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unknown"/>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47" r:id="rId2"/>
    <p:sldId id="396" r:id="rId3"/>
    <p:sldId id="413" r:id="rId4"/>
    <p:sldId id="411" r:id="rId5"/>
    <p:sldId id="410" r:id="rId6"/>
    <p:sldId id="417" r:id="rId7"/>
    <p:sldId id="418" r:id="rId8"/>
    <p:sldId id="412" r:id="rId9"/>
    <p:sldId id="419" r:id="rId10"/>
    <p:sldId id="420" r:id="rId11"/>
    <p:sldId id="421" r:id="rId12"/>
    <p:sldId id="422" r:id="rId13"/>
    <p:sldId id="414" r:id="rId14"/>
    <p:sldId id="423" r:id="rId15"/>
    <p:sldId id="438" r:id="rId16"/>
    <p:sldId id="424" r:id="rId17"/>
    <p:sldId id="439" r:id="rId18"/>
    <p:sldId id="425" r:id="rId19"/>
    <p:sldId id="440" r:id="rId20"/>
    <p:sldId id="426" r:id="rId21"/>
    <p:sldId id="415" r:id="rId22"/>
    <p:sldId id="427" r:id="rId23"/>
    <p:sldId id="428" r:id="rId24"/>
    <p:sldId id="429" r:id="rId25"/>
    <p:sldId id="430" r:id="rId26"/>
    <p:sldId id="441" r:id="rId27"/>
    <p:sldId id="416" r:id="rId28"/>
    <p:sldId id="431" r:id="rId29"/>
    <p:sldId id="442" r:id="rId30"/>
    <p:sldId id="434" r:id="rId31"/>
    <p:sldId id="443" r:id="rId32"/>
    <p:sldId id="435" r:id="rId33"/>
    <p:sldId id="444" r:id="rId34"/>
    <p:sldId id="436" r:id="rId35"/>
    <p:sldId id="437" r:id="rId36"/>
    <p:sldId id="445" r:id="rId37"/>
    <p:sldId id="446" r:id="rId38"/>
    <p:sldId id="291" r:id="rId39"/>
    <p:sldId id="402" r:id="rId40"/>
    <p:sldId id="403" r:id="rId41"/>
    <p:sldId id="404" r:id="rId42"/>
    <p:sldId id="449" r:id="rId43"/>
    <p:sldId id="406" r:id="rId44"/>
    <p:sldId id="407" r:id="rId45"/>
    <p:sldId id="408" r:id="rId46"/>
    <p:sldId id="409" r:id="rId47"/>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8B79"/>
    <a:srgbClr val="000000"/>
    <a:srgbClr val="F9FAF6"/>
    <a:srgbClr val="C8C9C6"/>
    <a:srgbClr val="FFCC00"/>
    <a:srgbClr val="FAFBF8"/>
    <a:srgbClr val="BE3F3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4660"/>
  </p:normalViewPr>
  <p:slideViewPr>
    <p:cSldViewPr>
      <p:cViewPr>
        <p:scale>
          <a:sx n="70" d="100"/>
          <a:sy n="70" d="100"/>
        </p:scale>
        <p:origin x="-2220" y="-822"/>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545A26-0C4B-4686-8717-41376827811B}" type="datetimeFigureOut">
              <a:rPr lang="zh-CN" altLang="en-US" smtClean="0"/>
              <a:pPr/>
              <a:t>2017/5/21 Sunday</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57735E-8B2E-4DFC-A76E-E2B3A0367991}" type="slidenum">
              <a:rPr lang="zh-CN" altLang="en-US" smtClean="0"/>
              <a:pPr/>
              <a:t>‹#›</a:t>
            </a:fld>
            <a:endParaRPr lang="zh-CN" altLang="en-US"/>
          </a:p>
        </p:txBody>
      </p:sp>
    </p:spTree>
    <p:extLst>
      <p:ext uri="{BB962C8B-B14F-4D97-AF65-F5344CB8AC3E}">
        <p14:creationId xmlns:p14="http://schemas.microsoft.com/office/powerpoint/2010/main" xmlns="" val="4192369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2017/5/21 Sunday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2017/5/21 Sunday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2017/5/21 Sunday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사용자 지정 레이아웃">
    <p:spTree>
      <p:nvGrpSpPr>
        <p:cNvPr id="1" name=""/>
        <p:cNvGrpSpPr/>
        <p:nvPr/>
      </p:nvGrpSpPr>
      <p:grpSpPr>
        <a:xfrm>
          <a:off x="0" y="0"/>
          <a:ext cx="0" cy="0"/>
          <a:chOff x="0" y="0"/>
          <a:chExt cx="0" cy="0"/>
        </a:xfrm>
      </p:grpSpPr>
      <p:sp>
        <p:nvSpPr>
          <p:cNvPr id="2" name="직사각형 1"/>
          <p:cNvSpPr/>
          <p:nvPr userDrawn="1"/>
        </p:nvSpPr>
        <p:spPr>
          <a:xfrm>
            <a:off x="0" y="0"/>
            <a:ext cx="9144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latin typeface="Calibri" panose="020F0502020204030204" pitchFamily="34" charset="0"/>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flipV="1">
            <a:off x="0" y="0"/>
            <a:ext cx="9144000" cy="6858000"/>
          </a:xfrm>
          <a:prstGeom prst="rect">
            <a:avLst/>
          </a:prstGeom>
          <a:noFill/>
          <a:ln w="9525">
            <a:noFill/>
            <a:miter lim="800000"/>
            <a:headEnd/>
            <a:tailEnd/>
          </a:ln>
        </p:spPr>
      </p:pic>
      <p:pic>
        <p:nvPicPr>
          <p:cNvPr id="11" name="图片 10"/>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149484" y="6396582"/>
            <a:ext cx="1994129" cy="468123"/>
          </a:xfrm>
          <a:prstGeom prst="rect">
            <a:avLst/>
          </a:prstGeom>
        </p:spPr>
      </p:pic>
    </p:spTree>
    <p:extLst>
      <p:ext uri="{BB962C8B-B14F-4D97-AF65-F5344CB8AC3E}">
        <p14:creationId xmlns:p14="http://schemas.microsoft.com/office/powerpoint/2010/main" xmlns="" val="179459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DCECCB84-F9BA-43D5-87BE-67443E8EF086}">
      <p15:sldGuideLst xmlns=""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2017/5/21 Sunday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2017/5/21 Sunday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2017/5/21 Sunday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2017/5/21 Sunday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2017/5/21 Sunday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2017/5/21 Sunday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2017/5/21 Sunday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2017/5/21 Sunday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2017/5/21 Sunday</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7.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7.png"/><Relationship Id="rId9"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63.emf"/><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22.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png"/><Relationship Id="rId7" Type="http://schemas.openxmlformats.org/officeDocument/2006/relationships/image" Target="../media/image69.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png"/><Relationship Id="rId9"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79.jpe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82.emf"/></Relationships>
</file>

<file path=ppt/slides/_rels/slide32.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7.png"/><Relationship Id="rId7" Type="http://schemas.openxmlformats.org/officeDocument/2006/relationships/image" Target="../media/image86.emf"/><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85.emf"/><Relationship Id="rId11" Type="http://schemas.openxmlformats.org/officeDocument/2006/relationships/image" Target="../media/image90.emf"/><Relationship Id="rId5" Type="http://schemas.openxmlformats.org/officeDocument/2006/relationships/image" Target="../media/image84.emf"/><Relationship Id="rId10" Type="http://schemas.openxmlformats.org/officeDocument/2006/relationships/image" Target="../media/image89.emf"/><Relationship Id="rId4" Type="http://schemas.openxmlformats.org/officeDocument/2006/relationships/image" Target="../media/image83.emf"/><Relationship Id="rId9" Type="http://schemas.openxmlformats.org/officeDocument/2006/relationships/image" Target="../media/image88.emf"/></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91.jpe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jpeg"/></Relationships>
</file>

<file path=ppt/slides/_rels/slide3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11.png"/><Relationship Id="rId5" Type="http://schemas.microsoft.com/office/2007/relationships/media" Target="../media/media1.mp4"/><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Line 2"/>
          <p:cNvSpPr>
            <a:spLocks noChangeShapeType="1"/>
          </p:cNvSpPr>
          <p:nvPr/>
        </p:nvSpPr>
        <p:spPr bwMode="gray">
          <a:xfrm>
            <a:off x="1811338" y="1455737"/>
            <a:ext cx="0" cy="3128963"/>
          </a:xfrm>
          <a:prstGeom prst="line">
            <a:avLst/>
          </a:prstGeom>
          <a:noFill/>
          <a:ln w="9525">
            <a:solidFill>
              <a:schemeClr val="bg2"/>
            </a:solidFill>
            <a:round/>
            <a:headEnd/>
            <a:tailEnd/>
          </a:ln>
        </p:spPr>
        <p:txBody>
          <a:bodyPr/>
          <a:lstStyle/>
          <a:p>
            <a:endParaRPr lang="zh-CN" altLang="en-US"/>
          </a:p>
        </p:txBody>
      </p:sp>
      <p:grpSp>
        <p:nvGrpSpPr>
          <p:cNvPr id="22" name="Group 3"/>
          <p:cNvGrpSpPr>
            <a:grpSpLocks/>
          </p:cNvGrpSpPr>
          <p:nvPr/>
        </p:nvGrpSpPr>
        <p:grpSpPr bwMode="auto">
          <a:xfrm>
            <a:off x="271465" y="-4762"/>
            <a:ext cx="1552575" cy="1585913"/>
            <a:chOff x="171" y="-3"/>
            <a:chExt cx="978" cy="999"/>
          </a:xfrm>
        </p:grpSpPr>
        <p:sp>
          <p:nvSpPr>
            <p:cNvPr id="23" name="Freeform 4"/>
            <p:cNvSpPr>
              <a:spLocks/>
            </p:cNvSpPr>
            <p:nvPr/>
          </p:nvSpPr>
          <p:spPr bwMode="gray">
            <a:xfrm>
              <a:off x="653" y="-3"/>
              <a:ext cx="496" cy="999"/>
            </a:xfrm>
            <a:custGeom>
              <a:avLst/>
              <a:gdLst>
                <a:gd name="T0" fmla="*/ 84 w 496"/>
                <a:gd name="T1" fmla="*/ 0 h 999"/>
                <a:gd name="T2" fmla="*/ 496 w 496"/>
                <a:gd name="T3" fmla="*/ 854 h 999"/>
                <a:gd name="T4" fmla="*/ 496 w 496"/>
                <a:gd name="T5" fmla="*/ 999 h 999"/>
                <a:gd name="T6" fmla="*/ 0 w 496"/>
                <a:gd name="T7" fmla="*/ 188 h 999"/>
                <a:gd name="T8" fmla="*/ 84 w 496"/>
                <a:gd name="T9" fmla="*/ 0 h 999"/>
                <a:gd name="T10" fmla="*/ 0 60000 65536"/>
                <a:gd name="T11" fmla="*/ 0 60000 65536"/>
                <a:gd name="T12" fmla="*/ 0 60000 65536"/>
                <a:gd name="T13" fmla="*/ 0 60000 65536"/>
                <a:gd name="T14" fmla="*/ 0 60000 65536"/>
                <a:gd name="T15" fmla="*/ 0 w 496"/>
                <a:gd name="T16" fmla="*/ 0 h 999"/>
                <a:gd name="T17" fmla="*/ 496 w 496"/>
                <a:gd name="T18" fmla="*/ 999 h 999"/>
              </a:gdLst>
              <a:ahLst/>
              <a:cxnLst>
                <a:cxn ang="T10">
                  <a:pos x="T0" y="T1"/>
                </a:cxn>
                <a:cxn ang="T11">
                  <a:pos x="T2" y="T3"/>
                </a:cxn>
                <a:cxn ang="T12">
                  <a:pos x="T4" y="T5"/>
                </a:cxn>
                <a:cxn ang="T13">
                  <a:pos x="T6" y="T7"/>
                </a:cxn>
                <a:cxn ang="T14">
                  <a:pos x="T8" y="T9"/>
                </a:cxn>
              </a:cxnLst>
              <a:rect l="T15" t="T16" r="T17" b="T18"/>
              <a:pathLst>
                <a:path w="496" h="999">
                  <a:moveTo>
                    <a:pt x="84" y="0"/>
                  </a:moveTo>
                  <a:lnTo>
                    <a:pt x="496" y="854"/>
                  </a:lnTo>
                  <a:lnTo>
                    <a:pt x="496" y="999"/>
                  </a:lnTo>
                  <a:lnTo>
                    <a:pt x="0" y="188"/>
                  </a:lnTo>
                  <a:lnTo>
                    <a:pt x="84" y="0"/>
                  </a:lnTo>
                  <a:close/>
                </a:path>
              </a:pathLst>
            </a:custGeom>
            <a:solidFill>
              <a:schemeClr val="bg2"/>
            </a:solidFill>
            <a:ln w="9525">
              <a:noFill/>
              <a:round/>
              <a:headEnd/>
              <a:tailEnd/>
            </a:ln>
          </p:spPr>
          <p:txBody>
            <a:bodyPr/>
            <a:lstStyle/>
            <a:p>
              <a:endParaRPr lang="zh-CN" altLang="en-US"/>
            </a:p>
          </p:txBody>
        </p:sp>
        <p:sp>
          <p:nvSpPr>
            <p:cNvPr id="24" name="Freeform 5"/>
            <p:cNvSpPr>
              <a:spLocks/>
            </p:cNvSpPr>
            <p:nvPr/>
          </p:nvSpPr>
          <p:spPr bwMode="gray">
            <a:xfrm>
              <a:off x="171" y="0"/>
              <a:ext cx="564" cy="187"/>
            </a:xfrm>
            <a:custGeom>
              <a:avLst/>
              <a:gdLst>
                <a:gd name="T0" fmla="*/ 564 w 564"/>
                <a:gd name="T1" fmla="*/ 0 h 187"/>
                <a:gd name="T2" fmla="*/ 482 w 564"/>
                <a:gd name="T3" fmla="*/ 187 h 187"/>
                <a:gd name="T4" fmla="*/ 0 w 564"/>
                <a:gd name="T5" fmla="*/ 0 h 187"/>
                <a:gd name="T6" fmla="*/ 564 w 564"/>
                <a:gd name="T7" fmla="*/ 0 h 187"/>
                <a:gd name="T8" fmla="*/ 0 60000 65536"/>
                <a:gd name="T9" fmla="*/ 0 60000 65536"/>
                <a:gd name="T10" fmla="*/ 0 60000 65536"/>
                <a:gd name="T11" fmla="*/ 0 60000 65536"/>
                <a:gd name="T12" fmla="*/ 0 w 564"/>
                <a:gd name="T13" fmla="*/ 0 h 187"/>
                <a:gd name="T14" fmla="*/ 564 w 564"/>
                <a:gd name="T15" fmla="*/ 187 h 187"/>
              </a:gdLst>
              <a:ahLst/>
              <a:cxnLst>
                <a:cxn ang="T8">
                  <a:pos x="T0" y="T1"/>
                </a:cxn>
                <a:cxn ang="T9">
                  <a:pos x="T2" y="T3"/>
                </a:cxn>
                <a:cxn ang="T10">
                  <a:pos x="T4" y="T5"/>
                </a:cxn>
                <a:cxn ang="T11">
                  <a:pos x="T6" y="T7"/>
                </a:cxn>
              </a:cxnLst>
              <a:rect l="T12" t="T13" r="T14" b="T15"/>
              <a:pathLst>
                <a:path w="564" h="187">
                  <a:moveTo>
                    <a:pt x="564" y="0"/>
                  </a:moveTo>
                  <a:lnTo>
                    <a:pt x="482" y="187"/>
                  </a:lnTo>
                  <a:lnTo>
                    <a:pt x="0" y="0"/>
                  </a:lnTo>
                  <a:lnTo>
                    <a:pt x="564" y="0"/>
                  </a:lnTo>
                  <a:close/>
                </a:path>
              </a:pathLst>
            </a:custGeom>
            <a:solidFill>
              <a:schemeClr val="bg2"/>
            </a:solidFill>
            <a:ln w="9525">
              <a:noFill/>
              <a:round/>
              <a:headEnd/>
              <a:tailEnd/>
            </a:ln>
          </p:spPr>
          <p:txBody>
            <a:bodyPr/>
            <a:lstStyle/>
            <a:p>
              <a:endParaRPr lang="zh-CN" altLang="en-US"/>
            </a:p>
          </p:txBody>
        </p:sp>
      </p:grpSp>
      <p:sp>
        <p:nvSpPr>
          <p:cNvPr id="25" name="Freeform 7"/>
          <p:cNvSpPr>
            <a:spLocks/>
          </p:cNvSpPr>
          <p:nvPr/>
        </p:nvSpPr>
        <p:spPr bwMode="gray">
          <a:xfrm>
            <a:off x="1871665" y="-9525"/>
            <a:ext cx="1895475" cy="1519239"/>
          </a:xfrm>
          <a:custGeom>
            <a:avLst/>
            <a:gdLst>
              <a:gd name="T0" fmla="*/ 2147483647 w 1194"/>
              <a:gd name="T1" fmla="*/ 0 h 957"/>
              <a:gd name="T2" fmla="*/ 0 w 1194"/>
              <a:gd name="T3" fmla="*/ 2147483647 h 957"/>
              <a:gd name="T4" fmla="*/ 0 w 1194"/>
              <a:gd name="T5" fmla="*/ 2147483647 h 957"/>
              <a:gd name="T6" fmla="*/ 2147483647 w 1194"/>
              <a:gd name="T7" fmla="*/ 0 h 957"/>
              <a:gd name="T8" fmla="*/ 2147483647 w 1194"/>
              <a:gd name="T9" fmla="*/ 0 h 957"/>
              <a:gd name="T10" fmla="*/ 0 60000 65536"/>
              <a:gd name="T11" fmla="*/ 0 60000 65536"/>
              <a:gd name="T12" fmla="*/ 0 60000 65536"/>
              <a:gd name="T13" fmla="*/ 0 60000 65536"/>
              <a:gd name="T14" fmla="*/ 0 60000 65536"/>
              <a:gd name="T15" fmla="*/ 0 w 1194"/>
              <a:gd name="T16" fmla="*/ 0 h 957"/>
              <a:gd name="T17" fmla="*/ 1194 w 1194"/>
              <a:gd name="T18" fmla="*/ 957 h 957"/>
            </a:gdLst>
            <a:ahLst/>
            <a:cxnLst>
              <a:cxn ang="T10">
                <a:pos x="T0" y="T1"/>
              </a:cxn>
              <a:cxn ang="T11">
                <a:pos x="T2" y="T3"/>
              </a:cxn>
              <a:cxn ang="T12">
                <a:pos x="T4" y="T5"/>
              </a:cxn>
              <a:cxn ang="T13">
                <a:pos x="T6" y="T7"/>
              </a:cxn>
              <a:cxn ang="T14">
                <a:pos x="T8" y="T9"/>
              </a:cxn>
            </a:cxnLst>
            <a:rect l="T15" t="T16" r="T17" b="T18"/>
            <a:pathLst>
              <a:path w="1194" h="957">
                <a:moveTo>
                  <a:pt x="843" y="0"/>
                </a:moveTo>
                <a:lnTo>
                  <a:pt x="0" y="885"/>
                </a:lnTo>
                <a:lnTo>
                  <a:pt x="0" y="957"/>
                </a:lnTo>
                <a:lnTo>
                  <a:pt x="1194" y="0"/>
                </a:lnTo>
                <a:lnTo>
                  <a:pt x="843" y="0"/>
                </a:lnTo>
                <a:close/>
              </a:path>
            </a:pathLst>
          </a:custGeom>
          <a:solidFill>
            <a:schemeClr val="bg2"/>
          </a:solidFill>
          <a:ln w="9525">
            <a:noFill/>
            <a:round/>
            <a:headEnd/>
            <a:tailEnd/>
          </a:ln>
        </p:spPr>
        <p:txBody>
          <a:bodyPr/>
          <a:lstStyle/>
          <a:p>
            <a:endParaRPr lang="zh-CN" altLang="en-US"/>
          </a:p>
        </p:txBody>
      </p:sp>
      <p:sp>
        <p:nvSpPr>
          <p:cNvPr id="26" name="Freeform 8"/>
          <p:cNvSpPr>
            <a:spLocks/>
          </p:cNvSpPr>
          <p:nvPr/>
        </p:nvSpPr>
        <p:spPr bwMode="gray">
          <a:xfrm>
            <a:off x="1871663" y="-14288"/>
            <a:ext cx="2138362" cy="1581151"/>
          </a:xfrm>
          <a:custGeom>
            <a:avLst/>
            <a:gdLst>
              <a:gd name="T0" fmla="*/ 2147483647 w 1347"/>
              <a:gd name="T1" fmla="*/ 0 h 996"/>
              <a:gd name="T2" fmla="*/ 0 w 1347"/>
              <a:gd name="T3" fmla="*/ 2147483647 h 996"/>
              <a:gd name="T4" fmla="*/ 0 w 1347"/>
              <a:gd name="T5" fmla="*/ 2147483647 h 996"/>
              <a:gd name="T6" fmla="*/ 2147483647 w 1347"/>
              <a:gd name="T7" fmla="*/ 0 h 996"/>
              <a:gd name="T8" fmla="*/ 2147483647 w 1347"/>
              <a:gd name="T9" fmla="*/ 0 h 996"/>
              <a:gd name="T10" fmla="*/ 0 60000 65536"/>
              <a:gd name="T11" fmla="*/ 0 60000 65536"/>
              <a:gd name="T12" fmla="*/ 0 60000 65536"/>
              <a:gd name="T13" fmla="*/ 0 60000 65536"/>
              <a:gd name="T14" fmla="*/ 0 60000 65536"/>
              <a:gd name="T15" fmla="*/ 0 w 1347"/>
              <a:gd name="T16" fmla="*/ 0 h 996"/>
              <a:gd name="T17" fmla="*/ 1347 w 1347"/>
              <a:gd name="T18" fmla="*/ 996 h 996"/>
            </a:gdLst>
            <a:ahLst/>
            <a:cxnLst>
              <a:cxn ang="T10">
                <a:pos x="T0" y="T1"/>
              </a:cxn>
              <a:cxn ang="T11">
                <a:pos x="T2" y="T3"/>
              </a:cxn>
              <a:cxn ang="T12">
                <a:pos x="T4" y="T5"/>
              </a:cxn>
              <a:cxn ang="T13">
                <a:pos x="T6" y="T7"/>
              </a:cxn>
              <a:cxn ang="T14">
                <a:pos x="T8" y="T9"/>
              </a:cxn>
            </a:cxnLst>
            <a:rect l="T15" t="T16" r="T17" b="T18"/>
            <a:pathLst>
              <a:path w="1347" h="996">
                <a:moveTo>
                  <a:pt x="1347" y="0"/>
                </a:moveTo>
                <a:lnTo>
                  <a:pt x="0" y="996"/>
                </a:lnTo>
                <a:lnTo>
                  <a:pt x="0" y="957"/>
                </a:lnTo>
                <a:lnTo>
                  <a:pt x="1191" y="0"/>
                </a:lnTo>
                <a:lnTo>
                  <a:pt x="1347" y="0"/>
                </a:lnTo>
                <a:close/>
              </a:path>
            </a:pathLst>
          </a:custGeom>
          <a:solidFill>
            <a:schemeClr val="accent1"/>
          </a:solidFill>
          <a:ln w="9525">
            <a:noFill/>
            <a:round/>
            <a:headEnd/>
            <a:tailEnd/>
          </a:ln>
        </p:spPr>
        <p:txBody>
          <a:bodyPr/>
          <a:lstStyle/>
          <a:p>
            <a:endParaRPr lang="zh-CN" altLang="en-US"/>
          </a:p>
        </p:txBody>
      </p:sp>
      <p:sp>
        <p:nvSpPr>
          <p:cNvPr id="27" name="Freeform 9"/>
          <p:cNvSpPr>
            <a:spLocks/>
          </p:cNvSpPr>
          <p:nvPr/>
        </p:nvSpPr>
        <p:spPr bwMode="gray">
          <a:xfrm>
            <a:off x="1871664" y="-14287"/>
            <a:ext cx="2338387" cy="1627188"/>
          </a:xfrm>
          <a:custGeom>
            <a:avLst/>
            <a:gdLst>
              <a:gd name="T0" fmla="*/ 2147483647 w 1473"/>
              <a:gd name="T1" fmla="*/ 2147483647 h 1025"/>
              <a:gd name="T2" fmla="*/ 2147483647 w 1473"/>
              <a:gd name="T3" fmla="*/ 2147483647 h 1025"/>
              <a:gd name="T4" fmla="*/ 0 w 1473"/>
              <a:gd name="T5" fmla="*/ 2147483647 h 1025"/>
              <a:gd name="T6" fmla="*/ 2147483647 w 1473"/>
              <a:gd name="T7" fmla="*/ 0 h 1025"/>
              <a:gd name="T8" fmla="*/ 2147483647 w 1473"/>
              <a:gd name="T9" fmla="*/ 2147483647 h 1025"/>
              <a:gd name="T10" fmla="*/ 0 60000 65536"/>
              <a:gd name="T11" fmla="*/ 0 60000 65536"/>
              <a:gd name="T12" fmla="*/ 0 60000 65536"/>
              <a:gd name="T13" fmla="*/ 0 60000 65536"/>
              <a:gd name="T14" fmla="*/ 0 60000 65536"/>
              <a:gd name="T15" fmla="*/ 0 w 1473"/>
              <a:gd name="T16" fmla="*/ 0 h 1025"/>
              <a:gd name="T17" fmla="*/ 1473 w 1473"/>
              <a:gd name="T18" fmla="*/ 1025 h 1025"/>
            </a:gdLst>
            <a:ahLst/>
            <a:cxnLst>
              <a:cxn ang="T10">
                <a:pos x="T0" y="T1"/>
              </a:cxn>
              <a:cxn ang="T11">
                <a:pos x="T2" y="T3"/>
              </a:cxn>
              <a:cxn ang="T12">
                <a:pos x="T4" y="T5"/>
              </a:cxn>
              <a:cxn ang="T13">
                <a:pos x="T6" y="T7"/>
              </a:cxn>
              <a:cxn ang="T14">
                <a:pos x="T8" y="T9"/>
              </a:cxn>
            </a:cxnLst>
            <a:rect l="T15" t="T16" r="T17" b="T18"/>
            <a:pathLst>
              <a:path w="1473" h="1025">
                <a:moveTo>
                  <a:pt x="1473" y="6"/>
                </a:moveTo>
                <a:lnTo>
                  <a:pt x="2" y="1025"/>
                </a:lnTo>
                <a:lnTo>
                  <a:pt x="0" y="995"/>
                </a:lnTo>
                <a:lnTo>
                  <a:pt x="1344" y="0"/>
                </a:lnTo>
                <a:lnTo>
                  <a:pt x="1473" y="6"/>
                </a:lnTo>
                <a:close/>
              </a:path>
            </a:pathLst>
          </a:custGeom>
          <a:solidFill>
            <a:schemeClr val="tx2"/>
          </a:solidFill>
          <a:ln w="9525">
            <a:noFill/>
            <a:round/>
            <a:headEnd/>
            <a:tailEnd/>
          </a:ln>
        </p:spPr>
        <p:txBody>
          <a:bodyPr/>
          <a:lstStyle/>
          <a:p>
            <a:endParaRPr lang="zh-CN" altLang="en-US"/>
          </a:p>
        </p:txBody>
      </p:sp>
      <p:sp>
        <p:nvSpPr>
          <p:cNvPr id="28" name="Freeform 10"/>
          <p:cNvSpPr>
            <a:spLocks/>
          </p:cNvSpPr>
          <p:nvPr/>
        </p:nvSpPr>
        <p:spPr bwMode="gray">
          <a:xfrm>
            <a:off x="1874840" y="4437065"/>
            <a:ext cx="3525837" cy="2435225"/>
          </a:xfrm>
          <a:custGeom>
            <a:avLst/>
            <a:gdLst>
              <a:gd name="T0" fmla="*/ 2147483647 w 2221"/>
              <a:gd name="T1" fmla="*/ 2147483647 h 1534"/>
              <a:gd name="T2" fmla="*/ 0 w 2221"/>
              <a:gd name="T3" fmla="*/ 0 h 1534"/>
              <a:gd name="T4" fmla="*/ 2147483647 w 2221"/>
              <a:gd name="T5" fmla="*/ 2147483647 h 1534"/>
              <a:gd name="T6" fmla="*/ 2147483647 w 2221"/>
              <a:gd name="T7" fmla="*/ 2147483647 h 1534"/>
              <a:gd name="T8" fmla="*/ 2147483647 w 2221"/>
              <a:gd name="T9" fmla="*/ 2147483647 h 1534"/>
              <a:gd name="T10" fmla="*/ 0 60000 65536"/>
              <a:gd name="T11" fmla="*/ 0 60000 65536"/>
              <a:gd name="T12" fmla="*/ 0 60000 65536"/>
              <a:gd name="T13" fmla="*/ 0 60000 65536"/>
              <a:gd name="T14" fmla="*/ 0 60000 65536"/>
              <a:gd name="T15" fmla="*/ 0 w 2221"/>
              <a:gd name="T16" fmla="*/ 0 h 1534"/>
              <a:gd name="T17" fmla="*/ 2221 w 2221"/>
              <a:gd name="T18" fmla="*/ 1534 h 1534"/>
            </a:gdLst>
            <a:ahLst/>
            <a:cxnLst>
              <a:cxn ang="T10">
                <a:pos x="T0" y="T1"/>
              </a:cxn>
              <a:cxn ang="T11">
                <a:pos x="T2" y="T3"/>
              </a:cxn>
              <a:cxn ang="T12">
                <a:pos x="T4" y="T5"/>
              </a:cxn>
              <a:cxn ang="T13">
                <a:pos x="T6" y="T7"/>
              </a:cxn>
              <a:cxn ang="T14">
                <a:pos x="T8" y="T9"/>
              </a:cxn>
            </a:cxnLst>
            <a:rect l="T15" t="T16" r="T17" b="T18"/>
            <a:pathLst>
              <a:path w="2221" h="1534">
                <a:moveTo>
                  <a:pt x="2221" y="1533"/>
                </a:moveTo>
                <a:lnTo>
                  <a:pt x="0" y="0"/>
                </a:lnTo>
                <a:lnTo>
                  <a:pt x="1" y="25"/>
                </a:lnTo>
                <a:lnTo>
                  <a:pt x="2059" y="1534"/>
                </a:lnTo>
                <a:lnTo>
                  <a:pt x="2221" y="1533"/>
                </a:lnTo>
                <a:close/>
              </a:path>
            </a:pathLst>
          </a:custGeom>
          <a:solidFill>
            <a:schemeClr val="tx2"/>
          </a:solidFill>
          <a:ln w="9525">
            <a:noFill/>
            <a:round/>
            <a:headEnd/>
            <a:tailEnd/>
          </a:ln>
        </p:spPr>
        <p:txBody>
          <a:bodyPr/>
          <a:lstStyle/>
          <a:p>
            <a:endParaRPr lang="zh-CN" altLang="en-US"/>
          </a:p>
        </p:txBody>
      </p:sp>
      <p:sp>
        <p:nvSpPr>
          <p:cNvPr id="29" name="Freeform 11"/>
          <p:cNvSpPr>
            <a:spLocks/>
          </p:cNvSpPr>
          <p:nvPr/>
        </p:nvSpPr>
        <p:spPr bwMode="gray">
          <a:xfrm>
            <a:off x="1876425" y="4475163"/>
            <a:ext cx="3265488" cy="2392363"/>
          </a:xfrm>
          <a:custGeom>
            <a:avLst/>
            <a:gdLst>
              <a:gd name="T0" fmla="*/ 2147483647 w 2057"/>
              <a:gd name="T1" fmla="*/ 2147483647 h 1507"/>
              <a:gd name="T2" fmla="*/ 0 w 2057"/>
              <a:gd name="T3" fmla="*/ 0 h 1507"/>
              <a:gd name="T4" fmla="*/ 0 w 2057"/>
              <a:gd name="T5" fmla="*/ 2147483647 h 1507"/>
              <a:gd name="T6" fmla="*/ 2147483647 w 2057"/>
              <a:gd name="T7" fmla="*/ 2147483647 h 1507"/>
              <a:gd name="T8" fmla="*/ 2147483647 w 2057"/>
              <a:gd name="T9" fmla="*/ 2147483647 h 1507"/>
              <a:gd name="T10" fmla="*/ 0 60000 65536"/>
              <a:gd name="T11" fmla="*/ 0 60000 65536"/>
              <a:gd name="T12" fmla="*/ 0 60000 65536"/>
              <a:gd name="T13" fmla="*/ 0 60000 65536"/>
              <a:gd name="T14" fmla="*/ 0 60000 65536"/>
              <a:gd name="T15" fmla="*/ 0 w 2057"/>
              <a:gd name="T16" fmla="*/ 0 h 1507"/>
              <a:gd name="T17" fmla="*/ 2057 w 2057"/>
              <a:gd name="T18" fmla="*/ 1507 h 1507"/>
            </a:gdLst>
            <a:ahLst/>
            <a:cxnLst>
              <a:cxn ang="T10">
                <a:pos x="T0" y="T1"/>
              </a:cxn>
              <a:cxn ang="T11">
                <a:pos x="T2" y="T3"/>
              </a:cxn>
              <a:cxn ang="T12">
                <a:pos x="T4" y="T5"/>
              </a:cxn>
              <a:cxn ang="T13">
                <a:pos x="T6" y="T7"/>
              </a:cxn>
              <a:cxn ang="T14">
                <a:pos x="T8" y="T9"/>
              </a:cxn>
            </a:cxnLst>
            <a:rect l="T15" t="T16" r="T17" b="T18"/>
            <a:pathLst>
              <a:path w="2057" h="1507">
                <a:moveTo>
                  <a:pt x="2057" y="1507"/>
                </a:moveTo>
                <a:lnTo>
                  <a:pt x="0" y="0"/>
                </a:lnTo>
                <a:lnTo>
                  <a:pt x="0" y="30"/>
                </a:lnTo>
                <a:lnTo>
                  <a:pt x="1857" y="1507"/>
                </a:lnTo>
                <a:lnTo>
                  <a:pt x="2057" y="1507"/>
                </a:lnTo>
                <a:close/>
              </a:path>
            </a:pathLst>
          </a:custGeom>
          <a:solidFill>
            <a:schemeClr val="accent1"/>
          </a:solidFill>
          <a:ln w="9525">
            <a:noFill/>
            <a:round/>
            <a:headEnd/>
            <a:tailEnd/>
          </a:ln>
        </p:spPr>
        <p:txBody>
          <a:bodyPr/>
          <a:lstStyle/>
          <a:p>
            <a:endParaRPr lang="zh-CN" altLang="en-US"/>
          </a:p>
        </p:txBody>
      </p:sp>
      <p:sp>
        <p:nvSpPr>
          <p:cNvPr id="30" name="Freeform 12"/>
          <p:cNvSpPr>
            <a:spLocks/>
          </p:cNvSpPr>
          <p:nvPr/>
        </p:nvSpPr>
        <p:spPr bwMode="gray">
          <a:xfrm>
            <a:off x="1871663" y="4518025"/>
            <a:ext cx="2946400" cy="2344739"/>
          </a:xfrm>
          <a:custGeom>
            <a:avLst/>
            <a:gdLst>
              <a:gd name="T0" fmla="*/ 2147483647 w 1856"/>
              <a:gd name="T1" fmla="*/ 2147483647 h 1477"/>
              <a:gd name="T2" fmla="*/ 0 w 1856"/>
              <a:gd name="T3" fmla="*/ 2147483647 h 1477"/>
              <a:gd name="T4" fmla="*/ 0 w 1856"/>
              <a:gd name="T5" fmla="*/ 0 h 1477"/>
              <a:gd name="T6" fmla="*/ 2147483647 w 1856"/>
              <a:gd name="T7" fmla="*/ 2147483647 h 1477"/>
              <a:gd name="T8" fmla="*/ 2147483647 w 1856"/>
              <a:gd name="T9" fmla="*/ 2147483647 h 1477"/>
              <a:gd name="T10" fmla="*/ 2147483647 w 1856"/>
              <a:gd name="T11" fmla="*/ 2147483647 h 1477"/>
              <a:gd name="T12" fmla="*/ 0 60000 65536"/>
              <a:gd name="T13" fmla="*/ 0 60000 65536"/>
              <a:gd name="T14" fmla="*/ 0 60000 65536"/>
              <a:gd name="T15" fmla="*/ 0 60000 65536"/>
              <a:gd name="T16" fmla="*/ 0 60000 65536"/>
              <a:gd name="T17" fmla="*/ 0 60000 65536"/>
              <a:gd name="T18" fmla="*/ 0 w 1856"/>
              <a:gd name="T19" fmla="*/ 0 h 1477"/>
              <a:gd name="T20" fmla="*/ 1856 w 1856"/>
              <a:gd name="T21" fmla="*/ 1477 h 1477"/>
            </a:gdLst>
            <a:ahLst/>
            <a:cxnLst>
              <a:cxn ang="T12">
                <a:pos x="T0" y="T1"/>
              </a:cxn>
              <a:cxn ang="T13">
                <a:pos x="T2" y="T3"/>
              </a:cxn>
              <a:cxn ang="T14">
                <a:pos x="T4" y="T5"/>
              </a:cxn>
              <a:cxn ang="T15">
                <a:pos x="T6" y="T7"/>
              </a:cxn>
              <a:cxn ang="T16">
                <a:pos x="T8" y="T9"/>
              </a:cxn>
              <a:cxn ang="T17">
                <a:pos x="T10" y="T11"/>
              </a:cxn>
            </a:cxnLst>
            <a:rect l="T18" t="T19" r="T20" b="T21"/>
            <a:pathLst>
              <a:path w="1856" h="1477">
                <a:moveTo>
                  <a:pt x="1344" y="1474"/>
                </a:moveTo>
                <a:lnTo>
                  <a:pt x="0" y="97"/>
                </a:lnTo>
                <a:lnTo>
                  <a:pt x="0" y="0"/>
                </a:lnTo>
                <a:lnTo>
                  <a:pt x="1856" y="1474"/>
                </a:lnTo>
                <a:lnTo>
                  <a:pt x="1848" y="1477"/>
                </a:lnTo>
                <a:lnTo>
                  <a:pt x="1344" y="1474"/>
                </a:lnTo>
                <a:close/>
              </a:path>
            </a:pathLst>
          </a:custGeom>
          <a:solidFill>
            <a:schemeClr val="hlink"/>
          </a:solidFill>
          <a:ln w="9525">
            <a:noFill/>
            <a:round/>
            <a:headEnd/>
            <a:tailEnd/>
          </a:ln>
        </p:spPr>
        <p:txBody>
          <a:bodyPr/>
          <a:lstStyle/>
          <a:p>
            <a:endParaRPr lang="zh-CN" altLang="en-US"/>
          </a:p>
        </p:txBody>
      </p:sp>
      <p:sp>
        <p:nvSpPr>
          <p:cNvPr id="31" name="Line 17"/>
          <p:cNvSpPr>
            <a:spLocks noChangeShapeType="1"/>
          </p:cNvSpPr>
          <p:nvPr/>
        </p:nvSpPr>
        <p:spPr bwMode="gray">
          <a:xfrm>
            <a:off x="1876425" y="1552576"/>
            <a:ext cx="0" cy="2957513"/>
          </a:xfrm>
          <a:prstGeom prst="line">
            <a:avLst/>
          </a:prstGeom>
          <a:noFill/>
          <a:ln w="9525">
            <a:solidFill>
              <a:schemeClr val="accent1"/>
            </a:solidFill>
            <a:round/>
            <a:headEnd/>
            <a:tailEnd/>
          </a:ln>
        </p:spPr>
        <p:txBody>
          <a:bodyPr/>
          <a:lstStyle/>
          <a:p>
            <a:endParaRPr lang="zh-CN" altLang="en-US"/>
          </a:p>
        </p:txBody>
      </p:sp>
      <p:sp>
        <p:nvSpPr>
          <p:cNvPr id="32" name="Rectangle 6"/>
          <p:cNvSpPr>
            <a:spLocks noChangeArrowheads="1"/>
          </p:cNvSpPr>
          <p:nvPr/>
        </p:nvSpPr>
        <p:spPr bwMode="gray">
          <a:xfrm>
            <a:off x="65089" y="4457701"/>
            <a:ext cx="1762125" cy="215900"/>
          </a:xfrm>
          <a:prstGeom prst="rect">
            <a:avLst/>
          </a:prstGeom>
          <a:solidFill>
            <a:schemeClr val="bg2"/>
          </a:solidFill>
          <a:ln w="9525">
            <a:noFill/>
            <a:miter lim="800000"/>
            <a:headEnd/>
            <a:tailEnd/>
          </a:ln>
        </p:spPr>
        <p:txBody>
          <a:bodyPr wrap="none" anchor="ctr"/>
          <a:lstStyle/>
          <a:p>
            <a:endParaRPr lang="zh-CN" altLang="en-US"/>
          </a:p>
        </p:txBody>
      </p:sp>
      <p:pic>
        <p:nvPicPr>
          <p:cNvPr id="33" name="图片 2" descr="章.tif"/>
          <p:cNvPicPr>
            <a:picLocks noChangeAspect="1"/>
          </p:cNvPicPr>
          <p:nvPr/>
        </p:nvPicPr>
        <p:blipFill>
          <a:blip r:embed="rId3" cstate="print"/>
          <a:srcRect/>
          <a:stretch>
            <a:fillRect/>
          </a:stretch>
        </p:blipFill>
        <p:spPr bwMode="auto">
          <a:xfrm>
            <a:off x="561957" y="2416177"/>
            <a:ext cx="1152525" cy="1155700"/>
          </a:xfrm>
          <a:prstGeom prst="rect">
            <a:avLst/>
          </a:prstGeom>
          <a:noFill/>
          <a:ln w="9525">
            <a:noFill/>
            <a:miter lim="800000"/>
            <a:headEnd/>
            <a:tailEnd/>
          </a:ln>
        </p:spPr>
      </p:pic>
      <p:sp>
        <p:nvSpPr>
          <p:cNvPr id="37" name="Text Box 8"/>
          <p:cNvSpPr txBox="1">
            <a:spLocks noChangeArrowheads="1"/>
          </p:cNvSpPr>
          <p:nvPr/>
        </p:nvSpPr>
        <p:spPr bwMode="gray">
          <a:xfrm>
            <a:off x="0" y="4458226"/>
            <a:ext cx="2711450" cy="261610"/>
          </a:xfrm>
          <a:prstGeom prst="rect">
            <a:avLst/>
          </a:prstGeom>
          <a:noFill/>
          <a:ln w="9525">
            <a:noFill/>
            <a:miter lim="800000"/>
            <a:headEnd/>
            <a:tailEnd/>
          </a:ln>
        </p:spPr>
        <p:txBody>
          <a:bodyPr wrap="square">
            <a:spAutoFit/>
          </a:bodyPr>
          <a:lstStyle/>
          <a:p>
            <a:r>
              <a:rPr lang="en-US" altLang="zh-CN" sz="1100" b="1" dirty="0">
                <a:solidFill>
                  <a:srgbClr val="A6A6A6"/>
                </a:solidFill>
                <a:latin typeface="Arial" pitchFamily="34" charset="0"/>
                <a:ea typeface="黑体" pitchFamily="2" charset="-122"/>
                <a:cs typeface="Arial" pitchFamily="34" charset="0"/>
              </a:rPr>
              <a:t>www.xingshizhengce.com</a:t>
            </a:r>
            <a:endParaRPr lang="zh-CN" altLang="en-US" sz="1100" b="1" dirty="0">
              <a:solidFill>
                <a:srgbClr val="A6A6A6"/>
              </a:solidFill>
              <a:latin typeface="Arial" pitchFamily="34" charset="0"/>
              <a:ea typeface="黑体" pitchFamily="2" charset="-122"/>
            </a:endParaRPr>
          </a:p>
        </p:txBody>
      </p:sp>
      <p:sp>
        <p:nvSpPr>
          <p:cNvPr id="38" name="Rectangle 40"/>
          <p:cNvSpPr txBox="1">
            <a:spLocks noChangeArrowheads="1"/>
          </p:cNvSpPr>
          <p:nvPr/>
        </p:nvSpPr>
        <p:spPr bwMode="auto">
          <a:xfrm>
            <a:off x="2123729" y="2180861"/>
            <a:ext cx="4968875" cy="1822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nSpc>
                <a:spcPct val="70000"/>
              </a:lnSpc>
            </a:pPr>
            <a:r>
              <a:rPr lang="en-US" altLang="zh-CN" sz="4000" b="1" dirty="0">
                <a:solidFill>
                  <a:srgbClr val="FF0000"/>
                </a:solidFill>
                <a:latin typeface="微软雅黑" pitchFamily="34" charset="-122"/>
                <a:ea typeface="微软雅黑" pitchFamily="34" charset="-122"/>
              </a:rPr>
              <a:t>《</a:t>
            </a:r>
            <a:r>
              <a:rPr lang="zh-CN" altLang="en-US" sz="4000" b="1" dirty="0">
                <a:solidFill>
                  <a:srgbClr val="FF0000"/>
                </a:solidFill>
                <a:latin typeface="微软雅黑" pitchFamily="34" charset="-122"/>
                <a:ea typeface="微软雅黑" pitchFamily="34" charset="-122"/>
              </a:rPr>
              <a:t>时事报告</a:t>
            </a:r>
            <a:r>
              <a:rPr lang="en-US" altLang="zh-CN" sz="4000" b="1" dirty="0">
                <a:solidFill>
                  <a:srgbClr val="FF0000"/>
                </a:solidFill>
                <a:latin typeface="微软雅黑" pitchFamily="34" charset="-122"/>
                <a:ea typeface="微软雅黑" pitchFamily="34" charset="-122"/>
              </a:rPr>
              <a:t>》</a:t>
            </a:r>
            <a:r>
              <a:rPr lang="zh-CN" altLang="en-US" sz="4000" b="1" dirty="0">
                <a:solidFill>
                  <a:srgbClr val="FF0000"/>
                </a:solidFill>
                <a:latin typeface="微软雅黑" pitchFamily="34" charset="-122"/>
                <a:ea typeface="微软雅黑" pitchFamily="34" charset="-122"/>
              </a:rPr>
              <a:t>杂志社</a:t>
            </a:r>
            <a:endParaRPr lang="ko-KR" altLang="en-US" sz="4000" b="1" dirty="0">
              <a:solidFill>
                <a:srgbClr val="FF0000"/>
              </a:solidFill>
              <a:latin typeface="微软雅黑" pitchFamily="34" charset="-122"/>
              <a:ea typeface="冬青黑体简体中文 W6" charset="-122"/>
            </a:endParaRPr>
          </a:p>
        </p:txBody>
      </p:sp>
      <p:sp>
        <p:nvSpPr>
          <p:cNvPr id="39" name="Rectangle 41"/>
          <p:cNvSpPr txBox="1">
            <a:spLocks noChangeArrowheads="1"/>
          </p:cNvSpPr>
          <p:nvPr/>
        </p:nvSpPr>
        <p:spPr bwMode="auto">
          <a:xfrm>
            <a:off x="2411065" y="3429695"/>
            <a:ext cx="5473700" cy="575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atinLnBrk="1">
              <a:spcBef>
                <a:spcPct val="20000"/>
              </a:spcBef>
            </a:pPr>
            <a:r>
              <a:rPr lang="zh-CN" altLang="en-US" sz="2800" b="1">
                <a:solidFill>
                  <a:srgbClr val="C00000"/>
                </a:solidFill>
                <a:latin typeface="华文楷体" pitchFamily="2" charset="-122"/>
                <a:ea typeface="华文楷体" pitchFamily="2" charset="-122"/>
              </a:rPr>
              <a:t>党委中心组学习</a:t>
            </a:r>
            <a:endParaRPr lang="ko-KR" altLang="en-US" sz="2800" b="1">
              <a:solidFill>
                <a:srgbClr val="C00000"/>
              </a:solidFill>
              <a:latin typeface="华文楷体" pitchFamily="2" charset="-122"/>
              <a:ea typeface="楷体-简" charset="-122"/>
            </a:endParaRPr>
          </a:p>
        </p:txBody>
      </p:sp>
      <p:sp>
        <p:nvSpPr>
          <p:cNvPr id="36" name="Freeform 20"/>
          <p:cNvSpPr>
            <a:spLocks/>
          </p:cNvSpPr>
          <p:nvPr/>
        </p:nvSpPr>
        <p:spPr bwMode="gray">
          <a:xfrm>
            <a:off x="1907704" y="10492"/>
            <a:ext cx="7332662" cy="6946900"/>
          </a:xfrm>
          <a:custGeom>
            <a:avLst/>
            <a:gdLst>
              <a:gd name="T0" fmla="*/ 2147483647 w 4579"/>
              <a:gd name="T1" fmla="*/ 0 h 4338"/>
              <a:gd name="T2" fmla="*/ 2147483647 w 4579"/>
              <a:gd name="T3" fmla="*/ 2147483647 h 4338"/>
              <a:gd name="T4" fmla="*/ 0 w 4579"/>
              <a:gd name="T5" fmla="*/ 2147483647 h 4338"/>
              <a:gd name="T6" fmla="*/ 2147483647 w 4579"/>
              <a:gd name="T7" fmla="*/ 2147483647 h 4338"/>
              <a:gd name="T8" fmla="*/ 2147483647 w 4579"/>
              <a:gd name="T9" fmla="*/ 2147483647 h 4338"/>
              <a:gd name="T10" fmla="*/ 2147483647 w 4579"/>
              <a:gd name="T11" fmla="*/ 0 h 4338"/>
              <a:gd name="T12" fmla="*/ 2147483647 w 4579"/>
              <a:gd name="T13" fmla="*/ 0 h 4338"/>
              <a:gd name="T14" fmla="*/ 0 60000 65536"/>
              <a:gd name="T15" fmla="*/ 0 60000 65536"/>
              <a:gd name="T16" fmla="*/ 0 60000 65536"/>
              <a:gd name="T17" fmla="*/ 0 60000 65536"/>
              <a:gd name="T18" fmla="*/ 0 60000 65536"/>
              <a:gd name="T19" fmla="*/ 0 60000 65536"/>
              <a:gd name="T20" fmla="*/ 0 60000 65536"/>
              <a:gd name="T21" fmla="*/ 0 w 4579"/>
              <a:gd name="T22" fmla="*/ 0 h 4338"/>
              <a:gd name="T23" fmla="*/ 4579 w 4579"/>
              <a:gd name="T24" fmla="*/ 4338 h 4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9" h="4338">
                <a:moveTo>
                  <a:pt x="1471" y="0"/>
                </a:moveTo>
                <a:lnTo>
                  <a:pt x="1" y="1020"/>
                </a:lnTo>
                <a:lnTo>
                  <a:pt x="0" y="2805"/>
                </a:lnTo>
                <a:lnTo>
                  <a:pt x="2221" y="4338"/>
                </a:lnTo>
                <a:lnTo>
                  <a:pt x="4579" y="4332"/>
                </a:lnTo>
                <a:lnTo>
                  <a:pt x="4573" y="0"/>
                </a:lnTo>
                <a:lnTo>
                  <a:pt x="1471" y="0"/>
                </a:lnTo>
                <a:close/>
              </a:path>
            </a:pathLst>
          </a:custGeom>
          <a:solidFill>
            <a:schemeClr val="bg1"/>
          </a:solidFill>
          <a:ln w="9525">
            <a:noFill/>
            <a:round/>
            <a:headEnd/>
            <a:tailEnd/>
          </a:ln>
        </p:spPr>
        <p:txBody>
          <a:bodyPr/>
          <a:lstStyle/>
          <a:p>
            <a:endParaRPr lang="zh-CN" altLang="en-US"/>
          </a:p>
        </p:txBody>
      </p:sp>
    </p:spTree>
    <p:extLst>
      <p:ext uri="{BB962C8B-B14F-4D97-AF65-F5344CB8AC3E}">
        <p14:creationId xmlns:p14="http://schemas.microsoft.com/office/powerpoint/2010/main" xmlns="" val="329605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lide(fromTop)">
                                      <p:cBhvr>
                                        <p:cTn id="7" dur="500"/>
                                        <p:tgtEl>
                                          <p:spTgt spid="22"/>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slide(fromTop)">
                                      <p:cBhvr>
                                        <p:cTn id="11" dur="500"/>
                                        <p:tgtEl>
                                          <p:spTgt spid="25"/>
                                        </p:tgtEl>
                                      </p:cBhvr>
                                    </p:animEffect>
                                  </p:childTnLst>
                                </p:cTn>
                              </p:par>
                            </p:childTnLst>
                          </p:cTn>
                        </p:par>
                        <p:par>
                          <p:cTn id="12" fill="hold">
                            <p:stCondLst>
                              <p:cond delay="1000"/>
                            </p:stCondLst>
                            <p:childTnLst>
                              <p:par>
                                <p:cTn id="13" presetID="2" presetClass="entr" presetSubtype="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12" presetClass="entr" presetSubtype="1"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slide(fromTop)">
                                      <p:cBhvr>
                                        <p:cTn id="20" dur="500"/>
                                        <p:tgtEl>
                                          <p:spTgt spid="26"/>
                                        </p:tgtEl>
                                      </p:cBhvr>
                                    </p:animEffect>
                                  </p:childTnLst>
                                </p:cTn>
                              </p:par>
                            </p:childTnLst>
                          </p:cTn>
                        </p:par>
                        <p:par>
                          <p:cTn id="21" fill="hold">
                            <p:stCondLst>
                              <p:cond delay="2000"/>
                            </p:stCondLst>
                            <p:childTnLst>
                              <p:par>
                                <p:cTn id="22" presetID="1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slide(fromBottom)">
                                      <p:cBhvr>
                                        <p:cTn id="24" dur="500"/>
                                        <p:tgtEl>
                                          <p:spTgt spid="30"/>
                                        </p:tgtEl>
                                      </p:cBhvr>
                                    </p:animEffect>
                                  </p:childTnLst>
                                </p:cTn>
                              </p:par>
                            </p:childTnLst>
                          </p:cTn>
                        </p:par>
                        <p:par>
                          <p:cTn id="25" fill="hold">
                            <p:stCondLst>
                              <p:cond delay="2500"/>
                            </p:stCondLst>
                            <p:childTnLst>
                              <p:par>
                                <p:cTn id="26" presetID="12" presetClass="entr" presetSubtype="4"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slide(fromBottom)">
                                      <p:cBhvr>
                                        <p:cTn id="28" dur="500"/>
                                        <p:tgtEl>
                                          <p:spTgt spid="29"/>
                                        </p:tgtEl>
                                      </p:cBhvr>
                                    </p:animEffect>
                                  </p:childTnLst>
                                </p:cTn>
                              </p:par>
                            </p:childTnLst>
                          </p:cTn>
                        </p:par>
                        <p:par>
                          <p:cTn id="29" fill="hold">
                            <p:stCondLst>
                              <p:cond delay="3000"/>
                            </p:stCondLst>
                            <p:childTnLst>
                              <p:par>
                                <p:cTn id="30" presetID="2" presetClass="entr" presetSubtype="1"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ppt_x"/>
                                          </p:val>
                                        </p:tav>
                                        <p:tav tm="100000">
                                          <p:val>
                                            <p:strVal val="#ppt_x"/>
                                          </p:val>
                                        </p:tav>
                                      </p:tavLst>
                                    </p:anim>
                                    <p:anim calcmode="lin" valueType="num">
                                      <p:cBhvr additive="base">
                                        <p:cTn id="33" dur="500" fill="hold"/>
                                        <p:tgtEl>
                                          <p:spTgt spid="31"/>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12" presetClass="entr" presetSubtype="1"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slide(fromTop)">
                                      <p:cBhvr>
                                        <p:cTn id="37" dur="500"/>
                                        <p:tgtEl>
                                          <p:spTgt spid="27"/>
                                        </p:tgtEl>
                                      </p:cBhvr>
                                    </p:animEffect>
                                  </p:childTnLst>
                                </p:cTn>
                              </p:par>
                            </p:childTnLst>
                          </p:cTn>
                        </p:par>
                        <p:par>
                          <p:cTn id="38" fill="hold">
                            <p:stCondLst>
                              <p:cond delay="4000"/>
                            </p:stCondLst>
                            <p:childTnLst>
                              <p:par>
                                <p:cTn id="39" presetID="12" presetClass="entr" presetSubtype="4"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slide(fromBottom)">
                                      <p:cBhvr>
                                        <p:cTn id="41" dur="500"/>
                                        <p:tgtEl>
                                          <p:spTgt spid="28"/>
                                        </p:tgtEl>
                                      </p:cBhvr>
                                    </p:animEffect>
                                  </p:childTnLst>
                                </p:cTn>
                              </p:par>
                            </p:childTnLst>
                          </p:cTn>
                        </p:par>
                        <p:par>
                          <p:cTn id="42" fill="hold">
                            <p:stCondLst>
                              <p:cond delay="4500"/>
                            </p:stCondLst>
                            <p:childTnLst>
                              <p:par>
                                <p:cTn id="43" presetID="2" presetClass="entr" presetSubtype="1" fill="hold" grpId="0" nodeType="after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0-#ppt_h/2"/>
                                          </p:val>
                                        </p:tav>
                                        <p:tav tm="100000">
                                          <p:val>
                                            <p:strVal val="#ppt_y"/>
                                          </p:val>
                                        </p:tav>
                                      </p:tavLst>
                                    </p:anim>
                                  </p:childTnLst>
                                </p:cTn>
                              </p:par>
                            </p:childTnLst>
                          </p:cTn>
                        </p:par>
                        <p:par>
                          <p:cTn id="47" fill="hold">
                            <p:stCondLst>
                              <p:cond delay="5000"/>
                            </p:stCondLst>
                            <p:childTnLst>
                              <p:par>
                                <p:cTn id="48" presetID="3" presetClass="exit" presetSubtype="5" fill="hold" grpId="0" nodeType="afterEffect">
                                  <p:stCondLst>
                                    <p:cond delay="0"/>
                                  </p:stCondLst>
                                  <p:childTnLst>
                                    <p:animEffect transition="out" filter="blinds(vertical)">
                                      <p:cBhvr>
                                        <p:cTn id="49" dur="1000"/>
                                        <p:tgtEl>
                                          <p:spTgt spid="36"/>
                                        </p:tgtEl>
                                      </p:cBhvr>
                                    </p:animEffect>
                                    <p:set>
                                      <p:cBhvr>
                                        <p:cTn id="50" dur="1" fill="hold">
                                          <p:stCondLst>
                                            <p:cond delay="999"/>
                                          </p:stCondLst>
                                        </p:cTn>
                                        <p:tgtEl>
                                          <p:spTgt spid="36"/>
                                        </p:tgtEl>
                                        <p:attrNameLst>
                                          <p:attrName>style.visibility</p:attrName>
                                        </p:attrNameLst>
                                      </p:cBhvr>
                                      <p:to>
                                        <p:strVal val="hidden"/>
                                      </p:to>
                                    </p:set>
                                  </p:childTnLst>
                                </p:cTn>
                              </p:par>
                            </p:childTnLst>
                          </p:cTn>
                        </p:par>
                        <p:par>
                          <p:cTn id="51" fill="hold">
                            <p:stCondLst>
                              <p:cond delay="6000"/>
                            </p:stCondLst>
                            <p:childTnLst>
                              <p:par>
                                <p:cTn id="52" presetID="3" presetClass="entr" presetSubtype="10"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blinds(horizontal)">
                                      <p:cBhvr>
                                        <p:cTn id="5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6" grpId="0" animBg="1"/>
      <p:bldP spid="27" grpId="0" animBg="1"/>
      <p:bldP spid="28" grpId="0" animBg="1"/>
      <p:bldP spid="29" grpId="0" animBg="1"/>
      <p:bldP spid="30" grpId="0" animBg="1"/>
      <p:bldP spid="31" grpId="0" animBg="1"/>
      <p:bldP spid="32" grpId="0" animBg="1"/>
      <p:bldP spid="37" grpId="0"/>
      <p:bldP spid="36"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395536" y="347172"/>
            <a:ext cx="6192689" cy="1200329"/>
          </a:xfrm>
          <a:prstGeom prst="rect">
            <a:avLst/>
          </a:prstGeom>
        </p:spPr>
        <p:txBody>
          <a:bodyPr wrap="square">
            <a:spAutoFit/>
          </a:bodyPr>
          <a:lstStyle/>
          <a:p>
            <a:r>
              <a:rPr lang="zh-CN" altLang="zh-CN" sz="2400" dirty="0"/>
              <a:t>历史上，求同存异与和而不同相互交织，对中国的政治、思想、外交等各个领域都产生了广泛和深远的影响。</a:t>
            </a:r>
            <a:endParaRPr lang="zh-CN" altLang="en-US" sz="2400" dirty="0">
              <a:latin typeface="+mn-ea"/>
            </a:endParaRPr>
          </a:p>
        </p:txBody>
      </p:sp>
      <p:sp>
        <p:nvSpPr>
          <p:cNvPr id="6" name="矩形 5"/>
          <p:cNvSpPr/>
          <p:nvPr/>
        </p:nvSpPr>
        <p:spPr>
          <a:xfrm>
            <a:off x="1691680" y="4869160"/>
            <a:ext cx="6480720" cy="830997"/>
          </a:xfrm>
          <a:prstGeom prst="rect">
            <a:avLst/>
          </a:prstGeom>
        </p:spPr>
        <p:txBody>
          <a:bodyPr wrap="square">
            <a:spAutoFit/>
          </a:bodyPr>
          <a:lstStyle/>
          <a:p>
            <a:r>
              <a:rPr lang="zh-CN" altLang="zh-CN" sz="2400" dirty="0"/>
              <a:t>自汉朝始中国就频繁地与周边国家进行文字、农耕、陶瓷、纺织等生产生活领域的</a:t>
            </a:r>
            <a:r>
              <a:rPr lang="zh-CN" altLang="zh-CN" sz="2400" dirty="0" smtClean="0"/>
              <a:t>交流</a:t>
            </a:r>
            <a:r>
              <a:rPr lang="zh-CN" altLang="en-US" sz="2400" dirty="0"/>
              <a:t>。</a:t>
            </a:r>
          </a:p>
        </p:txBody>
      </p:sp>
      <p:pic>
        <p:nvPicPr>
          <p:cNvPr id="2" name="图片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691680" y="1878933"/>
            <a:ext cx="6480720" cy="299022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51520" y="1628800"/>
            <a:ext cx="859611" cy="1304657"/>
          </a:xfrm>
          <a:prstGeom prst="rect">
            <a:avLst/>
          </a:prstGeom>
        </p:spPr>
      </p:pic>
    </p:spTree>
    <p:extLst>
      <p:ext uri="{BB962C8B-B14F-4D97-AF65-F5344CB8AC3E}">
        <p14:creationId xmlns:p14="http://schemas.microsoft.com/office/powerpoint/2010/main" xmlns="" val="169814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pic>
        <p:nvPicPr>
          <p:cNvPr id="3" name="图片 2"/>
          <p:cNvPicPr>
            <a:picLocks noChangeAspect="1"/>
          </p:cNvPicPr>
          <p:nvPr/>
        </p:nvPicPr>
        <p:blipFill>
          <a:blip r:embed="rId4">
            <a:clrChange>
              <a:clrFrom>
                <a:srgbClr val="F8F8F8"/>
              </a:clrFrom>
              <a:clrTo>
                <a:srgbClr val="F8F8F8">
                  <a:alpha val="0"/>
                </a:srgbClr>
              </a:clrTo>
            </a:clrChange>
            <a:extLst>
              <a:ext uri="{28A0092B-C50C-407E-A947-70E740481C1C}">
                <a14:useLocalDpi xmlns:a14="http://schemas.microsoft.com/office/drawing/2010/main" xmlns="" val="0"/>
              </a:ext>
            </a:extLst>
          </a:blip>
          <a:stretch>
            <a:fillRect/>
          </a:stretch>
        </p:blipFill>
        <p:spPr>
          <a:xfrm>
            <a:off x="179512" y="1772816"/>
            <a:ext cx="3672408" cy="4181110"/>
          </a:xfrm>
          <a:prstGeom prst="rect">
            <a:avLst/>
          </a:prstGeom>
        </p:spPr>
      </p:pic>
      <p:sp>
        <p:nvSpPr>
          <p:cNvPr id="5" name="矩形 4"/>
          <p:cNvSpPr/>
          <p:nvPr/>
        </p:nvSpPr>
        <p:spPr>
          <a:xfrm>
            <a:off x="323528" y="260648"/>
            <a:ext cx="6048672" cy="1200329"/>
          </a:xfrm>
          <a:prstGeom prst="rect">
            <a:avLst/>
          </a:prstGeom>
        </p:spPr>
        <p:txBody>
          <a:bodyPr wrap="square">
            <a:spAutoFit/>
          </a:bodyPr>
          <a:lstStyle/>
          <a:p>
            <a:r>
              <a:rPr lang="zh-CN" altLang="zh-CN" sz="2400" kern="100" dirty="0">
                <a:latin typeface="+mn-ea"/>
                <a:cs typeface="Times New Roman" panose="02020603050405020304" pitchFamily="18" charset="0"/>
              </a:rPr>
              <a:t>利玛</a:t>
            </a:r>
            <a:r>
              <a:rPr lang="zh-CN" altLang="zh-CN" sz="2400" kern="100" dirty="0" smtClean="0">
                <a:latin typeface="+mn-ea"/>
                <a:cs typeface="Times New Roman" panose="02020603050405020304" pitchFamily="18" charset="0"/>
              </a:rPr>
              <a:t>窦：</a:t>
            </a:r>
            <a:r>
              <a:rPr lang="zh-CN" altLang="zh-CN" sz="2400" kern="100" dirty="0">
                <a:latin typeface="+mn-ea"/>
                <a:cs typeface="Times New Roman" panose="02020603050405020304" pitchFamily="18" charset="0"/>
              </a:rPr>
              <a:t>“我仔细研究了中国长达四千年的历史，我不得不承认我从未见到有这类征服的记载，也没听说过他们扩张国界。”</a:t>
            </a:r>
            <a:endParaRPr lang="zh-CN" altLang="en-US" sz="2400" dirty="0">
              <a:latin typeface="+mn-ea"/>
            </a:endParaRPr>
          </a:p>
        </p:txBody>
      </p:sp>
      <p:pic>
        <p:nvPicPr>
          <p:cNvPr id="8" name="图片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001736" y="1844824"/>
            <a:ext cx="4458696" cy="2942740"/>
          </a:xfrm>
          <a:prstGeom prst="rect">
            <a:avLst/>
          </a:prstGeom>
        </p:spPr>
      </p:pic>
      <p:sp>
        <p:nvSpPr>
          <p:cNvPr id="9" name="矩形 8"/>
          <p:cNvSpPr/>
          <p:nvPr/>
        </p:nvSpPr>
        <p:spPr>
          <a:xfrm>
            <a:off x="3851920" y="4951272"/>
            <a:ext cx="4822848" cy="1200329"/>
          </a:xfrm>
          <a:prstGeom prst="rect">
            <a:avLst/>
          </a:prstGeom>
        </p:spPr>
        <p:txBody>
          <a:bodyPr wrap="square">
            <a:spAutoFit/>
          </a:bodyPr>
          <a:lstStyle/>
          <a:p>
            <a:r>
              <a:rPr lang="zh-CN" altLang="zh-CN" sz="2400" kern="100" dirty="0">
                <a:latin typeface="+mn-ea"/>
                <a:cs typeface="Times New Roman" panose="02020603050405020304" pitchFamily="18" charset="0"/>
              </a:rPr>
              <a:t>近平总书记在访问欧洲时指出</a:t>
            </a:r>
            <a:r>
              <a:rPr lang="zh-CN" altLang="zh-CN" sz="2400" kern="100" dirty="0" smtClean="0">
                <a:latin typeface="+mn-ea"/>
                <a:cs typeface="Times New Roman" panose="02020603050405020304" pitchFamily="18" charset="0"/>
              </a:rPr>
              <a:t>，中国是</a:t>
            </a:r>
            <a:r>
              <a:rPr lang="zh-CN" altLang="zh-CN" sz="2400" kern="100" dirty="0">
                <a:latin typeface="+mn-ea"/>
                <a:cs typeface="Times New Roman" panose="02020603050405020304" pitchFamily="18" charset="0"/>
              </a:rPr>
              <a:t>一只“和平的、可亲的、文明的”狮子。</a:t>
            </a:r>
            <a:endParaRPr lang="zh-CN" altLang="en-US" sz="2400" dirty="0">
              <a:latin typeface="+mn-ea"/>
            </a:endParaRPr>
          </a:p>
        </p:txBody>
      </p:sp>
    </p:spTree>
    <p:extLst>
      <p:ext uri="{BB962C8B-B14F-4D97-AF65-F5344CB8AC3E}">
        <p14:creationId xmlns:p14="http://schemas.microsoft.com/office/powerpoint/2010/main" xmlns="" val="58458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900" decel="100000" fill="hold"/>
                                        <p:tgtEl>
                                          <p:spTgt spid="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37"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900" decel="100000" fill="hold"/>
                                        <p:tgtEl>
                                          <p:spTgt spid="8"/>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395536" y="347172"/>
            <a:ext cx="6408712" cy="1938992"/>
          </a:xfrm>
          <a:prstGeom prst="rect">
            <a:avLst/>
          </a:prstGeom>
        </p:spPr>
        <p:txBody>
          <a:bodyPr wrap="square">
            <a:spAutoFit/>
          </a:bodyPr>
          <a:lstStyle/>
          <a:p>
            <a:r>
              <a:rPr lang="zh-CN" altLang="zh-CN" sz="2400" dirty="0"/>
              <a:t>“求同存异、和而不同”所蕴含的当代治国道理是：无论是在对外交往还是对内交流中，当意见不一致时，不能简单以武力解决，而是要鼓励形成相互对话、相互吸收、相互提高的和谐处事风气。</a:t>
            </a:r>
            <a:endParaRPr lang="zh-CN" altLang="en-US" sz="2400" dirty="0">
              <a:latin typeface="+mn-ea"/>
            </a:endParaRPr>
          </a:p>
        </p:txBody>
      </p:sp>
      <p:pic>
        <p:nvPicPr>
          <p:cNvPr id="9" name="图片 8"/>
          <p:cNvPicPr>
            <a:picLocks noChangeAspect="1"/>
          </p:cNvPicPr>
          <p:nvPr/>
        </p:nvPicPr>
        <p:blipFill>
          <a:blip r:embed="rId4"/>
          <a:stretch>
            <a:fillRect/>
          </a:stretch>
        </p:blipFill>
        <p:spPr>
          <a:xfrm>
            <a:off x="323528" y="2564904"/>
            <a:ext cx="4784630" cy="3549325"/>
          </a:xfrm>
          <a:prstGeom prst="rect">
            <a:avLst/>
          </a:prstGeom>
        </p:spPr>
      </p:pic>
      <p:pic>
        <p:nvPicPr>
          <p:cNvPr id="10" name="图片 9"/>
          <p:cNvPicPr>
            <a:picLocks noChangeAspect="1"/>
          </p:cNvPicPr>
          <p:nvPr/>
        </p:nvPicPr>
        <p:blipFill>
          <a:blip r:embed="rId5">
            <a:clrChange>
              <a:clrFrom>
                <a:srgbClr val="F4F4F4"/>
              </a:clrFrom>
              <a:clrTo>
                <a:srgbClr val="F4F4F4">
                  <a:alpha val="0"/>
                </a:srgbClr>
              </a:clrTo>
            </a:clrChange>
            <a:extLst>
              <a:ext uri="{28A0092B-C50C-407E-A947-70E740481C1C}">
                <a14:useLocalDpi xmlns:a14="http://schemas.microsoft.com/office/drawing/2010/main" xmlns="" val="0"/>
              </a:ext>
            </a:extLst>
          </a:blip>
          <a:stretch>
            <a:fillRect/>
          </a:stretch>
        </p:blipFill>
        <p:spPr>
          <a:xfrm>
            <a:off x="5240710" y="2564904"/>
            <a:ext cx="3626852" cy="3570182"/>
          </a:xfrm>
          <a:prstGeom prst="rect">
            <a:avLst/>
          </a:prstGeom>
        </p:spPr>
      </p:pic>
      <p:pic>
        <p:nvPicPr>
          <p:cNvPr id="3" name="图片 2"/>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b="63618"/>
          <a:stretch/>
        </p:blipFill>
        <p:spPr>
          <a:xfrm>
            <a:off x="6109765" y="921106"/>
            <a:ext cx="3031626" cy="1504428"/>
          </a:xfrm>
          <a:prstGeom prst="rect">
            <a:avLst/>
          </a:prstGeom>
        </p:spPr>
      </p:pic>
    </p:spTree>
    <p:extLst>
      <p:ext uri="{BB962C8B-B14F-4D97-AF65-F5344CB8AC3E}">
        <p14:creationId xmlns:p14="http://schemas.microsoft.com/office/powerpoint/2010/main" xmlns="" val="104435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900" decel="100000" fill="hold"/>
                                        <p:tgtEl>
                                          <p:spTgt spid="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37"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900" decel="100000" fill="hold"/>
                                        <p:tgtEl>
                                          <p:spTgt spid="1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22" fill="hold">
                            <p:stCondLst>
                              <p:cond delay="2500"/>
                            </p:stCondLst>
                            <p:childTnLst>
                              <p:par>
                                <p:cTn id="23" presetID="2" presetClass="entr" presetSubtype="12"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250" fill="hold"/>
                                        <p:tgtEl>
                                          <p:spTgt spid="3"/>
                                        </p:tgtEl>
                                        <p:attrNameLst>
                                          <p:attrName>ppt_x</p:attrName>
                                        </p:attrNameLst>
                                      </p:cBhvr>
                                      <p:tavLst>
                                        <p:tav tm="0">
                                          <p:val>
                                            <p:strVal val="0-#ppt_w/2"/>
                                          </p:val>
                                        </p:tav>
                                        <p:tav tm="100000">
                                          <p:val>
                                            <p:strVal val="#ppt_x"/>
                                          </p:val>
                                        </p:tav>
                                      </p:tavLst>
                                    </p:anim>
                                    <p:anim calcmode="lin" valueType="num">
                                      <p:cBhvr additive="base">
                                        <p:cTn id="26" dur="12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2" name="矩形 1"/>
          <p:cNvSpPr/>
          <p:nvPr/>
        </p:nvSpPr>
        <p:spPr>
          <a:xfrm>
            <a:off x="1259632" y="2276872"/>
            <a:ext cx="4719562" cy="1041311"/>
          </a:xfrm>
          <a:prstGeom prst="rect">
            <a:avLst/>
          </a:prstGeom>
        </p:spPr>
        <p:txBody>
          <a:bodyPr wrap="none">
            <a:spAutoFit/>
          </a:bodyPr>
          <a:lstStyle/>
          <a:p>
            <a:pPr algn="just">
              <a:lnSpc>
                <a:spcPts val="2000"/>
              </a:lnSpc>
              <a:spcBef>
                <a:spcPts val="1700"/>
              </a:spcBef>
              <a:spcAft>
                <a:spcPts val="1650"/>
              </a:spcAft>
            </a:pPr>
            <a:r>
              <a:rPr lang="zh-CN" altLang="zh-CN" sz="3200" b="1" dirty="0">
                <a:latin typeface="黑体" panose="02010609060101010101" pitchFamily="49" charset="-122"/>
                <a:ea typeface="黑体" panose="02010609060101010101" pitchFamily="49" charset="-122"/>
              </a:rPr>
              <a:t>二、教化思想</a:t>
            </a:r>
            <a:r>
              <a:rPr lang="zh-CN" altLang="zh-CN" sz="3200" b="1" dirty="0" smtClean="0">
                <a:latin typeface="黑体" panose="02010609060101010101" pitchFamily="49" charset="-122"/>
                <a:ea typeface="黑体" panose="02010609060101010101" pitchFamily="49" charset="-122"/>
              </a:rPr>
              <a:t>：</a:t>
            </a:r>
            <a:endParaRPr lang="en-US" altLang="zh-CN" sz="3200" b="1" dirty="0" smtClean="0">
              <a:latin typeface="黑体" panose="02010609060101010101" pitchFamily="49" charset="-122"/>
              <a:ea typeface="黑体" panose="02010609060101010101" pitchFamily="49" charset="-122"/>
            </a:endParaRPr>
          </a:p>
          <a:p>
            <a:pPr algn="just">
              <a:lnSpc>
                <a:spcPts val="2000"/>
              </a:lnSpc>
              <a:spcBef>
                <a:spcPts val="1700"/>
              </a:spcBef>
              <a:spcAft>
                <a:spcPts val="1650"/>
              </a:spcAft>
            </a:pPr>
            <a:r>
              <a:rPr lang="en-US" altLang="zh-CN" sz="3200" b="1" dirty="0">
                <a:latin typeface="黑体" panose="02010609060101010101" pitchFamily="49" charset="-122"/>
                <a:ea typeface="黑体" panose="02010609060101010101" pitchFamily="49" charset="-122"/>
              </a:rPr>
              <a:t> </a:t>
            </a:r>
            <a:r>
              <a:rPr lang="en-US" altLang="zh-CN" sz="3200" b="1" dirty="0" smtClean="0">
                <a:latin typeface="黑体" panose="02010609060101010101" pitchFamily="49" charset="-122"/>
                <a:ea typeface="黑体" panose="02010609060101010101" pitchFamily="49" charset="-122"/>
              </a:rPr>
              <a:t>   </a:t>
            </a:r>
            <a:r>
              <a:rPr lang="zh-CN" altLang="zh-CN" sz="3200" b="1" dirty="0" smtClean="0">
                <a:latin typeface="黑体" panose="02010609060101010101" pitchFamily="49" charset="-122"/>
                <a:ea typeface="黑体" panose="02010609060101010101" pitchFamily="49" charset="-122"/>
              </a:rPr>
              <a:t>文</a:t>
            </a:r>
            <a:r>
              <a:rPr lang="zh-CN" altLang="zh-CN" sz="3200" b="1" dirty="0">
                <a:latin typeface="黑体" panose="02010609060101010101" pitchFamily="49" charset="-122"/>
                <a:ea typeface="黑体" panose="02010609060101010101" pitchFamily="49" charset="-122"/>
              </a:rPr>
              <a:t>以载道、以文化人</a:t>
            </a:r>
            <a:endParaRPr lang="zh-CN" altLang="zh-CN" sz="3200" b="1" kern="2200" dirty="0">
              <a:effectLst/>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rotWithShape="1">
          <a:blip r:embed="rId4">
            <a:extLst>
              <a:ext uri="{28A0092B-C50C-407E-A947-70E740481C1C}">
                <a14:useLocalDpi xmlns:a14="http://schemas.microsoft.com/office/drawing/2010/main" xmlns="" val="0"/>
              </a:ext>
            </a:extLst>
          </a:blip>
          <a:srcRect l="18112" t="30449" r="15738" b="38051"/>
          <a:stretch/>
        </p:blipFill>
        <p:spPr>
          <a:xfrm rot="10800000">
            <a:off x="1979712" y="3212976"/>
            <a:ext cx="4234071" cy="1512168"/>
          </a:xfrm>
          <a:prstGeom prst="rect">
            <a:avLst/>
          </a:prstGeom>
        </p:spPr>
      </p:pic>
    </p:spTree>
    <p:extLst>
      <p:ext uri="{BB962C8B-B14F-4D97-AF65-F5344CB8AC3E}">
        <p14:creationId xmlns:p14="http://schemas.microsoft.com/office/powerpoint/2010/main" xmlns="" val="360323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251520" y="260648"/>
            <a:ext cx="5400600" cy="954107"/>
          </a:xfrm>
          <a:prstGeom prst="rect">
            <a:avLst/>
          </a:prstGeom>
          <a:ln>
            <a:noFill/>
          </a:ln>
        </p:spPr>
        <p:txBody>
          <a:bodyPr wrap="square">
            <a:spAutoFit/>
          </a:bodyPr>
          <a:lstStyle/>
          <a:p>
            <a:r>
              <a:rPr lang="zh-CN" altLang="zh-CN" sz="2800" dirty="0"/>
              <a:t>中华文化以其独特的文明进程和文化体系屹立于世</a:t>
            </a:r>
            <a:endParaRPr lang="zh-CN" altLang="en-US" sz="2800" dirty="0">
              <a:latin typeface="+mn-ea"/>
            </a:endParaRPr>
          </a:p>
        </p:txBody>
      </p:sp>
      <p:pic>
        <p:nvPicPr>
          <p:cNvPr id="15" name="图片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683568" y="1436647"/>
            <a:ext cx="3608325" cy="1853181"/>
          </a:xfrm>
          <a:prstGeom prst="rect">
            <a:avLst/>
          </a:prstGeom>
        </p:spPr>
      </p:pic>
      <p:pic>
        <p:nvPicPr>
          <p:cNvPr id="17" name="图片 16"/>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rcRect t="1526"/>
          <a:stretch/>
        </p:blipFill>
        <p:spPr>
          <a:xfrm>
            <a:off x="420831" y="3501008"/>
            <a:ext cx="4133797" cy="296469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122024" y="1336660"/>
            <a:ext cx="3018872" cy="4025636"/>
          </a:xfrm>
          <a:prstGeom prst="rect">
            <a:avLst/>
          </a:prstGeom>
        </p:spPr>
      </p:pic>
      <p:sp>
        <p:nvSpPr>
          <p:cNvPr id="21" name="矩形 20"/>
          <p:cNvSpPr/>
          <p:nvPr/>
        </p:nvSpPr>
        <p:spPr>
          <a:xfrm>
            <a:off x="4385317" y="5481257"/>
            <a:ext cx="4572000" cy="830997"/>
          </a:xfrm>
          <a:prstGeom prst="rect">
            <a:avLst/>
          </a:prstGeom>
        </p:spPr>
        <p:txBody>
          <a:bodyPr>
            <a:spAutoFit/>
          </a:bodyPr>
          <a:lstStyle/>
          <a:p>
            <a:r>
              <a:rPr lang="zh-CN" altLang="zh-CN" sz="2400" kern="100" dirty="0">
                <a:latin typeface="+mn-ea"/>
                <a:cs typeface="Times New Roman" panose="02020603050405020304" pitchFamily="18" charset="0"/>
              </a:rPr>
              <a:t>古代中国人历来重视文化对自我和社会的教化传道功能</a:t>
            </a:r>
            <a:endParaRPr lang="zh-CN" altLang="en-US" sz="2400" dirty="0">
              <a:latin typeface="+mn-ea"/>
            </a:endParaRPr>
          </a:p>
        </p:txBody>
      </p:sp>
      <p:sp>
        <p:nvSpPr>
          <p:cNvPr id="2" name="文本框 1"/>
          <p:cNvSpPr txBox="1"/>
          <p:nvPr/>
        </p:nvSpPr>
        <p:spPr>
          <a:xfrm>
            <a:off x="251520" y="1556792"/>
            <a:ext cx="553998" cy="1015663"/>
          </a:xfrm>
          <a:prstGeom prst="rect">
            <a:avLst/>
          </a:prstGeom>
          <a:noFill/>
        </p:spPr>
        <p:txBody>
          <a:bodyPr vert="eaVert" wrap="none" rtlCol="0">
            <a:spAutoFit/>
          </a:bodyPr>
          <a:lstStyle/>
          <a:p>
            <a:r>
              <a:rPr lang="zh-CN" altLang="en-US" sz="2400" dirty="0"/>
              <a:t>甲骨文</a:t>
            </a:r>
          </a:p>
        </p:txBody>
      </p:sp>
      <p:sp>
        <p:nvSpPr>
          <p:cNvPr id="3" name="文本框 2"/>
          <p:cNvSpPr txBox="1"/>
          <p:nvPr/>
        </p:nvSpPr>
        <p:spPr>
          <a:xfrm>
            <a:off x="251520" y="3630597"/>
            <a:ext cx="553998" cy="1323439"/>
          </a:xfrm>
          <a:prstGeom prst="rect">
            <a:avLst/>
          </a:prstGeom>
          <a:noFill/>
        </p:spPr>
        <p:txBody>
          <a:bodyPr vert="eaVert" wrap="none" rtlCol="0">
            <a:spAutoFit/>
          </a:bodyPr>
          <a:lstStyle/>
          <a:p>
            <a:r>
              <a:rPr lang="zh-CN" altLang="en-US" sz="2400" dirty="0" smtClean="0"/>
              <a:t>古代天文</a:t>
            </a:r>
            <a:endParaRPr lang="zh-CN" altLang="en-US" sz="2400" dirty="0"/>
          </a:p>
        </p:txBody>
      </p:sp>
    </p:spTree>
    <p:extLst>
      <p:ext uri="{BB962C8B-B14F-4D97-AF65-F5344CB8AC3E}">
        <p14:creationId xmlns:p14="http://schemas.microsoft.com/office/powerpoint/2010/main" xmlns="" val="202328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04048" y="2923189"/>
            <a:ext cx="3121198" cy="2077342"/>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395536" y="347172"/>
            <a:ext cx="6408712" cy="523220"/>
          </a:xfrm>
          <a:prstGeom prst="rect">
            <a:avLst/>
          </a:prstGeom>
        </p:spPr>
        <p:txBody>
          <a:bodyPr wrap="square">
            <a:spAutoFit/>
          </a:bodyPr>
          <a:lstStyle/>
          <a:p>
            <a:r>
              <a:rPr lang="zh-CN" altLang="zh-CN" sz="2800" dirty="0"/>
              <a:t>文是“道”的载体。</a:t>
            </a:r>
            <a:endParaRPr lang="zh-CN" altLang="en-US" sz="2800" dirty="0">
              <a:latin typeface="+mn-ea"/>
            </a:endParaRPr>
          </a:p>
        </p:txBody>
      </p:sp>
      <p:sp>
        <p:nvSpPr>
          <p:cNvPr id="5" name="右箭头 4"/>
          <p:cNvSpPr/>
          <p:nvPr/>
        </p:nvSpPr>
        <p:spPr>
          <a:xfrm>
            <a:off x="2123728" y="1747511"/>
            <a:ext cx="504056" cy="36004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269088" y="1443272"/>
            <a:ext cx="1109060" cy="973564"/>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xmlns="" val="0"/>
              </a:ext>
            </a:extLst>
          </a:blip>
          <a:srcRect l="20656" t="22627" r="21334" b="23153"/>
          <a:stretch/>
        </p:blipFill>
        <p:spPr>
          <a:xfrm>
            <a:off x="6444208" y="1286091"/>
            <a:ext cx="1505125" cy="1215677"/>
          </a:xfrm>
          <a:prstGeom prst="rect">
            <a:avLst/>
          </a:prstGeom>
        </p:spPr>
      </p:pic>
      <p:sp>
        <p:nvSpPr>
          <p:cNvPr id="13" name="右箭头 12"/>
          <p:cNvSpPr/>
          <p:nvPr/>
        </p:nvSpPr>
        <p:spPr>
          <a:xfrm>
            <a:off x="4316950" y="1748683"/>
            <a:ext cx="504056" cy="36004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091650" y="924988"/>
            <a:ext cx="2954655" cy="461665"/>
          </a:xfrm>
          <a:prstGeom prst="rect">
            <a:avLst/>
          </a:prstGeom>
        </p:spPr>
        <p:txBody>
          <a:bodyPr wrap="none">
            <a:spAutoFit/>
          </a:bodyPr>
          <a:lstStyle/>
          <a:p>
            <a:r>
              <a:rPr lang="en-US" altLang="zh-CN" sz="2400" kern="100" dirty="0">
                <a:latin typeface="+mn-ea"/>
                <a:cs typeface="Times New Roman" panose="02020603050405020304" pitchFamily="18" charset="0"/>
              </a:rPr>
              <a:t>“</a:t>
            </a:r>
            <a:r>
              <a:rPr lang="zh-CN" altLang="zh-CN" sz="2400" kern="100" dirty="0">
                <a:latin typeface="+mn-ea"/>
                <a:cs typeface="Times New Roman" panose="02020603050405020304" pitchFamily="18" charset="0"/>
              </a:rPr>
              <a:t>物相杂，故曰文</a:t>
            </a:r>
            <a:r>
              <a:rPr lang="en-US" altLang="zh-CN" sz="2400" kern="100" dirty="0">
                <a:latin typeface="+mn-ea"/>
                <a:cs typeface="Times New Roman" panose="02020603050405020304" pitchFamily="18" charset="0"/>
              </a:rPr>
              <a:t>”</a:t>
            </a:r>
            <a:endParaRPr lang="zh-CN" altLang="en-US" sz="2400" dirty="0">
              <a:latin typeface="+mn-ea"/>
            </a:endParaRPr>
          </a:p>
        </p:txBody>
      </p:sp>
      <p:pic>
        <p:nvPicPr>
          <p:cNvPr id="16" name="图片 1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74834" y="2852936"/>
            <a:ext cx="3863647" cy="2880173"/>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811740" y="4537234"/>
            <a:ext cx="3185166" cy="463297"/>
          </a:xfrm>
          <a:prstGeom prst="rect">
            <a:avLst/>
          </a:prstGeom>
        </p:spPr>
      </p:pic>
      <p:sp>
        <p:nvSpPr>
          <p:cNvPr id="19" name="矩形 18"/>
          <p:cNvSpPr/>
          <p:nvPr/>
        </p:nvSpPr>
        <p:spPr>
          <a:xfrm>
            <a:off x="827584" y="2996952"/>
            <a:ext cx="492443" cy="1569660"/>
          </a:xfrm>
          <a:prstGeom prst="rect">
            <a:avLst/>
          </a:prstGeom>
        </p:spPr>
        <p:txBody>
          <a:bodyPr wrap="none">
            <a:spAutoFit/>
          </a:bodyPr>
          <a:lstStyle/>
          <a:p>
            <a:r>
              <a:rPr lang="zh-CN" altLang="zh-CN" sz="2400" b="1" kern="100" dirty="0" smtClean="0">
                <a:latin typeface="仿宋" panose="02010609060101010101" pitchFamily="49" charset="-122"/>
                <a:ea typeface="仿宋" panose="02010609060101010101" pitchFamily="49" charset="-122"/>
                <a:cs typeface="Times New Roman" panose="02020603050405020304" pitchFamily="18" charset="0"/>
              </a:rPr>
              <a:t>以</a:t>
            </a:r>
            <a:endParaRPr lang="en-US" altLang="zh-CN" sz="2400" b="1" kern="100" dirty="0" smtClean="0">
              <a:latin typeface="仿宋" panose="02010609060101010101" pitchFamily="49" charset="-122"/>
              <a:ea typeface="仿宋" panose="02010609060101010101" pitchFamily="49" charset="-122"/>
              <a:cs typeface="Times New Roman" panose="02020603050405020304" pitchFamily="18" charset="0"/>
            </a:endParaRPr>
          </a:p>
          <a:p>
            <a:r>
              <a:rPr lang="zh-CN" altLang="zh-CN" sz="2400" b="1" kern="100" dirty="0" smtClean="0">
                <a:latin typeface="仿宋" panose="02010609060101010101" pitchFamily="49" charset="-122"/>
                <a:ea typeface="仿宋" panose="02010609060101010101" pitchFamily="49" charset="-122"/>
                <a:cs typeface="Times New Roman" panose="02020603050405020304" pitchFamily="18" charset="0"/>
              </a:rPr>
              <a:t>文</a:t>
            </a:r>
            <a:endParaRPr lang="en-US" altLang="zh-CN" sz="2400" b="1" kern="100" dirty="0" smtClean="0">
              <a:latin typeface="仿宋" panose="02010609060101010101" pitchFamily="49" charset="-122"/>
              <a:ea typeface="仿宋" panose="02010609060101010101" pitchFamily="49" charset="-122"/>
              <a:cs typeface="Times New Roman" panose="02020603050405020304" pitchFamily="18" charset="0"/>
            </a:endParaRPr>
          </a:p>
          <a:p>
            <a:r>
              <a:rPr lang="zh-CN" altLang="zh-CN" sz="2400" b="1" kern="100" dirty="0" smtClean="0">
                <a:latin typeface="仿宋" panose="02010609060101010101" pitchFamily="49" charset="-122"/>
                <a:ea typeface="仿宋" panose="02010609060101010101" pitchFamily="49" charset="-122"/>
                <a:cs typeface="Times New Roman" panose="02020603050405020304" pitchFamily="18" charset="0"/>
              </a:rPr>
              <a:t>教</a:t>
            </a:r>
            <a:endParaRPr lang="en-US" altLang="zh-CN" sz="2400" b="1" kern="100" dirty="0" smtClean="0">
              <a:latin typeface="仿宋" panose="02010609060101010101" pitchFamily="49" charset="-122"/>
              <a:ea typeface="仿宋" panose="02010609060101010101" pitchFamily="49" charset="-122"/>
              <a:cs typeface="Times New Roman" panose="02020603050405020304" pitchFamily="18" charset="0"/>
            </a:endParaRPr>
          </a:p>
          <a:p>
            <a:r>
              <a:rPr lang="zh-CN" altLang="zh-CN" sz="2400" b="1" kern="100" dirty="0" smtClean="0">
                <a:latin typeface="仿宋" panose="02010609060101010101" pitchFamily="49" charset="-122"/>
                <a:ea typeface="仿宋" panose="02010609060101010101" pitchFamily="49" charset="-122"/>
                <a:cs typeface="Times New Roman" panose="02020603050405020304" pitchFamily="18" charset="0"/>
              </a:rPr>
              <a:t>化</a:t>
            </a:r>
            <a:endParaRPr lang="zh-CN" altLang="en-US" sz="2400" b="1" dirty="0">
              <a:latin typeface="仿宋" panose="02010609060101010101" pitchFamily="49" charset="-122"/>
              <a:ea typeface="仿宋" panose="02010609060101010101" pitchFamily="49" charset="-122"/>
            </a:endParaRPr>
          </a:p>
        </p:txBody>
      </p:sp>
      <p:sp>
        <p:nvSpPr>
          <p:cNvPr id="20" name="矩形 19"/>
          <p:cNvSpPr/>
          <p:nvPr/>
        </p:nvSpPr>
        <p:spPr>
          <a:xfrm>
            <a:off x="4447429" y="5216125"/>
            <a:ext cx="4572000" cy="830997"/>
          </a:xfrm>
          <a:prstGeom prst="rect">
            <a:avLst/>
          </a:prstGeom>
        </p:spPr>
        <p:txBody>
          <a:bodyPr>
            <a:spAutoFit/>
          </a:bodyPr>
          <a:lstStyle/>
          <a:p>
            <a:r>
              <a:rPr lang="zh-CN" altLang="zh-CN" sz="2400" kern="100" dirty="0">
                <a:latin typeface="+mn-ea"/>
                <a:cs typeface="Times New Roman" panose="02020603050405020304" pitchFamily="18" charset="0"/>
              </a:rPr>
              <a:t>文化教育的载体和目标就是诸子百家学说中的“道”</a:t>
            </a:r>
            <a:endParaRPr lang="zh-CN" altLang="en-US" sz="2400" dirty="0">
              <a:latin typeface="+mn-ea"/>
            </a:endParaRPr>
          </a:p>
        </p:txBody>
      </p:sp>
      <p:pic>
        <p:nvPicPr>
          <p:cNvPr id="9" name="图片 8"/>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375612" y="1177466"/>
            <a:ext cx="1853345" cy="1774090"/>
          </a:xfrm>
          <a:prstGeom prst="rect">
            <a:avLst/>
          </a:prstGeom>
        </p:spPr>
      </p:pic>
      <p:pic>
        <p:nvPicPr>
          <p:cNvPr id="10" name="图片 9"/>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2513978" y="1217702"/>
            <a:ext cx="1853345" cy="1774090"/>
          </a:xfrm>
          <a:prstGeom prst="rect">
            <a:avLst/>
          </a:prstGeom>
        </p:spPr>
      </p:pic>
      <p:pic>
        <p:nvPicPr>
          <p:cNvPr id="21" name="图片 20"/>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6181329" y="2655126"/>
            <a:ext cx="2017951" cy="1932599"/>
          </a:xfrm>
          <a:prstGeom prst="rect">
            <a:avLst/>
          </a:prstGeom>
        </p:spPr>
      </p:pic>
    </p:spTree>
    <p:extLst>
      <p:ext uri="{BB962C8B-B14F-4D97-AF65-F5344CB8AC3E}">
        <p14:creationId xmlns:p14="http://schemas.microsoft.com/office/powerpoint/2010/main" xmlns="" val="326985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up)">
                                      <p:cBhvr>
                                        <p:cTn id="43" dur="500"/>
                                        <p:tgtEl>
                                          <p:spTgt spid="19"/>
                                        </p:tgtEl>
                                      </p:cBhvr>
                                    </p:animEffect>
                                  </p:childTnLst>
                                </p:cTn>
                              </p:par>
                            </p:childTnLst>
                          </p:cTn>
                        </p:par>
                        <p:par>
                          <p:cTn id="44" fill="hold">
                            <p:stCondLst>
                              <p:cond delay="5000"/>
                            </p:stCondLst>
                            <p:childTnLst>
                              <p:par>
                                <p:cTn id="45" presetID="2" presetClass="entr" presetSubtype="2"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1+#ppt_w/2"/>
                                          </p:val>
                                        </p:tav>
                                        <p:tav tm="100000">
                                          <p:val>
                                            <p:strVal val="#ppt_x"/>
                                          </p:val>
                                        </p:tav>
                                      </p:tavLst>
                                    </p:anim>
                                    <p:anim calcmode="lin" valueType="num">
                                      <p:cBhvr additive="base">
                                        <p:cTn id="48" dur="500" fill="hold"/>
                                        <p:tgtEl>
                                          <p:spTgt spid="17"/>
                                        </p:tgtEl>
                                        <p:attrNameLst>
                                          <p:attrName>ppt_y</p:attrName>
                                        </p:attrNameLst>
                                      </p:cBhvr>
                                      <p:tavLst>
                                        <p:tav tm="0">
                                          <p:val>
                                            <p:strVal val="#ppt_y"/>
                                          </p:val>
                                        </p:tav>
                                        <p:tav tm="100000">
                                          <p:val>
                                            <p:strVal val="#ppt_y"/>
                                          </p:val>
                                        </p:tav>
                                      </p:tavLst>
                                    </p:anim>
                                  </p:childTnLst>
                                </p:cTn>
                              </p:par>
                            </p:childTnLst>
                          </p:cTn>
                        </p:par>
                        <p:par>
                          <p:cTn id="49" fill="hold">
                            <p:stCondLst>
                              <p:cond delay="5500"/>
                            </p:stCondLst>
                            <p:childTnLst>
                              <p:par>
                                <p:cTn id="50" presetID="2" presetClass="entr" presetSubtype="12"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0-#ppt_w/2"/>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par>
                          <p:cTn id="54" fill="hold">
                            <p:stCondLst>
                              <p:cond delay="6000"/>
                            </p:stCondLst>
                            <p:childTnLst>
                              <p:par>
                                <p:cTn id="55" presetID="22" presetClass="entr" presetSubtype="4"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par>
                          <p:cTn id="58" fill="hold">
                            <p:stCondLst>
                              <p:cond delay="6500"/>
                            </p:stCondLst>
                            <p:childTnLst>
                              <p:par>
                                <p:cTn id="59" presetID="22" presetClass="entr" presetSubtype="8"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3" grpId="0" animBg="1"/>
      <p:bldP spid="3"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47664" y="1556792"/>
            <a:ext cx="6352583" cy="4249280"/>
          </a:xfrm>
          <a:prstGeom prst="rect">
            <a:avLst/>
          </a:prstGeom>
        </p:spPr>
      </p:pic>
      <p:cxnSp>
        <p:nvCxnSpPr>
          <p:cNvPr id="24" name="直接连接符 23"/>
          <p:cNvCxnSpPr/>
          <p:nvPr/>
        </p:nvCxnSpPr>
        <p:spPr>
          <a:xfrm>
            <a:off x="4309814" y="2255966"/>
            <a:ext cx="0" cy="2799601"/>
          </a:xfrm>
          <a:prstGeom prst="line">
            <a:avLst/>
          </a:prstGeom>
          <a:ln w="28575">
            <a:solidFill>
              <a:srgbClr val="000000"/>
            </a:solidFill>
            <a:prstDash val="lg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2235419" y="3516977"/>
            <a:ext cx="4568829" cy="0"/>
          </a:xfrm>
          <a:prstGeom prst="line">
            <a:avLst/>
          </a:prstGeom>
          <a:ln w="28575">
            <a:solidFill>
              <a:srgbClr val="000000"/>
            </a:solidFill>
            <a:prstDash val="lgDash"/>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395536" y="347172"/>
            <a:ext cx="6408712" cy="523220"/>
          </a:xfrm>
          <a:prstGeom prst="rect">
            <a:avLst/>
          </a:prstGeom>
        </p:spPr>
        <p:txBody>
          <a:bodyPr wrap="square">
            <a:spAutoFit/>
          </a:bodyPr>
          <a:lstStyle/>
          <a:p>
            <a:r>
              <a:rPr lang="zh-CN" altLang="zh-CN" sz="2800" dirty="0"/>
              <a:t>“道”是文的精髓。</a:t>
            </a:r>
            <a:endParaRPr lang="zh-CN" altLang="en-US" sz="2800" dirty="0">
              <a:latin typeface="+mn-ea"/>
            </a:endParaRPr>
          </a:p>
        </p:txBody>
      </p:sp>
      <p:pic>
        <p:nvPicPr>
          <p:cNvPr id="3" name="图片 2"/>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4593" t="6801" r="5897" b="18390"/>
          <a:stretch/>
        </p:blipFill>
        <p:spPr>
          <a:xfrm>
            <a:off x="2484545" y="1959223"/>
            <a:ext cx="4084819" cy="2808313"/>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702855" y="2823319"/>
            <a:ext cx="1162621" cy="1255026"/>
          </a:xfrm>
          <a:prstGeom prst="rect">
            <a:avLst/>
          </a:prstGeom>
        </p:spPr>
      </p:pic>
      <p:sp>
        <p:nvSpPr>
          <p:cNvPr id="16" name="矩形 15"/>
          <p:cNvSpPr/>
          <p:nvPr/>
        </p:nvSpPr>
        <p:spPr>
          <a:xfrm>
            <a:off x="3496523" y="5775647"/>
            <a:ext cx="1723549" cy="461665"/>
          </a:xfrm>
          <a:prstGeom prst="rect">
            <a:avLst/>
          </a:prstGeom>
        </p:spPr>
        <p:txBody>
          <a:bodyPr wrap="none">
            <a:spAutoFit/>
          </a:bodyPr>
          <a:lstStyle/>
          <a:p>
            <a:r>
              <a:rPr lang="zh-CN" altLang="zh-CN" sz="2400" dirty="0" smtClean="0">
                <a:latin typeface="+mn-ea"/>
              </a:rPr>
              <a:t>自然、无为</a:t>
            </a:r>
            <a:endParaRPr lang="zh-CN" altLang="en-US" sz="2400" dirty="0">
              <a:latin typeface="+mn-ea"/>
            </a:endParaRPr>
          </a:p>
        </p:txBody>
      </p:sp>
      <p:sp>
        <p:nvSpPr>
          <p:cNvPr id="17" name="矩形 16"/>
          <p:cNvSpPr/>
          <p:nvPr/>
        </p:nvSpPr>
        <p:spPr>
          <a:xfrm>
            <a:off x="3422390" y="958526"/>
            <a:ext cx="1723549" cy="461665"/>
          </a:xfrm>
          <a:prstGeom prst="rect">
            <a:avLst/>
          </a:prstGeom>
        </p:spPr>
        <p:txBody>
          <a:bodyPr wrap="none">
            <a:spAutoFit/>
          </a:bodyPr>
          <a:lstStyle/>
          <a:p>
            <a:r>
              <a:rPr lang="zh-CN" altLang="zh-CN" sz="2400" kern="100" dirty="0">
                <a:latin typeface="+mn-ea"/>
                <a:cs typeface="Times New Roman" panose="02020603050405020304" pitchFamily="18" charset="0"/>
              </a:rPr>
              <a:t>礼</a:t>
            </a:r>
            <a:r>
              <a:rPr lang="zh-CN" altLang="zh-CN" sz="2400" kern="100" dirty="0" smtClean="0">
                <a:latin typeface="+mn-ea"/>
                <a:cs typeface="Times New Roman" panose="02020603050405020304" pitchFamily="18" charset="0"/>
              </a:rPr>
              <a:t>乐、忠孝</a:t>
            </a:r>
            <a:endParaRPr lang="zh-CN" altLang="en-US" sz="2400" dirty="0">
              <a:latin typeface="+mn-ea"/>
            </a:endParaRPr>
          </a:p>
        </p:txBody>
      </p:sp>
      <p:sp>
        <p:nvSpPr>
          <p:cNvPr id="18" name="矩形 17"/>
          <p:cNvSpPr/>
          <p:nvPr/>
        </p:nvSpPr>
        <p:spPr>
          <a:xfrm>
            <a:off x="983213" y="2916811"/>
            <a:ext cx="492443" cy="1200329"/>
          </a:xfrm>
          <a:prstGeom prst="rect">
            <a:avLst/>
          </a:prstGeom>
        </p:spPr>
        <p:txBody>
          <a:bodyPr wrap="none">
            <a:spAutoFit/>
          </a:bodyPr>
          <a:lstStyle/>
          <a:p>
            <a:r>
              <a:rPr lang="zh-CN" altLang="zh-CN" sz="2400" kern="100" dirty="0" smtClean="0">
                <a:latin typeface="+mn-ea"/>
                <a:cs typeface="Times New Roman" panose="02020603050405020304" pitchFamily="18" charset="0"/>
              </a:rPr>
              <a:t>法</a:t>
            </a:r>
            <a:endParaRPr lang="en-US" altLang="zh-CN" sz="2400" kern="100" dirty="0" smtClean="0">
              <a:latin typeface="+mn-ea"/>
              <a:cs typeface="Times New Roman" panose="02020603050405020304" pitchFamily="18" charset="0"/>
            </a:endParaRPr>
          </a:p>
          <a:p>
            <a:r>
              <a:rPr lang="zh-CN" altLang="zh-CN" sz="2400" kern="100" dirty="0" smtClean="0">
                <a:latin typeface="+mn-ea"/>
                <a:cs typeface="Times New Roman" panose="02020603050405020304" pitchFamily="18" charset="0"/>
              </a:rPr>
              <a:t>术</a:t>
            </a:r>
            <a:endParaRPr lang="en-US" altLang="zh-CN" sz="2400" kern="100" dirty="0" smtClean="0">
              <a:latin typeface="+mn-ea"/>
              <a:cs typeface="Times New Roman" panose="02020603050405020304" pitchFamily="18" charset="0"/>
            </a:endParaRPr>
          </a:p>
          <a:p>
            <a:r>
              <a:rPr lang="zh-CN" altLang="zh-CN" sz="2400" kern="100" dirty="0" smtClean="0">
                <a:latin typeface="+mn-ea"/>
                <a:cs typeface="Times New Roman" panose="02020603050405020304" pitchFamily="18" charset="0"/>
              </a:rPr>
              <a:t>势</a:t>
            </a:r>
            <a:endParaRPr lang="zh-CN" altLang="en-US" sz="2400" dirty="0">
              <a:latin typeface="+mn-ea"/>
            </a:endParaRPr>
          </a:p>
        </p:txBody>
      </p:sp>
      <p:sp>
        <p:nvSpPr>
          <p:cNvPr id="19" name="矩形 18"/>
          <p:cNvSpPr/>
          <p:nvPr/>
        </p:nvSpPr>
        <p:spPr>
          <a:xfrm>
            <a:off x="7967989" y="2916812"/>
            <a:ext cx="492443" cy="1200329"/>
          </a:xfrm>
          <a:prstGeom prst="rect">
            <a:avLst/>
          </a:prstGeom>
        </p:spPr>
        <p:txBody>
          <a:bodyPr wrap="none">
            <a:spAutoFit/>
          </a:bodyPr>
          <a:lstStyle/>
          <a:p>
            <a:r>
              <a:rPr lang="zh-CN" altLang="zh-CN" sz="2400" kern="100" dirty="0" smtClean="0">
                <a:latin typeface="+mn-ea"/>
                <a:cs typeface="Times New Roman" panose="02020603050405020304" pitchFamily="18" charset="0"/>
              </a:rPr>
              <a:t>天</a:t>
            </a:r>
            <a:endParaRPr lang="en-US" altLang="zh-CN" sz="2400" kern="100" dirty="0" smtClean="0">
              <a:latin typeface="+mn-ea"/>
              <a:cs typeface="Times New Roman" panose="02020603050405020304" pitchFamily="18" charset="0"/>
            </a:endParaRPr>
          </a:p>
          <a:p>
            <a:r>
              <a:rPr lang="zh-CN" altLang="zh-CN" sz="2400" kern="100" dirty="0" smtClean="0">
                <a:latin typeface="+mn-ea"/>
                <a:cs typeface="Times New Roman" panose="02020603050405020304" pitchFamily="18" charset="0"/>
              </a:rPr>
              <a:t>地</a:t>
            </a:r>
            <a:endParaRPr lang="en-US" altLang="zh-CN" sz="2400" kern="100" dirty="0" smtClean="0">
              <a:latin typeface="+mn-ea"/>
              <a:cs typeface="Times New Roman" panose="02020603050405020304" pitchFamily="18" charset="0"/>
            </a:endParaRPr>
          </a:p>
          <a:p>
            <a:r>
              <a:rPr lang="zh-CN" altLang="zh-CN" sz="2400" kern="100" dirty="0" smtClean="0">
                <a:latin typeface="+mn-ea"/>
                <a:cs typeface="Times New Roman" panose="02020603050405020304" pitchFamily="18" charset="0"/>
              </a:rPr>
              <a:t>人</a:t>
            </a:r>
            <a:endParaRPr lang="zh-CN" altLang="en-US" sz="2400" dirty="0">
              <a:latin typeface="+mn-ea"/>
            </a:endParaRPr>
          </a:p>
        </p:txBody>
      </p:sp>
      <p:cxnSp>
        <p:nvCxnSpPr>
          <p:cNvPr id="34" name="直接连接符 33"/>
          <p:cNvCxnSpPr/>
          <p:nvPr/>
        </p:nvCxnSpPr>
        <p:spPr>
          <a:xfrm>
            <a:off x="4309814" y="1340768"/>
            <a:ext cx="0" cy="337984"/>
          </a:xfrm>
          <a:prstGeom prst="line">
            <a:avLst/>
          </a:prstGeom>
          <a:ln w="28575">
            <a:solidFill>
              <a:srgbClr val="000000"/>
            </a:solidFill>
            <a:prstDash val="lg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309814" y="5531133"/>
            <a:ext cx="0" cy="337984"/>
          </a:xfrm>
          <a:prstGeom prst="line">
            <a:avLst/>
          </a:prstGeom>
          <a:ln w="28575">
            <a:solidFill>
              <a:srgbClr val="000000"/>
            </a:solidFill>
            <a:prstDash val="lgDash"/>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7673490" y="3516977"/>
            <a:ext cx="354894" cy="0"/>
          </a:xfrm>
          <a:prstGeom prst="line">
            <a:avLst/>
          </a:prstGeom>
          <a:ln w="28575">
            <a:solidFill>
              <a:srgbClr val="000000"/>
            </a:solidFill>
            <a:prstDash val="lg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408794" y="3516977"/>
            <a:ext cx="354894" cy="0"/>
          </a:xfrm>
          <a:prstGeom prst="line">
            <a:avLst/>
          </a:prstGeom>
          <a:ln w="28575">
            <a:solidFill>
              <a:srgbClr val="000000"/>
            </a:solidFill>
            <a:prstDash val="lgDash"/>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5361204" y="4973133"/>
            <a:ext cx="3027220" cy="1200329"/>
          </a:xfrm>
          <a:prstGeom prst="rect">
            <a:avLst/>
          </a:prstGeom>
          <a:ln>
            <a:noFill/>
          </a:ln>
        </p:spPr>
        <p:txBody>
          <a:bodyPr wrap="square">
            <a:spAutoFit/>
          </a:bodyPr>
          <a:lstStyle/>
          <a:p>
            <a:r>
              <a:rPr lang="zh-CN" altLang="zh-CN" sz="2400" kern="100" dirty="0">
                <a:latin typeface="+mn-ea"/>
                <a:cs typeface="Times New Roman" panose="02020603050405020304" pitchFamily="18" charset="0"/>
              </a:rPr>
              <a:t>所有学说体系、文化样式的终极指向都是“于道为最高”</a:t>
            </a:r>
            <a:endParaRPr lang="zh-CN" altLang="en-US" sz="2400" dirty="0">
              <a:latin typeface="+mn-ea"/>
            </a:endParaRPr>
          </a:p>
        </p:txBody>
      </p:sp>
    </p:spTree>
    <p:extLst>
      <p:ext uri="{BB962C8B-B14F-4D97-AF65-F5344CB8AC3E}">
        <p14:creationId xmlns:p14="http://schemas.microsoft.com/office/powerpoint/2010/main" xmlns="" val="130071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par>
                          <p:cTn id="30" fill="hold">
                            <p:stCondLst>
                              <p:cond delay="2000"/>
                            </p:stCondLst>
                            <p:childTnLst>
                              <p:par>
                                <p:cTn id="31" presetID="22" presetClass="entr" presetSubtype="4"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par>
                          <p:cTn id="38" fill="hold">
                            <p:stCondLst>
                              <p:cond delay="3000"/>
                            </p:stCondLst>
                            <p:childTnLst>
                              <p:par>
                                <p:cTn id="39" presetID="22" presetClass="entr" presetSubtype="4"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par>
                          <p:cTn id="42" fill="hold">
                            <p:stCondLst>
                              <p:cond delay="3500"/>
                            </p:stCondLst>
                            <p:childTnLst>
                              <p:par>
                                <p:cTn id="43" presetID="22" presetClass="entr" presetSubtype="2"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right)">
                                      <p:cBhvr>
                                        <p:cTn id="45" dur="500"/>
                                        <p:tgtEl>
                                          <p:spTgt spid="44"/>
                                        </p:tgtEl>
                                      </p:cBhvr>
                                    </p:animEffect>
                                  </p:childTnLst>
                                </p:cTn>
                              </p:par>
                            </p:childTnLst>
                          </p:cTn>
                        </p:par>
                        <p:par>
                          <p:cTn id="46" fill="hold">
                            <p:stCondLst>
                              <p:cond delay="4000"/>
                            </p:stCondLst>
                            <p:childTnLst>
                              <p:par>
                                <p:cTn id="47" presetID="22" presetClass="entr" presetSubtype="2"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right)">
                                      <p:cBhvr>
                                        <p:cTn id="49" dur="500"/>
                                        <p:tgtEl>
                                          <p:spTgt spid="18"/>
                                        </p:tgtEl>
                                      </p:cBhvr>
                                    </p:animEffect>
                                  </p:childTnLst>
                                </p:cTn>
                              </p:par>
                            </p:childTnLst>
                          </p:cTn>
                        </p:par>
                        <p:par>
                          <p:cTn id="50" fill="hold">
                            <p:stCondLst>
                              <p:cond delay="4500"/>
                            </p:stCondLst>
                            <p:childTnLst>
                              <p:par>
                                <p:cTn id="51" presetID="22" presetClass="entr" presetSubtype="8" fill="hold"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childTnLst>
                          </p:cTn>
                        </p:par>
                        <p:par>
                          <p:cTn id="54" fill="hold">
                            <p:stCondLst>
                              <p:cond delay="5000"/>
                            </p:stCondLst>
                            <p:childTnLst>
                              <p:par>
                                <p:cTn id="55" presetID="22" presetClass="entr" presetSubtype="8"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par>
                          <p:cTn id="58" fill="hold">
                            <p:stCondLst>
                              <p:cond delay="5500"/>
                            </p:stCondLst>
                            <p:childTnLst>
                              <p:par>
                                <p:cTn id="59" presetID="22" presetClass="entr" presetSubtype="1" fill="hold" nodeType="after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up)">
                                      <p:cBhvr>
                                        <p:cTn id="61" dur="500"/>
                                        <p:tgtEl>
                                          <p:spTgt spid="38"/>
                                        </p:tgtEl>
                                      </p:cBhvr>
                                    </p:animEffect>
                                  </p:childTnLst>
                                </p:cTn>
                              </p:par>
                            </p:childTnLst>
                          </p:cTn>
                        </p:par>
                        <p:par>
                          <p:cTn id="62" fill="hold">
                            <p:stCondLst>
                              <p:cond delay="6000"/>
                            </p:stCondLst>
                            <p:childTnLst>
                              <p:par>
                                <p:cTn id="63" presetID="22" presetClass="entr" presetSubtype="1"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up)">
                                      <p:cBhvr>
                                        <p:cTn id="65" dur="500"/>
                                        <p:tgtEl>
                                          <p:spTgt spid="16"/>
                                        </p:tgtEl>
                                      </p:cBhvr>
                                    </p:animEffect>
                                  </p:childTnLst>
                                </p:cTn>
                              </p:par>
                            </p:childTnLst>
                          </p:cTn>
                        </p:par>
                        <p:par>
                          <p:cTn id="66" fill="hold">
                            <p:stCondLst>
                              <p:cond delay="6500"/>
                            </p:stCondLst>
                            <p:childTnLst>
                              <p:par>
                                <p:cTn id="67" presetID="42" presetClass="entr" presetSubtype="0" fill="hold" grpId="0" nodeType="after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1000"/>
                                        <p:tgtEl>
                                          <p:spTgt spid="45"/>
                                        </p:tgtEl>
                                      </p:cBhvr>
                                    </p:animEffect>
                                    <p:anim calcmode="lin" valueType="num">
                                      <p:cBhvr>
                                        <p:cTn id="70" dur="1000" fill="hold"/>
                                        <p:tgtEl>
                                          <p:spTgt spid="45"/>
                                        </p:tgtEl>
                                        <p:attrNameLst>
                                          <p:attrName>ppt_x</p:attrName>
                                        </p:attrNameLst>
                                      </p:cBhvr>
                                      <p:tavLst>
                                        <p:tav tm="0">
                                          <p:val>
                                            <p:strVal val="#ppt_x"/>
                                          </p:val>
                                        </p:tav>
                                        <p:tav tm="100000">
                                          <p:val>
                                            <p:strVal val="#ppt_x"/>
                                          </p:val>
                                        </p:tav>
                                      </p:tavLst>
                                    </p:anim>
                                    <p:anim calcmode="lin" valueType="num">
                                      <p:cBhvr>
                                        <p:cTn id="7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xmlns="" val="0"/>
              </a:ext>
            </a:extLst>
          </a:blip>
          <a:srcRect l="15874" t="27299" r="14139" b="5154"/>
          <a:stretch/>
        </p:blipFill>
        <p:spPr>
          <a:xfrm>
            <a:off x="285124" y="2060848"/>
            <a:ext cx="2774708" cy="3672408"/>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395536" y="260648"/>
            <a:ext cx="6173828" cy="954107"/>
          </a:xfrm>
          <a:prstGeom prst="rect">
            <a:avLst/>
          </a:prstGeom>
        </p:spPr>
        <p:txBody>
          <a:bodyPr wrap="square">
            <a:spAutoFit/>
          </a:bodyPr>
          <a:lstStyle/>
          <a:p>
            <a:r>
              <a:rPr lang="zh-CN" altLang="zh-CN" sz="2800" dirty="0"/>
              <a:t>道在很大程度上也代表着世界本体和运行的规律。</a:t>
            </a:r>
            <a:endParaRPr lang="zh-CN" altLang="en-US" sz="2800" dirty="0">
              <a:latin typeface="+mn-ea"/>
            </a:endParaRPr>
          </a:p>
        </p:txBody>
      </p:sp>
      <p:pic>
        <p:nvPicPr>
          <p:cNvPr id="22" name="图片 21"/>
          <p:cNvPicPr>
            <a:picLocks noChangeAspect="1"/>
          </p:cNvPicPr>
          <p:nvPr/>
        </p:nvPicPr>
        <p:blipFill rotWithShape="1">
          <a:blip r:embed="rId5" cstate="print">
            <a:extLst>
              <a:ext uri="{28A0092B-C50C-407E-A947-70E740481C1C}">
                <a14:useLocalDpi xmlns:a14="http://schemas.microsoft.com/office/drawing/2010/main" xmlns="" val="0"/>
              </a:ext>
            </a:extLst>
          </a:blip>
          <a:srcRect b="67939"/>
          <a:stretch/>
        </p:blipFill>
        <p:spPr>
          <a:xfrm>
            <a:off x="3367288" y="2137557"/>
            <a:ext cx="1892088" cy="654832"/>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xmlns="" val="0"/>
              </a:ext>
            </a:extLst>
          </a:blip>
          <a:srcRect t="34045" b="37267"/>
          <a:stretch/>
        </p:blipFill>
        <p:spPr>
          <a:xfrm>
            <a:off x="3360270" y="2915447"/>
            <a:ext cx="1892089" cy="585943"/>
          </a:xfrm>
          <a:prstGeom prst="rect">
            <a:avLst/>
          </a:prstGeom>
        </p:spPr>
      </p:pic>
      <p:pic>
        <p:nvPicPr>
          <p:cNvPr id="25" name="图片 24"/>
          <p:cNvPicPr>
            <a:picLocks noChangeAspect="1"/>
          </p:cNvPicPr>
          <p:nvPr/>
        </p:nvPicPr>
        <p:blipFill rotWithShape="1">
          <a:blip r:embed="rId7" cstate="print">
            <a:extLst>
              <a:ext uri="{28A0092B-C50C-407E-A947-70E740481C1C}">
                <a14:useLocalDpi xmlns:a14="http://schemas.microsoft.com/office/drawing/2010/main" xmlns="" val="0"/>
              </a:ext>
            </a:extLst>
          </a:blip>
          <a:srcRect t="64307"/>
          <a:stretch/>
        </p:blipFill>
        <p:spPr>
          <a:xfrm>
            <a:off x="3360270" y="3645024"/>
            <a:ext cx="1892088" cy="729017"/>
          </a:xfrm>
          <a:prstGeom prst="rect">
            <a:avLst/>
          </a:prstGeom>
        </p:spPr>
      </p:pic>
      <p:cxnSp>
        <p:nvCxnSpPr>
          <p:cNvPr id="13" name="直接箭头连接符 12"/>
          <p:cNvCxnSpPr/>
          <p:nvPr/>
        </p:nvCxnSpPr>
        <p:spPr>
          <a:xfrm>
            <a:off x="5160470" y="2708920"/>
            <a:ext cx="1133268" cy="0"/>
          </a:xfrm>
          <a:prstGeom prst="straightConnector1">
            <a:avLst/>
          </a:prstGeom>
          <a:ln w="28575">
            <a:solidFill>
              <a:srgbClr val="C48B79"/>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6249736" y="2416385"/>
            <a:ext cx="800219" cy="461665"/>
          </a:xfrm>
          <a:prstGeom prst="rect">
            <a:avLst/>
          </a:prstGeom>
        </p:spPr>
        <p:txBody>
          <a:bodyPr wrap="none">
            <a:spAutoFit/>
          </a:bodyPr>
          <a:lstStyle/>
          <a:p>
            <a:r>
              <a:rPr lang="zh-CN" altLang="zh-CN" sz="2400" kern="100" dirty="0">
                <a:latin typeface="+mn-ea"/>
                <a:cs typeface="Times New Roman" panose="02020603050405020304" pitchFamily="18" charset="0"/>
              </a:rPr>
              <a:t>道路</a:t>
            </a:r>
            <a:endParaRPr lang="zh-CN" altLang="en-US" sz="2400" dirty="0">
              <a:latin typeface="+mn-ea"/>
            </a:endParaRPr>
          </a:p>
        </p:txBody>
      </p:sp>
      <p:cxnSp>
        <p:nvCxnSpPr>
          <p:cNvPr id="28" name="直接箭头连接符 27"/>
          <p:cNvCxnSpPr/>
          <p:nvPr/>
        </p:nvCxnSpPr>
        <p:spPr>
          <a:xfrm flipH="1">
            <a:off x="2280150" y="3501390"/>
            <a:ext cx="1368152" cy="0"/>
          </a:xfrm>
          <a:prstGeom prst="straightConnector1">
            <a:avLst/>
          </a:prstGeom>
          <a:ln w="28575">
            <a:solidFill>
              <a:srgbClr val="C48B79"/>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1002969" y="2814027"/>
            <a:ext cx="1415772" cy="830997"/>
          </a:xfrm>
          <a:prstGeom prst="rect">
            <a:avLst/>
          </a:prstGeom>
        </p:spPr>
        <p:txBody>
          <a:bodyPr wrap="none">
            <a:spAutoFit/>
          </a:bodyPr>
          <a:lstStyle/>
          <a:p>
            <a:r>
              <a:rPr lang="zh-CN" altLang="zh-CN" sz="2400" kern="100" dirty="0">
                <a:latin typeface="+mn-ea"/>
                <a:cs typeface="Times New Roman" panose="02020603050405020304" pitchFamily="18" charset="0"/>
              </a:rPr>
              <a:t>伦理</a:t>
            </a:r>
            <a:r>
              <a:rPr lang="zh-CN" altLang="zh-CN" sz="2400" kern="100" dirty="0" smtClean="0">
                <a:latin typeface="+mn-ea"/>
                <a:cs typeface="Times New Roman" panose="02020603050405020304" pitchFamily="18" charset="0"/>
              </a:rPr>
              <a:t>道德</a:t>
            </a:r>
            <a:endParaRPr lang="en-US" altLang="zh-CN" sz="2400" kern="100" dirty="0" smtClean="0">
              <a:latin typeface="+mn-ea"/>
              <a:cs typeface="Times New Roman" panose="02020603050405020304" pitchFamily="18" charset="0"/>
            </a:endParaRPr>
          </a:p>
          <a:p>
            <a:r>
              <a:rPr lang="zh-CN" altLang="zh-CN" sz="2400" kern="100" dirty="0" smtClean="0">
                <a:latin typeface="+mn-ea"/>
                <a:cs typeface="Times New Roman" panose="02020603050405020304" pitchFamily="18" charset="0"/>
              </a:rPr>
              <a:t>和</a:t>
            </a:r>
            <a:r>
              <a:rPr lang="zh-CN" altLang="zh-CN" sz="2400" kern="100" dirty="0">
                <a:latin typeface="+mn-ea"/>
                <a:cs typeface="Times New Roman" panose="02020603050405020304" pitchFamily="18" charset="0"/>
              </a:rPr>
              <a:t>追求</a:t>
            </a:r>
            <a:endParaRPr lang="zh-CN" altLang="en-US" sz="2400" dirty="0">
              <a:latin typeface="+mn-ea"/>
            </a:endParaRPr>
          </a:p>
        </p:txBody>
      </p:sp>
      <p:cxnSp>
        <p:nvCxnSpPr>
          <p:cNvPr id="33" name="直接箭头连接符 32"/>
          <p:cNvCxnSpPr/>
          <p:nvPr/>
        </p:nvCxnSpPr>
        <p:spPr>
          <a:xfrm>
            <a:off x="4440390" y="4293096"/>
            <a:ext cx="0" cy="792088"/>
          </a:xfrm>
          <a:prstGeom prst="straightConnector1">
            <a:avLst/>
          </a:prstGeom>
          <a:ln w="28575">
            <a:solidFill>
              <a:srgbClr val="C48B79"/>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3896052" y="5112992"/>
            <a:ext cx="1107996" cy="461665"/>
          </a:xfrm>
          <a:prstGeom prst="rect">
            <a:avLst/>
          </a:prstGeom>
        </p:spPr>
        <p:txBody>
          <a:bodyPr wrap="none">
            <a:spAutoFit/>
          </a:bodyPr>
          <a:lstStyle/>
          <a:p>
            <a:r>
              <a:rPr lang="zh-CN" altLang="zh-CN" sz="2400" kern="100" dirty="0">
                <a:latin typeface="+mn-ea"/>
                <a:cs typeface="Times New Roman" panose="02020603050405020304" pitchFamily="18" charset="0"/>
              </a:rPr>
              <a:t>世界观</a:t>
            </a:r>
            <a:endParaRPr lang="zh-CN" altLang="en-US" sz="2400" dirty="0">
              <a:latin typeface="+mn-ea"/>
            </a:endParaRPr>
          </a:p>
        </p:txBody>
      </p:sp>
      <p:pic>
        <p:nvPicPr>
          <p:cNvPr id="36" name="图片 35"/>
          <p:cNvPicPr>
            <a:picLocks noChangeAspect="1"/>
          </p:cNvPicPr>
          <p:nvPr/>
        </p:nvPicPr>
        <p:blipFill rotWithShape="1">
          <a:blip r:embed="rId8" cstate="print">
            <a:extLst>
              <a:ext uri="{28A0092B-C50C-407E-A947-70E740481C1C}">
                <a14:useLocalDpi xmlns:a14="http://schemas.microsoft.com/office/drawing/2010/main" xmlns="" val="0"/>
              </a:ext>
            </a:extLst>
          </a:blip>
          <a:srcRect t="24801"/>
          <a:stretch/>
        </p:blipFill>
        <p:spPr>
          <a:xfrm>
            <a:off x="6600296" y="1214755"/>
            <a:ext cx="1800534" cy="1581855"/>
          </a:xfrm>
          <a:prstGeom prst="rect">
            <a:avLst/>
          </a:prstGeom>
        </p:spPr>
      </p:pic>
      <p:pic>
        <p:nvPicPr>
          <p:cNvPr id="42" name="图片 4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584242" y="3276150"/>
            <a:ext cx="2931425" cy="2918161"/>
          </a:xfrm>
          <a:prstGeom prst="rect">
            <a:avLst/>
          </a:prstGeom>
          <a:ln w="19050">
            <a:solidFill>
              <a:srgbClr val="C48B79"/>
            </a:solidFill>
          </a:ln>
        </p:spPr>
      </p:pic>
      <p:pic>
        <p:nvPicPr>
          <p:cNvPr id="43" name="图片 42"/>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3680167" y="5529992"/>
            <a:ext cx="1332149" cy="863730"/>
          </a:xfrm>
          <a:prstGeom prst="rect">
            <a:avLst/>
          </a:prstGeom>
        </p:spPr>
      </p:pic>
      <p:sp>
        <p:nvSpPr>
          <p:cNvPr id="46" name="矩形 45"/>
          <p:cNvSpPr/>
          <p:nvPr/>
        </p:nvSpPr>
        <p:spPr>
          <a:xfrm>
            <a:off x="5464906" y="3286222"/>
            <a:ext cx="2031325" cy="461665"/>
          </a:xfrm>
          <a:prstGeom prst="rect">
            <a:avLst/>
          </a:prstGeom>
        </p:spPr>
        <p:txBody>
          <a:bodyPr wrap="none">
            <a:spAutoFit/>
          </a:bodyPr>
          <a:lstStyle/>
          <a:p>
            <a:r>
              <a:rPr lang="zh-CN" altLang="zh-CN" sz="2400" kern="100" dirty="0">
                <a:latin typeface="+mn-ea"/>
                <a:cs typeface="Times New Roman" panose="02020603050405020304" pitchFamily="18" charset="0"/>
              </a:rPr>
              <a:t>“中国道路”</a:t>
            </a:r>
            <a:endParaRPr lang="zh-CN" altLang="en-US" sz="2400" dirty="0">
              <a:latin typeface="+mn-ea"/>
            </a:endParaRPr>
          </a:p>
        </p:txBody>
      </p:sp>
    </p:spTree>
    <p:extLst>
      <p:ext uri="{BB962C8B-B14F-4D97-AF65-F5344CB8AC3E}">
        <p14:creationId xmlns:p14="http://schemas.microsoft.com/office/powerpoint/2010/main" xmlns="" val="218599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par>
                                <p:cTn id="12" presetID="22" presetClass="entr" presetSubtype="4"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childTnLst>
                          </p:cTn>
                        </p:par>
                        <p:par>
                          <p:cTn id="30" fill="hold">
                            <p:stCondLst>
                              <p:cond delay="2500"/>
                            </p:stCondLst>
                            <p:childTnLst>
                              <p:par>
                                <p:cTn id="31" presetID="22" presetClass="entr" presetSubtype="2"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right)">
                                      <p:cBhvr>
                                        <p:cTn id="33" dur="500"/>
                                        <p:tgtEl>
                                          <p:spTgt spid="28"/>
                                        </p:tgtEl>
                                      </p:cBhvr>
                                    </p:animEffect>
                                  </p:childTnLst>
                                </p:cTn>
                              </p:par>
                            </p:childTnLst>
                          </p:cTn>
                        </p:par>
                        <p:par>
                          <p:cTn id="34" fill="hold">
                            <p:stCondLst>
                              <p:cond delay="3000"/>
                            </p:stCondLst>
                            <p:childTnLst>
                              <p:par>
                                <p:cTn id="35" presetID="22" presetClass="entr" presetSubtype="2"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right)">
                                      <p:cBhvr>
                                        <p:cTn id="37" dur="500"/>
                                        <p:tgtEl>
                                          <p:spTgt spid="37"/>
                                        </p:tgtEl>
                                      </p:cBhvr>
                                    </p:animEffect>
                                  </p:childTnLst>
                                </p:cTn>
                              </p:par>
                            </p:childTnLst>
                          </p:cTn>
                        </p:par>
                        <p:par>
                          <p:cTn id="38" fill="hold">
                            <p:stCondLst>
                              <p:cond delay="3500"/>
                            </p:stCondLst>
                            <p:childTnLst>
                              <p:par>
                                <p:cTn id="39" presetID="22" presetClass="entr" presetSubtype="2"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right)">
                                      <p:cBhvr>
                                        <p:cTn id="41" dur="500"/>
                                        <p:tgtEl>
                                          <p:spTgt spid="29"/>
                                        </p:tgtEl>
                                      </p:cBhvr>
                                    </p:animEffect>
                                  </p:childTnLst>
                                </p:cTn>
                              </p:par>
                            </p:childTnLst>
                          </p:cTn>
                        </p:par>
                        <p:par>
                          <p:cTn id="42" fill="hold">
                            <p:stCondLst>
                              <p:cond delay="4000"/>
                            </p:stCondLst>
                            <p:childTnLst>
                              <p:par>
                                <p:cTn id="43" presetID="22" presetClass="entr" presetSubtype="1"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up)">
                                      <p:cBhvr>
                                        <p:cTn id="45" dur="500"/>
                                        <p:tgtEl>
                                          <p:spTgt spid="33"/>
                                        </p:tgtEl>
                                      </p:cBhvr>
                                    </p:animEffect>
                                  </p:childTnLst>
                                </p:cTn>
                              </p:par>
                            </p:childTnLst>
                          </p:cTn>
                        </p:par>
                        <p:par>
                          <p:cTn id="46" fill="hold">
                            <p:stCondLst>
                              <p:cond delay="4500"/>
                            </p:stCondLst>
                            <p:childTnLst>
                              <p:par>
                                <p:cTn id="47" presetID="22" presetClass="entr" presetSubtype="1"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up)">
                                      <p:cBhvr>
                                        <p:cTn id="49" dur="500"/>
                                        <p:tgtEl>
                                          <p:spTgt spid="35"/>
                                        </p:tgtEl>
                                      </p:cBhvr>
                                    </p:animEffect>
                                  </p:childTnLst>
                                </p:cTn>
                              </p:par>
                            </p:childTnLst>
                          </p:cTn>
                        </p:par>
                        <p:par>
                          <p:cTn id="50" fill="hold">
                            <p:stCondLst>
                              <p:cond delay="5000"/>
                            </p:stCondLst>
                            <p:childTnLst>
                              <p:par>
                                <p:cTn id="51" presetID="22" presetClass="entr" presetSubtype="1" fill="hold" nodeType="after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up)">
                                      <p:cBhvr>
                                        <p:cTn id="53" dur="500"/>
                                        <p:tgtEl>
                                          <p:spTgt spid="43"/>
                                        </p:tgtEl>
                                      </p:cBhvr>
                                    </p:animEffect>
                                  </p:childTnLst>
                                </p:cTn>
                              </p:par>
                            </p:childTnLst>
                          </p:cTn>
                        </p:par>
                        <p:par>
                          <p:cTn id="54" fill="hold">
                            <p:stCondLst>
                              <p:cond delay="5500"/>
                            </p:stCondLst>
                            <p:childTnLst>
                              <p:par>
                                <p:cTn id="55" presetID="2" presetClass="entr" presetSubtype="2" fill="hold" nodeType="after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additive="base">
                                        <p:cTn id="57" dur="500" fill="hold"/>
                                        <p:tgtEl>
                                          <p:spTgt spid="42"/>
                                        </p:tgtEl>
                                        <p:attrNameLst>
                                          <p:attrName>ppt_x</p:attrName>
                                        </p:attrNameLst>
                                      </p:cBhvr>
                                      <p:tavLst>
                                        <p:tav tm="0">
                                          <p:val>
                                            <p:strVal val="1+#ppt_w/2"/>
                                          </p:val>
                                        </p:tav>
                                        <p:tav tm="100000">
                                          <p:val>
                                            <p:strVal val="#ppt_x"/>
                                          </p:val>
                                        </p:tav>
                                      </p:tavLst>
                                    </p:anim>
                                    <p:anim calcmode="lin" valueType="num">
                                      <p:cBhvr additive="base">
                                        <p:cTn id="58" dur="500" fill="hold"/>
                                        <p:tgtEl>
                                          <p:spTgt spid="42"/>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anim calcmode="lin" valueType="num">
                                      <p:cBhvr additive="base">
                                        <p:cTn id="61" dur="500" fill="hold"/>
                                        <p:tgtEl>
                                          <p:spTgt spid="46"/>
                                        </p:tgtEl>
                                        <p:attrNameLst>
                                          <p:attrName>ppt_x</p:attrName>
                                        </p:attrNameLst>
                                      </p:cBhvr>
                                      <p:tavLst>
                                        <p:tav tm="0">
                                          <p:val>
                                            <p:strVal val="1+#ppt_w/2"/>
                                          </p:val>
                                        </p:tav>
                                        <p:tav tm="100000">
                                          <p:val>
                                            <p:strVal val="#ppt_x"/>
                                          </p:val>
                                        </p:tav>
                                      </p:tavLst>
                                    </p:anim>
                                    <p:anim calcmode="lin" valueType="num">
                                      <p:cBhvr additive="base">
                                        <p:cTn id="62"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P spid="29" grpId="0"/>
      <p:bldP spid="35" grpId="0"/>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395536" y="347172"/>
            <a:ext cx="6408712" cy="523220"/>
          </a:xfrm>
          <a:prstGeom prst="rect">
            <a:avLst/>
          </a:prstGeom>
        </p:spPr>
        <p:txBody>
          <a:bodyPr wrap="square">
            <a:spAutoFit/>
          </a:bodyPr>
          <a:lstStyle/>
          <a:p>
            <a:r>
              <a:rPr lang="zh-CN" altLang="zh-CN" sz="2800" dirty="0"/>
              <a:t>任何文化承载的都是一种价值理念</a:t>
            </a:r>
            <a:endParaRPr lang="zh-CN" altLang="en-US" sz="2800" dirty="0">
              <a:latin typeface="+mn-ea"/>
            </a:endParaRPr>
          </a:p>
        </p:txBody>
      </p:sp>
      <p:pic>
        <p:nvPicPr>
          <p:cNvPr id="2" name="图片 1"/>
          <p:cNvPicPr>
            <a:picLocks noChangeAspect="1"/>
          </p:cNvPicPr>
          <p:nvPr/>
        </p:nvPicPr>
        <p:blipFill rotWithShape="1">
          <a:blip r:embed="rId4" cstate="print">
            <a:extLst>
              <a:ext uri="{28A0092B-C50C-407E-A947-70E740481C1C}">
                <a14:useLocalDpi xmlns:a14="http://schemas.microsoft.com/office/drawing/2010/main" xmlns="" val="0"/>
              </a:ext>
            </a:extLst>
          </a:blip>
          <a:srcRect r="86972"/>
          <a:stretch/>
        </p:blipFill>
        <p:spPr>
          <a:xfrm>
            <a:off x="872390" y="2060848"/>
            <a:ext cx="360040" cy="792088"/>
          </a:xfrm>
          <a:prstGeom prst="rect">
            <a:avLst/>
          </a:prstGeom>
        </p:spPr>
      </p:pic>
      <p:pic>
        <p:nvPicPr>
          <p:cNvPr id="5" name="图片 4"/>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xmlns="" val="0"/>
              </a:ext>
            </a:extLst>
          </a:blip>
          <a:srcRect l="83382"/>
          <a:stretch/>
        </p:blipFill>
        <p:spPr>
          <a:xfrm>
            <a:off x="3347864" y="1533705"/>
            <a:ext cx="764886" cy="1319231"/>
          </a:xfrm>
          <a:prstGeom prst="rect">
            <a:avLst/>
          </a:prstGeom>
        </p:spPr>
      </p:pic>
      <p:sp>
        <p:nvSpPr>
          <p:cNvPr id="6" name="矩形 5"/>
          <p:cNvSpPr/>
          <p:nvPr/>
        </p:nvSpPr>
        <p:spPr>
          <a:xfrm>
            <a:off x="827584" y="1016038"/>
            <a:ext cx="2646878" cy="830997"/>
          </a:xfrm>
          <a:prstGeom prst="rect">
            <a:avLst/>
          </a:prstGeom>
        </p:spPr>
        <p:txBody>
          <a:bodyPr wrap="none">
            <a:spAutoFit/>
          </a:bodyPr>
          <a:lstStyle/>
          <a:p>
            <a:r>
              <a:rPr lang="zh-CN" altLang="en-US" sz="2400" kern="100" dirty="0" smtClean="0">
                <a:latin typeface="+mn-ea"/>
                <a:cs typeface="Times New Roman" panose="02020603050405020304" pitchFamily="18" charset="0"/>
              </a:rPr>
              <a:t>西方强调</a:t>
            </a:r>
            <a:endParaRPr lang="en-US" altLang="zh-CN" sz="2400" kern="100" dirty="0" smtClean="0">
              <a:latin typeface="+mn-ea"/>
              <a:cs typeface="Times New Roman" panose="02020603050405020304" pitchFamily="18" charset="0"/>
            </a:endParaRPr>
          </a:p>
          <a:p>
            <a:r>
              <a:rPr lang="zh-CN" altLang="zh-CN" sz="2400" kern="100" dirty="0" smtClean="0">
                <a:latin typeface="+mn-ea"/>
                <a:cs typeface="Times New Roman" panose="02020603050405020304" pitchFamily="18" charset="0"/>
              </a:rPr>
              <a:t>个人利益</a:t>
            </a:r>
            <a:r>
              <a:rPr lang="zh-CN" altLang="zh-CN" sz="2400" kern="100" dirty="0">
                <a:latin typeface="+mn-ea"/>
                <a:cs typeface="Times New Roman" panose="02020603050405020304" pitchFamily="18" charset="0"/>
              </a:rPr>
              <a:t>高于集体</a:t>
            </a:r>
            <a:endParaRPr lang="zh-CN" altLang="en-US" sz="2400" dirty="0">
              <a:latin typeface="+mn-ea"/>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3118" y="4509120"/>
            <a:ext cx="3265962" cy="936104"/>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xmlns="" val="0"/>
              </a:ext>
            </a:extLst>
          </a:blip>
          <a:srcRect r="86972"/>
          <a:stretch/>
        </p:blipFill>
        <p:spPr>
          <a:xfrm>
            <a:off x="1293890" y="1861546"/>
            <a:ext cx="450632" cy="99139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xmlns="" val="0"/>
              </a:ext>
            </a:extLst>
          </a:blip>
          <a:srcRect r="86972"/>
          <a:stretch/>
        </p:blipFill>
        <p:spPr>
          <a:xfrm>
            <a:off x="1805982" y="2032004"/>
            <a:ext cx="373151" cy="820932"/>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xmlns="" val="0"/>
              </a:ext>
            </a:extLst>
          </a:blip>
          <a:srcRect r="86972"/>
          <a:stretch/>
        </p:blipFill>
        <p:spPr>
          <a:xfrm>
            <a:off x="2240593" y="2125596"/>
            <a:ext cx="330609" cy="727340"/>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xmlns="" val="0"/>
              </a:ext>
            </a:extLst>
          </a:blip>
          <a:srcRect r="86972"/>
          <a:stretch/>
        </p:blipFill>
        <p:spPr>
          <a:xfrm>
            <a:off x="2632662" y="1950126"/>
            <a:ext cx="410368" cy="902810"/>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xmlns="" val="0"/>
              </a:ext>
            </a:extLst>
          </a:blip>
          <a:srcRect r="86972"/>
          <a:stretch/>
        </p:blipFill>
        <p:spPr>
          <a:xfrm>
            <a:off x="3104490" y="2037313"/>
            <a:ext cx="370738" cy="815623"/>
          </a:xfrm>
          <a:prstGeom prst="rect">
            <a:avLst/>
          </a:prstGeom>
        </p:spPr>
      </p:pic>
      <p:sp>
        <p:nvSpPr>
          <p:cNvPr id="9" name="矩形 8"/>
          <p:cNvSpPr/>
          <p:nvPr/>
        </p:nvSpPr>
        <p:spPr>
          <a:xfrm>
            <a:off x="726104" y="3645024"/>
            <a:ext cx="3269832" cy="830997"/>
          </a:xfrm>
          <a:prstGeom prst="rect">
            <a:avLst/>
          </a:prstGeom>
        </p:spPr>
        <p:txBody>
          <a:bodyPr wrap="square">
            <a:spAutoFit/>
          </a:bodyPr>
          <a:lstStyle/>
          <a:p>
            <a:r>
              <a:rPr lang="zh-CN" altLang="zh-CN" sz="2400" kern="100" dirty="0">
                <a:latin typeface="+mn-ea"/>
                <a:cs typeface="Times New Roman" panose="02020603050405020304" pitchFamily="18" charset="0"/>
              </a:rPr>
              <a:t>中华优秀传统文化的核心价值理念是集体主义</a:t>
            </a:r>
            <a:endParaRPr lang="zh-CN" altLang="en-US" sz="2400" dirty="0">
              <a:latin typeface="+mn-ea"/>
            </a:endParaRPr>
          </a:p>
        </p:txBody>
      </p:sp>
      <p:pic>
        <p:nvPicPr>
          <p:cNvPr id="18" name="图片 17"/>
          <p:cNvPicPr>
            <a:picLocks noChangeAspect="1"/>
          </p:cNvPicPr>
          <p:nvPr/>
        </p:nvPicPr>
        <p:blipFill>
          <a:blip r:embed="rId5" cstate="print">
            <a:clrChange>
              <a:clrFrom>
                <a:srgbClr val="F2F7F0"/>
              </a:clrFrom>
              <a:clrTo>
                <a:srgbClr val="F2F7F0">
                  <a:alpha val="0"/>
                </a:srgbClr>
              </a:clrTo>
            </a:clrChange>
            <a:extLst>
              <a:ext uri="{28A0092B-C50C-407E-A947-70E740481C1C}">
                <a14:useLocalDpi xmlns:a14="http://schemas.microsoft.com/office/drawing/2010/main" xmlns="" val="0"/>
              </a:ext>
            </a:extLst>
          </a:blip>
          <a:stretch>
            <a:fillRect/>
          </a:stretch>
        </p:blipFill>
        <p:spPr>
          <a:xfrm>
            <a:off x="4569043" y="2101712"/>
            <a:ext cx="3869416" cy="2478845"/>
          </a:xfrm>
          <a:prstGeom prst="rect">
            <a:avLst/>
          </a:prstGeom>
        </p:spPr>
      </p:pic>
      <p:pic>
        <p:nvPicPr>
          <p:cNvPr id="20" name="图片 19"/>
          <p:cNvPicPr>
            <a:picLocks noChangeAspect="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xmlns="">
                  <a14:imgLayer r:embed="rId7">
                    <a14:imgEffect>
                      <a14:saturation sat="33000"/>
                    </a14:imgEffect>
                  </a14:imgLayer>
                </a14:imgProps>
              </a:ext>
              <a:ext uri="{28A0092B-C50C-407E-A947-70E740481C1C}">
                <a14:useLocalDpi xmlns:a14="http://schemas.microsoft.com/office/drawing/2010/main" xmlns="" val="0"/>
              </a:ext>
            </a:extLst>
          </a:blip>
          <a:srcRect l="1868" t="1793" r="2855" b="1452"/>
          <a:stretch/>
        </p:blipFill>
        <p:spPr>
          <a:xfrm>
            <a:off x="4788024" y="3753993"/>
            <a:ext cx="3456384" cy="2439801"/>
          </a:xfrm>
          <a:prstGeom prst="rect">
            <a:avLst/>
          </a:prstGeom>
          <a:noFill/>
          <a:ln>
            <a:noFill/>
          </a:ln>
        </p:spPr>
      </p:pic>
      <p:cxnSp>
        <p:nvCxnSpPr>
          <p:cNvPr id="7" name="直接箭头连接符 6"/>
          <p:cNvCxnSpPr/>
          <p:nvPr/>
        </p:nvCxnSpPr>
        <p:spPr>
          <a:xfrm>
            <a:off x="933593" y="1844824"/>
            <a:ext cx="2657497" cy="0"/>
          </a:xfrm>
          <a:prstGeom prst="straightConnector1">
            <a:avLst/>
          </a:prstGeom>
          <a:ln w="28575">
            <a:solidFill>
              <a:srgbClr val="C48B79"/>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683568" y="4509120"/>
            <a:ext cx="3339570" cy="0"/>
          </a:xfrm>
          <a:prstGeom prst="straightConnector1">
            <a:avLst/>
          </a:prstGeom>
          <a:ln w="28575">
            <a:solidFill>
              <a:srgbClr val="C48B79"/>
            </a:solidFill>
            <a:tailEnd type="triangle"/>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702415" y="1011212"/>
            <a:ext cx="4203666" cy="830997"/>
          </a:xfrm>
          <a:prstGeom prst="rect">
            <a:avLst/>
          </a:prstGeom>
        </p:spPr>
        <p:txBody>
          <a:bodyPr wrap="square">
            <a:spAutoFit/>
          </a:bodyPr>
          <a:lstStyle/>
          <a:p>
            <a:r>
              <a:rPr lang="zh-CN" altLang="zh-CN" sz="2400" kern="100" dirty="0">
                <a:latin typeface="+mn-ea"/>
                <a:cs typeface="Times New Roman" panose="02020603050405020304" pitchFamily="18" charset="0"/>
              </a:rPr>
              <a:t>中华民族崇拜的英雄人物无一不具有爱国主义的品格</a:t>
            </a:r>
            <a:endParaRPr lang="zh-CN" altLang="en-US" sz="2400" dirty="0">
              <a:latin typeface="+mn-ea"/>
            </a:endParaRPr>
          </a:p>
        </p:txBody>
      </p:sp>
    </p:spTree>
    <p:extLst>
      <p:ext uri="{BB962C8B-B14F-4D97-AF65-F5344CB8AC3E}">
        <p14:creationId xmlns:p14="http://schemas.microsoft.com/office/powerpoint/2010/main" xmlns="" val="263517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par>
                          <p:cTn id="44" fill="hold">
                            <p:stCondLst>
                              <p:cond delay="5000"/>
                            </p:stCondLst>
                            <p:childTnLst>
                              <p:par>
                                <p:cTn id="45" presetID="22" presetClass="entr" presetSubtype="4" fill="hold" nodeType="afterEffect">
                                  <p:stCondLst>
                                    <p:cond delay="150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par>
                          <p:cTn id="48" fill="hold">
                            <p:stCondLst>
                              <p:cond delay="7000"/>
                            </p:stCondLst>
                            <p:childTnLst>
                              <p:par>
                                <p:cTn id="49" presetID="22" presetClass="entr" presetSubtype="8" fill="hold"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p:stCondLst>
                              <p:cond delay="7500"/>
                            </p:stCondLst>
                            <p:childTnLst>
                              <p:par>
                                <p:cTn id="53" presetID="22" presetClass="entr" presetSubtype="8"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childTnLst>
                          </p:cTn>
                        </p:par>
                        <p:par>
                          <p:cTn id="56" fill="hold">
                            <p:stCondLst>
                              <p:cond delay="8000"/>
                            </p:stCondLst>
                            <p:childTnLst>
                              <p:par>
                                <p:cTn id="57" presetID="22" presetClass="entr" presetSubtype="8" fill="hold" grpId="0" nodeType="afterEffect">
                                  <p:stCondLst>
                                    <p:cond delay="1500"/>
                                  </p:stCondLst>
                                  <p:childTnLst>
                                    <p:set>
                                      <p:cBhvr>
                                        <p:cTn id="58" dur="1" fill="hold">
                                          <p:stCondLst>
                                            <p:cond delay="0"/>
                                          </p:stCondLst>
                                        </p:cTn>
                                        <p:tgtEl>
                                          <p:spTgt spid="8"/>
                                        </p:tgtEl>
                                        <p:attrNameLst>
                                          <p:attrName>style.visibility</p:attrName>
                                        </p:attrNameLst>
                                      </p:cBhvr>
                                      <p:to>
                                        <p:strVal val="visible"/>
                                      </p:to>
                                    </p:set>
                                    <p:animEffect transition="in" filter="wipe(left)">
                                      <p:cBhvr>
                                        <p:cTn id="59" dur="500"/>
                                        <p:tgtEl>
                                          <p:spTgt spid="8"/>
                                        </p:tgtEl>
                                      </p:cBhvr>
                                    </p:animEffect>
                                  </p:childTnLst>
                                </p:cTn>
                              </p:par>
                            </p:childTnLst>
                          </p:cTn>
                        </p:par>
                        <p:par>
                          <p:cTn id="60" fill="hold">
                            <p:stCondLst>
                              <p:cond delay="10000"/>
                            </p:stCondLst>
                            <p:childTnLst>
                              <p:par>
                                <p:cTn id="61" presetID="10" presetClass="entr" presetSubtype="0"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par>
                          <p:cTn id="64" fill="hold">
                            <p:stCondLst>
                              <p:cond delay="10500"/>
                            </p:stCondLst>
                            <p:childTnLst>
                              <p:par>
                                <p:cTn id="65" presetID="10" presetClass="entr" presetSubtype="0"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251520" y="260648"/>
            <a:ext cx="6408712" cy="1815882"/>
          </a:xfrm>
          <a:prstGeom prst="rect">
            <a:avLst/>
          </a:prstGeom>
        </p:spPr>
        <p:txBody>
          <a:bodyPr wrap="square">
            <a:spAutoFit/>
          </a:bodyPr>
          <a:lstStyle/>
          <a:p>
            <a:r>
              <a:rPr lang="zh-CN" altLang="zh-CN" sz="2800" dirty="0"/>
              <a:t>共产主义的理想信念与中华优秀传统文化中的爱国主义精神高度契合</a:t>
            </a:r>
            <a:r>
              <a:rPr lang="zh-CN" altLang="zh-CN" sz="2800" dirty="0" smtClean="0"/>
              <a:t>，逐渐</a:t>
            </a:r>
            <a:r>
              <a:rPr lang="zh-CN" altLang="zh-CN" sz="2800" dirty="0"/>
              <a:t>形成了当代中国所倡导的文化内聚力—社会主义核心</a:t>
            </a:r>
            <a:r>
              <a:rPr lang="zh-CN" altLang="zh-CN" sz="2800" dirty="0" smtClean="0"/>
              <a:t>价值观</a:t>
            </a:r>
            <a:r>
              <a:rPr lang="zh-CN" altLang="en-US" sz="2800" dirty="0"/>
              <a:t>。</a:t>
            </a:r>
            <a:endParaRPr lang="zh-CN" altLang="en-US" sz="2800" dirty="0">
              <a:latin typeface="+mn-ea"/>
            </a:endParaRPr>
          </a:p>
        </p:txBody>
      </p:sp>
      <p:pic>
        <p:nvPicPr>
          <p:cNvPr id="22" name="图片 21"/>
          <p:cNvPicPr>
            <a:picLocks noChangeAspect="1"/>
          </p:cNvPicPr>
          <p:nvPr/>
        </p:nvPicPr>
        <p:blipFill rotWithShape="1">
          <a:blip r:embed="rId4">
            <a:extLst>
              <a:ext uri="{28A0092B-C50C-407E-A947-70E740481C1C}">
                <a14:useLocalDpi xmlns:a14="http://schemas.microsoft.com/office/drawing/2010/main" xmlns="" val="0"/>
              </a:ext>
            </a:extLst>
          </a:blip>
          <a:srcRect l="1643" t="18500" r="1643" b="18500"/>
          <a:stretch/>
        </p:blipFill>
        <p:spPr>
          <a:xfrm>
            <a:off x="395536" y="2204864"/>
            <a:ext cx="7632848" cy="3816424"/>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236296" y="1340768"/>
            <a:ext cx="1162621" cy="1255026"/>
          </a:xfrm>
          <a:prstGeom prst="rect">
            <a:avLst/>
          </a:prstGeom>
        </p:spPr>
      </p:pic>
    </p:spTree>
    <p:extLst>
      <p:ext uri="{BB962C8B-B14F-4D97-AF65-F5344CB8AC3E}">
        <p14:creationId xmlns:p14="http://schemas.microsoft.com/office/powerpoint/2010/main" xmlns="" val="137390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1+#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7544" y="6309320"/>
            <a:ext cx="1456444" cy="341901"/>
          </a:xfrm>
          <a:prstGeom prst="rect">
            <a:avLst/>
          </a:prstGeom>
          <a:effectLst/>
        </p:spPr>
      </p:pic>
    </p:spTree>
    <p:extLst>
      <p:ext uri="{BB962C8B-B14F-4D97-AF65-F5344CB8AC3E}">
        <p14:creationId xmlns:p14="http://schemas.microsoft.com/office/powerpoint/2010/main" xmlns="" val="2849525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107504" y="260648"/>
            <a:ext cx="6696744" cy="1384995"/>
          </a:xfrm>
          <a:prstGeom prst="rect">
            <a:avLst/>
          </a:prstGeom>
        </p:spPr>
        <p:txBody>
          <a:bodyPr wrap="square">
            <a:spAutoFit/>
          </a:bodyPr>
          <a:lstStyle/>
          <a:p>
            <a:r>
              <a:rPr lang="zh-CN" altLang="zh-CN" sz="2800" dirty="0"/>
              <a:t>当代文化工作者有责任要以反映时代精神、中国底蕴的优秀文化作品纠偏不良的世风，确保文之“道”的社会主义方向。</a:t>
            </a:r>
            <a:endParaRPr lang="zh-CN" altLang="en-US" sz="2800" dirty="0">
              <a:latin typeface="+mn-ea"/>
            </a:endParaRPr>
          </a:p>
        </p:txBody>
      </p:sp>
      <p:pic>
        <p:nvPicPr>
          <p:cNvPr id="2" name="图片 1"/>
          <p:cNvPicPr>
            <a:picLocks noChangeAspect="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xmlns="" val="0"/>
              </a:ext>
            </a:extLst>
          </a:blip>
          <a:stretch>
            <a:fillRect/>
          </a:stretch>
        </p:blipFill>
        <p:spPr>
          <a:xfrm>
            <a:off x="755576" y="2492896"/>
            <a:ext cx="3312368" cy="2914884"/>
          </a:xfrm>
          <a:prstGeom prst="rect">
            <a:avLst/>
          </a:prstGeom>
        </p:spPr>
      </p:pic>
      <p:pic>
        <p:nvPicPr>
          <p:cNvPr id="3" name="图片 2"/>
          <p:cNvPicPr>
            <a:picLocks noChangeAspect="1"/>
          </p:cNvPicPr>
          <p:nvPr/>
        </p:nvPicPr>
        <p:blipFill rotWithShape="1">
          <a:blip r:embed="rId5">
            <a:clrChange>
              <a:clrFrom>
                <a:srgbClr val="FDFDFD"/>
              </a:clrFrom>
              <a:clrTo>
                <a:srgbClr val="FDFDFD">
                  <a:alpha val="0"/>
                </a:srgbClr>
              </a:clrTo>
            </a:clrChange>
            <a:extLst>
              <a:ext uri="{28A0092B-C50C-407E-A947-70E740481C1C}">
                <a14:useLocalDpi xmlns:a14="http://schemas.microsoft.com/office/drawing/2010/main" xmlns="" val="0"/>
              </a:ext>
            </a:extLst>
          </a:blip>
          <a:srcRect l="1982" t="1766" r="2899" b="8159"/>
          <a:stretch/>
        </p:blipFill>
        <p:spPr>
          <a:xfrm>
            <a:off x="4860032" y="1844824"/>
            <a:ext cx="3456384" cy="3672408"/>
          </a:xfrm>
          <a:prstGeom prst="rect">
            <a:avLst/>
          </a:prstGeom>
        </p:spPr>
      </p:pic>
      <p:sp>
        <p:nvSpPr>
          <p:cNvPr id="5" name="乘号 4"/>
          <p:cNvSpPr/>
          <p:nvPr/>
        </p:nvSpPr>
        <p:spPr>
          <a:xfrm>
            <a:off x="3275856" y="2420888"/>
            <a:ext cx="1008112" cy="1008112"/>
          </a:xfrm>
          <a:prstGeom prst="mathMultiply">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52796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30" presetClass="entr" presetSubtype="0" fill="hold" grpId="1"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2" name="矩形 1"/>
          <p:cNvSpPr/>
          <p:nvPr/>
        </p:nvSpPr>
        <p:spPr>
          <a:xfrm>
            <a:off x="1259632" y="2276872"/>
            <a:ext cx="4719562" cy="1077218"/>
          </a:xfrm>
          <a:prstGeom prst="rect">
            <a:avLst/>
          </a:prstGeom>
        </p:spPr>
        <p:txBody>
          <a:bodyPr wrap="none">
            <a:spAutoFit/>
          </a:bodyPr>
          <a:lstStyle/>
          <a:p>
            <a:r>
              <a:rPr lang="zh-CN" altLang="zh-CN" sz="3200" b="1" dirty="0">
                <a:latin typeface="黑体" panose="02010609060101010101" pitchFamily="49" charset="-122"/>
                <a:ea typeface="黑体" panose="02010609060101010101" pitchFamily="49" charset="-122"/>
              </a:rPr>
              <a:t>三、美学追求</a:t>
            </a:r>
            <a:r>
              <a:rPr lang="zh-CN" altLang="zh-CN" sz="3200" b="1" dirty="0" smtClean="0">
                <a:latin typeface="黑体" panose="02010609060101010101" pitchFamily="49" charset="-122"/>
                <a:ea typeface="黑体" panose="02010609060101010101" pitchFamily="49" charset="-122"/>
              </a:rPr>
              <a:t>：</a:t>
            </a:r>
            <a:endParaRPr lang="en-US" altLang="zh-CN" sz="3200" b="1" dirty="0" smtClean="0">
              <a:latin typeface="黑体" panose="02010609060101010101" pitchFamily="49" charset="-122"/>
              <a:ea typeface="黑体" panose="02010609060101010101" pitchFamily="49" charset="-122"/>
            </a:endParaRPr>
          </a:p>
          <a:p>
            <a:r>
              <a:rPr lang="en-US" altLang="zh-CN" sz="3200" b="1" dirty="0" smtClean="0">
                <a:latin typeface="黑体" panose="02010609060101010101" pitchFamily="49" charset="-122"/>
                <a:ea typeface="黑体" panose="02010609060101010101" pitchFamily="49" charset="-122"/>
              </a:rPr>
              <a:t>    </a:t>
            </a:r>
            <a:r>
              <a:rPr lang="zh-CN" altLang="zh-CN" sz="3200" b="1" dirty="0" smtClean="0">
                <a:latin typeface="黑体" panose="02010609060101010101" pitchFamily="49" charset="-122"/>
                <a:ea typeface="黑体" panose="02010609060101010101" pitchFamily="49" charset="-122"/>
              </a:rPr>
              <a:t>形</a:t>
            </a:r>
            <a:r>
              <a:rPr lang="zh-CN" altLang="zh-CN" sz="3200" b="1" dirty="0">
                <a:latin typeface="黑体" panose="02010609060101010101" pitchFamily="49" charset="-122"/>
                <a:ea typeface="黑体" panose="02010609060101010101" pitchFamily="49" charset="-122"/>
              </a:rPr>
              <a:t>神兼备、情景交融</a:t>
            </a:r>
          </a:p>
        </p:txBody>
      </p:sp>
      <p:pic>
        <p:nvPicPr>
          <p:cNvPr id="6" name="图片 5"/>
          <p:cNvPicPr>
            <a:picLocks noChangeAspect="1"/>
          </p:cNvPicPr>
          <p:nvPr/>
        </p:nvPicPr>
        <p:blipFill rotWithShape="1">
          <a:blip r:embed="rId4">
            <a:extLst>
              <a:ext uri="{28A0092B-C50C-407E-A947-70E740481C1C}">
                <a14:useLocalDpi xmlns:a14="http://schemas.microsoft.com/office/drawing/2010/main" xmlns="" val="0"/>
              </a:ext>
            </a:extLst>
          </a:blip>
          <a:srcRect l="18112" t="30449" r="15738" b="38051"/>
          <a:stretch/>
        </p:blipFill>
        <p:spPr>
          <a:xfrm rot="10800000">
            <a:off x="1979712" y="3212976"/>
            <a:ext cx="4234071" cy="1512168"/>
          </a:xfrm>
          <a:prstGeom prst="rect">
            <a:avLst/>
          </a:prstGeom>
        </p:spPr>
      </p:pic>
    </p:spTree>
    <p:extLst>
      <p:ext uri="{BB962C8B-B14F-4D97-AF65-F5344CB8AC3E}">
        <p14:creationId xmlns:p14="http://schemas.microsoft.com/office/powerpoint/2010/main" xmlns="" val="374351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520" y="1484784"/>
            <a:ext cx="8640960" cy="4320480"/>
          </a:xfrm>
          <a:prstGeom prst="rect">
            <a:avLst/>
          </a:prstGeom>
          <a:ln w="12700">
            <a:solidFill>
              <a:schemeClr val="tx1"/>
            </a:solidFill>
          </a:ln>
        </p:spPr>
      </p:pic>
      <p:pic>
        <p:nvPicPr>
          <p:cNvPr id="14" name="图片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35496" y="347172"/>
            <a:ext cx="6624736" cy="523220"/>
          </a:xfrm>
          <a:prstGeom prst="rect">
            <a:avLst/>
          </a:prstGeom>
        </p:spPr>
        <p:txBody>
          <a:bodyPr wrap="square">
            <a:spAutoFit/>
          </a:bodyPr>
          <a:lstStyle/>
          <a:p>
            <a:r>
              <a:rPr lang="zh-CN" altLang="zh-CN" sz="2800" dirty="0"/>
              <a:t>“天人和一”是中华美学精神的哲学</a:t>
            </a:r>
            <a:r>
              <a:rPr lang="zh-CN" altLang="zh-CN" sz="2800" dirty="0" smtClean="0"/>
              <a:t>起点</a:t>
            </a:r>
            <a:endParaRPr lang="zh-CN" altLang="en-US" sz="2800" dirty="0">
              <a:latin typeface="+mn-ea"/>
            </a:endParaRPr>
          </a:p>
        </p:txBody>
      </p:sp>
      <p:pic>
        <p:nvPicPr>
          <p:cNvPr id="6" name="图片 5"/>
          <p:cNvPicPr>
            <a:picLocks noChangeAspect="1"/>
          </p:cNvPicPr>
          <p:nvPr/>
        </p:nvPicPr>
        <p:blipFill>
          <a:blip r:embed="rId5"/>
          <a:stretch>
            <a:fillRect/>
          </a:stretch>
        </p:blipFill>
        <p:spPr>
          <a:xfrm>
            <a:off x="3719517" y="1953615"/>
            <a:ext cx="1890659" cy="1440160"/>
          </a:xfrm>
          <a:prstGeom prst="rect">
            <a:avLst/>
          </a:prstGeom>
          <a:effectLst>
            <a:glow rad="38100">
              <a:schemeClr val="accent2">
                <a:satMod val="175000"/>
                <a:alpha val="40000"/>
              </a:schemeClr>
            </a:glow>
          </a:effectLst>
        </p:spPr>
      </p:pic>
      <p:sp>
        <p:nvSpPr>
          <p:cNvPr id="7" name="文本框 6"/>
          <p:cNvSpPr txBox="1"/>
          <p:nvPr/>
        </p:nvSpPr>
        <p:spPr>
          <a:xfrm>
            <a:off x="4418625" y="2385663"/>
            <a:ext cx="492443" cy="830997"/>
          </a:xfrm>
          <a:prstGeom prst="rect">
            <a:avLst/>
          </a:prstGeom>
          <a:noFill/>
        </p:spPr>
        <p:txBody>
          <a:bodyPr wrap="none" rtlCol="0">
            <a:spAutoFit/>
          </a:bodyPr>
          <a:lstStyle/>
          <a:p>
            <a:r>
              <a:rPr lang="zh-CN" altLang="en-US" sz="2400" dirty="0" smtClean="0">
                <a:solidFill>
                  <a:schemeClr val="bg1"/>
                </a:solidFill>
              </a:rPr>
              <a:t>内</a:t>
            </a:r>
            <a:endParaRPr lang="en-US" altLang="zh-CN" sz="2400" dirty="0" smtClean="0">
              <a:solidFill>
                <a:schemeClr val="bg1"/>
              </a:solidFill>
            </a:endParaRPr>
          </a:p>
          <a:p>
            <a:r>
              <a:rPr lang="zh-CN" altLang="en-US" sz="2400" dirty="0" smtClean="0">
                <a:solidFill>
                  <a:schemeClr val="bg1"/>
                </a:solidFill>
              </a:rPr>
              <a:t>在</a:t>
            </a:r>
            <a:endParaRPr lang="zh-CN" altLang="en-US" sz="2400" dirty="0">
              <a:solidFill>
                <a:schemeClr val="bg1"/>
              </a:solidFill>
            </a:endParaRPr>
          </a:p>
        </p:txBody>
      </p:sp>
      <p:sp>
        <p:nvSpPr>
          <p:cNvPr id="8" name="文本框 7"/>
          <p:cNvSpPr txBox="1"/>
          <p:nvPr/>
        </p:nvSpPr>
        <p:spPr>
          <a:xfrm>
            <a:off x="5303693" y="1842698"/>
            <a:ext cx="492443" cy="830997"/>
          </a:xfrm>
          <a:prstGeom prst="rect">
            <a:avLst/>
          </a:prstGeom>
          <a:noFill/>
        </p:spPr>
        <p:txBody>
          <a:bodyPr wrap="none" rtlCol="0">
            <a:spAutoFit/>
          </a:bodyPr>
          <a:lstStyle/>
          <a:p>
            <a:r>
              <a:rPr lang="zh-CN" altLang="en-US" sz="2400" dirty="0" smtClean="0"/>
              <a:t>外</a:t>
            </a:r>
            <a:endParaRPr lang="en-US" altLang="zh-CN" sz="2400" dirty="0" smtClean="0"/>
          </a:p>
          <a:p>
            <a:r>
              <a:rPr lang="zh-CN" altLang="en-US" sz="2400" dirty="0" smtClean="0"/>
              <a:t>在</a:t>
            </a:r>
            <a:endParaRPr lang="zh-CN" altLang="en-US" sz="2400" dirty="0"/>
          </a:p>
        </p:txBody>
      </p:sp>
      <p:sp>
        <p:nvSpPr>
          <p:cNvPr id="10" name="文本框 9"/>
          <p:cNvSpPr txBox="1"/>
          <p:nvPr/>
        </p:nvSpPr>
        <p:spPr>
          <a:xfrm>
            <a:off x="3575501" y="1842698"/>
            <a:ext cx="492443" cy="830997"/>
          </a:xfrm>
          <a:prstGeom prst="rect">
            <a:avLst/>
          </a:prstGeom>
          <a:noFill/>
        </p:spPr>
        <p:txBody>
          <a:bodyPr wrap="none" rtlCol="0">
            <a:spAutoFit/>
          </a:bodyPr>
          <a:lstStyle/>
          <a:p>
            <a:r>
              <a:rPr lang="zh-CN" altLang="en-US" sz="2400" dirty="0" smtClean="0"/>
              <a:t>外</a:t>
            </a:r>
            <a:endParaRPr lang="en-US" altLang="zh-CN" sz="2400" dirty="0" smtClean="0"/>
          </a:p>
          <a:p>
            <a:r>
              <a:rPr lang="zh-CN" altLang="en-US" sz="2400" dirty="0" smtClean="0"/>
              <a:t>在</a:t>
            </a:r>
            <a:endParaRPr lang="zh-CN" altLang="en-US" sz="2400" dirty="0"/>
          </a:p>
        </p:txBody>
      </p:sp>
      <p:sp>
        <p:nvSpPr>
          <p:cNvPr id="2" name="椭圆 1"/>
          <p:cNvSpPr/>
          <p:nvPr/>
        </p:nvSpPr>
        <p:spPr>
          <a:xfrm>
            <a:off x="3995936" y="2114180"/>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5200740" y="2114987"/>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592838" y="2729153"/>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5"/>
          <a:stretch>
            <a:fillRect/>
          </a:stretch>
        </p:blipFill>
        <p:spPr>
          <a:xfrm>
            <a:off x="1631127" y="3340442"/>
            <a:ext cx="1890659" cy="1440160"/>
          </a:xfrm>
          <a:prstGeom prst="rect">
            <a:avLst/>
          </a:prstGeom>
          <a:effectLst>
            <a:glow rad="38100">
              <a:schemeClr val="accent2">
                <a:satMod val="175000"/>
                <a:alpha val="40000"/>
              </a:schemeClr>
            </a:glow>
          </a:effectLst>
        </p:spPr>
      </p:pic>
      <p:sp>
        <p:nvSpPr>
          <p:cNvPr id="15" name="文本框 14"/>
          <p:cNvSpPr txBox="1"/>
          <p:nvPr/>
        </p:nvSpPr>
        <p:spPr>
          <a:xfrm>
            <a:off x="2330235" y="3772490"/>
            <a:ext cx="492443" cy="830997"/>
          </a:xfrm>
          <a:prstGeom prst="rect">
            <a:avLst/>
          </a:prstGeom>
          <a:noFill/>
        </p:spPr>
        <p:txBody>
          <a:bodyPr wrap="none" rtlCol="0">
            <a:spAutoFit/>
          </a:bodyPr>
          <a:lstStyle/>
          <a:p>
            <a:r>
              <a:rPr lang="zh-CN" altLang="en-US" sz="2400" dirty="0" smtClean="0">
                <a:solidFill>
                  <a:schemeClr val="bg1"/>
                </a:solidFill>
              </a:rPr>
              <a:t>内</a:t>
            </a:r>
            <a:endParaRPr lang="en-US" altLang="zh-CN" sz="2400" dirty="0" smtClean="0">
              <a:solidFill>
                <a:schemeClr val="bg1"/>
              </a:solidFill>
            </a:endParaRPr>
          </a:p>
          <a:p>
            <a:r>
              <a:rPr lang="zh-CN" altLang="en-US" sz="2400" dirty="0" smtClean="0">
                <a:solidFill>
                  <a:schemeClr val="bg1"/>
                </a:solidFill>
              </a:rPr>
              <a:t>容</a:t>
            </a:r>
            <a:endParaRPr lang="zh-CN" altLang="en-US" sz="2400" dirty="0">
              <a:solidFill>
                <a:schemeClr val="bg1"/>
              </a:solidFill>
            </a:endParaRPr>
          </a:p>
        </p:txBody>
      </p:sp>
      <p:sp>
        <p:nvSpPr>
          <p:cNvPr id="16" name="文本框 15"/>
          <p:cNvSpPr txBox="1"/>
          <p:nvPr/>
        </p:nvSpPr>
        <p:spPr>
          <a:xfrm>
            <a:off x="3215303" y="3209278"/>
            <a:ext cx="492443" cy="830997"/>
          </a:xfrm>
          <a:prstGeom prst="rect">
            <a:avLst/>
          </a:prstGeom>
          <a:noFill/>
        </p:spPr>
        <p:txBody>
          <a:bodyPr wrap="none" rtlCol="0">
            <a:spAutoFit/>
          </a:bodyPr>
          <a:lstStyle/>
          <a:p>
            <a:r>
              <a:rPr lang="zh-CN" altLang="en-US" sz="2400" dirty="0"/>
              <a:t>形</a:t>
            </a:r>
            <a:endParaRPr lang="en-US" altLang="zh-CN" sz="2400" dirty="0"/>
          </a:p>
          <a:p>
            <a:r>
              <a:rPr lang="zh-CN" altLang="en-US" sz="2400" dirty="0"/>
              <a:t>式</a:t>
            </a:r>
          </a:p>
        </p:txBody>
      </p:sp>
      <p:sp>
        <p:nvSpPr>
          <p:cNvPr id="17" name="文本框 16"/>
          <p:cNvSpPr txBox="1"/>
          <p:nvPr/>
        </p:nvSpPr>
        <p:spPr>
          <a:xfrm>
            <a:off x="1415103" y="3209278"/>
            <a:ext cx="492443" cy="830997"/>
          </a:xfrm>
          <a:prstGeom prst="rect">
            <a:avLst/>
          </a:prstGeom>
          <a:noFill/>
        </p:spPr>
        <p:txBody>
          <a:bodyPr wrap="none" rtlCol="0">
            <a:spAutoFit/>
          </a:bodyPr>
          <a:lstStyle/>
          <a:p>
            <a:r>
              <a:rPr lang="zh-CN" altLang="en-US" sz="2400" dirty="0" smtClean="0"/>
              <a:t>形</a:t>
            </a:r>
            <a:endParaRPr lang="en-US" altLang="zh-CN" sz="2400" dirty="0" smtClean="0"/>
          </a:p>
          <a:p>
            <a:r>
              <a:rPr lang="zh-CN" altLang="en-US" sz="2400" dirty="0" smtClean="0"/>
              <a:t>式</a:t>
            </a:r>
            <a:endParaRPr lang="zh-CN" altLang="en-US" sz="2400" dirty="0"/>
          </a:p>
        </p:txBody>
      </p:sp>
      <p:sp>
        <p:nvSpPr>
          <p:cNvPr id="19" name="椭圆 18"/>
          <p:cNvSpPr/>
          <p:nvPr/>
        </p:nvSpPr>
        <p:spPr>
          <a:xfrm>
            <a:off x="1866483" y="3501007"/>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3071287" y="3501814"/>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2504448" y="4115980"/>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5"/>
          <a:stretch>
            <a:fillRect/>
          </a:stretch>
        </p:blipFill>
        <p:spPr>
          <a:xfrm>
            <a:off x="5823487" y="3340442"/>
            <a:ext cx="1890659" cy="1440160"/>
          </a:xfrm>
          <a:prstGeom prst="rect">
            <a:avLst/>
          </a:prstGeom>
          <a:effectLst>
            <a:glow rad="38100">
              <a:schemeClr val="accent2">
                <a:satMod val="175000"/>
                <a:alpha val="40000"/>
              </a:schemeClr>
            </a:glow>
          </a:effectLst>
        </p:spPr>
      </p:pic>
      <p:sp>
        <p:nvSpPr>
          <p:cNvPr id="23" name="文本框 22"/>
          <p:cNvSpPr txBox="1"/>
          <p:nvPr/>
        </p:nvSpPr>
        <p:spPr>
          <a:xfrm>
            <a:off x="6522595" y="3772490"/>
            <a:ext cx="492443" cy="830997"/>
          </a:xfrm>
          <a:prstGeom prst="rect">
            <a:avLst/>
          </a:prstGeom>
          <a:noFill/>
        </p:spPr>
        <p:txBody>
          <a:bodyPr wrap="none" rtlCol="0">
            <a:spAutoFit/>
          </a:bodyPr>
          <a:lstStyle/>
          <a:p>
            <a:r>
              <a:rPr lang="zh-CN" altLang="en-US" sz="2400" dirty="0" smtClean="0">
                <a:solidFill>
                  <a:schemeClr val="bg1"/>
                </a:solidFill>
              </a:rPr>
              <a:t>情</a:t>
            </a:r>
            <a:endParaRPr lang="en-US" altLang="zh-CN" sz="2400" dirty="0" smtClean="0">
              <a:solidFill>
                <a:schemeClr val="bg1"/>
              </a:solidFill>
            </a:endParaRPr>
          </a:p>
          <a:p>
            <a:r>
              <a:rPr lang="zh-CN" altLang="en-US" sz="2400" dirty="0" smtClean="0">
                <a:solidFill>
                  <a:schemeClr val="bg1"/>
                </a:solidFill>
              </a:rPr>
              <a:t>感</a:t>
            </a:r>
            <a:endParaRPr lang="zh-CN" altLang="en-US" sz="2400" dirty="0">
              <a:solidFill>
                <a:schemeClr val="bg1"/>
              </a:solidFill>
            </a:endParaRPr>
          </a:p>
        </p:txBody>
      </p:sp>
      <p:sp>
        <p:nvSpPr>
          <p:cNvPr id="24" name="文本框 23"/>
          <p:cNvSpPr txBox="1"/>
          <p:nvPr/>
        </p:nvSpPr>
        <p:spPr>
          <a:xfrm>
            <a:off x="7407663" y="3229525"/>
            <a:ext cx="492443" cy="830997"/>
          </a:xfrm>
          <a:prstGeom prst="rect">
            <a:avLst/>
          </a:prstGeom>
          <a:noFill/>
        </p:spPr>
        <p:txBody>
          <a:bodyPr wrap="none" rtlCol="0">
            <a:spAutoFit/>
          </a:bodyPr>
          <a:lstStyle/>
          <a:p>
            <a:r>
              <a:rPr lang="zh-CN" altLang="en-US" sz="2400" dirty="0" smtClean="0">
                <a:solidFill>
                  <a:schemeClr val="bg1"/>
                </a:solidFill>
              </a:rPr>
              <a:t>景</a:t>
            </a:r>
            <a:endParaRPr lang="en-US" altLang="zh-CN" sz="2400" dirty="0" smtClean="0">
              <a:solidFill>
                <a:schemeClr val="bg1"/>
              </a:solidFill>
            </a:endParaRPr>
          </a:p>
          <a:p>
            <a:r>
              <a:rPr lang="zh-CN" altLang="en-US" sz="2400" dirty="0" smtClean="0">
                <a:solidFill>
                  <a:schemeClr val="bg1"/>
                </a:solidFill>
              </a:rPr>
              <a:t>象</a:t>
            </a:r>
            <a:endParaRPr lang="zh-CN" altLang="en-US" sz="2400" dirty="0">
              <a:solidFill>
                <a:schemeClr val="bg1"/>
              </a:solidFill>
            </a:endParaRPr>
          </a:p>
        </p:txBody>
      </p:sp>
      <p:sp>
        <p:nvSpPr>
          <p:cNvPr id="25" name="文本框 24"/>
          <p:cNvSpPr txBox="1"/>
          <p:nvPr/>
        </p:nvSpPr>
        <p:spPr>
          <a:xfrm>
            <a:off x="5607463" y="3229525"/>
            <a:ext cx="492443" cy="830997"/>
          </a:xfrm>
          <a:prstGeom prst="rect">
            <a:avLst/>
          </a:prstGeom>
          <a:noFill/>
        </p:spPr>
        <p:txBody>
          <a:bodyPr wrap="none" rtlCol="0">
            <a:spAutoFit/>
          </a:bodyPr>
          <a:lstStyle/>
          <a:p>
            <a:r>
              <a:rPr lang="zh-CN" altLang="en-US" sz="2400" dirty="0" smtClean="0"/>
              <a:t>景</a:t>
            </a:r>
            <a:endParaRPr lang="en-US" altLang="zh-CN" sz="2400" dirty="0" smtClean="0"/>
          </a:p>
          <a:p>
            <a:r>
              <a:rPr lang="zh-CN" altLang="en-US" sz="2400" dirty="0" smtClean="0"/>
              <a:t>象</a:t>
            </a:r>
            <a:endParaRPr lang="zh-CN" altLang="en-US" sz="2400" dirty="0"/>
          </a:p>
        </p:txBody>
      </p:sp>
      <p:sp>
        <p:nvSpPr>
          <p:cNvPr id="27" name="椭圆 26"/>
          <p:cNvSpPr/>
          <p:nvPr/>
        </p:nvSpPr>
        <p:spPr>
          <a:xfrm>
            <a:off x="6058843" y="3501007"/>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7263647" y="3501814"/>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6696808" y="4115980"/>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884404" y="5283486"/>
            <a:ext cx="5416868" cy="461665"/>
          </a:xfrm>
          <a:prstGeom prst="rect">
            <a:avLst/>
          </a:prstGeom>
        </p:spPr>
        <p:txBody>
          <a:bodyPr wrap="none">
            <a:spAutoFit/>
          </a:bodyPr>
          <a:lstStyle/>
          <a:p>
            <a:r>
              <a:rPr lang="zh-CN" altLang="zh-CN" sz="2400" kern="100" dirty="0">
                <a:latin typeface="+mn-ea"/>
                <a:cs typeface="Times New Roman" panose="02020603050405020304" pitchFamily="18" charset="0"/>
              </a:rPr>
              <a:t>中国人一直将自然界与自身视为一体。</a:t>
            </a:r>
            <a:endParaRPr lang="zh-CN" altLang="en-US" sz="2400" dirty="0">
              <a:latin typeface="+mn-ea"/>
            </a:endParaRPr>
          </a:p>
        </p:txBody>
      </p:sp>
      <p:sp>
        <p:nvSpPr>
          <p:cNvPr id="30" name="椭圆 29"/>
          <p:cNvSpPr/>
          <p:nvPr/>
        </p:nvSpPr>
        <p:spPr>
          <a:xfrm>
            <a:off x="4071170" y="1628800"/>
            <a:ext cx="1187353" cy="1187353"/>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962873" y="3003569"/>
            <a:ext cx="1187353" cy="1187353"/>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6156176" y="2996952"/>
            <a:ext cx="1187353" cy="1187353"/>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56798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par>
                          <p:cTn id="35" fill="hold">
                            <p:stCondLst>
                              <p:cond delay="4000"/>
                            </p:stCondLst>
                            <p:childTnLst>
                              <p:par>
                                <p:cTn id="36" presetID="22" presetClass="entr" presetSubtype="4"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par>
                          <p:cTn id="45" fill="hold">
                            <p:stCondLst>
                              <p:cond delay="4500"/>
                            </p:stCondLst>
                            <p:childTnLst>
                              <p:par>
                                <p:cTn id="46" presetID="22" presetClass="entr" presetSubtype="4"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down)">
                                      <p:cBhvr>
                                        <p:cTn id="48" dur="500"/>
                                        <p:tgtEl>
                                          <p:spTgt spid="30"/>
                                        </p:tgtEl>
                                      </p:cBhvr>
                                    </p:animEffect>
                                  </p:childTnLst>
                                </p:cTn>
                              </p:par>
                            </p:childTnLst>
                          </p:cTn>
                        </p:par>
                        <p:par>
                          <p:cTn id="49" fill="hold">
                            <p:stCondLst>
                              <p:cond delay="5000"/>
                            </p:stCondLst>
                            <p:childTnLst>
                              <p:par>
                                <p:cTn id="50" presetID="8" presetClass="emph" presetSubtype="0" repeatCount="indefinite" fill="hold" grpId="1" nodeType="afterEffect">
                                  <p:stCondLst>
                                    <p:cond delay="0"/>
                                  </p:stCondLst>
                                  <p:childTnLst>
                                    <p:animRot by="21600000">
                                      <p:cBhvr>
                                        <p:cTn id="51" dur="3000" fill="hold"/>
                                        <p:tgtEl>
                                          <p:spTgt spid="30"/>
                                        </p:tgtEl>
                                        <p:attrNameLst>
                                          <p:attrName>r</p:attrName>
                                        </p:attrNameLst>
                                      </p:cBhvr>
                                    </p:animRot>
                                  </p:childTnLst>
                                </p:cTn>
                              </p:par>
                            </p:childTnLst>
                          </p:cTn>
                        </p:par>
                        <p:par>
                          <p:cTn id="52" fill="hold">
                            <p:stCondLst>
                              <p:cond delay="8000"/>
                            </p:stCondLst>
                            <p:childTnLst>
                              <p:par>
                                <p:cTn id="53" presetID="42"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2" presetClass="entr" presetSubtype="0"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childTnLst>
                          </p:cTn>
                        </p:par>
                        <p:par>
                          <p:cTn id="75" fill="hold">
                            <p:stCondLst>
                              <p:cond delay="11000"/>
                            </p:stCondLst>
                            <p:childTnLst>
                              <p:par>
                                <p:cTn id="76" presetID="22" presetClass="entr" presetSubtype="4"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wipe(down)">
                                      <p:cBhvr>
                                        <p:cTn id="78" dur="500"/>
                                        <p:tgtEl>
                                          <p:spTgt spid="19"/>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ipe(down)">
                                      <p:cBhvr>
                                        <p:cTn id="81" dur="500"/>
                                        <p:tgtEl>
                                          <p:spTgt spid="20"/>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down)">
                                      <p:cBhvr>
                                        <p:cTn id="84" dur="500"/>
                                        <p:tgtEl>
                                          <p:spTgt spid="21"/>
                                        </p:tgtEl>
                                      </p:cBhvr>
                                    </p:animEffect>
                                  </p:childTnLst>
                                </p:cTn>
                              </p:par>
                            </p:childTnLst>
                          </p:cTn>
                        </p:par>
                        <p:par>
                          <p:cTn id="85" fill="hold">
                            <p:stCondLst>
                              <p:cond delay="11500"/>
                            </p:stCondLst>
                            <p:childTnLst>
                              <p:par>
                                <p:cTn id="86" presetID="22" presetClass="entr" presetSubtype="4" fill="hold" grpId="0" nodeType="after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wipe(down)">
                                      <p:cBhvr>
                                        <p:cTn id="88" dur="500"/>
                                        <p:tgtEl>
                                          <p:spTgt spid="31"/>
                                        </p:tgtEl>
                                      </p:cBhvr>
                                    </p:animEffect>
                                  </p:childTnLst>
                                </p:cTn>
                              </p:par>
                            </p:childTnLst>
                          </p:cTn>
                        </p:par>
                        <p:par>
                          <p:cTn id="89" fill="hold">
                            <p:stCondLst>
                              <p:cond delay="12000"/>
                            </p:stCondLst>
                            <p:childTnLst>
                              <p:par>
                                <p:cTn id="90" presetID="8" presetClass="emph" presetSubtype="0" repeatCount="indefinite" fill="hold" grpId="1" nodeType="afterEffect">
                                  <p:stCondLst>
                                    <p:cond delay="0"/>
                                  </p:stCondLst>
                                  <p:childTnLst>
                                    <p:animRot by="21600000">
                                      <p:cBhvr>
                                        <p:cTn id="91" dur="3000" fill="hold"/>
                                        <p:tgtEl>
                                          <p:spTgt spid="31"/>
                                        </p:tgtEl>
                                        <p:attrNameLst>
                                          <p:attrName>r</p:attrName>
                                        </p:attrNameLst>
                                      </p:cBhvr>
                                    </p:animRot>
                                  </p:childTnLst>
                                </p:cTn>
                              </p:par>
                            </p:childTnLst>
                          </p:cTn>
                        </p:par>
                        <p:par>
                          <p:cTn id="92" fill="hold">
                            <p:stCondLst>
                              <p:cond delay="15000"/>
                            </p:stCondLst>
                            <p:childTnLst>
                              <p:par>
                                <p:cTn id="93" presetID="42" presetClass="entr" presetSubtype="0" fill="hold" nodeType="after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1000"/>
                                        <p:tgtEl>
                                          <p:spTgt spid="22"/>
                                        </p:tgtEl>
                                      </p:cBhvr>
                                    </p:animEffect>
                                    <p:anim calcmode="lin" valueType="num">
                                      <p:cBhvr>
                                        <p:cTn id="96" dur="1000" fill="hold"/>
                                        <p:tgtEl>
                                          <p:spTgt spid="22"/>
                                        </p:tgtEl>
                                        <p:attrNameLst>
                                          <p:attrName>ppt_x</p:attrName>
                                        </p:attrNameLst>
                                      </p:cBhvr>
                                      <p:tavLst>
                                        <p:tav tm="0">
                                          <p:val>
                                            <p:strVal val="#ppt_x"/>
                                          </p:val>
                                        </p:tav>
                                        <p:tav tm="100000">
                                          <p:val>
                                            <p:strVal val="#ppt_x"/>
                                          </p:val>
                                        </p:tav>
                                      </p:tavLst>
                                    </p:anim>
                                    <p:anim calcmode="lin" valueType="num">
                                      <p:cBhvr>
                                        <p:cTn id="97" dur="1000" fill="hold"/>
                                        <p:tgtEl>
                                          <p:spTgt spid="22"/>
                                        </p:tgtEl>
                                        <p:attrNameLst>
                                          <p:attrName>ppt_y</p:attrName>
                                        </p:attrNameLst>
                                      </p:cBhvr>
                                      <p:tavLst>
                                        <p:tav tm="0">
                                          <p:val>
                                            <p:strVal val="#ppt_y+.1"/>
                                          </p:val>
                                        </p:tav>
                                        <p:tav tm="100000">
                                          <p:val>
                                            <p:strVal val="#ppt_y"/>
                                          </p:val>
                                        </p:tav>
                                      </p:tavLst>
                                    </p:anim>
                                  </p:childTnLst>
                                </p:cTn>
                              </p:par>
                            </p:childTnLst>
                          </p:cTn>
                        </p:par>
                        <p:par>
                          <p:cTn id="98" fill="hold">
                            <p:stCondLst>
                              <p:cond delay="16000"/>
                            </p:stCondLst>
                            <p:childTnLst>
                              <p:par>
                                <p:cTn id="99" presetID="42" presetClass="entr" presetSubtype="0" fill="hold" grpId="0" nodeType="after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fade">
                                      <p:cBhvr>
                                        <p:cTn id="101" dur="1000"/>
                                        <p:tgtEl>
                                          <p:spTgt spid="23"/>
                                        </p:tgtEl>
                                      </p:cBhvr>
                                    </p:animEffect>
                                    <p:anim calcmode="lin" valueType="num">
                                      <p:cBhvr>
                                        <p:cTn id="102" dur="1000" fill="hold"/>
                                        <p:tgtEl>
                                          <p:spTgt spid="23"/>
                                        </p:tgtEl>
                                        <p:attrNameLst>
                                          <p:attrName>ppt_x</p:attrName>
                                        </p:attrNameLst>
                                      </p:cBhvr>
                                      <p:tavLst>
                                        <p:tav tm="0">
                                          <p:val>
                                            <p:strVal val="#ppt_x"/>
                                          </p:val>
                                        </p:tav>
                                        <p:tav tm="100000">
                                          <p:val>
                                            <p:strVal val="#ppt_x"/>
                                          </p:val>
                                        </p:tav>
                                      </p:tavLst>
                                    </p:anim>
                                    <p:anim calcmode="lin" valueType="num">
                                      <p:cBhvr>
                                        <p:cTn id="103" dur="1000" fill="hold"/>
                                        <p:tgtEl>
                                          <p:spTgt spid="23"/>
                                        </p:tgtEl>
                                        <p:attrNameLst>
                                          <p:attrName>ppt_y</p:attrName>
                                        </p:attrNameLst>
                                      </p:cBhvr>
                                      <p:tavLst>
                                        <p:tav tm="0">
                                          <p:val>
                                            <p:strVal val="#ppt_y+.1"/>
                                          </p:val>
                                        </p:tav>
                                        <p:tav tm="100000">
                                          <p:val>
                                            <p:strVal val="#ppt_y"/>
                                          </p:val>
                                        </p:tav>
                                      </p:tavLst>
                                    </p:anim>
                                  </p:childTnLst>
                                </p:cTn>
                              </p:par>
                            </p:childTnLst>
                          </p:cTn>
                        </p:par>
                        <p:par>
                          <p:cTn id="104" fill="hold">
                            <p:stCondLst>
                              <p:cond delay="17000"/>
                            </p:stCondLst>
                            <p:childTnLst>
                              <p:par>
                                <p:cTn id="105" presetID="42" presetClass="entr" presetSubtype="0" fill="hold" grpId="0" nodeType="after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1000"/>
                                        <p:tgtEl>
                                          <p:spTgt spid="24"/>
                                        </p:tgtEl>
                                      </p:cBhvr>
                                    </p:animEffect>
                                    <p:anim calcmode="lin" valueType="num">
                                      <p:cBhvr>
                                        <p:cTn id="108" dur="1000" fill="hold"/>
                                        <p:tgtEl>
                                          <p:spTgt spid="24"/>
                                        </p:tgtEl>
                                        <p:attrNameLst>
                                          <p:attrName>ppt_x</p:attrName>
                                        </p:attrNameLst>
                                      </p:cBhvr>
                                      <p:tavLst>
                                        <p:tav tm="0">
                                          <p:val>
                                            <p:strVal val="#ppt_x"/>
                                          </p:val>
                                        </p:tav>
                                        <p:tav tm="100000">
                                          <p:val>
                                            <p:strVal val="#ppt_x"/>
                                          </p:val>
                                        </p:tav>
                                      </p:tavLst>
                                    </p:anim>
                                    <p:anim calcmode="lin" valueType="num">
                                      <p:cBhvr>
                                        <p:cTn id="109" dur="1000" fill="hold"/>
                                        <p:tgtEl>
                                          <p:spTgt spid="24"/>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fade">
                                      <p:cBhvr>
                                        <p:cTn id="112" dur="1000"/>
                                        <p:tgtEl>
                                          <p:spTgt spid="25"/>
                                        </p:tgtEl>
                                      </p:cBhvr>
                                    </p:animEffect>
                                    <p:anim calcmode="lin" valueType="num">
                                      <p:cBhvr>
                                        <p:cTn id="113" dur="1000" fill="hold"/>
                                        <p:tgtEl>
                                          <p:spTgt spid="25"/>
                                        </p:tgtEl>
                                        <p:attrNameLst>
                                          <p:attrName>ppt_x</p:attrName>
                                        </p:attrNameLst>
                                      </p:cBhvr>
                                      <p:tavLst>
                                        <p:tav tm="0">
                                          <p:val>
                                            <p:strVal val="#ppt_x"/>
                                          </p:val>
                                        </p:tav>
                                        <p:tav tm="100000">
                                          <p:val>
                                            <p:strVal val="#ppt_x"/>
                                          </p:val>
                                        </p:tav>
                                      </p:tavLst>
                                    </p:anim>
                                    <p:anim calcmode="lin" valueType="num">
                                      <p:cBhvr>
                                        <p:cTn id="114" dur="1000" fill="hold"/>
                                        <p:tgtEl>
                                          <p:spTgt spid="25"/>
                                        </p:tgtEl>
                                        <p:attrNameLst>
                                          <p:attrName>ppt_y</p:attrName>
                                        </p:attrNameLst>
                                      </p:cBhvr>
                                      <p:tavLst>
                                        <p:tav tm="0">
                                          <p:val>
                                            <p:strVal val="#ppt_y+.1"/>
                                          </p:val>
                                        </p:tav>
                                        <p:tav tm="100000">
                                          <p:val>
                                            <p:strVal val="#ppt_y"/>
                                          </p:val>
                                        </p:tav>
                                      </p:tavLst>
                                    </p:anim>
                                  </p:childTnLst>
                                </p:cTn>
                              </p:par>
                            </p:childTnLst>
                          </p:cTn>
                        </p:par>
                        <p:par>
                          <p:cTn id="115" fill="hold">
                            <p:stCondLst>
                              <p:cond delay="18000"/>
                            </p:stCondLst>
                            <p:childTnLst>
                              <p:par>
                                <p:cTn id="116" presetID="22" presetClass="entr" presetSubtype="4" fill="hold" grpId="0" nodeType="after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wipe(down)">
                                      <p:cBhvr>
                                        <p:cTn id="118" dur="500"/>
                                        <p:tgtEl>
                                          <p:spTgt spid="27"/>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wipe(down)">
                                      <p:cBhvr>
                                        <p:cTn id="121" dur="500"/>
                                        <p:tgtEl>
                                          <p:spTgt spid="28"/>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29"/>
                                        </p:tgtEl>
                                        <p:attrNameLst>
                                          <p:attrName>style.visibility</p:attrName>
                                        </p:attrNameLst>
                                      </p:cBhvr>
                                      <p:to>
                                        <p:strVal val="visible"/>
                                      </p:to>
                                    </p:set>
                                    <p:animEffect transition="in" filter="wipe(down)">
                                      <p:cBhvr>
                                        <p:cTn id="124" dur="500"/>
                                        <p:tgtEl>
                                          <p:spTgt spid="29"/>
                                        </p:tgtEl>
                                      </p:cBhvr>
                                    </p:animEffect>
                                  </p:childTnLst>
                                </p:cTn>
                              </p:par>
                            </p:childTnLst>
                          </p:cTn>
                        </p:par>
                        <p:par>
                          <p:cTn id="125" fill="hold">
                            <p:stCondLst>
                              <p:cond delay="18500"/>
                            </p:stCondLst>
                            <p:childTnLst>
                              <p:par>
                                <p:cTn id="126" presetID="22" presetClass="entr" presetSubtype="8" fill="hold" grpId="0" nodeType="afterEffect">
                                  <p:stCondLst>
                                    <p:cond delay="0"/>
                                  </p:stCondLst>
                                  <p:childTnLst>
                                    <p:set>
                                      <p:cBhvr>
                                        <p:cTn id="127" dur="1" fill="hold">
                                          <p:stCondLst>
                                            <p:cond delay="0"/>
                                          </p:stCondLst>
                                        </p:cTn>
                                        <p:tgtEl>
                                          <p:spTgt spid="5"/>
                                        </p:tgtEl>
                                        <p:attrNameLst>
                                          <p:attrName>style.visibility</p:attrName>
                                        </p:attrNameLst>
                                      </p:cBhvr>
                                      <p:to>
                                        <p:strVal val="visible"/>
                                      </p:to>
                                    </p:set>
                                    <p:animEffect transition="in" filter="wipe(left)">
                                      <p:cBhvr>
                                        <p:cTn id="128" dur="500"/>
                                        <p:tgtEl>
                                          <p:spTgt spid="5"/>
                                        </p:tgtEl>
                                      </p:cBhvr>
                                    </p:animEffect>
                                  </p:childTnLst>
                                </p:cTn>
                              </p:par>
                            </p:childTnLst>
                          </p:cTn>
                        </p:par>
                        <p:par>
                          <p:cTn id="129" fill="hold">
                            <p:stCondLst>
                              <p:cond delay="19000"/>
                            </p:stCondLst>
                            <p:childTnLst>
                              <p:par>
                                <p:cTn id="130" presetID="22" presetClass="entr" presetSubtype="4" fill="hold" grpId="0" nodeType="after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wipe(down)">
                                      <p:cBhvr>
                                        <p:cTn id="132" dur="500"/>
                                        <p:tgtEl>
                                          <p:spTgt spid="32"/>
                                        </p:tgtEl>
                                      </p:cBhvr>
                                    </p:animEffect>
                                  </p:childTnLst>
                                </p:cTn>
                              </p:par>
                            </p:childTnLst>
                          </p:cTn>
                        </p:par>
                        <p:par>
                          <p:cTn id="133" fill="hold">
                            <p:stCondLst>
                              <p:cond delay="19500"/>
                            </p:stCondLst>
                            <p:childTnLst>
                              <p:par>
                                <p:cTn id="134" presetID="8" presetClass="emph" presetSubtype="0" repeatCount="indefinite" fill="hold" grpId="1" nodeType="afterEffect">
                                  <p:stCondLst>
                                    <p:cond delay="0"/>
                                  </p:stCondLst>
                                  <p:endCondLst>
                                    <p:cond evt="onNext" delay="0">
                                      <p:tgtEl>
                                        <p:sldTgt/>
                                      </p:tgtEl>
                                    </p:cond>
                                  </p:endCondLst>
                                  <p:childTnLst>
                                    <p:animRot by="21600000">
                                      <p:cBhvr>
                                        <p:cTn id="135" dur="5000" fill="hold"/>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0" grpId="0"/>
      <p:bldP spid="2" grpId="0" animBg="1"/>
      <p:bldP spid="11" grpId="0" animBg="1"/>
      <p:bldP spid="12" grpId="0" animBg="1"/>
      <p:bldP spid="15" grpId="0"/>
      <p:bldP spid="16" grpId="0"/>
      <p:bldP spid="17" grpId="0"/>
      <p:bldP spid="19" grpId="0" animBg="1"/>
      <p:bldP spid="20" grpId="0" animBg="1"/>
      <p:bldP spid="21" grpId="0" animBg="1"/>
      <p:bldP spid="23" grpId="0"/>
      <p:bldP spid="24" grpId="0"/>
      <p:bldP spid="25" grpId="0"/>
      <p:bldP spid="27" grpId="0" animBg="1"/>
      <p:bldP spid="28" grpId="0" animBg="1"/>
      <p:bldP spid="29" grpId="0" animBg="1"/>
      <p:bldP spid="5" grpId="0"/>
      <p:bldP spid="30" grpId="0" animBg="1"/>
      <p:bldP spid="30" grpId="1" animBg="1"/>
      <p:bldP spid="31" grpId="0" animBg="1"/>
      <p:bldP spid="31" grpId="1" animBg="1"/>
      <p:bldP spid="32" grpId="0" animBg="1"/>
      <p:bldP spid="32"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图片 1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9552" y="2974260"/>
            <a:ext cx="3499658" cy="2142648"/>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84387" y="2713016"/>
            <a:ext cx="1449990" cy="3668312"/>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287524" y="176408"/>
            <a:ext cx="6120680" cy="954107"/>
          </a:xfrm>
          <a:prstGeom prst="rect">
            <a:avLst/>
          </a:prstGeom>
        </p:spPr>
        <p:txBody>
          <a:bodyPr wrap="square">
            <a:spAutoFit/>
          </a:bodyPr>
          <a:lstStyle/>
          <a:p>
            <a:r>
              <a:rPr lang="zh-CN" altLang="zh-CN" sz="2800" dirty="0"/>
              <a:t>儒家学说</a:t>
            </a:r>
            <a:r>
              <a:rPr lang="zh-CN" altLang="zh-CN" sz="2800" dirty="0" smtClean="0"/>
              <a:t>很早就把</a:t>
            </a:r>
            <a:r>
              <a:rPr lang="zh-CN" altLang="zh-CN" sz="2800" dirty="0"/>
              <a:t>“尽善尽美”作为一种审美</a:t>
            </a:r>
            <a:r>
              <a:rPr lang="zh-CN" altLang="zh-CN" sz="2800" dirty="0" smtClean="0"/>
              <a:t>评价标准</a:t>
            </a:r>
            <a:r>
              <a:rPr lang="zh-CN" altLang="zh-CN" sz="2800" dirty="0"/>
              <a:t>。</a:t>
            </a:r>
            <a:endParaRPr lang="zh-CN" altLang="en-US" sz="2800" dirty="0">
              <a:latin typeface="+mn-ea"/>
            </a:endParaRPr>
          </a:p>
        </p:txBody>
      </p:sp>
      <p:sp>
        <p:nvSpPr>
          <p:cNvPr id="16" name="椭圆 15"/>
          <p:cNvSpPr/>
          <p:nvPr/>
        </p:nvSpPr>
        <p:spPr>
          <a:xfrm>
            <a:off x="1326539" y="2501487"/>
            <a:ext cx="1942803" cy="1942803"/>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025269" y="1947323"/>
            <a:ext cx="545342" cy="523220"/>
          </a:xfrm>
          <a:prstGeom prst="rect">
            <a:avLst/>
          </a:prstGeom>
        </p:spPr>
        <p:txBody>
          <a:bodyPr wrap="none">
            <a:spAutoFit/>
          </a:bodyPr>
          <a:lstStyle/>
          <a:p>
            <a:r>
              <a:rPr lang="zh-CN" altLang="zh-CN" sz="2800" b="1" dirty="0"/>
              <a:t>美</a:t>
            </a:r>
            <a:endParaRPr lang="zh-CN" altLang="en-US" sz="2800" b="1" dirty="0"/>
          </a:p>
        </p:txBody>
      </p:sp>
      <p:sp>
        <p:nvSpPr>
          <p:cNvPr id="5" name="矩形 4"/>
          <p:cNvSpPr/>
          <p:nvPr/>
        </p:nvSpPr>
        <p:spPr>
          <a:xfrm>
            <a:off x="2097412" y="3626067"/>
            <a:ext cx="415498" cy="369332"/>
          </a:xfrm>
          <a:prstGeom prst="rect">
            <a:avLst/>
          </a:prstGeom>
        </p:spPr>
        <p:txBody>
          <a:bodyPr wrap="none">
            <a:spAutoFit/>
          </a:bodyPr>
          <a:lstStyle/>
          <a:p>
            <a:r>
              <a:rPr lang="zh-CN" altLang="zh-CN" dirty="0">
                <a:solidFill>
                  <a:schemeClr val="bg1"/>
                </a:solidFill>
              </a:rPr>
              <a:t>善</a:t>
            </a:r>
            <a:endParaRPr lang="zh-CN" altLang="en-US" dirty="0">
              <a:solidFill>
                <a:schemeClr val="bg1"/>
              </a:solidFill>
            </a:endParaRPr>
          </a:p>
        </p:txBody>
      </p:sp>
      <p:sp>
        <p:nvSpPr>
          <p:cNvPr id="7" name="矩形 6"/>
          <p:cNvSpPr/>
          <p:nvPr/>
        </p:nvSpPr>
        <p:spPr>
          <a:xfrm>
            <a:off x="2249812" y="3850475"/>
            <a:ext cx="415498" cy="369332"/>
          </a:xfrm>
          <a:prstGeom prst="rect">
            <a:avLst/>
          </a:prstGeom>
        </p:spPr>
        <p:txBody>
          <a:bodyPr wrap="none">
            <a:spAutoFit/>
          </a:bodyPr>
          <a:lstStyle/>
          <a:p>
            <a:r>
              <a:rPr lang="zh-CN" altLang="zh-CN" dirty="0">
                <a:solidFill>
                  <a:schemeClr val="bg1"/>
                </a:solidFill>
              </a:rPr>
              <a:t>善</a:t>
            </a:r>
            <a:endParaRPr lang="zh-CN" altLang="en-US" dirty="0">
              <a:solidFill>
                <a:schemeClr val="bg1"/>
              </a:solidFill>
            </a:endParaRPr>
          </a:p>
        </p:txBody>
      </p:sp>
      <p:sp>
        <p:nvSpPr>
          <p:cNvPr id="8" name="矩形 7"/>
          <p:cNvSpPr/>
          <p:nvPr/>
        </p:nvSpPr>
        <p:spPr>
          <a:xfrm>
            <a:off x="2212286" y="4058115"/>
            <a:ext cx="415498" cy="369332"/>
          </a:xfrm>
          <a:prstGeom prst="rect">
            <a:avLst/>
          </a:prstGeom>
        </p:spPr>
        <p:txBody>
          <a:bodyPr wrap="none">
            <a:spAutoFit/>
          </a:bodyPr>
          <a:lstStyle/>
          <a:p>
            <a:r>
              <a:rPr lang="zh-CN" altLang="zh-CN" dirty="0">
                <a:solidFill>
                  <a:schemeClr val="bg1"/>
                </a:solidFill>
              </a:rPr>
              <a:t>善</a:t>
            </a:r>
            <a:endParaRPr lang="zh-CN" altLang="en-US" dirty="0">
              <a:solidFill>
                <a:schemeClr val="bg1"/>
              </a:solidFill>
            </a:endParaRPr>
          </a:p>
        </p:txBody>
      </p:sp>
      <p:sp>
        <p:nvSpPr>
          <p:cNvPr id="9" name="矩形 8"/>
          <p:cNvSpPr/>
          <p:nvPr/>
        </p:nvSpPr>
        <p:spPr>
          <a:xfrm>
            <a:off x="2039147" y="4274139"/>
            <a:ext cx="415498" cy="369332"/>
          </a:xfrm>
          <a:prstGeom prst="rect">
            <a:avLst/>
          </a:prstGeom>
        </p:spPr>
        <p:txBody>
          <a:bodyPr wrap="none">
            <a:spAutoFit/>
          </a:bodyPr>
          <a:lstStyle/>
          <a:p>
            <a:r>
              <a:rPr lang="zh-CN" altLang="zh-CN" dirty="0">
                <a:solidFill>
                  <a:schemeClr val="bg1"/>
                </a:solidFill>
              </a:rPr>
              <a:t>善</a:t>
            </a:r>
            <a:endParaRPr lang="zh-CN" altLang="en-US" dirty="0">
              <a:solidFill>
                <a:schemeClr val="bg1"/>
              </a:solidFill>
            </a:endParaRPr>
          </a:p>
        </p:txBody>
      </p:sp>
      <p:sp>
        <p:nvSpPr>
          <p:cNvPr id="10" name="矩形 9"/>
          <p:cNvSpPr/>
          <p:nvPr/>
        </p:nvSpPr>
        <p:spPr>
          <a:xfrm>
            <a:off x="2212286" y="4490163"/>
            <a:ext cx="415498" cy="369332"/>
          </a:xfrm>
          <a:prstGeom prst="rect">
            <a:avLst/>
          </a:prstGeom>
        </p:spPr>
        <p:txBody>
          <a:bodyPr wrap="none">
            <a:spAutoFit/>
          </a:bodyPr>
          <a:lstStyle/>
          <a:p>
            <a:r>
              <a:rPr lang="zh-CN" altLang="zh-CN" dirty="0">
                <a:solidFill>
                  <a:schemeClr val="bg1"/>
                </a:solidFill>
              </a:rPr>
              <a:t>善</a:t>
            </a:r>
            <a:endParaRPr lang="zh-CN" altLang="en-US" dirty="0">
              <a:solidFill>
                <a:schemeClr val="bg1"/>
              </a:solidFill>
            </a:endParaRPr>
          </a:p>
        </p:txBody>
      </p:sp>
      <p:sp>
        <p:nvSpPr>
          <p:cNvPr id="11" name="矩形 10"/>
          <p:cNvSpPr/>
          <p:nvPr/>
        </p:nvSpPr>
        <p:spPr>
          <a:xfrm>
            <a:off x="2047558" y="4130123"/>
            <a:ext cx="364202" cy="307777"/>
          </a:xfrm>
          <a:prstGeom prst="rect">
            <a:avLst/>
          </a:prstGeom>
        </p:spPr>
        <p:txBody>
          <a:bodyPr wrap="none">
            <a:spAutoFit/>
          </a:bodyPr>
          <a:lstStyle/>
          <a:p>
            <a:r>
              <a:rPr lang="zh-CN" altLang="zh-CN" sz="1400" dirty="0">
                <a:solidFill>
                  <a:schemeClr val="bg1"/>
                </a:solidFill>
              </a:rPr>
              <a:t>善</a:t>
            </a:r>
            <a:endParaRPr lang="zh-CN" altLang="en-US" sz="1400" dirty="0">
              <a:solidFill>
                <a:schemeClr val="bg1"/>
              </a:solidFill>
            </a:endParaRPr>
          </a:p>
        </p:txBody>
      </p:sp>
      <p:sp>
        <p:nvSpPr>
          <p:cNvPr id="12" name="矩形 11"/>
          <p:cNvSpPr/>
          <p:nvPr/>
        </p:nvSpPr>
        <p:spPr>
          <a:xfrm>
            <a:off x="1965863" y="3914099"/>
            <a:ext cx="415498" cy="369332"/>
          </a:xfrm>
          <a:prstGeom prst="rect">
            <a:avLst/>
          </a:prstGeom>
        </p:spPr>
        <p:txBody>
          <a:bodyPr wrap="none">
            <a:spAutoFit/>
          </a:bodyPr>
          <a:lstStyle/>
          <a:p>
            <a:r>
              <a:rPr lang="zh-CN" altLang="zh-CN" dirty="0">
                <a:solidFill>
                  <a:schemeClr val="bg1"/>
                </a:solidFill>
              </a:rPr>
              <a:t>善</a:t>
            </a:r>
            <a:endParaRPr lang="zh-CN" altLang="en-US" dirty="0">
              <a:solidFill>
                <a:schemeClr val="bg1"/>
              </a:solidFill>
            </a:endParaRPr>
          </a:p>
        </p:txBody>
      </p:sp>
      <p:sp>
        <p:nvSpPr>
          <p:cNvPr id="13" name="矩形 12"/>
          <p:cNvSpPr/>
          <p:nvPr/>
        </p:nvSpPr>
        <p:spPr>
          <a:xfrm>
            <a:off x="2195736" y="4282523"/>
            <a:ext cx="364202" cy="307777"/>
          </a:xfrm>
          <a:prstGeom prst="rect">
            <a:avLst/>
          </a:prstGeom>
        </p:spPr>
        <p:txBody>
          <a:bodyPr wrap="none">
            <a:spAutoFit/>
          </a:bodyPr>
          <a:lstStyle/>
          <a:p>
            <a:r>
              <a:rPr lang="zh-CN" altLang="zh-CN" sz="1400" dirty="0">
                <a:solidFill>
                  <a:schemeClr val="bg1"/>
                </a:solidFill>
              </a:rPr>
              <a:t>善</a:t>
            </a:r>
            <a:endParaRPr lang="zh-CN" altLang="en-US" sz="1400" dirty="0">
              <a:solidFill>
                <a:schemeClr val="bg1"/>
              </a:solidFill>
            </a:endParaRPr>
          </a:p>
        </p:txBody>
      </p:sp>
      <p:sp>
        <p:nvSpPr>
          <p:cNvPr id="15" name="矩形 14"/>
          <p:cNvSpPr/>
          <p:nvPr/>
        </p:nvSpPr>
        <p:spPr>
          <a:xfrm>
            <a:off x="2064795" y="4497966"/>
            <a:ext cx="364202" cy="307777"/>
          </a:xfrm>
          <a:prstGeom prst="rect">
            <a:avLst/>
          </a:prstGeom>
        </p:spPr>
        <p:txBody>
          <a:bodyPr wrap="none">
            <a:spAutoFit/>
          </a:bodyPr>
          <a:lstStyle/>
          <a:p>
            <a:r>
              <a:rPr lang="zh-CN" altLang="zh-CN" sz="1400" dirty="0">
                <a:solidFill>
                  <a:schemeClr val="bg1"/>
                </a:solidFill>
              </a:rPr>
              <a:t>善</a:t>
            </a:r>
            <a:endParaRPr lang="zh-CN" altLang="en-US" sz="1400" dirty="0">
              <a:solidFill>
                <a:schemeClr val="bg1"/>
              </a:solidFill>
            </a:endParaRPr>
          </a:p>
        </p:txBody>
      </p:sp>
      <p:sp>
        <p:nvSpPr>
          <p:cNvPr id="17" name="椭圆 16"/>
          <p:cNvSpPr/>
          <p:nvPr/>
        </p:nvSpPr>
        <p:spPr>
          <a:xfrm>
            <a:off x="2225932" y="2429479"/>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2225797" y="4378506"/>
            <a:ext cx="144016" cy="14401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5215577" y="1947323"/>
            <a:ext cx="3275856" cy="1569660"/>
          </a:xfrm>
          <a:prstGeom prst="rect">
            <a:avLst/>
          </a:prstGeom>
        </p:spPr>
        <p:txBody>
          <a:bodyPr wrap="square">
            <a:spAutoFit/>
          </a:bodyPr>
          <a:lstStyle/>
          <a:p>
            <a:r>
              <a:rPr lang="zh-CN" altLang="zh-CN" sz="2400" kern="100" dirty="0">
                <a:latin typeface="+mn-ea"/>
                <a:cs typeface="Times New Roman" panose="02020603050405020304" pitchFamily="18" charset="0"/>
              </a:rPr>
              <a:t>“尽善尽美”实际上指的就是形神兼备，指的是外在形式和内在状态的统一。</a:t>
            </a:r>
            <a:endParaRPr lang="zh-CN" altLang="en-US" sz="2400" dirty="0">
              <a:latin typeface="+mn-ea"/>
            </a:endParaRPr>
          </a:p>
        </p:txBody>
      </p:sp>
      <p:sp>
        <p:nvSpPr>
          <p:cNvPr id="24" name="矩形 23"/>
          <p:cNvSpPr/>
          <p:nvPr/>
        </p:nvSpPr>
        <p:spPr>
          <a:xfrm>
            <a:off x="5215577" y="3772715"/>
            <a:ext cx="3275855" cy="1200329"/>
          </a:xfrm>
          <a:prstGeom prst="rect">
            <a:avLst/>
          </a:prstGeom>
        </p:spPr>
        <p:txBody>
          <a:bodyPr wrap="square">
            <a:spAutoFit/>
          </a:bodyPr>
          <a:lstStyle/>
          <a:p>
            <a:r>
              <a:rPr lang="zh-CN" altLang="zh-CN" sz="2400" kern="100" dirty="0">
                <a:latin typeface="+mn-ea"/>
                <a:cs typeface="Times New Roman" panose="02020603050405020304" pitchFamily="18" charset="0"/>
              </a:rPr>
              <a:t>“道”是实与虚、情与理、有限与无限、外形与精神想结合的</a:t>
            </a:r>
            <a:r>
              <a:rPr lang="zh-CN" altLang="zh-CN" sz="2400" kern="100" dirty="0" smtClean="0">
                <a:latin typeface="+mn-ea"/>
                <a:cs typeface="Times New Roman" panose="02020603050405020304" pitchFamily="18" charset="0"/>
              </a:rPr>
              <a:t>统一体</a:t>
            </a:r>
            <a:r>
              <a:rPr lang="zh-CN" altLang="en-US" sz="2400" kern="100" dirty="0" smtClean="0">
                <a:latin typeface="+mn-ea"/>
                <a:cs typeface="Times New Roman" panose="02020603050405020304" pitchFamily="18" charset="0"/>
              </a:rPr>
              <a:t>。</a:t>
            </a:r>
            <a:endParaRPr lang="zh-CN" altLang="en-US" sz="2400" dirty="0">
              <a:latin typeface="+mn-ea"/>
            </a:endParaRPr>
          </a:p>
        </p:txBody>
      </p:sp>
      <p:pic>
        <p:nvPicPr>
          <p:cNvPr id="2" name="图片 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294420" y="1919670"/>
            <a:ext cx="902286" cy="865707"/>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4313291" y="3764819"/>
            <a:ext cx="902286" cy="865707"/>
          </a:xfrm>
          <a:prstGeom prst="rect">
            <a:avLst/>
          </a:prstGeom>
        </p:spPr>
      </p:pic>
    </p:spTree>
    <p:extLst>
      <p:ext uri="{BB962C8B-B14F-4D97-AF65-F5344CB8AC3E}">
        <p14:creationId xmlns:p14="http://schemas.microsoft.com/office/powerpoint/2010/main" xmlns="" val="286968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0" presetClass="entr" presetSubtype="0" repeatCount="indefinite"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0"/>
                                        <p:tgtEl>
                                          <p:spTgt spid="19"/>
                                        </p:tgtEl>
                                      </p:cBhvr>
                                    </p:animEffect>
                                  </p:childTnLst>
                                </p:cTn>
                              </p:par>
                            </p:childTnLst>
                          </p:cTn>
                        </p:par>
                        <p:par>
                          <p:cTn id="23" fill="hold">
                            <p:stCondLst>
                              <p:cond delay="45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5000"/>
                            </p:stCondLst>
                            <p:childTnLst>
                              <p:par>
                                <p:cTn id="28" presetID="10"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5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par>
                          <p:cTn id="35" fill="hold">
                            <p:stCondLst>
                              <p:cond delay="6000"/>
                            </p:stCondLst>
                            <p:childTnLst>
                              <p:par>
                                <p:cTn id="36" presetID="10"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par>
                          <p:cTn id="39" fill="hold">
                            <p:stCondLst>
                              <p:cond delay="6500"/>
                            </p:stCondLst>
                            <p:childTnLst>
                              <p:par>
                                <p:cTn id="40" presetID="10"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p:stCondLst>
                              <p:cond delay="7000"/>
                            </p:stCondLst>
                            <p:childTnLst>
                              <p:par>
                                <p:cTn id="44" presetID="10"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par>
                          <p:cTn id="47" fill="hold">
                            <p:stCondLst>
                              <p:cond delay="7500"/>
                            </p:stCondLst>
                            <p:childTnLst>
                              <p:par>
                                <p:cTn id="48" presetID="10" presetClass="entr" presetSubtype="0"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par>
                          <p:cTn id="51" fill="hold">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par>
                          <p:cTn id="55" fill="hold">
                            <p:stCondLst>
                              <p:cond delay="8500"/>
                            </p:stCondLst>
                            <p:childTnLst>
                              <p:par>
                                <p:cTn id="56" presetID="10"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par>
                          <p:cTn id="59" fill="hold">
                            <p:stCondLst>
                              <p:cond delay="9000"/>
                            </p:stCondLst>
                            <p:childTnLst>
                              <p:par>
                                <p:cTn id="60" presetID="22" presetClass="entr" presetSubtype="4" fill="hold" grpId="0"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down)">
                                      <p:cBhvr>
                                        <p:cTn id="62" dur="500"/>
                                        <p:tgtEl>
                                          <p:spTgt spid="6"/>
                                        </p:tgtEl>
                                      </p:cBhvr>
                                    </p:animEffect>
                                  </p:childTnLst>
                                </p:cTn>
                              </p:par>
                            </p:childTnLst>
                          </p:cTn>
                        </p:par>
                        <p:par>
                          <p:cTn id="63" fill="hold">
                            <p:stCondLst>
                              <p:cond delay="9500"/>
                            </p:stCondLst>
                            <p:childTnLst>
                              <p:par>
                                <p:cTn id="64" presetID="22" presetClass="entr" presetSubtype="4" fill="hold" grpId="0"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00"/>
                                        <p:tgtEl>
                                          <p:spTgt spid="17"/>
                                        </p:tgtEl>
                                      </p:cBhvr>
                                    </p:animEffect>
                                  </p:childTnLst>
                                </p:cTn>
                              </p:par>
                            </p:childTnLst>
                          </p:cTn>
                        </p:par>
                        <p:par>
                          <p:cTn id="67" fill="hold">
                            <p:stCondLst>
                              <p:cond delay="10000"/>
                            </p:stCondLst>
                            <p:childTnLst>
                              <p:par>
                                <p:cTn id="68" presetID="22" presetClass="entr" presetSubtype="4"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down)">
                                      <p:cBhvr>
                                        <p:cTn id="70" dur="500"/>
                                        <p:tgtEl>
                                          <p:spTgt spid="18"/>
                                        </p:tgtEl>
                                      </p:cBhvr>
                                    </p:animEffect>
                                  </p:childTnLst>
                                </p:cTn>
                              </p:par>
                            </p:childTnLst>
                          </p:cTn>
                        </p:par>
                        <p:par>
                          <p:cTn id="71" fill="hold">
                            <p:stCondLst>
                              <p:cond delay="10500"/>
                            </p:stCondLst>
                            <p:childTnLst>
                              <p:par>
                                <p:cTn id="72" presetID="22" presetClass="entr" presetSubtype="4"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down)">
                                      <p:cBhvr>
                                        <p:cTn id="74" dur="500"/>
                                        <p:tgtEl>
                                          <p:spTgt spid="16"/>
                                        </p:tgtEl>
                                      </p:cBhvr>
                                    </p:animEffect>
                                  </p:childTnLst>
                                </p:cTn>
                              </p:par>
                            </p:childTnLst>
                          </p:cTn>
                        </p:par>
                        <p:par>
                          <p:cTn id="75" fill="hold">
                            <p:stCondLst>
                              <p:cond delay="11000"/>
                            </p:stCondLst>
                            <p:childTnLst>
                              <p:par>
                                <p:cTn id="76" presetID="8" presetClass="emph" presetSubtype="0" repeatCount="indefinite" fill="hold" grpId="1" nodeType="afterEffect">
                                  <p:stCondLst>
                                    <p:cond delay="0"/>
                                  </p:stCondLst>
                                  <p:endCondLst>
                                    <p:cond evt="onNext" delay="0">
                                      <p:tgtEl>
                                        <p:sldTgt/>
                                      </p:tgtEl>
                                    </p:cond>
                                  </p:endCondLst>
                                  <p:childTnLst>
                                    <p:animRot by="21600000">
                                      <p:cBhvr>
                                        <p:cTn id="77" dur="5000" fill="hold"/>
                                        <p:tgtEl>
                                          <p:spTgt spid="16"/>
                                        </p:tgtEl>
                                        <p:attrNameLst>
                                          <p:attrName>r</p:attrName>
                                        </p:attrNameLst>
                                      </p:cBhvr>
                                    </p:animRot>
                                  </p:childTnLst>
                                </p:cTn>
                              </p:par>
                            </p:childTnLst>
                          </p:cTn>
                        </p:par>
                        <p:par>
                          <p:cTn id="78" fill="hold">
                            <p:stCondLst>
                              <p:cond delay="16000"/>
                            </p:stCondLst>
                            <p:childTnLst>
                              <p:par>
                                <p:cTn id="79" presetID="22" presetClass="entr" presetSubtype="4" fill="hold" nodeType="after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wipe(down)">
                                      <p:cBhvr>
                                        <p:cTn id="81" dur="500"/>
                                        <p:tgtEl>
                                          <p:spTgt spid="2"/>
                                        </p:tgtEl>
                                      </p:cBhvr>
                                    </p:animEffect>
                                  </p:childTnLst>
                                </p:cTn>
                              </p:par>
                            </p:childTnLst>
                          </p:cTn>
                        </p:par>
                        <p:par>
                          <p:cTn id="82" fill="hold">
                            <p:stCondLst>
                              <p:cond delay="16500"/>
                            </p:stCondLst>
                            <p:childTnLst>
                              <p:par>
                                <p:cTn id="83" presetID="22" presetClass="entr" presetSubtype="8" fill="hold" grpId="0" nodeType="after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ipe(left)">
                                      <p:cBhvr>
                                        <p:cTn id="85" dur="500"/>
                                        <p:tgtEl>
                                          <p:spTgt spid="21"/>
                                        </p:tgtEl>
                                      </p:cBhvr>
                                    </p:animEffect>
                                  </p:childTnLst>
                                </p:cTn>
                              </p:par>
                            </p:childTnLst>
                          </p:cTn>
                        </p:par>
                        <p:par>
                          <p:cTn id="86" fill="hold">
                            <p:stCondLst>
                              <p:cond delay="17000"/>
                            </p:stCondLst>
                            <p:childTnLst>
                              <p:par>
                                <p:cTn id="87" presetID="22" presetClass="entr" presetSubtype="4" fill="hold" nodeType="after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wipe(down)">
                                      <p:cBhvr>
                                        <p:cTn id="89" dur="500"/>
                                        <p:tgtEl>
                                          <p:spTgt spid="3"/>
                                        </p:tgtEl>
                                      </p:cBhvr>
                                    </p:animEffect>
                                  </p:childTnLst>
                                </p:cTn>
                              </p:par>
                            </p:childTnLst>
                          </p:cTn>
                        </p:par>
                        <p:par>
                          <p:cTn id="90" fill="hold">
                            <p:stCondLst>
                              <p:cond delay="17500"/>
                            </p:stCondLst>
                            <p:childTnLst>
                              <p:par>
                                <p:cTn id="91" presetID="22" presetClass="entr" presetSubtype="8" fill="hold" grpId="0" nodeType="after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wipe(left)">
                                      <p:cBhvr>
                                        <p:cTn id="9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16" grpId="1" animBg="1"/>
      <p:bldP spid="6" grpId="0"/>
      <p:bldP spid="5" grpId="0"/>
      <p:bldP spid="7" grpId="0"/>
      <p:bldP spid="8" grpId="0"/>
      <p:bldP spid="9" grpId="0"/>
      <p:bldP spid="10" grpId="0"/>
      <p:bldP spid="11" grpId="0"/>
      <p:bldP spid="12" grpId="0"/>
      <p:bldP spid="13" grpId="0"/>
      <p:bldP spid="15" grpId="0"/>
      <p:bldP spid="17" grpId="0" animBg="1"/>
      <p:bldP spid="18" grpId="0" animBg="1"/>
      <p:bldP spid="21"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323528" y="242645"/>
            <a:ext cx="6192688" cy="954107"/>
          </a:xfrm>
          <a:prstGeom prst="rect">
            <a:avLst/>
          </a:prstGeom>
        </p:spPr>
        <p:txBody>
          <a:bodyPr wrap="square">
            <a:spAutoFit/>
          </a:bodyPr>
          <a:lstStyle/>
          <a:p>
            <a:r>
              <a:rPr lang="zh-CN" altLang="zh-CN" sz="2800" dirty="0" smtClean="0"/>
              <a:t>情景交融反映</a:t>
            </a:r>
            <a:r>
              <a:rPr lang="zh-CN" altLang="zh-CN" sz="2800" dirty="0"/>
              <a:t>的是中华美学所追求的一种境界。</a:t>
            </a:r>
            <a:endParaRPr lang="zh-CN" altLang="en-US" sz="2800" dirty="0">
              <a:latin typeface="+mn-ea"/>
            </a:endParaRPr>
          </a:p>
        </p:txBody>
      </p:sp>
      <p:pic>
        <p:nvPicPr>
          <p:cNvPr id="2" name="图片 1"/>
          <p:cNvPicPr>
            <a:picLocks noChangeAspect="1"/>
          </p:cNvPicPr>
          <p:nvPr/>
        </p:nvPicPr>
        <p:blipFill rotWithShape="1">
          <a:blip r:embed="rId4" cstate="print">
            <a:extLst>
              <a:ext uri="{28A0092B-C50C-407E-A947-70E740481C1C}">
                <a14:useLocalDpi xmlns:a14="http://schemas.microsoft.com/office/drawing/2010/main" xmlns="" val="0"/>
              </a:ext>
            </a:extLst>
          </a:blip>
          <a:srcRect b="2546"/>
          <a:stretch/>
        </p:blipFill>
        <p:spPr>
          <a:xfrm>
            <a:off x="1475656" y="1484784"/>
            <a:ext cx="2618610" cy="4464496"/>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213027" y="2924944"/>
            <a:ext cx="1224138" cy="2479035"/>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xmlns="" val="0"/>
              </a:ext>
            </a:extLst>
          </a:blip>
          <a:srcRect l="86980" b="72222"/>
          <a:stretch/>
        </p:blipFill>
        <p:spPr>
          <a:xfrm>
            <a:off x="3669829" y="1484783"/>
            <a:ext cx="424438" cy="1584177"/>
          </a:xfrm>
          <a:prstGeom prst="rect">
            <a:avLst/>
          </a:prstGeom>
        </p:spPr>
      </p:pic>
      <p:sp>
        <p:nvSpPr>
          <p:cNvPr id="11" name="矩形 10"/>
          <p:cNvSpPr/>
          <p:nvPr/>
        </p:nvSpPr>
        <p:spPr>
          <a:xfrm>
            <a:off x="4860032" y="2935478"/>
            <a:ext cx="3510136" cy="2554545"/>
          </a:xfrm>
          <a:prstGeom prst="rect">
            <a:avLst/>
          </a:prstGeom>
        </p:spPr>
        <p:txBody>
          <a:bodyPr wrap="square">
            <a:spAutoFit/>
          </a:bodyPr>
          <a:lstStyle/>
          <a:p>
            <a:r>
              <a:rPr lang="zh-CN" altLang="en-US" sz="2000" dirty="0" smtClean="0">
                <a:latin typeface="+mn-ea"/>
              </a:rPr>
              <a:t>        情景交融</a:t>
            </a:r>
            <a:r>
              <a:rPr lang="zh-CN" altLang="en-US" sz="2000" dirty="0">
                <a:latin typeface="+mn-ea"/>
              </a:rPr>
              <a:t>的起点是“触物起情”，随后以超功利态度的审美对既有的体验进行再次体验，与审美主体进行再次的碰撞和交流。由此而形成的“心物交感”才是审美感兴，才能导至审美意象和审美意境的生成。</a:t>
            </a:r>
          </a:p>
        </p:txBody>
      </p:sp>
      <p:pic>
        <p:nvPicPr>
          <p:cNvPr id="13" name="图片 12"/>
          <p:cNvPicPr>
            <a:picLocks noChangeAspect="1"/>
          </p:cNvPicPr>
          <p:nvPr/>
        </p:nvPicPr>
        <p:blipFill rotWithShape="1">
          <a:blip r:embed="rId6" cstate="print">
            <a:extLst>
              <a:ext uri="{28A0092B-C50C-407E-A947-70E740481C1C}">
                <a14:useLocalDpi xmlns:a14="http://schemas.microsoft.com/office/drawing/2010/main" xmlns="" val="0"/>
              </a:ext>
            </a:extLst>
          </a:blip>
          <a:srcRect l="86980" b="72222"/>
          <a:stretch/>
        </p:blipFill>
        <p:spPr>
          <a:xfrm>
            <a:off x="4719819" y="1508798"/>
            <a:ext cx="1189709" cy="4440482"/>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5496" y="1224920"/>
            <a:ext cx="1072989" cy="1627773"/>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6228184" y="1211127"/>
            <a:ext cx="1072989" cy="1627773"/>
          </a:xfrm>
          <a:prstGeom prst="rect">
            <a:avLst/>
          </a:prstGeom>
        </p:spPr>
      </p:pic>
    </p:spTree>
    <p:extLst>
      <p:ext uri="{BB962C8B-B14F-4D97-AF65-F5344CB8AC3E}">
        <p14:creationId xmlns:p14="http://schemas.microsoft.com/office/powerpoint/2010/main" xmlns="" val="93137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200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par>
                          <p:cTn id="16" fill="hold">
                            <p:stCondLst>
                              <p:cond delay="3500"/>
                            </p:stCondLst>
                            <p:childTnLst>
                              <p:par>
                                <p:cTn id="17" presetID="22" presetClass="entr" presetSubtype="4" fill="hold" nodeType="afterEffect">
                                  <p:stCondLst>
                                    <p:cond delay="200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6000"/>
                            </p:stCondLst>
                            <p:childTnLst>
                              <p:par>
                                <p:cTn id="21" presetID="22" presetClass="entr" presetSubtype="4" fill="hold" nodeType="after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par>
                          <p:cTn id="24" fill="hold">
                            <p:stCondLst>
                              <p:cond delay="7500"/>
                            </p:stCondLst>
                            <p:childTnLst>
                              <p:par>
                                <p:cTn id="25" presetID="42" presetClass="path" presetSubtype="0" accel="50000" decel="50000" fill="hold" nodeType="afterEffect">
                                  <p:stCondLst>
                                    <p:cond delay="1000"/>
                                  </p:stCondLst>
                                  <p:childTnLst>
                                    <p:animMotion origin="layout" path="M -4.16667E-6 4.07407E-6 L -0.45104 0.10277 " pathEditMode="relative" rAng="0" ptsTypes="AA">
                                      <p:cBhvr>
                                        <p:cTn id="26" dur="2000" fill="hold"/>
                                        <p:tgtEl>
                                          <p:spTgt spid="9"/>
                                        </p:tgtEl>
                                        <p:attrNameLst>
                                          <p:attrName>ppt_x</p:attrName>
                                          <p:attrName>ppt_y</p:attrName>
                                        </p:attrNameLst>
                                      </p:cBhvr>
                                      <p:rCtr x="-22552" y="5139"/>
                                    </p:animMotion>
                                  </p:childTnLst>
                                </p:cTn>
                              </p:par>
                            </p:childTnLst>
                          </p:cTn>
                        </p:par>
                        <p:par>
                          <p:cTn id="27" fill="hold">
                            <p:stCondLst>
                              <p:cond delay="10500"/>
                            </p:stCondLst>
                            <p:childTnLst>
                              <p:par>
                                <p:cTn id="28" presetID="6" presetClass="emph" presetSubtype="0" fill="hold" nodeType="afterEffect">
                                  <p:stCondLst>
                                    <p:cond delay="0"/>
                                  </p:stCondLst>
                                  <p:childTnLst>
                                    <p:animScale>
                                      <p:cBhvr>
                                        <p:cTn id="29" dur="2000" fill="hold"/>
                                        <p:tgtEl>
                                          <p:spTgt spid="9"/>
                                        </p:tgtEl>
                                      </p:cBhvr>
                                      <p:by x="50000" y="50000"/>
                                    </p:animScale>
                                  </p:childTnLst>
                                </p:cTn>
                              </p:par>
                            </p:childTnLst>
                          </p:cTn>
                        </p:par>
                        <p:par>
                          <p:cTn id="30" fill="hold">
                            <p:stCondLst>
                              <p:cond delay="12500"/>
                            </p:stCondLst>
                            <p:childTnLst>
                              <p:par>
                                <p:cTn id="31" presetID="22" presetClass="entr" presetSubtype="1" fill="hold" nodeType="afterEffect">
                                  <p:stCondLst>
                                    <p:cond delay="100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2000"/>
                                        <p:tgtEl>
                                          <p:spTgt spid="13"/>
                                        </p:tgtEl>
                                      </p:cBhvr>
                                    </p:animEffect>
                                  </p:childTnLst>
                                </p:cTn>
                              </p:par>
                            </p:childTnLst>
                          </p:cTn>
                        </p:par>
                        <p:par>
                          <p:cTn id="34" fill="hold">
                            <p:stCondLst>
                              <p:cond delay="15500"/>
                            </p:stCondLst>
                            <p:childTnLst>
                              <p:par>
                                <p:cTn id="35" presetID="42" presetClass="path" presetSubtype="0" accel="50000" decel="50000" fill="hold" nodeType="afterEffect">
                                  <p:stCondLst>
                                    <p:cond delay="3250"/>
                                  </p:stCondLst>
                                  <p:childTnLst>
                                    <p:animMotion origin="layout" path="M 0 0 L -0.19931 0.0088 " pathEditMode="relative" rAng="0" ptsTypes="AA">
                                      <p:cBhvr>
                                        <p:cTn id="36" dur="2000" fill="hold"/>
                                        <p:tgtEl>
                                          <p:spTgt spid="13"/>
                                        </p:tgtEl>
                                        <p:attrNameLst>
                                          <p:attrName>ppt_x</p:attrName>
                                          <p:attrName>ppt_y</p:attrName>
                                        </p:attrNameLst>
                                      </p:cBhvr>
                                      <p:rCtr x="-9965" y="440"/>
                                    </p:animMotion>
                                  </p:childTnLst>
                                </p:cTn>
                              </p:par>
                            </p:childTnLst>
                          </p:cTn>
                        </p:par>
                        <p:par>
                          <p:cTn id="37" fill="hold">
                            <p:stCondLst>
                              <p:cond delay="20750"/>
                            </p:stCondLst>
                            <p:childTnLst>
                              <p:par>
                                <p:cTn id="38" presetID="47" presetClass="exit" presetSubtype="0" fill="hold" nodeType="afterEffect">
                                  <p:stCondLst>
                                    <p:cond delay="0"/>
                                  </p:stCondLst>
                                  <p:childTnLst>
                                    <p:animEffect transition="out" filter="fade">
                                      <p:cBhvr>
                                        <p:cTn id="39" dur="1000"/>
                                        <p:tgtEl>
                                          <p:spTgt spid="13"/>
                                        </p:tgtEl>
                                      </p:cBhvr>
                                    </p:animEffect>
                                    <p:anim calcmode="lin" valueType="num">
                                      <p:cBhvr>
                                        <p:cTn id="40" dur="1000"/>
                                        <p:tgtEl>
                                          <p:spTgt spid="13"/>
                                        </p:tgtEl>
                                        <p:attrNameLst>
                                          <p:attrName>ppt_x</p:attrName>
                                        </p:attrNameLst>
                                      </p:cBhvr>
                                      <p:tavLst>
                                        <p:tav tm="0">
                                          <p:val>
                                            <p:strVal val="ppt_x"/>
                                          </p:val>
                                        </p:tav>
                                        <p:tav tm="100000">
                                          <p:val>
                                            <p:strVal val="ppt_x"/>
                                          </p:val>
                                        </p:tav>
                                      </p:tavLst>
                                    </p:anim>
                                    <p:anim calcmode="lin" valueType="num">
                                      <p:cBhvr>
                                        <p:cTn id="41" dur="1000"/>
                                        <p:tgtEl>
                                          <p:spTgt spid="13"/>
                                        </p:tgtEl>
                                        <p:attrNameLst>
                                          <p:attrName>ppt_y</p:attrName>
                                        </p:attrNameLst>
                                      </p:cBhvr>
                                      <p:tavLst>
                                        <p:tav tm="0">
                                          <p:val>
                                            <p:strVal val="ppt_y"/>
                                          </p:val>
                                        </p:tav>
                                        <p:tav tm="100000">
                                          <p:val>
                                            <p:strVal val="ppt_y-.1"/>
                                          </p:val>
                                        </p:tav>
                                      </p:tavLst>
                                    </p:anim>
                                    <p:set>
                                      <p:cBhvr>
                                        <p:cTn id="42" dur="1" fill="hold">
                                          <p:stCondLst>
                                            <p:cond delay="999"/>
                                          </p:stCondLst>
                                        </p:cTn>
                                        <p:tgtEl>
                                          <p:spTgt spid="13"/>
                                        </p:tgtEl>
                                        <p:attrNameLst>
                                          <p:attrName>style.visibility</p:attrName>
                                        </p:attrNameLst>
                                      </p:cBhvr>
                                      <p:to>
                                        <p:strVal val="hidden"/>
                                      </p:to>
                                    </p:set>
                                  </p:childTnLst>
                                </p:cTn>
                              </p:par>
                            </p:childTnLst>
                          </p:cTn>
                        </p:par>
                        <p:par>
                          <p:cTn id="43" fill="hold">
                            <p:stCondLst>
                              <p:cond delay="21750"/>
                            </p:stCondLst>
                            <p:childTnLst>
                              <p:par>
                                <p:cTn id="44" presetID="22" presetClass="entr" presetSubtype="1"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up)">
                                      <p:cBhvr>
                                        <p:cTn id="46" dur="2000"/>
                                        <p:tgtEl>
                                          <p:spTgt spid="7"/>
                                        </p:tgtEl>
                                      </p:cBhvr>
                                    </p:animEffect>
                                  </p:childTnLst>
                                </p:cTn>
                              </p:par>
                            </p:childTnLst>
                          </p:cTn>
                        </p:par>
                        <p:par>
                          <p:cTn id="47" fill="hold">
                            <p:stCondLst>
                              <p:cond delay="23750"/>
                            </p:stCondLst>
                            <p:childTnLst>
                              <p:par>
                                <p:cTn id="48" presetID="22" presetClass="entr" presetSubtype="8"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矩形 11"/>
          <p:cNvSpPr/>
          <p:nvPr/>
        </p:nvSpPr>
        <p:spPr>
          <a:xfrm>
            <a:off x="2276294" y="2332330"/>
            <a:ext cx="1692188" cy="1728192"/>
          </a:xfrm>
          <a:prstGeom prst="rect">
            <a:avLst/>
          </a:prstGeom>
          <a:solidFill>
            <a:srgbClr val="C48B79"/>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600" dirty="0" smtClean="0"/>
              <a:t>隐</a:t>
            </a:r>
            <a:endParaRPr lang="zh-CN" altLang="en-US" sz="6600" dirty="0"/>
          </a:p>
        </p:txBody>
      </p:sp>
      <p:sp>
        <p:nvSpPr>
          <p:cNvPr id="24" name="平行四边形 23"/>
          <p:cNvSpPr/>
          <p:nvPr/>
        </p:nvSpPr>
        <p:spPr>
          <a:xfrm rot="16200000" flipH="1">
            <a:off x="692118" y="3196427"/>
            <a:ext cx="2448272" cy="720080"/>
          </a:xfrm>
          <a:prstGeom prst="parallelogram">
            <a:avLst>
              <a:gd name="adj" fmla="val 99213"/>
            </a:avLst>
          </a:prstGeom>
          <a:solidFill>
            <a:srgbClr val="C8C9C6"/>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251520" y="260648"/>
            <a:ext cx="5400600" cy="954107"/>
          </a:xfrm>
          <a:prstGeom prst="rect">
            <a:avLst/>
          </a:prstGeom>
        </p:spPr>
        <p:txBody>
          <a:bodyPr wrap="square">
            <a:spAutoFit/>
          </a:bodyPr>
          <a:lstStyle/>
          <a:p>
            <a:r>
              <a:rPr lang="zh-CN" altLang="zh-CN" sz="2800" dirty="0"/>
              <a:t>在形与神、情与景的一致性上，中西哲学也有</a:t>
            </a:r>
            <a:r>
              <a:rPr lang="zh-CN" altLang="zh-CN" sz="2800" dirty="0" smtClean="0"/>
              <a:t>相似之处</a:t>
            </a:r>
            <a:r>
              <a:rPr lang="zh-CN" altLang="zh-CN" sz="2800" dirty="0"/>
              <a:t>。</a:t>
            </a:r>
            <a:endParaRPr lang="zh-CN" altLang="en-US" sz="2800" dirty="0">
              <a:latin typeface="+mn-ea"/>
            </a:endParaRPr>
          </a:p>
        </p:txBody>
      </p:sp>
      <p:sp>
        <p:nvSpPr>
          <p:cNvPr id="2" name="矩形 1"/>
          <p:cNvSpPr/>
          <p:nvPr/>
        </p:nvSpPr>
        <p:spPr>
          <a:xfrm>
            <a:off x="4632700" y="2780928"/>
            <a:ext cx="4236418" cy="830997"/>
          </a:xfrm>
          <a:prstGeom prst="rect">
            <a:avLst/>
          </a:prstGeom>
        </p:spPr>
        <p:txBody>
          <a:bodyPr wrap="square">
            <a:spAutoFit/>
          </a:bodyPr>
          <a:lstStyle/>
          <a:p>
            <a:r>
              <a:rPr lang="zh-CN" altLang="zh-CN" sz="2400" kern="100" dirty="0">
                <a:latin typeface="+mn-ea"/>
                <a:cs typeface="Times New Roman" panose="02020603050405020304" pitchFamily="18" charset="0"/>
              </a:rPr>
              <a:t>西方</a:t>
            </a:r>
            <a:r>
              <a:rPr lang="zh-CN" altLang="zh-CN" sz="2400" kern="100" dirty="0" smtClean="0">
                <a:latin typeface="+mn-ea"/>
                <a:cs typeface="Times New Roman" panose="02020603050405020304" pitchFamily="18" charset="0"/>
              </a:rPr>
              <a:t>哲学认为</a:t>
            </a:r>
            <a:r>
              <a:rPr lang="zh-CN" altLang="zh-CN" sz="2400" kern="100" dirty="0">
                <a:latin typeface="+mn-ea"/>
                <a:cs typeface="Times New Roman" panose="02020603050405020304" pitchFamily="18" charset="0"/>
              </a:rPr>
              <a:t>不在场是在场、隐蔽是显现的原因。</a:t>
            </a:r>
            <a:endParaRPr lang="zh-CN" altLang="en-US" sz="2400" dirty="0">
              <a:latin typeface="+mn-ea"/>
            </a:endParaRPr>
          </a:p>
        </p:txBody>
      </p:sp>
      <p:sp>
        <p:nvSpPr>
          <p:cNvPr id="18" name="平行四边形 17"/>
          <p:cNvSpPr/>
          <p:nvPr/>
        </p:nvSpPr>
        <p:spPr>
          <a:xfrm rot="16200000" flipH="1">
            <a:off x="2380031" y="3196427"/>
            <a:ext cx="2448272" cy="720080"/>
          </a:xfrm>
          <a:prstGeom prst="parallelogram">
            <a:avLst>
              <a:gd name="adj" fmla="val 99213"/>
            </a:avLst>
          </a:prstGeom>
          <a:solidFill>
            <a:srgbClr val="C8C9C6"/>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p:cNvSpPr/>
          <p:nvPr/>
        </p:nvSpPr>
        <p:spPr>
          <a:xfrm>
            <a:off x="1556214" y="2327105"/>
            <a:ext cx="2416622" cy="730531"/>
          </a:xfrm>
          <a:prstGeom prst="parallelogram">
            <a:avLst>
              <a:gd name="adj" fmla="val 99213"/>
            </a:avLst>
          </a:prstGeom>
          <a:solidFill>
            <a:srgbClr val="F9FAF6"/>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556214" y="3052410"/>
            <a:ext cx="1692188" cy="1728192"/>
          </a:xfrm>
          <a:prstGeom prst="rect">
            <a:avLst/>
          </a:prstGeom>
          <a:solidFill>
            <a:srgbClr val="F9FAF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600" b="1" dirty="0">
                <a:solidFill>
                  <a:schemeClr val="tx1"/>
                </a:solidFill>
              </a:rPr>
              <a:t>显</a:t>
            </a:r>
          </a:p>
        </p:txBody>
      </p:sp>
      <p:sp>
        <p:nvSpPr>
          <p:cNvPr id="23" name="矩形 22"/>
          <p:cNvSpPr/>
          <p:nvPr/>
        </p:nvSpPr>
        <p:spPr>
          <a:xfrm>
            <a:off x="2267744" y="2332330"/>
            <a:ext cx="1692188" cy="1728192"/>
          </a:xfrm>
          <a:prstGeom prst="rect">
            <a:avLst/>
          </a:prstGeom>
          <a:solidFill>
            <a:srgbClr val="F9FAF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600" b="1" dirty="0">
                <a:solidFill>
                  <a:schemeClr val="tx1"/>
                </a:solidFill>
              </a:rPr>
              <a:t>显</a:t>
            </a:r>
          </a:p>
        </p:txBody>
      </p:sp>
    </p:spTree>
    <p:extLst>
      <p:ext uri="{BB962C8B-B14F-4D97-AF65-F5344CB8AC3E}">
        <p14:creationId xmlns:p14="http://schemas.microsoft.com/office/powerpoint/2010/main" xmlns="" val="398972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3000"/>
                            </p:stCondLst>
                            <p:childTnLst>
                              <p:par>
                                <p:cTn id="13" presetID="15" presetClass="entr" presetSubtype="0" fill="hold" grpId="0" nodeType="afterEffect">
                                  <p:stCondLst>
                                    <p:cond delay="200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000" fill="hold"/>
                                        <p:tgtEl>
                                          <p:spTgt spid="23"/>
                                        </p:tgtEl>
                                        <p:attrNameLst>
                                          <p:attrName>ppt_w</p:attrName>
                                        </p:attrNameLst>
                                      </p:cBhvr>
                                      <p:tavLst>
                                        <p:tav tm="0">
                                          <p:val>
                                            <p:fltVal val="0"/>
                                          </p:val>
                                        </p:tav>
                                        <p:tav tm="100000">
                                          <p:val>
                                            <p:strVal val="#ppt_w"/>
                                          </p:val>
                                        </p:tav>
                                      </p:tavLst>
                                    </p:anim>
                                    <p:anim calcmode="lin" valueType="num">
                                      <p:cBhvr>
                                        <p:cTn id="16" dur="1000" fill="hold"/>
                                        <p:tgtEl>
                                          <p:spTgt spid="23"/>
                                        </p:tgtEl>
                                        <p:attrNameLst>
                                          <p:attrName>ppt_h</p:attrName>
                                        </p:attrNameLst>
                                      </p:cBhvr>
                                      <p:tavLst>
                                        <p:tav tm="0">
                                          <p:val>
                                            <p:fltVal val="0"/>
                                          </p:val>
                                        </p:tav>
                                        <p:tav tm="100000">
                                          <p:val>
                                            <p:strVal val="#ppt_h"/>
                                          </p:val>
                                        </p:tav>
                                      </p:tavLst>
                                    </p:anim>
                                    <p:anim calcmode="lin" valueType="num">
                                      <p:cBhvr>
                                        <p:cTn id="17"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par>
                          <p:cTn id="19" fill="hold">
                            <p:stCondLst>
                              <p:cond delay="60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6500"/>
                            </p:stCondLst>
                            <p:childTnLst>
                              <p:par>
                                <p:cTn id="24" presetID="42" presetClass="path" presetSubtype="0" accel="50000" decel="50000" fill="hold" grpId="1" nodeType="afterEffect">
                                  <p:stCondLst>
                                    <p:cond delay="0"/>
                                  </p:stCondLst>
                                  <p:childTnLst>
                                    <p:animMotion origin="layout" path="M -1.38889E-6 -2.22222E-6 L -0.0776 0.10972 " pathEditMode="relative" rAng="0" ptsTypes="AA">
                                      <p:cBhvr>
                                        <p:cTn id="25" dur="2000" fill="hold"/>
                                        <p:tgtEl>
                                          <p:spTgt spid="23"/>
                                        </p:tgtEl>
                                        <p:attrNameLst>
                                          <p:attrName>ppt_x</p:attrName>
                                          <p:attrName>ppt_y</p:attrName>
                                        </p:attrNameLst>
                                      </p:cBhvr>
                                      <p:rCtr x="-3889" y="5486"/>
                                    </p:animMotion>
                                  </p:childTnLst>
                                </p:cTn>
                              </p:par>
                            </p:childTnLst>
                          </p:cTn>
                        </p:par>
                        <p:par>
                          <p:cTn id="26" fill="hold">
                            <p:stCondLst>
                              <p:cond delay="8500"/>
                            </p:stCondLst>
                            <p:childTnLst>
                              <p:par>
                                <p:cTn id="27" presetID="1"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par>
                          <p:cTn id="29" fill="hold">
                            <p:stCondLst>
                              <p:cond delay="8500"/>
                            </p:stCondLst>
                            <p:childTnLst>
                              <p:par>
                                <p:cTn id="30" presetID="1" presetClass="exit" presetSubtype="0" fill="hold" grpId="2" nodeType="afterEffect">
                                  <p:stCondLst>
                                    <p:cond delay="0"/>
                                  </p:stCondLst>
                                  <p:childTnLst>
                                    <p:set>
                                      <p:cBhvr>
                                        <p:cTn id="31" dur="1" fill="hold">
                                          <p:stCondLst>
                                            <p:cond delay="0"/>
                                          </p:stCondLst>
                                        </p:cTn>
                                        <p:tgtEl>
                                          <p:spTgt spid="23"/>
                                        </p:tgtEl>
                                        <p:attrNameLst>
                                          <p:attrName>style.visibility</p:attrName>
                                        </p:attrNameLst>
                                      </p:cBhvr>
                                      <p:to>
                                        <p:strVal val="hidden"/>
                                      </p:to>
                                    </p:set>
                                  </p:childTnLst>
                                </p:cTn>
                              </p:par>
                            </p:childTnLst>
                          </p:cTn>
                        </p:par>
                        <p:par>
                          <p:cTn id="32" fill="hold">
                            <p:stCondLst>
                              <p:cond delay="85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par>
                          <p:cTn id="42" fill="hold">
                            <p:stCondLst>
                              <p:cond delay="9000"/>
                            </p:stCondLst>
                            <p:childTnLst>
                              <p:par>
                                <p:cTn id="43" presetID="9" presetClass="emph" presetSubtype="0" grpId="1" nodeType="afterEffect">
                                  <p:stCondLst>
                                    <p:cond delay="1500"/>
                                  </p:stCondLst>
                                  <p:childTnLst>
                                    <p:set>
                                      <p:cBhvr rctx="PPT">
                                        <p:cTn id="44" dur="indefinite"/>
                                        <p:tgtEl>
                                          <p:spTgt spid="17"/>
                                        </p:tgtEl>
                                        <p:attrNameLst>
                                          <p:attrName>style.opacity</p:attrName>
                                        </p:attrNameLst>
                                      </p:cBhvr>
                                      <p:to>
                                        <p:strVal val="0.5"/>
                                      </p:to>
                                    </p:set>
                                    <p:animEffect filter="image" prLst="opacity: 0.5">
                                      <p:cBhvr rctx="IE">
                                        <p:cTn id="45" dur="indefinite"/>
                                        <p:tgtEl>
                                          <p:spTgt spid="17"/>
                                        </p:tgtEl>
                                      </p:cBhvr>
                                    </p:animEffect>
                                  </p:childTnLst>
                                </p:cTn>
                              </p:par>
                              <p:par>
                                <p:cTn id="46" presetID="9" presetClass="emph" presetSubtype="0" grpId="1" nodeType="withEffect">
                                  <p:stCondLst>
                                    <p:cond delay="1500"/>
                                  </p:stCondLst>
                                  <p:childTnLst>
                                    <p:set>
                                      <p:cBhvr rctx="PPT">
                                        <p:cTn id="47" dur="indefinite"/>
                                        <p:tgtEl>
                                          <p:spTgt spid="18"/>
                                        </p:tgtEl>
                                        <p:attrNameLst>
                                          <p:attrName>style.opacity</p:attrName>
                                        </p:attrNameLst>
                                      </p:cBhvr>
                                      <p:to>
                                        <p:strVal val="0.5"/>
                                      </p:to>
                                    </p:set>
                                    <p:animEffect filter="image" prLst="opacity: 0.5">
                                      <p:cBhvr rctx="IE">
                                        <p:cTn id="48" dur="indefinite"/>
                                        <p:tgtEl>
                                          <p:spTgt spid="18"/>
                                        </p:tgtEl>
                                      </p:cBhvr>
                                    </p:animEffect>
                                  </p:childTnLst>
                                </p:cTn>
                              </p:par>
                              <p:par>
                                <p:cTn id="49" presetID="9" presetClass="emph" presetSubtype="0" grpId="1" nodeType="withEffect">
                                  <p:stCondLst>
                                    <p:cond delay="1500"/>
                                  </p:stCondLst>
                                  <p:childTnLst>
                                    <p:set>
                                      <p:cBhvr rctx="PPT">
                                        <p:cTn id="50" dur="indefinite"/>
                                        <p:tgtEl>
                                          <p:spTgt spid="24"/>
                                        </p:tgtEl>
                                        <p:attrNameLst>
                                          <p:attrName>style.opacity</p:attrName>
                                        </p:attrNameLst>
                                      </p:cBhvr>
                                      <p:to>
                                        <p:strVal val="0.5"/>
                                      </p:to>
                                    </p:set>
                                    <p:animEffect filter="image" prLst="opacity: 0.5">
                                      <p:cBhvr rctx="IE">
                                        <p:cTn id="51" dur="indefinite"/>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animBg="1"/>
      <p:bldP spid="24" grpId="1" animBg="1"/>
      <p:bldP spid="4" grpId="0"/>
      <p:bldP spid="2" grpId="0"/>
      <p:bldP spid="18" grpId="0" animBg="1"/>
      <p:bldP spid="18" grpId="1" animBg="1"/>
      <p:bldP spid="17" grpId="0" animBg="1"/>
      <p:bldP spid="17" grpId="1" animBg="1"/>
      <p:bldP spid="3" grpId="0" animBg="1"/>
      <p:bldP spid="23" grpId="0" animBg="1"/>
      <p:bldP spid="23" grpId="1" animBg="1"/>
      <p:bldP spid="23" grpId="2"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xmlns="" val="0"/>
              </a:ext>
            </a:extLst>
          </a:blip>
          <a:srcRect l="8156" t="30673" r="56996" b="54411"/>
          <a:stretch/>
        </p:blipFill>
        <p:spPr>
          <a:xfrm rot="900000">
            <a:off x="-31763" y="1409135"/>
            <a:ext cx="1689914" cy="1022963"/>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251520" y="260648"/>
            <a:ext cx="5400600" cy="954107"/>
          </a:xfrm>
          <a:prstGeom prst="rect">
            <a:avLst/>
          </a:prstGeom>
        </p:spPr>
        <p:txBody>
          <a:bodyPr wrap="square">
            <a:spAutoFit/>
          </a:bodyPr>
          <a:lstStyle/>
          <a:p>
            <a:r>
              <a:rPr lang="zh-CN" altLang="zh-CN" sz="2800" dirty="0"/>
              <a:t>在形与神、情与景的一致性上，中西哲学也有</a:t>
            </a:r>
            <a:r>
              <a:rPr lang="zh-CN" altLang="zh-CN" sz="2800" dirty="0" smtClean="0"/>
              <a:t>相似之处</a:t>
            </a:r>
            <a:r>
              <a:rPr lang="zh-CN" altLang="zh-CN" sz="2800" dirty="0"/>
              <a:t>。</a:t>
            </a:r>
            <a:endParaRPr lang="zh-CN" altLang="en-US" sz="2800" dirty="0">
              <a:latin typeface="+mn-ea"/>
            </a:endParaRPr>
          </a:p>
        </p:txBody>
      </p:sp>
      <p:pic>
        <p:nvPicPr>
          <p:cNvPr id="25" name="图片 2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flipH="1">
            <a:off x="138743" y="5085498"/>
            <a:ext cx="1696953" cy="246830"/>
          </a:xfrm>
          <a:prstGeom prst="rect">
            <a:avLst/>
          </a:prstGeom>
        </p:spPr>
      </p:pic>
      <p:sp>
        <p:nvSpPr>
          <p:cNvPr id="27" name="矩形 26"/>
          <p:cNvSpPr/>
          <p:nvPr/>
        </p:nvSpPr>
        <p:spPr>
          <a:xfrm>
            <a:off x="4499992" y="1988840"/>
            <a:ext cx="3971916" cy="1569660"/>
          </a:xfrm>
          <a:prstGeom prst="rect">
            <a:avLst/>
          </a:prstGeom>
        </p:spPr>
        <p:txBody>
          <a:bodyPr wrap="square">
            <a:spAutoFit/>
          </a:bodyPr>
          <a:lstStyle/>
          <a:p>
            <a:r>
              <a:rPr lang="zh-CN" altLang="zh-CN" sz="2400" kern="100" dirty="0">
                <a:latin typeface="+mn-ea"/>
                <a:cs typeface="Times New Roman" panose="02020603050405020304" pitchFamily="18" charset="0"/>
              </a:rPr>
              <a:t>中国古典诗词的独特审美蕴含就是从“字词”的（在场）事物联想到“字词之外”的（不在场）</a:t>
            </a:r>
            <a:r>
              <a:rPr lang="zh-CN" altLang="zh-CN" sz="2400" kern="100" dirty="0" smtClean="0">
                <a:latin typeface="+mn-ea"/>
                <a:cs typeface="Times New Roman" panose="02020603050405020304" pitchFamily="18" charset="0"/>
              </a:rPr>
              <a:t>事物</a:t>
            </a:r>
            <a:r>
              <a:rPr lang="zh-CN" altLang="en-US" sz="2400" kern="100" dirty="0" smtClean="0">
                <a:latin typeface="+mn-ea"/>
                <a:cs typeface="Times New Roman" panose="02020603050405020304" pitchFamily="18" charset="0"/>
              </a:rPr>
              <a:t>。</a:t>
            </a:r>
            <a:endParaRPr lang="zh-CN" altLang="en-US" sz="2400" dirty="0">
              <a:latin typeface="+mn-ea"/>
            </a:endParaRPr>
          </a:p>
        </p:txBody>
      </p:sp>
      <p:pic>
        <p:nvPicPr>
          <p:cNvPr id="29" name="图片 2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10800000">
            <a:off x="1295636" y="1772816"/>
            <a:ext cx="1764196" cy="3110712"/>
          </a:xfrm>
          <a:prstGeom prst="rect">
            <a:avLst/>
          </a:prstGeom>
        </p:spPr>
      </p:pic>
      <p:pic>
        <p:nvPicPr>
          <p:cNvPr id="30" name="图片 29"/>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588217" y="4055817"/>
            <a:ext cx="1579627" cy="1688624"/>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flipH="1">
            <a:off x="1041658" y="1484784"/>
            <a:ext cx="2306206" cy="1215555"/>
          </a:xfrm>
          <a:prstGeom prst="rect">
            <a:avLst/>
          </a:prstGeom>
        </p:spPr>
      </p:pic>
      <p:sp>
        <p:nvSpPr>
          <p:cNvPr id="6" name="矩形 5"/>
          <p:cNvSpPr/>
          <p:nvPr/>
        </p:nvSpPr>
        <p:spPr>
          <a:xfrm>
            <a:off x="4499992" y="4043829"/>
            <a:ext cx="3971916" cy="1200329"/>
          </a:xfrm>
          <a:prstGeom prst="rect">
            <a:avLst/>
          </a:prstGeom>
        </p:spPr>
        <p:txBody>
          <a:bodyPr wrap="square">
            <a:spAutoFit/>
          </a:bodyPr>
          <a:lstStyle/>
          <a:p>
            <a:r>
              <a:rPr lang="zh-CN" altLang="zh-CN" sz="2400" kern="100" dirty="0">
                <a:latin typeface="+mn-ea"/>
                <a:cs typeface="Times New Roman" panose="02020603050405020304" pitchFamily="18" charset="0"/>
              </a:rPr>
              <a:t>不同的是，中华美学较西方美学更为强调形神一致和情景交融。</a:t>
            </a:r>
            <a:endParaRPr lang="zh-CN" altLang="en-US" sz="2400" dirty="0">
              <a:latin typeface="+mn-ea"/>
            </a:endParaRPr>
          </a:p>
        </p:txBody>
      </p:sp>
      <p:pic>
        <p:nvPicPr>
          <p:cNvPr id="19" name="图片 18"/>
          <p:cNvPicPr>
            <a:picLocks noChangeAspect="1"/>
          </p:cNvPicPr>
          <p:nvPr/>
        </p:nvPicPr>
        <p:blipFill rotWithShape="1">
          <a:blip r:embed="rId9" cstate="print">
            <a:extLst>
              <a:ext uri="{28A0092B-C50C-407E-A947-70E740481C1C}">
                <a14:useLocalDpi xmlns:a14="http://schemas.microsoft.com/office/drawing/2010/main" xmlns="" val="0"/>
              </a:ext>
            </a:extLst>
          </a:blip>
          <a:srcRect l="8156" t="49048" r="58673" b="32577"/>
          <a:stretch/>
        </p:blipFill>
        <p:spPr>
          <a:xfrm>
            <a:off x="418111" y="2818731"/>
            <a:ext cx="1608592" cy="1260139"/>
          </a:xfrm>
          <a:prstGeom prst="rect">
            <a:avLst/>
          </a:prstGeom>
        </p:spPr>
      </p:pic>
      <p:pic>
        <p:nvPicPr>
          <p:cNvPr id="20" name="图片 19"/>
          <p:cNvPicPr>
            <a:picLocks noChangeAspect="1"/>
          </p:cNvPicPr>
          <p:nvPr/>
        </p:nvPicPr>
        <p:blipFill rotWithShape="1">
          <a:blip r:embed="rId10" cstate="print">
            <a:extLst>
              <a:ext uri="{28A0092B-C50C-407E-A947-70E740481C1C}">
                <a14:useLocalDpi xmlns:a14="http://schemas.microsoft.com/office/drawing/2010/main" xmlns="" val="0"/>
              </a:ext>
            </a:extLst>
          </a:blip>
          <a:srcRect l="51258" t="42147" r="8690" b="41053"/>
          <a:stretch/>
        </p:blipFill>
        <p:spPr>
          <a:xfrm>
            <a:off x="2582609" y="2568581"/>
            <a:ext cx="1942266" cy="1152129"/>
          </a:xfrm>
          <a:prstGeom prst="rect">
            <a:avLst/>
          </a:prstGeom>
        </p:spPr>
      </p:pic>
    </p:spTree>
    <p:extLst>
      <p:ext uri="{BB962C8B-B14F-4D97-AF65-F5344CB8AC3E}">
        <p14:creationId xmlns:p14="http://schemas.microsoft.com/office/powerpoint/2010/main" xmlns="" val="369762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12" presetClass="entr" presetSubtype="8" fill="hold" nodeType="afterEffect">
                                  <p:stCondLst>
                                    <p:cond delay="350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p:tgtEl>
                                          <p:spTgt spid="25"/>
                                        </p:tgtEl>
                                        <p:attrNameLst>
                                          <p:attrName>ppt_x</p:attrName>
                                        </p:attrNameLst>
                                      </p:cBhvr>
                                      <p:tavLst>
                                        <p:tav tm="0">
                                          <p:val>
                                            <p:strVal val="#ppt_x-#ppt_w*1.125000"/>
                                          </p:val>
                                        </p:tav>
                                        <p:tav tm="100000">
                                          <p:val>
                                            <p:strVal val="#ppt_x"/>
                                          </p:val>
                                        </p:tav>
                                      </p:tavLst>
                                    </p:anim>
                                    <p:animEffect transition="in" filter="wipe(right)">
                                      <p:cBhvr>
                                        <p:cTn id="12" dur="500"/>
                                        <p:tgtEl>
                                          <p:spTgt spid="25"/>
                                        </p:tgtEl>
                                      </p:cBhvr>
                                    </p:animEffect>
                                  </p:childTnLst>
                                </p:cTn>
                              </p:par>
                            </p:childTnLst>
                          </p:cTn>
                        </p:par>
                        <p:par>
                          <p:cTn id="13" fill="hold">
                            <p:stCondLst>
                              <p:cond delay="4500"/>
                            </p:stCondLst>
                            <p:childTnLst>
                              <p:par>
                                <p:cTn id="14" presetID="22" presetClass="entr" presetSubtype="1"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up)">
                                      <p:cBhvr>
                                        <p:cTn id="16" dur="500"/>
                                        <p:tgtEl>
                                          <p:spTgt spid="30"/>
                                        </p:tgtEl>
                                      </p:cBhvr>
                                    </p:animEffect>
                                  </p:childTnLst>
                                </p:cTn>
                              </p:par>
                            </p:childTnLst>
                          </p:cTn>
                        </p:par>
                        <p:par>
                          <p:cTn id="17" fill="hold">
                            <p:stCondLst>
                              <p:cond delay="5000"/>
                            </p:stCondLst>
                            <p:childTnLst>
                              <p:par>
                                <p:cTn id="18" presetID="22" presetClass="entr" presetSubtype="4" fill="hold" nodeType="afterEffect">
                                  <p:stCondLst>
                                    <p:cond delay="1000"/>
                                  </p:stCondLst>
                                  <p:childTnLst>
                                    <p:set>
                                      <p:cBhvr>
                                        <p:cTn id="19" dur="1" fill="hold">
                                          <p:stCondLst>
                                            <p:cond delay="0"/>
                                          </p:stCondLst>
                                        </p:cTn>
                                        <p:tgtEl>
                                          <p:spTgt spid="29"/>
                                        </p:tgtEl>
                                        <p:attrNameLst>
                                          <p:attrName>style.visibility</p:attrName>
                                        </p:attrNameLst>
                                      </p:cBhvr>
                                      <p:to>
                                        <p:strVal val="visible"/>
                                      </p:to>
                                    </p:set>
                                    <p:animEffect transition="in" filter="wipe(down)">
                                      <p:cBhvr>
                                        <p:cTn id="20" dur="500"/>
                                        <p:tgtEl>
                                          <p:spTgt spid="29"/>
                                        </p:tgtEl>
                                      </p:cBhvr>
                                    </p:animEffect>
                                  </p:childTnLst>
                                </p:cTn>
                              </p:par>
                            </p:childTnLst>
                          </p:cTn>
                        </p:par>
                        <p:par>
                          <p:cTn id="21" fill="hold">
                            <p:stCondLst>
                              <p:cond delay="6500"/>
                            </p:stCondLst>
                            <p:childTnLst>
                              <p:par>
                                <p:cTn id="22" presetID="31" presetClass="entr" presetSubtype="0" fill="hold" nodeType="afterEffect">
                                  <p:stCondLst>
                                    <p:cond delay="100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par>
                          <p:cTn id="28" fill="hold">
                            <p:stCondLst>
                              <p:cond delay="8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par>
                          <p:cTn id="32" fill="hold">
                            <p:stCondLst>
                              <p:cond delay="9000"/>
                            </p:stCondLst>
                            <p:childTnLst>
                              <p:par>
                                <p:cTn id="33" presetID="12" presetClass="entr" presetSubtype="8" fill="hold" nodeType="afterEffect">
                                  <p:stCondLst>
                                    <p:cond delay="400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ppt_x</p:attrName>
                                        </p:attrNameLst>
                                      </p:cBhvr>
                                      <p:tavLst>
                                        <p:tav tm="0">
                                          <p:val>
                                            <p:strVal val="#ppt_x-#ppt_w*1.125000"/>
                                          </p:val>
                                        </p:tav>
                                        <p:tav tm="100000">
                                          <p:val>
                                            <p:strVal val="#ppt_x"/>
                                          </p:val>
                                        </p:tav>
                                      </p:tavLst>
                                    </p:anim>
                                    <p:animEffect transition="in" filter="wipe(right)">
                                      <p:cBhvr>
                                        <p:cTn id="36" dur="500"/>
                                        <p:tgtEl>
                                          <p:spTgt spid="20"/>
                                        </p:tgtEl>
                                      </p:cBhvr>
                                    </p:animEffect>
                                  </p:childTnLst>
                                </p:cTn>
                              </p:par>
                            </p:childTnLst>
                          </p:cTn>
                        </p:par>
                        <p:par>
                          <p:cTn id="37" fill="hold">
                            <p:stCondLst>
                              <p:cond delay="13500"/>
                            </p:stCondLst>
                            <p:childTnLst>
                              <p:par>
                                <p:cTn id="38" presetID="12" presetClass="entr" presetSubtype="4"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p:tgtEl>
                                          <p:spTgt spid="19"/>
                                        </p:tgtEl>
                                        <p:attrNameLst>
                                          <p:attrName>ppt_y</p:attrName>
                                        </p:attrNameLst>
                                      </p:cBhvr>
                                      <p:tavLst>
                                        <p:tav tm="0">
                                          <p:val>
                                            <p:strVal val="#ppt_y+#ppt_h*1.125000"/>
                                          </p:val>
                                        </p:tav>
                                        <p:tav tm="100000">
                                          <p:val>
                                            <p:strVal val="#ppt_y"/>
                                          </p:val>
                                        </p:tav>
                                      </p:tavLst>
                                    </p:anim>
                                    <p:animEffect transition="in" filter="wipe(up)">
                                      <p:cBhvr>
                                        <p:cTn id="41" dur="500"/>
                                        <p:tgtEl>
                                          <p:spTgt spid="19"/>
                                        </p:tgtEl>
                                      </p:cBhvr>
                                    </p:animEffect>
                                  </p:childTnLst>
                                </p:cTn>
                              </p:par>
                            </p:childTnLst>
                          </p:cTn>
                        </p:par>
                        <p:par>
                          <p:cTn id="42" fill="hold">
                            <p:stCondLst>
                              <p:cond delay="14000"/>
                            </p:stCondLst>
                            <p:childTnLst>
                              <p:par>
                                <p:cTn id="43" presetID="12" presetClass="entr" presetSubtype="2"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p:tgtEl>
                                          <p:spTgt spid="8"/>
                                        </p:tgtEl>
                                        <p:attrNameLst>
                                          <p:attrName>ppt_x</p:attrName>
                                        </p:attrNameLst>
                                      </p:cBhvr>
                                      <p:tavLst>
                                        <p:tav tm="0">
                                          <p:val>
                                            <p:strVal val="#ppt_x+#ppt_w*1.125000"/>
                                          </p:val>
                                        </p:tav>
                                        <p:tav tm="100000">
                                          <p:val>
                                            <p:strVal val="#ppt_x"/>
                                          </p:val>
                                        </p:tav>
                                      </p:tavLst>
                                    </p:anim>
                                    <p:animEffect transition="in" filter="wipe(left)">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2" name="矩形 1"/>
          <p:cNvSpPr/>
          <p:nvPr/>
        </p:nvSpPr>
        <p:spPr>
          <a:xfrm>
            <a:off x="901107" y="2204864"/>
            <a:ext cx="5283819" cy="1200329"/>
          </a:xfrm>
          <a:prstGeom prst="rect">
            <a:avLst/>
          </a:prstGeom>
        </p:spPr>
        <p:txBody>
          <a:bodyPr wrap="none">
            <a:spAutoFit/>
          </a:bodyPr>
          <a:lstStyle/>
          <a:p>
            <a:r>
              <a:rPr lang="zh-CN" altLang="zh-CN" sz="3600" b="1" dirty="0">
                <a:latin typeface="黑体" panose="02010609060101010101" pitchFamily="49" charset="-122"/>
                <a:ea typeface="黑体" panose="02010609060101010101" pitchFamily="49" charset="-122"/>
              </a:rPr>
              <a:t>四、生活理念</a:t>
            </a:r>
            <a:r>
              <a:rPr lang="zh-CN" altLang="zh-CN" sz="3600" b="1" dirty="0" smtClean="0">
                <a:latin typeface="黑体" panose="02010609060101010101" pitchFamily="49" charset="-122"/>
                <a:ea typeface="黑体" panose="02010609060101010101" pitchFamily="49" charset="-122"/>
              </a:rPr>
              <a:t>：</a:t>
            </a:r>
            <a:endParaRPr lang="en-US" altLang="zh-CN" sz="3600" b="1" dirty="0" smtClean="0">
              <a:latin typeface="黑体" panose="02010609060101010101" pitchFamily="49" charset="-122"/>
              <a:ea typeface="黑体" panose="02010609060101010101" pitchFamily="49" charset="-122"/>
            </a:endParaRPr>
          </a:p>
          <a:p>
            <a:r>
              <a:rPr lang="en-US" altLang="zh-CN" sz="3600" b="1" dirty="0" smtClean="0">
                <a:latin typeface="黑体" panose="02010609060101010101" pitchFamily="49" charset="-122"/>
                <a:ea typeface="黑体" panose="02010609060101010101" pitchFamily="49" charset="-122"/>
              </a:rPr>
              <a:t>    </a:t>
            </a:r>
            <a:r>
              <a:rPr lang="zh-CN" altLang="zh-CN" sz="3600" b="1" dirty="0" smtClean="0">
                <a:latin typeface="黑体" panose="02010609060101010101" pitchFamily="49" charset="-122"/>
                <a:ea typeface="黑体" panose="02010609060101010101" pitchFamily="49" charset="-122"/>
              </a:rPr>
              <a:t>俭约</a:t>
            </a:r>
            <a:r>
              <a:rPr lang="zh-CN" altLang="zh-CN" sz="3600" b="1" dirty="0">
                <a:latin typeface="黑体" panose="02010609060101010101" pitchFamily="49" charset="-122"/>
                <a:ea typeface="黑体" panose="02010609060101010101" pitchFamily="49" charset="-122"/>
              </a:rPr>
              <a:t>自守、中和泰和</a:t>
            </a:r>
          </a:p>
        </p:txBody>
      </p:sp>
      <p:pic>
        <p:nvPicPr>
          <p:cNvPr id="6" name="图片 5"/>
          <p:cNvPicPr>
            <a:picLocks noChangeAspect="1"/>
          </p:cNvPicPr>
          <p:nvPr/>
        </p:nvPicPr>
        <p:blipFill rotWithShape="1">
          <a:blip r:embed="rId4">
            <a:extLst>
              <a:ext uri="{28A0092B-C50C-407E-A947-70E740481C1C}">
                <a14:useLocalDpi xmlns:a14="http://schemas.microsoft.com/office/drawing/2010/main" xmlns="" val="0"/>
              </a:ext>
            </a:extLst>
          </a:blip>
          <a:srcRect l="18112" t="30449" r="15738" b="38051"/>
          <a:stretch/>
        </p:blipFill>
        <p:spPr>
          <a:xfrm rot="10800000">
            <a:off x="1979712" y="3212976"/>
            <a:ext cx="4234071" cy="1512168"/>
          </a:xfrm>
          <a:prstGeom prst="rect">
            <a:avLst/>
          </a:prstGeom>
        </p:spPr>
      </p:pic>
    </p:spTree>
    <p:extLst>
      <p:ext uri="{BB962C8B-B14F-4D97-AF65-F5344CB8AC3E}">
        <p14:creationId xmlns:p14="http://schemas.microsoft.com/office/powerpoint/2010/main" xmlns="" val="401986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251520" y="188640"/>
            <a:ext cx="6624736" cy="523220"/>
          </a:xfrm>
          <a:prstGeom prst="rect">
            <a:avLst/>
          </a:prstGeom>
        </p:spPr>
        <p:txBody>
          <a:bodyPr wrap="square">
            <a:spAutoFit/>
          </a:bodyPr>
          <a:lstStyle/>
          <a:p>
            <a:r>
              <a:rPr lang="zh-CN" altLang="zh-CN" sz="2800" dirty="0"/>
              <a:t>勤俭历来是中华民族的优秀</a:t>
            </a:r>
            <a:r>
              <a:rPr lang="zh-CN" altLang="zh-CN" sz="2800" dirty="0" smtClean="0"/>
              <a:t>传统</a:t>
            </a:r>
            <a:endParaRPr lang="zh-CN" altLang="en-US" sz="2800" dirty="0">
              <a:latin typeface="+mn-ea"/>
            </a:endParaRPr>
          </a:p>
        </p:txBody>
      </p:sp>
      <p:sp>
        <p:nvSpPr>
          <p:cNvPr id="2" name="矩形 1"/>
          <p:cNvSpPr/>
          <p:nvPr/>
        </p:nvSpPr>
        <p:spPr>
          <a:xfrm>
            <a:off x="6156176" y="2132856"/>
            <a:ext cx="2376264" cy="1569660"/>
          </a:xfrm>
          <a:prstGeom prst="rect">
            <a:avLst/>
          </a:prstGeom>
        </p:spPr>
        <p:txBody>
          <a:bodyPr wrap="square">
            <a:spAutoFit/>
          </a:bodyPr>
          <a:lstStyle/>
          <a:p>
            <a:r>
              <a:rPr lang="zh-CN" altLang="zh-CN" sz="2400" kern="100" dirty="0">
                <a:latin typeface="+mn-ea"/>
                <a:cs typeface="宋体" panose="02010600030101010101" pitchFamily="2" charset="-122"/>
              </a:rPr>
              <a:t>在儒家文化中，孔子就将“俭”作为评判君子的重要标准。</a:t>
            </a:r>
            <a:endParaRPr lang="zh-CN" altLang="en-US" sz="2400" dirty="0">
              <a:latin typeface="+mn-ea"/>
            </a:endParaRPr>
          </a:p>
        </p:txBody>
      </p:sp>
      <p:pic>
        <p:nvPicPr>
          <p:cNvPr id="3" name="图片 2"/>
          <p:cNvPicPr>
            <a:picLocks noChangeAspect="1"/>
          </p:cNvPicPr>
          <p:nvPr/>
        </p:nvPicPr>
        <p:blipFill rotWithShape="1">
          <a:blip r:embed="rId4">
            <a:extLst>
              <a:ext uri="{28A0092B-C50C-407E-A947-70E740481C1C}">
                <a14:useLocalDpi xmlns:a14="http://schemas.microsoft.com/office/drawing/2010/main" xmlns="" val="0"/>
              </a:ext>
            </a:extLst>
          </a:blip>
          <a:srcRect l="26652" t="16666" r="25376" b="33333"/>
          <a:stretch/>
        </p:blipFill>
        <p:spPr>
          <a:xfrm>
            <a:off x="794280" y="1196752"/>
            <a:ext cx="648072" cy="648072"/>
          </a:xfrm>
          <a:prstGeom prst="rect">
            <a:avLst/>
          </a:prstGeom>
        </p:spPr>
      </p:pic>
      <p:pic>
        <p:nvPicPr>
          <p:cNvPr id="6" name="图片 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794280" y="2216585"/>
            <a:ext cx="4891108" cy="3240360"/>
          </a:xfrm>
          <a:prstGeom prst="rect">
            <a:avLst/>
          </a:prstGeom>
        </p:spPr>
      </p:pic>
    </p:spTree>
    <p:extLst>
      <p:ext uri="{BB962C8B-B14F-4D97-AF65-F5344CB8AC3E}">
        <p14:creationId xmlns:p14="http://schemas.microsoft.com/office/powerpoint/2010/main" xmlns="" val="11462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8" name="组合 57"/>
          <p:cNvGrpSpPr/>
          <p:nvPr/>
        </p:nvGrpSpPr>
        <p:grpSpPr>
          <a:xfrm>
            <a:off x="1531580" y="2277714"/>
            <a:ext cx="2563876" cy="2559888"/>
            <a:chOff x="1531580" y="2344177"/>
            <a:chExt cx="2563876" cy="2559888"/>
          </a:xfrm>
        </p:grpSpPr>
        <p:sp>
          <p:nvSpPr>
            <p:cNvPr id="57" name="矩形 56"/>
            <p:cNvSpPr/>
            <p:nvPr/>
          </p:nvSpPr>
          <p:spPr>
            <a:xfrm>
              <a:off x="2819406" y="2344177"/>
              <a:ext cx="1276050" cy="255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1531580" y="2344177"/>
              <a:ext cx="1312228" cy="25598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251520" y="188640"/>
            <a:ext cx="6624736" cy="523220"/>
          </a:xfrm>
          <a:prstGeom prst="rect">
            <a:avLst/>
          </a:prstGeom>
        </p:spPr>
        <p:txBody>
          <a:bodyPr wrap="square">
            <a:spAutoFit/>
          </a:bodyPr>
          <a:lstStyle/>
          <a:p>
            <a:r>
              <a:rPr lang="zh-CN" altLang="zh-CN" sz="2800" dirty="0"/>
              <a:t>勤俭历来是中华民族的优秀</a:t>
            </a:r>
            <a:r>
              <a:rPr lang="zh-CN" altLang="zh-CN" sz="2800" dirty="0" smtClean="0"/>
              <a:t>传统</a:t>
            </a:r>
            <a:endParaRPr lang="zh-CN" altLang="en-US" sz="2800" dirty="0">
              <a:latin typeface="+mn-ea"/>
            </a:endParaRPr>
          </a:p>
        </p:txBody>
      </p:sp>
      <p:sp>
        <p:nvSpPr>
          <p:cNvPr id="2" name="矩形 1"/>
          <p:cNvSpPr/>
          <p:nvPr/>
        </p:nvSpPr>
        <p:spPr>
          <a:xfrm>
            <a:off x="5436096" y="2132856"/>
            <a:ext cx="2952328" cy="1569660"/>
          </a:xfrm>
          <a:prstGeom prst="rect">
            <a:avLst/>
          </a:prstGeom>
        </p:spPr>
        <p:txBody>
          <a:bodyPr wrap="square">
            <a:spAutoFit/>
          </a:bodyPr>
          <a:lstStyle/>
          <a:p>
            <a:r>
              <a:rPr lang="zh-CN" altLang="en-US" sz="2400" kern="100" dirty="0">
                <a:latin typeface="+mn-ea"/>
                <a:cs typeface="宋体" panose="02010600030101010101" pitchFamily="2" charset="-122"/>
              </a:rPr>
              <a:t>在道家的生活理念中，俭不仅具有节俭的意思，还具有简易、简化的意思。</a:t>
            </a:r>
            <a:endParaRPr lang="zh-CN" altLang="en-US" sz="2400" dirty="0">
              <a:latin typeface="+mn-ea"/>
            </a:endParaRPr>
          </a:p>
        </p:txBody>
      </p:sp>
      <p:pic>
        <p:nvPicPr>
          <p:cNvPr id="5" name="图片 4"/>
          <p:cNvPicPr>
            <a:picLocks noChangeAspect="1"/>
          </p:cNvPicPr>
          <p:nvPr/>
        </p:nvPicPr>
        <p:blipFill rotWithShape="1">
          <a:blip r:embed="rId4">
            <a:extLst>
              <a:ext uri="{28A0092B-C50C-407E-A947-70E740481C1C}">
                <a14:useLocalDpi xmlns:a14="http://schemas.microsoft.com/office/drawing/2010/main" xmlns="" val="0"/>
              </a:ext>
            </a:extLst>
          </a:blip>
          <a:srcRect l="23942" t="13068" r="20194" b="28707"/>
          <a:stretch/>
        </p:blipFill>
        <p:spPr>
          <a:xfrm>
            <a:off x="794280" y="1141396"/>
            <a:ext cx="758784" cy="758784"/>
          </a:xfrm>
          <a:prstGeom prst="rect">
            <a:avLst/>
          </a:prstGeom>
        </p:spPr>
      </p:pic>
      <p:sp>
        <p:nvSpPr>
          <p:cNvPr id="7" name="矩形 6"/>
          <p:cNvSpPr/>
          <p:nvPr/>
        </p:nvSpPr>
        <p:spPr>
          <a:xfrm>
            <a:off x="1531580" y="2277714"/>
            <a:ext cx="426648" cy="426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958228" y="2277714"/>
            <a:ext cx="426648" cy="426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384876" y="2277714"/>
            <a:ext cx="426648" cy="426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811524" y="2277714"/>
            <a:ext cx="426648" cy="426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246054" y="2277714"/>
            <a:ext cx="426648" cy="426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674625" y="2277714"/>
            <a:ext cx="426648" cy="426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1958228" y="2704362"/>
            <a:ext cx="426648" cy="426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2384876" y="2704362"/>
            <a:ext cx="426648" cy="426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2811524" y="2704362"/>
            <a:ext cx="426648" cy="426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3238172" y="2704362"/>
            <a:ext cx="426648" cy="426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3672702" y="2704362"/>
            <a:ext cx="426648" cy="426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527639" y="2704362"/>
            <a:ext cx="426648" cy="426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1531580" y="3131010"/>
            <a:ext cx="426648" cy="426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1958228" y="3131010"/>
            <a:ext cx="426648" cy="426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2384876" y="3131010"/>
            <a:ext cx="426648" cy="426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a:off x="2811524" y="3131010"/>
            <a:ext cx="426648" cy="426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3246054" y="3131010"/>
            <a:ext cx="426648" cy="426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3674625" y="3131010"/>
            <a:ext cx="426648" cy="426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1958228" y="3557658"/>
            <a:ext cx="426648" cy="426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2384876" y="3557658"/>
            <a:ext cx="426648" cy="426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2811524" y="3557658"/>
            <a:ext cx="426648" cy="426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3238172" y="3557658"/>
            <a:ext cx="426648" cy="426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3672702" y="3557658"/>
            <a:ext cx="426648" cy="426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527639" y="3557658"/>
            <a:ext cx="426648" cy="426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1529657" y="3984306"/>
            <a:ext cx="426648" cy="426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1956305" y="3984306"/>
            <a:ext cx="426648" cy="426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2382953" y="3984306"/>
            <a:ext cx="426648" cy="426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2809601" y="3984306"/>
            <a:ext cx="426648" cy="426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3244131" y="3984306"/>
            <a:ext cx="426648" cy="426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3672702" y="3984306"/>
            <a:ext cx="426648" cy="426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p:nvPr/>
        </p:nvSpPr>
        <p:spPr>
          <a:xfrm>
            <a:off x="1954334" y="4410954"/>
            <a:ext cx="426648" cy="426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2380982" y="4410954"/>
            <a:ext cx="426648" cy="426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p:cNvSpPr/>
          <p:nvPr/>
        </p:nvSpPr>
        <p:spPr>
          <a:xfrm>
            <a:off x="2807630" y="4410954"/>
            <a:ext cx="426648" cy="426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3234278" y="4410954"/>
            <a:ext cx="426648" cy="426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3668808" y="4410954"/>
            <a:ext cx="426648" cy="426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1523745" y="4410954"/>
            <a:ext cx="426648" cy="426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0" name="图片 5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5292080" y="3984306"/>
            <a:ext cx="3369599" cy="2156543"/>
          </a:xfrm>
          <a:prstGeom prst="rect">
            <a:avLst/>
          </a:prstGeom>
        </p:spPr>
      </p:pic>
    </p:spTree>
    <p:extLst>
      <p:ext uri="{BB962C8B-B14F-4D97-AF65-F5344CB8AC3E}">
        <p14:creationId xmlns:p14="http://schemas.microsoft.com/office/powerpoint/2010/main" xmlns="" val="273471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400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5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randombar(horizontal)">
                                      <p:cBhvr>
                                        <p:cTn id="33" dur="500"/>
                                        <p:tgtEl>
                                          <p:spTgt spid="2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randombar(horizontal)">
                                      <p:cBhvr>
                                        <p:cTn id="45" dur="500"/>
                                        <p:tgtEl>
                                          <p:spTgt spid="26"/>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randombar(horizontal)">
                                      <p:cBhvr>
                                        <p:cTn id="48" dur="500"/>
                                        <p:tgtEl>
                                          <p:spTgt spid="27"/>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randombar(horizontal)">
                                      <p:cBhvr>
                                        <p:cTn id="51" dur="500"/>
                                        <p:tgtEl>
                                          <p:spTgt spid="29"/>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randombar(horizontal)">
                                      <p:cBhvr>
                                        <p:cTn id="54" dur="500"/>
                                        <p:tgtEl>
                                          <p:spTgt spid="30"/>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randombar(horizontal)">
                                      <p:cBhvr>
                                        <p:cTn id="60" dur="500"/>
                                        <p:tgtEl>
                                          <p:spTgt spid="32"/>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horizontal)">
                                      <p:cBhvr>
                                        <p:cTn id="63" dur="500"/>
                                        <p:tgtEl>
                                          <p:spTgt spid="33"/>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randombar(horizontal)">
                                      <p:cBhvr>
                                        <p:cTn id="66" dur="500"/>
                                        <p:tgtEl>
                                          <p:spTgt spid="34"/>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randombar(horizontal)">
                                      <p:cBhvr>
                                        <p:cTn id="69" dur="500"/>
                                        <p:tgtEl>
                                          <p:spTgt spid="36"/>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randombar(horizontal)">
                                      <p:cBhvr>
                                        <p:cTn id="72" dur="500"/>
                                        <p:tgtEl>
                                          <p:spTgt spid="37"/>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randombar(horizontal)">
                                      <p:cBhvr>
                                        <p:cTn id="75" dur="500"/>
                                        <p:tgtEl>
                                          <p:spTgt spid="38"/>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randombar(horizontal)">
                                      <p:cBhvr>
                                        <p:cTn id="78" dur="500"/>
                                        <p:tgtEl>
                                          <p:spTgt spid="39"/>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randombar(horizontal)">
                                      <p:cBhvr>
                                        <p:cTn id="81" dur="500"/>
                                        <p:tgtEl>
                                          <p:spTgt spid="40"/>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randombar(horizontal)">
                                      <p:cBhvr>
                                        <p:cTn id="84" dur="500"/>
                                        <p:tgtEl>
                                          <p:spTgt spid="41"/>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randombar(horizontal)">
                                      <p:cBhvr>
                                        <p:cTn id="87" dur="500"/>
                                        <p:tgtEl>
                                          <p:spTgt spid="43"/>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randombar(horizontal)">
                                      <p:cBhvr>
                                        <p:cTn id="90" dur="500"/>
                                        <p:tgtEl>
                                          <p:spTgt spid="44"/>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randombar(horizontal)">
                                      <p:cBhvr>
                                        <p:cTn id="93" dur="500"/>
                                        <p:tgtEl>
                                          <p:spTgt spid="45"/>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randombar(horizontal)">
                                      <p:cBhvr>
                                        <p:cTn id="96" dur="500"/>
                                        <p:tgtEl>
                                          <p:spTgt spid="46"/>
                                        </p:tgtEl>
                                      </p:cBhvr>
                                    </p:animEffect>
                                  </p:childTnLst>
                                </p:cTn>
                              </p:par>
                              <p:par>
                                <p:cTn id="97" presetID="14" presetClass="entr" presetSubtype="10" fill="hold" grpId="0" nodeType="with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randombar(horizontal)">
                                      <p:cBhvr>
                                        <p:cTn id="99" dur="500"/>
                                        <p:tgtEl>
                                          <p:spTgt spid="47"/>
                                        </p:tgtEl>
                                      </p:cBhvr>
                                    </p:animEffect>
                                  </p:childTnLst>
                                </p:cTn>
                              </p:par>
                              <p:par>
                                <p:cTn id="100" presetID="14" presetClass="entr" presetSubtype="10" fill="hold" grpId="0" nodeType="with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randombar(horizontal)">
                                      <p:cBhvr>
                                        <p:cTn id="102" dur="500"/>
                                        <p:tgtEl>
                                          <p:spTgt spid="48"/>
                                        </p:tgtEl>
                                      </p:cBhvr>
                                    </p:animEffect>
                                  </p:childTnLst>
                                </p:cTn>
                              </p:par>
                              <p:par>
                                <p:cTn id="103" presetID="14" presetClass="entr" presetSubtype="10" fill="hold" grpId="0" nodeType="withEffect">
                                  <p:stCondLst>
                                    <p:cond delay="0"/>
                                  </p:stCondLst>
                                  <p:childTnLst>
                                    <p:set>
                                      <p:cBhvr>
                                        <p:cTn id="104" dur="1" fill="hold">
                                          <p:stCondLst>
                                            <p:cond delay="0"/>
                                          </p:stCondLst>
                                        </p:cTn>
                                        <p:tgtEl>
                                          <p:spTgt spid="50"/>
                                        </p:tgtEl>
                                        <p:attrNameLst>
                                          <p:attrName>style.visibility</p:attrName>
                                        </p:attrNameLst>
                                      </p:cBhvr>
                                      <p:to>
                                        <p:strVal val="visible"/>
                                      </p:to>
                                    </p:set>
                                    <p:animEffect transition="in" filter="randombar(horizontal)">
                                      <p:cBhvr>
                                        <p:cTn id="105" dur="500"/>
                                        <p:tgtEl>
                                          <p:spTgt spid="50"/>
                                        </p:tgtEl>
                                      </p:cBhvr>
                                    </p:animEffect>
                                  </p:childTnLst>
                                </p:cTn>
                              </p:par>
                              <p:par>
                                <p:cTn id="106" presetID="14" presetClass="entr" presetSubtype="10" fill="hold" grpId="0" nodeType="withEffect">
                                  <p:stCondLst>
                                    <p:cond delay="0"/>
                                  </p:stCondLst>
                                  <p:childTnLst>
                                    <p:set>
                                      <p:cBhvr>
                                        <p:cTn id="107" dur="1" fill="hold">
                                          <p:stCondLst>
                                            <p:cond delay="0"/>
                                          </p:stCondLst>
                                        </p:cTn>
                                        <p:tgtEl>
                                          <p:spTgt spid="51"/>
                                        </p:tgtEl>
                                        <p:attrNameLst>
                                          <p:attrName>style.visibility</p:attrName>
                                        </p:attrNameLst>
                                      </p:cBhvr>
                                      <p:to>
                                        <p:strVal val="visible"/>
                                      </p:to>
                                    </p:set>
                                    <p:animEffect transition="in" filter="randombar(horizontal)">
                                      <p:cBhvr>
                                        <p:cTn id="108" dur="500"/>
                                        <p:tgtEl>
                                          <p:spTgt spid="51"/>
                                        </p:tgtEl>
                                      </p:cBhvr>
                                    </p:animEffect>
                                  </p:childTnLst>
                                </p:cTn>
                              </p:par>
                              <p:par>
                                <p:cTn id="109" presetID="14" presetClass="entr" presetSubtype="10"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animEffect transition="in" filter="randombar(horizontal)">
                                      <p:cBhvr>
                                        <p:cTn id="111" dur="500"/>
                                        <p:tgtEl>
                                          <p:spTgt spid="52"/>
                                        </p:tgtEl>
                                      </p:cBhvr>
                                    </p:animEffect>
                                  </p:childTnLst>
                                </p:cTn>
                              </p:par>
                              <p:par>
                                <p:cTn id="112" presetID="14" presetClass="entr" presetSubtype="10" fill="hold" grpId="0" nodeType="withEffect">
                                  <p:stCondLst>
                                    <p:cond delay="0"/>
                                  </p:stCondLst>
                                  <p:childTnLst>
                                    <p:set>
                                      <p:cBhvr>
                                        <p:cTn id="113" dur="1" fill="hold">
                                          <p:stCondLst>
                                            <p:cond delay="0"/>
                                          </p:stCondLst>
                                        </p:cTn>
                                        <p:tgtEl>
                                          <p:spTgt spid="53"/>
                                        </p:tgtEl>
                                        <p:attrNameLst>
                                          <p:attrName>style.visibility</p:attrName>
                                        </p:attrNameLst>
                                      </p:cBhvr>
                                      <p:to>
                                        <p:strVal val="visible"/>
                                      </p:to>
                                    </p:set>
                                    <p:animEffect transition="in" filter="randombar(horizontal)">
                                      <p:cBhvr>
                                        <p:cTn id="114" dur="500"/>
                                        <p:tgtEl>
                                          <p:spTgt spid="53"/>
                                        </p:tgtEl>
                                      </p:cBhvr>
                                    </p:animEffect>
                                  </p:childTnLst>
                                </p:cTn>
                              </p:par>
                              <p:par>
                                <p:cTn id="115" presetID="14" presetClass="entr" presetSubtype="10" fill="hold" grpId="0" nodeType="withEffect">
                                  <p:stCondLst>
                                    <p:cond delay="0"/>
                                  </p:stCondLst>
                                  <p:childTnLst>
                                    <p:set>
                                      <p:cBhvr>
                                        <p:cTn id="116" dur="1" fill="hold">
                                          <p:stCondLst>
                                            <p:cond delay="0"/>
                                          </p:stCondLst>
                                        </p:cTn>
                                        <p:tgtEl>
                                          <p:spTgt spid="54"/>
                                        </p:tgtEl>
                                        <p:attrNameLst>
                                          <p:attrName>style.visibility</p:attrName>
                                        </p:attrNameLst>
                                      </p:cBhvr>
                                      <p:to>
                                        <p:strVal val="visible"/>
                                      </p:to>
                                    </p:set>
                                    <p:animEffect transition="in" filter="randombar(horizontal)">
                                      <p:cBhvr>
                                        <p:cTn id="117" dur="500"/>
                                        <p:tgtEl>
                                          <p:spTgt spid="54"/>
                                        </p:tgtEl>
                                      </p:cBhvr>
                                    </p:animEffect>
                                  </p:childTnLst>
                                </p:cTn>
                              </p:par>
                              <p:par>
                                <p:cTn id="118" presetID="14" presetClass="entr" presetSubtype="10" fill="hold" grpId="0" nodeType="withEffect">
                                  <p:stCondLst>
                                    <p:cond delay="0"/>
                                  </p:stCondLst>
                                  <p:childTnLst>
                                    <p:set>
                                      <p:cBhvr>
                                        <p:cTn id="119" dur="1" fill="hold">
                                          <p:stCondLst>
                                            <p:cond delay="0"/>
                                          </p:stCondLst>
                                        </p:cTn>
                                        <p:tgtEl>
                                          <p:spTgt spid="55"/>
                                        </p:tgtEl>
                                        <p:attrNameLst>
                                          <p:attrName>style.visibility</p:attrName>
                                        </p:attrNameLst>
                                      </p:cBhvr>
                                      <p:to>
                                        <p:strVal val="visible"/>
                                      </p:to>
                                    </p:set>
                                    <p:animEffect transition="in" filter="randombar(horizontal)">
                                      <p:cBhvr>
                                        <p:cTn id="120" dur="500"/>
                                        <p:tgtEl>
                                          <p:spTgt spid="55"/>
                                        </p:tgtEl>
                                      </p:cBhvr>
                                    </p:animEffect>
                                  </p:childTnLst>
                                </p:cTn>
                              </p:par>
                            </p:childTnLst>
                          </p:cTn>
                        </p:par>
                        <p:par>
                          <p:cTn id="121" fill="hold">
                            <p:stCondLst>
                              <p:cond delay="5500"/>
                            </p:stCondLst>
                            <p:childTnLst>
                              <p:par>
                                <p:cTn id="122" presetID="22" presetClass="entr" presetSubtype="4" fill="hold" nodeType="afterEffect">
                                  <p:stCondLst>
                                    <p:cond delay="0"/>
                                  </p:stCondLst>
                                  <p:childTnLst>
                                    <p:set>
                                      <p:cBhvr>
                                        <p:cTn id="123" dur="1" fill="hold">
                                          <p:stCondLst>
                                            <p:cond delay="0"/>
                                          </p:stCondLst>
                                        </p:cTn>
                                        <p:tgtEl>
                                          <p:spTgt spid="58"/>
                                        </p:tgtEl>
                                        <p:attrNameLst>
                                          <p:attrName>style.visibility</p:attrName>
                                        </p:attrNameLst>
                                      </p:cBhvr>
                                      <p:to>
                                        <p:strVal val="visible"/>
                                      </p:to>
                                    </p:set>
                                    <p:animEffect transition="in" filter="wipe(down)">
                                      <p:cBhvr>
                                        <p:cTn id="124" dur="500"/>
                                        <p:tgtEl>
                                          <p:spTgt spid="58"/>
                                        </p:tgtEl>
                                      </p:cBhvr>
                                    </p:animEffect>
                                  </p:childTnLst>
                                </p:cTn>
                              </p:par>
                            </p:childTnLst>
                          </p:cTn>
                        </p:par>
                        <p:par>
                          <p:cTn id="125" fill="hold">
                            <p:stCondLst>
                              <p:cond delay="6000"/>
                            </p:stCondLst>
                            <p:childTnLst>
                              <p:par>
                                <p:cTn id="126" presetID="35" presetClass="path" presetSubtype="0" accel="50000" decel="50000" fill="hold" grpId="1" nodeType="afterEffect">
                                  <p:stCondLst>
                                    <p:cond delay="0"/>
                                  </p:stCondLst>
                                  <p:childTnLst>
                                    <p:animMotion origin="layout" path="M 0 -2.96296E-6 L -0.0467 -2.96296E-6 " pathEditMode="relative" rAng="0" ptsTypes="AA">
                                      <p:cBhvr>
                                        <p:cTn id="127" dur="2000" fill="hold"/>
                                        <p:tgtEl>
                                          <p:spTgt spid="22"/>
                                        </p:tgtEl>
                                        <p:attrNameLst>
                                          <p:attrName>ppt_x</p:attrName>
                                          <p:attrName>ppt_y</p:attrName>
                                        </p:attrNameLst>
                                      </p:cBhvr>
                                      <p:rCtr x="-2344" y="0"/>
                                    </p:animMotion>
                                  </p:childTnLst>
                                </p:cTn>
                              </p:par>
                              <p:par>
                                <p:cTn id="128" presetID="35" presetClass="path" presetSubtype="0" accel="50000" decel="50000" fill="hold" grpId="1" nodeType="withEffect">
                                  <p:stCondLst>
                                    <p:cond delay="0"/>
                                  </p:stCondLst>
                                  <p:childTnLst>
                                    <p:animMotion origin="layout" path="M 2.22222E-6 0 L -0.04705 0 " pathEditMode="relative" rAng="0" ptsTypes="AA">
                                      <p:cBhvr>
                                        <p:cTn id="129" dur="2000" fill="hold"/>
                                        <p:tgtEl>
                                          <p:spTgt spid="31"/>
                                        </p:tgtEl>
                                        <p:attrNameLst>
                                          <p:attrName>ppt_x</p:attrName>
                                          <p:attrName>ppt_y</p:attrName>
                                        </p:attrNameLst>
                                      </p:cBhvr>
                                      <p:rCtr x="-2361" y="0"/>
                                    </p:animMotion>
                                  </p:childTnLst>
                                </p:cTn>
                              </p:par>
                              <p:par>
                                <p:cTn id="130" presetID="35" presetClass="path" presetSubtype="0" accel="50000" decel="50000" fill="hold" grpId="1" nodeType="withEffect">
                                  <p:stCondLst>
                                    <p:cond delay="0"/>
                                  </p:stCondLst>
                                  <p:childTnLst>
                                    <p:animMotion origin="layout" path="M 2.22222E-6 -4.44444E-6 L -0.04705 -4.44444E-6 " pathEditMode="relative" rAng="0" ptsTypes="AA">
                                      <p:cBhvr>
                                        <p:cTn id="131" dur="2000" fill="hold"/>
                                        <p:tgtEl>
                                          <p:spTgt spid="10"/>
                                        </p:tgtEl>
                                        <p:attrNameLst>
                                          <p:attrName>ppt_x</p:attrName>
                                          <p:attrName>ppt_y</p:attrName>
                                        </p:attrNameLst>
                                      </p:cBhvr>
                                      <p:rCtr x="-2361" y="0"/>
                                    </p:animMotion>
                                  </p:childTnLst>
                                </p:cTn>
                              </p:par>
                              <p:par>
                                <p:cTn id="132" presetID="35" presetClass="path" presetSubtype="0" accel="50000" decel="50000" fill="hold" grpId="1" nodeType="withEffect">
                                  <p:stCondLst>
                                    <p:cond delay="0"/>
                                  </p:stCondLst>
                                  <p:childTnLst>
                                    <p:animMotion origin="layout" path="M 1.38889E-6 -4.44444E-6 L -0.09427 -4.44444E-6 " pathEditMode="relative" rAng="0" ptsTypes="AA">
                                      <p:cBhvr>
                                        <p:cTn id="133" dur="2000" fill="hold"/>
                                        <p:tgtEl>
                                          <p:spTgt spid="12"/>
                                        </p:tgtEl>
                                        <p:attrNameLst>
                                          <p:attrName>ppt_x</p:attrName>
                                          <p:attrName>ppt_y</p:attrName>
                                        </p:attrNameLst>
                                      </p:cBhvr>
                                      <p:rCtr x="-4722" y="0"/>
                                    </p:animMotion>
                                  </p:childTnLst>
                                </p:cTn>
                              </p:par>
                              <p:par>
                                <p:cTn id="134" presetID="35" presetClass="path" presetSubtype="0" accel="50000" decel="50000" fill="hold" grpId="1" nodeType="withEffect">
                                  <p:stCondLst>
                                    <p:cond delay="0"/>
                                  </p:stCondLst>
                                  <p:childTnLst>
                                    <p:animMotion origin="layout" path="M 8.33333E-7 -2.96296E-6 L -0.09323 -2.96296E-6 " pathEditMode="relative" rAng="0" ptsTypes="AA">
                                      <p:cBhvr>
                                        <p:cTn id="135" dur="2000" fill="hold"/>
                                        <p:tgtEl>
                                          <p:spTgt spid="24"/>
                                        </p:tgtEl>
                                        <p:attrNameLst>
                                          <p:attrName>ppt_x</p:attrName>
                                          <p:attrName>ppt_y</p:attrName>
                                        </p:attrNameLst>
                                      </p:cBhvr>
                                      <p:rCtr x="-4670" y="0"/>
                                    </p:animMotion>
                                  </p:childTnLst>
                                </p:cTn>
                              </p:par>
                              <p:par>
                                <p:cTn id="136" presetID="35" presetClass="path" presetSubtype="0" accel="50000" decel="50000" fill="hold" grpId="1" nodeType="withEffect">
                                  <p:stCondLst>
                                    <p:cond delay="0"/>
                                  </p:stCondLst>
                                  <p:childTnLst>
                                    <p:animMotion origin="layout" path="M 5.55112E-17 -2.96296E-6 L -0.14132 -2.96296E-6 " pathEditMode="relative" rAng="0" ptsTypes="AA">
                                      <p:cBhvr>
                                        <p:cTn id="137" dur="2000" fill="hold"/>
                                        <p:tgtEl>
                                          <p:spTgt spid="26"/>
                                        </p:tgtEl>
                                        <p:attrNameLst>
                                          <p:attrName>ppt_x</p:attrName>
                                          <p:attrName>ppt_y</p:attrName>
                                        </p:attrNameLst>
                                      </p:cBhvr>
                                      <p:rCtr x="-7066" y="0"/>
                                    </p:animMotion>
                                  </p:childTnLst>
                                </p:cTn>
                              </p:par>
                              <p:par>
                                <p:cTn id="138" presetID="35" presetClass="path" presetSubtype="0" accel="50000" decel="50000" fill="hold" grpId="1" nodeType="withEffect">
                                  <p:stCondLst>
                                    <p:cond delay="0"/>
                                  </p:stCondLst>
                                  <p:childTnLst>
                                    <p:animMotion origin="layout" path="M 0 1.48148E-6 L -0.04497 1.48148E-6 " pathEditMode="relative" rAng="0" ptsTypes="AA">
                                      <p:cBhvr>
                                        <p:cTn id="139" dur="2000" fill="hold"/>
                                        <p:tgtEl>
                                          <p:spTgt spid="36"/>
                                        </p:tgtEl>
                                        <p:attrNameLst>
                                          <p:attrName>ppt_x</p:attrName>
                                          <p:attrName>ppt_y</p:attrName>
                                        </p:attrNameLst>
                                      </p:cBhvr>
                                      <p:rCtr x="-2257" y="0"/>
                                    </p:animMotion>
                                  </p:childTnLst>
                                </p:cTn>
                              </p:par>
                              <p:par>
                                <p:cTn id="140" presetID="35" presetClass="path" presetSubtype="0" accel="50000" decel="50000" fill="hold" grpId="1" nodeType="withEffect">
                                  <p:stCondLst>
                                    <p:cond delay="0"/>
                                  </p:stCondLst>
                                  <p:childTnLst>
                                    <p:animMotion origin="layout" path="M 1.38889E-6 0 L -0.09427 0 " pathEditMode="relative" rAng="0" ptsTypes="AA">
                                      <p:cBhvr>
                                        <p:cTn id="141" dur="2000" fill="hold"/>
                                        <p:tgtEl>
                                          <p:spTgt spid="33"/>
                                        </p:tgtEl>
                                        <p:attrNameLst>
                                          <p:attrName>ppt_x</p:attrName>
                                          <p:attrName>ppt_y</p:attrName>
                                        </p:attrNameLst>
                                      </p:cBhvr>
                                      <p:rCtr x="-4722" y="0"/>
                                    </p:animMotion>
                                  </p:childTnLst>
                                </p:cTn>
                              </p:par>
                              <p:par>
                                <p:cTn id="142" presetID="35" presetClass="path" presetSubtype="0" accel="50000" decel="50000" fill="hold" grpId="1" nodeType="withEffect">
                                  <p:stCondLst>
                                    <p:cond delay="0"/>
                                  </p:stCondLst>
                                  <p:childTnLst>
                                    <p:animMotion origin="layout" path="M 8.33333E-7 1.48148E-6 L -0.09323 1.48148E-6 " pathEditMode="relative" rAng="0" ptsTypes="AA">
                                      <p:cBhvr>
                                        <p:cTn id="143" dur="2000" fill="hold"/>
                                        <p:tgtEl>
                                          <p:spTgt spid="38"/>
                                        </p:tgtEl>
                                        <p:attrNameLst>
                                          <p:attrName>ppt_x</p:attrName>
                                          <p:attrName>ppt_y</p:attrName>
                                        </p:attrNameLst>
                                      </p:cBhvr>
                                      <p:rCtr x="-4670" y="0"/>
                                    </p:animMotion>
                                  </p:childTnLst>
                                </p:cTn>
                              </p:par>
                              <p:par>
                                <p:cTn id="144" presetID="35" presetClass="path" presetSubtype="0" accel="50000" decel="50000" fill="hold" grpId="1" nodeType="withEffect">
                                  <p:stCondLst>
                                    <p:cond delay="0"/>
                                  </p:stCondLst>
                                  <p:childTnLst>
                                    <p:animMotion origin="layout" path="M 5.55112E-17 1.48148E-6 L -0.14549 1.48148E-6 " pathEditMode="relative" rAng="0" ptsTypes="AA">
                                      <p:cBhvr>
                                        <p:cTn id="145" dur="2000" fill="hold"/>
                                        <p:tgtEl>
                                          <p:spTgt spid="40"/>
                                        </p:tgtEl>
                                        <p:attrNameLst>
                                          <p:attrName>ppt_x</p:attrName>
                                          <p:attrName>ppt_y</p:attrName>
                                        </p:attrNameLst>
                                      </p:cBhvr>
                                      <p:rCtr x="-7274" y="0"/>
                                    </p:animMotion>
                                  </p:childTnLst>
                                </p:cTn>
                              </p:par>
                              <p:par>
                                <p:cTn id="146" presetID="35" presetClass="path" presetSubtype="0" accel="50000" decel="50000" fill="hold" grpId="1" nodeType="withEffect">
                                  <p:stCondLst>
                                    <p:cond delay="0"/>
                                  </p:stCondLst>
                                  <p:childTnLst>
                                    <p:animMotion origin="layout" path="M -4.16667E-6 2.96296E-6 L -0.0467 2.96296E-6 " pathEditMode="relative" rAng="0" ptsTypes="AA">
                                      <p:cBhvr>
                                        <p:cTn id="147" dur="2000" fill="hold"/>
                                        <p:tgtEl>
                                          <p:spTgt spid="45"/>
                                        </p:tgtEl>
                                        <p:attrNameLst>
                                          <p:attrName>ppt_x</p:attrName>
                                          <p:attrName>ppt_y</p:attrName>
                                        </p:attrNameLst>
                                      </p:cBhvr>
                                      <p:rCtr x="-2344" y="0"/>
                                    </p:animMotion>
                                  </p:childTnLst>
                                </p:cTn>
                              </p:par>
                              <p:par>
                                <p:cTn id="148" presetID="35" presetClass="path" presetSubtype="0" accel="50000" decel="50000" fill="hold" grpId="1" nodeType="withEffect">
                                  <p:stCondLst>
                                    <p:cond delay="0"/>
                                  </p:stCondLst>
                                  <p:childTnLst>
                                    <p:animMotion origin="layout" path="M 5E-6 2.96296E-6 L -0.09427 2.96296E-6 " pathEditMode="relative" rAng="0" ptsTypes="AA">
                                      <p:cBhvr>
                                        <p:cTn id="149" dur="2000" fill="hold"/>
                                        <p:tgtEl>
                                          <p:spTgt spid="47"/>
                                        </p:tgtEl>
                                        <p:attrNameLst>
                                          <p:attrName>ppt_x</p:attrName>
                                          <p:attrName>ppt_y</p:attrName>
                                        </p:attrNameLst>
                                      </p:cBhvr>
                                      <p:rCtr x="-4722" y="0"/>
                                    </p:animMotion>
                                  </p:childTnLst>
                                </p:cTn>
                              </p:par>
                              <p:par>
                                <p:cTn id="150" presetID="35" presetClass="path" presetSubtype="0" accel="50000" decel="50000" fill="hold" grpId="1" nodeType="withEffect">
                                  <p:stCondLst>
                                    <p:cond delay="0"/>
                                  </p:stCondLst>
                                  <p:childTnLst>
                                    <p:animMotion origin="layout" path="M 8.33333E-7 4.44444E-6 L -0.0441 4.44444E-6 " pathEditMode="relative" rAng="0" ptsTypes="AA">
                                      <p:cBhvr>
                                        <p:cTn id="151" dur="2000" fill="hold"/>
                                        <p:tgtEl>
                                          <p:spTgt spid="50"/>
                                        </p:tgtEl>
                                        <p:attrNameLst>
                                          <p:attrName>ppt_x</p:attrName>
                                          <p:attrName>ppt_y</p:attrName>
                                        </p:attrNameLst>
                                      </p:cBhvr>
                                      <p:rCtr x="-2205" y="0"/>
                                    </p:animMotion>
                                  </p:childTnLst>
                                </p:cTn>
                              </p:par>
                              <p:par>
                                <p:cTn id="152" presetID="35" presetClass="path" presetSubtype="0" accel="50000" decel="50000" fill="hold" grpId="1" nodeType="withEffect">
                                  <p:stCondLst>
                                    <p:cond delay="0"/>
                                  </p:stCondLst>
                                  <p:childTnLst>
                                    <p:animMotion origin="layout" path="M -1.94444E-6 4.44444E-6 L -0.0934 4.44444E-6 " pathEditMode="relative" rAng="0" ptsTypes="AA">
                                      <p:cBhvr>
                                        <p:cTn id="153" dur="2000" fill="hold"/>
                                        <p:tgtEl>
                                          <p:spTgt spid="52"/>
                                        </p:tgtEl>
                                        <p:attrNameLst>
                                          <p:attrName>ppt_x</p:attrName>
                                          <p:attrName>ppt_y</p:attrName>
                                        </p:attrNameLst>
                                      </p:cBhvr>
                                      <p:rCtr x="-4670" y="0"/>
                                    </p:animMotion>
                                  </p:childTnLst>
                                </p:cTn>
                              </p:par>
                              <p:par>
                                <p:cTn id="154" presetID="35" presetClass="path" presetSubtype="0" accel="50000" decel="50000" fill="hold" grpId="1" nodeType="withEffect">
                                  <p:stCondLst>
                                    <p:cond delay="0"/>
                                  </p:stCondLst>
                                  <p:childTnLst>
                                    <p:animMotion origin="layout" path="M 8.33333E-7 4.44444E-6 L -0.1408 4.44444E-6 " pathEditMode="relative" rAng="0" ptsTypes="AA">
                                      <p:cBhvr>
                                        <p:cTn id="155" dur="2000" fill="hold"/>
                                        <p:tgtEl>
                                          <p:spTgt spid="54"/>
                                        </p:tgtEl>
                                        <p:attrNameLst>
                                          <p:attrName>ppt_x</p:attrName>
                                          <p:attrName>ppt_y</p:attrName>
                                        </p:attrNameLst>
                                      </p:cBhvr>
                                      <p:rCtr x="-7049" y="0"/>
                                    </p:animMotion>
                                  </p:childTnLst>
                                </p:cTn>
                              </p:par>
                              <p:par>
                                <p:cTn id="156" presetID="63" presetClass="path" presetSubtype="0" accel="50000" decel="50000" fill="hold" grpId="1" nodeType="withEffect">
                                  <p:stCondLst>
                                    <p:cond delay="0"/>
                                  </p:stCondLst>
                                  <p:childTnLst>
                                    <p:animMotion origin="layout" path="M 0 -4.44444E-6 L 0.09323 -4.44444E-6 " pathEditMode="relative" rAng="0" ptsTypes="AA">
                                      <p:cBhvr>
                                        <p:cTn id="157" dur="2000" fill="hold"/>
                                        <p:tgtEl>
                                          <p:spTgt spid="9"/>
                                        </p:tgtEl>
                                        <p:attrNameLst>
                                          <p:attrName>ppt_x</p:attrName>
                                          <p:attrName>ppt_y</p:attrName>
                                        </p:attrNameLst>
                                      </p:cBhvr>
                                      <p:rCtr x="4653" y="0"/>
                                    </p:animMotion>
                                  </p:childTnLst>
                                </p:cTn>
                              </p:par>
                              <p:par>
                                <p:cTn id="158" presetID="63" presetClass="path" presetSubtype="0" accel="50000" decel="50000" fill="hold" grpId="1" nodeType="withEffect">
                                  <p:stCondLst>
                                    <p:cond delay="0"/>
                                  </p:stCondLst>
                                  <p:childTnLst>
                                    <p:animMotion origin="layout" path="M 8.33333E-7 -4.44444E-6 L 0.04757 -4.44444E-6 " pathEditMode="relative" rAng="0" ptsTypes="AA">
                                      <p:cBhvr>
                                        <p:cTn id="159" dur="2000" fill="hold"/>
                                        <p:tgtEl>
                                          <p:spTgt spid="11"/>
                                        </p:tgtEl>
                                        <p:attrNameLst>
                                          <p:attrName>ppt_x</p:attrName>
                                          <p:attrName>ppt_y</p:attrName>
                                        </p:attrNameLst>
                                      </p:cBhvr>
                                      <p:rCtr x="2378" y="0"/>
                                    </p:animMotion>
                                  </p:childTnLst>
                                </p:cTn>
                              </p:par>
                              <p:par>
                                <p:cTn id="160" presetID="63" presetClass="path" presetSubtype="0" accel="50000" decel="50000" fill="hold" grpId="1" nodeType="withEffect">
                                  <p:stCondLst>
                                    <p:cond delay="0"/>
                                  </p:stCondLst>
                                  <p:childTnLst>
                                    <p:animMotion origin="layout" path="M 2.22222E-6 -2.96296E-6 L 0.0934 -2.96296E-6 " pathEditMode="relative" rAng="0" ptsTypes="AA">
                                      <p:cBhvr>
                                        <p:cTn id="161" dur="2000" fill="hold"/>
                                        <p:tgtEl>
                                          <p:spTgt spid="23"/>
                                        </p:tgtEl>
                                        <p:attrNameLst>
                                          <p:attrName>ppt_x</p:attrName>
                                          <p:attrName>ppt_y</p:attrName>
                                        </p:attrNameLst>
                                      </p:cBhvr>
                                      <p:rCtr x="4670" y="0"/>
                                    </p:animMotion>
                                  </p:childTnLst>
                                </p:cTn>
                              </p:par>
                              <p:par>
                                <p:cTn id="162" presetID="63" presetClass="path" presetSubtype="0" accel="50000" decel="50000" fill="hold" grpId="1" nodeType="withEffect">
                                  <p:stCondLst>
                                    <p:cond delay="0"/>
                                  </p:stCondLst>
                                  <p:childTnLst>
                                    <p:animMotion origin="layout" path="M -5.55556E-7 -2.96296E-6 L 0.04757 -2.96296E-6 " pathEditMode="relative" rAng="0" ptsTypes="AA">
                                      <p:cBhvr>
                                        <p:cTn id="163" dur="2000" fill="hold"/>
                                        <p:tgtEl>
                                          <p:spTgt spid="25"/>
                                        </p:tgtEl>
                                        <p:attrNameLst>
                                          <p:attrName>ppt_x</p:attrName>
                                          <p:attrName>ppt_y</p:attrName>
                                        </p:attrNameLst>
                                      </p:cBhvr>
                                      <p:rCtr x="2378" y="0"/>
                                    </p:animMotion>
                                  </p:childTnLst>
                                </p:cTn>
                              </p:par>
                              <p:par>
                                <p:cTn id="164" presetID="63" presetClass="path" presetSubtype="0" accel="50000" decel="50000" fill="hold" grpId="1" nodeType="withEffect">
                                  <p:stCondLst>
                                    <p:cond delay="0"/>
                                  </p:stCondLst>
                                  <p:childTnLst>
                                    <p:animMotion origin="layout" path="M 0.00052 -2.96296E-6 L 0.14045 -2.96296E-6 " pathEditMode="relative" rAng="0" ptsTypes="AA">
                                      <p:cBhvr>
                                        <p:cTn id="165" dur="2000" fill="hold"/>
                                        <p:tgtEl>
                                          <p:spTgt spid="27"/>
                                        </p:tgtEl>
                                        <p:attrNameLst>
                                          <p:attrName>ppt_x</p:attrName>
                                          <p:attrName>ppt_y</p:attrName>
                                        </p:attrNameLst>
                                      </p:cBhvr>
                                      <p:rCtr x="6997" y="0"/>
                                    </p:animMotion>
                                  </p:childTnLst>
                                </p:cTn>
                              </p:par>
                              <p:par>
                                <p:cTn id="166" presetID="63" presetClass="path" presetSubtype="0" accel="50000" decel="50000" fill="hold" grpId="1" nodeType="withEffect">
                                  <p:stCondLst>
                                    <p:cond delay="0"/>
                                  </p:stCondLst>
                                  <p:childTnLst>
                                    <p:animMotion origin="layout" path="M 0 0 L 0.09323 0 " pathEditMode="relative" rAng="0" ptsTypes="AA">
                                      <p:cBhvr>
                                        <p:cTn id="167" dur="2000" fill="hold"/>
                                        <p:tgtEl>
                                          <p:spTgt spid="30"/>
                                        </p:tgtEl>
                                        <p:attrNameLst>
                                          <p:attrName>ppt_x</p:attrName>
                                          <p:attrName>ppt_y</p:attrName>
                                        </p:attrNameLst>
                                      </p:cBhvr>
                                      <p:rCtr x="4653" y="0"/>
                                    </p:animMotion>
                                  </p:childTnLst>
                                </p:cTn>
                              </p:par>
                              <p:par>
                                <p:cTn id="168" presetID="63" presetClass="path" presetSubtype="0" accel="50000" decel="50000" fill="hold" grpId="1" nodeType="withEffect">
                                  <p:stCondLst>
                                    <p:cond delay="0"/>
                                  </p:stCondLst>
                                  <p:childTnLst>
                                    <p:animMotion origin="layout" path="M 8.33333E-7 0 L 0.04757 0 " pathEditMode="relative" rAng="0" ptsTypes="AA">
                                      <p:cBhvr>
                                        <p:cTn id="169" dur="2000" fill="hold"/>
                                        <p:tgtEl>
                                          <p:spTgt spid="32"/>
                                        </p:tgtEl>
                                        <p:attrNameLst>
                                          <p:attrName>ppt_x</p:attrName>
                                          <p:attrName>ppt_y</p:attrName>
                                        </p:attrNameLst>
                                      </p:cBhvr>
                                      <p:rCtr x="2378" y="0"/>
                                    </p:animMotion>
                                  </p:childTnLst>
                                </p:cTn>
                              </p:par>
                              <p:par>
                                <p:cTn id="170" presetID="63" presetClass="path" presetSubtype="0" accel="50000" decel="50000" fill="hold" grpId="1" nodeType="withEffect">
                                  <p:stCondLst>
                                    <p:cond delay="0"/>
                                  </p:stCondLst>
                                  <p:childTnLst>
                                    <p:animMotion origin="layout" path="M 2.22222E-6 1.48148E-6 L 0.0934 1.48148E-6 " pathEditMode="relative" rAng="0" ptsTypes="AA">
                                      <p:cBhvr>
                                        <p:cTn id="171" dur="2000" fill="hold"/>
                                        <p:tgtEl>
                                          <p:spTgt spid="37"/>
                                        </p:tgtEl>
                                        <p:attrNameLst>
                                          <p:attrName>ppt_x</p:attrName>
                                          <p:attrName>ppt_y</p:attrName>
                                        </p:attrNameLst>
                                      </p:cBhvr>
                                      <p:rCtr x="4670" y="0"/>
                                    </p:animMotion>
                                  </p:childTnLst>
                                </p:cTn>
                              </p:par>
                              <p:par>
                                <p:cTn id="172" presetID="63" presetClass="path" presetSubtype="0" accel="50000" decel="50000" fill="hold" grpId="1" nodeType="withEffect">
                                  <p:stCondLst>
                                    <p:cond delay="0"/>
                                  </p:stCondLst>
                                  <p:childTnLst>
                                    <p:animMotion origin="layout" path="M -5.55556E-7 1.48148E-6 L 0.04757 1.48148E-6 " pathEditMode="relative" rAng="0" ptsTypes="AA">
                                      <p:cBhvr>
                                        <p:cTn id="173" dur="2000" fill="hold"/>
                                        <p:tgtEl>
                                          <p:spTgt spid="39"/>
                                        </p:tgtEl>
                                        <p:attrNameLst>
                                          <p:attrName>ppt_x</p:attrName>
                                          <p:attrName>ppt_y</p:attrName>
                                        </p:attrNameLst>
                                      </p:cBhvr>
                                      <p:rCtr x="2378" y="0"/>
                                    </p:animMotion>
                                  </p:childTnLst>
                                </p:cTn>
                              </p:par>
                              <p:par>
                                <p:cTn id="174" presetID="63" presetClass="path" presetSubtype="0" accel="50000" decel="50000" fill="hold" grpId="1" nodeType="withEffect">
                                  <p:stCondLst>
                                    <p:cond delay="0"/>
                                  </p:stCondLst>
                                  <p:childTnLst>
                                    <p:animMotion origin="layout" path="M 2.22222E-6 1.48148E-6 L 0.14045 1.48148E-6 " pathEditMode="relative" rAng="0" ptsTypes="AA">
                                      <p:cBhvr>
                                        <p:cTn id="175" dur="2000" fill="hold"/>
                                        <p:tgtEl>
                                          <p:spTgt spid="41"/>
                                        </p:tgtEl>
                                        <p:attrNameLst>
                                          <p:attrName>ppt_x</p:attrName>
                                          <p:attrName>ppt_y</p:attrName>
                                        </p:attrNameLst>
                                      </p:cBhvr>
                                      <p:rCtr x="7014" y="0"/>
                                    </p:animMotion>
                                  </p:childTnLst>
                                </p:cTn>
                              </p:par>
                              <p:par>
                                <p:cTn id="176" presetID="63" presetClass="path" presetSubtype="0" accel="50000" decel="50000" fill="hold" grpId="1" nodeType="withEffect">
                                  <p:stCondLst>
                                    <p:cond delay="0"/>
                                  </p:stCondLst>
                                  <p:childTnLst>
                                    <p:animMotion origin="layout" path="M -2.77778E-6 2.96296E-6 L 0.09341 2.96296E-6 " pathEditMode="relative" rAng="0" ptsTypes="AA">
                                      <p:cBhvr>
                                        <p:cTn id="177" dur="2000" fill="hold"/>
                                        <p:tgtEl>
                                          <p:spTgt spid="44"/>
                                        </p:tgtEl>
                                        <p:attrNameLst>
                                          <p:attrName>ppt_x</p:attrName>
                                          <p:attrName>ppt_y</p:attrName>
                                        </p:attrNameLst>
                                      </p:cBhvr>
                                      <p:rCtr x="4670" y="0"/>
                                    </p:animMotion>
                                  </p:childTnLst>
                                </p:cTn>
                              </p:par>
                              <p:par>
                                <p:cTn id="178" presetID="63" presetClass="path" presetSubtype="0" accel="50000" decel="50000" fill="hold" grpId="1" nodeType="withEffect">
                                  <p:stCondLst>
                                    <p:cond delay="0"/>
                                  </p:stCondLst>
                                  <p:childTnLst>
                                    <p:animMotion origin="layout" path="M 4.44444E-6 2.96296E-6 L 0.04757 2.96296E-6 " pathEditMode="relative" rAng="0" ptsTypes="AA">
                                      <p:cBhvr>
                                        <p:cTn id="179" dur="2000" fill="hold"/>
                                        <p:tgtEl>
                                          <p:spTgt spid="46"/>
                                        </p:tgtEl>
                                        <p:attrNameLst>
                                          <p:attrName>ppt_x</p:attrName>
                                          <p:attrName>ppt_y</p:attrName>
                                        </p:attrNameLst>
                                      </p:cBhvr>
                                      <p:rCtr x="2378" y="0"/>
                                    </p:animMotion>
                                  </p:childTnLst>
                                </p:cTn>
                              </p:par>
                              <p:par>
                                <p:cTn id="180" presetID="63" presetClass="path" presetSubtype="0" accel="50000" decel="50000" fill="hold" grpId="1" nodeType="withEffect">
                                  <p:stCondLst>
                                    <p:cond delay="0"/>
                                  </p:stCondLst>
                                  <p:childTnLst>
                                    <p:animMotion origin="layout" path="M -5.55556E-7 4.44444E-6 L 0.09323 4.44444E-6 " pathEditMode="relative" rAng="0" ptsTypes="AA">
                                      <p:cBhvr>
                                        <p:cTn id="181" dur="2000" fill="hold"/>
                                        <p:tgtEl>
                                          <p:spTgt spid="51"/>
                                        </p:tgtEl>
                                        <p:attrNameLst>
                                          <p:attrName>ppt_x</p:attrName>
                                          <p:attrName>ppt_y</p:attrName>
                                        </p:attrNameLst>
                                      </p:cBhvr>
                                      <p:rCtr x="4653" y="0"/>
                                    </p:animMotion>
                                  </p:childTnLst>
                                </p:cTn>
                              </p:par>
                              <p:par>
                                <p:cTn id="182" presetID="63" presetClass="path" presetSubtype="0" accel="50000" decel="50000" fill="hold" grpId="1" nodeType="withEffect">
                                  <p:stCondLst>
                                    <p:cond delay="0"/>
                                  </p:stCondLst>
                                  <p:childTnLst>
                                    <p:animMotion origin="layout" path="M 2.77778E-7 4.44444E-6 L 0.04757 4.44444E-6 " pathEditMode="relative" rAng="0" ptsTypes="AA">
                                      <p:cBhvr>
                                        <p:cTn id="183" dur="2000" fill="hold"/>
                                        <p:tgtEl>
                                          <p:spTgt spid="53"/>
                                        </p:tgtEl>
                                        <p:attrNameLst>
                                          <p:attrName>ppt_x</p:attrName>
                                          <p:attrName>ppt_y</p:attrName>
                                        </p:attrNameLst>
                                      </p:cBhvr>
                                      <p:rCtr x="2378" y="0"/>
                                    </p:animMotion>
                                  </p:childTnLst>
                                </p:cTn>
                              </p:par>
                              <p:par>
                                <p:cTn id="184" presetID="63" presetClass="path" presetSubtype="0" accel="50000" decel="50000" fill="hold" grpId="1" nodeType="withEffect">
                                  <p:stCondLst>
                                    <p:cond delay="0"/>
                                  </p:stCondLst>
                                  <p:childTnLst>
                                    <p:animMotion origin="layout" path="M -5.55556E-7 4.44444E-6 L 0.14045 4.44444E-6 " pathEditMode="relative" rAng="0" ptsTypes="AA">
                                      <p:cBhvr>
                                        <p:cTn id="185" dur="2000" fill="hold"/>
                                        <p:tgtEl>
                                          <p:spTgt spid="55"/>
                                        </p:tgtEl>
                                        <p:attrNameLst>
                                          <p:attrName>ppt_x</p:attrName>
                                          <p:attrName>ppt_y</p:attrName>
                                        </p:attrNameLst>
                                      </p:cBhvr>
                                      <p:rCtr x="7014" y="0"/>
                                    </p:animMotion>
                                  </p:childTnLst>
                                </p:cTn>
                              </p:par>
                            </p:childTnLst>
                          </p:cTn>
                        </p:par>
                        <p:par>
                          <p:cTn id="186" fill="hold">
                            <p:stCondLst>
                              <p:cond delay="8000"/>
                            </p:stCondLst>
                            <p:childTnLst>
                              <p:par>
                                <p:cTn id="187" presetID="22" presetClass="entr" presetSubtype="4" fill="hold" nodeType="afterEffect">
                                  <p:stCondLst>
                                    <p:cond delay="0"/>
                                  </p:stCondLst>
                                  <p:childTnLst>
                                    <p:set>
                                      <p:cBhvr>
                                        <p:cTn id="188" dur="1" fill="hold">
                                          <p:stCondLst>
                                            <p:cond delay="0"/>
                                          </p:stCondLst>
                                        </p:cTn>
                                        <p:tgtEl>
                                          <p:spTgt spid="60"/>
                                        </p:tgtEl>
                                        <p:attrNameLst>
                                          <p:attrName>style.visibility</p:attrName>
                                        </p:attrNameLst>
                                      </p:cBhvr>
                                      <p:to>
                                        <p:strVal val="visible"/>
                                      </p:to>
                                    </p:set>
                                    <p:animEffect transition="in" filter="wipe(down)">
                                      <p:cBhvr>
                                        <p:cTn id="18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P spid="9" grpId="1" animBg="1"/>
      <p:bldP spid="10" grpId="0" animBg="1"/>
      <p:bldP spid="10" grpId="1" animBg="1"/>
      <p:bldP spid="11" grpId="0" animBg="1"/>
      <p:bldP spid="11" grpId="1" animBg="1"/>
      <p:bldP spid="12" grpId="0" animBg="1"/>
      <p:bldP spid="12" grpId="1" animBg="1"/>
      <p:bldP spid="13" grpId="0"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9" grpId="0" animBg="1"/>
      <p:bldP spid="30" grpId="0" animBg="1"/>
      <p:bldP spid="30" grpId="1" animBg="1"/>
      <p:bldP spid="31" grpId="0" animBg="1"/>
      <p:bldP spid="31" grpId="1" animBg="1"/>
      <p:bldP spid="32" grpId="0" animBg="1"/>
      <p:bldP spid="32" grpId="1" animBg="1"/>
      <p:bldP spid="33" grpId="0" animBg="1"/>
      <p:bldP spid="33" grpId="1" animBg="1"/>
      <p:bldP spid="34" grpId="0"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3" grpId="0" animBg="1"/>
      <p:bldP spid="44" grpId="0" animBg="1"/>
      <p:bldP spid="44" grpId="1" animBg="1"/>
      <p:bldP spid="45" grpId="0" animBg="1"/>
      <p:bldP spid="45" grpId="1" animBg="1"/>
      <p:bldP spid="46" grpId="0" animBg="1"/>
      <p:bldP spid="46" grpId="1" animBg="1"/>
      <p:bldP spid="47" grpId="0" animBg="1"/>
      <p:bldP spid="47" grpId="1" animBg="1"/>
      <p:bldP spid="48" grpId="0"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2" name="文本框 1"/>
          <p:cNvSpPr txBox="1"/>
          <p:nvPr/>
        </p:nvSpPr>
        <p:spPr>
          <a:xfrm>
            <a:off x="4173245" y="476672"/>
            <a:ext cx="902811" cy="523220"/>
          </a:xfrm>
          <a:prstGeom prst="rect">
            <a:avLst/>
          </a:prstGeom>
          <a:noFill/>
        </p:spPr>
        <p:txBody>
          <a:bodyPr wrap="none" rtlCol="0">
            <a:spAutoFit/>
          </a:bodyPr>
          <a:lstStyle/>
          <a:p>
            <a:r>
              <a:rPr lang="zh-CN" altLang="en-US" sz="2800" b="1" dirty="0"/>
              <a:t>目录</a:t>
            </a:r>
          </a:p>
        </p:txBody>
      </p:sp>
      <p:sp>
        <p:nvSpPr>
          <p:cNvPr id="11" name="矩形 10"/>
          <p:cNvSpPr/>
          <p:nvPr/>
        </p:nvSpPr>
        <p:spPr>
          <a:xfrm>
            <a:off x="2508686" y="1556792"/>
            <a:ext cx="5134739" cy="832407"/>
          </a:xfrm>
          <a:prstGeom prst="rect">
            <a:avLst/>
          </a:prstGeom>
        </p:spPr>
        <p:txBody>
          <a:bodyPr wrap="none">
            <a:spAutoFit/>
          </a:bodyPr>
          <a:lstStyle/>
          <a:p>
            <a:pPr algn="just">
              <a:lnSpc>
                <a:spcPct val="240000"/>
              </a:lnSpc>
              <a:spcBef>
                <a:spcPts val="1700"/>
              </a:spcBef>
              <a:spcAft>
                <a:spcPts val="1650"/>
              </a:spcAft>
            </a:pPr>
            <a:r>
              <a:rPr lang="zh-CN" altLang="zh-CN" sz="2400" b="1" kern="2200" dirty="0">
                <a:latin typeface="Calibri" panose="020F0502020204030204" pitchFamily="34" charset="0"/>
              </a:rPr>
              <a:t>一、处世方法：求同存异、和而不同</a:t>
            </a:r>
            <a:endParaRPr lang="zh-CN" altLang="zh-CN" sz="2400" b="1" kern="2200" dirty="0">
              <a:effectLst/>
              <a:latin typeface="Calibri" panose="020F0502020204030204" pitchFamily="34" charset="0"/>
            </a:endParaRPr>
          </a:p>
        </p:txBody>
      </p:sp>
      <p:grpSp>
        <p:nvGrpSpPr>
          <p:cNvPr id="34" name="组合 33"/>
          <p:cNvGrpSpPr/>
          <p:nvPr/>
        </p:nvGrpSpPr>
        <p:grpSpPr>
          <a:xfrm>
            <a:off x="1436834" y="1979256"/>
            <a:ext cx="6167356" cy="443306"/>
            <a:chOff x="1645004" y="2129408"/>
            <a:chExt cx="6167356" cy="443306"/>
          </a:xfrm>
        </p:grpSpPr>
        <p:pic>
          <p:nvPicPr>
            <p:cNvPr id="36" name="图片 35"/>
            <p:cNvPicPr>
              <a:picLocks noChangeAspect="1"/>
            </p:cNvPicPr>
            <p:nvPr/>
          </p:nvPicPr>
          <p:blipFill rotWithShape="1">
            <a:blip r:embed="rId4" cstate="print">
              <a:extLst>
                <a:ext uri="{28A0092B-C50C-407E-A947-70E740481C1C}">
                  <a14:useLocalDpi xmlns:a14="http://schemas.microsoft.com/office/drawing/2010/main" xmlns="" val="0"/>
                </a:ext>
              </a:extLst>
            </a:blip>
            <a:srcRect l="17669" t="30048" r="14514" b="38448"/>
            <a:stretch/>
          </p:blipFill>
          <p:spPr>
            <a:xfrm>
              <a:off x="1645004" y="2129408"/>
              <a:ext cx="1270811" cy="443306"/>
            </a:xfrm>
            <a:prstGeom prst="rect">
              <a:avLst/>
            </a:prstGeom>
          </p:spPr>
        </p:pic>
        <p:cxnSp>
          <p:nvCxnSpPr>
            <p:cNvPr id="37" name="直接连接符 36"/>
            <p:cNvCxnSpPr/>
            <p:nvPr/>
          </p:nvCxnSpPr>
          <p:spPr>
            <a:xfrm>
              <a:off x="1861029" y="2564904"/>
              <a:ext cx="5951331" cy="0"/>
            </a:xfrm>
            <a:prstGeom prst="line">
              <a:avLst/>
            </a:prstGeom>
            <a:ln w="12700">
              <a:solidFill>
                <a:srgbClr val="C48B79"/>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2508686" y="2378263"/>
            <a:ext cx="5134739" cy="978729"/>
          </a:xfrm>
          <a:prstGeom prst="rect">
            <a:avLst/>
          </a:prstGeom>
        </p:spPr>
        <p:txBody>
          <a:bodyPr wrap="none">
            <a:spAutoFit/>
          </a:bodyPr>
          <a:lstStyle/>
          <a:p>
            <a:pPr algn="just">
              <a:lnSpc>
                <a:spcPct val="240000"/>
              </a:lnSpc>
              <a:spcBef>
                <a:spcPts val="1700"/>
              </a:spcBef>
              <a:spcAft>
                <a:spcPts val="1650"/>
              </a:spcAft>
            </a:pPr>
            <a:r>
              <a:rPr lang="zh-CN" altLang="zh-CN" sz="2400" b="1" kern="2200" dirty="0">
                <a:latin typeface="Calibri" panose="020F0502020204030204" pitchFamily="34" charset="0"/>
              </a:rPr>
              <a:t>二、教化思想：文以载道、以文化人</a:t>
            </a:r>
            <a:endParaRPr lang="zh-CN" altLang="zh-CN" sz="2400" b="1" kern="2200" dirty="0">
              <a:effectLst/>
              <a:latin typeface="Calibri" panose="020F0502020204030204" pitchFamily="34" charset="0"/>
            </a:endParaRPr>
          </a:p>
        </p:txBody>
      </p:sp>
      <p:sp>
        <p:nvSpPr>
          <p:cNvPr id="42" name="矩形 41"/>
          <p:cNvSpPr/>
          <p:nvPr/>
        </p:nvSpPr>
        <p:spPr>
          <a:xfrm>
            <a:off x="2508686" y="3242359"/>
            <a:ext cx="5134739" cy="978729"/>
          </a:xfrm>
          <a:prstGeom prst="rect">
            <a:avLst/>
          </a:prstGeom>
        </p:spPr>
        <p:txBody>
          <a:bodyPr wrap="none">
            <a:spAutoFit/>
          </a:bodyPr>
          <a:lstStyle/>
          <a:p>
            <a:pPr algn="just">
              <a:lnSpc>
                <a:spcPct val="240000"/>
              </a:lnSpc>
              <a:spcBef>
                <a:spcPts val="1700"/>
              </a:spcBef>
              <a:spcAft>
                <a:spcPts val="1650"/>
              </a:spcAft>
            </a:pPr>
            <a:r>
              <a:rPr lang="zh-CN" altLang="zh-CN" sz="2400" b="1" kern="2200" dirty="0">
                <a:latin typeface="Calibri" panose="020F0502020204030204" pitchFamily="34" charset="0"/>
              </a:rPr>
              <a:t>三、美学追求：形神兼备、情景交融</a:t>
            </a:r>
            <a:endParaRPr lang="zh-CN" altLang="zh-CN" sz="2400" b="1" kern="2200" dirty="0">
              <a:effectLst/>
              <a:latin typeface="Calibri" panose="020F0502020204030204" pitchFamily="34" charset="0"/>
            </a:endParaRPr>
          </a:p>
        </p:txBody>
      </p:sp>
      <p:sp>
        <p:nvSpPr>
          <p:cNvPr id="43" name="矩形 42"/>
          <p:cNvSpPr/>
          <p:nvPr/>
        </p:nvSpPr>
        <p:spPr>
          <a:xfrm>
            <a:off x="2508686" y="4077072"/>
            <a:ext cx="5134739" cy="832407"/>
          </a:xfrm>
          <a:prstGeom prst="rect">
            <a:avLst/>
          </a:prstGeom>
        </p:spPr>
        <p:txBody>
          <a:bodyPr wrap="none">
            <a:spAutoFit/>
          </a:bodyPr>
          <a:lstStyle/>
          <a:p>
            <a:pPr algn="just">
              <a:lnSpc>
                <a:spcPct val="240000"/>
              </a:lnSpc>
              <a:spcBef>
                <a:spcPts val="1700"/>
              </a:spcBef>
              <a:spcAft>
                <a:spcPts val="1650"/>
              </a:spcAft>
            </a:pPr>
            <a:r>
              <a:rPr lang="zh-CN" altLang="zh-CN" sz="2400" b="1" kern="2200" dirty="0">
                <a:latin typeface="Calibri" panose="020F0502020204030204" pitchFamily="34" charset="0"/>
              </a:rPr>
              <a:t>四、生活理念：俭约自守、中和泰和</a:t>
            </a:r>
            <a:endParaRPr lang="zh-CN" altLang="zh-CN" sz="2400" b="1" kern="2200" dirty="0">
              <a:effectLst/>
              <a:latin typeface="Calibri" panose="020F0502020204030204" pitchFamily="34" charset="0"/>
            </a:endParaRPr>
          </a:p>
        </p:txBody>
      </p:sp>
      <p:sp>
        <p:nvSpPr>
          <p:cNvPr id="44" name="矩形 43"/>
          <p:cNvSpPr/>
          <p:nvPr/>
        </p:nvSpPr>
        <p:spPr>
          <a:xfrm>
            <a:off x="2508686" y="5301208"/>
            <a:ext cx="1422184" cy="461665"/>
          </a:xfrm>
          <a:prstGeom prst="rect">
            <a:avLst/>
          </a:prstGeom>
        </p:spPr>
        <p:txBody>
          <a:bodyPr wrap="none">
            <a:spAutoFit/>
          </a:bodyPr>
          <a:lstStyle/>
          <a:p>
            <a:r>
              <a:rPr lang="zh-CN" altLang="en-US" sz="2400" b="1" kern="100" dirty="0" smtClean="0">
                <a:latin typeface="Calibri" panose="020F0502020204030204" pitchFamily="34" charset="0"/>
                <a:cs typeface="Times New Roman" panose="02020603050405020304" pitchFamily="18" charset="0"/>
              </a:rPr>
              <a:t>五、</a:t>
            </a:r>
            <a:r>
              <a:rPr lang="zh-CN" altLang="zh-CN" sz="2400" b="1" kern="100" dirty="0" smtClean="0">
                <a:latin typeface="Calibri" panose="020F0502020204030204" pitchFamily="34" charset="0"/>
                <a:cs typeface="Times New Roman" panose="02020603050405020304" pitchFamily="18" charset="0"/>
              </a:rPr>
              <a:t>结论</a:t>
            </a:r>
            <a:endParaRPr lang="zh-CN" altLang="en-US" sz="2400" dirty="0"/>
          </a:p>
        </p:txBody>
      </p:sp>
      <p:grpSp>
        <p:nvGrpSpPr>
          <p:cNvPr id="46" name="组合 45"/>
          <p:cNvGrpSpPr/>
          <p:nvPr/>
        </p:nvGrpSpPr>
        <p:grpSpPr>
          <a:xfrm>
            <a:off x="1436834" y="2829266"/>
            <a:ext cx="6167356" cy="443306"/>
            <a:chOff x="1645004" y="2129408"/>
            <a:chExt cx="6167356" cy="443306"/>
          </a:xfrm>
        </p:grpSpPr>
        <p:pic>
          <p:nvPicPr>
            <p:cNvPr id="48" name="图片 47"/>
            <p:cNvPicPr>
              <a:picLocks noChangeAspect="1"/>
            </p:cNvPicPr>
            <p:nvPr/>
          </p:nvPicPr>
          <p:blipFill rotWithShape="1">
            <a:blip r:embed="rId4" cstate="print">
              <a:extLst>
                <a:ext uri="{28A0092B-C50C-407E-A947-70E740481C1C}">
                  <a14:useLocalDpi xmlns:a14="http://schemas.microsoft.com/office/drawing/2010/main" xmlns="" val="0"/>
                </a:ext>
              </a:extLst>
            </a:blip>
            <a:srcRect l="17669" t="30048" r="14514" b="38448"/>
            <a:stretch/>
          </p:blipFill>
          <p:spPr>
            <a:xfrm>
              <a:off x="1645004" y="2129408"/>
              <a:ext cx="1270811" cy="443306"/>
            </a:xfrm>
            <a:prstGeom prst="rect">
              <a:avLst/>
            </a:prstGeom>
          </p:spPr>
        </p:pic>
        <p:cxnSp>
          <p:nvCxnSpPr>
            <p:cNvPr id="49" name="直接连接符 48"/>
            <p:cNvCxnSpPr/>
            <p:nvPr/>
          </p:nvCxnSpPr>
          <p:spPr>
            <a:xfrm>
              <a:off x="1861029" y="2564904"/>
              <a:ext cx="5951331" cy="0"/>
            </a:xfrm>
            <a:prstGeom prst="line">
              <a:avLst/>
            </a:prstGeom>
            <a:ln w="12700">
              <a:solidFill>
                <a:srgbClr val="C48B79"/>
              </a:solidFill>
            </a:ln>
          </p:spPr>
          <p:style>
            <a:lnRef idx="1">
              <a:schemeClr val="accent1"/>
            </a:lnRef>
            <a:fillRef idx="0">
              <a:schemeClr val="accent1"/>
            </a:fillRef>
            <a:effectRef idx="0">
              <a:schemeClr val="accent1"/>
            </a:effectRef>
            <a:fontRef idx="minor">
              <a:schemeClr val="tx1"/>
            </a:fontRef>
          </p:style>
        </p:cxnSp>
      </p:grpSp>
      <p:grpSp>
        <p:nvGrpSpPr>
          <p:cNvPr id="50" name="组合 49"/>
          <p:cNvGrpSpPr/>
          <p:nvPr/>
        </p:nvGrpSpPr>
        <p:grpSpPr>
          <a:xfrm>
            <a:off x="1436834" y="3679275"/>
            <a:ext cx="6167356" cy="443306"/>
            <a:chOff x="1645004" y="2129408"/>
            <a:chExt cx="6167356" cy="443306"/>
          </a:xfrm>
        </p:grpSpPr>
        <p:pic>
          <p:nvPicPr>
            <p:cNvPr id="52" name="图片 51"/>
            <p:cNvPicPr>
              <a:picLocks noChangeAspect="1"/>
            </p:cNvPicPr>
            <p:nvPr/>
          </p:nvPicPr>
          <p:blipFill rotWithShape="1">
            <a:blip r:embed="rId4" cstate="print">
              <a:extLst>
                <a:ext uri="{28A0092B-C50C-407E-A947-70E740481C1C}">
                  <a14:useLocalDpi xmlns:a14="http://schemas.microsoft.com/office/drawing/2010/main" xmlns="" val="0"/>
                </a:ext>
              </a:extLst>
            </a:blip>
            <a:srcRect l="17669" t="30048" r="14514" b="38448"/>
            <a:stretch/>
          </p:blipFill>
          <p:spPr>
            <a:xfrm>
              <a:off x="1645004" y="2129408"/>
              <a:ext cx="1270811" cy="443306"/>
            </a:xfrm>
            <a:prstGeom prst="rect">
              <a:avLst/>
            </a:prstGeom>
          </p:spPr>
        </p:pic>
        <p:cxnSp>
          <p:nvCxnSpPr>
            <p:cNvPr id="53" name="直接连接符 52"/>
            <p:cNvCxnSpPr/>
            <p:nvPr/>
          </p:nvCxnSpPr>
          <p:spPr>
            <a:xfrm>
              <a:off x="1861029" y="2564904"/>
              <a:ext cx="5951331" cy="0"/>
            </a:xfrm>
            <a:prstGeom prst="line">
              <a:avLst/>
            </a:prstGeom>
            <a:ln w="12700">
              <a:solidFill>
                <a:srgbClr val="C48B79"/>
              </a:solidFill>
            </a:ln>
          </p:spPr>
          <p:style>
            <a:lnRef idx="1">
              <a:schemeClr val="accent1"/>
            </a:lnRef>
            <a:fillRef idx="0">
              <a:schemeClr val="accent1"/>
            </a:fillRef>
            <a:effectRef idx="0">
              <a:schemeClr val="accent1"/>
            </a:effectRef>
            <a:fontRef idx="minor">
              <a:schemeClr val="tx1"/>
            </a:fontRef>
          </p:style>
        </p:cxnSp>
      </p:grpSp>
      <p:grpSp>
        <p:nvGrpSpPr>
          <p:cNvPr id="54" name="组合 53"/>
          <p:cNvGrpSpPr/>
          <p:nvPr/>
        </p:nvGrpSpPr>
        <p:grpSpPr>
          <a:xfrm>
            <a:off x="1436834" y="4529285"/>
            <a:ext cx="6167356" cy="443306"/>
            <a:chOff x="1645004" y="2129408"/>
            <a:chExt cx="6167356" cy="443306"/>
          </a:xfrm>
        </p:grpSpPr>
        <p:pic>
          <p:nvPicPr>
            <p:cNvPr id="56" name="图片 55"/>
            <p:cNvPicPr>
              <a:picLocks noChangeAspect="1"/>
            </p:cNvPicPr>
            <p:nvPr/>
          </p:nvPicPr>
          <p:blipFill rotWithShape="1">
            <a:blip r:embed="rId4" cstate="print">
              <a:extLst>
                <a:ext uri="{28A0092B-C50C-407E-A947-70E740481C1C}">
                  <a14:useLocalDpi xmlns:a14="http://schemas.microsoft.com/office/drawing/2010/main" xmlns="" val="0"/>
                </a:ext>
              </a:extLst>
            </a:blip>
            <a:srcRect l="17669" t="30048" r="14514" b="38448"/>
            <a:stretch/>
          </p:blipFill>
          <p:spPr>
            <a:xfrm>
              <a:off x="1645004" y="2129408"/>
              <a:ext cx="1270811" cy="443306"/>
            </a:xfrm>
            <a:prstGeom prst="rect">
              <a:avLst/>
            </a:prstGeom>
          </p:spPr>
        </p:pic>
        <p:cxnSp>
          <p:nvCxnSpPr>
            <p:cNvPr id="57" name="直接连接符 56"/>
            <p:cNvCxnSpPr/>
            <p:nvPr/>
          </p:nvCxnSpPr>
          <p:spPr>
            <a:xfrm>
              <a:off x="1861029" y="2564904"/>
              <a:ext cx="5951331" cy="0"/>
            </a:xfrm>
            <a:prstGeom prst="line">
              <a:avLst/>
            </a:prstGeom>
            <a:ln w="12700">
              <a:solidFill>
                <a:srgbClr val="C48B79"/>
              </a:solidFill>
            </a:ln>
          </p:spPr>
          <p:style>
            <a:lnRef idx="1">
              <a:schemeClr val="accent1"/>
            </a:lnRef>
            <a:fillRef idx="0">
              <a:schemeClr val="accent1"/>
            </a:fillRef>
            <a:effectRef idx="0">
              <a:schemeClr val="accent1"/>
            </a:effectRef>
            <a:fontRef idx="minor">
              <a:schemeClr val="tx1"/>
            </a:fontRef>
          </p:style>
        </p:cxnSp>
      </p:grpSp>
      <p:grpSp>
        <p:nvGrpSpPr>
          <p:cNvPr id="58" name="组合 57"/>
          <p:cNvGrpSpPr/>
          <p:nvPr/>
        </p:nvGrpSpPr>
        <p:grpSpPr>
          <a:xfrm>
            <a:off x="1436834" y="5379294"/>
            <a:ext cx="6167356" cy="443306"/>
            <a:chOff x="1645004" y="2129408"/>
            <a:chExt cx="6167356" cy="443306"/>
          </a:xfrm>
        </p:grpSpPr>
        <p:pic>
          <p:nvPicPr>
            <p:cNvPr id="60" name="图片 59"/>
            <p:cNvPicPr>
              <a:picLocks noChangeAspect="1"/>
            </p:cNvPicPr>
            <p:nvPr/>
          </p:nvPicPr>
          <p:blipFill rotWithShape="1">
            <a:blip r:embed="rId4" cstate="print">
              <a:extLst>
                <a:ext uri="{28A0092B-C50C-407E-A947-70E740481C1C}">
                  <a14:useLocalDpi xmlns:a14="http://schemas.microsoft.com/office/drawing/2010/main" xmlns="" val="0"/>
                </a:ext>
              </a:extLst>
            </a:blip>
            <a:srcRect l="17669" t="30048" r="14514" b="38448"/>
            <a:stretch/>
          </p:blipFill>
          <p:spPr>
            <a:xfrm>
              <a:off x="1645004" y="2129408"/>
              <a:ext cx="1270811" cy="443306"/>
            </a:xfrm>
            <a:prstGeom prst="rect">
              <a:avLst/>
            </a:prstGeom>
          </p:spPr>
        </p:pic>
        <p:cxnSp>
          <p:nvCxnSpPr>
            <p:cNvPr id="61" name="直接连接符 60"/>
            <p:cNvCxnSpPr/>
            <p:nvPr/>
          </p:nvCxnSpPr>
          <p:spPr>
            <a:xfrm>
              <a:off x="1861029" y="2564904"/>
              <a:ext cx="5951331" cy="0"/>
            </a:xfrm>
            <a:prstGeom prst="line">
              <a:avLst/>
            </a:prstGeom>
            <a:ln w="12700">
              <a:solidFill>
                <a:srgbClr val="C48B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40403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900" decel="100000" fill="hold"/>
                                        <p:tgtEl>
                                          <p:spTgt spid="3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par>
                          <p:cTn id="19" fill="hold">
                            <p:stCondLst>
                              <p:cond delay="2000"/>
                            </p:stCondLst>
                            <p:childTnLst>
                              <p:par>
                                <p:cTn id="20" presetID="37"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900" decel="100000" fill="hold"/>
                                        <p:tgtEl>
                                          <p:spTgt spid="46"/>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3500"/>
                            </p:stCondLst>
                            <p:childTnLst>
                              <p:par>
                                <p:cTn id="31" presetID="37" presetClass="entr" presetSubtype="0" fill="hold"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1000"/>
                                        <p:tgtEl>
                                          <p:spTgt spid="50"/>
                                        </p:tgtEl>
                                      </p:cBhvr>
                                    </p:animEffect>
                                    <p:anim calcmode="lin" valueType="num">
                                      <p:cBhvr>
                                        <p:cTn id="34" dur="1000" fill="hold"/>
                                        <p:tgtEl>
                                          <p:spTgt spid="50"/>
                                        </p:tgtEl>
                                        <p:attrNameLst>
                                          <p:attrName>ppt_x</p:attrName>
                                        </p:attrNameLst>
                                      </p:cBhvr>
                                      <p:tavLst>
                                        <p:tav tm="0">
                                          <p:val>
                                            <p:strVal val="#ppt_x"/>
                                          </p:val>
                                        </p:tav>
                                        <p:tav tm="100000">
                                          <p:val>
                                            <p:strVal val="#ppt_x"/>
                                          </p:val>
                                        </p:tav>
                                      </p:tavLst>
                                    </p:anim>
                                    <p:anim calcmode="lin" valueType="num">
                                      <p:cBhvr>
                                        <p:cTn id="35" dur="900" decel="100000" fill="hold"/>
                                        <p:tgtEl>
                                          <p:spTgt spid="5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par>
                          <p:cTn id="41" fill="hold">
                            <p:stCondLst>
                              <p:cond delay="5000"/>
                            </p:stCondLst>
                            <p:childTnLst>
                              <p:par>
                                <p:cTn id="42" presetID="37" presetClass="entr" presetSubtype="0" fill="hold" nodeType="after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1000"/>
                                        <p:tgtEl>
                                          <p:spTgt spid="54"/>
                                        </p:tgtEl>
                                      </p:cBhvr>
                                    </p:animEffect>
                                    <p:anim calcmode="lin" valueType="num">
                                      <p:cBhvr>
                                        <p:cTn id="45" dur="1000" fill="hold"/>
                                        <p:tgtEl>
                                          <p:spTgt spid="54"/>
                                        </p:tgtEl>
                                        <p:attrNameLst>
                                          <p:attrName>ppt_x</p:attrName>
                                        </p:attrNameLst>
                                      </p:cBhvr>
                                      <p:tavLst>
                                        <p:tav tm="0">
                                          <p:val>
                                            <p:strVal val="#ppt_x"/>
                                          </p:val>
                                        </p:tav>
                                        <p:tav tm="100000">
                                          <p:val>
                                            <p:strVal val="#ppt_x"/>
                                          </p:val>
                                        </p:tav>
                                      </p:tavLst>
                                    </p:anim>
                                    <p:anim calcmode="lin" valueType="num">
                                      <p:cBhvr>
                                        <p:cTn id="46" dur="900" decel="100000" fill="hold"/>
                                        <p:tgtEl>
                                          <p:spTgt spid="54"/>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54"/>
                                        </p:tgtEl>
                                        <p:attrNameLst>
                                          <p:attrName>ppt_y</p:attrName>
                                        </p:attrNameLst>
                                      </p:cBhvr>
                                      <p:tavLst>
                                        <p:tav tm="0">
                                          <p:val>
                                            <p:strVal val="#ppt_y-.03"/>
                                          </p:val>
                                        </p:tav>
                                        <p:tav tm="100000">
                                          <p:val>
                                            <p:strVal val="#ppt_y"/>
                                          </p:val>
                                        </p:tav>
                                      </p:tavLst>
                                    </p:anim>
                                  </p:childTnLst>
                                </p:cTn>
                              </p:par>
                            </p:childTnLst>
                          </p:cTn>
                        </p:par>
                        <p:par>
                          <p:cTn id="48" fill="hold">
                            <p:stCondLst>
                              <p:cond delay="6000"/>
                            </p:stCondLst>
                            <p:childTnLst>
                              <p:par>
                                <p:cTn id="49" presetID="22" presetClass="entr" presetSubtype="8"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wipe(left)">
                                      <p:cBhvr>
                                        <p:cTn id="51" dur="500"/>
                                        <p:tgtEl>
                                          <p:spTgt spid="43"/>
                                        </p:tgtEl>
                                      </p:cBhvr>
                                    </p:animEffect>
                                  </p:childTnLst>
                                </p:cTn>
                              </p:par>
                            </p:childTnLst>
                          </p:cTn>
                        </p:par>
                        <p:par>
                          <p:cTn id="52" fill="hold">
                            <p:stCondLst>
                              <p:cond delay="6500"/>
                            </p:stCondLst>
                            <p:childTnLst>
                              <p:par>
                                <p:cTn id="53" presetID="37" presetClass="entr" presetSubtype="0" fill="hold" nodeType="after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fade">
                                      <p:cBhvr>
                                        <p:cTn id="55" dur="1000"/>
                                        <p:tgtEl>
                                          <p:spTgt spid="58"/>
                                        </p:tgtEl>
                                      </p:cBhvr>
                                    </p:animEffect>
                                    <p:anim calcmode="lin" valueType="num">
                                      <p:cBhvr>
                                        <p:cTn id="56" dur="1000" fill="hold"/>
                                        <p:tgtEl>
                                          <p:spTgt spid="58"/>
                                        </p:tgtEl>
                                        <p:attrNameLst>
                                          <p:attrName>ppt_x</p:attrName>
                                        </p:attrNameLst>
                                      </p:cBhvr>
                                      <p:tavLst>
                                        <p:tav tm="0">
                                          <p:val>
                                            <p:strVal val="#ppt_x"/>
                                          </p:val>
                                        </p:tav>
                                        <p:tav tm="100000">
                                          <p:val>
                                            <p:strVal val="#ppt_x"/>
                                          </p:val>
                                        </p:tav>
                                      </p:tavLst>
                                    </p:anim>
                                    <p:anim calcmode="lin" valueType="num">
                                      <p:cBhvr>
                                        <p:cTn id="57" dur="900" decel="100000" fill="hold"/>
                                        <p:tgtEl>
                                          <p:spTgt spid="58"/>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58"/>
                                        </p:tgtEl>
                                        <p:attrNameLst>
                                          <p:attrName>ppt_y</p:attrName>
                                        </p:attrNameLst>
                                      </p:cBhvr>
                                      <p:tavLst>
                                        <p:tav tm="0">
                                          <p:val>
                                            <p:strVal val="#ppt_y-.03"/>
                                          </p:val>
                                        </p:tav>
                                        <p:tav tm="100000">
                                          <p:val>
                                            <p:strVal val="#ppt_y"/>
                                          </p:val>
                                        </p:tav>
                                      </p:tavLst>
                                    </p:anim>
                                  </p:childTnLst>
                                </p:cTn>
                              </p:par>
                            </p:childTnLst>
                          </p:cTn>
                        </p:par>
                        <p:par>
                          <p:cTn id="59" fill="hold">
                            <p:stCondLst>
                              <p:cond delay="7500"/>
                            </p:stCondLst>
                            <p:childTnLst>
                              <p:par>
                                <p:cTn id="60" presetID="22" presetClass="entr" presetSubtype="8" fill="hold" grpId="0" nodeType="after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left)">
                                      <p:cBhvr>
                                        <p:cTn id="6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42" grpId="0"/>
      <p:bldP spid="43" grpId="0"/>
      <p:bldP spid="4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253792" y="250802"/>
            <a:ext cx="5328592" cy="954107"/>
          </a:xfrm>
          <a:prstGeom prst="rect">
            <a:avLst/>
          </a:prstGeom>
        </p:spPr>
        <p:txBody>
          <a:bodyPr wrap="square">
            <a:spAutoFit/>
          </a:bodyPr>
          <a:lstStyle/>
          <a:p>
            <a:r>
              <a:rPr lang="zh-CN" altLang="zh-CN" sz="2800" dirty="0"/>
              <a:t> “俭约自守、中和泰和</a:t>
            </a:r>
            <a:r>
              <a:rPr lang="zh-CN" altLang="zh-CN" sz="2800" dirty="0" smtClean="0"/>
              <a:t>” 与</a:t>
            </a:r>
            <a:r>
              <a:rPr lang="zh-CN" altLang="zh-CN" sz="2800" dirty="0"/>
              <a:t>农业社会的生产方式根本相关的。</a:t>
            </a:r>
            <a:endParaRPr lang="zh-CN" altLang="en-US" sz="2800" dirty="0">
              <a:latin typeface="+mn-ea"/>
            </a:endParaRPr>
          </a:p>
        </p:txBody>
      </p:sp>
      <p:sp>
        <p:nvSpPr>
          <p:cNvPr id="6" name="矩形 5"/>
          <p:cNvSpPr/>
          <p:nvPr/>
        </p:nvSpPr>
        <p:spPr>
          <a:xfrm>
            <a:off x="4644008" y="1556792"/>
            <a:ext cx="4043349" cy="1938992"/>
          </a:xfrm>
          <a:prstGeom prst="rect">
            <a:avLst/>
          </a:prstGeom>
        </p:spPr>
        <p:txBody>
          <a:bodyPr wrap="square">
            <a:spAutoFit/>
          </a:bodyPr>
          <a:lstStyle/>
          <a:p>
            <a:r>
              <a:rPr lang="zh-CN" altLang="zh-CN" sz="2000" kern="100" dirty="0">
                <a:latin typeface="+mn-ea"/>
                <a:cs typeface="宋体" panose="02010600030101010101" pitchFamily="2" charset="-122"/>
              </a:rPr>
              <a:t>在古代农业社会，</a:t>
            </a:r>
            <a:r>
              <a:rPr lang="zh-CN" altLang="zh-CN" sz="2000" kern="100" dirty="0" smtClean="0">
                <a:latin typeface="+mn-ea"/>
                <a:cs typeface="宋体" panose="02010600030101010101" pitchFamily="2" charset="-122"/>
              </a:rPr>
              <a:t>人们生产力</a:t>
            </a:r>
            <a:r>
              <a:rPr lang="zh-CN" altLang="zh-CN" sz="2000" kern="100" dirty="0">
                <a:latin typeface="+mn-ea"/>
                <a:cs typeface="宋体" panose="02010600030101010101" pitchFamily="2" charset="-122"/>
              </a:rPr>
              <a:t>水平较低，没有过多的剩余产品可以</a:t>
            </a:r>
            <a:r>
              <a:rPr lang="zh-CN" altLang="zh-CN" sz="2000" kern="100" dirty="0" smtClean="0">
                <a:latin typeface="+mn-ea"/>
                <a:cs typeface="宋体" panose="02010600030101010101" pitchFamily="2" charset="-122"/>
              </a:rPr>
              <a:t>分配</a:t>
            </a:r>
            <a:r>
              <a:rPr lang="zh-CN" altLang="en-US" sz="2000" kern="100" dirty="0" smtClean="0">
                <a:latin typeface="+mn-ea"/>
                <a:cs typeface="宋体" panose="02010600030101010101" pitchFamily="2" charset="-122"/>
              </a:rPr>
              <a:t>，</a:t>
            </a:r>
            <a:r>
              <a:rPr lang="zh-CN" altLang="zh-CN" sz="2000" kern="100" dirty="0" smtClean="0">
                <a:latin typeface="+mn-ea"/>
                <a:cs typeface="宋体" panose="02010600030101010101" pitchFamily="2" charset="-122"/>
              </a:rPr>
              <a:t>因而逐渐</a:t>
            </a:r>
            <a:r>
              <a:rPr lang="zh-CN" altLang="zh-CN" sz="2000" kern="100" dirty="0">
                <a:latin typeface="+mn-ea"/>
                <a:cs typeface="宋体" panose="02010600030101010101" pitchFamily="2" charset="-122"/>
              </a:rPr>
              <a:t>形成了俭约自守的生活理念</a:t>
            </a:r>
            <a:r>
              <a:rPr lang="zh-CN" altLang="zh-CN" sz="2000" kern="100" dirty="0" smtClean="0">
                <a:latin typeface="+mn-ea"/>
                <a:cs typeface="宋体" panose="02010600030101010101" pitchFamily="2" charset="-122"/>
              </a:rPr>
              <a:t>。</a:t>
            </a:r>
            <a:r>
              <a:rPr lang="zh-CN" altLang="en-US" sz="2000" kern="100" dirty="0">
                <a:latin typeface="+mn-ea"/>
                <a:cs typeface="宋体" panose="02010600030101010101" pitchFamily="2" charset="-122"/>
              </a:rPr>
              <a:t>人们在从自然中索取生产、生活资料时</a:t>
            </a:r>
            <a:r>
              <a:rPr lang="zh-CN" altLang="en-US" sz="2000" kern="100" dirty="0" smtClean="0">
                <a:latin typeface="+mn-ea"/>
                <a:cs typeface="宋体" panose="02010600030101010101" pitchFamily="2" charset="-122"/>
              </a:rPr>
              <a:t>，形成人对</a:t>
            </a:r>
            <a:r>
              <a:rPr lang="zh-CN" altLang="en-US" sz="2000" kern="100" dirty="0">
                <a:latin typeface="+mn-ea"/>
                <a:cs typeface="宋体" panose="02010600030101010101" pitchFamily="2" charset="-122"/>
              </a:rPr>
              <a:t>自然的敬畏，人与他人协同合作的文化传统。</a:t>
            </a:r>
            <a:endParaRPr lang="zh-CN" altLang="en-US" sz="2000" dirty="0">
              <a:latin typeface="+mn-ea"/>
            </a:endParaRPr>
          </a:p>
        </p:txBody>
      </p:sp>
      <p:pic>
        <p:nvPicPr>
          <p:cNvPr id="10" name="图片 9"/>
          <p:cNvPicPr>
            <a:picLocks noChangeAspect="1"/>
          </p:cNvPicPr>
          <p:nvPr/>
        </p:nvPicPr>
        <p:blipFill>
          <a:blip r:embed="rId4">
            <a:clrChange>
              <a:clrFrom>
                <a:srgbClr val="E5DFD3"/>
              </a:clrFrom>
              <a:clrTo>
                <a:srgbClr val="E5DFD3">
                  <a:alpha val="0"/>
                </a:srgbClr>
              </a:clrTo>
            </a:clrChange>
            <a:extLst>
              <a:ext uri="{28A0092B-C50C-407E-A947-70E740481C1C}">
                <a14:useLocalDpi xmlns:a14="http://schemas.microsoft.com/office/drawing/2010/main" xmlns="" val="0"/>
              </a:ext>
            </a:extLst>
          </a:blip>
          <a:stretch>
            <a:fillRect/>
          </a:stretch>
        </p:blipFill>
        <p:spPr>
          <a:xfrm>
            <a:off x="395536" y="1204909"/>
            <a:ext cx="2811001" cy="4149080"/>
          </a:xfrm>
          <a:prstGeom prst="rect">
            <a:avLst/>
          </a:prstGeom>
        </p:spPr>
      </p:pic>
      <p:pic>
        <p:nvPicPr>
          <p:cNvPr id="11" name="图片 10"/>
          <p:cNvPicPr>
            <a:picLocks noChangeAspect="1"/>
          </p:cNvPicPr>
          <p:nvPr/>
        </p:nvPicPr>
        <p:blipFill>
          <a:blip r:embed="rId5" cstate="print">
            <a:clrChange>
              <a:clrFrom>
                <a:srgbClr val="F3EBE5"/>
              </a:clrFrom>
              <a:clrTo>
                <a:srgbClr val="F3EBE5">
                  <a:alpha val="0"/>
                </a:srgbClr>
              </a:clrTo>
            </a:clrChange>
            <a:extLst>
              <a:ext uri="{28A0092B-C50C-407E-A947-70E740481C1C}">
                <a14:useLocalDpi xmlns:a14="http://schemas.microsoft.com/office/drawing/2010/main" xmlns="" val="0"/>
              </a:ext>
            </a:extLst>
          </a:blip>
          <a:stretch>
            <a:fillRect/>
          </a:stretch>
        </p:blipFill>
        <p:spPr>
          <a:xfrm>
            <a:off x="3393542" y="2132856"/>
            <a:ext cx="3272140" cy="4067178"/>
          </a:xfrm>
          <a:prstGeom prst="rect">
            <a:avLst/>
          </a:prstGeom>
        </p:spPr>
      </p:pic>
    </p:spTree>
    <p:extLst>
      <p:ext uri="{BB962C8B-B14F-4D97-AF65-F5344CB8AC3E}">
        <p14:creationId xmlns:p14="http://schemas.microsoft.com/office/powerpoint/2010/main" xmlns="" val="288431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251520" y="313492"/>
            <a:ext cx="6624736" cy="523220"/>
          </a:xfrm>
          <a:prstGeom prst="rect">
            <a:avLst/>
          </a:prstGeom>
        </p:spPr>
        <p:txBody>
          <a:bodyPr wrap="square">
            <a:spAutoFit/>
          </a:bodyPr>
          <a:lstStyle/>
          <a:p>
            <a:r>
              <a:rPr lang="zh-CN" altLang="zh-CN" sz="2800" dirty="0"/>
              <a:t>中和泰和</a:t>
            </a:r>
            <a:endParaRPr lang="zh-CN" altLang="en-US" sz="2800" dirty="0">
              <a:latin typeface="+mn-ea"/>
            </a:endParaRPr>
          </a:p>
        </p:txBody>
      </p:sp>
      <p:pic>
        <p:nvPicPr>
          <p:cNvPr id="3" name="图片 2"/>
          <p:cNvPicPr>
            <a:picLocks noChangeAspect="1"/>
          </p:cNvPicPr>
          <p:nvPr/>
        </p:nvPicPr>
        <p:blipFill>
          <a:blip r:embed="rId4"/>
          <a:stretch>
            <a:fillRect/>
          </a:stretch>
        </p:blipFill>
        <p:spPr>
          <a:xfrm>
            <a:off x="3347864" y="1908906"/>
            <a:ext cx="2557086" cy="2557086"/>
          </a:xfrm>
          <a:prstGeom prst="rect">
            <a:avLst/>
          </a:prstGeom>
        </p:spPr>
      </p:pic>
      <p:sp>
        <p:nvSpPr>
          <p:cNvPr id="9" name="矩形 8"/>
          <p:cNvSpPr/>
          <p:nvPr/>
        </p:nvSpPr>
        <p:spPr>
          <a:xfrm>
            <a:off x="2476848" y="4653136"/>
            <a:ext cx="4493538" cy="461665"/>
          </a:xfrm>
          <a:prstGeom prst="rect">
            <a:avLst/>
          </a:prstGeom>
        </p:spPr>
        <p:txBody>
          <a:bodyPr wrap="none">
            <a:spAutoFit/>
          </a:bodyPr>
          <a:lstStyle/>
          <a:p>
            <a:r>
              <a:rPr lang="zh-CN" altLang="zh-CN" sz="2400" kern="100" dirty="0">
                <a:latin typeface="+mn-ea"/>
                <a:cs typeface="宋体" panose="02010600030101010101" pitchFamily="2" charset="-122"/>
              </a:rPr>
              <a:t>喜、怒、哀、乐之未发，谓之中</a:t>
            </a:r>
            <a:endParaRPr lang="zh-CN" altLang="en-US" sz="2400" dirty="0">
              <a:latin typeface="+mn-ea"/>
            </a:endParaRPr>
          </a:p>
        </p:txBody>
      </p:sp>
    </p:spTree>
    <p:extLst>
      <p:ext uri="{BB962C8B-B14F-4D97-AF65-F5344CB8AC3E}">
        <p14:creationId xmlns:p14="http://schemas.microsoft.com/office/powerpoint/2010/main" xmlns="" val="213693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251520" y="313492"/>
            <a:ext cx="6624736" cy="523220"/>
          </a:xfrm>
          <a:prstGeom prst="rect">
            <a:avLst/>
          </a:prstGeom>
        </p:spPr>
        <p:txBody>
          <a:bodyPr wrap="square">
            <a:spAutoFit/>
          </a:bodyPr>
          <a:lstStyle/>
          <a:p>
            <a:r>
              <a:rPr lang="zh-CN" altLang="zh-CN" sz="2800" dirty="0"/>
              <a:t>中和泰和</a:t>
            </a:r>
            <a:endParaRPr lang="zh-CN" altLang="en-US" sz="2800" dirty="0">
              <a:latin typeface="+mn-ea"/>
            </a:endParaRPr>
          </a:p>
        </p:txBody>
      </p:sp>
      <p:pic>
        <p:nvPicPr>
          <p:cNvPr id="5" name="图片 4"/>
          <p:cNvPicPr>
            <a:picLocks noChangeAspect="1"/>
          </p:cNvPicPr>
          <p:nvPr/>
        </p:nvPicPr>
        <p:blipFill>
          <a:blip r:embed="rId4"/>
          <a:stretch>
            <a:fillRect/>
          </a:stretch>
        </p:blipFill>
        <p:spPr>
          <a:xfrm>
            <a:off x="1547664" y="3580799"/>
            <a:ext cx="1072337" cy="1072337"/>
          </a:xfrm>
          <a:prstGeom prst="rect">
            <a:avLst/>
          </a:prstGeom>
        </p:spPr>
      </p:pic>
      <p:pic>
        <p:nvPicPr>
          <p:cNvPr id="6" name="图片 5"/>
          <p:cNvPicPr>
            <a:picLocks noChangeAspect="1"/>
          </p:cNvPicPr>
          <p:nvPr/>
        </p:nvPicPr>
        <p:blipFill>
          <a:blip r:embed="rId5"/>
          <a:stretch>
            <a:fillRect/>
          </a:stretch>
        </p:blipFill>
        <p:spPr>
          <a:xfrm>
            <a:off x="3174295" y="3580799"/>
            <a:ext cx="1078572" cy="1072337"/>
          </a:xfrm>
          <a:prstGeom prst="rect">
            <a:avLst/>
          </a:prstGeom>
        </p:spPr>
      </p:pic>
      <p:pic>
        <p:nvPicPr>
          <p:cNvPr id="7" name="图片 6"/>
          <p:cNvPicPr>
            <a:picLocks noChangeAspect="1"/>
          </p:cNvPicPr>
          <p:nvPr/>
        </p:nvPicPr>
        <p:blipFill>
          <a:blip r:embed="rId6"/>
          <a:stretch>
            <a:fillRect/>
          </a:stretch>
        </p:blipFill>
        <p:spPr>
          <a:xfrm>
            <a:off x="4809251" y="3580799"/>
            <a:ext cx="1078572" cy="1078572"/>
          </a:xfrm>
          <a:prstGeom prst="rect">
            <a:avLst/>
          </a:prstGeom>
        </p:spPr>
      </p:pic>
      <p:pic>
        <p:nvPicPr>
          <p:cNvPr id="8" name="图片 7"/>
          <p:cNvPicPr>
            <a:picLocks noChangeAspect="1"/>
          </p:cNvPicPr>
          <p:nvPr/>
        </p:nvPicPr>
        <p:blipFill>
          <a:blip r:embed="rId7"/>
          <a:stretch>
            <a:fillRect/>
          </a:stretch>
        </p:blipFill>
        <p:spPr>
          <a:xfrm>
            <a:off x="6444208" y="3580799"/>
            <a:ext cx="1078572" cy="1072337"/>
          </a:xfrm>
          <a:prstGeom prst="rect">
            <a:avLst/>
          </a:prstGeom>
        </p:spPr>
      </p:pic>
      <p:sp>
        <p:nvSpPr>
          <p:cNvPr id="10" name="矩形 9"/>
          <p:cNvSpPr/>
          <p:nvPr/>
        </p:nvSpPr>
        <p:spPr>
          <a:xfrm>
            <a:off x="3240945" y="5018692"/>
            <a:ext cx="2646878" cy="461665"/>
          </a:xfrm>
          <a:prstGeom prst="rect">
            <a:avLst/>
          </a:prstGeom>
        </p:spPr>
        <p:txBody>
          <a:bodyPr wrap="none">
            <a:spAutoFit/>
          </a:bodyPr>
          <a:lstStyle/>
          <a:p>
            <a:r>
              <a:rPr lang="zh-CN" altLang="zh-CN" sz="2400" kern="100" dirty="0">
                <a:latin typeface="+mn-ea"/>
                <a:cs typeface="宋体" panose="02010600030101010101" pitchFamily="2" charset="-122"/>
              </a:rPr>
              <a:t>发而皆中节谓之和</a:t>
            </a:r>
            <a:endParaRPr lang="zh-CN" altLang="en-US" sz="2400" dirty="0">
              <a:latin typeface="+mn-ea"/>
            </a:endParaRPr>
          </a:p>
        </p:txBody>
      </p:sp>
      <p:pic>
        <p:nvPicPr>
          <p:cNvPr id="12" name="图片 11"/>
          <p:cNvPicPr>
            <a:picLocks noChangeAspect="1"/>
          </p:cNvPicPr>
          <p:nvPr/>
        </p:nvPicPr>
        <p:blipFill>
          <a:blip r:embed="rId8"/>
          <a:stretch>
            <a:fillRect/>
          </a:stretch>
        </p:blipFill>
        <p:spPr>
          <a:xfrm>
            <a:off x="3183282" y="2023537"/>
            <a:ext cx="1055021" cy="1055021"/>
          </a:xfrm>
          <a:prstGeom prst="rect">
            <a:avLst/>
          </a:prstGeom>
        </p:spPr>
      </p:pic>
      <p:pic>
        <p:nvPicPr>
          <p:cNvPr id="15" name="图片 14"/>
          <p:cNvPicPr>
            <a:picLocks noChangeAspect="1"/>
          </p:cNvPicPr>
          <p:nvPr/>
        </p:nvPicPr>
        <p:blipFill>
          <a:blip r:embed="rId9"/>
          <a:stretch>
            <a:fillRect/>
          </a:stretch>
        </p:blipFill>
        <p:spPr>
          <a:xfrm>
            <a:off x="1547666" y="2023538"/>
            <a:ext cx="1072336" cy="1066138"/>
          </a:xfrm>
          <a:prstGeom prst="rect">
            <a:avLst/>
          </a:prstGeom>
        </p:spPr>
      </p:pic>
      <p:pic>
        <p:nvPicPr>
          <p:cNvPr id="16" name="图片 15"/>
          <p:cNvPicPr>
            <a:picLocks noChangeAspect="1"/>
          </p:cNvPicPr>
          <p:nvPr/>
        </p:nvPicPr>
        <p:blipFill>
          <a:blip r:embed="rId10"/>
          <a:stretch>
            <a:fillRect/>
          </a:stretch>
        </p:blipFill>
        <p:spPr>
          <a:xfrm>
            <a:off x="6423124" y="2023538"/>
            <a:ext cx="1082732" cy="1082732"/>
          </a:xfrm>
          <a:prstGeom prst="rect">
            <a:avLst/>
          </a:prstGeom>
        </p:spPr>
      </p:pic>
      <p:sp>
        <p:nvSpPr>
          <p:cNvPr id="17" name="文本框 16"/>
          <p:cNvSpPr txBox="1"/>
          <p:nvPr/>
        </p:nvSpPr>
        <p:spPr>
          <a:xfrm>
            <a:off x="1835696" y="1522354"/>
            <a:ext cx="492443" cy="461665"/>
          </a:xfrm>
          <a:prstGeom prst="rect">
            <a:avLst/>
          </a:prstGeom>
          <a:noFill/>
        </p:spPr>
        <p:txBody>
          <a:bodyPr wrap="none" rtlCol="0">
            <a:spAutoFit/>
          </a:bodyPr>
          <a:lstStyle/>
          <a:p>
            <a:r>
              <a:rPr lang="zh-CN" altLang="en-US" sz="2400" dirty="0" smtClean="0"/>
              <a:t>喜</a:t>
            </a:r>
            <a:endParaRPr lang="zh-CN" altLang="en-US" sz="2400" dirty="0"/>
          </a:p>
        </p:txBody>
      </p:sp>
      <p:sp>
        <p:nvSpPr>
          <p:cNvPr id="18" name="文本框 17"/>
          <p:cNvSpPr txBox="1"/>
          <p:nvPr/>
        </p:nvSpPr>
        <p:spPr>
          <a:xfrm>
            <a:off x="3467877" y="1522354"/>
            <a:ext cx="492443" cy="461665"/>
          </a:xfrm>
          <a:prstGeom prst="rect">
            <a:avLst/>
          </a:prstGeom>
          <a:noFill/>
        </p:spPr>
        <p:txBody>
          <a:bodyPr wrap="none" rtlCol="0">
            <a:spAutoFit/>
          </a:bodyPr>
          <a:lstStyle/>
          <a:p>
            <a:r>
              <a:rPr lang="zh-CN" altLang="en-US" sz="2400" dirty="0" smtClean="0"/>
              <a:t>怒</a:t>
            </a:r>
            <a:endParaRPr lang="zh-CN" altLang="en-US" sz="2400" dirty="0"/>
          </a:p>
        </p:txBody>
      </p:sp>
      <p:sp>
        <p:nvSpPr>
          <p:cNvPr id="19" name="文本框 18"/>
          <p:cNvSpPr txBox="1"/>
          <p:nvPr/>
        </p:nvSpPr>
        <p:spPr>
          <a:xfrm>
            <a:off x="5100058" y="1522354"/>
            <a:ext cx="492443" cy="461665"/>
          </a:xfrm>
          <a:prstGeom prst="rect">
            <a:avLst/>
          </a:prstGeom>
          <a:noFill/>
        </p:spPr>
        <p:txBody>
          <a:bodyPr wrap="none" rtlCol="0">
            <a:spAutoFit/>
          </a:bodyPr>
          <a:lstStyle/>
          <a:p>
            <a:r>
              <a:rPr lang="zh-CN" altLang="en-US" sz="2400" dirty="0" smtClean="0"/>
              <a:t>哀</a:t>
            </a:r>
            <a:endParaRPr lang="zh-CN" altLang="en-US" sz="2400" dirty="0"/>
          </a:p>
        </p:txBody>
      </p:sp>
      <p:sp>
        <p:nvSpPr>
          <p:cNvPr id="20" name="文本框 19"/>
          <p:cNvSpPr txBox="1"/>
          <p:nvPr/>
        </p:nvSpPr>
        <p:spPr>
          <a:xfrm>
            <a:off x="6732240" y="1522354"/>
            <a:ext cx="492443" cy="461665"/>
          </a:xfrm>
          <a:prstGeom prst="rect">
            <a:avLst/>
          </a:prstGeom>
          <a:noFill/>
        </p:spPr>
        <p:txBody>
          <a:bodyPr wrap="none" rtlCol="0">
            <a:spAutoFit/>
          </a:bodyPr>
          <a:lstStyle/>
          <a:p>
            <a:r>
              <a:rPr lang="zh-CN" altLang="en-US" sz="2400" dirty="0" smtClean="0"/>
              <a:t>乐</a:t>
            </a:r>
            <a:endParaRPr lang="zh-CN" altLang="en-US" sz="2400" dirty="0"/>
          </a:p>
        </p:txBody>
      </p:sp>
      <p:pic>
        <p:nvPicPr>
          <p:cNvPr id="21" name="图片 20"/>
          <p:cNvPicPr>
            <a:picLocks noChangeAspect="1"/>
          </p:cNvPicPr>
          <p:nvPr/>
        </p:nvPicPr>
        <p:blipFill>
          <a:blip r:embed="rId11"/>
          <a:stretch>
            <a:fillRect/>
          </a:stretch>
        </p:blipFill>
        <p:spPr>
          <a:xfrm>
            <a:off x="4795781" y="2023538"/>
            <a:ext cx="1066138" cy="1066138"/>
          </a:xfrm>
          <a:prstGeom prst="rect">
            <a:avLst/>
          </a:prstGeom>
        </p:spPr>
      </p:pic>
      <p:sp>
        <p:nvSpPr>
          <p:cNvPr id="22" name="乘号 21"/>
          <p:cNvSpPr/>
          <p:nvPr/>
        </p:nvSpPr>
        <p:spPr>
          <a:xfrm>
            <a:off x="7784592" y="2492896"/>
            <a:ext cx="720080" cy="720080"/>
          </a:xfrm>
          <a:prstGeom prst="mathMultiply">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L 形 22"/>
          <p:cNvSpPr/>
          <p:nvPr/>
        </p:nvSpPr>
        <p:spPr>
          <a:xfrm rot="2700000" flipH="1">
            <a:off x="8001611" y="4019820"/>
            <a:ext cx="400544" cy="576064"/>
          </a:xfrm>
          <a:prstGeom prst="corner">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1489116" y="5591812"/>
            <a:ext cx="6994497" cy="461665"/>
          </a:xfrm>
          <a:prstGeom prst="rect">
            <a:avLst/>
          </a:prstGeom>
        </p:spPr>
        <p:txBody>
          <a:bodyPr wrap="square">
            <a:spAutoFit/>
          </a:bodyPr>
          <a:lstStyle/>
          <a:p>
            <a:r>
              <a:rPr lang="zh-CN" altLang="zh-CN" sz="2400" kern="100" dirty="0">
                <a:latin typeface="+mn-ea"/>
                <a:cs typeface="宋体" panose="02010600030101010101" pitchFamily="2" charset="-122"/>
              </a:rPr>
              <a:t>“中”是大本，“和”是达道，二者相互统一。</a:t>
            </a:r>
            <a:endParaRPr lang="zh-CN" altLang="en-US" sz="2400" dirty="0">
              <a:latin typeface="+mn-ea"/>
            </a:endParaRPr>
          </a:p>
        </p:txBody>
      </p:sp>
    </p:spTree>
    <p:extLst>
      <p:ext uri="{BB962C8B-B14F-4D97-AF65-F5344CB8AC3E}">
        <p14:creationId xmlns:p14="http://schemas.microsoft.com/office/powerpoint/2010/main" xmlns="" val="89827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5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500"/>
                                        <p:tgtEl>
                                          <p:spTgt spid="5"/>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500"/>
                                        <p:tgtEl>
                                          <p:spTgt spid="12"/>
                                        </p:tgtEl>
                                      </p:cBhvr>
                                    </p:animEffect>
                                  </p:childTnLst>
                                </p:cTn>
                              </p:par>
                            </p:childTnLst>
                          </p:cTn>
                        </p:par>
                        <p:par>
                          <p:cTn id="24" fill="hold">
                            <p:stCondLst>
                              <p:cond delay="5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500"/>
                                        <p:tgtEl>
                                          <p:spTgt spid="6"/>
                                        </p:tgtEl>
                                      </p:cBhvr>
                                    </p:animEffect>
                                  </p:childTnLst>
                                </p:cTn>
                              </p:par>
                            </p:childTnLst>
                          </p:cTn>
                        </p:par>
                        <p:par>
                          <p:cTn id="28" fill="hold">
                            <p:stCondLst>
                              <p:cond delay="70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7500"/>
                            </p:stCondLst>
                            <p:childTnLst>
                              <p:par>
                                <p:cTn id="33" presetID="10" presetClass="entr" presetSubtype="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500"/>
                                        <p:tgtEl>
                                          <p:spTgt spid="21"/>
                                        </p:tgtEl>
                                      </p:cBhvr>
                                    </p:animEffect>
                                  </p:childTnLst>
                                </p:cTn>
                              </p:par>
                            </p:childTnLst>
                          </p:cTn>
                        </p:par>
                        <p:par>
                          <p:cTn id="36" fill="hold">
                            <p:stCondLst>
                              <p:cond delay="900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500"/>
                                        <p:tgtEl>
                                          <p:spTgt spid="7"/>
                                        </p:tgtEl>
                                      </p:cBhvr>
                                    </p:animEffect>
                                  </p:childTnLst>
                                </p:cTn>
                              </p:par>
                            </p:childTnLst>
                          </p:cTn>
                        </p:par>
                        <p:par>
                          <p:cTn id="40" fill="hold">
                            <p:stCondLst>
                              <p:cond delay="10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11000"/>
                            </p:stCondLst>
                            <p:childTnLst>
                              <p:par>
                                <p:cTn id="45" presetID="10" presetClass="entr" presetSubtype="0"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500"/>
                                        <p:tgtEl>
                                          <p:spTgt spid="16"/>
                                        </p:tgtEl>
                                      </p:cBhvr>
                                    </p:animEffect>
                                  </p:childTnLst>
                                </p:cTn>
                              </p:par>
                            </p:childTnLst>
                          </p:cTn>
                        </p:par>
                        <p:par>
                          <p:cTn id="48" fill="hold">
                            <p:stCondLst>
                              <p:cond delay="12500"/>
                            </p:stCondLst>
                            <p:childTnLst>
                              <p:par>
                                <p:cTn id="49" presetID="10" presetClass="entr" presetSubtype="0" fill="hold"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500"/>
                                        <p:tgtEl>
                                          <p:spTgt spid="8"/>
                                        </p:tgtEl>
                                      </p:cBhvr>
                                    </p:animEffect>
                                  </p:childTnLst>
                                </p:cTn>
                              </p:par>
                            </p:childTnLst>
                          </p:cTn>
                        </p:par>
                        <p:par>
                          <p:cTn id="52" fill="hold">
                            <p:stCondLst>
                              <p:cond delay="14000"/>
                            </p:stCondLst>
                            <p:childTnLst>
                              <p:par>
                                <p:cTn id="53" presetID="43"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
                                        <p:tgtEl>
                                          <p:spTgt spid="22"/>
                                        </p:tgtEl>
                                      </p:cBhvr>
                                    </p:animEffect>
                                    <p:anim calcmode="lin" valueType="num">
                                      <p:cBhvr>
                                        <p:cTn id="56" dur="400" fill="hold"/>
                                        <p:tgtEl>
                                          <p:spTgt spid="22"/>
                                        </p:tgtEl>
                                        <p:attrNameLst>
                                          <p:attrName>ppt_x</p:attrName>
                                        </p:attrNameLst>
                                      </p:cBhvr>
                                      <p:tavLst>
                                        <p:tav tm="0">
                                          <p:val>
                                            <p:strVal val="#ppt_x"/>
                                          </p:val>
                                        </p:tav>
                                        <p:tav tm="100000">
                                          <p:val>
                                            <p:strVal val="#ppt_x"/>
                                          </p:val>
                                        </p:tav>
                                      </p:tavLst>
                                    </p:anim>
                                    <p:anim calcmode="lin" valueType="num">
                                      <p:cBhvr>
                                        <p:cTn id="57" dur="400" fill="hold"/>
                                        <p:tgtEl>
                                          <p:spTgt spid="22"/>
                                        </p:tgtEl>
                                        <p:attrNameLst>
                                          <p:attrName>ppt_y</p:attrName>
                                        </p:attrNameLst>
                                      </p:cBhvr>
                                      <p:tavLst>
                                        <p:tav tm="0">
                                          <p:val>
                                            <p:strVal val="#ppt_y+0.31"/>
                                          </p:val>
                                        </p:tav>
                                        <p:tav tm="100000">
                                          <p:val>
                                            <p:strVal val="#ppt_y+0.31"/>
                                          </p:val>
                                        </p:tav>
                                      </p:tavLst>
                                    </p:anim>
                                    <p:anim calcmode="lin" valueType="num">
                                      <p:cBhvr>
                                        <p:cTn id="58"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0" fill="hold">
                            <p:stCondLst>
                              <p:cond delay="15000"/>
                            </p:stCondLst>
                            <p:childTnLst>
                              <p:par>
                                <p:cTn id="61" presetID="43"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
                                        <p:tgtEl>
                                          <p:spTgt spid="23"/>
                                        </p:tgtEl>
                                      </p:cBhvr>
                                    </p:animEffect>
                                    <p:anim calcmode="lin" valueType="num">
                                      <p:cBhvr>
                                        <p:cTn id="64" dur="400" fill="hold"/>
                                        <p:tgtEl>
                                          <p:spTgt spid="23"/>
                                        </p:tgtEl>
                                        <p:attrNameLst>
                                          <p:attrName>ppt_x</p:attrName>
                                        </p:attrNameLst>
                                      </p:cBhvr>
                                      <p:tavLst>
                                        <p:tav tm="0">
                                          <p:val>
                                            <p:strVal val="#ppt_x"/>
                                          </p:val>
                                        </p:tav>
                                        <p:tav tm="100000">
                                          <p:val>
                                            <p:strVal val="#ppt_x"/>
                                          </p:val>
                                        </p:tav>
                                      </p:tavLst>
                                    </p:anim>
                                    <p:anim calcmode="lin" valueType="num">
                                      <p:cBhvr>
                                        <p:cTn id="65" dur="400" fill="hold"/>
                                        <p:tgtEl>
                                          <p:spTgt spid="23"/>
                                        </p:tgtEl>
                                        <p:attrNameLst>
                                          <p:attrName>ppt_y</p:attrName>
                                        </p:attrNameLst>
                                      </p:cBhvr>
                                      <p:tavLst>
                                        <p:tav tm="0">
                                          <p:val>
                                            <p:strVal val="#ppt_y+0.31"/>
                                          </p:val>
                                        </p:tav>
                                        <p:tav tm="100000">
                                          <p:val>
                                            <p:strVal val="#ppt_y+0.31"/>
                                          </p:val>
                                        </p:tav>
                                      </p:tavLst>
                                    </p:anim>
                                    <p:anim calcmode="lin" valueType="num">
                                      <p:cBhvr>
                                        <p:cTn id="66" dur="600" decel="50000" fill="hold">
                                          <p:stCondLst>
                                            <p:cond delay="4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7" dur="600" decel="50000" fill="hold">
                                          <p:stCondLst>
                                            <p:cond delay="4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8" fill="hold">
                            <p:stCondLst>
                              <p:cond delay="16000"/>
                            </p:stCondLst>
                            <p:childTnLst>
                              <p:par>
                                <p:cTn id="69" presetID="22" presetClass="entr" presetSubtype="8" fill="hold" grpId="0"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ipe(left)">
                                      <p:cBhvr>
                                        <p:cTn id="71" dur="1500"/>
                                        <p:tgtEl>
                                          <p:spTgt spid="10"/>
                                        </p:tgtEl>
                                      </p:cBhvr>
                                    </p:animEffect>
                                  </p:childTnLst>
                                </p:cTn>
                              </p:par>
                            </p:childTnLst>
                          </p:cTn>
                        </p:par>
                        <p:par>
                          <p:cTn id="72" fill="hold">
                            <p:stCondLst>
                              <p:cond delay="17500"/>
                            </p:stCondLst>
                            <p:childTnLst>
                              <p:par>
                                <p:cTn id="73" presetID="22" presetClass="entr" presetSubtype="8" fill="hold" grpId="0" nodeType="afterEffect">
                                  <p:stCondLst>
                                    <p:cond delay="2000"/>
                                  </p:stCondLst>
                                  <p:childTnLst>
                                    <p:set>
                                      <p:cBhvr>
                                        <p:cTn id="74" dur="1" fill="hold">
                                          <p:stCondLst>
                                            <p:cond delay="0"/>
                                          </p:stCondLst>
                                        </p:cTn>
                                        <p:tgtEl>
                                          <p:spTgt spid="24"/>
                                        </p:tgtEl>
                                        <p:attrNameLst>
                                          <p:attrName>style.visibility</p:attrName>
                                        </p:attrNameLst>
                                      </p:cBhvr>
                                      <p:to>
                                        <p:strVal val="visible"/>
                                      </p:to>
                                    </p:set>
                                    <p:animEffect transition="in" filter="wipe(left)">
                                      <p:cBhvr>
                                        <p:cTn id="75" dur="1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19" grpId="0"/>
      <p:bldP spid="20" grpId="0"/>
      <p:bldP spid="22" grpId="0" animBg="1"/>
      <p:bldP spid="23" grpId="0" animBg="1"/>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251520" y="313492"/>
            <a:ext cx="6624736" cy="523220"/>
          </a:xfrm>
          <a:prstGeom prst="rect">
            <a:avLst/>
          </a:prstGeom>
        </p:spPr>
        <p:txBody>
          <a:bodyPr wrap="square">
            <a:spAutoFit/>
          </a:bodyPr>
          <a:lstStyle/>
          <a:p>
            <a:r>
              <a:rPr lang="zh-CN" altLang="zh-CN" sz="2800" dirty="0"/>
              <a:t>中和泰和</a:t>
            </a:r>
            <a:endParaRPr lang="zh-CN" altLang="en-US" sz="2800" dirty="0">
              <a:latin typeface="+mn-ea"/>
            </a:endParaRPr>
          </a:p>
        </p:txBody>
      </p:sp>
      <p:pic>
        <p:nvPicPr>
          <p:cNvPr id="2" name="图片 1"/>
          <p:cNvPicPr>
            <a:picLocks noChangeAspect="1"/>
          </p:cNvPicPr>
          <p:nvPr/>
        </p:nvPicPr>
        <p:blipFill>
          <a:blip r:embed="rId4">
            <a:clrChange>
              <a:clrFrom>
                <a:srgbClr val="FCFCFC"/>
              </a:clrFrom>
              <a:clrTo>
                <a:srgbClr val="FCFCFC">
                  <a:alpha val="0"/>
                </a:srgbClr>
              </a:clrTo>
            </a:clrChange>
            <a:extLst>
              <a:ext uri="{28A0092B-C50C-407E-A947-70E740481C1C}">
                <a14:useLocalDpi xmlns:a14="http://schemas.microsoft.com/office/drawing/2010/main" xmlns="" val="0"/>
              </a:ext>
            </a:extLst>
          </a:blip>
          <a:stretch>
            <a:fillRect/>
          </a:stretch>
        </p:blipFill>
        <p:spPr>
          <a:xfrm>
            <a:off x="899592" y="1484784"/>
            <a:ext cx="3528392" cy="4300227"/>
          </a:xfrm>
          <a:prstGeom prst="rect">
            <a:avLst/>
          </a:prstGeom>
        </p:spPr>
      </p:pic>
      <p:sp>
        <p:nvSpPr>
          <p:cNvPr id="5" name="矩形 4"/>
          <p:cNvSpPr/>
          <p:nvPr/>
        </p:nvSpPr>
        <p:spPr>
          <a:xfrm>
            <a:off x="5040052" y="1484784"/>
            <a:ext cx="3672408" cy="830997"/>
          </a:xfrm>
          <a:prstGeom prst="rect">
            <a:avLst/>
          </a:prstGeom>
        </p:spPr>
        <p:txBody>
          <a:bodyPr wrap="square">
            <a:spAutoFit/>
          </a:bodyPr>
          <a:lstStyle/>
          <a:p>
            <a:r>
              <a:rPr lang="zh-CN" altLang="zh-CN" sz="2400" kern="100" dirty="0">
                <a:latin typeface="+mn-ea"/>
                <a:cs typeface="宋体" panose="02010600030101010101" pitchFamily="2" charset="-122"/>
              </a:rPr>
              <a:t>泰和本指天地间的自然冲和之气</a:t>
            </a:r>
            <a:r>
              <a:rPr lang="zh-CN" altLang="zh-CN" sz="2400" kern="100" dirty="0" smtClean="0">
                <a:latin typeface="+mn-ea"/>
                <a:cs typeface="宋体" panose="02010600030101010101" pitchFamily="2" charset="-122"/>
              </a:rPr>
              <a:t>。</a:t>
            </a:r>
            <a:r>
              <a:rPr lang="zh-CN" altLang="en-US" sz="2400" kern="100" dirty="0">
                <a:latin typeface="+mn-ea"/>
                <a:cs typeface="宋体" panose="02010600030101010101" pitchFamily="2" charset="-122"/>
              </a:rPr>
              <a:t>亦有太平之意。</a:t>
            </a:r>
            <a:endParaRPr lang="zh-CN" altLang="en-US" sz="2400" dirty="0">
              <a:latin typeface="+mn-ea"/>
            </a:endParaRPr>
          </a:p>
        </p:txBody>
      </p:sp>
      <p:sp>
        <p:nvSpPr>
          <p:cNvPr id="6" name="矩形 5"/>
          <p:cNvSpPr/>
          <p:nvPr/>
        </p:nvSpPr>
        <p:spPr>
          <a:xfrm>
            <a:off x="5040052" y="2636912"/>
            <a:ext cx="3564396" cy="1200329"/>
          </a:xfrm>
          <a:prstGeom prst="rect">
            <a:avLst/>
          </a:prstGeom>
        </p:spPr>
        <p:txBody>
          <a:bodyPr wrap="square">
            <a:spAutoFit/>
          </a:bodyPr>
          <a:lstStyle/>
          <a:p>
            <a:r>
              <a:rPr lang="zh-CN" altLang="zh-CN" sz="2400" kern="100" dirty="0">
                <a:latin typeface="+mn-ea"/>
                <a:cs typeface="宋体" panose="02010600030101010101" pitchFamily="2" charset="-122"/>
              </a:rPr>
              <a:t>中和泰和指的也是人与外部世界的和谐共处、互相助益的生活理念。</a:t>
            </a:r>
            <a:endParaRPr lang="zh-CN" altLang="en-US" sz="2400" dirty="0">
              <a:latin typeface="+mn-ea"/>
            </a:endParaRPr>
          </a:p>
        </p:txBody>
      </p:sp>
    </p:spTree>
    <p:extLst>
      <p:ext uri="{BB962C8B-B14F-4D97-AF65-F5344CB8AC3E}">
        <p14:creationId xmlns:p14="http://schemas.microsoft.com/office/powerpoint/2010/main" xmlns="" val="13752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2" name="矩形 1"/>
          <p:cNvSpPr/>
          <p:nvPr/>
        </p:nvSpPr>
        <p:spPr>
          <a:xfrm>
            <a:off x="1259632" y="2276872"/>
            <a:ext cx="2037737" cy="646331"/>
          </a:xfrm>
          <a:prstGeom prst="rect">
            <a:avLst/>
          </a:prstGeom>
        </p:spPr>
        <p:txBody>
          <a:bodyPr wrap="none">
            <a:spAutoFit/>
          </a:bodyPr>
          <a:lstStyle/>
          <a:p>
            <a:r>
              <a:rPr lang="zh-CN" altLang="en-US" sz="3600" b="1" dirty="0">
                <a:latin typeface="黑体" panose="02010609060101010101" pitchFamily="49" charset="-122"/>
                <a:ea typeface="黑体" panose="02010609060101010101" pitchFamily="49" charset="-122"/>
              </a:rPr>
              <a:t>五</a:t>
            </a:r>
            <a:r>
              <a:rPr lang="zh-CN" altLang="zh-CN" sz="3600" b="1" dirty="0" smtClean="0">
                <a:latin typeface="黑体" panose="02010609060101010101" pitchFamily="49" charset="-122"/>
                <a:ea typeface="黑体" panose="02010609060101010101" pitchFamily="49" charset="-122"/>
              </a:rPr>
              <a:t>、</a:t>
            </a:r>
            <a:r>
              <a:rPr lang="zh-CN" altLang="en-US" sz="3600" b="1" dirty="0" smtClean="0">
                <a:latin typeface="黑体" panose="02010609060101010101" pitchFamily="49" charset="-122"/>
                <a:ea typeface="黑体" panose="02010609060101010101" pitchFamily="49" charset="-122"/>
              </a:rPr>
              <a:t>结论</a:t>
            </a:r>
            <a:endParaRPr lang="zh-CN" altLang="zh-CN" sz="3600" b="1" dirty="0">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rotWithShape="1">
          <a:blip r:embed="rId4">
            <a:extLst>
              <a:ext uri="{28A0092B-C50C-407E-A947-70E740481C1C}">
                <a14:useLocalDpi xmlns:a14="http://schemas.microsoft.com/office/drawing/2010/main" xmlns="" val="0"/>
              </a:ext>
            </a:extLst>
          </a:blip>
          <a:srcRect l="18112" t="30449" r="15738" b="38051"/>
          <a:stretch/>
        </p:blipFill>
        <p:spPr>
          <a:xfrm rot="10800000">
            <a:off x="1979712" y="3212976"/>
            <a:ext cx="4234071" cy="1512168"/>
          </a:xfrm>
          <a:prstGeom prst="rect">
            <a:avLst/>
          </a:prstGeom>
        </p:spPr>
      </p:pic>
    </p:spTree>
    <p:extLst>
      <p:ext uri="{BB962C8B-B14F-4D97-AF65-F5344CB8AC3E}">
        <p14:creationId xmlns:p14="http://schemas.microsoft.com/office/powerpoint/2010/main" xmlns="" val="244086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251520" y="260648"/>
            <a:ext cx="5400600" cy="954107"/>
          </a:xfrm>
          <a:prstGeom prst="rect">
            <a:avLst/>
          </a:prstGeom>
        </p:spPr>
        <p:txBody>
          <a:bodyPr wrap="square">
            <a:spAutoFit/>
          </a:bodyPr>
          <a:lstStyle/>
          <a:p>
            <a:r>
              <a:rPr lang="zh-CN" altLang="zh-CN" sz="2800" dirty="0"/>
              <a:t>如果对中华人文精神作一概括，可以归纳为下列几个方面：</a:t>
            </a:r>
            <a:endParaRPr lang="zh-CN" altLang="en-US" sz="2800" dirty="0">
              <a:latin typeface="+mn-ea"/>
            </a:endParaRPr>
          </a:p>
        </p:txBody>
      </p:sp>
      <p:sp>
        <p:nvSpPr>
          <p:cNvPr id="13" name="矩形 12"/>
          <p:cNvSpPr/>
          <p:nvPr/>
        </p:nvSpPr>
        <p:spPr>
          <a:xfrm>
            <a:off x="683568" y="2060848"/>
            <a:ext cx="4910363" cy="1938992"/>
          </a:xfrm>
          <a:prstGeom prst="rect">
            <a:avLst/>
          </a:prstGeom>
        </p:spPr>
        <p:txBody>
          <a:bodyPr wrap="square">
            <a:spAutoFit/>
          </a:bodyPr>
          <a:lstStyle/>
          <a:p>
            <a:r>
              <a:rPr lang="zh-CN" altLang="zh-CN" sz="2400" kern="100" dirty="0">
                <a:latin typeface="+mn-ea"/>
                <a:cs typeface="Times New Roman" panose="02020603050405020304" pitchFamily="18" charset="0"/>
              </a:rPr>
              <a:t>第一，中华人文精神，以伦理道德为核心价值，追求真、善、美的完整统一，注重事物的整体思考和万事万物的密切联系，强调人与人、人与社会、人与自然的和谐</a:t>
            </a:r>
            <a:r>
              <a:rPr lang="zh-CN" altLang="zh-CN" sz="2400" kern="100" dirty="0" smtClean="0">
                <a:latin typeface="+mn-ea"/>
                <a:cs typeface="Times New Roman" panose="02020603050405020304" pitchFamily="18" charset="0"/>
              </a:rPr>
              <a:t>共生</a:t>
            </a:r>
            <a:r>
              <a:rPr lang="zh-CN" altLang="en-US" sz="2400" kern="100" dirty="0" smtClean="0">
                <a:latin typeface="+mn-ea"/>
                <a:cs typeface="Times New Roman" panose="02020603050405020304" pitchFamily="18" charset="0"/>
              </a:rPr>
              <a:t>。</a:t>
            </a:r>
            <a:endParaRPr lang="zh-CN" altLang="en-US" sz="2400" dirty="0">
              <a:latin typeface="+mn-ea"/>
            </a:endParaRPr>
          </a:p>
        </p:txBody>
      </p:sp>
      <p:pic>
        <p:nvPicPr>
          <p:cNvPr id="15" name="图片 14"/>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l="4487" t="5463" r="5765" b="8919"/>
          <a:stretch/>
        </p:blipFill>
        <p:spPr>
          <a:xfrm>
            <a:off x="4932040" y="1688553"/>
            <a:ext cx="3312368" cy="3974842"/>
          </a:xfrm>
          <a:prstGeom prst="rect">
            <a:avLst/>
          </a:prstGeom>
        </p:spPr>
      </p:pic>
    </p:spTree>
    <p:extLst>
      <p:ext uri="{BB962C8B-B14F-4D97-AF65-F5344CB8AC3E}">
        <p14:creationId xmlns:p14="http://schemas.microsoft.com/office/powerpoint/2010/main" xmlns="" val="160734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251520" y="260648"/>
            <a:ext cx="5256584" cy="954107"/>
          </a:xfrm>
          <a:prstGeom prst="rect">
            <a:avLst/>
          </a:prstGeom>
        </p:spPr>
        <p:txBody>
          <a:bodyPr wrap="square">
            <a:spAutoFit/>
          </a:bodyPr>
          <a:lstStyle/>
          <a:p>
            <a:r>
              <a:rPr lang="zh-CN" altLang="zh-CN" sz="2800" dirty="0"/>
              <a:t>如果对中华人文精神作一概括，可以归纳为下列几个方面：</a:t>
            </a:r>
            <a:endParaRPr lang="zh-CN" altLang="en-US" sz="2800" dirty="0">
              <a:latin typeface="+mn-ea"/>
            </a:endParaRPr>
          </a:p>
        </p:txBody>
      </p:sp>
      <p:sp>
        <p:nvSpPr>
          <p:cNvPr id="12" name="矩形 11"/>
          <p:cNvSpPr/>
          <p:nvPr/>
        </p:nvSpPr>
        <p:spPr>
          <a:xfrm>
            <a:off x="4932040" y="1700808"/>
            <a:ext cx="3726160" cy="1200329"/>
          </a:xfrm>
          <a:prstGeom prst="rect">
            <a:avLst/>
          </a:prstGeom>
        </p:spPr>
        <p:txBody>
          <a:bodyPr wrap="square">
            <a:spAutoFit/>
          </a:bodyPr>
          <a:lstStyle/>
          <a:p>
            <a:r>
              <a:rPr lang="zh-CN" altLang="zh-CN" sz="2400" kern="100" dirty="0">
                <a:latin typeface="+mn-ea"/>
                <a:cs typeface="Times New Roman" panose="02020603050405020304" pitchFamily="18" charset="0"/>
              </a:rPr>
              <a:t>第二，中华人文精神向来强调责任意识、奉献精神、合作</a:t>
            </a:r>
            <a:r>
              <a:rPr lang="zh-CN" altLang="zh-CN" sz="2400" kern="100" dirty="0" smtClean="0">
                <a:latin typeface="+mn-ea"/>
                <a:cs typeface="Times New Roman" panose="02020603050405020304" pitchFamily="18" charset="0"/>
              </a:rPr>
              <a:t>理念</a:t>
            </a:r>
            <a:r>
              <a:rPr lang="zh-CN" altLang="en-US" sz="2400" kern="100" dirty="0">
                <a:latin typeface="+mn-ea"/>
                <a:cs typeface="Times New Roman" panose="02020603050405020304" pitchFamily="18" charset="0"/>
              </a:rPr>
              <a:t>。</a:t>
            </a:r>
            <a:endParaRPr lang="zh-CN" altLang="en-US" sz="2400" dirty="0">
              <a:latin typeface="+mn-ea"/>
            </a:endParaRPr>
          </a:p>
        </p:txBody>
      </p:sp>
      <p:pic>
        <p:nvPicPr>
          <p:cNvPr id="15" name="图片 14"/>
          <p:cNvPicPr>
            <a:picLocks noChangeAspect="1"/>
          </p:cNvPicPr>
          <p:nvPr/>
        </p:nvPicPr>
        <p:blipFill rotWithShape="1">
          <a:blip r:embed="rId4">
            <a:clrChange>
              <a:clrFrom>
                <a:srgbClr val="F6EBE7"/>
              </a:clrFrom>
              <a:clrTo>
                <a:srgbClr val="F6EBE7">
                  <a:alpha val="0"/>
                </a:srgbClr>
              </a:clrTo>
            </a:clrChange>
            <a:extLst>
              <a:ext uri="{28A0092B-C50C-407E-A947-70E740481C1C}">
                <a14:useLocalDpi xmlns:a14="http://schemas.microsoft.com/office/drawing/2010/main" xmlns="" val="0"/>
              </a:ext>
            </a:extLst>
          </a:blip>
          <a:srcRect t="5147"/>
          <a:stretch/>
        </p:blipFill>
        <p:spPr>
          <a:xfrm>
            <a:off x="467544" y="2204864"/>
            <a:ext cx="5349048" cy="3744416"/>
          </a:xfrm>
          <a:prstGeom prst="rect">
            <a:avLst/>
          </a:prstGeom>
        </p:spPr>
      </p:pic>
    </p:spTree>
    <p:extLst>
      <p:ext uri="{BB962C8B-B14F-4D97-AF65-F5344CB8AC3E}">
        <p14:creationId xmlns:p14="http://schemas.microsoft.com/office/powerpoint/2010/main" xmlns="" val="291322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251520" y="188640"/>
            <a:ext cx="5256584" cy="954107"/>
          </a:xfrm>
          <a:prstGeom prst="rect">
            <a:avLst/>
          </a:prstGeom>
        </p:spPr>
        <p:txBody>
          <a:bodyPr wrap="square">
            <a:spAutoFit/>
          </a:bodyPr>
          <a:lstStyle/>
          <a:p>
            <a:r>
              <a:rPr lang="zh-CN" altLang="zh-CN" sz="2800" dirty="0"/>
              <a:t>如果对中华人文精神作一概括，可以归纳为下列几个方面：</a:t>
            </a:r>
            <a:endParaRPr lang="zh-CN" altLang="en-US" sz="2800" dirty="0">
              <a:latin typeface="+mn-ea"/>
            </a:endParaRPr>
          </a:p>
        </p:txBody>
      </p:sp>
      <p:sp>
        <p:nvSpPr>
          <p:cNvPr id="12" name="矩形 11"/>
          <p:cNvSpPr/>
          <p:nvPr/>
        </p:nvSpPr>
        <p:spPr>
          <a:xfrm>
            <a:off x="582499" y="1268760"/>
            <a:ext cx="4925605" cy="2308324"/>
          </a:xfrm>
          <a:prstGeom prst="rect">
            <a:avLst/>
          </a:prstGeom>
        </p:spPr>
        <p:txBody>
          <a:bodyPr wrap="square">
            <a:spAutoFit/>
          </a:bodyPr>
          <a:lstStyle/>
          <a:p>
            <a:r>
              <a:rPr lang="zh-CN" altLang="en-US" sz="2400" kern="100" dirty="0">
                <a:latin typeface="+mn-ea"/>
                <a:cs typeface="Times New Roman" panose="02020603050405020304" pitchFamily="18" charset="0"/>
              </a:rPr>
              <a:t>第三，中华人文精神向来重视善良的秉持、孝悌的恪守和礼义的遵从；向来鼓励勤勉、求实与创新；向来崇尚“己所不欲，勿施于人”的道德原则；向来尊敬“天下兴亡，匹夫有责”的爱国情怀等。</a:t>
            </a:r>
            <a:endParaRPr lang="zh-CN" altLang="en-US" sz="2400" dirty="0">
              <a:latin typeface="+mn-ea"/>
            </a:endParaRPr>
          </a:p>
        </p:txBody>
      </p:sp>
      <p:pic>
        <p:nvPicPr>
          <p:cNvPr id="7" name="图片 6"/>
          <p:cNvPicPr>
            <a:picLocks noChangeAspect="1"/>
          </p:cNvPicPr>
          <p:nvPr/>
        </p:nvPicPr>
        <p:blipFill rotWithShape="1">
          <a:blip r:embed="rId4">
            <a:clrChange>
              <a:clrFrom>
                <a:srgbClr val="F5F5EE"/>
              </a:clrFrom>
              <a:clrTo>
                <a:srgbClr val="F5F5EE">
                  <a:alpha val="0"/>
                </a:srgbClr>
              </a:clrTo>
            </a:clrChange>
            <a:extLst>
              <a:ext uri="{28A0092B-C50C-407E-A947-70E740481C1C}">
                <a14:useLocalDpi xmlns:a14="http://schemas.microsoft.com/office/drawing/2010/main" xmlns="" val="0"/>
              </a:ext>
            </a:extLst>
          </a:blip>
          <a:srcRect l="12988" t="13221" r="4326" b="11119"/>
          <a:stretch/>
        </p:blipFill>
        <p:spPr>
          <a:xfrm>
            <a:off x="395536" y="3580064"/>
            <a:ext cx="3678202" cy="252219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08104" y="1412776"/>
            <a:ext cx="3010736" cy="3816425"/>
          </a:xfrm>
          <a:prstGeom prst="rect">
            <a:avLst/>
          </a:prstGeom>
          <a:ln>
            <a:solidFill>
              <a:srgbClr val="C48B79"/>
            </a:solidFill>
          </a:ln>
        </p:spPr>
      </p:pic>
    </p:spTree>
    <p:extLst>
      <p:ext uri="{BB962C8B-B14F-4D97-AF65-F5344CB8AC3E}">
        <p14:creationId xmlns:p14="http://schemas.microsoft.com/office/powerpoint/2010/main" xmlns="" val="130465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郑重声明.png"/>
          <p:cNvPicPr>
            <a:picLocks noChangeAspect="1"/>
          </p:cNvPicPr>
          <p:nvPr/>
        </p:nvPicPr>
        <p:blipFill>
          <a:blip r:embed="rId2"/>
          <a:srcRect/>
          <a:stretch>
            <a:fillRect/>
          </a:stretch>
        </p:blipFill>
        <p:spPr bwMode="auto">
          <a:xfrm>
            <a:off x="1928794" y="2143116"/>
            <a:ext cx="5768975" cy="2655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2"/>
          <p:cNvSpPr>
            <a:spLocks noChangeShapeType="1"/>
          </p:cNvSpPr>
          <p:nvPr/>
        </p:nvSpPr>
        <p:spPr bwMode="gray">
          <a:xfrm>
            <a:off x="1811338" y="1455738"/>
            <a:ext cx="0" cy="3128962"/>
          </a:xfrm>
          <a:prstGeom prst="line">
            <a:avLst/>
          </a:prstGeom>
          <a:noFill/>
          <a:ln w="9525">
            <a:solidFill>
              <a:schemeClr val="bg2"/>
            </a:solidFill>
            <a:round/>
            <a:headEnd/>
            <a:tailEnd/>
          </a:ln>
        </p:spPr>
        <p:txBody>
          <a:bodyPr/>
          <a:lstStyle/>
          <a:p>
            <a:endParaRPr lang="zh-CN" altLang="en-US"/>
          </a:p>
        </p:txBody>
      </p:sp>
      <p:grpSp>
        <p:nvGrpSpPr>
          <p:cNvPr id="2" name="Group 3"/>
          <p:cNvGrpSpPr>
            <a:grpSpLocks/>
          </p:cNvGrpSpPr>
          <p:nvPr/>
        </p:nvGrpSpPr>
        <p:grpSpPr bwMode="auto">
          <a:xfrm>
            <a:off x="271463" y="-4763"/>
            <a:ext cx="1552575" cy="1585913"/>
            <a:chOff x="171" y="-3"/>
            <a:chExt cx="978" cy="999"/>
          </a:xfrm>
        </p:grpSpPr>
        <p:sp>
          <p:nvSpPr>
            <p:cNvPr id="9" name="Freeform 4"/>
            <p:cNvSpPr>
              <a:spLocks/>
            </p:cNvSpPr>
            <p:nvPr/>
          </p:nvSpPr>
          <p:spPr bwMode="gray">
            <a:xfrm>
              <a:off x="653" y="-3"/>
              <a:ext cx="496" cy="999"/>
            </a:xfrm>
            <a:custGeom>
              <a:avLst/>
              <a:gdLst>
                <a:gd name="T0" fmla="*/ 84 w 496"/>
                <a:gd name="T1" fmla="*/ 0 h 999"/>
                <a:gd name="T2" fmla="*/ 496 w 496"/>
                <a:gd name="T3" fmla="*/ 854 h 999"/>
                <a:gd name="T4" fmla="*/ 496 w 496"/>
                <a:gd name="T5" fmla="*/ 999 h 999"/>
                <a:gd name="T6" fmla="*/ 0 w 496"/>
                <a:gd name="T7" fmla="*/ 188 h 999"/>
                <a:gd name="T8" fmla="*/ 84 w 496"/>
                <a:gd name="T9" fmla="*/ 0 h 999"/>
                <a:gd name="T10" fmla="*/ 0 60000 65536"/>
                <a:gd name="T11" fmla="*/ 0 60000 65536"/>
                <a:gd name="T12" fmla="*/ 0 60000 65536"/>
                <a:gd name="T13" fmla="*/ 0 60000 65536"/>
                <a:gd name="T14" fmla="*/ 0 60000 65536"/>
                <a:gd name="T15" fmla="*/ 0 w 496"/>
                <a:gd name="T16" fmla="*/ 0 h 999"/>
                <a:gd name="T17" fmla="*/ 496 w 496"/>
                <a:gd name="T18" fmla="*/ 999 h 999"/>
              </a:gdLst>
              <a:ahLst/>
              <a:cxnLst>
                <a:cxn ang="T10">
                  <a:pos x="T0" y="T1"/>
                </a:cxn>
                <a:cxn ang="T11">
                  <a:pos x="T2" y="T3"/>
                </a:cxn>
                <a:cxn ang="T12">
                  <a:pos x="T4" y="T5"/>
                </a:cxn>
                <a:cxn ang="T13">
                  <a:pos x="T6" y="T7"/>
                </a:cxn>
                <a:cxn ang="T14">
                  <a:pos x="T8" y="T9"/>
                </a:cxn>
              </a:cxnLst>
              <a:rect l="T15" t="T16" r="T17" b="T18"/>
              <a:pathLst>
                <a:path w="496" h="999">
                  <a:moveTo>
                    <a:pt x="84" y="0"/>
                  </a:moveTo>
                  <a:lnTo>
                    <a:pt x="496" y="854"/>
                  </a:lnTo>
                  <a:lnTo>
                    <a:pt x="496" y="999"/>
                  </a:lnTo>
                  <a:lnTo>
                    <a:pt x="0" y="188"/>
                  </a:lnTo>
                  <a:lnTo>
                    <a:pt x="84" y="0"/>
                  </a:lnTo>
                  <a:close/>
                </a:path>
              </a:pathLst>
            </a:custGeom>
            <a:solidFill>
              <a:schemeClr val="bg2"/>
            </a:solidFill>
            <a:ln w="9525">
              <a:noFill/>
              <a:round/>
              <a:headEnd/>
              <a:tailEnd/>
            </a:ln>
          </p:spPr>
          <p:txBody>
            <a:bodyPr/>
            <a:lstStyle/>
            <a:p>
              <a:endParaRPr lang="zh-CN" altLang="en-US"/>
            </a:p>
          </p:txBody>
        </p:sp>
        <p:sp>
          <p:nvSpPr>
            <p:cNvPr id="10" name="Freeform 5"/>
            <p:cNvSpPr>
              <a:spLocks/>
            </p:cNvSpPr>
            <p:nvPr/>
          </p:nvSpPr>
          <p:spPr bwMode="gray">
            <a:xfrm>
              <a:off x="171" y="0"/>
              <a:ext cx="564" cy="187"/>
            </a:xfrm>
            <a:custGeom>
              <a:avLst/>
              <a:gdLst>
                <a:gd name="T0" fmla="*/ 564 w 564"/>
                <a:gd name="T1" fmla="*/ 0 h 187"/>
                <a:gd name="T2" fmla="*/ 482 w 564"/>
                <a:gd name="T3" fmla="*/ 187 h 187"/>
                <a:gd name="T4" fmla="*/ 0 w 564"/>
                <a:gd name="T5" fmla="*/ 0 h 187"/>
                <a:gd name="T6" fmla="*/ 564 w 564"/>
                <a:gd name="T7" fmla="*/ 0 h 187"/>
                <a:gd name="T8" fmla="*/ 0 60000 65536"/>
                <a:gd name="T9" fmla="*/ 0 60000 65536"/>
                <a:gd name="T10" fmla="*/ 0 60000 65536"/>
                <a:gd name="T11" fmla="*/ 0 60000 65536"/>
                <a:gd name="T12" fmla="*/ 0 w 564"/>
                <a:gd name="T13" fmla="*/ 0 h 187"/>
                <a:gd name="T14" fmla="*/ 564 w 564"/>
                <a:gd name="T15" fmla="*/ 187 h 187"/>
              </a:gdLst>
              <a:ahLst/>
              <a:cxnLst>
                <a:cxn ang="T8">
                  <a:pos x="T0" y="T1"/>
                </a:cxn>
                <a:cxn ang="T9">
                  <a:pos x="T2" y="T3"/>
                </a:cxn>
                <a:cxn ang="T10">
                  <a:pos x="T4" y="T5"/>
                </a:cxn>
                <a:cxn ang="T11">
                  <a:pos x="T6" y="T7"/>
                </a:cxn>
              </a:cxnLst>
              <a:rect l="T12" t="T13" r="T14" b="T15"/>
              <a:pathLst>
                <a:path w="564" h="187">
                  <a:moveTo>
                    <a:pt x="564" y="0"/>
                  </a:moveTo>
                  <a:lnTo>
                    <a:pt x="482" y="187"/>
                  </a:lnTo>
                  <a:lnTo>
                    <a:pt x="0" y="0"/>
                  </a:lnTo>
                  <a:lnTo>
                    <a:pt x="564" y="0"/>
                  </a:lnTo>
                  <a:close/>
                </a:path>
              </a:pathLst>
            </a:custGeom>
            <a:solidFill>
              <a:schemeClr val="bg2"/>
            </a:solidFill>
            <a:ln w="9525">
              <a:noFill/>
              <a:round/>
              <a:headEnd/>
              <a:tailEnd/>
            </a:ln>
          </p:spPr>
          <p:txBody>
            <a:bodyPr/>
            <a:lstStyle/>
            <a:p>
              <a:endParaRPr lang="zh-CN" altLang="en-US"/>
            </a:p>
          </p:txBody>
        </p:sp>
      </p:grpSp>
      <p:sp>
        <p:nvSpPr>
          <p:cNvPr id="11" name="Freeform 7"/>
          <p:cNvSpPr>
            <a:spLocks/>
          </p:cNvSpPr>
          <p:nvPr/>
        </p:nvSpPr>
        <p:spPr bwMode="gray">
          <a:xfrm>
            <a:off x="1871663" y="-9525"/>
            <a:ext cx="1895475" cy="1519238"/>
          </a:xfrm>
          <a:custGeom>
            <a:avLst/>
            <a:gdLst>
              <a:gd name="T0" fmla="*/ 2147483647 w 1194"/>
              <a:gd name="T1" fmla="*/ 0 h 957"/>
              <a:gd name="T2" fmla="*/ 0 w 1194"/>
              <a:gd name="T3" fmla="*/ 2147483647 h 957"/>
              <a:gd name="T4" fmla="*/ 0 w 1194"/>
              <a:gd name="T5" fmla="*/ 2147483647 h 957"/>
              <a:gd name="T6" fmla="*/ 2147483647 w 1194"/>
              <a:gd name="T7" fmla="*/ 0 h 957"/>
              <a:gd name="T8" fmla="*/ 2147483647 w 1194"/>
              <a:gd name="T9" fmla="*/ 0 h 957"/>
              <a:gd name="T10" fmla="*/ 0 60000 65536"/>
              <a:gd name="T11" fmla="*/ 0 60000 65536"/>
              <a:gd name="T12" fmla="*/ 0 60000 65536"/>
              <a:gd name="T13" fmla="*/ 0 60000 65536"/>
              <a:gd name="T14" fmla="*/ 0 60000 65536"/>
              <a:gd name="T15" fmla="*/ 0 w 1194"/>
              <a:gd name="T16" fmla="*/ 0 h 957"/>
              <a:gd name="T17" fmla="*/ 1194 w 1194"/>
              <a:gd name="T18" fmla="*/ 957 h 957"/>
            </a:gdLst>
            <a:ahLst/>
            <a:cxnLst>
              <a:cxn ang="T10">
                <a:pos x="T0" y="T1"/>
              </a:cxn>
              <a:cxn ang="T11">
                <a:pos x="T2" y="T3"/>
              </a:cxn>
              <a:cxn ang="T12">
                <a:pos x="T4" y="T5"/>
              </a:cxn>
              <a:cxn ang="T13">
                <a:pos x="T6" y="T7"/>
              </a:cxn>
              <a:cxn ang="T14">
                <a:pos x="T8" y="T9"/>
              </a:cxn>
            </a:cxnLst>
            <a:rect l="T15" t="T16" r="T17" b="T18"/>
            <a:pathLst>
              <a:path w="1194" h="957">
                <a:moveTo>
                  <a:pt x="843" y="0"/>
                </a:moveTo>
                <a:lnTo>
                  <a:pt x="0" y="885"/>
                </a:lnTo>
                <a:lnTo>
                  <a:pt x="0" y="957"/>
                </a:lnTo>
                <a:lnTo>
                  <a:pt x="1194" y="0"/>
                </a:lnTo>
                <a:lnTo>
                  <a:pt x="843" y="0"/>
                </a:lnTo>
                <a:close/>
              </a:path>
            </a:pathLst>
          </a:custGeom>
          <a:solidFill>
            <a:schemeClr val="bg2"/>
          </a:solidFill>
          <a:ln w="9525">
            <a:noFill/>
            <a:round/>
            <a:headEnd/>
            <a:tailEnd/>
          </a:ln>
        </p:spPr>
        <p:txBody>
          <a:bodyPr/>
          <a:lstStyle/>
          <a:p>
            <a:endParaRPr lang="zh-CN" altLang="en-US"/>
          </a:p>
        </p:txBody>
      </p:sp>
      <p:sp>
        <p:nvSpPr>
          <p:cNvPr id="12" name="Freeform 8"/>
          <p:cNvSpPr>
            <a:spLocks/>
          </p:cNvSpPr>
          <p:nvPr/>
        </p:nvSpPr>
        <p:spPr bwMode="gray">
          <a:xfrm>
            <a:off x="1871663" y="-14288"/>
            <a:ext cx="2138362" cy="1581151"/>
          </a:xfrm>
          <a:custGeom>
            <a:avLst/>
            <a:gdLst>
              <a:gd name="T0" fmla="*/ 2147483647 w 1347"/>
              <a:gd name="T1" fmla="*/ 0 h 996"/>
              <a:gd name="T2" fmla="*/ 0 w 1347"/>
              <a:gd name="T3" fmla="*/ 2147483647 h 996"/>
              <a:gd name="T4" fmla="*/ 0 w 1347"/>
              <a:gd name="T5" fmla="*/ 2147483647 h 996"/>
              <a:gd name="T6" fmla="*/ 2147483647 w 1347"/>
              <a:gd name="T7" fmla="*/ 0 h 996"/>
              <a:gd name="T8" fmla="*/ 2147483647 w 1347"/>
              <a:gd name="T9" fmla="*/ 0 h 996"/>
              <a:gd name="T10" fmla="*/ 0 60000 65536"/>
              <a:gd name="T11" fmla="*/ 0 60000 65536"/>
              <a:gd name="T12" fmla="*/ 0 60000 65536"/>
              <a:gd name="T13" fmla="*/ 0 60000 65536"/>
              <a:gd name="T14" fmla="*/ 0 60000 65536"/>
              <a:gd name="T15" fmla="*/ 0 w 1347"/>
              <a:gd name="T16" fmla="*/ 0 h 996"/>
              <a:gd name="T17" fmla="*/ 1347 w 1347"/>
              <a:gd name="T18" fmla="*/ 996 h 996"/>
            </a:gdLst>
            <a:ahLst/>
            <a:cxnLst>
              <a:cxn ang="T10">
                <a:pos x="T0" y="T1"/>
              </a:cxn>
              <a:cxn ang="T11">
                <a:pos x="T2" y="T3"/>
              </a:cxn>
              <a:cxn ang="T12">
                <a:pos x="T4" y="T5"/>
              </a:cxn>
              <a:cxn ang="T13">
                <a:pos x="T6" y="T7"/>
              </a:cxn>
              <a:cxn ang="T14">
                <a:pos x="T8" y="T9"/>
              </a:cxn>
            </a:cxnLst>
            <a:rect l="T15" t="T16" r="T17" b="T18"/>
            <a:pathLst>
              <a:path w="1347" h="996">
                <a:moveTo>
                  <a:pt x="1347" y="0"/>
                </a:moveTo>
                <a:lnTo>
                  <a:pt x="0" y="996"/>
                </a:lnTo>
                <a:lnTo>
                  <a:pt x="0" y="957"/>
                </a:lnTo>
                <a:lnTo>
                  <a:pt x="1191" y="0"/>
                </a:lnTo>
                <a:lnTo>
                  <a:pt x="1347" y="0"/>
                </a:lnTo>
                <a:close/>
              </a:path>
            </a:pathLst>
          </a:custGeom>
          <a:solidFill>
            <a:schemeClr val="accent1"/>
          </a:solidFill>
          <a:ln w="9525">
            <a:noFill/>
            <a:round/>
            <a:headEnd/>
            <a:tailEnd/>
          </a:ln>
        </p:spPr>
        <p:txBody>
          <a:bodyPr/>
          <a:lstStyle/>
          <a:p>
            <a:endParaRPr lang="zh-CN" altLang="en-US"/>
          </a:p>
        </p:txBody>
      </p:sp>
      <p:sp>
        <p:nvSpPr>
          <p:cNvPr id="13" name="Freeform 9"/>
          <p:cNvSpPr>
            <a:spLocks/>
          </p:cNvSpPr>
          <p:nvPr/>
        </p:nvSpPr>
        <p:spPr bwMode="gray">
          <a:xfrm>
            <a:off x="1871663" y="-14288"/>
            <a:ext cx="2338387" cy="1627188"/>
          </a:xfrm>
          <a:custGeom>
            <a:avLst/>
            <a:gdLst>
              <a:gd name="T0" fmla="*/ 2147483647 w 1473"/>
              <a:gd name="T1" fmla="*/ 2147483647 h 1025"/>
              <a:gd name="T2" fmla="*/ 2147483647 w 1473"/>
              <a:gd name="T3" fmla="*/ 2147483647 h 1025"/>
              <a:gd name="T4" fmla="*/ 0 w 1473"/>
              <a:gd name="T5" fmla="*/ 2147483647 h 1025"/>
              <a:gd name="T6" fmla="*/ 2147483647 w 1473"/>
              <a:gd name="T7" fmla="*/ 0 h 1025"/>
              <a:gd name="T8" fmla="*/ 2147483647 w 1473"/>
              <a:gd name="T9" fmla="*/ 2147483647 h 1025"/>
              <a:gd name="T10" fmla="*/ 0 60000 65536"/>
              <a:gd name="T11" fmla="*/ 0 60000 65536"/>
              <a:gd name="T12" fmla="*/ 0 60000 65536"/>
              <a:gd name="T13" fmla="*/ 0 60000 65536"/>
              <a:gd name="T14" fmla="*/ 0 60000 65536"/>
              <a:gd name="T15" fmla="*/ 0 w 1473"/>
              <a:gd name="T16" fmla="*/ 0 h 1025"/>
              <a:gd name="T17" fmla="*/ 1473 w 1473"/>
              <a:gd name="T18" fmla="*/ 1025 h 1025"/>
            </a:gdLst>
            <a:ahLst/>
            <a:cxnLst>
              <a:cxn ang="T10">
                <a:pos x="T0" y="T1"/>
              </a:cxn>
              <a:cxn ang="T11">
                <a:pos x="T2" y="T3"/>
              </a:cxn>
              <a:cxn ang="T12">
                <a:pos x="T4" y="T5"/>
              </a:cxn>
              <a:cxn ang="T13">
                <a:pos x="T6" y="T7"/>
              </a:cxn>
              <a:cxn ang="T14">
                <a:pos x="T8" y="T9"/>
              </a:cxn>
            </a:cxnLst>
            <a:rect l="T15" t="T16" r="T17" b="T18"/>
            <a:pathLst>
              <a:path w="1473" h="1025">
                <a:moveTo>
                  <a:pt x="1473" y="6"/>
                </a:moveTo>
                <a:lnTo>
                  <a:pt x="2" y="1025"/>
                </a:lnTo>
                <a:lnTo>
                  <a:pt x="0" y="995"/>
                </a:lnTo>
                <a:lnTo>
                  <a:pt x="1344" y="0"/>
                </a:lnTo>
                <a:lnTo>
                  <a:pt x="1473" y="6"/>
                </a:lnTo>
                <a:close/>
              </a:path>
            </a:pathLst>
          </a:custGeom>
          <a:solidFill>
            <a:schemeClr val="tx2"/>
          </a:solidFill>
          <a:ln w="9525">
            <a:noFill/>
            <a:round/>
            <a:headEnd/>
            <a:tailEnd/>
          </a:ln>
        </p:spPr>
        <p:txBody>
          <a:bodyPr/>
          <a:lstStyle/>
          <a:p>
            <a:endParaRPr lang="zh-CN" altLang="en-US"/>
          </a:p>
        </p:txBody>
      </p:sp>
      <p:sp>
        <p:nvSpPr>
          <p:cNvPr id="14" name="Freeform 10"/>
          <p:cNvSpPr>
            <a:spLocks/>
          </p:cNvSpPr>
          <p:nvPr/>
        </p:nvSpPr>
        <p:spPr bwMode="gray">
          <a:xfrm>
            <a:off x="1874838" y="4437063"/>
            <a:ext cx="3525837" cy="2435225"/>
          </a:xfrm>
          <a:custGeom>
            <a:avLst/>
            <a:gdLst>
              <a:gd name="T0" fmla="*/ 2147483647 w 2221"/>
              <a:gd name="T1" fmla="*/ 2147483647 h 1534"/>
              <a:gd name="T2" fmla="*/ 0 w 2221"/>
              <a:gd name="T3" fmla="*/ 0 h 1534"/>
              <a:gd name="T4" fmla="*/ 2147483647 w 2221"/>
              <a:gd name="T5" fmla="*/ 2147483647 h 1534"/>
              <a:gd name="T6" fmla="*/ 2147483647 w 2221"/>
              <a:gd name="T7" fmla="*/ 2147483647 h 1534"/>
              <a:gd name="T8" fmla="*/ 2147483647 w 2221"/>
              <a:gd name="T9" fmla="*/ 2147483647 h 1534"/>
              <a:gd name="T10" fmla="*/ 0 60000 65536"/>
              <a:gd name="T11" fmla="*/ 0 60000 65536"/>
              <a:gd name="T12" fmla="*/ 0 60000 65536"/>
              <a:gd name="T13" fmla="*/ 0 60000 65536"/>
              <a:gd name="T14" fmla="*/ 0 60000 65536"/>
              <a:gd name="T15" fmla="*/ 0 w 2221"/>
              <a:gd name="T16" fmla="*/ 0 h 1534"/>
              <a:gd name="T17" fmla="*/ 2221 w 2221"/>
              <a:gd name="T18" fmla="*/ 1534 h 1534"/>
            </a:gdLst>
            <a:ahLst/>
            <a:cxnLst>
              <a:cxn ang="T10">
                <a:pos x="T0" y="T1"/>
              </a:cxn>
              <a:cxn ang="T11">
                <a:pos x="T2" y="T3"/>
              </a:cxn>
              <a:cxn ang="T12">
                <a:pos x="T4" y="T5"/>
              </a:cxn>
              <a:cxn ang="T13">
                <a:pos x="T6" y="T7"/>
              </a:cxn>
              <a:cxn ang="T14">
                <a:pos x="T8" y="T9"/>
              </a:cxn>
            </a:cxnLst>
            <a:rect l="T15" t="T16" r="T17" b="T18"/>
            <a:pathLst>
              <a:path w="2221" h="1534">
                <a:moveTo>
                  <a:pt x="2221" y="1533"/>
                </a:moveTo>
                <a:lnTo>
                  <a:pt x="0" y="0"/>
                </a:lnTo>
                <a:lnTo>
                  <a:pt x="1" y="25"/>
                </a:lnTo>
                <a:lnTo>
                  <a:pt x="2059" y="1534"/>
                </a:lnTo>
                <a:lnTo>
                  <a:pt x="2221" y="1533"/>
                </a:lnTo>
                <a:close/>
              </a:path>
            </a:pathLst>
          </a:custGeom>
          <a:solidFill>
            <a:schemeClr val="tx2"/>
          </a:solidFill>
          <a:ln w="9525">
            <a:noFill/>
            <a:round/>
            <a:headEnd/>
            <a:tailEnd/>
          </a:ln>
        </p:spPr>
        <p:txBody>
          <a:bodyPr/>
          <a:lstStyle/>
          <a:p>
            <a:endParaRPr lang="zh-CN" altLang="en-US"/>
          </a:p>
        </p:txBody>
      </p:sp>
      <p:sp>
        <p:nvSpPr>
          <p:cNvPr id="15" name="Freeform 11"/>
          <p:cNvSpPr>
            <a:spLocks/>
          </p:cNvSpPr>
          <p:nvPr/>
        </p:nvSpPr>
        <p:spPr bwMode="gray">
          <a:xfrm>
            <a:off x="1876425" y="4475163"/>
            <a:ext cx="3265488" cy="2392362"/>
          </a:xfrm>
          <a:custGeom>
            <a:avLst/>
            <a:gdLst>
              <a:gd name="T0" fmla="*/ 2147483647 w 2057"/>
              <a:gd name="T1" fmla="*/ 2147483647 h 1507"/>
              <a:gd name="T2" fmla="*/ 0 w 2057"/>
              <a:gd name="T3" fmla="*/ 0 h 1507"/>
              <a:gd name="T4" fmla="*/ 0 w 2057"/>
              <a:gd name="T5" fmla="*/ 2147483647 h 1507"/>
              <a:gd name="T6" fmla="*/ 2147483647 w 2057"/>
              <a:gd name="T7" fmla="*/ 2147483647 h 1507"/>
              <a:gd name="T8" fmla="*/ 2147483647 w 2057"/>
              <a:gd name="T9" fmla="*/ 2147483647 h 1507"/>
              <a:gd name="T10" fmla="*/ 0 60000 65536"/>
              <a:gd name="T11" fmla="*/ 0 60000 65536"/>
              <a:gd name="T12" fmla="*/ 0 60000 65536"/>
              <a:gd name="T13" fmla="*/ 0 60000 65536"/>
              <a:gd name="T14" fmla="*/ 0 60000 65536"/>
              <a:gd name="T15" fmla="*/ 0 w 2057"/>
              <a:gd name="T16" fmla="*/ 0 h 1507"/>
              <a:gd name="T17" fmla="*/ 2057 w 2057"/>
              <a:gd name="T18" fmla="*/ 1507 h 1507"/>
            </a:gdLst>
            <a:ahLst/>
            <a:cxnLst>
              <a:cxn ang="T10">
                <a:pos x="T0" y="T1"/>
              </a:cxn>
              <a:cxn ang="T11">
                <a:pos x="T2" y="T3"/>
              </a:cxn>
              <a:cxn ang="T12">
                <a:pos x="T4" y="T5"/>
              </a:cxn>
              <a:cxn ang="T13">
                <a:pos x="T6" y="T7"/>
              </a:cxn>
              <a:cxn ang="T14">
                <a:pos x="T8" y="T9"/>
              </a:cxn>
            </a:cxnLst>
            <a:rect l="T15" t="T16" r="T17" b="T18"/>
            <a:pathLst>
              <a:path w="2057" h="1507">
                <a:moveTo>
                  <a:pt x="2057" y="1507"/>
                </a:moveTo>
                <a:lnTo>
                  <a:pt x="0" y="0"/>
                </a:lnTo>
                <a:lnTo>
                  <a:pt x="0" y="30"/>
                </a:lnTo>
                <a:lnTo>
                  <a:pt x="1857" y="1507"/>
                </a:lnTo>
                <a:lnTo>
                  <a:pt x="2057" y="1507"/>
                </a:lnTo>
                <a:close/>
              </a:path>
            </a:pathLst>
          </a:custGeom>
          <a:solidFill>
            <a:schemeClr val="accent1"/>
          </a:solidFill>
          <a:ln w="9525">
            <a:noFill/>
            <a:round/>
            <a:headEnd/>
            <a:tailEnd/>
          </a:ln>
        </p:spPr>
        <p:txBody>
          <a:bodyPr/>
          <a:lstStyle/>
          <a:p>
            <a:endParaRPr lang="zh-CN" altLang="en-US"/>
          </a:p>
        </p:txBody>
      </p:sp>
      <p:sp>
        <p:nvSpPr>
          <p:cNvPr id="16" name="Freeform 12"/>
          <p:cNvSpPr>
            <a:spLocks/>
          </p:cNvSpPr>
          <p:nvPr/>
        </p:nvSpPr>
        <p:spPr bwMode="gray">
          <a:xfrm>
            <a:off x="1871663" y="4518025"/>
            <a:ext cx="2946400" cy="2344738"/>
          </a:xfrm>
          <a:custGeom>
            <a:avLst/>
            <a:gdLst>
              <a:gd name="T0" fmla="*/ 2147483647 w 1856"/>
              <a:gd name="T1" fmla="*/ 2147483647 h 1477"/>
              <a:gd name="T2" fmla="*/ 0 w 1856"/>
              <a:gd name="T3" fmla="*/ 2147483647 h 1477"/>
              <a:gd name="T4" fmla="*/ 0 w 1856"/>
              <a:gd name="T5" fmla="*/ 0 h 1477"/>
              <a:gd name="T6" fmla="*/ 2147483647 w 1856"/>
              <a:gd name="T7" fmla="*/ 2147483647 h 1477"/>
              <a:gd name="T8" fmla="*/ 2147483647 w 1856"/>
              <a:gd name="T9" fmla="*/ 2147483647 h 1477"/>
              <a:gd name="T10" fmla="*/ 2147483647 w 1856"/>
              <a:gd name="T11" fmla="*/ 2147483647 h 1477"/>
              <a:gd name="T12" fmla="*/ 0 60000 65536"/>
              <a:gd name="T13" fmla="*/ 0 60000 65536"/>
              <a:gd name="T14" fmla="*/ 0 60000 65536"/>
              <a:gd name="T15" fmla="*/ 0 60000 65536"/>
              <a:gd name="T16" fmla="*/ 0 60000 65536"/>
              <a:gd name="T17" fmla="*/ 0 60000 65536"/>
              <a:gd name="T18" fmla="*/ 0 w 1856"/>
              <a:gd name="T19" fmla="*/ 0 h 1477"/>
              <a:gd name="T20" fmla="*/ 1856 w 1856"/>
              <a:gd name="T21" fmla="*/ 1477 h 1477"/>
            </a:gdLst>
            <a:ahLst/>
            <a:cxnLst>
              <a:cxn ang="T12">
                <a:pos x="T0" y="T1"/>
              </a:cxn>
              <a:cxn ang="T13">
                <a:pos x="T2" y="T3"/>
              </a:cxn>
              <a:cxn ang="T14">
                <a:pos x="T4" y="T5"/>
              </a:cxn>
              <a:cxn ang="T15">
                <a:pos x="T6" y="T7"/>
              </a:cxn>
              <a:cxn ang="T16">
                <a:pos x="T8" y="T9"/>
              </a:cxn>
              <a:cxn ang="T17">
                <a:pos x="T10" y="T11"/>
              </a:cxn>
            </a:cxnLst>
            <a:rect l="T18" t="T19" r="T20" b="T21"/>
            <a:pathLst>
              <a:path w="1856" h="1477">
                <a:moveTo>
                  <a:pt x="1344" y="1474"/>
                </a:moveTo>
                <a:lnTo>
                  <a:pt x="0" y="97"/>
                </a:lnTo>
                <a:lnTo>
                  <a:pt x="0" y="0"/>
                </a:lnTo>
                <a:lnTo>
                  <a:pt x="1856" y="1474"/>
                </a:lnTo>
                <a:lnTo>
                  <a:pt x="1848" y="1477"/>
                </a:lnTo>
                <a:lnTo>
                  <a:pt x="1344" y="1474"/>
                </a:lnTo>
                <a:close/>
              </a:path>
            </a:pathLst>
          </a:custGeom>
          <a:solidFill>
            <a:schemeClr val="hlink"/>
          </a:solidFill>
          <a:ln w="9525">
            <a:noFill/>
            <a:round/>
            <a:headEnd/>
            <a:tailEnd/>
          </a:ln>
        </p:spPr>
        <p:txBody>
          <a:bodyPr/>
          <a:lstStyle/>
          <a:p>
            <a:endParaRPr lang="zh-CN" altLang="en-US"/>
          </a:p>
        </p:txBody>
      </p:sp>
      <p:sp>
        <p:nvSpPr>
          <p:cNvPr id="17" name="Line 17"/>
          <p:cNvSpPr>
            <a:spLocks noChangeShapeType="1"/>
          </p:cNvSpPr>
          <p:nvPr/>
        </p:nvSpPr>
        <p:spPr bwMode="gray">
          <a:xfrm>
            <a:off x="1876425" y="1552575"/>
            <a:ext cx="0" cy="2957513"/>
          </a:xfrm>
          <a:prstGeom prst="line">
            <a:avLst/>
          </a:prstGeom>
          <a:noFill/>
          <a:ln w="9525">
            <a:solidFill>
              <a:schemeClr val="accent1"/>
            </a:solidFill>
            <a:round/>
            <a:headEnd/>
            <a:tailEnd/>
          </a:ln>
        </p:spPr>
        <p:txBody>
          <a:bodyPr/>
          <a:lstStyle/>
          <a:p>
            <a:endParaRPr lang="zh-CN" altLang="en-US"/>
          </a:p>
        </p:txBody>
      </p:sp>
      <p:sp>
        <p:nvSpPr>
          <p:cNvPr id="18" name="Rectangle 40"/>
          <p:cNvSpPr txBox="1">
            <a:spLocks noChangeArrowheads="1"/>
          </p:cNvSpPr>
          <p:nvPr/>
        </p:nvSpPr>
        <p:spPr bwMode="white">
          <a:xfrm>
            <a:off x="1763713" y="2060575"/>
            <a:ext cx="4968875" cy="1366838"/>
          </a:xfrm>
          <a:prstGeom prst="rect">
            <a:avLst/>
          </a:prstGeom>
          <a:noFill/>
          <a:ln w="9525">
            <a:noFill/>
            <a:miter lim="800000"/>
            <a:headEnd/>
            <a:tailEnd/>
          </a:ln>
        </p:spPr>
        <p:txBody>
          <a:bodyPr anchor="ctr"/>
          <a:lstStyle/>
          <a:p>
            <a:pPr>
              <a:lnSpc>
                <a:spcPct val="70000"/>
              </a:lnSpc>
            </a:pPr>
            <a:r>
              <a:rPr kumimoji="1" lang="en-US" altLang="zh-CN" sz="4000" b="1">
                <a:solidFill>
                  <a:schemeClr val="bg1"/>
                </a:solidFill>
                <a:latin typeface="微软雅黑" pitchFamily="34" charset="-122"/>
                <a:ea typeface="微软雅黑" pitchFamily="34" charset="-122"/>
              </a:rPr>
              <a:t>《</a:t>
            </a:r>
            <a:r>
              <a:rPr kumimoji="1" lang="zh-CN" altLang="en-US" sz="4000" b="1">
                <a:solidFill>
                  <a:schemeClr val="bg1"/>
                </a:solidFill>
                <a:latin typeface="微软雅黑" pitchFamily="34" charset="-122"/>
                <a:ea typeface="微软雅黑" pitchFamily="34" charset="-122"/>
              </a:rPr>
              <a:t>时事报告</a:t>
            </a:r>
            <a:r>
              <a:rPr kumimoji="1" lang="en-US" altLang="zh-CN" sz="4000" b="1">
                <a:solidFill>
                  <a:schemeClr val="bg1"/>
                </a:solidFill>
                <a:latin typeface="微软雅黑" pitchFamily="34" charset="-122"/>
                <a:ea typeface="微软雅黑" pitchFamily="34" charset="-122"/>
              </a:rPr>
              <a:t>》</a:t>
            </a:r>
            <a:r>
              <a:rPr kumimoji="1" lang="zh-CN" altLang="en-US" sz="4000" b="1">
                <a:solidFill>
                  <a:schemeClr val="bg1"/>
                </a:solidFill>
                <a:latin typeface="微软雅黑" pitchFamily="34" charset="-122"/>
                <a:ea typeface="微软雅黑" pitchFamily="34" charset="-122"/>
              </a:rPr>
              <a:t>杂志社</a:t>
            </a:r>
            <a:endParaRPr kumimoji="1" lang="ko-KR" altLang="en-US" sz="4000" b="1">
              <a:solidFill>
                <a:schemeClr val="bg1"/>
              </a:solidFill>
              <a:latin typeface="微软雅黑" pitchFamily="34" charset="-122"/>
              <a:ea typeface="冬青黑体简体中文 W6" charset="-122"/>
            </a:endParaRPr>
          </a:p>
        </p:txBody>
      </p:sp>
      <p:sp>
        <p:nvSpPr>
          <p:cNvPr id="19" name="Rectangle 41"/>
          <p:cNvSpPr txBox="1">
            <a:spLocks noChangeArrowheads="1"/>
          </p:cNvSpPr>
          <p:nvPr/>
        </p:nvSpPr>
        <p:spPr bwMode="white">
          <a:xfrm>
            <a:off x="2051050" y="2997200"/>
            <a:ext cx="5473700" cy="431800"/>
          </a:xfrm>
          <a:prstGeom prst="rect">
            <a:avLst/>
          </a:prstGeom>
          <a:noFill/>
          <a:ln w="9525">
            <a:noFill/>
            <a:miter lim="800000"/>
            <a:headEnd/>
            <a:tailEnd/>
          </a:ln>
        </p:spPr>
        <p:txBody>
          <a:bodyPr/>
          <a:lstStyle/>
          <a:p>
            <a:pPr latinLnBrk="1">
              <a:spcBef>
                <a:spcPct val="20000"/>
              </a:spcBef>
            </a:pPr>
            <a:r>
              <a:rPr kumimoji="1" lang="zh-CN" altLang="en-US" sz="2800" b="1">
                <a:solidFill>
                  <a:schemeClr val="bg1"/>
                </a:solidFill>
                <a:latin typeface="华文楷体" pitchFamily="2" charset="-122"/>
                <a:ea typeface="华文楷体" pitchFamily="2" charset="-122"/>
              </a:rPr>
              <a:t>形势与政策课专用</a:t>
            </a:r>
            <a:endParaRPr kumimoji="1" lang="ko-KR" altLang="en-US" sz="2800" b="1">
              <a:solidFill>
                <a:schemeClr val="bg1"/>
              </a:solidFill>
              <a:latin typeface="华文楷体" pitchFamily="2" charset="-122"/>
              <a:ea typeface="楷体-简" charset="-122"/>
            </a:endParaRPr>
          </a:p>
        </p:txBody>
      </p:sp>
      <p:sp>
        <p:nvSpPr>
          <p:cNvPr id="20" name="Rectangle 6"/>
          <p:cNvSpPr>
            <a:spLocks noChangeArrowheads="1"/>
          </p:cNvSpPr>
          <p:nvPr/>
        </p:nvSpPr>
        <p:spPr bwMode="gray">
          <a:xfrm>
            <a:off x="65088" y="4457700"/>
            <a:ext cx="1762125" cy="215900"/>
          </a:xfrm>
          <a:prstGeom prst="rect">
            <a:avLst/>
          </a:prstGeom>
          <a:solidFill>
            <a:schemeClr val="bg2"/>
          </a:solidFill>
          <a:ln w="9525">
            <a:noFill/>
            <a:miter lim="800000"/>
            <a:headEnd/>
            <a:tailEnd/>
          </a:ln>
        </p:spPr>
        <p:txBody>
          <a:bodyPr wrap="none" anchor="ctr"/>
          <a:lstStyle/>
          <a:p>
            <a:endParaRPr lang="zh-CN" altLang="en-US"/>
          </a:p>
        </p:txBody>
      </p:sp>
      <p:sp>
        <p:nvSpPr>
          <p:cNvPr id="21" name="Text Box 8"/>
          <p:cNvSpPr txBox="1">
            <a:spLocks noChangeArrowheads="1"/>
          </p:cNvSpPr>
          <p:nvPr/>
        </p:nvSpPr>
        <p:spPr bwMode="gray">
          <a:xfrm>
            <a:off x="-36512" y="4437112"/>
            <a:ext cx="2087563" cy="261610"/>
          </a:xfrm>
          <a:prstGeom prst="rect">
            <a:avLst/>
          </a:prstGeom>
          <a:noFill/>
          <a:ln w="9525">
            <a:noFill/>
            <a:miter lim="800000"/>
            <a:headEnd/>
            <a:tailEnd/>
          </a:ln>
        </p:spPr>
        <p:txBody>
          <a:bodyPr>
            <a:spAutoFit/>
          </a:bodyPr>
          <a:lstStyle/>
          <a:p>
            <a:r>
              <a:rPr lang="en-US" altLang="zh-CN" sz="1100" b="1" dirty="0" smtClean="0">
                <a:solidFill>
                  <a:srgbClr val="A6A6A6"/>
                </a:solidFill>
                <a:latin typeface="Arial" pitchFamily="34" charset="0"/>
                <a:ea typeface="黑体" pitchFamily="2" charset="-122"/>
                <a:cs typeface="Arial" pitchFamily="34" charset="0"/>
              </a:rPr>
              <a:t>www.xingshizhengce.com</a:t>
            </a:r>
            <a:endParaRPr lang="zh-CN" altLang="en-US" sz="1100" b="1" dirty="0">
              <a:solidFill>
                <a:srgbClr val="A6A6A6"/>
              </a:solidFill>
              <a:latin typeface="Arial" pitchFamily="34" charset="0"/>
              <a:ea typeface="黑体" pitchFamily="2" charset="-122"/>
            </a:endParaRPr>
          </a:p>
        </p:txBody>
      </p:sp>
      <p:pic>
        <p:nvPicPr>
          <p:cNvPr id="22" name="图片 2" descr="章.tif"/>
          <p:cNvPicPr>
            <a:picLocks noChangeAspect="1"/>
          </p:cNvPicPr>
          <p:nvPr/>
        </p:nvPicPr>
        <p:blipFill>
          <a:blip r:embed="rId2" cstate="print"/>
          <a:srcRect/>
          <a:stretch>
            <a:fillRect/>
          </a:stretch>
        </p:blipFill>
        <p:spPr bwMode="auto">
          <a:xfrm>
            <a:off x="561955" y="2416176"/>
            <a:ext cx="1152525" cy="1155700"/>
          </a:xfrm>
          <a:prstGeom prst="rect">
            <a:avLst/>
          </a:prstGeom>
          <a:noFill/>
          <a:ln w="9525">
            <a:noFill/>
            <a:miter lim="800000"/>
            <a:headEnd/>
            <a:tailEnd/>
          </a:ln>
        </p:spPr>
      </p:pic>
      <p:sp>
        <p:nvSpPr>
          <p:cNvPr id="23" name="Freeform 20"/>
          <p:cNvSpPr>
            <a:spLocks/>
          </p:cNvSpPr>
          <p:nvPr/>
        </p:nvSpPr>
        <p:spPr bwMode="gray">
          <a:xfrm>
            <a:off x="1811370" y="-9525"/>
            <a:ext cx="7332662" cy="6946900"/>
          </a:xfrm>
          <a:custGeom>
            <a:avLst/>
            <a:gdLst>
              <a:gd name="T0" fmla="*/ 2147483647 w 4579"/>
              <a:gd name="T1" fmla="*/ 0 h 4338"/>
              <a:gd name="T2" fmla="*/ 2147483647 w 4579"/>
              <a:gd name="T3" fmla="*/ 2147483647 h 4338"/>
              <a:gd name="T4" fmla="*/ 0 w 4579"/>
              <a:gd name="T5" fmla="*/ 2147483647 h 4338"/>
              <a:gd name="T6" fmla="*/ 2147483647 w 4579"/>
              <a:gd name="T7" fmla="*/ 2147483647 h 4338"/>
              <a:gd name="T8" fmla="*/ 2147483647 w 4579"/>
              <a:gd name="T9" fmla="*/ 2147483647 h 4338"/>
              <a:gd name="T10" fmla="*/ 2147483647 w 4579"/>
              <a:gd name="T11" fmla="*/ 0 h 4338"/>
              <a:gd name="T12" fmla="*/ 2147483647 w 4579"/>
              <a:gd name="T13" fmla="*/ 0 h 4338"/>
              <a:gd name="T14" fmla="*/ 0 60000 65536"/>
              <a:gd name="T15" fmla="*/ 0 60000 65536"/>
              <a:gd name="T16" fmla="*/ 0 60000 65536"/>
              <a:gd name="T17" fmla="*/ 0 60000 65536"/>
              <a:gd name="T18" fmla="*/ 0 60000 65536"/>
              <a:gd name="T19" fmla="*/ 0 60000 65536"/>
              <a:gd name="T20" fmla="*/ 0 60000 65536"/>
              <a:gd name="T21" fmla="*/ 0 w 4579"/>
              <a:gd name="T22" fmla="*/ 0 h 4338"/>
              <a:gd name="T23" fmla="*/ 4579 w 4579"/>
              <a:gd name="T24" fmla="*/ 4338 h 4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9" h="4338">
                <a:moveTo>
                  <a:pt x="1471" y="0"/>
                </a:moveTo>
                <a:lnTo>
                  <a:pt x="1" y="1020"/>
                </a:lnTo>
                <a:lnTo>
                  <a:pt x="0" y="2805"/>
                </a:lnTo>
                <a:lnTo>
                  <a:pt x="2221" y="4338"/>
                </a:lnTo>
                <a:lnTo>
                  <a:pt x="4579" y="4332"/>
                </a:lnTo>
                <a:lnTo>
                  <a:pt x="4573" y="0"/>
                </a:lnTo>
                <a:lnTo>
                  <a:pt x="1471" y="0"/>
                </a:lnTo>
                <a:close/>
              </a:path>
            </a:pathLst>
          </a:custGeom>
          <a:solidFill>
            <a:schemeClr val="bg1"/>
          </a:solidFill>
          <a:ln w="9525">
            <a:noFill/>
            <a:round/>
            <a:headEnd/>
            <a:tailEnd/>
          </a:ln>
        </p:spPr>
        <p:txBody>
          <a:bodyPr/>
          <a:lstStyle/>
          <a:p>
            <a:endParaRPr lang="zh-CN" altLang="en-US"/>
          </a:p>
        </p:txBody>
      </p:sp>
      <p:sp>
        <p:nvSpPr>
          <p:cNvPr id="4" name="TextBox 3"/>
          <p:cNvSpPr txBox="1"/>
          <p:nvPr/>
        </p:nvSpPr>
        <p:spPr>
          <a:xfrm>
            <a:off x="2158426" y="1928802"/>
            <a:ext cx="6715172" cy="3046988"/>
          </a:xfrm>
          <a:prstGeom prst="rect">
            <a:avLst/>
          </a:prstGeom>
          <a:noFill/>
        </p:spPr>
        <p:txBody>
          <a:bodyPr wrap="square">
            <a:spAutoFit/>
          </a:bodyPr>
          <a:lstStyle/>
          <a:p>
            <a:pPr algn="just">
              <a:defRPr/>
            </a:pPr>
            <a:r>
              <a:rPr lang="zh-CN"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　　</a:t>
            </a:r>
            <a:r>
              <a:rPr lang="zh-CN"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《时事报告》杂志是中央宣传部主管的时政月刊，是广大党员干部以及宣传、教育工作者认识、把握国内外形势政策、做好宣传教育工作的必备学习资料。</a:t>
            </a:r>
            <a:endParaRPr lang="en-US"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endParaRPr>
          </a:p>
          <a:p>
            <a:pPr algn="just">
              <a:defRPr/>
            </a:pPr>
            <a:r>
              <a:rPr lang="en-US"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    </a:t>
            </a:r>
            <a:r>
              <a:rPr lang="zh-CN"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供各级领导干部讲形势、作报告和公开选拔、竞争上岗，大中专院校和中学思想政治课教师讲授形势与政策课和时事课，参加公务员考试以及关心国内外形势的读者使用。</a:t>
            </a:r>
          </a:p>
        </p:txBody>
      </p:sp>
      <p:pic>
        <p:nvPicPr>
          <p:cNvPr id="24" name="图片 23" descr="实施报告.gif"/>
          <p:cNvPicPr>
            <a:picLocks noChangeAspect="1"/>
          </p:cNvPicPr>
          <p:nvPr/>
        </p:nvPicPr>
        <p:blipFill>
          <a:blip r:embed="rId3"/>
          <a:stretch>
            <a:fillRect/>
          </a:stretch>
        </p:blipFill>
        <p:spPr>
          <a:xfrm>
            <a:off x="1732810" y="142852"/>
            <a:ext cx="7554098" cy="5040000"/>
          </a:xfrm>
          <a:prstGeom prst="rect">
            <a:avLst/>
          </a:prstGeom>
        </p:spPr>
      </p:pic>
    </p:spTree>
    <p:extLst>
      <p:ext uri="{BB962C8B-B14F-4D97-AF65-F5344CB8AC3E}">
        <p14:creationId xmlns:p14="http://schemas.microsoft.com/office/powerpoint/2010/main" xmlns="" val="1325490733"/>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pic>
        <p:nvPicPr>
          <p:cNvPr id="2" name="0001.乐视网-中办 国办印发《关于实施中华优秀传统文化传承发展工程的意见》">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1835696" y="2492896"/>
            <a:ext cx="6096000" cy="3429000"/>
          </a:xfrm>
          <a:prstGeom prst="rect">
            <a:avLst/>
          </a:prstGeom>
        </p:spPr>
      </p:pic>
      <p:sp>
        <p:nvSpPr>
          <p:cNvPr id="3" name="矩形 2"/>
          <p:cNvSpPr/>
          <p:nvPr/>
        </p:nvSpPr>
        <p:spPr>
          <a:xfrm>
            <a:off x="395536" y="332656"/>
            <a:ext cx="6048672" cy="1569660"/>
          </a:xfrm>
          <a:prstGeom prst="rect">
            <a:avLst/>
          </a:prstGeom>
        </p:spPr>
        <p:txBody>
          <a:bodyPr wrap="square">
            <a:spAutoFit/>
          </a:bodyPr>
          <a:lstStyle/>
          <a:p>
            <a:r>
              <a:rPr lang="en-US" altLang="zh-CN" sz="2400" kern="100" dirty="0" smtClean="0">
                <a:latin typeface="+mn-ea"/>
                <a:cs typeface="Times New Roman" panose="02020603050405020304" pitchFamily="18" charset="0"/>
              </a:rPr>
              <a:t>    </a:t>
            </a:r>
            <a:r>
              <a:rPr lang="zh-CN" altLang="zh-CN" sz="2400" kern="100" dirty="0" smtClean="0">
                <a:latin typeface="+mn-ea"/>
                <a:cs typeface="Times New Roman" panose="02020603050405020304" pitchFamily="18" charset="0"/>
              </a:rPr>
              <a:t>中共中央办公厅</a:t>
            </a:r>
            <a:r>
              <a:rPr lang="zh-CN" altLang="zh-CN" sz="2400" kern="100" dirty="0">
                <a:latin typeface="+mn-ea"/>
                <a:cs typeface="Times New Roman" panose="02020603050405020304" pitchFamily="18" charset="0"/>
              </a:rPr>
              <a:t>、国务院办公厅印发的</a:t>
            </a:r>
            <a:r>
              <a:rPr lang="zh-CN" altLang="zh-CN" sz="2400" kern="100" dirty="0" smtClean="0">
                <a:latin typeface="+mn-ea"/>
                <a:cs typeface="Times New Roman" panose="02020603050405020304" pitchFamily="18" charset="0"/>
              </a:rPr>
              <a:t>《关于实施中华优秀传统文化传承发展工程的意见》</a:t>
            </a:r>
            <a:r>
              <a:rPr lang="zh-CN" altLang="en-US" sz="2400" kern="100" dirty="0" smtClean="0">
                <a:latin typeface="+mn-ea"/>
                <a:cs typeface="Times New Roman" panose="02020603050405020304" pitchFamily="18" charset="0"/>
              </a:rPr>
              <a:t>，</a:t>
            </a:r>
            <a:r>
              <a:rPr lang="zh-CN" altLang="zh-CN" sz="2400" kern="100" dirty="0" smtClean="0">
                <a:latin typeface="+mn-ea"/>
                <a:cs typeface="Times New Roman" panose="02020603050405020304" pitchFamily="18" charset="0"/>
              </a:rPr>
              <a:t>第一次</a:t>
            </a:r>
            <a:r>
              <a:rPr lang="zh-CN" altLang="zh-CN" sz="2400" kern="100" dirty="0">
                <a:latin typeface="+mn-ea"/>
                <a:cs typeface="Times New Roman" panose="02020603050405020304" pitchFamily="18" charset="0"/>
              </a:rPr>
              <a:t>以中央文件形式全面部署中华优秀传统文化传承发展工作。</a:t>
            </a:r>
            <a:endParaRPr lang="zh-CN" altLang="en-US" sz="2400" dirty="0">
              <a:latin typeface="+mn-ea"/>
            </a:endParaRPr>
          </a:p>
        </p:txBody>
      </p:sp>
    </p:spTree>
    <p:extLst>
      <p:ext uri="{BB962C8B-B14F-4D97-AF65-F5344CB8AC3E}">
        <p14:creationId xmlns:p14="http://schemas.microsoft.com/office/powerpoint/2010/main" xmlns="" val="69642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900" decel="100000" fill="hold"/>
                                        <p:tgtEl>
                                          <p:spTgt spid="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fill="hold" display="0">
                  <p:stCondLst>
                    <p:cond delay="indefinite"/>
                  </p:stCondLst>
                </p:cTn>
                <p:tgtEl>
                  <p:spTgt spid="2"/>
                </p:tgtEl>
              </p:cMediaNode>
            </p:video>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2"/>
          <p:cNvSpPr>
            <a:spLocks noChangeShapeType="1"/>
          </p:cNvSpPr>
          <p:nvPr/>
        </p:nvSpPr>
        <p:spPr bwMode="gray">
          <a:xfrm>
            <a:off x="1811338" y="1455738"/>
            <a:ext cx="0" cy="3128962"/>
          </a:xfrm>
          <a:prstGeom prst="line">
            <a:avLst/>
          </a:prstGeom>
          <a:noFill/>
          <a:ln w="9525">
            <a:solidFill>
              <a:schemeClr val="bg2"/>
            </a:solidFill>
            <a:round/>
            <a:headEnd/>
            <a:tailEnd/>
          </a:ln>
        </p:spPr>
        <p:txBody>
          <a:bodyPr/>
          <a:lstStyle/>
          <a:p>
            <a:endParaRPr lang="zh-CN" altLang="en-US"/>
          </a:p>
        </p:txBody>
      </p:sp>
      <p:grpSp>
        <p:nvGrpSpPr>
          <p:cNvPr id="2" name="Group 3"/>
          <p:cNvGrpSpPr>
            <a:grpSpLocks/>
          </p:cNvGrpSpPr>
          <p:nvPr/>
        </p:nvGrpSpPr>
        <p:grpSpPr bwMode="auto">
          <a:xfrm>
            <a:off x="271463" y="-4763"/>
            <a:ext cx="1552575" cy="1585913"/>
            <a:chOff x="171" y="-3"/>
            <a:chExt cx="978" cy="999"/>
          </a:xfrm>
        </p:grpSpPr>
        <p:sp>
          <p:nvSpPr>
            <p:cNvPr id="9" name="Freeform 4"/>
            <p:cNvSpPr>
              <a:spLocks/>
            </p:cNvSpPr>
            <p:nvPr/>
          </p:nvSpPr>
          <p:spPr bwMode="gray">
            <a:xfrm>
              <a:off x="653" y="-3"/>
              <a:ext cx="496" cy="999"/>
            </a:xfrm>
            <a:custGeom>
              <a:avLst/>
              <a:gdLst>
                <a:gd name="T0" fmla="*/ 84 w 496"/>
                <a:gd name="T1" fmla="*/ 0 h 999"/>
                <a:gd name="T2" fmla="*/ 496 w 496"/>
                <a:gd name="T3" fmla="*/ 854 h 999"/>
                <a:gd name="T4" fmla="*/ 496 w 496"/>
                <a:gd name="T5" fmla="*/ 999 h 999"/>
                <a:gd name="T6" fmla="*/ 0 w 496"/>
                <a:gd name="T7" fmla="*/ 188 h 999"/>
                <a:gd name="T8" fmla="*/ 84 w 496"/>
                <a:gd name="T9" fmla="*/ 0 h 999"/>
                <a:gd name="T10" fmla="*/ 0 60000 65536"/>
                <a:gd name="T11" fmla="*/ 0 60000 65536"/>
                <a:gd name="T12" fmla="*/ 0 60000 65536"/>
                <a:gd name="T13" fmla="*/ 0 60000 65536"/>
                <a:gd name="T14" fmla="*/ 0 60000 65536"/>
                <a:gd name="T15" fmla="*/ 0 w 496"/>
                <a:gd name="T16" fmla="*/ 0 h 999"/>
                <a:gd name="T17" fmla="*/ 496 w 496"/>
                <a:gd name="T18" fmla="*/ 999 h 999"/>
              </a:gdLst>
              <a:ahLst/>
              <a:cxnLst>
                <a:cxn ang="T10">
                  <a:pos x="T0" y="T1"/>
                </a:cxn>
                <a:cxn ang="T11">
                  <a:pos x="T2" y="T3"/>
                </a:cxn>
                <a:cxn ang="T12">
                  <a:pos x="T4" y="T5"/>
                </a:cxn>
                <a:cxn ang="T13">
                  <a:pos x="T6" y="T7"/>
                </a:cxn>
                <a:cxn ang="T14">
                  <a:pos x="T8" y="T9"/>
                </a:cxn>
              </a:cxnLst>
              <a:rect l="T15" t="T16" r="T17" b="T18"/>
              <a:pathLst>
                <a:path w="496" h="999">
                  <a:moveTo>
                    <a:pt x="84" y="0"/>
                  </a:moveTo>
                  <a:lnTo>
                    <a:pt x="496" y="854"/>
                  </a:lnTo>
                  <a:lnTo>
                    <a:pt x="496" y="999"/>
                  </a:lnTo>
                  <a:lnTo>
                    <a:pt x="0" y="188"/>
                  </a:lnTo>
                  <a:lnTo>
                    <a:pt x="84" y="0"/>
                  </a:lnTo>
                  <a:close/>
                </a:path>
              </a:pathLst>
            </a:custGeom>
            <a:solidFill>
              <a:schemeClr val="bg2"/>
            </a:solidFill>
            <a:ln w="9525">
              <a:noFill/>
              <a:round/>
              <a:headEnd/>
              <a:tailEnd/>
            </a:ln>
          </p:spPr>
          <p:txBody>
            <a:bodyPr/>
            <a:lstStyle/>
            <a:p>
              <a:endParaRPr lang="zh-CN" altLang="en-US"/>
            </a:p>
          </p:txBody>
        </p:sp>
        <p:sp>
          <p:nvSpPr>
            <p:cNvPr id="10" name="Freeform 5"/>
            <p:cNvSpPr>
              <a:spLocks/>
            </p:cNvSpPr>
            <p:nvPr/>
          </p:nvSpPr>
          <p:spPr bwMode="gray">
            <a:xfrm>
              <a:off x="171" y="0"/>
              <a:ext cx="564" cy="187"/>
            </a:xfrm>
            <a:custGeom>
              <a:avLst/>
              <a:gdLst>
                <a:gd name="T0" fmla="*/ 564 w 564"/>
                <a:gd name="T1" fmla="*/ 0 h 187"/>
                <a:gd name="T2" fmla="*/ 482 w 564"/>
                <a:gd name="T3" fmla="*/ 187 h 187"/>
                <a:gd name="T4" fmla="*/ 0 w 564"/>
                <a:gd name="T5" fmla="*/ 0 h 187"/>
                <a:gd name="T6" fmla="*/ 564 w 564"/>
                <a:gd name="T7" fmla="*/ 0 h 187"/>
                <a:gd name="T8" fmla="*/ 0 60000 65536"/>
                <a:gd name="T9" fmla="*/ 0 60000 65536"/>
                <a:gd name="T10" fmla="*/ 0 60000 65536"/>
                <a:gd name="T11" fmla="*/ 0 60000 65536"/>
                <a:gd name="T12" fmla="*/ 0 w 564"/>
                <a:gd name="T13" fmla="*/ 0 h 187"/>
                <a:gd name="T14" fmla="*/ 564 w 564"/>
                <a:gd name="T15" fmla="*/ 187 h 187"/>
              </a:gdLst>
              <a:ahLst/>
              <a:cxnLst>
                <a:cxn ang="T8">
                  <a:pos x="T0" y="T1"/>
                </a:cxn>
                <a:cxn ang="T9">
                  <a:pos x="T2" y="T3"/>
                </a:cxn>
                <a:cxn ang="T10">
                  <a:pos x="T4" y="T5"/>
                </a:cxn>
                <a:cxn ang="T11">
                  <a:pos x="T6" y="T7"/>
                </a:cxn>
              </a:cxnLst>
              <a:rect l="T12" t="T13" r="T14" b="T15"/>
              <a:pathLst>
                <a:path w="564" h="187">
                  <a:moveTo>
                    <a:pt x="564" y="0"/>
                  </a:moveTo>
                  <a:lnTo>
                    <a:pt x="482" y="187"/>
                  </a:lnTo>
                  <a:lnTo>
                    <a:pt x="0" y="0"/>
                  </a:lnTo>
                  <a:lnTo>
                    <a:pt x="564" y="0"/>
                  </a:lnTo>
                  <a:close/>
                </a:path>
              </a:pathLst>
            </a:custGeom>
            <a:solidFill>
              <a:schemeClr val="bg2"/>
            </a:solidFill>
            <a:ln w="9525">
              <a:noFill/>
              <a:round/>
              <a:headEnd/>
              <a:tailEnd/>
            </a:ln>
          </p:spPr>
          <p:txBody>
            <a:bodyPr/>
            <a:lstStyle/>
            <a:p>
              <a:endParaRPr lang="zh-CN" altLang="en-US"/>
            </a:p>
          </p:txBody>
        </p:sp>
      </p:grpSp>
      <p:sp>
        <p:nvSpPr>
          <p:cNvPr id="11" name="Freeform 7"/>
          <p:cNvSpPr>
            <a:spLocks/>
          </p:cNvSpPr>
          <p:nvPr/>
        </p:nvSpPr>
        <p:spPr bwMode="gray">
          <a:xfrm>
            <a:off x="1871663" y="-9525"/>
            <a:ext cx="1895475" cy="1519238"/>
          </a:xfrm>
          <a:custGeom>
            <a:avLst/>
            <a:gdLst>
              <a:gd name="T0" fmla="*/ 2147483647 w 1194"/>
              <a:gd name="T1" fmla="*/ 0 h 957"/>
              <a:gd name="T2" fmla="*/ 0 w 1194"/>
              <a:gd name="T3" fmla="*/ 2147483647 h 957"/>
              <a:gd name="T4" fmla="*/ 0 w 1194"/>
              <a:gd name="T5" fmla="*/ 2147483647 h 957"/>
              <a:gd name="T6" fmla="*/ 2147483647 w 1194"/>
              <a:gd name="T7" fmla="*/ 0 h 957"/>
              <a:gd name="T8" fmla="*/ 2147483647 w 1194"/>
              <a:gd name="T9" fmla="*/ 0 h 957"/>
              <a:gd name="T10" fmla="*/ 0 60000 65536"/>
              <a:gd name="T11" fmla="*/ 0 60000 65536"/>
              <a:gd name="T12" fmla="*/ 0 60000 65536"/>
              <a:gd name="T13" fmla="*/ 0 60000 65536"/>
              <a:gd name="T14" fmla="*/ 0 60000 65536"/>
              <a:gd name="T15" fmla="*/ 0 w 1194"/>
              <a:gd name="T16" fmla="*/ 0 h 957"/>
              <a:gd name="T17" fmla="*/ 1194 w 1194"/>
              <a:gd name="T18" fmla="*/ 957 h 957"/>
            </a:gdLst>
            <a:ahLst/>
            <a:cxnLst>
              <a:cxn ang="T10">
                <a:pos x="T0" y="T1"/>
              </a:cxn>
              <a:cxn ang="T11">
                <a:pos x="T2" y="T3"/>
              </a:cxn>
              <a:cxn ang="T12">
                <a:pos x="T4" y="T5"/>
              </a:cxn>
              <a:cxn ang="T13">
                <a:pos x="T6" y="T7"/>
              </a:cxn>
              <a:cxn ang="T14">
                <a:pos x="T8" y="T9"/>
              </a:cxn>
            </a:cxnLst>
            <a:rect l="T15" t="T16" r="T17" b="T18"/>
            <a:pathLst>
              <a:path w="1194" h="957">
                <a:moveTo>
                  <a:pt x="843" y="0"/>
                </a:moveTo>
                <a:lnTo>
                  <a:pt x="0" y="885"/>
                </a:lnTo>
                <a:lnTo>
                  <a:pt x="0" y="957"/>
                </a:lnTo>
                <a:lnTo>
                  <a:pt x="1194" y="0"/>
                </a:lnTo>
                <a:lnTo>
                  <a:pt x="843" y="0"/>
                </a:lnTo>
                <a:close/>
              </a:path>
            </a:pathLst>
          </a:custGeom>
          <a:solidFill>
            <a:schemeClr val="bg2"/>
          </a:solidFill>
          <a:ln w="9525">
            <a:noFill/>
            <a:round/>
            <a:headEnd/>
            <a:tailEnd/>
          </a:ln>
        </p:spPr>
        <p:txBody>
          <a:bodyPr/>
          <a:lstStyle/>
          <a:p>
            <a:endParaRPr lang="zh-CN" altLang="en-US"/>
          </a:p>
        </p:txBody>
      </p:sp>
      <p:sp>
        <p:nvSpPr>
          <p:cNvPr id="12" name="Freeform 8"/>
          <p:cNvSpPr>
            <a:spLocks/>
          </p:cNvSpPr>
          <p:nvPr/>
        </p:nvSpPr>
        <p:spPr bwMode="gray">
          <a:xfrm>
            <a:off x="1871663" y="-14288"/>
            <a:ext cx="2138362" cy="1581151"/>
          </a:xfrm>
          <a:custGeom>
            <a:avLst/>
            <a:gdLst>
              <a:gd name="T0" fmla="*/ 2147483647 w 1347"/>
              <a:gd name="T1" fmla="*/ 0 h 996"/>
              <a:gd name="T2" fmla="*/ 0 w 1347"/>
              <a:gd name="T3" fmla="*/ 2147483647 h 996"/>
              <a:gd name="T4" fmla="*/ 0 w 1347"/>
              <a:gd name="T5" fmla="*/ 2147483647 h 996"/>
              <a:gd name="T6" fmla="*/ 2147483647 w 1347"/>
              <a:gd name="T7" fmla="*/ 0 h 996"/>
              <a:gd name="T8" fmla="*/ 2147483647 w 1347"/>
              <a:gd name="T9" fmla="*/ 0 h 996"/>
              <a:gd name="T10" fmla="*/ 0 60000 65536"/>
              <a:gd name="T11" fmla="*/ 0 60000 65536"/>
              <a:gd name="T12" fmla="*/ 0 60000 65536"/>
              <a:gd name="T13" fmla="*/ 0 60000 65536"/>
              <a:gd name="T14" fmla="*/ 0 60000 65536"/>
              <a:gd name="T15" fmla="*/ 0 w 1347"/>
              <a:gd name="T16" fmla="*/ 0 h 996"/>
              <a:gd name="T17" fmla="*/ 1347 w 1347"/>
              <a:gd name="T18" fmla="*/ 996 h 996"/>
            </a:gdLst>
            <a:ahLst/>
            <a:cxnLst>
              <a:cxn ang="T10">
                <a:pos x="T0" y="T1"/>
              </a:cxn>
              <a:cxn ang="T11">
                <a:pos x="T2" y="T3"/>
              </a:cxn>
              <a:cxn ang="T12">
                <a:pos x="T4" y="T5"/>
              </a:cxn>
              <a:cxn ang="T13">
                <a:pos x="T6" y="T7"/>
              </a:cxn>
              <a:cxn ang="T14">
                <a:pos x="T8" y="T9"/>
              </a:cxn>
            </a:cxnLst>
            <a:rect l="T15" t="T16" r="T17" b="T18"/>
            <a:pathLst>
              <a:path w="1347" h="996">
                <a:moveTo>
                  <a:pt x="1347" y="0"/>
                </a:moveTo>
                <a:lnTo>
                  <a:pt x="0" y="996"/>
                </a:lnTo>
                <a:lnTo>
                  <a:pt x="0" y="957"/>
                </a:lnTo>
                <a:lnTo>
                  <a:pt x="1191" y="0"/>
                </a:lnTo>
                <a:lnTo>
                  <a:pt x="1347" y="0"/>
                </a:lnTo>
                <a:close/>
              </a:path>
            </a:pathLst>
          </a:custGeom>
          <a:solidFill>
            <a:schemeClr val="accent1"/>
          </a:solidFill>
          <a:ln w="9525">
            <a:noFill/>
            <a:round/>
            <a:headEnd/>
            <a:tailEnd/>
          </a:ln>
        </p:spPr>
        <p:txBody>
          <a:bodyPr/>
          <a:lstStyle/>
          <a:p>
            <a:endParaRPr lang="zh-CN" altLang="en-US"/>
          </a:p>
        </p:txBody>
      </p:sp>
      <p:sp>
        <p:nvSpPr>
          <p:cNvPr id="13" name="Freeform 9"/>
          <p:cNvSpPr>
            <a:spLocks/>
          </p:cNvSpPr>
          <p:nvPr/>
        </p:nvSpPr>
        <p:spPr bwMode="gray">
          <a:xfrm>
            <a:off x="1871663" y="-14288"/>
            <a:ext cx="2338387" cy="1627188"/>
          </a:xfrm>
          <a:custGeom>
            <a:avLst/>
            <a:gdLst>
              <a:gd name="T0" fmla="*/ 2147483647 w 1473"/>
              <a:gd name="T1" fmla="*/ 2147483647 h 1025"/>
              <a:gd name="T2" fmla="*/ 2147483647 w 1473"/>
              <a:gd name="T3" fmla="*/ 2147483647 h 1025"/>
              <a:gd name="T4" fmla="*/ 0 w 1473"/>
              <a:gd name="T5" fmla="*/ 2147483647 h 1025"/>
              <a:gd name="T6" fmla="*/ 2147483647 w 1473"/>
              <a:gd name="T7" fmla="*/ 0 h 1025"/>
              <a:gd name="T8" fmla="*/ 2147483647 w 1473"/>
              <a:gd name="T9" fmla="*/ 2147483647 h 1025"/>
              <a:gd name="T10" fmla="*/ 0 60000 65536"/>
              <a:gd name="T11" fmla="*/ 0 60000 65536"/>
              <a:gd name="T12" fmla="*/ 0 60000 65536"/>
              <a:gd name="T13" fmla="*/ 0 60000 65536"/>
              <a:gd name="T14" fmla="*/ 0 60000 65536"/>
              <a:gd name="T15" fmla="*/ 0 w 1473"/>
              <a:gd name="T16" fmla="*/ 0 h 1025"/>
              <a:gd name="T17" fmla="*/ 1473 w 1473"/>
              <a:gd name="T18" fmla="*/ 1025 h 1025"/>
            </a:gdLst>
            <a:ahLst/>
            <a:cxnLst>
              <a:cxn ang="T10">
                <a:pos x="T0" y="T1"/>
              </a:cxn>
              <a:cxn ang="T11">
                <a:pos x="T2" y="T3"/>
              </a:cxn>
              <a:cxn ang="T12">
                <a:pos x="T4" y="T5"/>
              </a:cxn>
              <a:cxn ang="T13">
                <a:pos x="T6" y="T7"/>
              </a:cxn>
              <a:cxn ang="T14">
                <a:pos x="T8" y="T9"/>
              </a:cxn>
            </a:cxnLst>
            <a:rect l="T15" t="T16" r="T17" b="T18"/>
            <a:pathLst>
              <a:path w="1473" h="1025">
                <a:moveTo>
                  <a:pt x="1473" y="6"/>
                </a:moveTo>
                <a:lnTo>
                  <a:pt x="2" y="1025"/>
                </a:lnTo>
                <a:lnTo>
                  <a:pt x="0" y="995"/>
                </a:lnTo>
                <a:lnTo>
                  <a:pt x="1344" y="0"/>
                </a:lnTo>
                <a:lnTo>
                  <a:pt x="1473" y="6"/>
                </a:lnTo>
                <a:close/>
              </a:path>
            </a:pathLst>
          </a:custGeom>
          <a:solidFill>
            <a:schemeClr val="tx2"/>
          </a:solidFill>
          <a:ln w="9525">
            <a:noFill/>
            <a:round/>
            <a:headEnd/>
            <a:tailEnd/>
          </a:ln>
        </p:spPr>
        <p:txBody>
          <a:bodyPr/>
          <a:lstStyle/>
          <a:p>
            <a:endParaRPr lang="zh-CN" altLang="en-US"/>
          </a:p>
        </p:txBody>
      </p:sp>
      <p:sp>
        <p:nvSpPr>
          <p:cNvPr id="14" name="Freeform 10"/>
          <p:cNvSpPr>
            <a:spLocks/>
          </p:cNvSpPr>
          <p:nvPr/>
        </p:nvSpPr>
        <p:spPr bwMode="gray">
          <a:xfrm>
            <a:off x="1874838" y="4437063"/>
            <a:ext cx="3525837" cy="2435225"/>
          </a:xfrm>
          <a:custGeom>
            <a:avLst/>
            <a:gdLst>
              <a:gd name="T0" fmla="*/ 2147483647 w 2221"/>
              <a:gd name="T1" fmla="*/ 2147483647 h 1534"/>
              <a:gd name="T2" fmla="*/ 0 w 2221"/>
              <a:gd name="T3" fmla="*/ 0 h 1534"/>
              <a:gd name="T4" fmla="*/ 2147483647 w 2221"/>
              <a:gd name="T5" fmla="*/ 2147483647 h 1534"/>
              <a:gd name="T6" fmla="*/ 2147483647 w 2221"/>
              <a:gd name="T7" fmla="*/ 2147483647 h 1534"/>
              <a:gd name="T8" fmla="*/ 2147483647 w 2221"/>
              <a:gd name="T9" fmla="*/ 2147483647 h 1534"/>
              <a:gd name="T10" fmla="*/ 0 60000 65536"/>
              <a:gd name="T11" fmla="*/ 0 60000 65536"/>
              <a:gd name="T12" fmla="*/ 0 60000 65536"/>
              <a:gd name="T13" fmla="*/ 0 60000 65536"/>
              <a:gd name="T14" fmla="*/ 0 60000 65536"/>
              <a:gd name="T15" fmla="*/ 0 w 2221"/>
              <a:gd name="T16" fmla="*/ 0 h 1534"/>
              <a:gd name="T17" fmla="*/ 2221 w 2221"/>
              <a:gd name="T18" fmla="*/ 1534 h 1534"/>
            </a:gdLst>
            <a:ahLst/>
            <a:cxnLst>
              <a:cxn ang="T10">
                <a:pos x="T0" y="T1"/>
              </a:cxn>
              <a:cxn ang="T11">
                <a:pos x="T2" y="T3"/>
              </a:cxn>
              <a:cxn ang="T12">
                <a:pos x="T4" y="T5"/>
              </a:cxn>
              <a:cxn ang="T13">
                <a:pos x="T6" y="T7"/>
              </a:cxn>
              <a:cxn ang="T14">
                <a:pos x="T8" y="T9"/>
              </a:cxn>
            </a:cxnLst>
            <a:rect l="T15" t="T16" r="T17" b="T18"/>
            <a:pathLst>
              <a:path w="2221" h="1534">
                <a:moveTo>
                  <a:pt x="2221" y="1533"/>
                </a:moveTo>
                <a:lnTo>
                  <a:pt x="0" y="0"/>
                </a:lnTo>
                <a:lnTo>
                  <a:pt x="1" y="25"/>
                </a:lnTo>
                <a:lnTo>
                  <a:pt x="2059" y="1534"/>
                </a:lnTo>
                <a:lnTo>
                  <a:pt x="2221" y="1533"/>
                </a:lnTo>
                <a:close/>
              </a:path>
            </a:pathLst>
          </a:custGeom>
          <a:solidFill>
            <a:schemeClr val="tx2"/>
          </a:solidFill>
          <a:ln w="9525">
            <a:noFill/>
            <a:round/>
            <a:headEnd/>
            <a:tailEnd/>
          </a:ln>
        </p:spPr>
        <p:txBody>
          <a:bodyPr/>
          <a:lstStyle/>
          <a:p>
            <a:endParaRPr lang="zh-CN" altLang="en-US"/>
          </a:p>
        </p:txBody>
      </p:sp>
      <p:sp>
        <p:nvSpPr>
          <p:cNvPr id="15" name="Freeform 11"/>
          <p:cNvSpPr>
            <a:spLocks/>
          </p:cNvSpPr>
          <p:nvPr/>
        </p:nvSpPr>
        <p:spPr bwMode="gray">
          <a:xfrm>
            <a:off x="1876425" y="4475163"/>
            <a:ext cx="3265488" cy="2392362"/>
          </a:xfrm>
          <a:custGeom>
            <a:avLst/>
            <a:gdLst>
              <a:gd name="T0" fmla="*/ 2147483647 w 2057"/>
              <a:gd name="T1" fmla="*/ 2147483647 h 1507"/>
              <a:gd name="T2" fmla="*/ 0 w 2057"/>
              <a:gd name="T3" fmla="*/ 0 h 1507"/>
              <a:gd name="T4" fmla="*/ 0 w 2057"/>
              <a:gd name="T5" fmla="*/ 2147483647 h 1507"/>
              <a:gd name="T6" fmla="*/ 2147483647 w 2057"/>
              <a:gd name="T7" fmla="*/ 2147483647 h 1507"/>
              <a:gd name="T8" fmla="*/ 2147483647 w 2057"/>
              <a:gd name="T9" fmla="*/ 2147483647 h 1507"/>
              <a:gd name="T10" fmla="*/ 0 60000 65536"/>
              <a:gd name="T11" fmla="*/ 0 60000 65536"/>
              <a:gd name="T12" fmla="*/ 0 60000 65536"/>
              <a:gd name="T13" fmla="*/ 0 60000 65536"/>
              <a:gd name="T14" fmla="*/ 0 60000 65536"/>
              <a:gd name="T15" fmla="*/ 0 w 2057"/>
              <a:gd name="T16" fmla="*/ 0 h 1507"/>
              <a:gd name="T17" fmla="*/ 2057 w 2057"/>
              <a:gd name="T18" fmla="*/ 1507 h 1507"/>
            </a:gdLst>
            <a:ahLst/>
            <a:cxnLst>
              <a:cxn ang="T10">
                <a:pos x="T0" y="T1"/>
              </a:cxn>
              <a:cxn ang="T11">
                <a:pos x="T2" y="T3"/>
              </a:cxn>
              <a:cxn ang="T12">
                <a:pos x="T4" y="T5"/>
              </a:cxn>
              <a:cxn ang="T13">
                <a:pos x="T6" y="T7"/>
              </a:cxn>
              <a:cxn ang="T14">
                <a:pos x="T8" y="T9"/>
              </a:cxn>
            </a:cxnLst>
            <a:rect l="T15" t="T16" r="T17" b="T18"/>
            <a:pathLst>
              <a:path w="2057" h="1507">
                <a:moveTo>
                  <a:pt x="2057" y="1507"/>
                </a:moveTo>
                <a:lnTo>
                  <a:pt x="0" y="0"/>
                </a:lnTo>
                <a:lnTo>
                  <a:pt x="0" y="30"/>
                </a:lnTo>
                <a:lnTo>
                  <a:pt x="1857" y="1507"/>
                </a:lnTo>
                <a:lnTo>
                  <a:pt x="2057" y="1507"/>
                </a:lnTo>
                <a:close/>
              </a:path>
            </a:pathLst>
          </a:custGeom>
          <a:solidFill>
            <a:schemeClr val="accent1"/>
          </a:solidFill>
          <a:ln w="9525">
            <a:noFill/>
            <a:round/>
            <a:headEnd/>
            <a:tailEnd/>
          </a:ln>
        </p:spPr>
        <p:txBody>
          <a:bodyPr/>
          <a:lstStyle/>
          <a:p>
            <a:endParaRPr lang="zh-CN" altLang="en-US"/>
          </a:p>
        </p:txBody>
      </p:sp>
      <p:sp>
        <p:nvSpPr>
          <p:cNvPr id="16" name="Freeform 12"/>
          <p:cNvSpPr>
            <a:spLocks/>
          </p:cNvSpPr>
          <p:nvPr/>
        </p:nvSpPr>
        <p:spPr bwMode="gray">
          <a:xfrm>
            <a:off x="1871663" y="4518025"/>
            <a:ext cx="2946400" cy="2344738"/>
          </a:xfrm>
          <a:custGeom>
            <a:avLst/>
            <a:gdLst>
              <a:gd name="T0" fmla="*/ 2147483647 w 1856"/>
              <a:gd name="T1" fmla="*/ 2147483647 h 1477"/>
              <a:gd name="T2" fmla="*/ 0 w 1856"/>
              <a:gd name="T3" fmla="*/ 2147483647 h 1477"/>
              <a:gd name="T4" fmla="*/ 0 w 1856"/>
              <a:gd name="T5" fmla="*/ 0 h 1477"/>
              <a:gd name="T6" fmla="*/ 2147483647 w 1856"/>
              <a:gd name="T7" fmla="*/ 2147483647 h 1477"/>
              <a:gd name="T8" fmla="*/ 2147483647 w 1856"/>
              <a:gd name="T9" fmla="*/ 2147483647 h 1477"/>
              <a:gd name="T10" fmla="*/ 2147483647 w 1856"/>
              <a:gd name="T11" fmla="*/ 2147483647 h 1477"/>
              <a:gd name="T12" fmla="*/ 0 60000 65536"/>
              <a:gd name="T13" fmla="*/ 0 60000 65536"/>
              <a:gd name="T14" fmla="*/ 0 60000 65536"/>
              <a:gd name="T15" fmla="*/ 0 60000 65536"/>
              <a:gd name="T16" fmla="*/ 0 60000 65536"/>
              <a:gd name="T17" fmla="*/ 0 60000 65536"/>
              <a:gd name="T18" fmla="*/ 0 w 1856"/>
              <a:gd name="T19" fmla="*/ 0 h 1477"/>
              <a:gd name="T20" fmla="*/ 1856 w 1856"/>
              <a:gd name="T21" fmla="*/ 1477 h 1477"/>
            </a:gdLst>
            <a:ahLst/>
            <a:cxnLst>
              <a:cxn ang="T12">
                <a:pos x="T0" y="T1"/>
              </a:cxn>
              <a:cxn ang="T13">
                <a:pos x="T2" y="T3"/>
              </a:cxn>
              <a:cxn ang="T14">
                <a:pos x="T4" y="T5"/>
              </a:cxn>
              <a:cxn ang="T15">
                <a:pos x="T6" y="T7"/>
              </a:cxn>
              <a:cxn ang="T16">
                <a:pos x="T8" y="T9"/>
              </a:cxn>
              <a:cxn ang="T17">
                <a:pos x="T10" y="T11"/>
              </a:cxn>
            </a:cxnLst>
            <a:rect l="T18" t="T19" r="T20" b="T21"/>
            <a:pathLst>
              <a:path w="1856" h="1477">
                <a:moveTo>
                  <a:pt x="1344" y="1474"/>
                </a:moveTo>
                <a:lnTo>
                  <a:pt x="0" y="97"/>
                </a:lnTo>
                <a:lnTo>
                  <a:pt x="0" y="0"/>
                </a:lnTo>
                <a:lnTo>
                  <a:pt x="1856" y="1474"/>
                </a:lnTo>
                <a:lnTo>
                  <a:pt x="1848" y="1477"/>
                </a:lnTo>
                <a:lnTo>
                  <a:pt x="1344" y="1474"/>
                </a:lnTo>
                <a:close/>
              </a:path>
            </a:pathLst>
          </a:custGeom>
          <a:solidFill>
            <a:schemeClr val="hlink"/>
          </a:solidFill>
          <a:ln w="9525">
            <a:noFill/>
            <a:round/>
            <a:headEnd/>
            <a:tailEnd/>
          </a:ln>
        </p:spPr>
        <p:txBody>
          <a:bodyPr/>
          <a:lstStyle/>
          <a:p>
            <a:endParaRPr lang="zh-CN" altLang="en-US"/>
          </a:p>
        </p:txBody>
      </p:sp>
      <p:sp>
        <p:nvSpPr>
          <p:cNvPr id="17" name="Line 17"/>
          <p:cNvSpPr>
            <a:spLocks noChangeShapeType="1"/>
          </p:cNvSpPr>
          <p:nvPr/>
        </p:nvSpPr>
        <p:spPr bwMode="gray">
          <a:xfrm>
            <a:off x="1876425" y="1552575"/>
            <a:ext cx="0" cy="2957513"/>
          </a:xfrm>
          <a:prstGeom prst="line">
            <a:avLst/>
          </a:prstGeom>
          <a:noFill/>
          <a:ln w="9525">
            <a:solidFill>
              <a:schemeClr val="accent1"/>
            </a:solidFill>
            <a:round/>
            <a:headEnd/>
            <a:tailEnd/>
          </a:ln>
        </p:spPr>
        <p:txBody>
          <a:bodyPr/>
          <a:lstStyle/>
          <a:p>
            <a:endParaRPr lang="zh-CN" altLang="en-US"/>
          </a:p>
        </p:txBody>
      </p:sp>
      <p:sp>
        <p:nvSpPr>
          <p:cNvPr id="18" name="Rectangle 40"/>
          <p:cNvSpPr txBox="1">
            <a:spLocks noChangeArrowheads="1"/>
          </p:cNvSpPr>
          <p:nvPr/>
        </p:nvSpPr>
        <p:spPr bwMode="white">
          <a:xfrm>
            <a:off x="1763713" y="2060575"/>
            <a:ext cx="4968875" cy="1366838"/>
          </a:xfrm>
          <a:prstGeom prst="rect">
            <a:avLst/>
          </a:prstGeom>
          <a:noFill/>
          <a:ln w="9525">
            <a:noFill/>
            <a:miter lim="800000"/>
            <a:headEnd/>
            <a:tailEnd/>
          </a:ln>
        </p:spPr>
        <p:txBody>
          <a:bodyPr anchor="ctr"/>
          <a:lstStyle/>
          <a:p>
            <a:pPr>
              <a:lnSpc>
                <a:spcPct val="70000"/>
              </a:lnSpc>
            </a:pPr>
            <a:r>
              <a:rPr kumimoji="1" lang="en-US" altLang="zh-CN" sz="4000" b="1">
                <a:solidFill>
                  <a:schemeClr val="bg1"/>
                </a:solidFill>
                <a:latin typeface="微软雅黑" pitchFamily="34" charset="-122"/>
                <a:ea typeface="微软雅黑" pitchFamily="34" charset="-122"/>
              </a:rPr>
              <a:t>《</a:t>
            </a:r>
            <a:r>
              <a:rPr kumimoji="1" lang="zh-CN" altLang="en-US" sz="4000" b="1">
                <a:solidFill>
                  <a:schemeClr val="bg1"/>
                </a:solidFill>
                <a:latin typeface="微软雅黑" pitchFamily="34" charset="-122"/>
                <a:ea typeface="微软雅黑" pitchFamily="34" charset="-122"/>
              </a:rPr>
              <a:t>时事报告</a:t>
            </a:r>
            <a:r>
              <a:rPr kumimoji="1" lang="en-US" altLang="zh-CN" sz="4000" b="1">
                <a:solidFill>
                  <a:schemeClr val="bg1"/>
                </a:solidFill>
                <a:latin typeface="微软雅黑" pitchFamily="34" charset="-122"/>
                <a:ea typeface="微软雅黑" pitchFamily="34" charset="-122"/>
              </a:rPr>
              <a:t>》</a:t>
            </a:r>
            <a:r>
              <a:rPr kumimoji="1" lang="zh-CN" altLang="en-US" sz="4000" b="1">
                <a:solidFill>
                  <a:schemeClr val="bg1"/>
                </a:solidFill>
                <a:latin typeface="微软雅黑" pitchFamily="34" charset="-122"/>
                <a:ea typeface="微软雅黑" pitchFamily="34" charset="-122"/>
              </a:rPr>
              <a:t>杂志社</a:t>
            </a:r>
            <a:endParaRPr kumimoji="1" lang="ko-KR" altLang="en-US" sz="4000" b="1">
              <a:solidFill>
                <a:schemeClr val="bg1"/>
              </a:solidFill>
              <a:latin typeface="微软雅黑" pitchFamily="34" charset="-122"/>
              <a:ea typeface="冬青黑体简体中文 W6" charset="-122"/>
            </a:endParaRPr>
          </a:p>
        </p:txBody>
      </p:sp>
      <p:sp>
        <p:nvSpPr>
          <p:cNvPr id="19" name="Rectangle 41"/>
          <p:cNvSpPr txBox="1">
            <a:spLocks noChangeArrowheads="1"/>
          </p:cNvSpPr>
          <p:nvPr/>
        </p:nvSpPr>
        <p:spPr bwMode="white">
          <a:xfrm>
            <a:off x="2051050" y="2997200"/>
            <a:ext cx="5473700" cy="431800"/>
          </a:xfrm>
          <a:prstGeom prst="rect">
            <a:avLst/>
          </a:prstGeom>
          <a:noFill/>
          <a:ln w="9525">
            <a:noFill/>
            <a:miter lim="800000"/>
            <a:headEnd/>
            <a:tailEnd/>
          </a:ln>
        </p:spPr>
        <p:txBody>
          <a:bodyPr/>
          <a:lstStyle/>
          <a:p>
            <a:pPr latinLnBrk="1">
              <a:spcBef>
                <a:spcPct val="20000"/>
              </a:spcBef>
            </a:pPr>
            <a:r>
              <a:rPr kumimoji="1" lang="zh-CN" altLang="en-US" sz="2800" b="1">
                <a:solidFill>
                  <a:schemeClr val="bg1"/>
                </a:solidFill>
                <a:latin typeface="华文楷体" pitchFamily="2" charset="-122"/>
                <a:ea typeface="华文楷体" pitchFamily="2" charset="-122"/>
              </a:rPr>
              <a:t>形势与政策课专用</a:t>
            </a:r>
            <a:endParaRPr kumimoji="1" lang="ko-KR" altLang="en-US" sz="2800" b="1">
              <a:solidFill>
                <a:schemeClr val="bg1"/>
              </a:solidFill>
              <a:latin typeface="华文楷体" pitchFamily="2" charset="-122"/>
              <a:ea typeface="楷体-简" charset="-122"/>
            </a:endParaRPr>
          </a:p>
        </p:txBody>
      </p:sp>
      <p:sp>
        <p:nvSpPr>
          <p:cNvPr id="20" name="Rectangle 6"/>
          <p:cNvSpPr>
            <a:spLocks noChangeArrowheads="1"/>
          </p:cNvSpPr>
          <p:nvPr/>
        </p:nvSpPr>
        <p:spPr bwMode="gray">
          <a:xfrm>
            <a:off x="65088" y="4457700"/>
            <a:ext cx="1762125" cy="215900"/>
          </a:xfrm>
          <a:prstGeom prst="rect">
            <a:avLst/>
          </a:prstGeom>
          <a:solidFill>
            <a:schemeClr val="bg2"/>
          </a:solidFill>
          <a:ln w="9525">
            <a:noFill/>
            <a:miter lim="800000"/>
            <a:headEnd/>
            <a:tailEnd/>
          </a:ln>
        </p:spPr>
        <p:txBody>
          <a:bodyPr wrap="none" anchor="ctr"/>
          <a:lstStyle/>
          <a:p>
            <a:endParaRPr lang="zh-CN" altLang="en-US"/>
          </a:p>
        </p:txBody>
      </p:sp>
      <p:pic>
        <p:nvPicPr>
          <p:cNvPr id="22" name="图片 2" descr="章.tif"/>
          <p:cNvPicPr>
            <a:picLocks noChangeAspect="1"/>
          </p:cNvPicPr>
          <p:nvPr/>
        </p:nvPicPr>
        <p:blipFill>
          <a:blip r:embed="rId2" cstate="print"/>
          <a:srcRect/>
          <a:stretch>
            <a:fillRect/>
          </a:stretch>
        </p:blipFill>
        <p:spPr bwMode="auto">
          <a:xfrm>
            <a:off x="561955" y="2416176"/>
            <a:ext cx="1152525" cy="1155700"/>
          </a:xfrm>
          <a:prstGeom prst="rect">
            <a:avLst/>
          </a:prstGeom>
          <a:noFill/>
          <a:ln w="9525">
            <a:noFill/>
            <a:miter lim="800000"/>
            <a:headEnd/>
            <a:tailEnd/>
          </a:ln>
        </p:spPr>
      </p:pic>
      <p:sp>
        <p:nvSpPr>
          <p:cNvPr id="23" name="Freeform 20"/>
          <p:cNvSpPr>
            <a:spLocks/>
          </p:cNvSpPr>
          <p:nvPr/>
        </p:nvSpPr>
        <p:spPr bwMode="gray">
          <a:xfrm>
            <a:off x="1811370" y="-9525"/>
            <a:ext cx="7332662" cy="6946900"/>
          </a:xfrm>
          <a:custGeom>
            <a:avLst/>
            <a:gdLst>
              <a:gd name="T0" fmla="*/ 2147483647 w 4579"/>
              <a:gd name="T1" fmla="*/ 0 h 4338"/>
              <a:gd name="T2" fmla="*/ 2147483647 w 4579"/>
              <a:gd name="T3" fmla="*/ 2147483647 h 4338"/>
              <a:gd name="T4" fmla="*/ 0 w 4579"/>
              <a:gd name="T5" fmla="*/ 2147483647 h 4338"/>
              <a:gd name="T6" fmla="*/ 2147483647 w 4579"/>
              <a:gd name="T7" fmla="*/ 2147483647 h 4338"/>
              <a:gd name="T8" fmla="*/ 2147483647 w 4579"/>
              <a:gd name="T9" fmla="*/ 2147483647 h 4338"/>
              <a:gd name="T10" fmla="*/ 2147483647 w 4579"/>
              <a:gd name="T11" fmla="*/ 0 h 4338"/>
              <a:gd name="T12" fmla="*/ 2147483647 w 4579"/>
              <a:gd name="T13" fmla="*/ 0 h 4338"/>
              <a:gd name="T14" fmla="*/ 0 60000 65536"/>
              <a:gd name="T15" fmla="*/ 0 60000 65536"/>
              <a:gd name="T16" fmla="*/ 0 60000 65536"/>
              <a:gd name="T17" fmla="*/ 0 60000 65536"/>
              <a:gd name="T18" fmla="*/ 0 60000 65536"/>
              <a:gd name="T19" fmla="*/ 0 60000 65536"/>
              <a:gd name="T20" fmla="*/ 0 60000 65536"/>
              <a:gd name="T21" fmla="*/ 0 w 4579"/>
              <a:gd name="T22" fmla="*/ 0 h 4338"/>
              <a:gd name="T23" fmla="*/ 4579 w 4579"/>
              <a:gd name="T24" fmla="*/ 4338 h 4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9" h="4338">
                <a:moveTo>
                  <a:pt x="1471" y="0"/>
                </a:moveTo>
                <a:lnTo>
                  <a:pt x="1" y="1020"/>
                </a:lnTo>
                <a:lnTo>
                  <a:pt x="0" y="2805"/>
                </a:lnTo>
                <a:lnTo>
                  <a:pt x="2221" y="4338"/>
                </a:lnTo>
                <a:lnTo>
                  <a:pt x="4579" y="4332"/>
                </a:lnTo>
                <a:lnTo>
                  <a:pt x="4573" y="0"/>
                </a:lnTo>
                <a:lnTo>
                  <a:pt x="1471" y="0"/>
                </a:lnTo>
                <a:close/>
              </a:path>
            </a:pathLst>
          </a:custGeom>
          <a:solidFill>
            <a:schemeClr val="bg1"/>
          </a:solidFill>
          <a:ln w="9525">
            <a:noFill/>
            <a:round/>
            <a:headEnd/>
            <a:tailEnd/>
          </a:ln>
        </p:spPr>
        <p:txBody>
          <a:bodyPr/>
          <a:lstStyle/>
          <a:p>
            <a:endParaRPr lang="zh-CN" altLang="en-US"/>
          </a:p>
        </p:txBody>
      </p:sp>
      <p:sp>
        <p:nvSpPr>
          <p:cNvPr id="3" name="TextBox 2"/>
          <p:cNvSpPr txBox="1"/>
          <p:nvPr/>
        </p:nvSpPr>
        <p:spPr>
          <a:xfrm>
            <a:off x="2214546" y="3000372"/>
            <a:ext cx="6500858" cy="1569660"/>
          </a:xfrm>
          <a:prstGeom prst="rect">
            <a:avLst/>
          </a:prstGeom>
          <a:noFill/>
        </p:spPr>
        <p:txBody>
          <a:bodyPr wrap="square">
            <a:spAutoFit/>
          </a:bodyPr>
          <a:lstStyle/>
          <a:p>
            <a:pPr algn="just">
              <a:defRPr/>
            </a:pPr>
            <a:r>
              <a:rPr lang="zh-CN"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　　</a:t>
            </a:r>
            <a:r>
              <a:rPr lang="zh-CN" altLang="en-US" sz="2400" b="1" spc="50" dirty="0" smtClean="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为各级党委中心组成员提供最权威、最系统、最及时、最有用的专用学习材料，是筹备中心组学习的好助手，也是党员干部学习的好老师。</a:t>
            </a:r>
            <a:endParaRPr lang="zh-CN" altLang="en-US" sz="2400" dirty="0">
              <a:ln w="18415" cmpd="sng">
                <a:solidFill>
                  <a:srgbClr val="FFFFFF"/>
                </a:solidFill>
                <a:prstDash val="solid"/>
              </a:ln>
              <a:effectLst>
                <a:outerShdw blurRad="63500" dir="3600000" algn="tl" rotWithShape="0">
                  <a:srgbClr val="000000">
                    <a:alpha val="70000"/>
                  </a:srgbClr>
                </a:outerShdw>
              </a:effectLst>
              <a:latin typeface="黑体" pitchFamily="49" charset="-122"/>
              <a:ea typeface="黑体" pitchFamily="49" charset="-122"/>
            </a:endParaRPr>
          </a:p>
        </p:txBody>
      </p:sp>
      <p:pic>
        <p:nvPicPr>
          <p:cNvPr id="24" name="图片 23" descr="党委中心组学习.gif"/>
          <p:cNvPicPr>
            <a:picLocks noChangeAspect="1"/>
          </p:cNvPicPr>
          <p:nvPr/>
        </p:nvPicPr>
        <p:blipFill>
          <a:blip r:embed="rId3"/>
          <a:stretch>
            <a:fillRect/>
          </a:stretch>
        </p:blipFill>
        <p:spPr>
          <a:xfrm>
            <a:off x="1875686" y="785794"/>
            <a:ext cx="7554098" cy="5040000"/>
          </a:xfrm>
          <a:prstGeom prst="rect">
            <a:avLst/>
          </a:prstGeom>
        </p:spPr>
      </p:pic>
      <p:sp>
        <p:nvSpPr>
          <p:cNvPr id="25" name="Text Box 8"/>
          <p:cNvSpPr txBox="1">
            <a:spLocks noChangeArrowheads="1"/>
          </p:cNvSpPr>
          <p:nvPr/>
        </p:nvSpPr>
        <p:spPr bwMode="gray">
          <a:xfrm>
            <a:off x="-36512" y="4437112"/>
            <a:ext cx="2087563" cy="261610"/>
          </a:xfrm>
          <a:prstGeom prst="rect">
            <a:avLst/>
          </a:prstGeom>
          <a:noFill/>
          <a:ln w="9525">
            <a:noFill/>
            <a:miter lim="800000"/>
            <a:headEnd/>
            <a:tailEnd/>
          </a:ln>
        </p:spPr>
        <p:txBody>
          <a:bodyPr>
            <a:spAutoFit/>
          </a:bodyPr>
          <a:lstStyle/>
          <a:p>
            <a:r>
              <a:rPr lang="en-US" altLang="zh-CN" sz="1100" b="1" dirty="0" smtClean="0">
                <a:solidFill>
                  <a:srgbClr val="A6A6A6"/>
                </a:solidFill>
                <a:latin typeface="Arial" pitchFamily="34" charset="0"/>
                <a:ea typeface="黑体" pitchFamily="2" charset="-122"/>
                <a:cs typeface="Arial" pitchFamily="34" charset="0"/>
              </a:rPr>
              <a:t>www.xingshizhengce.com</a:t>
            </a:r>
            <a:endParaRPr lang="zh-CN" altLang="en-US" sz="1100" b="1" dirty="0">
              <a:solidFill>
                <a:srgbClr val="A6A6A6"/>
              </a:solidFill>
              <a:latin typeface="Arial" pitchFamily="34" charset="0"/>
              <a:ea typeface="黑体" pitchFamily="2" charset="-122"/>
            </a:endParaRPr>
          </a:p>
        </p:txBody>
      </p:sp>
    </p:spTree>
    <p:extLst>
      <p:ext uri="{BB962C8B-B14F-4D97-AF65-F5344CB8AC3E}">
        <p14:creationId xmlns:p14="http://schemas.microsoft.com/office/powerpoint/2010/main" xmlns="" val="3470784933"/>
      </p:ext>
    </p:extLst>
  </p:cSld>
  <p:clrMapOvr>
    <a:masterClrMapping/>
  </p:clrMapOvr>
  <p:transition spd="slow">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2"/>
          <p:cNvSpPr>
            <a:spLocks noChangeShapeType="1"/>
          </p:cNvSpPr>
          <p:nvPr/>
        </p:nvSpPr>
        <p:spPr bwMode="gray">
          <a:xfrm>
            <a:off x="1811338" y="1455738"/>
            <a:ext cx="0" cy="3128962"/>
          </a:xfrm>
          <a:prstGeom prst="line">
            <a:avLst/>
          </a:prstGeom>
          <a:noFill/>
          <a:ln w="9525">
            <a:solidFill>
              <a:schemeClr val="bg2"/>
            </a:solidFill>
            <a:round/>
            <a:headEnd/>
            <a:tailEnd/>
          </a:ln>
        </p:spPr>
        <p:txBody>
          <a:bodyPr/>
          <a:lstStyle/>
          <a:p>
            <a:endParaRPr lang="zh-CN" altLang="en-US"/>
          </a:p>
        </p:txBody>
      </p:sp>
      <p:grpSp>
        <p:nvGrpSpPr>
          <p:cNvPr id="2" name="Group 3"/>
          <p:cNvGrpSpPr>
            <a:grpSpLocks/>
          </p:cNvGrpSpPr>
          <p:nvPr/>
        </p:nvGrpSpPr>
        <p:grpSpPr bwMode="auto">
          <a:xfrm>
            <a:off x="271463" y="-4763"/>
            <a:ext cx="1552575" cy="1585913"/>
            <a:chOff x="171" y="-3"/>
            <a:chExt cx="978" cy="999"/>
          </a:xfrm>
        </p:grpSpPr>
        <p:sp>
          <p:nvSpPr>
            <p:cNvPr id="9" name="Freeform 4"/>
            <p:cNvSpPr>
              <a:spLocks/>
            </p:cNvSpPr>
            <p:nvPr/>
          </p:nvSpPr>
          <p:spPr bwMode="gray">
            <a:xfrm>
              <a:off x="653" y="-3"/>
              <a:ext cx="496" cy="999"/>
            </a:xfrm>
            <a:custGeom>
              <a:avLst/>
              <a:gdLst>
                <a:gd name="T0" fmla="*/ 84 w 496"/>
                <a:gd name="T1" fmla="*/ 0 h 999"/>
                <a:gd name="T2" fmla="*/ 496 w 496"/>
                <a:gd name="T3" fmla="*/ 854 h 999"/>
                <a:gd name="T4" fmla="*/ 496 w 496"/>
                <a:gd name="T5" fmla="*/ 999 h 999"/>
                <a:gd name="T6" fmla="*/ 0 w 496"/>
                <a:gd name="T7" fmla="*/ 188 h 999"/>
                <a:gd name="T8" fmla="*/ 84 w 496"/>
                <a:gd name="T9" fmla="*/ 0 h 999"/>
                <a:gd name="T10" fmla="*/ 0 60000 65536"/>
                <a:gd name="T11" fmla="*/ 0 60000 65536"/>
                <a:gd name="T12" fmla="*/ 0 60000 65536"/>
                <a:gd name="T13" fmla="*/ 0 60000 65536"/>
                <a:gd name="T14" fmla="*/ 0 60000 65536"/>
                <a:gd name="T15" fmla="*/ 0 w 496"/>
                <a:gd name="T16" fmla="*/ 0 h 999"/>
                <a:gd name="T17" fmla="*/ 496 w 496"/>
                <a:gd name="T18" fmla="*/ 999 h 999"/>
              </a:gdLst>
              <a:ahLst/>
              <a:cxnLst>
                <a:cxn ang="T10">
                  <a:pos x="T0" y="T1"/>
                </a:cxn>
                <a:cxn ang="T11">
                  <a:pos x="T2" y="T3"/>
                </a:cxn>
                <a:cxn ang="T12">
                  <a:pos x="T4" y="T5"/>
                </a:cxn>
                <a:cxn ang="T13">
                  <a:pos x="T6" y="T7"/>
                </a:cxn>
                <a:cxn ang="T14">
                  <a:pos x="T8" y="T9"/>
                </a:cxn>
              </a:cxnLst>
              <a:rect l="T15" t="T16" r="T17" b="T18"/>
              <a:pathLst>
                <a:path w="496" h="999">
                  <a:moveTo>
                    <a:pt x="84" y="0"/>
                  </a:moveTo>
                  <a:lnTo>
                    <a:pt x="496" y="854"/>
                  </a:lnTo>
                  <a:lnTo>
                    <a:pt x="496" y="999"/>
                  </a:lnTo>
                  <a:lnTo>
                    <a:pt x="0" y="188"/>
                  </a:lnTo>
                  <a:lnTo>
                    <a:pt x="84" y="0"/>
                  </a:lnTo>
                  <a:close/>
                </a:path>
              </a:pathLst>
            </a:custGeom>
            <a:solidFill>
              <a:schemeClr val="bg2"/>
            </a:solidFill>
            <a:ln w="9525">
              <a:noFill/>
              <a:round/>
              <a:headEnd/>
              <a:tailEnd/>
            </a:ln>
          </p:spPr>
          <p:txBody>
            <a:bodyPr/>
            <a:lstStyle/>
            <a:p>
              <a:endParaRPr lang="zh-CN" altLang="en-US"/>
            </a:p>
          </p:txBody>
        </p:sp>
        <p:sp>
          <p:nvSpPr>
            <p:cNvPr id="10" name="Freeform 5"/>
            <p:cNvSpPr>
              <a:spLocks/>
            </p:cNvSpPr>
            <p:nvPr/>
          </p:nvSpPr>
          <p:spPr bwMode="gray">
            <a:xfrm>
              <a:off x="171" y="0"/>
              <a:ext cx="564" cy="187"/>
            </a:xfrm>
            <a:custGeom>
              <a:avLst/>
              <a:gdLst>
                <a:gd name="T0" fmla="*/ 564 w 564"/>
                <a:gd name="T1" fmla="*/ 0 h 187"/>
                <a:gd name="T2" fmla="*/ 482 w 564"/>
                <a:gd name="T3" fmla="*/ 187 h 187"/>
                <a:gd name="T4" fmla="*/ 0 w 564"/>
                <a:gd name="T5" fmla="*/ 0 h 187"/>
                <a:gd name="T6" fmla="*/ 564 w 564"/>
                <a:gd name="T7" fmla="*/ 0 h 187"/>
                <a:gd name="T8" fmla="*/ 0 60000 65536"/>
                <a:gd name="T9" fmla="*/ 0 60000 65536"/>
                <a:gd name="T10" fmla="*/ 0 60000 65536"/>
                <a:gd name="T11" fmla="*/ 0 60000 65536"/>
                <a:gd name="T12" fmla="*/ 0 w 564"/>
                <a:gd name="T13" fmla="*/ 0 h 187"/>
                <a:gd name="T14" fmla="*/ 564 w 564"/>
                <a:gd name="T15" fmla="*/ 187 h 187"/>
              </a:gdLst>
              <a:ahLst/>
              <a:cxnLst>
                <a:cxn ang="T8">
                  <a:pos x="T0" y="T1"/>
                </a:cxn>
                <a:cxn ang="T9">
                  <a:pos x="T2" y="T3"/>
                </a:cxn>
                <a:cxn ang="T10">
                  <a:pos x="T4" y="T5"/>
                </a:cxn>
                <a:cxn ang="T11">
                  <a:pos x="T6" y="T7"/>
                </a:cxn>
              </a:cxnLst>
              <a:rect l="T12" t="T13" r="T14" b="T15"/>
              <a:pathLst>
                <a:path w="564" h="187">
                  <a:moveTo>
                    <a:pt x="564" y="0"/>
                  </a:moveTo>
                  <a:lnTo>
                    <a:pt x="482" y="187"/>
                  </a:lnTo>
                  <a:lnTo>
                    <a:pt x="0" y="0"/>
                  </a:lnTo>
                  <a:lnTo>
                    <a:pt x="564" y="0"/>
                  </a:lnTo>
                  <a:close/>
                </a:path>
              </a:pathLst>
            </a:custGeom>
            <a:solidFill>
              <a:schemeClr val="bg2"/>
            </a:solidFill>
            <a:ln w="9525">
              <a:noFill/>
              <a:round/>
              <a:headEnd/>
              <a:tailEnd/>
            </a:ln>
          </p:spPr>
          <p:txBody>
            <a:bodyPr/>
            <a:lstStyle/>
            <a:p>
              <a:endParaRPr lang="zh-CN" altLang="en-US"/>
            </a:p>
          </p:txBody>
        </p:sp>
      </p:grpSp>
      <p:sp>
        <p:nvSpPr>
          <p:cNvPr id="11" name="Freeform 7"/>
          <p:cNvSpPr>
            <a:spLocks/>
          </p:cNvSpPr>
          <p:nvPr/>
        </p:nvSpPr>
        <p:spPr bwMode="gray">
          <a:xfrm>
            <a:off x="1871663" y="-9525"/>
            <a:ext cx="1895475" cy="1519238"/>
          </a:xfrm>
          <a:custGeom>
            <a:avLst/>
            <a:gdLst>
              <a:gd name="T0" fmla="*/ 2147483647 w 1194"/>
              <a:gd name="T1" fmla="*/ 0 h 957"/>
              <a:gd name="T2" fmla="*/ 0 w 1194"/>
              <a:gd name="T3" fmla="*/ 2147483647 h 957"/>
              <a:gd name="T4" fmla="*/ 0 w 1194"/>
              <a:gd name="T5" fmla="*/ 2147483647 h 957"/>
              <a:gd name="T6" fmla="*/ 2147483647 w 1194"/>
              <a:gd name="T7" fmla="*/ 0 h 957"/>
              <a:gd name="T8" fmla="*/ 2147483647 w 1194"/>
              <a:gd name="T9" fmla="*/ 0 h 957"/>
              <a:gd name="T10" fmla="*/ 0 60000 65536"/>
              <a:gd name="T11" fmla="*/ 0 60000 65536"/>
              <a:gd name="T12" fmla="*/ 0 60000 65536"/>
              <a:gd name="T13" fmla="*/ 0 60000 65536"/>
              <a:gd name="T14" fmla="*/ 0 60000 65536"/>
              <a:gd name="T15" fmla="*/ 0 w 1194"/>
              <a:gd name="T16" fmla="*/ 0 h 957"/>
              <a:gd name="T17" fmla="*/ 1194 w 1194"/>
              <a:gd name="T18" fmla="*/ 957 h 957"/>
            </a:gdLst>
            <a:ahLst/>
            <a:cxnLst>
              <a:cxn ang="T10">
                <a:pos x="T0" y="T1"/>
              </a:cxn>
              <a:cxn ang="T11">
                <a:pos x="T2" y="T3"/>
              </a:cxn>
              <a:cxn ang="T12">
                <a:pos x="T4" y="T5"/>
              </a:cxn>
              <a:cxn ang="T13">
                <a:pos x="T6" y="T7"/>
              </a:cxn>
              <a:cxn ang="T14">
                <a:pos x="T8" y="T9"/>
              </a:cxn>
            </a:cxnLst>
            <a:rect l="T15" t="T16" r="T17" b="T18"/>
            <a:pathLst>
              <a:path w="1194" h="957">
                <a:moveTo>
                  <a:pt x="843" y="0"/>
                </a:moveTo>
                <a:lnTo>
                  <a:pt x="0" y="885"/>
                </a:lnTo>
                <a:lnTo>
                  <a:pt x="0" y="957"/>
                </a:lnTo>
                <a:lnTo>
                  <a:pt x="1194" y="0"/>
                </a:lnTo>
                <a:lnTo>
                  <a:pt x="843" y="0"/>
                </a:lnTo>
                <a:close/>
              </a:path>
            </a:pathLst>
          </a:custGeom>
          <a:solidFill>
            <a:schemeClr val="bg2"/>
          </a:solidFill>
          <a:ln w="9525">
            <a:noFill/>
            <a:round/>
            <a:headEnd/>
            <a:tailEnd/>
          </a:ln>
        </p:spPr>
        <p:txBody>
          <a:bodyPr/>
          <a:lstStyle/>
          <a:p>
            <a:endParaRPr lang="zh-CN" altLang="en-US"/>
          </a:p>
        </p:txBody>
      </p:sp>
      <p:sp>
        <p:nvSpPr>
          <p:cNvPr id="12" name="Freeform 8"/>
          <p:cNvSpPr>
            <a:spLocks/>
          </p:cNvSpPr>
          <p:nvPr/>
        </p:nvSpPr>
        <p:spPr bwMode="gray">
          <a:xfrm>
            <a:off x="1871663" y="-14288"/>
            <a:ext cx="2138362" cy="1581151"/>
          </a:xfrm>
          <a:custGeom>
            <a:avLst/>
            <a:gdLst>
              <a:gd name="T0" fmla="*/ 2147483647 w 1347"/>
              <a:gd name="T1" fmla="*/ 0 h 996"/>
              <a:gd name="T2" fmla="*/ 0 w 1347"/>
              <a:gd name="T3" fmla="*/ 2147483647 h 996"/>
              <a:gd name="T4" fmla="*/ 0 w 1347"/>
              <a:gd name="T5" fmla="*/ 2147483647 h 996"/>
              <a:gd name="T6" fmla="*/ 2147483647 w 1347"/>
              <a:gd name="T7" fmla="*/ 0 h 996"/>
              <a:gd name="T8" fmla="*/ 2147483647 w 1347"/>
              <a:gd name="T9" fmla="*/ 0 h 996"/>
              <a:gd name="T10" fmla="*/ 0 60000 65536"/>
              <a:gd name="T11" fmla="*/ 0 60000 65536"/>
              <a:gd name="T12" fmla="*/ 0 60000 65536"/>
              <a:gd name="T13" fmla="*/ 0 60000 65536"/>
              <a:gd name="T14" fmla="*/ 0 60000 65536"/>
              <a:gd name="T15" fmla="*/ 0 w 1347"/>
              <a:gd name="T16" fmla="*/ 0 h 996"/>
              <a:gd name="T17" fmla="*/ 1347 w 1347"/>
              <a:gd name="T18" fmla="*/ 996 h 996"/>
            </a:gdLst>
            <a:ahLst/>
            <a:cxnLst>
              <a:cxn ang="T10">
                <a:pos x="T0" y="T1"/>
              </a:cxn>
              <a:cxn ang="T11">
                <a:pos x="T2" y="T3"/>
              </a:cxn>
              <a:cxn ang="T12">
                <a:pos x="T4" y="T5"/>
              </a:cxn>
              <a:cxn ang="T13">
                <a:pos x="T6" y="T7"/>
              </a:cxn>
              <a:cxn ang="T14">
                <a:pos x="T8" y="T9"/>
              </a:cxn>
            </a:cxnLst>
            <a:rect l="T15" t="T16" r="T17" b="T18"/>
            <a:pathLst>
              <a:path w="1347" h="996">
                <a:moveTo>
                  <a:pt x="1347" y="0"/>
                </a:moveTo>
                <a:lnTo>
                  <a:pt x="0" y="996"/>
                </a:lnTo>
                <a:lnTo>
                  <a:pt x="0" y="957"/>
                </a:lnTo>
                <a:lnTo>
                  <a:pt x="1191" y="0"/>
                </a:lnTo>
                <a:lnTo>
                  <a:pt x="1347" y="0"/>
                </a:lnTo>
                <a:close/>
              </a:path>
            </a:pathLst>
          </a:custGeom>
          <a:solidFill>
            <a:schemeClr val="accent1"/>
          </a:solidFill>
          <a:ln w="9525">
            <a:noFill/>
            <a:round/>
            <a:headEnd/>
            <a:tailEnd/>
          </a:ln>
        </p:spPr>
        <p:txBody>
          <a:bodyPr/>
          <a:lstStyle/>
          <a:p>
            <a:endParaRPr lang="zh-CN" altLang="en-US"/>
          </a:p>
        </p:txBody>
      </p:sp>
      <p:sp>
        <p:nvSpPr>
          <p:cNvPr id="13" name="Freeform 9"/>
          <p:cNvSpPr>
            <a:spLocks/>
          </p:cNvSpPr>
          <p:nvPr/>
        </p:nvSpPr>
        <p:spPr bwMode="gray">
          <a:xfrm>
            <a:off x="1871663" y="-14288"/>
            <a:ext cx="2338387" cy="1627188"/>
          </a:xfrm>
          <a:custGeom>
            <a:avLst/>
            <a:gdLst>
              <a:gd name="T0" fmla="*/ 2147483647 w 1473"/>
              <a:gd name="T1" fmla="*/ 2147483647 h 1025"/>
              <a:gd name="T2" fmla="*/ 2147483647 w 1473"/>
              <a:gd name="T3" fmla="*/ 2147483647 h 1025"/>
              <a:gd name="T4" fmla="*/ 0 w 1473"/>
              <a:gd name="T5" fmla="*/ 2147483647 h 1025"/>
              <a:gd name="T6" fmla="*/ 2147483647 w 1473"/>
              <a:gd name="T7" fmla="*/ 0 h 1025"/>
              <a:gd name="T8" fmla="*/ 2147483647 w 1473"/>
              <a:gd name="T9" fmla="*/ 2147483647 h 1025"/>
              <a:gd name="T10" fmla="*/ 0 60000 65536"/>
              <a:gd name="T11" fmla="*/ 0 60000 65536"/>
              <a:gd name="T12" fmla="*/ 0 60000 65536"/>
              <a:gd name="T13" fmla="*/ 0 60000 65536"/>
              <a:gd name="T14" fmla="*/ 0 60000 65536"/>
              <a:gd name="T15" fmla="*/ 0 w 1473"/>
              <a:gd name="T16" fmla="*/ 0 h 1025"/>
              <a:gd name="T17" fmla="*/ 1473 w 1473"/>
              <a:gd name="T18" fmla="*/ 1025 h 1025"/>
            </a:gdLst>
            <a:ahLst/>
            <a:cxnLst>
              <a:cxn ang="T10">
                <a:pos x="T0" y="T1"/>
              </a:cxn>
              <a:cxn ang="T11">
                <a:pos x="T2" y="T3"/>
              </a:cxn>
              <a:cxn ang="T12">
                <a:pos x="T4" y="T5"/>
              </a:cxn>
              <a:cxn ang="T13">
                <a:pos x="T6" y="T7"/>
              </a:cxn>
              <a:cxn ang="T14">
                <a:pos x="T8" y="T9"/>
              </a:cxn>
            </a:cxnLst>
            <a:rect l="T15" t="T16" r="T17" b="T18"/>
            <a:pathLst>
              <a:path w="1473" h="1025">
                <a:moveTo>
                  <a:pt x="1473" y="6"/>
                </a:moveTo>
                <a:lnTo>
                  <a:pt x="2" y="1025"/>
                </a:lnTo>
                <a:lnTo>
                  <a:pt x="0" y="995"/>
                </a:lnTo>
                <a:lnTo>
                  <a:pt x="1344" y="0"/>
                </a:lnTo>
                <a:lnTo>
                  <a:pt x="1473" y="6"/>
                </a:lnTo>
                <a:close/>
              </a:path>
            </a:pathLst>
          </a:custGeom>
          <a:solidFill>
            <a:schemeClr val="tx2"/>
          </a:solidFill>
          <a:ln w="9525">
            <a:noFill/>
            <a:round/>
            <a:headEnd/>
            <a:tailEnd/>
          </a:ln>
        </p:spPr>
        <p:txBody>
          <a:bodyPr/>
          <a:lstStyle/>
          <a:p>
            <a:endParaRPr lang="zh-CN" altLang="en-US"/>
          </a:p>
        </p:txBody>
      </p:sp>
      <p:sp>
        <p:nvSpPr>
          <p:cNvPr id="14" name="Freeform 10"/>
          <p:cNvSpPr>
            <a:spLocks/>
          </p:cNvSpPr>
          <p:nvPr/>
        </p:nvSpPr>
        <p:spPr bwMode="gray">
          <a:xfrm>
            <a:off x="1874838" y="4437063"/>
            <a:ext cx="3525837" cy="2435225"/>
          </a:xfrm>
          <a:custGeom>
            <a:avLst/>
            <a:gdLst>
              <a:gd name="T0" fmla="*/ 2147483647 w 2221"/>
              <a:gd name="T1" fmla="*/ 2147483647 h 1534"/>
              <a:gd name="T2" fmla="*/ 0 w 2221"/>
              <a:gd name="T3" fmla="*/ 0 h 1534"/>
              <a:gd name="T4" fmla="*/ 2147483647 w 2221"/>
              <a:gd name="T5" fmla="*/ 2147483647 h 1534"/>
              <a:gd name="T6" fmla="*/ 2147483647 w 2221"/>
              <a:gd name="T7" fmla="*/ 2147483647 h 1534"/>
              <a:gd name="T8" fmla="*/ 2147483647 w 2221"/>
              <a:gd name="T9" fmla="*/ 2147483647 h 1534"/>
              <a:gd name="T10" fmla="*/ 0 60000 65536"/>
              <a:gd name="T11" fmla="*/ 0 60000 65536"/>
              <a:gd name="T12" fmla="*/ 0 60000 65536"/>
              <a:gd name="T13" fmla="*/ 0 60000 65536"/>
              <a:gd name="T14" fmla="*/ 0 60000 65536"/>
              <a:gd name="T15" fmla="*/ 0 w 2221"/>
              <a:gd name="T16" fmla="*/ 0 h 1534"/>
              <a:gd name="T17" fmla="*/ 2221 w 2221"/>
              <a:gd name="T18" fmla="*/ 1534 h 1534"/>
            </a:gdLst>
            <a:ahLst/>
            <a:cxnLst>
              <a:cxn ang="T10">
                <a:pos x="T0" y="T1"/>
              </a:cxn>
              <a:cxn ang="T11">
                <a:pos x="T2" y="T3"/>
              </a:cxn>
              <a:cxn ang="T12">
                <a:pos x="T4" y="T5"/>
              </a:cxn>
              <a:cxn ang="T13">
                <a:pos x="T6" y="T7"/>
              </a:cxn>
              <a:cxn ang="T14">
                <a:pos x="T8" y="T9"/>
              </a:cxn>
            </a:cxnLst>
            <a:rect l="T15" t="T16" r="T17" b="T18"/>
            <a:pathLst>
              <a:path w="2221" h="1534">
                <a:moveTo>
                  <a:pt x="2221" y="1533"/>
                </a:moveTo>
                <a:lnTo>
                  <a:pt x="0" y="0"/>
                </a:lnTo>
                <a:lnTo>
                  <a:pt x="1" y="25"/>
                </a:lnTo>
                <a:lnTo>
                  <a:pt x="2059" y="1534"/>
                </a:lnTo>
                <a:lnTo>
                  <a:pt x="2221" y="1533"/>
                </a:lnTo>
                <a:close/>
              </a:path>
            </a:pathLst>
          </a:custGeom>
          <a:solidFill>
            <a:schemeClr val="tx2"/>
          </a:solidFill>
          <a:ln w="9525">
            <a:noFill/>
            <a:round/>
            <a:headEnd/>
            <a:tailEnd/>
          </a:ln>
        </p:spPr>
        <p:txBody>
          <a:bodyPr/>
          <a:lstStyle/>
          <a:p>
            <a:endParaRPr lang="zh-CN" altLang="en-US"/>
          </a:p>
        </p:txBody>
      </p:sp>
      <p:sp>
        <p:nvSpPr>
          <p:cNvPr id="15" name="Freeform 11"/>
          <p:cNvSpPr>
            <a:spLocks/>
          </p:cNvSpPr>
          <p:nvPr/>
        </p:nvSpPr>
        <p:spPr bwMode="gray">
          <a:xfrm>
            <a:off x="1876425" y="4475163"/>
            <a:ext cx="3265488" cy="2392362"/>
          </a:xfrm>
          <a:custGeom>
            <a:avLst/>
            <a:gdLst>
              <a:gd name="T0" fmla="*/ 2147483647 w 2057"/>
              <a:gd name="T1" fmla="*/ 2147483647 h 1507"/>
              <a:gd name="T2" fmla="*/ 0 w 2057"/>
              <a:gd name="T3" fmla="*/ 0 h 1507"/>
              <a:gd name="T4" fmla="*/ 0 w 2057"/>
              <a:gd name="T5" fmla="*/ 2147483647 h 1507"/>
              <a:gd name="T6" fmla="*/ 2147483647 w 2057"/>
              <a:gd name="T7" fmla="*/ 2147483647 h 1507"/>
              <a:gd name="T8" fmla="*/ 2147483647 w 2057"/>
              <a:gd name="T9" fmla="*/ 2147483647 h 1507"/>
              <a:gd name="T10" fmla="*/ 0 60000 65536"/>
              <a:gd name="T11" fmla="*/ 0 60000 65536"/>
              <a:gd name="T12" fmla="*/ 0 60000 65536"/>
              <a:gd name="T13" fmla="*/ 0 60000 65536"/>
              <a:gd name="T14" fmla="*/ 0 60000 65536"/>
              <a:gd name="T15" fmla="*/ 0 w 2057"/>
              <a:gd name="T16" fmla="*/ 0 h 1507"/>
              <a:gd name="T17" fmla="*/ 2057 w 2057"/>
              <a:gd name="T18" fmla="*/ 1507 h 1507"/>
            </a:gdLst>
            <a:ahLst/>
            <a:cxnLst>
              <a:cxn ang="T10">
                <a:pos x="T0" y="T1"/>
              </a:cxn>
              <a:cxn ang="T11">
                <a:pos x="T2" y="T3"/>
              </a:cxn>
              <a:cxn ang="T12">
                <a:pos x="T4" y="T5"/>
              </a:cxn>
              <a:cxn ang="T13">
                <a:pos x="T6" y="T7"/>
              </a:cxn>
              <a:cxn ang="T14">
                <a:pos x="T8" y="T9"/>
              </a:cxn>
            </a:cxnLst>
            <a:rect l="T15" t="T16" r="T17" b="T18"/>
            <a:pathLst>
              <a:path w="2057" h="1507">
                <a:moveTo>
                  <a:pt x="2057" y="1507"/>
                </a:moveTo>
                <a:lnTo>
                  <a:pt x="0" y="0"/>
                </a:lnTo>
                <a:lnTo>
                  <a:pt x="0" y="30"/>
                </a:lnTo>
                <a:lnTo>
                  <a:pt x="1857" y="1507"/>
                </a:lnTo>
                <a:lnTo>
                  <a:pt x="2057" y="1507"/>
                </a:lnTo>
                <a:close/>
              </a:path>
            </a:pathLst>
          </a:custGeom>
          <a:solidFill>
            <a:schemeClr val="accent1"/>
          </a:solidFill>
          <a:ln w="9525">
            <a:noFill/>
            <a:round/>
            <a:headEnd/>
            <a:tailEnd/>
          </a:ln>
        </p:spPr>
        <p:txBody>
          <a:bodyPr/>
          <a:lstStyle/>
          <a:p>
            <a:endParaRPr lang="zh-CN" altLang="en-US"/>
          </a:p>
        </p:txBody>
      </p:sp>
      <p:sp>
        <p:nvSpPr>
          <p:cNvPr id="16" name="Freeform 12"/>
          <p:cNvSpPr>
            <a:spLocks/>
          </p:cNvSpPr>
          <p:nvPr/>
        </p:nvSpPr>
        <p:spPr bwMode="gray">
          <a:xfrm>
            <a:off x="1871663" y="4518025"/>
            <a:ext cx="2946400" cy="2344738"/>
          </a:xfrm>
          <a:custGeom>
            <a:avLst/>
            <a:gdLst>
              <a:gd name="T0" fmla="*/ 2147483647 w 1856"/>
              <a:gd name="T1" fmla="*/ 2147483647 h 1477"/>
              <a:gd name="T2" fmla="*/ 0 w 1856"/>
              <a:gd name="T3" fmla="*/ 2147483647 h 1477"/>
              <a:gd name="T4" fmla="*/ 0 w 1856"/>
              <a:gd name="T5" fmla="*/ 0 h 1477"/>
              <a:gd name="T6" fmla="*/ 2147483647 w 1856"/>
              <a:gd name="T7" fmla="*/ 2147483647 h 1477"/>
              <a:gd name="T8" fmla="*/ 2147483647 w 1856"/>
              <a:gd name="T9" fmla="*/ 2147483647 h 1477"/>
              <a:gd name="T10" fmla="*/ 2147483647 w 1856"/>
              <a:gd name="T11" fmla="*/ 2147483647 h 1477"/>
              <a:gd name="T12" fmla="*/ 0 60000 65536"/>
              <a:gd name="T13" fmla="*/ 0 60000 65536"/>
              <a:gd name="T14" fmla="*/ 0 60000 65536"/>
              <a:gd name="T15" fmla="*/ 0 60000 65536"/>
              <a:gd name="T16" fmla="*/ 0 60000 65536"/>
              <a:gd name="T17" fmla="*/ 0 60000 65536"/>
              <a:gd name="T18" fmla="*/ 0 w 1856"/>
              <a:gd name="T19" fmla="*/ 0 h 1477"/>
              <a:gd name="T20" fmla="*/ 1856 w 1856"/>
              <a:gd name="T21" fmla="*/ 1477 h 1477"/>
            </a:gdLst>
            <a:ahLst/>
            <a:cxnLst>
              <a:cxn ang="T12">
                <a:pos x="T0" y="T1"/>
              </a:cxn>
              <a:cxn ang="T13">
                <a:pos x="T2" y="T3"/>
              </a:cxn>
              <a:cxn ang="T14">
                <a:pos x="T4" y="T5"/>
              </a:cxn>
              <a:cxn ang="T15">
                <a:pos x="T6" y="T7"/>
              </a:cxn>
              <a:cxn ang="T16">
                <a:pos x="T8" y="T9"/>
              </a:cxn>
              <a:cxn ang="T17">
                <a:pos x="T10" y="T11"/>
              </a:cxn>
            </a:cxnLst>
            <a:rect l="T18" t="T19" r="T20" b="T21"/>
            <a:pathLst>
              <a:path w="1856" h="1477">
                <a:moveTo>
                  <a:pt x="1344" y="1474"/>
                </a:moveTo>
                <a:lnTo>
                  <a:pt x="0" y="97"/>
                </a:lnTo>
                <a:lnTo>
                  <a:pt x="0" y="0"/>
                </a:lnTo>
                <a:lnTo>
                  <a:pt x="1856" y="1474"/>
                </a:lnTo>
                <a:lnTo>
                  <a:pt x="1848" y="1477"/>
                </a:lnTo>
                <a:lnTo>
                  <a:pt x="1344" y="1474"/>
                </a:lnTo>
                <a:close/>
              </a:path>
            </a:pathLst>
          </a:custGeom>
          <a:solidFill>
            <a:schemeClr val="hlink"/>
          </a:solidFill>
          <a:ln w="9525">
            <a:noFill/>
            <a:round/>
            <a:headEnd/>
            <a:tailEnd/>
          </a:ln>
        </p:spPr>
        <p:txBody>
          <a:bodyPr/>
          <a:lstStyle/>
          <a:p>
            <a:endParaRPr lang="zh-CN" altLang="en-US"/>
          </a:p>
        </p:txBody>
      </p:sp>
      <p:sp>
        <p:nvSpPr>
          <p:cNvPr id="17" name="Line 17"/>
          <p:cNvSpPr>
            <a:spLocks noChangeShapeType="1"/>
          </p:cNvSpPr>
          <p:nvPr/>
        </p:nvSpPr>
        <p:spPr bwMode="gray">
          <a:xfrm>
            <a:off x="1876425" y="1552575"/>
            <a:ext cx="0" cy="2957513"/>
          </a:xfrm>
          <a:prstGeom prst="line">
            <a:avLst/>
          </a:prstGeom>
          <a:noFill/>
          <a:ln w="9525">
            <a:solidFill>
              <a:schemeClr val="accent1"/>
            </a:solidFill>
            <a:round/>
            <a:headEnd/>
            <a:tailEnd/>
          </a:ln>
        </p:spPr>
        <p:txBody>
          <a:bodyPr/>
          <a:lstStyle/>
          <a:p>
            <a:endParaRPr lang="zh-CN" altLang="en-US"/>
          </a:p>
        </p:txBody>
      </p:sp>
      <p:sp>
        <p:nvSpPr>
          <p:cNvPr id="18" name="Rectangle 40"/>
          <p:cNvSpPr txBox="1">
            <a:spLocks noChangeArrowheads="1"/>
          </p:cNvSpPr>
          <p:nvPr/>
        </p:nvSpPr>
        <p:spPr bwMode="white">
          <a:xfrm>
            <a:off x="1763713" y="2060575"/>
            <a:ext cx="4968875" cy="1366838"/>
          </a:xfrm>
          <a:prstGeom prst="rect">
            <a:avLst/>
          </a:prstGeom>
          <a:noFill/>
          <a:ln w="9525">
            <a:noFill/>
            <a:miter lim="800000"/>
            <a:headEnd/>
            <a:tailEnd/>
          </a:ln>
        </p:spPr>
        <p:txBody>
          <a:bodyPr anchor="ctr"/>
          <a:lstStyle/>
          <a:p>
            <a:pPr>
              <a:lnSpc>
                <a:spcPct val="70000"/>
              </a:lnSpc>
            </a:pPr>
            <a:r>
              <a:rPr kumimoji="1" lang="en-US" altLang="zh-CN" sz="4000" b="1">
                <a:solidFill>
                  <a:schemeClr val="bg1"/>
                </a:solidFill>
                <a:latin typeface="微软雅黑" pitchFamily="34" charset="-122"/>
                <a:ea typeface="微软雅黑" pitchFamily="34" charset="-122"/>
              </a:rPr>
              <a:t>《</a:t>
            </a:r>
            <a:r>
              <a:rPr kumimoji="1" lang="zh-CN" altLang="en-US" sz="4000" b="1">
                <a:solidFill>
                  <a:schemeClr val="bg1"/>
                </a:solidFill>
                <a:latin typeface="微软雅黑" pitchFamily="34" charset="-122"/>
                <a:ea typeface="微软雅黑" pitchFamily="34" charset="-122"/>
              </a:rPr>
              <a:t>时事报告</a:t>
            </a:r>
            <a:r>
              <a:rPr kumimoji="1" lang="en-US" altLang="zh-CN" sz="4000" b="1">
                <a:solidFill>
                  <a:schemeClr val="bg1"/>
                </a:solidFill>
                <a:latin typeface="微软雅黑" pitchFamily="34" charset="-122"/>
                <a:ea typeface="微软雅黑" pitchFamily="34" charset="-122"/>
              </a:rPr>
              <a:t>》</a:t>
            </a:r>
            <a:r>
              <a:rPr kumimoji="1" lang="zh-CN" altLang="en-US" sz="4000" b="1">
                <a:solidFill>
                  <a:schemeClr val="bg1"/>
                </a:solidFill>
                <a:latin typeface="微软雅黑" pitchFamily="34" charset="-122"/>
                <a:ea typeface="微软雅黑" pitchFamily="34" charset="-122"/>
              </a:rPr>
              <a:t>杂志社</a:t>
            </a:r>
            <a:endParaRPr kumimoji="1" lang="ko-KR" altLang="en-US" sz="4000" b="1">
              <a:solidFill>
                <a:schemeClr val="bg1"/>
              </a:solidFill>
              <a:latin typeface="微软雅黑" pitchFamily="34" charset="-122"/>
              <a:ea typeface="冬青黑体简体中文 W6" charset="-122"/>
            </a:endParaRPr>
          </a:p>
        </p:txBody>
      </p:sp>
      <p:sp>
        <p:nvSpPr>
          <p:cNvPr id="19" name="Rectangle 41"/>
          <p:cNvSpPr txBox="1">
            <a:spLocks noChangeArrowheads="1"/>
          </p:cNvSpPr>
          <p:nvPr/>
        </p:nvSpPr>
        <p:spPr bwMode="white">
          <a:xfrm>
            <a:off x="2051050" y="2997200"/>
            <a:ext cx="5473700" cy="431800"/>
          </a:xfrm>
          <a:prstGeom prst="rect">
            <a:avLst/>
          </a:prstGeom>
          <a:noFill/>
          <a:ln w="9525">
            <a:noFill/>
            <a:miter lim="800000"/>
            <a:headEnd/>
            <a:tailEnd/>
          </a:ln>
        </p:spPr>
        <p:txBody>
          <a:bodyPr/>
          <a:lstStyle/>
          <a:p>
            <a:pPr latinLnBrk="1">
              <a:spcBef>
                <a:spcPct val="20000"/>
              </a:spcBef>
            </a:pPr>
            <a:r>
              <a:rPr kumimoji="1" lang="zh-CN" altLang="en-US" sz="2800" b="1">
                <a:solidFill>
                  <a:schemeClr val="bg1"/>
                </a:solidFill>
                <a:latin typeface="华文楷体" pitchFamily="2" charset="-122"/>
                <a:ea typeface="华文楷体" pitchFamily="2" charset="-122"/>
              </a:rPr>
              <a:t>形势与政策课专用</a:t>
            </a:r>
            <a:endParaRPr kumimoji="1" lang="ko-KR" altLang="en-US" sz="2800" b="1">
              <a:solidFill>
                <a:schemeClr val="bg1"/>
              </a:solidFill>
              <a:latin typeface="华文楷体" pitchFamily="2" charset="-122"/>
              <a:ea typeface="楷体-简" charset="-122"/>
            </a:endParaRPr>
          </a:p>
        </p:txBody>
      </p:sp>
      <p:sp>
        <p:nvSpPr>
          <p:cNvPr id="20" name="Rectangle 6"/>
          <p:cNvSpPr>
            <a:spLocks noChangeArrowheads="1"/>
          </p:cNvSpPr>
          <p:nvPr/>
        </p:nvSpPr>
        <p:spPr bwMode="gray">
          <a:xfrm>
            <a:off x="65088" y="4457700"/>
            <a:ext cx="1762125" cy="215900"/>
          </a:xfrm>
          <a:prstGeom prst="rect">
            <a:avLst/>
          </a:prstGeom>
          <a:solidFill>
            <a:schemeClr val="bg2"/>
          </a:solidFill>
          <a:ln w="9525">
            <a:noFill/>
            <a:miter lim="800000"/>
            <a:headEnd/>
            <a:tailEnd/>
          </a:ln>
        </p:spPr>
        <p:txBody>
          <a:bodyPr wrap="none" anchor="ctr"/>
          <a:lstStyle/>
          <a:p>
            <a:endParaRPr lang="zh-CN" altLang="en-US"/>
          </a:p>
        </p:txBody>
      </p:sp>
      <p:pic>
        <p:nvPicPr>
          <p:cNvPr id="22" name="图片 2" descr="章.tif"/>
          <p:cNvPicPr>
            <a:picLocks noChangeAspect="1"/>
          </p:cNvPicPr>
          <p:nvPr/>
        </p:nvPicPr>
        <p:blipFill>
          <a:blip r:embed="rId2" cstate="print"/>
          <a:srcRect/>
          <a:stretch>
            <a:fillRect/>
          </a:stretch>
        </p:blipFill>
        <p:spPr bwMode="auto">
          <a:xfrm>
            <a:off x="561955" y="2416176"/>
            <a:ext cx="1152525" cy="1155700"/>
          </a:xfrm>
          <a:prstGeom prst="rect">
            <a:avLst/>
          </a:prstGeom>
          <a:noFill/>
          <a:ln w="9525">
            <a:noFill/>
            <a:miter lim="800000"/>
            <a:headEnd/>
            <a:tailEnd/>
          </a:ln>
        </p:spPr>
      </p:pic>
      <p:sp>
        <p:nvSpPr>
          <p:cNvPr id="23" name="Freeform 20"/>
          <p:cNvSpPr>
            <a:spLocks/>
          </p:cNvSpPr>
          <p:nvPr/>
        </p:nvSpPr>
        <p:spPr bwMode="gray">
          <a:xfrm>
            <a:off x="1811370" y="-9525"/>
            <a:ext cx="7332662" cy="6946900"/>
          </a:xfrm>
          <a:custGeom>
            <a:avLst/>
            <a:gdLst>
              <a:gd name="T0" fmla="*/ 2147483647 w 4579"/>
              <a:gd name="T1" fmla="*/ 0 h 4338"/>
              <a:gd name="T2" fmla="*/ 2147483647 w 4579"/>
              <a:gd name="T3" fmla="*/ 2147483647 h 4338"/>
              <a:gd name="T4" fmla="*/ 0 w 4579"/>
              <a:gd name="T5" fmla="*/ 2147483647 h 4338"/>
              <a:gd name="T6" fmla="*/ 2147483647 w 4579"/>
              <a:gd name="T7" fmla="*/ 2147483647 h 4338"/>
              <a:gd name="T8" fmla="*/ 2147483647 w 4579"/>
              <a:gd name="T9" fmla="*/ 2147483647 h 4338"/>
              <a:gd name="T10" fmla="*/ 2147483647 w 4579"/>
              <a:gd name="T11" fmla="*/ 0 h 4338"/>
              <a:gd name="T12" fmla="*/ 2147483647 w 4579"/>
              <a:gd name="T13" fmla="*/ 0 h 4338"/>
              <a:gd name="T14" fmla="*/ 0 60000 65536"/>
              <a:gd name="T15" fmla="*/ 0 60000 65536"/>
              <a:gd name="T16" fmla="*/ 0 60000 65536"/>
              <a:gd name="T17" fmla="*/ 0 60000 65536"/>
              <a:gd name="T18" fmla="*/ 0 60000 65536"/>
              <a:gd name="T19" fmla="*/ 0 60000 65536"/>
              <a:gd name="T20" fmla="*/ 0 60000 65536"/>
              <a:gd name="T21" fmla="*/ 0 w 4579"/>
              <a:gd name="T22" fmla="*/ 0 h 4338"/>
              <a:gd name="T23" fmla="*/ 4579 w 4579"/>
              <a:gd name="T24" fmla="*/ 4338 h 4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9" h="4338">
                <a:moveTo>
                  <a:pt x="1471" y="0"/>
                </a:moveTo>
                <a:lnTo>
                  <a:pt x="1" y="1020"/>
                </a:lnTo>
                <a:lnTo>
                  <a:pt x="0" y="2805"/>
                </a:lnTo>
                <a:lnTo>
                  <a:pt x="2221" y="4338"/>
                </a:lnTo>
                <a:lnTo>
                  <a:pt x="4579" y="4332"/>
                </a:lnTo>
                <a:lnTo>
                  <a:pt x="4573" y="0"/>
                </a:lnTo>
                <a:lnTo>
                  <a:pt x="1471" y="0"/>
                </a:lnTo>
                <a:close/>
              </a:path>
            </a:pathLst>
          </a:custGeom>
          <a:solidFill>
            <a:schemeClr val="bg1"/>
          </a:solidFill>
          <a:ln w="9525">
            <a:noFill/>
            <a:round/>
            <a:headEnd/>
            <a:tailEnd/>
          </a:ln>
        </p:spPr>
        <p:txBody>
          <a:bodyPr/>
          <a:lstStyle/>
          <a:p>
            <a:endParaRPr lang="zh-CN" altLang="en-US"/>
          </a:p>
        </p:txBody>
      </p:sp>
      <p:sp>
        <p:nvSpPr>
          <p:cNvPr id="4" name="TextBox 3"/>
          <p:cNvSpPr txBox="1"/>
          <p:nvPr/>
        </p:nvSpPr>
        <p:spPr>
          <a:xfrm>
            <a:off x="2143108" y="2990206"/>
            <a:ext cx="6786610" cy="1569660"/>
          </a:xfrm>
          <a:prstGeom prst="rect">
            <a:avLst/>
          </a:prstGeom>
          <a:noFill/>
        </p:spPr>
        <p:txBody>
          <a:bodyPr wrap="square">
            <a:spAutoFit/>
          </a:bodyPr>
          <a:lstStyle/>
          <a:p>
            <a:pPr algn="just">
              <a:defRPr/>
            </a:pPr>
            <a:r>
              <a:rPr lang="zh-CN"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　　</a:t>
            </a:r>
            <a:r>
              <a:rPr lang="en-US"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时事报告大学生版</a:t>
            </a:r>
            <a:r>
              <a:rPr lang="en-US"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是受教育部社科司和思政司委托，中宣部</a:t>
            </a:r>
            <a:r>
              <a:rPr lang="en-US"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时事报告</a:t>
            </a:r>
            <a:r>
              <a:rPr lang="en-US"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杂志社编辑出版，专供高校形势与政策课使用的权威教材。</a:t>
            </a:r>
            <a:endParaRPr lang="en-US"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endParaRPr>
          </a:p>
          <a:p>
            <a:pPr algn="just">
              <a:defRPr/>
            </a:pP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　　每学年两期，分别于每学期开学前出版。</a:t>
            </a:r>
          </a:p>
        </p:txBody>
      </p:sp>
      <p:pic>
        <p:nvPicPr>
          <p:cNvPr id="24" name="图片 23" descr="大学生.gif"/>
          <p:cNvPicPr>
            <a:picLocks noChangeAspect="1"/>
          </p:cNvPicPr>
          <p:nvPr/>
        </p:nvPicPr>
        <p:blipFill>
          <a:blip r:embed="rId3"/>
          <a:stretch>
            <a:fillRect/>
          </a:stretch>
        </p:blipFill>
        <p:spPr>
          <a:xfrm>
            <a:off x="2090000" y="500042"/>
            <a:ext cx="7554098" cy="5040000"/>
          </a:xfrm>
          <a:prstGeom prst="rect">
            <a:avLst/>
          </a:prstGeom>
        </p:spPr>
      </p:pic>
      <p:sp>
        <p:nvSpPr>
          <p:cNvPr id="25" name="Text Box 8"/>
          <p:cNvSpPr txBox="1">
            <a:spLocks noChangeArrowheads="1"/>
          </p:cNvSpPr>
          <p:nvPr/>
        </p:nvSpPr>
        <p:spPr bwMode="gray">
          <a:xfrm>
            <a:off x="-36512" y="4437112"/>
            <a:ext cx="2087563" cy="261610"/>
          </a:xfrm>
          <a:prstGeom prst="rect">
            <a:avLst/>
          </a:prstGeom>
          <a:noFill/>
          <a:ln w="9525">
            <a:noFill/>
            <a:miter lim="800000"/>
            <a:headEnd/>
            <a:tailEnd/>
          </a:ln>
        </p:spPr>
        <p:txBody>
          <a:bodyPr>
            <a:spAutoFit/>
          </a:bodyPr>
          <a:lstStyle/>
          <a:p>
            <a:r>
              <a:rPr lang="en-US" altLang="zh-CN" sz="1100" b="1" dirty="0" smtClean="0">
                <a:solidFill>
                  <a:srgbClr val="A6A6A6"/>
                </a:solidFill>
                <a:latin typeface="Arial" pitchFamily="34" charset="0"/>
                <a:ea typeface="黑体" pitchFamily="2" charset="-122"/>
                <a:cs typeface="Arial" pitchFamily="34" charset="0"/>
              </a:rPr>
              <a:t>www.xingshizhengce.com</a:t>
            </a:r>
            <a:endParaRPr lang="zh-CN" altLang="en-US" sz="1100" b="1" dirty="0">
              <a:solidFill>
                <a:srgbClr val="A6A6A6"/>
              </a:solidFill>
              <a:latin typeface="Arial" pitchFamily="34" charset="0"/>
              <a:ea typeface="黑体" pitchFamily="2" charset="-122"/>
            </a:endParaRPr>
          </a:p>
        </p:txBody>
      </p:sp>
    </p:spTree>
    <p:extLst>
      <p:ext uri="{BB962C8B-B14F-4D97-AF65-F5344CB8AC3E}">
        <p14:creationId xmlns:p14="http://schemas.microsoft.com/office/powerpoint/2010/main" xmlns="" val="1852623326"/>
      </p:ext>
    </p:extLst>
  </p:cSld>
  <p:clrMapOvr>
    <a:masterClrMapping/>
  </p:clrMapOvr>
  <p:transition spd="slow">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ine 2"/>
          <p:cNvSpPr>
            <a:spLocks noChangeShapeType="1"/>
          </p:cNvSpPr>
          <p:nvPr/>
        </p:nvSpPr>
        <p:spPr bwMode="gray">
          <a:xfrm>
            <a:off x="1811338" y="1455738"/>
            <a:ext cx="0" cy="3128962"/>
          </a:xfrm>
          <a:prstGeom prst="line">
            <a:avLst/>
          </a:prstGeom>
          <a:noFill/>
          <a:ln w="9525">
            <a:solidFill>
              <a:schemeClr val="bg2"/>
            </a:solidFill>
            <a:round/>
            <a:headEnd/>
            <a:tailEnd/>
          </a:ln>
        </p:spPr>
        <p:txBody>
          <a:bodyPr/>
          <a:lstStyle/>
          <a:p>
            <a:endParaRPr lang="zh-CN" altLang="en-US"/>
          </a:p>
        </p:txBody>
      </p:sp>
      <p:grpSp>
        <p:nvGrpSpPr>
          <p:cNvPr id="2" name="Group 3"/>
          <p:cNvGrpSpPr>
            <a:grpSpLocks/>
          </p:cNvGrpSpPr>
          <p:nvPr/>
        </p:nvGrpSpPr>
        <p:grpSpPr bwMode="auto">
          <a:xfrm>
            <a:off x="271463" y="-4763"/>
            <a:ext cx="1552575" cy="1585913"/>
            <a:chOff x="171" y="-3"/>
            <a:chExt cx="978" cy="999"/>
          </a:xfrm>
        </p:grpSpPr>
        <p:sp>
          <p:nvSpPr>
            <p:cNvPr id="9" name="Freeform 4"/>
            <p:cNvSpPr>
              <a:spLocks/>
            </p:cNvSpPr>
            <p:nvPr/>
          </p:nvSpPr>
          <p:spPr bwMode="gray">
            <a:xfrm>
              <a:off x="653" y="-3"/>
              <a:ext cx="496" cy="999"/>
            </a:xfrm>
            <a:custGeom>
              <a:avLst/>
              <a:gdLst>
                <a:gd name="T0" fmla="*/ 84 w 496"/>
                <a:gd name="T1" fmla="*/ 0 h 999"/>
                <a:gd name="T2" fmla="*/ 496 w 496"/>
                <a:gd name="T3" fmla="*/ 854 h 999"/>
                <a:gd name="T4" fmla="*/ 496 w 496"/>
                <a:gd name="T5" fmla="*/ 999 h 999"/>
                <a:gd name="T6" fmla="*/ 0 w 496"/>
                <a:gd name="T7" fmla="*/ 188 h 999"/>
                <a:gd name="T8" fmla="*/ 84 w 496"/>
                <a:gd name="T9" fmla="*/ 0 h 999"/>
                <a:gd name="T10" fmla="*/ 0 60000 65536"/>
                <a:gd name="T11" fmla="*/ 0 60000 65536"/>
                <a:gd name="T12" fmla="*/ 0 60000 65536"/>
                <a:gd name="T13" fmla="*/ 0 60000 65536"/>
                <a:gd name="T14" fmla="*/ 0 60000 65536"/>
                <a:gd name="T15" fmla="*/ 0 w 496"/>
                <a:gd name="T16" fmla="*/ 0 h 999"/>
                <a:gd name="T17" fmla="*/ 496 w 496"/>
                <a:gd name="T18" fmla="*/ 999 h 999"/>
              </a:gdLst>
              <a:ahLst/>
              <a:cxnLst>
                <a:cxn ang="T10">
                  <a:pos x="T0" y="T1"/>
                </a:cxn>
                <a:cxn ang="T11">
                  <a:pos x="T2" y="T3"/>
                </a:cxn>
                <a:cxn ang="T12">
                  <a:pos x="T4" y="T5"/>
                </a:cxn>
                <a:cxn ang="T13">
                  <a:pos x="T6" y="T7"/>
                </a:cxn>
                <a:cxn ang="T14">
                  <a:pos x="T8" y="T9"/>
                </a:cxn>
              </a:cxnLst>
              <a:rect l="T15" t="T16" r="T17" b="T18"/>
              <a:pathLst>
                <a:path w="496" h="999">
                  <a:moveTo>
                    <a:pt x="84" y="0"/>
                  </a:moveTo>
                  <a:lnTo>
                    <a:pt x="496" y="854"/>
                  </a:lnTo>
                  <a:lnTo>
                    <a:pt x="496" y="999"/>
                  </a:lnTo>
                  <a:lnTo>
                    <a:pt x="0" y="188"/>
                  </a:lnTo>
                  <a:lnTo>
                    <a:pt x="84" y="0"/>
                  </a:lnTo>
                  <a:close/>
                </a:path>
              </a:pathLst>
            </a:custGeom>
            <a:solidFill>
              <a:schemeClr val="bg2"/>
            </a:solidFill>
            <a:ln w="9525">
              <a:noFill/>
              <a:round/>
              <a:headEnd/>
              <a:tailEnd/>
            </a:ln>
          </p:spPr>
          <p:txBody>
            <a:bodyPr/>
            <a:lstStyle/>
            <a:p>
              <a:endParaRPr lang="zh-CN" altLang="en-US"/>
            </a:p>
          </p:txBody>
        </p:sp>
        <p:sp>
          <p:nvSpPr>
            <p:cNvPr id="10" name="Freeform 5"/>
            <p:cNvSpPr>
              <a:spLocks/>
            </p:cNvSpPr>
            <p:nvPr/>
          </p:nvSpPr>
          <p:spPr bwMode="gray">
            <a:xfrm>
              <a:off x="171" y="0"/>
              <a:ext cx="564" cy="187"/>
            </a:xfrm>
            <a:custGeom>
              <a:avLst/>
              <a:gdLst>
                <a:gd name="T0" fmla="*/ 564 w 564"/>
                <a:gd name="T1" fmla="*/ 0 h 187"/>
                <a:gd name="T2" fmla="*/ 482 w 564"/>
                <a:gd name="T3" fmla="*/ 187 h 187"/>
                <a:gd name="T4" fmla="*/ 0 w 564"/>
                <a:gd name="T5" fmla="*/ 0 h 187"/>
                <a:gd name="T6" fmla="*/ 564 w 564"/>
                <a:gd name="T7" fmla="*/ 0 h 187"/>
                <a:gd name="T8" fmla="*/ 0 60000 65536"/>
                <a:gd name="T9" fmla="*/ 0 60000 65536"/>
                <a:gd name="T10" fmla="*/ 0 60000 65536"/>
                <a:gd name="T11" fmla="*/ 0 60000 65536"/>
                <a:gd name="T12" fmla="*/ 0 w 564"/>
                <a:gd name="T13" fmla="*/ 0 h 187"/>
                <a:gd name="T14" fmla="*/ 564 w 564"/>
                <a:gd name="T15" fmla="*/ 187 h 187"/>
              </a:gdLst>
              <a:ahLst/>
              <a:cxnLst>
                <a:cxn ang="T8">
                  <a:pos x="T0" y="T1"/>
                </a:cxn>
                <a:cxn ang="T9">
                  <a:pos x="T2" y="T3"/>
                </a:cxn>
                <a:cxn ang="T10">
                  <a:pos x="T4" y="T5"/>
                </a:cxn>
                <a:cxn ang="T11">
                  <a:pos x="T6" y="T7"/>
                </a:cxn>
              </a:cxnLst>
              <a:rect l="T12" t="T13" r="T14" b="T15"/>
              <a:pathLst>
                <a:path w="564" h="187">
                  <a:moveTo>
                    <a:pt x="564" y="0"/>
                  </a:moveTo>
                  <a:lnTo>
                    <a:pt x="482" y="187"/>
                  </a:lnTo>
                  <a:lnTo>
                    <a:pt x="0" y="0"/>
                  </a:lnTo>
                  <a:lnTo>
                    <a:pt x="564" y="0"/>
                  </a:lnTo>
                  <a:close/>
                </a:path>
              </a:pathLst>
            </a:custGeom>
            <a:solidFill>
              <a:schemeClr val="bg2"/>
            </a:solidFill>
            <a:ln w="9525">
              <a:noFill/>
              <a:round/>
              <a:headEnd/>
              <a:tailEnd/>
            </a:ln>
          </p:spPr>
          <p:txBody>
            <a:bodyPr/>
            <a:lstStyle/>
            <a:p>
              <a:endParaRPr lang="zh-CN" altLang="en-US"/>
            </a:p>
          </p:txBody>
        </p:sp>
      </p:grpSp>
      <p:sp>
        <p:nvSpPr>
          <p:cNvPr id="11" name="Freeform 7"/>
          <p:cNvSpPr>
            <a:spLocks/>
          </p:cNvSpPr>
          <p:nvPr/>
        </p:nvSpPr>
        <p:spPr bwMode="gray">
          <a:xfrm>
            <a:off x="1871663" y="-9525"/>
            <a:ext cx="1895475" cy="1519238"/>
          </a:xfrm>
          <a:custGeom>
            <a:avLst/>
            <a:gdLst>
              <a:gd name="T0" fmla="*/ 2147483647 w 1194"/>
              <a:gd name="T1" fmla="*/ 0 h 957"/>
              <a:gd name="T2" fmla="*/ 0 w 1194"/>
              <a:gd name="T3" fmla="*/ 2147483647 h 957"/>
              <a:gd name="T4" fmla="*/ 0 w 1194"/>
              <a:gd name="T5" fmla="*/ 2147483647 h 957"/>
              <a:gd name="T6" fmla="*/ 2147483647 w 1194"/>
              <a:gd name="T7" fmla="*/ 0 h 957"/>
              <a:gd name="T8" fmla="*/ 2147483647 w 1194"/>
              <a:gd name="T9" fmla="*/ 0 h 957"/>
              <a:gd name="T10" fmla="*/ 0 60000 65536"/>
              <a:gd name="T11" fmla="*/ 0 60000 65536"/>
              <a:gd name="T12" fmla="*/ 0 60000 65536"/>
              <a:gd name="T13" fmla="*/ 0 60000 65536"/>
              <a:gd name="T14" fmla="*/ 0 60000 65536"/>
              <a:gd name="T15" fmla="*/ 0 w 1194"/>
              <a:gd name="T16" fmla="*/ 0 h 957"/>
              <a:gd name="T17" fmla="*/ 1194 w 1194"/>
              <a:gd name="T18" fmla="*/ 957 h 957"/>
            </a:gdLst>
            <a:ahLst/>
            <a:cxnLst>
              <a:cxn ang="T10">
                <a:pos x="T0" y="T1"/>
              </a:cxn>
              <a:cxn ang="T11">
                <a:pos x="T2" y="T3"/>
              </a:cxn>
              <a:cxn ang="T12">
                <a:pos x="T4" y="T5"/>
              </a:cxn>
              <a:cxn ang="T13">
                <a:pos x="T6" y="T7"/>
              </a:cxn>
              <a:cxn ang="T14">
                <a:pos x="T8" y="T9"/>
              </a:cxn>
            </a:cxnLst>
            <a:rect l="T15" t="T16" r="T17" b="T18"/>
            <a:pathLst>
              <a:path w="1194" h="957">
                <a:moveTo>
                  <a:pt x="843" y="0"/>
                </a:moveTo>
                <a:lnTo>
                  <a:pt x="0" y="885"/>
                </a:lnTo>
                <a:lnTo>
                  <a:pt x="0" y="957"/>
                </a:lnTo>
                <a:lnTo>
                  <a:pt x="1194" y="0"/>
                </a:lnTo>
                <a:lnTo>
                  <a:pt x="843" y="0"/>
                </a:lnTo>
                <a:close/>
              </a:path>
            </a:pathLst>
          </a:custGeom>
          <a:solidFill>
            <a:schemeClr val="bg2"/>
          </a:solidFill>
          <a:ln w="9525">
            <a:noFill/>
            <a:round/>
            <a:headEnd/>
            <a:tailEnd/>
          </a:ln>
        </p:spPr>
        <p:txBody>
          <a:bodyPr/>
          <a:lstStyle/>
          <a:p>
            <a:endParaRPr lang="zh-CN" altLang="en-US"/>
          </a:p>
        </p:txBody>
      </p:sp>
      <p:sp>
        <p:nvSpPr>
          <p:cNvPr id="12" name="Freeform 8"/>
          <p:cNvSpPr>
            <a:spLocks/>
          </p:cNvSpPr>
          <p:nvPr/>
        </p:nvSpPr>
        <p:spPr bwMode="gray">
          <a:xfrm>
            <a:off x="1871663" y="-14288"/>
            <a:ext cx="2138362" cy="1581151"/>
          </a:xfrm>
          <a:custGeom>
            <a:avLst/>
            <a:gdLst>
              <a:gd name="T0" fmla="*/ 2147483647 w 1347"/>
              <a:gd name="T1" fmla="*/ 0 h 996"/>
              <a:gd name="T2" fmla="*/ 0 w 1347"/>
              <a:gd name="T3" fmla="*/ 2147483647 h 996"/>
              <a:gd name="T4" fmla="*/ 0 w 1347"/>
              <a:gd name="T5" fmla="*/ 2147483647 h 996"/>
              <a:gd name="T6" fmla="*/ 2147483647 w 1347"/>
              <a:gd name="T7" fmla="*/ 0 h 996"/>
              <a:gd name="T8" fmla="*/ 2147483647 w 1347"/>
              <a:gd name="T9" fmla="*/ 0 h 996"/>
              <a:gd name="T10" fmla="*/ 0 60000 65536"/>
              <a:gd name="T11" fmla="*/ 0 60000 65536"/>
              <a:gd name="T12" fmla="*/ 0 60000 65536"/>
              <a:gd name="T13" fmla="*/ 0 60000 65536"/>
              <a:gd name="T14" fmla="*/ 0 60000 65536"/>
              <a:gd name="T15" fmla="*/ 0 w 1347"/>
              <a:gd name="T16" fmla="*/ 0 h 996"/>
              <a:gd name="T17" fmla="*/ 1347 w 1347"/>
              <a:gd name="T18" fmla="*/ 996 h 996"/>
            </a:gdLst>
            <a:ahLst/>
            <a:cxnLst>
              <a:cxn ang="T10">
                <a:pos x="T0" y="T1"/>
              </a:cxn>
              <a:cxn ang="T11">
                <a:pos x="T2" y="T3"/>
              </a:cxn>
              <a:cxn ang="T12">
                <a:pos x="T4" y="T5"/>
              </a:cxn>
              <a:cxn ang="T13">
                <a:pos x="T6" y="T7"/>
              </a:cxn>
              <a:cxn ang="T14">
                <a:pos x="T8" y="T9"/>
              </a:cxn>
            </a:cxnLst>
            <a:rect l="T15" t="T16" r="T17" b="T18"/>
            <a:pathLst>
              <a:path w="1347" h="996">
                <a:moveTo>
                  <a:pt x="1347" y="0"/>
                </a:moveTo>
                <a:lnTo>
                  <a:pt x="0" y="996"/>
                </a:lnTo>
                <a:lnTo>
                  <a:pt x="0" y="957"/>
                </a:lnTo>
                <a:lnTo>
                  <a:pt x="1191" y="0"/>
                </a:lnTo>
                <a:lnTo>
                  <a:pt x="1347" y="0"/>
                </a:lnTo>
                <a:close/>
              </a:path>
            </a:pathLst>
          </a:custGeom>
          <a:solidFill>
            <a:schemeClr val="accent1"/>
          </a:solidFill>
          <a:ln w="9525">
            <a:noFill/>
            <a:round/>
            <a:headEnd/>
            <a:tailEnd/>
          </a:ln>
        </p:spPr>
        <p:txBody>
          <a:bodyPr/>
          <a:lstStyle/>
          <a:p>
            <a:endParaRPr lang="zh-CN" altLang="en-US"/>
          </a:p>
        </p:txBody>
      </p:sp>
      <p:sp>
        <p:nvSpPr>
          <p:cNvPr id="13" name="Freeform 9"/>
          <p:cNvSpPr>
            <a:spLocks/>
          </p:cNvSpPr>
          <p:nvPr/>
        </p:nvSpPr>
        <p:spPr bwMode="gray">
          <a:xfrm>
            <a:off x="1871663" y="-14288"/>
            <a:ext cx="2338387" cy="1627188"/>
          </a:xfrm>
          <a:custGeom>
            <a:avLst/>
            <a:gdLst>
              <a:gd name="T0" fmla="*/ 2147483647 w 1473"/>
              <a:gd name="T1" fmla="*/ 2147483647 h 1025"/>
              <a:gd name="T2" fmla="*/ 2147483647 w 1473"/>
              <a:gd name="T3" fmla="*/ 2147483647 h 1025"/>
              <a:gd name="T4" fmla="*/ 0 w 1473"/>
              <a:gd name="T5" fmla="*/ 2147483647 h 1025"/>
              <a:gd name="T6" fmla="*/ 2147483647 w 1473"/>
              <a:gd name="T7" fmla="*/ 0 h 1025"/>
              <a:gd name="T8" fmla="*/ 2147483647 w 1473"/>
              <a:gd name="T9" fmla="*/ 2147483647 h 1025"/>
              <a:gd name="T10" fmla="*/ 0 60000 65536"/>
              <a:gd name="T11" fmla="*/ 0 60000 65536"/>
              <a:gd name="T12" fmla="*/ 0 60000 65536"/>
              <a:gd name="T13" fmla="*/ 0 60000 65536"/>
              <a:gd name="T14" fmla="*/ 0 60000 65536"/>
              <a:gd name="T15" fmla="*/ 0 w 1473"/>
              <a:gd name="T16" fmla="*/ 0 h 1025"/>
              <a:gd name="T17" fmla="*/ 1473 w 1473"/>
              <a:gd name="T18" fmla="*/ 1025 h 1025"/>
            </a:gdLst>
            <a:ahLst/>
            <a:cxnLst>
              <a:cxn ang="T10">
                <a:pos x="T0" y="T1"/>
              </a:cxn>
              <a:cxn ang="T11">
                <a:pos x="T2" y="T3"/>
              </a:cxn>
              <a:cxn ang="T12">
                <a:pos x="T4" y="T5"/>
              </a:cxn>
              <a:cxn ang="T13">
                <a:pos x="T6" y="T7"/>
              </a:cxn>
              <a:cxn ang="T14">
                <a:pos x="T8" y="T9"/>
              </a:cxn>
            </a:cxnLst>
            <a:rect l="T15" t="T16" r="T17" b="T18"/>
            <a:pathLst>
              <a:path w="1473" h="1025">
                <a:moveTo>
                  <a:pt x="1473" y="6"/>
                </a:moveTo>
                <a:lnTo>
                  <a:pt x="2" y="1025"/>
                </a:lnTo>
                <a:lnTo>
                  <a:pt x="0" y="995"/>
                </a:lnTo>
                <a:lnTo>
                  <a:pt x="1344" y="0"/>
                </a:lnTo>
                <a:lnTo>
                  <a:pt x="1473" y="6"/>
                </a:lnTo>
                <a:close/>
              </a:path>
            </a:pathLst>
          </a:custGeom>
          <a:solidFill>
            <a:schemeClr val="tx2"/>
          </a:solidFill>
          <a:ln w="9525">
            <a:noFill/>
            <a:round/>
            <a:headEnd/>
            <a:tailEnd/>
          </a:ln>
        </p:spPr>
        <p:txBody>
          <a:bodyPr/>
          <a:lstStyle/>
          <a:p>
            <a:endParaRPr lang="zh-CN" altLang="en-US"/>
          </a:p>
        </p:txBody>
      </p:sp>
      <p:sp>
        <p:nvSpPr>
          <p:cNvPr id="14" name="Freeform 10"/>
          <p:cNvSpPr>
            <a:spLocks/>
          </p:cNvSpPr>
          <p:nvPr/>
        </p:nvSpPr>
        <p:spPr bwMode="gray">
          <a:xfrm>
            <a:off x="1874838" y="4437063"/>
            <a:ext cx="3525837" cy="2435225"/>
          </a:xfrm>
          <a:custGeom>
            <a:avLst/>
            <a:gdLst>
              <a:gd name="T0" fmla="*/ 2147483647 w 2221"/>
              <a:gd name="T1" fmla="*/ 2147483647 h 1534"/>
              <a:gd name="T2" fmla="*/ 0 w 2221"/>
              <a:gd name="T3" fmla="*/ 0 h 1534"/>
              <a:gd name="T4" fmla="*/ 2147483647 w 2221"/>
              <a:gd name="T5" fmla="*/ 2147483647 h 1534"/>
              <a:gd name="T6" fmla="*/ 2147483647 w 2221"/>
              <a:gd name="T7" fmla="*/ 2147483647 h 1534"/>
              <a:gd name="T8" fmla="*/ 2147483647 w 2221"/>
              <a:gd name="T9" fmla="*/ 2147483647 h 1534"/>
              <a:gd name="T10" fmla="*/ 0 60000 65536"/>
              <a:gd name="T11" fmla="*/ 0 60000 65536"/>
              <a:gd name="T12" fmla="*/ 0 60000 65536"/>
              <a:gd name="T13" fmla="*/ 0 60000 65536"/>
              <a:gd name="T14" fmla="*/ 0 60000 65536"/>
              <a:gd name="T15" fmla="*/ 0 w 2221"/>
              <a:gd name="T16" fmla="*/ 0 h 1534"/>
              <a:gd name="T17" fmla="*/ 2221 w 2221"/>
              <a:gd name="T18" fmla="*/ 1534 h 1534"/>
            </a:gdLst>
            <a:ahLst/>
            <a:cxnLst>
              <a:cxn ang="T10">
                <a:pos x="T0" y="T1"/>
              </a:cxn>
              <a:cxn ang="T11">
                <a:pos x="T2" y="T3"/>
              </a:cxn>
              <a:cxn ang="T12">
                <a:pos x="T4" y="T5"/>
              </a:cxn>
              <a:cxn ang="T13">
                <a:pos x="T6" y="T7"/>
              </a:cxn>
              <a:cxn ang="T14">
                <a:pos x="T8" y="T9"/>
              </a:cxn>
            </a:cxnLst>
            <a:rect l="T15" t="T16" r="T17" b="T18"/>
            <a:pathLst>
              <a:path w="2221" h="1534">
                <a:moveTo>
                  <a:pt x="2221" y="1533"/>
                </a:moveTo>
                <a:lnTo>
                  <a:pt x="0" y="0"/>
                </a:lnTo>
                <a:lnTo>
                  <a:pt x="1" y="25"/>
                </a:lnTo>
                <a:lnTo>
                  <a:pt x="2059" y="1534"/>
                </a:lnTo>
                <a:lnTo>
                  <a:pt x="2221" y="1533"/>
                </a:lnTo>
                <a:close/>
              </a:path>
            </a:pathLst>
          </a:custGeom>
          <a:solidFill>
            <a:schemeClr val="tx2"/>
          </a:solidFill>
          <a:ln w="9525">
            <a:noFill/>
            <a:round/>
            <a:headEnd/>
            <a:tailEnd/>
          </a:ln>
        </p:spPr>
        <p:txBody>
          <a:bodyPr/>
          <a:lstStyle/>
          <a:p>
            <a:endParaRPr lang="zh-CN" altLang="en-US"/>
          </a:p>
        </p:txBody>
      </p:sp>
      <p:sp>
        <p:nvSpPr>
          <p:cNvPr id="15" name="Freeform 11"/>
          <p:cNvSpPr>
            <a:spLocks/>
          </p:cNvSpPr>
          <p:nvPr/>
        </p:nvSpPr>
        <p:spPr bwMode="gray">
          <a:xfrm>
            <a:off x="1876425" y="4475163"/>
            <a:ext cx="3265488" cy="2392362"/>
          </a:xfrm>
          <a:custGeom>
            <a:avLst/>
            <a:gdLst>
              <a:gd name="T0" fmla="*/ 2147483647 w 2057"/>
              <a:gd name="T1" fmla="*/ 2147483647 h 1507"/>
              <a:gd name="T2" fmla="*/ 0 w 2057"/>
              <a:gd name="T3" fmla="*/ 0 h 1507"/>
              <a:gd name="T4" fmla="*/ 0 w 2057"/>
              <a:gd name="T5" fmla="*/ 2147483647 h 1507"/>
              <a:gd name="T6" fmla="*/ 2147483647 w 2057"/>
              <a:gd name="T7" fmla="*/ 2147483647 h 1507"/>
              <a:gd name="T8" fmla="*/ 2147483647 w 2057"/>
              <a:gd name="T9" fmla="*/ 2147483647 h 1507"/>
              <a:gd name="T10" fmla="*/ 0 60000 65536"/>
              <a:gd name="T11" fmla="*/ 0 60000 65536"/>
              <a:gd name="T12" fmla="*/ 0 60000 65536"/>
              <a:gd name="T13" fmla="*/ 0 60000 65536"/>
              <a:gd name="T14" fmla="*/ 0 60000 65536"/>
              <a:gd name="T15" fmla="*/ 0 w 2057"/>
              <a:gd name="T16" fmla="*/ 0 h 1507"/>
              <a:gd name="T17" fmla="*/ 2057 w 2057"/>
              <a:gd name="T18" fmla="*/ 1507 h 1507"/>
            </a:gdLst>
            <a:ahLst/>
            <a:cxnLst>
              <a:cxn ang="T10">
                <a:pos x="T0" y="T1"/>
              </a:cxn>
              <a:cxn ang="T11">
                <a:pos x="T2" y="T3"/>
              </a:cxn>
              <a:cxn ang="T12">
                <a:pos x="T4" y="T5"/>
              </a:cxn>
              <a:cxn ang="T13">
                <a:pos x="T6" y="T7"/>
              </a:cxn>
              <a:cxn ang="T14">
                <a:pos x="T8" y="T9"/>
              </a:cxn>
            </a:cxnLst>
            <a:rect l="T15" t="T16" r="T17" b="T18"/>
            <a:pathLst>
              <a:path w="2057" h="1507">
                <a:moveTo>
                  <a:pt x="2057" y="1507"/>
                </a:moveTo>
                <a:lnTo>
                  <a:pt x="0" y="0"/>
                </a:lnTo>
                <a:lnTo>
                  <a:pt x="0" y="30"/>
                </a:lnTo>
                <a:lnTo>
                  <a:pt x="1857" y="1507"/>
                </a:lnTo>
                <a:lnTo>
                  <a:pt x="2057" y="1507"/>
                </a:lnTo>
                <a:close/>
              </a:path>
            </a:pathLst>
          </a:custGeom>
          <a:solidFill>
            <a:schemeClr val="accent1"/>
          </a:solidFill>
          <a:ln w="9525">
            <a:noFill/>
            <a:round/>
            <a:headEnd/>
            <a:tailEnd/>
          </a:ln>
        </p:spPr>
        <p:txBody>
          <a:bodyPr/>
          <a:lstStyle/>
          <a:p>
            <a:endParaRPr lang="zh-CN" altLang="en-US"/>
          </a:p>
        </p:txBody>
      </p:sp>
      <p:sp>
        <p:nvSpPr>
          <p:cNvPr id="16" name="Freeform 12"/>
          <p:cNvSpPr>
            <a:spLocks/>
          </p:cNvSpPr>
          <p:nvPr/>
        </p:nvSpPr>
        <p:spPr bwMode="gray">
          <a:xfrm>
            <a:off x="1871663" y="4518025"/>
            <a:ext cx="2946400" cy="2344738"/>
          </a:xfrm>
          <a:custGeom>
            <a:avLst/>
            <a:gdLst>
              <a:gd name="T0" fmla="*/ 2147483647 w 1856"/>
              <a:gd name="T1" fmla="*/ 2147483647 h 1477"/>
              <a:gd name="T2" fmla="*/ 0 w 1856"/>
              <a:gd name="T3" fmla="*/ 2147483647 h 1477"/>
              <a:gd name="T4" fmla="*/ 0 w 1856"/>
              <a:gd name="T5" fmla="*/ 0 h 1477"/>
              <a:gd name="T6" fmla="*/ 2147483647 w 1856"/>
              <a:gd name="T7" fmla="*/ 2147483647 h 1477"/>
              <a:gd name="T8" fmla="*/ 2147483647 w 1856"/>
              <a:gd name="T9" fmla="*/ 2147483647 h 1477"/>
              <a:gd name="T10" fmla="*/ 2147483647 w 1856"/>
              <a:gd name="T11" fmla="*/ 2147483647 h 1477"/>
              <a:gd name="T12" fmla="*/ 0 60000 65536"/>
              <a:gd name="T13" fmla="*/ 0 60000 65536"/>
              <a:gd name="T14" fmla="*/ 0 60000 65536"/>
              <a:gd name="T15" fmla="*/ 0 60000 65536"/>
              <a:gd name="T16" fmla="*/ 0 60000 65536"/>
              <a:gd name="T17" fmla="*/ 0 60000 65536"/>
              <a:gd name="T18" fmla="*/ 0 w 1856"/>
              <a:gd name="T19" fmla="*/ 0 h 1477"/>
              <a:gd name="T20" fmla="*/ 1856 w 1856"/>
              <a:gd name="T21" fmla="*/ 1477 h 1477"/>
            </a:gdLst>
            <a:ahLst/>
            <a:cxnLst>
              <a:cxn ang="T12">
                <a:pos x="T0" y="T1"/>
              </a:cxn>
              <a:cxn ang="T13">
                <a:pos x="T2" y="T3"/>
              </a:cxn>
              <a:cxn ang="T14">
                <a:pos x="T4" y="T5"/>
              </a:cxn>
              <a:cxn ang="T15">
                <a:pos x="T6" y="T7"/>
              </a:cxn>
              <a:cxn ang="T16">
                <a:pos x="T8" y="T9"/>
              </a:cxn>
              <a:cxn ang="T17">
                <a:pos x="T10" y="T11"/>
              </a:cxn>
            </a:cxnLst>
            <a:rect l="T18" t="T19" r="T20" b="T21"/>
            <a:pathLst>
              <a:path w="1856" h="1477">
                <a:moveTo>
                  <a:pt x="1344" y="1474"/>
                </a:moveTo>
                <a:lnTo>
                  <a:pt x="0" y="97"/>
                </a:lnTo>
                <a:lnTo>
                  <a:pt x="0" y="0"/>
                </a:lnTo>
                <a:lnTo>
                  <a:pt x="1856" y="1474"/>
                </a:lnTo>
                <a:lnTo>
                  <a:pt x="1848" y="1477"/>
                </a:lnTo>
                <a:lnTo>
                  <a:pt x="1344" y="1474"/>
                </a:lnTo>
                <a:close/>
              </a:path>
            </a:pathLst>
          </a:custGeom>
          <a:solidFill>
            <a:schemeClr val="hlink"/>
          </a:solidFill>
          <a:ln w="9525">
            <a:noFill/>
            <a:round/>
            <a:headEnd/>
            <a:tailEnd/>
          </a:ln>
        </p:spPr>
        <p:txBody>
          <a:bodyPr/>
          <a:lstStyle/>
          <a:p>
            <a:endParaRPr lang="zh-CN" altLang="en-US"/>
          </a:p>
        </p:txBody>
      </p:sp>
      <p:sp>
        <p:nvSpPr>
          <p:cNvPr id="17" name="Line 17"/>
          <p:cNvSpPr>
            <a:spLocks noChangeShapeType="1"/>
          </p:cNvSpPr>
          <p:nvPr/>
        </p:nvSpPr>
        <p:spPr bwMode="gray">
          <a:xfrm>
            <a:off x="1876425" y="1552575"/>
            <a:ext cx="0" cy="2957513"/>
          </a:xfrm>
          <a:prstGeom prst="line">
            <a:avLst/>
          </a:prstGeom>
          <a:noFill/>
          <a:ln w="9525">
            <a:solidFill>
              <a:schemeClr val="accent1"/>
            </a:solidFill>
            <a:round/>
            <a:headEnd/>
            <a:tailEnd/>
          </a:ln>
        </p:spPr>
        <p:txBody>
          <a:bodyPr/>
          <a:lstStyle/>
          <a:p>
            <a:endParaRPr lang="zh-CN" altLang="en-US"/>
          </a:p>
        </p:txBody>
      </p:sp>
      <p:sp>
        <p:nvSpPr>
          <p:cNvPr id="18" name="Rectangle 40"/>
          <p:cNvSpPr txBox="1">
            <a:spLocks noChangeArrowheads="1"/>
          </p:cNvSpPr>
          <p:nvPr/>
        </p:nvSpPr>
        <p:spPr bwMode="white">
          <a:xfrm>
            <a:off x="1763713" y="2060575"/>
            <a:ext cx="4968875" cy="1366838"/>
          </a:xfrm>
          <a:prstGeom prst="rect">
            <a:avLst/>
          </a:prstGeom>
          <a:noFill/>
          <a:ln w="9525">
            <a:noFill/>
            <a:miter lim="800000"/>
            <a:headEnd/>
            <a:tailEnd/>
          </a:ln>
        </p:spPr>
        <p:txBody>
          <a:bodyPr anchor="ctr"/>
          <a:lstStyle/>
          <a:p>
            <a:pPr>
              <a:lnSpc>
                <a:spcPct val="70000"/>
              </a:lnSpc>
            </a:pPr>
            <a:r>
              <a:rPr kumimoji="1" lang="en-US" altLang="zh-CN" sz="4000" b="1">
                <a:solidFill>
                  <a:schemeClr val="bg1"/>
                </a:solidFill>
                <a:latin typeface="微软雅黑" pitchFamily="34" charset="-122"/>
                <a:ea typeface="微软雅黑" pitchFamily="34" charset="-122"/>
              </a:rPr>
              <a:t>《</a:t>
            </a:r>
            <a:r>
              <a:rPr kumimoji="1" lang="zh-CN" altLang="en-US" sz="4000" b="1">
                <a:solidFill>
                  <a:schemeClr val="bg1"/>
                </a:solidFill>
                <a:latin typeface="微软雅黑" pitchFamily="34" charset="-122"/>
                <a:ea typeface="微软雅黑" pitchFamily="34" charset="-122"/>
              </a:rPr>
              <a:t>时事报告</a:t>
            </a:r>
            <a:r>
              <a:rPr kumimoji="1" lang="en-US" altLang="zh-CN" sz="4000" b="1">
                <a:solidFill>
                  <a:schemeClr val="bg1"/>
                </a:solidFill>
                <a:latin typeface="微软雅黑" pitchFamily="34" charset="-122"/>
                <a:ea typeface="微软雅黑" pitchFamily="34" charset="-122"/>
              </a:rPr>
              <a:t>》</a:t>
            </a:r>
            <a:r>
              <a:rPr kumimoji="1" lang="zh-CN" altLang="en-US" sz="4000" b="1">
                <a:solidFill>
                  <a:schemeClr val="bg1"/>
                </a:solidFill>
                <a:latin typeface="微软雅黑" pitchFamily="34" charset="-122"/>
                <a:ea typeface="微软雅黑" pitchFamily="34" charset="-122"/>
              </a:rPr>
              <a:t>杂志社</a:t>
            </a:r>
            <a:endParaRPr kumimoji="1" lang="ko-KR" altLang="en-US" sz="4000" b="1">
              <a:solidFill>
                <a:schemeClr val="bg1"/>
              </a:solidFill>
              <a:latin typeface="微软雅黑" pitchFamily="34" charset="-122"/>
              <a:ea typeface="冬青黑体简体中文 W6" charset="-122"/>
            </a:endParaRPr>
          </a:p>
        </p:txBody>
      </p:sp>
      <p:sp>
        <p:nvSpPr>
          <p:cNvPr id="19" name="Rectangle 41"/>
          <p:cNvSpPr txBox="1">
            <a:spLocks noChangeArrowheads="1"/>
          </p:cNvSpPr>
          <p:nvPr/>
        </p:nvSpPr>
        <p:spPr bwMode="white">
          <a:xfrm>
            <a:off x="2051050" y="2997200"/>
            <a:ext cx="5473700" cy="431800"/>
          </a:xfrm>
          <a:prstGeom prst="rect">
            <a:avLst/>
          </a:prstGeom>
          <a:noFill/>
          <a:ln w="9525">
            <a:noFill/>
            <a:miter lim="800000"/>
            <a:headEnd/>
            <a:tailEnd/>
          </a:ln>
        </p:spPr>
        <p:txBody>
          <a:bodyPr/>
          <a:lstStyle/>
          <a:p>
            <a:pPr latinLnBrk="1">
              <a:spcBef>
                <a:spcPct val="20000"/>
              </a:spcBef>
            </a:pPr>
            <a:r>
              <a:rPr kumimoji="1" lang="zh-CN" altLang="en-US" sz="2800" b="1">
                <a:solidFill>
                  <a:schemeClr val="bg1"/>
                </a:solidFill>
                <a:latin typeface="华文楷体" pitchFamily="2" charset="-122"/>
                <a:ea typeface="华文楷体" pitchFamily="2" charset="-122"/>
              </a:rPr>
              <a:t>形势与政策课专用</a:t>
            </a:r>
            <a:endParaRPr kumimoji="1" lang="ko-KR" altLang="en-US" sz="2800" b="1">
              <a:solidFill>
                <a:schemeClr val="bg1"/>
              </a:solidFill>
              <a:latin typeface="华文楷体" pitchFamily="2" charset="-122"/>
              <a:ea typeface="楷体-简" charset="-122"/>
            </a:endParaRPr>
          </a:p>
        </p:txBody>
      </p:sp>
      <p:sp>
        <p:nvSpPr>
          <p:cNvPr id="20" name="Rectangle 6"/>
          <p:cNvSpPr>
            <a:spLocks noChangeArrowheads="1"/>
          </p:cNvSpPr>
          <p:nvPr/>
        </p:nvSpPr>
        <p:spPr bwMode="gray">
          <a:xfrm>
            <a:off x="65088" y="4457700"/>
            <a:ext cx="1762125" cy="215900"/>
          </a:xfrm>
          <a:prstGeom prst="rect">
            <a:avLst/>
          </a:prstGeom>
          <a:solidFill>
            <a:schemeClr val="bg2"/>
          </a:solidFill>
          <a:ln w="9525">
            <a:noFill/>
            <a:miter lim="800000"/>
            <a:headEnd/>
            <a:tailEnd/>
          </a:ln>
        </p:spPr>
        <p:txBody>
          <a:bodyPr wrap="none" anchor="ctr"/>
          <a:lstStyle/>
          <a:p>
            <a:endParaRPr lang="zh-CN" altLang="en-US"/>
          </a:p>
        </p:txBody>
      </p:sp>
      <p:pic>
        <p:nvPicPr>
          <p:cNvPr id="22" name="图片 2" descr="章.tif"/>
          <p:cNvPicPr>
            <a:picLocks noChangeAspect="1"/>
          </p:cNvPicPr>
          <p:nvPr/>
        </p:nvPicPr>
        <p:blipFill>
          <a:blip r:embed="rId2" cstate="print"/>
          <a:srcRect/>
          <a:stretch>
            <a:fillRect/>
          </a:stretch>
        </p:blipFill>
        <p:spPr bwMode="auto">
          <a:xfrm>
            <a:off x="561955" y="2416176"/>
            <a:ext cx="1152525" cy="1155700"/>
          </a:xfrm>
          <a:prstGeom prst="rect">
            <a:avLst/>
          </a:prstGeom>
          <a:noFill/>
          <a:ln w="9525">
            <a:noFill/>
            <a:miter lim="800000"/>
            <a:headEnd/>
            <a:tailEnd/>
          </a:ln>
        </p:spPr>
      </p:pic>
      <p:sp>
        <p:nvSpPr>
          <p:cNvPr id="23" name="Freeform 20"/>
          <p:cNvSpPr>
            <a:spLocks/>
          </p:cNvSpPr>
          <p:nvPr/>
        </p:nvSpPr>
        <p:spPr bwMode="gray">
          <a:xfrm>
            <a:off x="1811370" y="-9525"/>
            <a:ext cx="7332662" cy="6946900"/>
          </a:xfrm>
          <a:custGeom>
            <a:avLst/>
            <a:gdLst>
              <a:gd name="T0" fmla="*/ 2147483647 w 4579"/>
              <a:gd name="T1" fmla="*/ 0 h 4338"/>
              <a:gd name="T2" fmla="*/ 2147483647 w 4579"/>
              <a:gd name="T3" fmla="*/ 2147483647 h 4338"/>
              <a:gd name="T4" fmla="*/ 0 w 4579"/>
              <a:gd name="T5" fmla="*/ 2147483647 h 4338"/>
              <a:gd name="T6" fmla="*/ 2147483647 w 4579"/>
              <a:gd name="T7" fmla="*/ 2147483647 h 4338"/>
              <a:gd name="T8" fmla="*/ 2147483647 w 4579"/>
              <a:gd name="T9" fmla="*/ 2147483647 h 4338"/>
              <a:gd name="T10" fmla="*/ 2147483647 w 4579"/>
              <a:gd name="T11" fmla="*/ 0 h 4338"/>
              <a:gd name="T12" fmla="*/ 2147483647 w 4579"/>
              <a:gd name="T13" fmla="*/ 0 h 4338"/>
              <a:gd name="T14" fmla="*/ 0 60000 65536"/>
              <a:gd name="T15" fmla="*/ 0 60000 65536"/>
              <a:gd name="T16" fmla="*/ 0 60000 65536"/>
              <a:gd name="T17" fmla="*/ 0 60000 65536"/>
              <a:gd name="T18" fmla="*/ 0 60000 65536"/>
              <a:gd name="T19" fmla="*/ 0 60000 65536"/>
              <a:gd name="T20" fmla="*/ 0 60000 65536"/>
              <a:gd name="T21" fmla="*/ 0 w 4579"/>
              <a:gd name="T22" fmla="*/ 0 h 4338"/>
              <a:gd name="T23" fmla="*/ 4579 w 4579"/>
              <a:gd name="T24" fmla="*/ 4338 h 4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9" h="4338">
                <a:moveTo>
                  <a:pt x="1471" y="0"/>
                </a:moveTo>
                <a:lnTo>
                  <a:pt x="1" y="1020"/>
                </a:lnTo>
                <a:lnTo>
                  <a:pt x="0" y="2805"/>
                </a:lnTo>
                <a:lnTo>
                  <a:pt x="2221" y="4338"/>
                </a:lnTo>
                <a:lnTo>
                  <a:pt x="4579" y="4332"/>
                </a:lnTo>
                <a:lnTo>
                  <a:pt x="4573" y="0"/>
                </a:lnTo>
                <a:lnTo>
                  <a:pt x="1471" y="0"/>
                </a:lnTo>
                <a:close/>
              </a:path>
            </a:pathLst>
          </a:custGeom>
          <a:solidFill>
            <a:schemeClr val="bg1"/>
          </a:solidFill>
          <a:ln w="9525">
            <a:noFill/>
            <a:round/>
            <a:headEnd/>
            <a:tailEnd/>
          </a:ln>
        </p:spPr>
        <p:txBody>
          <a:bodyPr/>
          <a:lstStyle/>
          <a:p>
            <a:endParaRPr lang="zh-CN" altLang="en-US"/>
          </a:p>
        </p:txBody>
      </p:sp>
      <p:sp>
        <p:nvSpPr>
          <p:cNvPr id="25" name="Text Box 8"/>
          <p:cNvSpPr txBox="1">
            <a:spLocks noChangeArrowheads="1"/>
          </p:cNvSpPr>
          <p:nvPr/>
        </p:nvSpPr>
        <p:spPr bwMode="gray">
          <a:xfrm>
            <a:off x="-36512" y="4437112"/>
            <a:ext cx="2087563" cy="261610"/>
          </a:xfrm>
          <a:prstGeom prst="rect">
            <a:avLst/>
          </a:prstGeom>
          <a:noFill/>
          <a:ln w="9525">
            <a:noFill/>
            <a:miter lim="800000"/>
            <a:headEnd/>
            <a:tailEnd/>
          </a:ln>
        </p:spPr>
        <p:txBody>
          <a:bodyPr>
            <a:spAutoFit/>
          </a:bodyPr>
          <a:lstStyle/>
          <a:p>
            <a:r>
              <a:rPr lang="en-US" altLang="zh-CN" sz="1100" b="1" dirty="0" smtClean="0">
                <a:solidFill>
                  <a:srgbClr val="A6A6A6"/>
                </a:solidFill>
                <a:latin typeface="Arial" pitchFamily="34" charset="0"/>
                <a:ea typeface="黑体" pitchFamily="2" charset="-122"/>
                <a:cs typeface="Arial" pitchFamily="34" charset="0"/>
              </a:rPr>
              <a:t>www.xingshizhengce.com</a:t>
            </a:r>
            <a:endParaRPr lang="zh-CN" altLang="en-US" sz="1100" b="1" dirty="0">
              <a:solidFill>
                <a:srgbClr val="A6A6A6"/>
              </a:solidFill>
              <a:latin typeface="Arial" pitchFamily="34" charset="0"/>
              <a:ea typeface="黑体" pitchFamily="2" charset="-122"/>
            </a:endParaRPr>
          </a:p>
        </p:txBody>
      </p:sp>
      <p:pic>
        <p:nvPicPr>
          <p:cNvPr id="21" name="图片 20" descr="zhijiao.gif"/>
          <p:cNvPicPr>
            <a:picLocks noChangeAspect="1"/>
          </p:cNvPicPr>
          <p:nvPr/>
        </p:nvPicPr>
        <p:blipFill>
          <a:blip r:embed="rId3"/>
          <a:stretch>
            <a:fillRect/>
          </a:stretch>
        </p:blipFill>
        <p:spPr>
          <a:xfrm>
            <a:off x="2339752" y="404664"/>
            <a:ext cx="7279768" cy="5040000"/>
          </a:xfrm>
          <a:prstGeom prst="rect">
            <a:avLst/>
          </a:prstGeom>
        </p:spPr>
      </p:pic>
      <p:sp>
        <p:nvSpPr>
          <p:cNvPr id="26" name="TextBox 25"/>
          <p:cNvSpPr txBox="1"/>
          <p:nvPr/>
        </p:nvSpPr>
        <p:spPr>
          <a:xfrm>
            <a:off x="2285984" y="2500306"/>
            <a:ext cx="6715172" cy="2677656"/>
          </a:xfrm>
          <a:prstGeom prst="rect">
            <a:avLst/>
          </a:prstGeom>
          <a:noFill/>
        </p:spPr>
        <p:txBody>
          <a:bodyPr wrap="square">
            <a:spAutoFit/>
          </a:bodyPr>
          <a:lstStyle/>
          <a:p>
            <a:pPr algn="just">
              <a:defRPr/>
            </a:pPr>
            <a:r>
              <a:rPr lang="zh-CN"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　　</a:t>
            </a: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教育部职业与成人教育司委托，中宣部</a:t>
            </a:r>
            <a:r>
              <a:rPr lang="en-US"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时事报告</a:t>
            </a:r>
            <a:r>
              <a:rPr lang="en-US"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杂志社编辑出版的全国中职院校形势与政策教育唯一指定教材。</a:t>
            </a:r>
          </a:p>
          <a:p>
            <a:pPr algn="just">
              <a:defRPr/>
            </a:pP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　　紧密结合中职院校德育课特点，解读政策、分析形势，传达就业信息，介绍行业发展与动态，帮助学生开拓眼界、提升素质。被誉为“填补空白的权威教材”。 </a:t>
            </a:r>
          </a:p>
        </p:txBody>
      </p:sp>
    </p:spTree>
    <p:extLst>
      <p:ext uri="{BB962C8B-B14F-4D97-AF65-F5344CB8AC3E}">
        <p14:creationId xmlns:p14="http://schemas.microsoft.com/office/powerpoint/2010/main" xmlns="" val="1852623326"/>
      </p:ext>
    </p:extLst>
  </p:cSld>
  <p:clrMapOvr>
    <a:masterClrMapping/>
  </p:clrMapOvr>
  <p:transition spd="slow">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2"/>
          <p:cNvSpPr>
            <a:spLocks noChangeShapeType="1"/>
          </p:cNvSpPr>
          <p:nvPr/>
        </p:nvSpPr>
        <p:spPr bwMode="gray">
          <a:xfrm>
            <a:off x="1811338" y="1455738"/>
            <a:ext cx="0" cy="3128962"/>
          </a:xfrm>
          <a:prstGeom prst="line">
            <a:avLst/>
          </a:prstGeom>
          <a:noFill/>
          <a:ln w="9525">
            <a:solidFill>
              <a:schemeClr val="bg2"/>
            </a:solidFill>
            <a:round/>
            <a:headEnd/>
            <a:tailEnd/>
          </a:ln>
        </p:spPr>
        <p:txBody>
          <a:bodyPr/>
          <a:lstStyle/>
          <a:p>
            <a:endParaRPr lang="zh-CN" altLang="en-US"/>
          </a:p>
        </p:txBody>
      </p:sp>
      <p:grpSp>
        <p:nvGrpSpPr>
          <p:cNvPr id="2" name="Group 3"/>
          <p:cNvGrpSpPr>
            <a:grpSpLocks/>
          </p:cNvGrpSpPr>
          <p:nvPr/>
        </p:nvGrpSpPr>
        <p:grpSpPr bwMode="auto">
          <a:xfrm>
            <a:off x="271463" y="-4763"/>
            <a:ext cx="1552575" cy="1585913"/>
            <a:chOff x="171" y="-3"/>
            <a:chExt cx="978" cy="999"/>
          </a:xfrm>
        </p:grpSpPr>
        <p:sp>
          <p:nvSpPr>
            <p:cNvPr id="9" name="Freeform 4"/>
            <p:cNvSpPr>
              <a:spLocks/>
            </p:cNvSpPr>
            <p:nvPr/>
          </p:nvSpPr>
          <p:spPr bwMode="gray">
            <a:xfrm>
              <a:off x="653" y="-3"/>
              <a:ext cx="496" cy="999"/>
            </a:xfrm>
            <a:custGeom>
              <a:avLst/>
              <a:gdLst>
                <a:gd name="T0" fmla="*/ 84 w 496"/>
                <a:gd name="T1" fmla="*/ 0 h 999"/>
                <a:gd name="T2" fmla="*/ 496 w 496"/>
                <a:gd name="T3" fmla="*/ 854 h 999"/>
                <a:gd name="T4" fmla="*/ 496 w 496"/>
                <a:gd name="T5" fmla="*/ 999 h 999"/>
                <a:gd name="T6" fmla="*/ 0 w 496"/>
                <a:gd name="T7" fmla="*/ 188 h 999"/>
                <a:gd name="T8" fmla="*/ 84 w 496"/>
                <a:gd name="T9" fmla="*/ 0 h 999"/>
                <a:gd name="T10" fmla="*/ 0 60000 65536"/>
                <a:gd name="T11" fmla="*/ 0 60000 65536"/>
                <a:gd name="T12" fmla="*/ 0 60000 65536"/>
                <a:gd name="T13" fmla="*/ 0 60000 65536"/>
                <a:gd name="T14" fmla="*/ 0 60000 65536"/>
                <a:gd name="T15" fmla="*/ 0 w 496"/>
                <a:gd name="T16" fmla="*/ 0 h 999"/>
                <a:gd name="T17" fmla="*/ 496 w 496"/>
                <a:gd name="T18" fmla="*/ 999 h 999"/>
              </a:gdLst>
              <a:ahLst/>
              <a:cxnLst>
                <a:cxn ang="T10">
                  <a:pos x="T0" y="T1"/>
                </a:cxn>
                <a:cxn ang="T11">
                  <a:pos x="T2" y="T3"/>
                </a:cxn>
                <a:cxn ang="T12">
                  <a:pos x="T4" y="T5"/>
                </a:cxn>
                <a:cxn ang="T13">
                  <a:pos x="T6" y="T7"/>
                </a:cxn>
                <a:cxn ang="T14">
                  <a:pos x="T8" y="T9"/>
                </a:cxn>
              </a:cxnLst>
              <a:rect l="T15" t="T16" r="T17" b="T18"/>
              <a:pathLst>
                <a:path w="496" h="999">
                  <a:moveTo>
                    <a:pt x="84" y="0"/>
                  </a:moveTo>
                  <a:lnTo>
                    <a:pt x="496" y="854"/>
                  </a:lnTo>
                  <a:lnTo>
                    <a:pt x="496" y="999"/>
                  </a:lnTo>
                  <a:lnTo>
                    <a:pt x="0" y="188"/>
                  </a:lnTo>
                  <a:lnTo>
                    <a:pt x="84" y="0"/>
                  </a:lnTo>
                  <a:close/>
                </a:path>
              </a:pathLst>
            </a:custGeom>
            <a:solidFill>
              <a:schemeClr val="bg2"/>
            </a:solidFill>
            <a:ln w="9525">
              <a:noFill/>
              <a:round/>
              <a:headEnd/>
              <a:tailEnd/>
            </a:ln>
          </p:spPr>
          <p:txBody>
            <a:bodyPr/>
            <a:lstStyle/>
            <a:p>
              <a:endParaRPr lang="zh-CN" altLang="en-US"/>
            </a:p>
          </p:txBody>
        </p:sp>
        <p:sp>
          <p:nvSpPr>
            <p:cNvPr id="10" name="Freeform 5"/>
            <p:cNvSpPr>
              <a:spLocks/>
            </p:cNvSpPr>
            <p:nvPr/>
          </p:nvSpPr>
          <p:spPr bwMode="gray">
            <a:xfrm>
              <a:off x="171" y="0"/>
              <a:ext cx="564" cy="187"/>
            </a:xfrm>
            <a:custGeom>
              <a:avLst/>
              <a:gdLst>
                <a:gd name="T0" fmla="*/ 564 w 564"/>
                <a:gd name="T1" fmla="*/ 0 h 187"/>
                <a:gd name="T2" fmla="*/ 482 w 564"/>
                <a:gd name="T3" fmla="*/ 187 h 187"/>
                <a:gd name="T4" fmla="*/ 0 w 564"/>
                <a:gd name="T5" fmla="*/ 0 h 187"/>
                <a:gd name="T6" fmla="*/ 564 w 564"/>
                <a:gd name="T7" fmla="*/ 0 h 187"/>
                <a:gd name="T8" fmla="*/ 0 60000 65536"/>
                <a:gd name="T9" fmla="*/ 0 60000 65536"/>
                <a:gd name="T10" fmla="*/ 0 60000 65536"/>
                <a:gd name="T11" fmla="*/ 0 60000 65536"/>
                <a:gd name="T12" fmla="*/ 0 w 564"/>
                <a:gd name="T13" fmla="*/ 0 h 187"/>
                <a:gd name="T14" fmla="*/ 564 w 564"/>
                <a:gd name="T15" fmla="*/ 187 h 187"/>
              </a:gdLst>
              <a:ahLst/>
              <a:cxnLst>
                <a:cxn ang="T8">
                  <a:pos x="T0" y="T1"/>
                </a:cxn>
                <a:cxn ang="T9">
                  <a:pos x="T2" y="T3"/>
                </a:cxn>
                <a:cxn ang="T10">
                  <a:pos x="T4" y="T5"/>
                </a:cxn>
                <a:cxn ang="T11">
                  <a:pos x="T6" y="T7"/>
                </a:cxn>
              </a:cxnLst>
              <a:rect l="T12" t="T13" r="T14" b="T15"/>
              <a:pathLst>
                <a:path w="564" h="187">
                  <a:moveTo>
                    <a:pt x="564" y="0"/>
                  </a:moveTo>
                  <a:lnTo>
                    <a:pt x="482" y="187"/>
                  </a:lnTo>
                  <a:lnTo>
                    <a:pt x="0" y="0"/>
                  </a:lnTo>
                  <a:lnTo>
                    <a:pt x="564" y="0"/>
                  </a:lnTo>
                  <a:close/>
                </a:path>
              </a:pathLst>
            </a:custGeom>
            <a:solidFill>
              <a:schemeClr val="bg2"/>
            </a:solidFill>
            <a:ln w="9525">
              <a:noFill/>
              <a:round/>
              <a:headEnd/>
              <a:tailEnd/>
            </a:ln>
          </p:spPr>
          <p:txBody>
            <a:bodyPr/>
            <a:lstStyle/>
            <a:p>
              <a:endParaRPr lang="zh-CN" altLang="en-US"/>
            </a:p>
          </p:txBody>
        </p:sp>
      </p:grpSp>
      <p:sp>
        <p:nvSpPr>
          <p:cNvPr id="11" name="Freeform 7"/>
          <p:cNvSpPr>
            <a:spLocks/>
          </p:cNvSpPr>
          <p:nvPr/>
        </p:nvSpPr>
        <p:spPr bwMode="gray">
          <a:xfrm>
            <a:off x="1871663" y="-9525"/>
            <a:ext cx="1895475" cy="1519238"/>
          </a:xfrm>
          <a:custGeom>
            <a:avLst/>
            <a:gdLst>
              <a:gd name="T0" fmla="*/ 2147483647 w 1194"/>
              <a:gd name="T1" fmla="*/ 0 h 957"/>
              <a:gd name="T2" fmla="*/ 0 w 1194"/>
              <a:gd name="T3" fmla="*/ 2147483647 h 957"/>
              <a:gd name="T4" fmla="*/ 0 w 1194"/>
              <a:gd name="T5" fmla="*/ 2147483647 h 957"/>
              <a:gd name="T6" fmla="*/ 2147483647 w 1194"/>
              <a:gd name="T7" fmla="*/ 0 h 957"/>
              <a:gd name="T8" fmla="*/ 2147483647 w 1194"/>
              <a:gd name="T9" fmla="*/ 0 h 957"/>
              <a:gd name="T10" fmla="*/ 0 60000 65536"/>
              <a:gd name="T11" fmla="*/ 0 60000 65536"/>
              <a:gd name="T12" fmla="*/ 0 60000 65536"/>
              <a:gd name="T13" fmla="*/ 0 60000 65536"/>
              <a:gd name="T14" fmla="*/ 0 60000 65536"/>
              <a:gd name="T15" fmla="*/ 0 w 1194"/>
              <a:gd name="T16" fmla="*/ 0 h 957"/>
              <a:gd name="T17" fmla="*/ 1194 w 1194"/>
              <a:gd name="T18" fmla="*/ 957 h 957"/>
            </a:gdLst>
            <a:ahLst/>
            <a:cxnLst>
              <a:cxn ang="T10">
                <a:pos x="T0" y="T1"/>
              </a:cxn>
              <a:cxn ang="T11">
                <a:pos x="T2" y="T3"/>
              </a:cxn>
              <a:cxn ang="T12">
                <a:pos x="T4" y="T5"/>
              </a:cxn>
              <a:cxn ang="T13">
                <a:pos x="T6" y="T7"/>
              </a:cxn>
              <a:cxn ang="T14">
                <a:pos x="T8" y="T9"/>
              </a:cxn>
            </a:cxnLst>
            <a:rect l="T15" t="T16" r="T17" b="T18"/>
            <a:pathLst>
              <a:path w="1194" h="957">
                <a:moveTo>
                  <a:pt x="843" y="0"/>
                </a:moveTo>
                <a:lnTo>
                  <a:pt x="0" y="885"/>
                </a:lnTo>
                <a:lnTo>
                  <a:pt x="0" y="957"/>
                </a:lnTo>
                <a:lnTo>
                  <a:pt x="1194" y="0"/>
                </a:lnTo>
                <a:lnTo>
                  <a:pt x="843" y="0"/>
                </a:lnTo>
                <a:close/>
              </a:path>
            </a:pathLst>
          </a:custGeom>
          <a:solidFill>
            <a:schemeClr val="bg2"/>
          </a:solidFill>
          <a:ln w="9525">
            <a:noFill/>
            <a:round/>
            <a:headEnd/>
            <a:tailEnd/>
          </a:ln>
        </p:spPr>
        <p:txBody>
          <a:bodyPr/>
          <a:lstStyle/>
          <a:p>
            <a:endParaRPr lang="zh-CN" altLang="en-US"/>
          </a:p>
        </p:txBody>
      </p:sp>
      <p:sp>
        <p:nvSpPr>
          <p:cNvPr id="12" name="Freeform 8"/>
          <p:cNvSpPr>
            <a:spLocks/>
          </p:cNvSpPr>
          <p:nvPr/>
        </p:nvSpPr>
        <p:spPr bwMode="gray">
          <a:xfrm>
            <a:off x="1871663" y="-14288"/>
            <a:ext cx="2138362" cy="1581151"/>
          </a:xfrm>
          <a:custGeom>
            <a:avLst/>
            <a:gdLst>
              <a:gd name="T0" fmla="*/ 2147483647 w 1347"/>
              <a:gd name="T1" fmla="*/ 0 h 996"/>
              <a:gd name="T2" fmla="*/ 0 w 1347"/>
              <a:gd name="T3" fmla="*/ 2147483647 h 996"/>
              <a:gd name="T4" fmla="*/ 0 w 1347"/>
              <a:gd name="T5" fmla="*/ 2147483647 h 996"/>
              <a:gd name="T6" fmla="*/ 2147483647 w 1347"/>
              <a:gd name="T7" fmla="*/ 0 h 996"/>
              <a:gd name="T8" fmla="*/ 2147483647 w 1347"/>
              <a:gd name="T9" fmla="*/ 0 h 996"/>
              <a:gd name="T10" fmla="*/ 0 60000 65536"/>
              <a:gd name="T11" fmla="*/ 0 60000 65536"/>
              <a:gd name="T12" fmla="*/ 0 60000 65536"/>
              <a:gd name="T13" fmla="*/ 0 60000 65536"/>
              <a:gd name="T14" fmla="*/ 0 60000 65536"/>
              <a:gd name="T15" fmla="*/ 0 w 1347"/>
              <a:gd name="T16" fmla="*/ 0 h 996"/>
              <a:gd name="T17" fmla="*/ 1347 w 1347"/>
              <a:gd name="T18" fmla="*/ 996 h 996"/>
            </a:gdLst>
            <a:ahLst/>
            <a:cxnLst>
              <a:cxn ang="T10">
                <a:pos x="T0" y="T1"/>
              </a:cxn>
              <a:cxn ang="T11">
                <a:pos x="T2" y="T3"/>
              </a:cxn>
              <a:cxn ang="T12">
                <a:pos x="T4" y="T5"/>
              </a:cxn>
              <a:cxn ang="T13">
                <a:pos x="T6" y="T7"/>
              </a:cxn>
              <a:cxn ang="T14">
                <a:pos x="T8" y="T9"/>
              </a:cxn>
            </a:cxnLst>
            <a:rect l="T15" t="T16" r="T17" b="T18"/>
            <a:pathLst>
              <a:path w="1347" h="996">
                <a:moveTo>
                  <a:pt x="1347" y="0"/>
                </a:moveTo>
                <a:lnTo>
                  <a:pt x="0" y="996"/>
                </a:lnTo>
                <a:lnTo>
                  <a:pt x="0" y="957"/>
                </a:lnTo>
                <a:lnTo>
                  <a:pt x="1191" y="0"/>
                </a:lnTo>
                <a:lnTo>
                  <a:pt x="1347" y="0"/>
                </a:lnTo>
                <a:close/>
              </a:path>
            </a:pathLst>
          </a:custGeom>
          <a:solidFill>
            <a:schemeClr val="accent1"/>
          </a:solidFill>
          <a:ln w="9525">
            <a:noFill/>
            <a:round/>
            <a:headEnd/>
            <a:tailEnd/>
          </a:ln>
        </p:spPr>
        <p:txBody>
          <a:bodyPr/>
          <a:lstStyle/>
          <a:p>
            <a:endParaRPr lang="zh-CN" altLang="en-US"/>
          </a:p>
        </p:txBody>
      </p:sp>
      <p:sp>
        <p:nvSpPr>
          <p:cNvPr id="13" name="Freeform 9"/>
          <p:cNvSpPr>
            <a:spLocks/>
          </p:cNvSpPr>
          <p:nvPr/>
        </p:nvSpPr>
        <p:spPr bwMode="gray">
          <a:xfrm>
            <a:off x="1871663" y="-14288"/>
            <a:ext cx="2338387" cy="1627188"/>
          </a:xfrm>
          <a:custGeom>
            <a:avLst/>
            <a:gdLst>
              <a:gd name="T0" fmla="*/ 2147483647 w 1473"/>
              <a:gd name="T1" fmla="*/ 2147483647 h 1025"/>
              <a:gd name="T2" fmla="*/ 2147483647 w 1473"/>
              <a:gd name="T3" fmla="*/ 2147483647 h 1025"/>
              <a:gd name="T4" fmla="*/ 0 w 1473"/>
              <a:gd name="T5" fmla="*/ 2147483647 h 1025"/>
              <a:gd name="T6" fmla="*/ 2147483647 w 1473"/>
              <a:gd name="T7" fmla="*/ 0 h 1025"/>
              <a:gd name="T8" fmla="*/ 2147483647 w 1473"/>
              <a:gd name="T9" fmla="*/ 2147483647 h 1025"/>
              <a:gd name="T10" fmla="*/ 0 60000 65536"/>
              <a:gd name="T11" fmla="*/ 0 60000 65536"/>
              <a:gd name="T12" fmla="*/ 0 60000 65536"/>
              <a:gd name="T13" fmla="*/ 0 60000 65536"/>
              <a:gd name="T14" fmla="*/ 0 60000 65536"/>
              <a:gd name="T15" fmla="*/ 0 w 1473"/>
              <a:gd name="T16" fmla="*/ 0 h 1025"/>
              <a:gd name="T17" fmla="*/ 1473 w 1473"/>
              <a:gd name="T18" fmla="*/ 1025 h 1025"/>
            </a:gdLst>
            <a:ahLst/>
            <a:cxnLst>
              <a:cxn ang="T10">
                <a:pos x="T0" y="T1"/>
              </a:cxn>
              <a:cxn ang="T11">
                <a:pos x="T2" y="T3"/>
              </a:cxn>
              <a:cxn ang="T12">
                <a:pos x="T4" y="T5"/>
              </a:cxn>
              <a:cxn ang="T13">
                <a:pos x="T6" y="T7"/>
              </a:cxn>
              <a:cxn ang="T14">
                <a:pos x="T8" y="T9"/>
              </a:cxn>
            </a:cxnLst>
            <a:rect l="T15" t="T16" r="T17" b="T18"/>
            <a:pathLst>
              <a:path w="1473" h="1025">
                <a:moveTo>
                  <a:pt x="1473" y="6"/>
                </a:moveTo>
                <a:lnTo>
                  <a:pt x="2" y="1025"/>
                </a:lnTo>
                <a:lnTo>
                  <a:pt x="0" y="995"/>
                </a:lnTo>
                <a:lnTo>
                  <a:pt x="1344" y="0"/>
                </a:lnTo>
                <a:lnTo>
                  <a:pt x="1473" y="6"/>
                </a:lnTo>
                <a:close/>
              </a:path>
            </a:pathLst>
          </a:custGeom>
          <a:solidFill>
            <a:schemeClr val="tx2"/>
          </a:solidFill>
          <a:ln w="9525">
            <a:noFill/>
            <a:round/>
            <a:headEnd/>
            <a:tailEnd/>
          </a:ln>
        </p:spPr>
        <p:txBody>
          <a:bodyPr/>
          <a:lstStyle/>
          <a:p>
            <a:endParaRPr lang="zh-CN" altLang="en-US"/>
          </a:p>
        </p:txBody>
      </p:sp>
      <p:sp>
        <p:nvSpPr>
          <p:cNvPr id="14" name="Freeform 10"/>
          <p:cNvSpPr>
            <a:spLocks/>
          </p:cNvSpPr>
          <p:nvPr/>
        </p:nvSpPr>
        <p:spPr bwMode="gray">
          <a:xfrm>
            <a:off x="1874838" y="4437063"/>
            <a:ext cx="3525837" cy="2435225"/>
          </a:xfrm>
          <a:custGeom>
            <a:avLst/>
            <a:gdLst>
              <a:gd name="T0" fmla="*/ 2147483647 w 2221"/>
              <a:gd name="T1" fmla="*/ 2147483647 h 1534"/>
              <a:gd name="T2" fmla="*/ 0 w 2221"/>
              <a:gd name="T3" fmla="*/ 0 h 1534"/>
              <a:gd name="T4" fmla="*/ 2147483647 w 2221"/>
              <a:gd name="T5" fmla="*/ 2147483647 h 1534"/>
              <a:gd name="T6" fmla="*/ 2147483647 w 2221"/>
              <a:gd name="T7" fmla="*/ 2147483647 h 1534"/>
              <a:gd name="T8" fmla="*/ 2147483647 w 2221"/>
              <a:gd name="T9" fmla="*/ 2147483647 h 1534"/>
              <a:gd name="T10" fmla="*/ 0 60000 65536"/>
              <a:gd name="T11" fmla="*/ 0 60000 65536"/>
              <a:gd name="T12" fmla="*/ 0 60000 65536"/>
              <a:gd name="T13" fmla="*/ 0 60000 65536"/>
              <a:gd name="T14" fmla="*/ 0 60000 65536"/>
              <a:gd name="T15" fmla="*/ 0 w 2221"/>
              <a:gd name="T16" fmla="*/ 0 h 1534"/>
              <a:gd name="T17" fmla="*/ 2221 w 2221"/>
              <a:gd name="T18" fmla="*/ 1534 h 1534"/>
            </a:gdLst>
            <a:ahLst/>
            <a:cxnLst>
              <a:cxn ang="T10">
                <a:pos x="T0" y="T1"/>
              </a:cxn>
              <a:cxn ang="T11">
                <a:pos x="T2" y="T3"/>
              </a:cxn>
              <a:cxn ang="T12">
                <a:pos x="T4" y="T5"/>
              </a:cxn>
              <a:cxn ang="T13">
                <a:pos x="T6" y="T7"/>
              </a:cxn>
              <a:cxn ang="T14">
                <a:pos x="T8" y="T9"/>
              </a:cxn>
            </a:cxnLst>
            <a:rect l="T15" t="T16" r="T17" b="T18"/>
            <a:pathLst>
              <a:path w="2221" h="1534">
                <a:moveTo>
                  <a:pt x="2221" y="1533"/>
                </a:moveTo>
                <a:lnTo>
                  <a:pt x="0" y="0"/>
                </a:lnTo>
                <a:lnTo>
                  <a:pt x="1" y="25"/>
                </a:lnTo>
                <a:lnTo>
                  <a:pt x="2059" y="1534"/>
                </a:lnTo>
                <a:lnTo>
                  <a:pt x="2221" y="1533"/>
                </a:lnTo>
                <a:close/>
              </a:path>
            </a:pathLst>
          </a:custGeom>
          <a:solidFill>
            <a:schemeClr val="tx2"/>
          </a:solidFill>
          <a:ln w="9525">
            <a:noFill/>
            <a:round/>
            <a:headEnd/>
            <a:tailEnd/>
          </a:ln>
        </p:spPr>
        <p:txBody>
          <a:bodyPr/>
          <a:lstStyle/>
          <a:p>
            <a:endParaRPr lang="zh-CN" altLang="en-US"/>
          </a:p>
        </p:txBody>
      </p:sp>
      <p:sp>
        <p:nvSpPr>
          <p:cNvPr id="15" name="Freeform 11"/>
          <p:cNvSpPr>
            <a:spLocks/>
          </p:cNvSpPr>
          <p:nvPr/>
        </p:nvSpPr>
        <p:spPr bwMode="gray">
          <a:xfrm>
            <a:off x="1876425" y="4475163"/>
            <a:ext cx="3265488" cy="2392362"/>
          </a:xfrm>
          <a:custGeom>
            <a:avLst/>
            <a:gdLst>
              <a:gd name="T0" fmla="*/ 2147483647 w 2057"/>
              <a:gd name="T1" fmla="*/ 2147483647 h 1507"/>
              <a:gd name="T2" fmla="*/ 0 w 2057"/>
              <a:gd name="T3" fmla="*/ 0 h 1507"/>
              <a:gd name="T4" fmla="*/ 0 w 2057"/>
              <a:gd name="T5" fmla="*/ 2147483647 h 1507"/>
              <a:gd name="T6" fmla="*/ 2147483647 w 2057"/>
              <a:gd name="T7" fmla="*/ 2147483647 h 1507"/>
              <a:gd name="T8" fmla="*/ 2147483647 w 2057"/>
              <a:gd name="T9" fmla="*/ 2147483647 h 1507"/>
              <a:gd name="T10" fmla="*/ 0 60000 65536"/>
              <a:gd name="T11" fmla="*/ 0 60000 65536"/>
              <a:gd name="T12" fmla="*/ 0 60000 65536"/>
              <a:gd name="T13" fmla="*/ 0 60000 65536"/>
              <a:gd name="T14" fmla="*/ 0 60000 65536"/>
              <a:gd name="T15" fmla="*/ 0 w 2057"/>
              <a:gd name="T16" fmla="*/ 0 h 1507"/>
              <a:gd name="T17" fmla="*/ 2057 w 2057"/>
              <a:gd name="T18" fmla="*/ 1507 h 1507"/>
            </a:gdLst>
            <a:ahLst/>
            <a:cxnLst>
              <a:cxn ang="T10">
                <a:pos x="T0" y="T1"/>
              </a:cxn>
              <a:cxn ang="T11">
                <a:pos x="T2" y="T3"/>
              </a:cxn>
              <a:cxn ang="T12">
                <a:pos x="T4" y="T5"/>
              </a:cxn>
              <a:cxn ang="T13">
                <a:pos x="T6" y="T7"/>
              </a:cxn>
              <a:cxn ang="T14">
                <a:pos x="T8" y="T9"/>
              </a:cxn>
            </a:cxnLst>
            <a:rect l="T15" t="T16" r="T17" b="T18"/>
            <a:pathLst>
              <a:path w="2057" h="1507">
                <a:moveTo>
                  <a:pt x="2057" y="1507"/>
                </a:moveTo>
                <a:lnTo>
                  <a:pt x="0" y="0"/>
                </a:lnTo>
                <a:lnTo>
                  <a:pt x="0" y="30"/>
                </a:lnTo>
                <a:lnTo>
                  <a:pt x="1857" y="1507"/>
                </a:lnTo>
                <a:lnTo>
                  <a:pt x="2057" y="1507"/>
                </a:lnTo>
                <a:close/>
              </a:path>
            </a:pathLst>
          </a:custGeom>
          <a:solidFill>
            <a:schemeClr val="accent1"/>
          </a:solidFill>
          <a:ln w="9525">
            <a:noFill/>
            <a:round/>
            <a:headEnd/>
            <a:tailEnd/>
          </a:ln>
        </p:spPr>
        <p:txBody>
          <a:bodyPr/>
          <a:lstStyle/>
          <a:p>
            <a:endParaRPr lang="zh-CN" altLang="en-US"/>
          </a:p>
        </p:txBody>
      </p:sp>
      <p:sp>
        <p:nvSpPr>
          <p:cNvPr id="16" name="Freeform 12"/>
          <p:cNvSpPr>
            <a:spLocks/>
          </p:cNvSpPr>
          <p:nvPr/>
        </p:nvSpPr>
        <p:spPr bwMode="gray">
          <a:xfrm>
            <a:off x="1871663" y="4518025"/>
            <a:ext cx="2946400" cy="2344738"/>
          </a:xfrm>
          <a:custGeom>
            <a:avLst/>
            <a:gdLst>
              <a:gd name="T0" fmla="*/ 2147483647 w 1856"/>
              <a:gd name="T1" fmla="*/ 2147483647 h 1477"/>
              <a:gd name="T2" fmla="*/ 0 w 1856"/>
              <a:gd name="T3" fmla="*/ 2147483647 h 1477"/>
              <a:gd name="T4" fmla="*/ 0 w 1856"/>
              <a:gd name="T5" fmla="*/ 0 h 1477"/>
              <a:gd name="T6" fmla="*/ 2147483647 w 1856"/>
              <a:gd name="T7" fmla="*/ 2147483647 h 1477"/>
              <a:gd name="T8" fmla="*/ 2147483647 w 1856"/>
              <a:gd name="T9" fmla="*/ 2147483647 h 1477"/>
              <a:gd name="T10" fmla="*/ 2147483647 w 1856"/>
              <a:gd name="T11" fmla="*/ 2147483647 h 1477"/>
              <a:gd name="T12" fmla="*/ 0 60000 65536"/>
              <a:gd name="T13" fmla="*/ 0 60000 65536"/>
              <a:gd name="T14" fmla="*/ 0 60000 65536"/>
              <a:gd name="T15" fmla="*/ 0 60000 65536"/>
              <a:gd name="T16" fmla="*/ 0 60000 65536"/>
              <a:gd name="T17" fmla="*/ 0 60000 65536"/>
              <a:gd name="T18" fmla="*/ 0 w 1856"/>
              <a:gd name="T19" fmla="*/ 0 h 1477"/>
              <a:gd name="T20" fmla="*/ 1856 w 1856"/>
              <a:gd name="T21" fmla="*/ 1477 h 1477"/>
            </a:gdLst>
            <a:ahLst/>
            <a:cxnLst>
              <a:cxn ang="T12">
                <a:pos x="T0" y="T1"/>
              </a:cxn>
              <a:cxn ang="T13">
                <a:pos x="T2" y="T3"/>
              </a:cxn>
              <a:cxn ang="T14">
                <a:pos x="T4" y="T5"/>
              </a:cxn>
              <a:cxn ang="T15">
                <a:pos x="T6" y="T7"/>
              </a:cxn>
              <a:cxn ang="T16">
                <a:pos x="T8" y="T9"/>
              </a:cxn>
              <a:cxn ang="T17">
                <a:pos x="T10" y="T11"/>
              </a:cxn>
            </a:cxnLst>
            <a:rect l="T18" t="T19" r="T20" b="T21"/>
            <a:pathLst>
              <a:path w="1856" h="1477">
                <a:moveTo>
                  <a:pt x="1344" y="1474"/>
                </a:moveTo>
                <a:lnTo>
                  <a:pt x="0" y="97"/>
                </a:lnTo>
                <a:lnTo>
                  <a:pt x="0" y="0"/>
                </a:lnTo>
                <a:lnTo>
                  <a:pt x="1856" y="1474"/>
                </a:lnTo>
                <a:lnTo>
                  <a:pt x="1848" y="1477"/>
                </a:lnTo>
                <a:lnTo>
                  <a:pt x="1344" y="1474"/>
                </a:lnTo>
                <a:close/>
              </a:path>
            </a:pathLst>
          </a:custGeom>
          <a:solidFill>
            <a:schemeClr val="hlink"/>
          </a:solidFill>
          <a:ln w="9525">
            <a:noFill/>
            <a:round/>
            <a:headEnd/>
            <a:tailEnd/>
          </a:ln>
        </p:spPr>
        <p:txBody>
          <a:bodyPr/>
          <a:lstStyle/>
          <a:p>
            <a:endParaRPr lang="zh-CN" altLang="en-US"/>
          </a:p>
        </p:txBody>
      </p:sp>
      <p:sp>
        <p:nvSpPr>
          <p:cNvPr id="17" name="Line 17"/>
          <p:cNvSpPr>
            <a:spLocks noChangeShapeType="1"/>
          </p:cNvSpPr>
          <p:nvPr/>
        </p:nvSpPr>
        <p:spPr bwMode="gray">
          <a:xfrm>
            <a:off x="1876425" y="1552575"/>
            <a:ext cx="0" cy="2957513"/>
          </a:xfrm>
          <a:prstGeom prst="line">
            <a:avLst/>
          </a:prstGeom>
          <a:noFill/>
          <a:ln w="9525">
            <a:solidFill>
              <a:schemeClr val="accent1"/>
            </a:solidFill>
            <a:round/>
            <a:headEnd/>
            <a:tailEnd/>
          </a:ln>
        </p:spPr>
        <p:txBody>
          <a:bodyPr/>
          <a:lstStyle/>
          <a:p>
            <a:endParaRPr lang="zh-CN" altLang="en-US"/>
          </a:p>
        </p:txBody>
      </p:sp>
      <p:sp>
        <p:nvSpPr>
          <p:cNvPr id="18" name="Rectangle 40"/>
          <p:cNvSpPr txBox="1">
            <a:spLocks noChangeArrowheads="1"/>
          </p:cNvSpPr>
          <p:nvPr/>
        </p:nvSpPr>
        <p:spPr bwMode="white">
          <a:xfrm>
            <a:off x="1763713" y="2060575"/>
            <a:ext cx="4968875" cy="1366838"/>
          </a:xfrm>
          <a:prstGeom prst="rect">
            <a:avLst/>
          </a:prstGeom>
          <a:noFill/>
          <a:ln w="9525">
            <a:noFill/>
            <a:miter lim="800000"/>
            <a:headEnd/>
            <a:tailEnd/>
          </a:ln>
        </p:spPr>
        <p:txBody>
          <a:bodyPr anchor="ctr"/>
          <a:lstStyle/>
          <a:p>
            <a:pPr>
              <a:lnSpc>
                <a:spcPct val="70000"/>
              </a:lnSpc>
            </a:pPr>
            <a:r>
              <a:rPr kumimoji="1" lang="en-US" altLang="zh-CN" sz="4000" b="1">
                <a:solidFill>
                  <a:schemeClr val="bg1"/>
                </a:solidFill>
                <a:latin typeface="微软雅黑" pitchFamily="34" charset="-122"/>
                <a:ea typeface="微软雅黑" pitchFamily="34" charset="-122"/>
              </a:rPr>
              <a:t>《</a:t>
            </a:r>
            <a:r>
              <a:rPr kumimoji="1" lang="zh-CN" altLang="en-US" sz="4000" b="1">
                <a:solidFill>
                  <a:schemeClr val="bg1"/>
                </a:solidFill>
                <a:latin typeface="微软雅黑" pitchFamily="34" charset="-122"/>
                <a:ea typeface="微软雅黑" pitchFamily="34" charset="-122"/>
              </a:rPr>
              <a:t>时事报告</a:t>
            </a:r>
            <a:r>
              <a:rPr kumimoji="1" lang="en-US" altLang="zh-CN" sz="4000" b="1">
                <a:solidFill>
                  <a:schemeClr val="bg1"/>
                </a:solidFill>
                <a:latin typeface="微软雅黑" pitchFamily="34" charset="-122"/>
                <a:ea typeface="微软雅黑" pitchFamily="34" charset="-122"/>
              </a:rPr>
              <a:t>》</a:t>
            </a:r>
            <a:r>
              <a:rPr kumimoji="1" lang="zh-CN" altLang="en-US" sz="4000" b="1">
                <a:solidFill>
                  <a:schemeClr val="bg1"/>
                </a:solidFill>
                <a:latin typeface="微软雅黑" pitchFamily="34" charset="-122"/>
                <a:ea typeface="微软雅黑" pitchFamily="34" charset="-122"/>
              </a:rPr>
              <a:t>杂志社</a:t>
            </a:r>
            <a:endParaRPr kumimoji="1" lang="ko-KR" altLang="en-US" sz="4000" b="1">
              <a:solidFill>
                <a:schemeClr val="bg1"/>
              </a:solidFill>
              <a:latin typeface="微软雅黑" pitchFamily="34" charset="-122"/>
              <a:ea typeface="冬青黑体简体中文 W6" charset="-122"/>
            </a:endParaRPr>
          </a:p>
        </p:txBody>
      </p:sp>
      <p:sp>
        <p:nvSpPr>
          <p:cNvPr id="19" name="Rectangle 41"/>
          <p:cNvSpPr txBox="1">
            <a:spLocks noChangeArrowheads="1"/>
          </p:cNvSpPr>
          <p:nvPr/>
        </p:nvSpPr>
        <p:spPr bwMode="white">
          <a:xfrm>
            <a:off x="2051050" y="2997200"/>
            <a:ext cx="5473700" cy="431800"/>
          </a:xfrm>
          <a:prstGeom prst="rect">
            <a:avLst/>
          </a:prstGeom>
          <a:noFill/>
          <a:ln w="9525">
            <a:noFill/>
            <a:miter lim="800000"/>
            <a:headEnd/>
            <a:tailEnd/>
          </a:ln>
        </p:spPr>
        <p:txBody>
          <a:bodyPr/>
          <a:lstStyle/>
          <a:p>
            <a:pPr latinLnBrk="1">
              <a:spcBef>
                <a:spcPct val="20000"/>
              </a:spcBef>
            </a:pPr>
            <a:r>
              <a:rPr kumimoji="1" lang="zh-CN" altLang="en-US" sz="2800" b="1">
                <a:solidFill>
                  <a:schemeClr val="bg1"/>
                </a:solidFill>
                <a:latin typeface="华文楷体" pitchFamily="2" charset="-122"/>
                <a:ea typeface="华文楷体" pitchFamily="2" charset="-122"/>
              </a:rPr>
              <a:t>形势与政策课专用</a:t>
            </a:r>
            <a:endParaRPr kumimoji="1" lang="ko-KR" altLang="en-US" sz="2800" b="1">
              <a:solidFill>
                <a:schemeClr val="bg1"/>
              </a:solidFill>
              <a:latin typeface="华文楷体" pitchFamily="2" charset="-122"/>
              <a:ea typeface="楷体-简" charset="-122"/>
            </a:endParaRPr>
          </a:p>
        </p:txBody>
      </p:sp>
      <p:sp>
        <p:nvSpPr>
          <p:cNvPr id="20" name="Rectangle 6"/>
          <p:cNvSpPr>
            <a:spLocks noChangeArrowheads="1"/>
          </p:cNvSpPr>
          <p:nvPr/>
        </p:nvSpPr>
        <p:spPr bwMode="gray">
          <a:xfrm>
            <a:off x="65088" y="4457700"/>
            <a:ext cx="1762125" cy="215900"/>
          </a:xfrm>
          <a:prstGeom prst="rect">
            <a:avLst/>
          </a:prstGeom>
          <a:solidFill>
            <a:schemeClr val="bg2"/>
          </a:solidFill>
          <a:ln w="9525">
            <a:noFill/>
            <a:miter lim="800000"/>
            <a:headEnd/>
            <a:tailEnd/>
          </a:ln>
        </p:spPr>
        <p:txBody>
          <a:bodyPr wrap="none" anchor="ctr"/>
          <a:lstStyle/>
          <a:p>
            <a:endParaRPr lang="zh-CN" altLang="en-US"/>
          </a:p>
        </p:txBody>
      </p:sp>
      <p:pic>
        <p:nvPicPr>
          <p:cNvPr id="22" name="图片 2" descr="章.tif"/>
          <p:cNvPicPr>
            <a:picLocks noChangeAspect="1"/>
          </p:cNvPicPr>
          <p:nvPr/>
        </p:nvPicPr>
        <p:blipFill>
          <a:blip r:embed="rId2" cstate="print"/>
          <a:srcRect/>
          <a:stretch>
            <a:fillRect/>
          </a:stretch>
        </p:blipFill>
        <p:spPr bwMode="auto">
          <a:xfrm>
            <a:off x="561955" y="2416176"/>
            <a:ext cx="1152525" cy="1155700"/>
          </a:xfrm>
          <a:prstGeom prst="rect">
            <a:avLst/>
          </a:prstGeom>
          <a:noFill/>
          <a:ln w="9525">
            <a:noFill/>
            <a:miter lim="800000"/>
            <a:headEnd/>
            <a:tailEnd/>
          </a:ln>
        </p:spPr>
      </p:pic>
      <p:sp>
        <p:nvSpPr>
          <p:cNvPr id="23" name="Freeform 20"/>
          <p:cNvSpPr>
            <a:spLocks/>
          </p:cNvSpPr>
          <p:nvPr/>
        </p:nvSpPr>
        <p:spPr bwMode="gray">
          <a:xfrm>
            <a:off x="1811370" y="-9525"/>
            <a:ext cx="7332662" cy="6946900"/>
          </a:xfrm>
          <a:custGeom>
            <a:avLst/>
            <a:gdLst>
              <a:gd name="T0" fmla="*/ 2147483647 w 4579"/>
              <a:gd name="T1" fmla="*/ 0 h 4338"/>
              <a:gd name="T2" fmla="*/ 2147483647 w 4579"/>
              <a:gd name="T3" fmla="*/ 2147483647 h 4338"/>
              <a:gd name="T4" fmla="*/ 0 w 4579"/>
              <a:gd name="T5" fmla="*/ 2147483647 h 4338"/>
              <a:gd name="T6" fmla="*/ 2147483647 w 4579"/>
              <a:gd name="T7" fmla="*/ 2147483647 h 4338"/>
              <a:gd name="T8" fmla="*/ 2147483647 w 4579"/>
              <a:gd name="T9" fmla="*/ 2147483647 h 4338"/>
              <a:gd name="T10" fmla="*/ 2147483647 w 4579"/>
              <a:gd name="T11" fmla="*/ 0 h 4338"/>
              <a:gd name="T12" fmla="*/ 2147483647 w 4579"/>
              <a:gd name="T13" fmla="*/ 0 h 4338"/>
              <a:gd name="T14" fmla="*/ 0 60000 65536"/>
              <a:gd name="T15" fmla="*/ 0 60000 65536"/>
              <a:gd name="T16" fmla="*/ 0 60000 65536"/>
              <a:gd name="T17" fmla="*/ 0 60000 65536"/>
              <a:gd name="T18" fmla="*/ 0 60000 65536"/>
              <a:gd name="T19" fmla="*/ 0 60000 65536"/>
              <a:gd name="T20" fmla="*/ 0 60000 65536"/>
              <a:gd name="T21" fmla="*/ 0 w 4579"/>
              <a:gd name="T22" fmla="*/ 0 h 4338"/>
              <a:gd name="T23" fmla="*/ 4579 w 4579"/>
              <a:gd name="T24" fmla="*/ 4338 h 4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9" h="4338">
                <a:moveTo>
                  <a:pt x="1471" y="0"/>
                </a:moveTo>
                <a:lnTo>
                  <a:pt x="1" y="1020"/>
                </a:lnTo>
                <a:lnTo>
                  <a:pt x="0" y="2805"/>
                </a:lnTo>
                <a:lnTo>
                  <a:pt x="2221" y="4338"/>
                </a:lnTo>
                <a:lnTo>
                  <a:pt x="4579" y="4332"/>
                </a:lnTo>
                <a:lnTo>
                  <a:pt x="4573" y="0"/>
                </a:lnTo>
                <a:lnTo>
                  <a:pt x="1471" y="0"/>
                </a:lnTo>
                <a:close/>
              </a:path>
            </a:pathLst>
          </a:custGeom>
          <a:solidFill>
            <a:schemeClr val="bg1"/>
          </a:solidFill>
          <a:ln w="9525">
            <a:noFill/>
            <a:round/>
            <a:headEnd/>
            <a:tailEnd/>
          </a:ln>
        </p:spPr>
        <p:txBody>
          <a:bodyPr/>
          <a:lstStyle/>
          <a:p>
            <a:endParaRPr lang="zh-CN" altLang="en-US"/>
          </a:p>
        </p:txBody>
      </p:sp>
      <p:sp>
        <p:nvSpPr>
          <p:cNvPr id="4" name="TextBox 3"/>
          <p:cNvSpPr txBox="1"/>
          <p:nvPr/>
        </p:nvSpPr>
        <p:spPr>
          <a:xfrm>
            <a:off x="2428860" y="2692312"/>
            <a:ext cx="6429420" cy="2308324"/>
          </a:xfrm>
          <a:prstGeom prst="rect">
            <a:avLst/>
          </a:prstGeom>
          <a:noFill/>
        </p:spPr>
        <p:txBody>
          <a:bodyPr wrap="square">
            <a:spAutoFit/>
          </a:bodyPr>
          <a:lstStyle/>
          <a:p>
            <a:pPr algn="just" fontAlgn="auto">
              <a:spcBef>
                <a:spcPts val="0"/>
              </a:spcBef>
              <a:spcAft>
                <a:spcPts val="0"/>
              </a:spcAft>
              <a:defRPr/>
            </a:pPr>
            <a:r>
              <a:rPr lang="zh-CN"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　　</a:t>
            </a:r>
            <a:r>
              <a:rPr lang="en-US"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时事</a:t>
            </a:r>
            <a:r>
              <a:rPr lang="en-US"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高中版是教育部基础教育司委托，中宣部</a:t>
            </a:r>
            <a:r>
              <a:rPr lang="en-US"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时事报告</a:t>
            </a:r>
            <a:r>
              <a:rPr lang="en-US"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杂志社编辑出版的中学时事教育教学的专用教材。</a:t>
            </a:r>
          </a:p>
          <a:p>
            <a:pPr algn="just" fontAlgn="auto">
              <a:spcBef>
                <a:spcPts val="0"/>
              </a:spcBef>
              <a:spcAft>
                <a:spcPts val="0"/>
              </a:spcAft>
              <a:defRPr/>
            </a:pP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　　紧密配合高中思想政治课教学，针对经济社会发展中的热点难点问题，为高中生答疑解惑，提供系统的高考时事复习资料。</a:t>
            </a:r>
          </a:p>
        </p:txBody>
      </p:sp>
      <p:pic>
        <p:nvPicPr>
          <p:cNvPr id="24" name="图片 23" descr="高中.gif"/>
          <p:cNvPicPr>
            <a:picLocks noChangeAspect="1"/>
          </p:cNvPicPr>
          <p:nvPr/>
        </p:nvPicPr>
        <p:blipFill>
          <a:blip r:embed="rId3"/>
          <a:stretch>
            <a:fillRect/>
          </a:stretch>
        </p:blipFill>
        <p:spPr>
          <a:xfrm>
            <a:off x="2232876" y="571480"/>
            <a:ext cx="7554098" cy="5040000"/>
          </a:xfrm>
          <a:prstGeom prst="rect">
            <a:avLst/>
          </a:prstGeom>
        </p:spPr>
      </p:pic>
      <p:sp>
        <p:nvSpPr>
          <p:cNvPr id="25" name="Text Box 8"/>
          <p:cNvSpPr txBox="1">
            <a:spLocks noChangeArrowheads="1"/>
          </p:cNvSpPr>
          <p:nvPr/>
        </p:nvSpPr>
        <p:spPr bwMode="gray">
          <a:xfrm>
            <a:off x="-36512" y="4437112"/>
            <a:ext cx="2087563" cy="261610"/>
          </a:xfrm>
          <a:prstGeom prst="rect">
            <a:avLst/>
          </a:prstGeom>
          <a:noFill/>
          <a:ln w="9525">
            <a:noFill/>
            <a:miter lim="800000"/>
            <a:headEnd/>
            <a:tailEnd/>
          </a:ln>
        </p:spPr>
        <p:txBody>
          <a:bodyPr>
            <a:spAutoFit/>
          </a:bodyPr>
          <a:lstStyle/>
          <a:p>
            <a:r>
              <a:rPr lang="en-US" altLang="zh-CN" sz="1100" b="1" dirty="0" smtClean="0">
                <a:solidFill>
                  <a:srgbClr val="A6A6A6"/>
                </a:solidFill>
                <a:latin typeface="Arial" pitchFamily="34" charset="0"/>
                <a:ea typeface="黑体" pitchFamily="2" charset="-122"/>
                <a:cs typeface="Arial" pitchFamily="34" charset="0"/>
              </a:rPr>
              <a:t>www.xingshizhengce.com</a:t>
            </a:r>
            <a:endParaRPr lang="zh-CN" altLang="en-US" sz="1100" b="1" dirty="0">
              <a:solidFill>
                <a:srgbClr val="A6A6A6"/>
              </a:solidFill>
              <a:latin typeface="Arial" pitchFamily="34" charset="0"/>
              <a:ea typeface="黑体" pitchFamily="2" charset="-122"/>
            </a:endParaRPr>
          </a:p>
        </p:txBody>
      </p:sp>
    </p:spTree>
    <p:extLst>
      <p:ext uri="{BB962C8B-B14F-4D97-AF65-F5344CB8AC3E}">
        <p14:creationId xmlns:p14="http://schemas.microsoft.com/office/powerpoint/2010/main" xmlns="" val="2692667757"/>
      </p:ext>
    </p:extLst>
  </p:cSld>
  <p:clrMapOvr>
    <a:masterClrMapping/>
  </p:clrMapOvr>
  <p:transition spd="slow">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2"/>
          <p:cNvSpPr>
            <a:spLocks noChangeShapeType="1"/>
          </p:cNvSpPr>
          <p:nvPr/>
        </p:nvSpPr>
        <p:spPr bwMode="gray">
          <a:xfrm>
            <a:off x="1811338" y="1455738"/>
            <a:ext cx="0" cy="3128962"/>
          </a:xfrm>
          <a:prstGeom prst="line">
            <a:avLst/>
          </a:prstGeom>
          <a:noFill/>
          <a:ln w="9525">
            <a:solidFill>
              <a:schemeClr val="bg2"/>
            </a:solidFill>
            <a:round/>
            <a:headEnd/>
            <a:tailEnd/>
          </a:ln>
        </p:spPr>
        <p:txBody>
          <a:bodyPr/>
          <a:lstStyle/>
          <a:p>
            <a:endParaRPr lang="zh-CN" altLang="en-US"/>
          </a:p>
        </p:txBody>
      </p:sp>
      <p:grpSp>
        <p:nvGrpSpPr>
          <p:cNvPr id="2" name="Group 3"/>
          <p:cNvGrpSpPr>
            <a:grpSpLocks/>
          </p:cNvGrpSpPr>
          <p:nvPr/>
        </p:nvGrpSpPr>
        <p:grpSpPr bwMode="auto">
          <a:xfrm>
            <a:off x="271463" y="-4763"/>
            <a:ext cx="1552575" cy="1585913"/>
            <a:chOff x="171" y="-3"/>
            <a:chExt cx="978" cy="999"/>
          </a:xfrm>
        </p:grpSpPr>
        <p:sp>
          <p:nvSpPr>
            <p:cNvPr id="9" name="Freeform 4"/>
            <p:cNvSpPr>
              <a:spLocks/>
            </p:cNvSpPr>
            <p:nvPr/>
          </p:nvSpPr>
          <p:spPr bwMode="gray">
            <a:xfrm>
              <a:off x="653" y="-3"/>
              <a:ext cx="496" cy="999"/>
            </a:xfrm>
            <a:custGeom>
              <a:avLst/>
              <a:gdLst>
                <a:gd name="T0" fmla="*/ 84 w 496"/>
                <a:gd name="T1" fmla="*/ 0 h 999"/>
                <a:gd name="T2" fmla="*/ 496 w 496"/>
                <a:gd name="T3" fmla="*/ 854 h 999"/>
                <a:gd name="T4" fmla="*/ 496 w 496"/>
                <a:gd name="T5" fmla="*/ 999 h 999"/>
                <a:gd name="T6" fmla="*/ 0 w 496"/>
                <a:gd name="T7" fmla="*/ 188 h 999"/>
                <a:gd name="T8" fmla="*/ 84 w 496"/>
                <a:gd name="T9" fmla="*/ 0 h 999"/>
                <a:gd name="T10" fmla="*/ 0 60000 65536"/>
                <a:gd name="T11" fmla="*/ 0 60000 65536"/>
                <a:gd name="T12" fmla="*/ 0 60000 65536"/>
                <a:gd name="T13" fmla="*/ 0 60000 65536"/>
                <a:gd name="T14" fmla="*/ 0 60000 65536"/>
                <a:gd name="T15" fmla="*/ 0 w 496"/>
                <a:gd name="T16" fmla="*/ 0 h 999"/>
                <a:gd name="T17" fmla="*/ 496 w 496"/>
                <a:gd name="T18" fmla="*/ 999 h 999"/>
              </a:gdLst>
              <a:ahLst/>
              <a:cxnLst>
                <a:cxn ang="T10">
                  <a:pos x="T0" y="T1"/>
                </a:cxn>
                <a:cxn ang="T11">
                  <a:pos x="T2" y="T3"/>
                </a:cxn>
                <a:cxn ang="T12">
                  <a:pos x="T4" y="T5"/>
                </a:cxn>
                <a:cxn ang="T13">
                  <a:pos x="T6" y="T7"/>
                </a:cxn>
                <a:cxn ang="T14">
                  <a:pos x="T8" y="T9"/>
                </a:cxn>
              </a:cxnLst>
              <a:rect l="T15" t="T16" r="T17" b="T18"/>
              <a:pathLst>
                <a:path w="496" h="999">
                  <a:moveTo>
                    <a:pt x="84" y="0"/>
                  </a:moveTo>
                  <a:lnTo>
                    <a:pt x="496" y="854"/>
                  </a:lnTo>
                  <a:lnTo>
                    <a:pt x="496" y="999"/>
                  </a:lnTo>
                  <a:lnTo>
                    <a:pt x="0" y="188"/>
                  </a:lnTo>
                  <a:lnTo>
                    <a:pt x="84" y="0"/>
                  </a:lnTo>
                  <a:close/>
                </a:path>
              </a:pathLst>
            </a:custGeom>
            <a:solidFill>
              <a:schemeClr val="bg2"/>
            </a:solidFill>
            <a:ln w="9525">
              <a:noFill/>
              <a:round/>
              <a:headEnd/>
              <a:tailEnd/>
            </a:ln>
          </p:spPr>
          <p:txBody>
            <a:bodyPr/>
            <a:lstStyle/>
            <a:p>
              <a:endParaRPr lang="zh-CN" altLang="en-US"/>
            </a:p>
          </p:txBody>
        </p:sp>
        <p:sp>
          <p:nvSpPr>
            <p:cNvPr id="10" name="Freeform 5"/>
            <p:cNvSpPr>
              <a:spLocks/>
            </p:cNvSpPr>
            <p:nvPr/>
          </p:nvSpPr>
          <p:spPr bwMode="gray">
            <a:xfrm>
              <a:off x="171" y="0"/>
              <a:ext cx="564" cy="187"/>
            </a:xfrm>
            <a:custGeom>
              <a:avLst/>
              <a:gdLst>
                <a:gd name="T0" fmla="*/ 564 w 564"/>
                <a:gd name="T1" fmla="*/ 0 h 187"/>
                <a:gd name="T2" fmla="*/ 482 w 564"/>
                <a:gd name="T3" fmla="*/ 187 h 187"/>
                <a:gd name="T4" fmla="*/ 0 w 564"/>
                <a:gd name="T5" fmla="*/ 0 h 187"/>
                <a:gd name="T6" fmla="*/ 564 w 564"/>
                <a:gd name="T7" fmla="*/ 0 h 187"/>
                <a:gd name="T8" fmla="*/ 0 60000 65536"/>
                <a:gd name="T9" fmla="*/ 0 60000 65536"/>
                <a:gd name="T10" fmla="*/ 0 60000 65536"/>
                <a:gd name="T11" fmla="*/ 0 60000 65536"/>
                <a:gd name="T12" fmla="*/ 0 w 564"/>
                <a:gd name="T13" fmla="*/ 0 h 187"/>
                <a:gd name="T14" fmla="*/ 564 w 564"/>
                <a:gd name="T15" fmla="*/ 187 h 187"/>
              </a:gdLst>
              <a:ahLst/>
              <a:cxnLst>
                <a:cxn ang="T8">
                  <a:pos x="T0" y="T1"/>
                </a:cxn>
                <a:cxn ang="T9">
                  <a:pos x="T2" y="T3"/>
                </a:cxn>
                <a:cxn ang="T10">
                  <a:pos x="T4" y="T5"/>
                </a:cxn>
                <a:cxn ang="T11">
                  <a:pos x="T6" y="T7"/>
                </a:cxn>
              </a:cxnLst>
              <a:rect l="T12" t="T13" r="T14" b="T15"/>
              <a:pathLst>
                <a:path w="564" h="187">
                  <a:moveTo>
                    <a:pt x="564" y="0"/>
                  </a:moveTo>
                  <a:lnTo>
                    <a:pt x="482" y="187"/>
                  </a:lnTo>
                  <a:lnTo>
                    <a:pt x="0" y="0"/>
                  </a:lnTo>
                  <a:lnTo>
                    <a:pt x="564" y="0"/>
                  </a:lnTo>
                  <a:close/>
                </a:path>
              </a:pathLst>
            </a:custGeom>
            <a:solidFill>
              <a:schemeClr val="bg2"/>
            </a:solidFill>
            <a:ln w="9525">
              <a:noFill/>
              <a:round/>
              <a:headEnd/>
              <a:tailEnd/>
            </a:ln>
          </p:spPr>
          <p:txBody>
            <a:bodyPr/>
            <a:lstStyle/>
            <a:p>
              <a:endParaRPr lang="zh-CN" altLang="en-US"/>
            </a:p>
          </p:txBody>
        </p:sp>
      </p:grpSp>
      <p:sp>
        <p:nvSpPr>
          <p:cNvPr id="11" name="Freeform 7"/>
          <p:cNvSpPr>
            <a:spLocks/>
          </p:cNvSpPr>
          <p:nvPr/>
        </p:nvSpPr>
        <p:spPr bwMode="gray">
          <a:xfrm>
            <a:off x="1871663" y="-9525"/>
            <a:ext cx="1895475" cy="1519238"/>
          </a:xfrm>
          <a:custGeom>
            <a:avLst/>
            <a:gdLst>
              <a:gd name="T0" fmla="*/ 2147483647 w 1194"/>
              <a:gd name="T1" fmla="*/ 0 h 957"/>
              <a:gd name="T2" fmla="*/ 0 w 1194"/>
              <a:gd name="T3" fmla="*/ 2147483647 h 957"/>
              <a:gd name="T4" fmla="*/ 0 w 1194"/>
              <a:gd name="T5" fmla="*/ 2147483647 h 957"/>
              <a:gd name="T6" fmla="*/ 2147483647 w 1194"/>
              <a:gd name="T7" fmla="*/ 0 h 957"/>
              <a:gd name="T8" fmla="*/ 2147483647 w 1194"/>
              <a:gd name="T9" fmla="*/ 0 h 957"/>
              <a:gd name="T10" fmla="*/ 0 60000 65536"/>
              <a:gd name="T11" fmla="*/ 0 60000 65536"/>
              <a:gd name="T12" fmla="*/ 0 60000 65536"/>
              <a:gd name="T13" fmla="*/ 0 60000 65536"/>
              <a:gd name="T14" fmla="*/ 0 60000 65536"/>
              <a:gd name="T15" fmla="*/ 0 w 1194"/>
              <a:gd name="T16" fmla="*/ 0 h 957"/>
              <a:gd name="T17" fmla="*/ 1194 w 1194"/>
              <a:gd name="T18" fmla="*/ 957 h 957"/>
            </a:gdLst>
            <a:ahLst/>
            <a:cxnLst>
              <a:cxn ang="T10">
                <a:pos x="T0" y="T1"/>
              </a:cxn>
              <a:cxn ang="T11">
                <a:pos x="T2" y="T3"/>
              </a:cxn>
              <a:cxn ang="T12">
                <a:pos x="T4" y="T5"/>
              </a:cxn>
              <a:cxn ang="T13">
                <a:pos x="T6" y="T7"/>
              </a:cxn>
              <a:cxn ang="T14">
                <a:pos x="T8" y="T9"/>
              </a:cxn>
            </a:cxnLst>
            <a:rect l="T15" t="T16" r="T17" b="T18"/>
            <a:pathLst>
              <a:path w="1194" h="957">
                <a:moveTo>
                  <a:pt x="843" y="0"/>
                </a:moveTo>
                <a:lnTo>
                  <a:pt x="0" y="885"/>
                </a:lnTo>
                <a:lnTo>
                  <a:pt x="0" y="957"/>
                </a:lnTo>
                <a:lnTo>
                  <a:pt x="1194" y="0"/>
                </a:lnTo>
                <a:lnTo>
                  <a:pt x="843" y="0"/>
                </a:lnTo>
                <a:close/>
              </a:path>
            </a:pathLst>
          </a:custGeom>
          <a:solidFill>
            <a:schemeClr val="bg2"/>
          </a:solidFill>
          <a:ln w="9525">
            <a:noFill/>
            <a:round/>
            <a:headEnd/>
            <a:tailEnd/>
          </a:ln>
        </p:spPr>
        <p:txBody>
          <a:bodyPr/>
          <a:lstStyle/>
          <a:p>
            <a:endParaRPr lang="zh-CN" altLang="en-US"/>
          </a:p>
        </p:txBody>
      </p:sp>
      <p:sp>
        <p:nvSpPr>
          <p:cNvPr id="12" name="Freeform 8"/>
          <p:cNvSpPr>
            <a:spLocks/>
          </p:cNvSpPr>
          <p:nvPr/>
        </p:nvSpPr>
        <p:spPr bwMode="gray">
          <a:xfrm>
            <a:off x="1871663" y="-14288"/>
            <a:ext cx="2138362" cy="1581151"/>
          </a:xfrm>
          <a:custGeom>
            <a:avLst/>
            <a:gdLst>
              <a:gd name="T0" fmla="*/ 2147483647 w 1347"/>
              <a:gd name="T1" fmla="*/ 0 h 996"/>
              <a:gd name="T2" fmla="*/ 0 w 1347"/>
              <a:gd name="T3" fmla="*/ 2147483647 h 996"/>
              <a:gd name="T4" fmla="*/ 0 w 1347"/>
              <a:gd name="T5" fmla="*/ 2147483647 h 996"/>
              <a:gd name="T6" fmla="*/ 2147483647 w 1347"/>
              <a:gd name="T7" fmla="*/ 0 h 996"/>
              <a:gd name="T8" fmla="*/ 2147483647 w 1347"/>
              <a:gd name="T9" fmla="*/ 0 h 996"/>
              <a:gd name="T10" fmla="*/ 0 60000 65536"/>
              <a:gd name="T11" fmla="*/ 0 60000 65536"/>
              <a:gd name="T12" fmla="*/ 0 60000 65536"/>
              <a:gd name="T13" fmla="*/ 0 60000 65536"/>
              <a:gd name="T14" fmla="*/ 0 60000 65536"/>
              <a:gd name="T15" fmla="*/ 0 w 1347"/>
              <a:gd name="T16" fmla="*/ 0 h 996"/>
              <a:gd name="T17" fmla="*/ 1347 w 1347"/>
              <a:gd name="T18" fmla="*/ 996 h 996"/>
            </a:gdLst>
            <a:ahLst/>
            <a:cxnLst>
              <a:cxn ang="T10">
                <a:pos x="T0" y="T1"/>
              </a:cxn>
              <a:cxn ang="T11">
                <a:pos x="T2" y="T3"/>
              </a:cxn>
              <a:cxn ang="T12">
                <a:pos x="T4" y="T5"/>
              </a:cxn>
              <a:cxn ang="T13">
                <a:pos x="T6" y="T7"/>
              </a:cxn>
              <a:cxn ang="T14">
                <a:pos x="T8" y="T9"/>
              </a:cxn>
            </a:cxnLst>
            <a:rect l="T15" t="T16" r="T17" b="T18"/>
            <a:pathLst>
              <a:path w="1347" h="996">
                <a:moveTo>
                  <a:pt x="1347" y="0"/>
                </a:moveTo>
                <a:lnTo>
                  <a:pt x="0" y="996"/>
                </a:lnTo>
                <a:lnTo>
                  <a:pt x="0" y="957"/>
                </a:lnTo>
                <a:lnTo>
                  <a:pt x="1191" y="0"/>
                </a:lnTo>
                <a:lnTo>
                  <a:pt x="1347" y="0"/>
                </a:lnTo>
                <a:close/>
              </a:path>
            </a:pathLst>
          </a:custGeom>
          <a:solidFill>
            <a:schemeClr val="accent1"/>
          </a:solidFill>
          <a:ln w="9525">
            <a:noFill/>
            <a:round/>
            <a:headEnd/>
            <a:tailEnd/>
          </a:ln>
        </p:spPr>
        <p:txBody>
          <a:bodyPr/>
          <a:lstStyle/>
          <a:p>
            <a:endParaRPr lang="zh-CN" altLang="en-US"/>
          </a:p>
        </p:txBody>
      </p:sp>
      <p:sp>
        <p:nvSpPr>
          <p:cNvPr id="13" name="Freeform 9"/>
          <p:cNvSpPr>
            <a:spLocks/>
          </p:cNvSpPr>
          <p:nvPr/>
        </p:nvSpPr>
        <p:spPr bwMode="gray">
          <a:xfrm>
            <a:off x="1871663" y="-14288"/>
            <a:ext cx="2338387" cy="1627188"/>
          </a:xfrm>
          <a:custGeom>
            <a:avLst/>
            <a:gdLst>
              <a:gd name="T0" fmla="*/ 2147483647 w 1473"/>
              <a:gd name="T1" fmla="*/ 2147483647 h 1025"/>
              <a:gd name="T2" fmla="*/ 2147483647 w 1473"/>
              <a:gd name="T3" fmla="*/ 2147483647 h 1025"/>
              <a:gd name="T4" fmla="*/ 0 w 1473"/>
              <a:gd name="T5" fmla="*/ 2147483647 h 1025"/>
              <a:gd name="T6" fmla="*/ 2147483647 w 1473"/>
              <a:gd name="T7" fmla="*/ 0 h 1025"/>
              <a:gd name="T8" fmla="*/ 2147483647 w 1473"/>
              <a:gd name="T9" fmla="*/ 2147483647 h 1025"/>
              <a:gd name="T10" fmla="*/ 0 60000 65536"/>
              <a:gd name="T11" fmla="*/ 0 60000 65536"/>
              <a:gd name="T12" fmla="*/ 0 60000 65536"/>
              <a:gd name="T13" fmla="*/ 0 60000 65536"/>
              <a:gd name="T14" fmla="*/ 0 60000 65536"/>
              <a:gd name="T15" fmla="*/ 0 w 1473"/>
              <a:gd name="T16" fmla="*/ 0 h 1025"/>
              <a:gd name="T17" fmla="*/ 1473 w 1473"/>
              <a:gd name="T18" fmla="*/ 1025 h 1025"/>
            </a:gdLst>
            <a:ahLst/>
            <a:cxnLst>
              <a:cxn ang="T10">
                <a:pos x="T0" y="T1"/>
              </a:cxn>
              <a:cxn ang="T11">
                <a:pos x="T2" y="T3"/>
              </a:cxn>
              <a:cxn ang="T12">
                <a:pos x="T4" y="T5"/>
              </a:cxn>
              <a:cxn ang="T13">
                <a:pos x="T6" y="T7"/>
              </a:cxn>
              <a:cxn ang="T14">
                <a:pos x="T8" y="T9"/>
              </a:cxn>
            </a:cxnLst>
            <a:rect l="T15" t="T16" r="T17" b="T18"/>
            <a:pathLst>
              <a:path w="1473" h="1025">
                <a:moveTo>
                  <a:pt x="1473" y="6"/>
                </a:moveTo>
                <a:lnTo>
                  <a:pt x="2" y="1025"/>
                </a:lnTo>
                <a:lnTo>
                  <a:pt x="0" y="995"/>
                </a:lnTo>
                <a:lnTo>
                  <a:pt x="1344" y="0"/>
                </a:lnTo>
                <a:lnTo>
                  <a:pt x="1473" y="6"/>
                </a:lnTo>
                <a:close/>
              </a:path>
            </a:pathLst>
          </a:custGeom>
          <a:solidFill>
            <a:schemeClr val="tx2"/>
          </a:solidFill>
          <a:ln w="9525">
            <a:noFill/>
            <a:round/>
            <a:headEnd/>
            <a:tailEnd/>
          </a:ln>
        </p:spPr>
        <p:txBody>
          <a:bodyPr/>
          <a:lstStyle/>
          <a:p>
            <a:endParaRPr lang="zh-CN" altLang="en-US"/>
          </a:p>
        </p:txBody>
      </p:sp>
      <p:sp>
        <p:nvSpPr>
          <p:cNvPr id="14" name="Freeform 10"/>
          <p:cNvSpPr>
            <a:spLocks/>
          </p:cNvSpPr>
          <p:nvPr/>
        </p:nvSpPr>
        <p:spPr bwMode="gray">
          <a:xfrm>
            <a:off x="1874838" y="4437063"/>
            <a:ext cx="3525837" cy="2435225"/>
          </a:xfrm>
          <a:custGeom>
            <a:avLst/>
            <a:gdLst>
              <a:gd name="T0" fmla="*/ 2147483647 w 2221"/>
              <a:gd name="T1" fmla="*/ 2147483647 h 1534"/>
              <a:gd name="T2" fmla="*/ 0 w 2221"/>
              <a:gd name="T3" fmla="*/ 0 h 1534"/>
              <a:gd name="T4" fmla="*/ 2147483647 w 2221"/>
              <a:gd name="T5" fmla="*/ 2147483647 h 1534"/>
              <a:gd name="T6" fmla="*/ 2147483647 w 2221"/>
              <a:gd name="T7" fmla="*/ 2147483647 h 1534"/>
              <a:gd name="T8" fmla="*/ 2147483647 w 2221"/>
              <a:gd name="T9" fmla="*/ 2147483647 h 1534"/>
              <a:gd name="T10" fmla="*/ 0 60000 65536"/>
              <a:gd name="T11" fmla="*/ 0 60000 65536"/>
              <a:gd name="T12" fmla="*/ 0 60000 65536"/>
              <a:gd name="T13" fmla="*/ 0 60000 65536"/>
              <a:gd name="T14" fmla="*/ 0 60000 65536"/>
              <a:gd name="T15" fmla="*/ 0 w 2221"/>
              <a:gd name="T16" fmla="*/ 0 h 1534"/>
              <a:gd name="T17" fmla="*/ 2221 w 2221"/>
              <a:gd name="T18" fmla="*/ 1534 h 1534"/>
            </a:gdLst>
            <a:ahLst/>
            <a:cxnLst>
              <a:cxn ang="T10">
                <a:pos x="T0" y="T1"/>
              </a:cxn>
              <a:cxn ang="T11">
                <a:pos x="T2" y="T3"/>
              </a:cxn>
              <a:cxn ang="T12">
                <a:pos x="T4" y="T5"/>
              </a:cxn>
              <a:cxn ang="T13">
                <a:pos x="T6" y="T7"/>
              </a:cxn>
              <a:cxn ang="T14">
                <a:pos x="T8" y="T9"/>
              </a:cxn>
            </a:cxnLst>
            <a:rect l="T15" t="T16" r="T17" b="T18"/>
            <a:pathLst>
              <a:path w="2221" h="1534">
                <a:moveTo>
                  <a:pt x="2221" y="1533"/>
                </a:moveTo>
                <a:lnTo>
                  <a:pt x="0" y="0"/>
                </a:lnTo>
                <a:lnTo>
                  <a:pt x="1" y="25"/>
                </a:lnTo>
                <a:lnTo>
                  <a:pt x="2059" y="1534"/>
                </a:lnTo>
                <a:lnTo>
                  <a:pt x="2221" y="1533"/>
                </a:lnTo>
                <a:close/>
              </a:path>
            </a:pathLst>
          </a:custGeom>
          <a:solidFill>
            <a:schemeClr val="tx2"/>
          </a:solidFill>
          <a:ln w="9525">
            <a:noFill/>
            <a:round/>
            <a:headEnd/>
            <a:tailEnd/>
          </a:ln>
        </p:spPr>
        <p:txBody>
          <a:bodyPr/>
          <a:lstStyle/>
          <a:p>
            <a:endParaRPr lang="zh-CN" altLang="en-US"/>
          </a:p>
        </p:txBody>
      </p:sp>
      <p:sp>
        <p:nvSpPr>
          <p:cNvPr id="15" name="Freeform 11"/>
          <p:cNvSpPr>
            <a:spLocks/>
          </p:cNvSpPr>
          <p:nvPr/>
        </p:nvSpPr>
        <p:spPr bwMode="gray">
          <a:xfrm>
            <a:off x="1876425" y="4475163"/>
            <a:ext cx="3265488" cy="2392362"/>
          </a:xfrm>
          <a:custGeom>
            <a:avLst/>
            <a:gdLst>
              <a:gd name="T0" fmla="*/ 2147483647 w 2057"/>
              <a:gd name="T1" fmla="*/ 2147483647 h 1507"/>
              <a:gd name="T2" fmla="*/ 0 w 2057"/>
              <a:gd name="T3" fmla="*/ 0 h 1507"/>
              <a:gd name="T4" fmla="*/ 0 w 2057"/>
              <a:gd name="T5" fmla="*/ 2147483647 h 1507"/>
              <a:gd name="T6" fmla="*/ 2147483647 w 2057"/>
              <a:gd name="T7" fmla="*/ 2147483647 h 1507"/>
              <a:gd name="T8" fmla="*/ 2147483647 w 2057"/>
              <a:gd name="T9" fmla="*/ 2147483647 h 1507"/>
              <a:gd name="T10" fmla="*/ 0 60000 65536"/>
              <a:gd name="T11" fmla="*/ 0 60000 65536"/>
              <a:gd name="T12" fmla="*/ 0 60000 65536"/>
              <a:gd name="T13" fmla="*/ 0 60000 65536"/>
              <a:gd name="T14" fmla="*/ 0 60000 65536"/>
              <a:gd name="T15" fmla="*/ 0 w 2057"/>
              <a:gd name="T16" fmla="*/ 0 h 1507"/>
              <a:gd name="T17" fmla="*/ 2057 w 2057"/>
              <a:gd name="T18" fmla="*/ 1507 h 1507"/>
            </a:gdLst>
            <a:ahLst/>
            <a:cxnLst>
              <a:cxn ang="T10">
                <a:pos x="T0" y="T1"/>
              </a:cxn>
              <a:cxn ang="T11">
                <a:pos x="T2" y="T3"/>
              </a:cxn>
              <a:cxn ang="T12">
                <a:pos x="T4" y="T5"/>
              </a:cxn>
              <a:cxn ang="T13">
                <a:pos x="T6" y="T7"/>
              </a:cxn>
              <a:cxn ang="T14">
                <a:pos x="T8" y="T9"/>
              </a:cxn>
            </a:cxnLst>
            <a:rect l="T15" t="T16" r="T17" b="T18"/>
            <a:pathLst>
              <a:path w="2057" h="1507">
                <a:moveTo>
                  <a:pt x="2057" y="1507"/>
                </a:moveTo>
                <a:lnTo>
                  <a:pt x="0" y="0"/>
                </a:lnTo>
                <a:lnTo>
                  <a:pt x="0" y="30"/>
                </a:lnTo>
                <a:lnTo>
                  <a:pt x="1857" y="1507"/>
                </a:lnTo>
                <a:lnTo>
                  <a:pt x="2057" y="1507"/>
                </a:lnTo>
                <a:close/>
              </a:path>
            </a:pathLst>
          </a:custGeom>
          <a:solidFill>
            <a:schemeClr val="accent1"/>
          </a:solidFill>
          <a:ln w="9525">
            <a:noFill/>
            <a:round/>
            <a:headEnd/>
            <a:tailEnd/>
          </a:ln>
        </p:spPr>
        <p:txBody>
          <a:bodyPr/>
          <a:lstStyle/>
          <a:p>
            <a:endParaRPr lang="zh-CN" altLang="en-US"/>
          </a:p>
        </p:txBody>
      </p:sp>
      <p:sp>
        <p:nvSpPr>
          <p:cNvPr id="16" name="Freeform 12"/>
          <p:cNvSpPr>
            <a:spLocks/>
          </p:cNvSpPr>
          <p:nvPr/>
        </p:nvSpPr>
        <p:spPr bwMode="gray">
          <a:xfrm>
            <a:off x="1871663" y="4518025"/>
            <a:ext cx="2946400" cy="2344738"/>
          </a:xfrm>
          <a:custGeom>
            <a:avLst/>
            <a:gdLst>
              <a:gd name="T0" fmla="*/ 2147483647 w 1856"/>
              <a:gd name="T1" fmla="*/ 2147483647 h 1477"/>
              <a:gd name="T2" fmla="*/ 0 w 1856"/>
              <a:gd name="T3" fmla="*/ 2147483647 h 1477"/>
              <a:gd name="T4" fmla="*/ 0 w 1856"/>
              <a:gd name="T5" fmla="*/ 0 h 1477"/>
              <a:gd name="T6" fmla="*/ 2147483647 w 1856"/>
              <a:gd name="T7" fmla="*/ 2147483647 h 1477"/>
              <a:gd name="T8" fmla="*/ 2147483647 w 1856"/>
              <a:gd name="T9" fmla="*/ 2147483647 h 1477"/>
              <a:gd name="T10" fmla="*/ 2147483647 w 1856"/>
              <a:gd name="T11" fmla="*/ 2147483647 h 1477"/>
              <a:gd name="T12" fmla="*/ 0 60000 65536"/>
              <a:gd name="T13" fmla="*/ 0 60000 65536"/>
              <a:gd name="T14" fmla="*/ 0 60000 65536"/>
              <a:gd name="T15" fmla="*/ 0 60000 65536"/>
              <a:gd name="T16" fmla="*/ 0 60000 65536"/>
              <a:gd name="T17" fmla="*/ 0 60000 65536"/>
              <a:gd name="T18" fmla="*/ 0 w 1856"/>
              <a:gd name="T19" fmla="*/ 0 h 1477"/>
              <a:gd name="T20" fmla="*/ 1856 w 1856"/>
              <a:gd name="T21" fmla="*/ 1477 h 1477"/>
            </a:gdLst>
            <a:ahLst/>
            <a:cxnLst>
              <a:cxn ang="T12">
                <a:pos x="T0" y="T1"/>
              </a:cxn>
              <a:cxn ang="T13">
                <a:pos x="T2" y="T3"/>
              </a:cxn>
              <a:cxn ang="T14">
                <a:pos x="T4" y="T5"/>
              </a:cxn>
              <a:cxn ang="T15">
                <a:pos x="T6" y="T7"/>
              </a:cxn>
              <a:cxn ang="T16">
                <a:pos x="T8" y="T9"/>
              </a:cxn>
              <a:cxn ang="T17">
                <a:pos x="T10" y="T11"/>
              </a:cxn>
            </a:cxnLst>
            <a:rect l="T18" t="T19" r="T20" b="T21"/>
            <a:pathLst>
              <a:path w="1856" h="1477">
                <a:moveTo>
                  <a:pt x="1344" y="1474"/>
                </a:moveTo>
                <a:lnTo>
                  <a:pt x="0" y="97"/>
                </a:lnTo>
                <a:lnTo>
                  <a:pt x="0" y="0"/>
                </a:lnTo>
                <a:lnTo>
                  <a:pt x="1856" y="1474"/>
                </a:lnTo>
                <a:lnTo>
                  <a:pt x="1848" y="1477"/>
                </a:lnTo>
                <a:lnTo>
                  <a:pt x="1344" y="1474"/>
                </a:lnTo>
                <a:close/>
              </a:path>
            </a:pathLst>
          </a:custGeom>
          <a:solidFill>
            <a:schemeClr val="hlink"/>
          </a:solidFill>
          <a:ln w="9525">
            <a:noFill/>
            <a:round/>
            <a:headEnd/>
            <a:tailEnd/>
          </a:ln>
        </p:spPr>
        <p:txBody>
          <a:bodyPr/>
          <a:lstStyle/>
          <a:p>
            <a:endParaRPr lang="zh-CN" altLang="en-US"/>
          </a:p>
        </p:txBody>
      </p:sp>
      <p:sp>
        <p:nvSpPr>
          <p:cNvPr id="17" name="Line 17"/>
          <p:cNvSpPr>
            <a:spLocks noChangeShapeType="1"/>
          </p:cNvSpPr>
          <p:nvPr/>
        </p:nvSpPr>
        <p:spPr bwMode="gray">
          <a:xfrm>
            <a:off x="1876425" y="1552575"/>
            <a:ext cx="0" cy="2957513"/>
          </a:xfrm>
          <a:prstGeom prst="line">
            <a:avLst/>
          </a:prstGeom>
          <a:noFill/>
          <a:ln w="9525">
            <a:solidFill>
              <a:schemeClr val="accent1"/>
            </a:solidFill>
            <a:round/>
            <a:headEnd/>
            <a:tailEnd/>
          </a:ln>
        </p:spPr>
        <p:txBody>
          <a:bodyPr/>
          <a:lstStyle/>
          <a:p>
            <a:endParaRPr lang="zh-CN" altLang="en-US"/>
          </a:p>
        </p:txBody>
      </p:sp>
      <p:sp>
        <p:nvSpPr>
          <p:cNvPr id="18" name="Rectangle 40"/>
          <p:cNvSpPr txBox="1">
            <a:spLocks noChangeArrowheads="1"/>
          </p:cNvSpPr>
          <p:nvPr/>
        </p:nvSpPr>
        <p:spPr bwMode="white">
          <a:xfrm>
            <a:off x="1763713" y="2060575"/>
            <a:ext cx="4968875" cy="1366838"/>
          </a:xfrm>
          <a:prstGeom prst="rect">
            <a:avLst/>
          </a:prstGeom>
          <a:noFill/>
          <a:ln w="9525">
            <a:noFill/>
            <a:miter lim="800000"/>
            <a:headEnd/>
            <a:tailEnd/>
          </a:ln>
        </p:spPr>
        <p:txBody>
          <a:bodyPr anchor="ctr"/>
          <a:lstStyle/>
          <a:p>
            <a:pPr>
              <a:lnSpc>
                <a:spcPct val="70000"/>
              </a:lnSpc>
            </a:pPr>
            <a:r>
              <a:rPr kumimoji="1" lang="en-US" altLang="zh-CN" sz="4000" b="1">
                <a:solidFill>
                  <a:schemeClr val="bg1"/>
                </a:solidFill>
                <a:latin typeface="微软雅黑" pitchFamily="34" charset="-122"/>
                <a:ea typeface="微软雅黑" pitchFamily="34" charset="-122"/>
              </a:rPr>
              <a:t>《</a:t>
            </a:r>
            <a:r>
              <a:rPr kumimoji="1" lang="zh-CN" altLang="en-US" sz="4000" b="1">
                <a:solidFill>
                  <a:schemeClr val="bg1"/>
                </a:solidFill>
                <a:latin typeface="微软雅黑" pitchFamily="34" charset="-122"/>
                <a:ea typeface="微软雅黑" pitchFamily="34" charset="-122"/>
              </a:rPr>
              <a:t>时事报告</a:t>
            </a:r>
            <a:r>
              <a:rPr kumimoji="1" lang="en-US" altLang="zh-CN" sz="4000" b="1">
                <a:solidFill>
                  <a:schemeClr val="bg1"/>
                </a:solidFill>
                <a:latin typeface="微软雅黑" pitchFamily="34" charset="-122"/>
                <a:ea typeface="微软雅黑" pitchFamily="34" charset="-122"/>
              </a:rPr>
              <a:t>》</a:t>
            </a:r>
            <a:r>
              <a:rPr kumimoji="1" lang="zh-CN" altLang="en-US" sz="4000" b="1">
                <a:solidFill>
                  <a:schemeClr val="bg1"/>
                </a:solidFill>
                <a:latin typeface="微软雅黑" pitchFamily="34" charset="-122"/>
                <a:ea typeface="微软雅黑" pitchFamily="34" charset="-122"/>
              </a:rPr>
              <a:t>杂志社</a:t>
            </a:r>
            <a:endParaRPr kumimoji="1" lang="ko-KR" altLang="en-US" sz="4000" b="1">
              <a:solidFill>
                <a:schemeClr val="bg1"/>
              </a:solidFill>
              <a:latin typeface="微软雅黑" pitchFamily="34" charset="-122"/>
              <a:ea typeface="冬青黑体简体中文 W6" charset="-122"/>
            </a:endParaRPr>
          </a:p>
        </p:txBody>
      </p:sp>
      <p:sp>
        <p:nvSpPr>
          <p:cNvPr id="19" name="Rectangle 41"/>
          <p:cNvSpPr txBox="1">
            <a:spLocks noChangeArrowheads="1"/>
          </p:cNvSpPr>
          <p:nvPr/>
        </p:nvSpPr>
        <p:spPr bwMode="white">
          <a:xfrm>
            <a:off x="2051050" y="2997200"/>
            <a:ext cx="5473700" cy="431800"/>
          </a:xfrm>
          <a:prstGeom prst="rect">
            <a:avLst/>
          </a:prstGeom>
          <a:noFill/>
          <a:ln w="9525">
            <a:noFill/>
            <a:miter lim="800000"/>
            <a:headEnd/>
            <a:tailEnd/>
          </a:ln>
        </p:spPr>
        <p:txBody>
          <a:bodyPr/>
          <a:lstStyle/>
          <a:p>
            <a:pPr latinLnBrk="1">
              <a:spcBef>
                <a:spcPct val="20000"/>
              </a:spcBef>
            </a:pPr>
            <a:r>
              <a:rPr kumimoji="1" lang="zh-CN" altLang="en-US" sz="2800" b="1">
                <a:solidFill>
                  <a:schemeClr val="bg1"/>
                </a:solidFill>
                <a:latin typeface="华文楷体" pitchFamily="2" charset="-122"/>
                <a:ea typeface="华文楷体" pitchFamily="2" charset="-122"/>
              </a:rPr>
              <a:t>形势与政策课专用</a:t>
            </a:r>
            <a:endParaRPr kumimoji="1" lang="ko-KR" altLang="en-US" sz="2800" b="1">
              <a:solidFill>
                <a:schemeClr val="bg1"/>
              </a:solidFill>
              <a:latin typeface="华文楷体" pitchFamily="2" charset="-122"/>
              <a:ea typeface="楷体-简" charset="-122"/>
            </a:endParaRPr>
          </a:p>
        </p:txBody>
      </p:sp>
      <p:sp>
        <p:nvSpPr>
          <p:cNvPr id="20" name="Rectangle 6"/>
          <p:cNvSpPr>
            <a:spLocks noChangeArrowheads="1"/>
          </p:cNvSpPr>
          <p:nvPr/>
        </p:nvSpPr>
        <p:spPr bwMode="gray">
          <a:xfrm>
            <a:off x="65088" y="4457700"/>
            <a:ext cx="1762125" cy="215900"/>
          </a:xfrm>
          <a:prstGeom prst="rect">
            <a:avLst/>
          </a:prstGeom>
          <a:solidFill>
            <a:schemeClr val="bg2"/>
          </a:solidFill>
          <a:ln w="9525">
            <a:noFill/>
            <a:miter lim="800000"/>
            <a:headEnd/>
            <a:tailEnd/>
          </a:ln>
        </p:spPr>
        <p:txBody>
          <a:bodyPr wrap="none" anchor="ctr"/>
          <a:lstStyle/>
          <a:p>
            <a:endParaRPr lang="zh-CN" altLang="en-US"/>
          </a:p>
        </p:txBody>
      </p:sp>
      <p:pic>
        <p:nvPicPr>
          <p:cNvPr id="22" name="图片 2" descr="章.tif"/>
          <p:cNvPicPr>
            <a:picLocks noChangeAspect="1"/>
          </p:cNvPicPr>
          <p:nvPr/>
        </p:nvPicPr>
        <p:blipFill>
          <a:blip r:embed="rId2" cstate="print"/>
          <a:srcRect/>
          <a:stretch>
            <a:fillRect/>
          </a:stretch>
        </p:blipFill>
        <p:spPr bwMode="auto">
          <a:xfrm>
            <a:off x="561955" y="2416176"/>
            <a:ext cx="1152525" cy="1155700"/>
          </a:xfrm>
          <a:prstGeom prst="rect">
            <a:avLst/>
          </a:prstGeom>
          <a:noFill/>
          <a:ln w="9525">
            <a:noFill/>
            <a:miter lim="800000"/>
            <a:headEnd/>
            <a:tailEnd/>
          </a:ln>
        </p:spPr>
      </p:pic>
      <p:sp>
        <p:nvSpPr>
          <p:cNvPr id="23" name="Freeform 20"/>
          <p:cNvSpPr>
            <a:spLocks/>
          </p:cNvSpPr>
          <p:nvPr/>
        </p:nvSpPr>
        <p:spPr bwMode="gray">
          <a:xfrm>
            <a:off x="1811370" y="-9525"/>
            <a:ext cx="7332662" cy="6946900"/>
          </a:xfrm>
          <a:custGeom>
            <a:avLst/>
            <a:gdLst>
              <a:gd name="T0" fmla="*/ 2147483647 w 4579"/>
              <a:gd name="T1" fmla="*/ 0 h 4338"/>
              <a:gd name="T2" fmla="*/ 2147483647 w 4579"/>
              <a:gd name="T3" fmla="*/ 2147483647 h 4338"/>
              <a:gd name="T4" fmla="*/ 0 w 4579"/>
              <a:gd name="T5" fmla="*/ 2147483647 h 4338"/>
              <a:gd name="T6" fmla="*/ 2147483647 w 4579"/>
              <a:gd name="T7" fmla="*/ 2147483647 h 4338"/>
              <a:gd name="T8" fmla="*/ 2147483647 w 4579"/>
              <a:gd name="T9" fmla="*/ 2147483647 h 4338"/>
              <a:gd name="T10" fmla="*/ 2147483647 w 4579"/>
              <a:gd name="T11" fmla="*/ 0 h 4338"/>
              <a:gd name="T12" fmla="*/ 2147483647 w 4579"/>
              <a:gd name="T13" fmla="*/ 0 h 4338"/>
              <a:gd name="T14" fmla="*/ 0 60000 65536"/>
              <a:gd name="T15" fmla="*/ 0 60000 65536"/>
              <a:gd name="T16" fmla="*/ 0 60000 65536"/>
              <a:gd name="T17" fmla="*/ 0 60000 65536"/>
              <a:gd name="T18" fmla="*/ 0 60000 65536"/>
              <a:gd name="T19" fmla="*/ 0 60000 65536"/>
              <a:gd name="T20" fmla="*/ 0 60000 65536"/>
              <a:gd name="T21" fmla="*/ 0 w 4579"/>
              <a:gd name="T22" fmla="*/ 0 h 4338"/>
              <a:gd name="T23" fmla="*/ 4579 w 4579"/>
              <a:gd name="T24" fmla="*/ 4338 h 4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9" h="4338">
                <a:moveTo>
                  <a:pt x="1471" y="0"/>
                </a:moveTo>
                <a:lnTo>
                  <a:pt x="1" y="1020"/>
                </a:lnTo>
                <a:lnTo>
                  <a:pt x="0" y="2805"/>
                </a:lnTo>
                <a:lnTo>
                  <a:pt x="2221" y="4338"/>
                </a:lnTo>
                <a:lnTo>
                  <a:pt x="4579" y="4332"/>
                </a:lnTo>
                <a:lnTo>
                  <a:pt x="4573" y="0"/>
                </a:lnTo>
                <a:lnTo>
                  <a:pt x="1471" y="0"/>
                </a:lnTo>
                <a:close/>
              </a:path>
            </a:pathLst>
          </a:custGeom>
          <a:solidFill>
            <a:schemeClr val="bg1"/>
          </a:solidFill>
          <a:ln w="9525">
            <a:noFill/>
            <a:round/>
            <a:headEnd/>
            <a:tailEnd/>
          </a:ln>
        </p:spPr>
        <p:txBody>
          <a:bodyPr/>
          <a:lstStyle/>
          <a:p>
            <a:endParaRPr lang="zh-CN" altLang="en-US"/>
          </a:p>
        </p:txBody>
      </p:sp>
      <p:sp>
        <p:nvSpPr>
          <p:cNvPr id="4" name="TextBox 3"/>
          <p:cNvSpPr txBox="1"/>
          <p:nvPr/>
        </p:nvSpPr>
        <p:spPr>
          <a:xfrm>
            <a:off x="2481969" y="2537294"/>
            <a:ext cx="6312194" cy="2677656"/>
          </a:xfrm>
          <a:prstGeom prst="rect">
            <a:avLst/>
          </a:prstGeom>
          <a:noFill/>
        </p:spPr>
        <p:txBody>
          <a:bodyPr wrap="square">
            <a:spAutoFit/>
          </a:bodyPr>
          <a:lstStyle/>
          <a:p>
            <a:pPr algn="just" fontAlgn="auto">
              <a:spcBef>
                <a:spcPts val="0"/>
              </a:spcBef>
              <a:spcAft>
                <a:spcPts val="0"/>
              </a:spcAft>
              <a:defRPr/>
            </a:pPr>
            <a:r>
              <a:rPr lang="zh-CN"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　　</a:t>
            </a: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教育部基础教育司委托，中宣部</a:t>
            </a:r>
            <a:r>
              <a:rPr lang="en-US"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时事报告</a:t>
            </a:r>
            <a:r>
              <a:rPr lang="en-US"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杂志社编辑出版的中学时事教育教学的专用教材。</a:t>
            </a:r>
          </a:p>
          <a:p>
            <a:pPr algn="just" fontAlgn="auto">
              <a:spcBef>
                <a:spcPts val="0"/>
              </a:spcBef>
              <a:spcAft>
                <a:spcPts val="0"/>
              </a:spcAft>
              <a:defRPr/>
            </a:pP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　　根据教育部</a:t>
            </a:r>
            <a:r>
              <a:rPr lang="en-US"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思想品德</a:t>
            </a:r>
            <a:r>
              <a:rPr lang="en-US"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a:t>
            </a:r>
            <a:r>
              <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课新课标要求，深入浅出地宣传解读党和政府方针政策的新思路、新举措、新亮点；被政治教师誉为“动态教材”。</a:t>
            </a:r>
          </a:p>
        </p:txBody>
      </p:sp>
      <p:pic>
        <p:nvPicPr>
          <p:cNvPr id="24" name="图片 23" descr="初中.gif"/>
          <p:cNvPicPr>
            <a:picLocks noChangeAspect="1"/>
          </p:cNvPicPr>
          <p:nvPr/>
        </p:nvPicPr>
        <p:blipFill>
          <a:blip r:embed="rId3"/>
          <a:stretch>
            <a:fillRect/>
          </a:stretch>
        </p:blipFill>
        <p:spPr>
          <a:xfrm>
            <a:off x="2232876" y="571480"/>
            <a:ext cx="7554098" cy="5040000"/>
          </a:xfrm>
          <a:prstGeom prst="rect">
            <a:avLst/>
          </a:prstGeom>
        </p:spPr>
      </p:pic>
      <p:sp>
        <p:nvSpPr>
          <p:cNvPr id="25" name="Text Box 8"/>
          <p:cNvSpPr txBox="1">
            <a:spLocks noChangeArrowheads="1"/>
          </p:cNvSpPr>
          <p:nvPr/>
        </p:nvSpPr>
        <p:spPr bwMode="gray">
          <a:xfrm>
            <a:off x="-36512" y="4437112"/>
            <a:ext cx="2087563" cy="261610"/>
          </a:xfrm>
          <a:prstGeom prst="rect">
            <a:avLst/>
          </a:prstGeom>
          <a:noFill/>
          <a:ln w="9525">
            <a:noFill/>
            <a:miter lim="800000"/>
            <a:headEnd/>
            <a:tailEnd/>
          </a:ln>
        </p:spPr>
        <p:txBody>
          <a:bodyPr>
            <a:spAutoFit/>
          </a:bodyPr>
          <a:lstStyle/>
          <a:p>
            <a:r>
              <a:rPr lang="en-US" altLang="zh-CN" sz="1100" b="1" dirty="0" smtClean="0">
                <a:solidFill>
                  <a:srgbClr val="A6A6A6"/>
                </a:solidFill>
                <a:latin typeface="Arial" pitchFamily="34" charset="0"/>
                <a:ea typeface="黑体" pitchFamily="2" charset="-122"/>
                <a:cs typeface="Arial" pitchFamily="34" charset="0"/>
              </a:rPr>
              <a:t>www.xingshizhengce.com</a:t>
            </a:r>
            <a:endParaRPr lang="zh-CN" altLang="en-US" sz="1100" b="1" dirty="0">
              <a:solidFill>
                <a:srgbClr val="A6A6A6"/>
              </a:solidFill>
              <a:latin typeface="Arial" pitchFamily="34" charset="0"/>
              <a:ea typeface="黑体" pitchFamily="2" charset="-122"/>
            </a:endParaRPr>
          </a:p>
        </p:txBody>
      </p:sp>
    </p:spTree>
    <p:extLst>
      <p:ext uri="{BB962C8B-B14F-4D97-AF65-F5344CB8AC3E}">
        <p14:creationId xmlns:p14="http://schemas.microsoft.com/office/powerpoint/2010/main" xmlns="" val="4039745997"/>
      </p:ext>
    </p:extLst>
  </p:cSld>
  <p:clrMapOvr>
    <a:masterClrMapping/>
  </p:clrMapOvr>
  <p:transition spd="slow">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2"/>
          <p:cNvSpPr>
            <a:spLocks noChangeShapeType="1"/>
          </p:cNvSpPr>
          <p:nvPr/>
        </p:nvSpPr>
        <p:spPr bwMode="gray">
          <a:xfrm>
            <a:off x="1811338" y="1455738"/>
            <a:ext cx="0" cy="3128962"/>
          </a:xfrm>
          <a:prstGeom prst="line">
            <a:avLst/>
          </a:prstGeom>
          <a:noFill/>
          <a:ln w="9525">
            <a:solidFill>
              <a:schemeClr val="bg2"/>
            </a:solidFill>
            <a:round/>
            <a:headEnd/>
            <a:tailEnd/>
          </a:ln>
        </p:spPr>
        <p:txBody>
          <a:bodyPr/>
          <a:lstStyle/>
          <a:p>
            <a:endParaRPr lang="zh-CN" altLang="en-US"/>
          </a:p>
        </p:txBody>
      </p:sp>
      <p:grpSp>
        <p:nvGrpSpPr>
          <p:cNvPr id="2" name="Group 3"/>
          <p:cNvGrpSpPr>
            <a:grpSpLocks/>
          </p:cNvGrpSpPr>
          <p:nvPr/>
        </p:nvGrpSpPr>
        <p:grpSpPr bwMode="auto">
          <a:xfrm>
            <a:off x="271463" y="-4763"/>
            <a:ext cx="1552575" cy="1585913"/>
            <a:chOff x="171" y="-3"/>
            <a:chExt cx="978" cy="999"/>
          </a:xfrm>
        </p:grpSpPr>
        <p:sp>
          <p:nvSpPr>
            <p:cNvPr id="9" name="Freeform 4"/>
            <p:cNvSpPr>
              <a:spLocks/>
            </p:cNvSpPr>
            <p:nvPr/>
          </p:nvSpPr>
          <p:spPr bwMode="gray">
            <a:xfrm>
              <a:off x="653" y="-3"/>
              <a:ext cx="496" cy="999"/>
            </a:xfrm>
            <a:custGeom>
              <a:avLst/>
              <a:gdLst>
                <a:gd name="T0" fmla="*/ 84 w 496"/>
                <a:gd name="T1" fmla="*/ 0 h 999"/>
                <a:gd name="T2" fmla="*/ 496 w 496"/>
                <a:gd name="T3" fmla="*/ 854 h 999"/>
                <a:gd name="T4" fmla="*/ 496 w 496"/>
                <a:gd name="T5" fmla="*/ 999 h 999"/>
                <a:gd name="T6" fmla="*/ 0 w 496"/>
                <a:gd name="T7" fmla="*/ 188 h 999"/>
                <a:gd name="T8" fmla="*/ 84 w 496"/>
                <a:gd name="T9" fmla="*/ 0 h 999"/>
                <a:gd name="T10" fmla="*/ 0 60000 65536"/>
                <a:gd name="T11" fmla="*/ 0 60000 65536"/>
                <a:gd name="T12" fmla="*/ 0 60000 65536"/>
                <a:gd name="T13" fmla="*/ 0 60000 65536"/>
                <a:gd name="T14" fmla="*/ 0 60000 65536"/>
                <a:gd name="T15" fmla="*/ 0 w 496"/>
                <a:gd name="T16" fmla="*/ 0 h 999"/>
                <a:gd name="T17" fmla="*/ 496 w 496"/>
                <a:gd name="T18" fmla="*/ 999 h 999"/>
              </a:gdLst>
              <a:ahLst/>
              <a:cxnLst>
                <a:cxn ang="T10">
                  <a:pos x="T0" y="T1"/>
                </a:cxn>
                <a:cxn ang="T11">
                  <a:pos x="T2" y="T3"/>
                </a:cxn>
                <a:cxn ang="T12">
                  <a:pos x="T4" y="T5"/>
                </a:cxn>
                <a:cxn ang="T13">
                  <a:pos x="T6" y="T7"/>
                </a:cxn>
                <a:cxn ang="T14">
                  <a:pos x="T8" y="T9"/>
                </a:cxn>
              </a:cxnLst>
              <a:rect l="T15" t="T16" r="T17" b="T18"/>
              <a:pathLst>
                <a:path w="496" h="999">
                  <a:moveTo>
                    <a:pt x="84" y="0"/>
                  </a:moveTo>
                  <a:lnTo>
                    <a:pt x="496" y="854"/>
                  </a:lnTo>
                  <a:lnTo>
                    <a:pt x="496" y="999"/>
                  </a:lnTo>
                  <a:lnTo>
                    <a:pt x="0" y="188"/>
                  </a:lnTo>
                  <a:lnTo>
                    <a:pt x="84" y="0"/>
                  </a:lnTo>
                  <a:close/>
                </a:path>
              </a:pathLst>
            </a:custGeom>
            <a:solidFill>
              <a:schemeClr val="bg2"/>
            </a:solidFill>
            <a:ln w="9525">
              <a:noFill/>
              <a:round/>
              <a:headEnd/>
              <a:tailEnd/>
            </a:ln>
          </p:spPr>
          <p:txBody>
            <a:bodyPr/>
            <a:lstStyle/>
            <a:p>
              <a:endParaRPr lang="zh-CN" altLang="en-US"/>
            </a:p>
          </p:txBody>
        </p:sp>
        <p:sp>
          <p:nvSpPr>
            <p:cNvPr id="10" name="Freeform 5"/>
            <p:cNvSpPr>
              <a:spLocks/>
            </p:cNvSpPr>
            <p:nvPr/>
          </p:nvSpPr>
          <p:spPr bwMode="gray">
            <a:xfrm>
              <a:off x="171" y="0"/>
              <a:ext cx="564" cy="187"/>
            </a:xfrm>
            <a:custGeom>
              <a:avLst/>
              <a:gdLst>
                <a:gd name="T0" fmla="*/ 564 w 564"/>
                <a:gd name="T1" fmla="*/ 0 h 187"/>
                <a:gd name="T2" fmla="*/ 482 w 564"/>
                <a:gd name="T3" fmla="*/ 187 h 187"/>
                <a:gd name="T4" fmla="*/ 0 w 564"/>
                <a:gd name="T5" fmla="*/ 0 h 187"/>
                <a:gd name="T6" fmla="*/ 564 w 564"/>
                <a:gd name="T7" fmla="*/ 0 h 187"/>
                <a:gd name="T8" fmla="*/ 0 60000 65536"/>
                <a:gd name="T9" fmla="*/ 0 60000 65536"/>
                <a:gd name="T10" fmla="*/ 0 60000 65536"/>
                <a:gd name="T11" fmla="*/ 0 60000 65536"/>
                <a:gd name="T12" fmla="*/ 0 w 564"/>
                <a:gd name="T13" fmla="*/ 0 h 187"/>
                <a:gd name="T14" fmla="*/ 564 w 564"/>
                <a:gd name="T15" fmla="*/ 187 h 187"/>
              </a:gdLst>
              <a:ahLst/>
              <a:cxnLst>
                <a:cxn ang="T8">
                  <a:pos x="T0" y="T1"/>
                </a:cxn>
                <a:cxn ang="T9">
                  <a:pos x="T2" y="T3"/>
                </a:cxn>
                <a:cxn ang="T10">
                  <a:pos x="T4" y="T5"/>
                </a:cxn>
                <a:cxn ang="T11">
                  <a:pos x="T6" y="T7"/>
                </a:cxn>
              </a:cxnLst>
              <a:rect l="T12" t="T13" r="T14" b="T15"/>
              <a:pathLst>
                <a:path w="564" h="187">
                  <a:moveTo>
                    <a:pt x="564" y="0"/>
                  </a:moveTo>
                  <a:lnTo>
                    <a:pt x="482" y="187"/>
                  </a:lnTo>
                  <a:lnTo>
                    <a:pt x="0" y="0"/>
                  </a:lnTo>
                  <a:lnTo>
                    <a:pt x="564" y="0"/>
                  </a:lnTo>
                  <a:close/>
                </a:path>
              </a:pathLst>
            </a:custGeom>
            <a:solidFill>
              <a:schemeClr val="bg2"/>
            </a:solidFill>
            <a:ln w="9525">
              <a:noFill/>
              <a:round/>
              <a:headEnd/>
              <a:tailEnd/>
            </a:ln>
          </p:spPr>
          <p:txBody>
            <a:bodyPr/>
            <a:lstStyle/>
            <a:p>
              <a:endParaRPr lang="zh-CN" altLang="en-US"/>
            </a:p>
          </p:txBody>
        </p:sp>
      </p:grpSp>
      <p:sp>
        <p:nvSpPr>
          <p:cNvPr id="11" name="Freeform 7"/>
          <p:cNvSpPr>
            <a:spLocks/>
          </p:cNvSpPr>
          <p:nvPr/>
        </p:nvSpPr>
        <p:spPr bwMode="gray">
          <a:xfrm>
            <a:off x="1871663" y="-9525"/>
            <a:ext cx="1895475" cy="1519238"/>
          </a:xfrm>
          <a:custGeom>
            <a:avLst/>
            <a:gdLst>
              <a:gd name="T0" fmla="*/ 2147483647 w 1194"/>
              <a:gd name="T1" fmla="*/ 0 h 957"/>
              <a:gd name="T2" fmla="*/ 0 w 1194"/>
              <a:gd name="T3" fmla="*/ 2147483647 h 957"/>
              <a:gd name="T4" fmla="*/ 0 w 1194"/>
              <a:gd name="T5" fmla="*/ 2147483647 h 957"/>
              <a:gd name="T6" fmla="*/ 2147483647 w 1194"/>
              <a:gd name="T7" fmla="*/ 0 h 957"/>
              <a:gd name="T8" fmla="*/ 2147483647 w 1194"/>
              <a:gd name="T9" fmla="*/ 0 h 957"/>
              <a:gd name="T10" fmla="*/ 0 60000 65536"/>
              <a:gd name="T11" fmla="*/ 0 60000 65536"/>
              <a:gd name="T12" fmla="*/ 0 60000 65536"/>
              <a:gd name="T13" fmla="*/ 0 60000 65536"/>
              <a:gd name="T14" fmla="*/ 0 60000 65536"/>
              <a:gd name="T15" fmla="*/ 0 w 1194"/>
              <a:gd name="T16" fmla="*/ 0 h 957"/>
              <a:gd name="T17" fmla="*/ 1194 w 1194"/>
              <a:gd name="T18" fmla="*/ 957 h 957"/>
            </a:gdLst>
            <a:ahLst/>
            <a:cxnLst>
              <a:cxn ang="T10">
                <a:pos x="T0" y="T1"/>
              </a:cxn>
              <a:cxn ang="T11">
                <a:pos x="T2" y="T3"/>
              </a:cxn>
              <a:cxn ang="T12">
                <a:pos x="T4" y="T5"/>
              </a:cxn>
              <a:cxn ang="T13">
                <a:pos x="T6" y="T7"/>
              </a:cxn>
              <a:cxn ang="T14">
                <a:pos x="T8" y="T9"/>
              </a:cxn>
            </a:cxnLst>
            <a:rect l="T15" t="T16" r="T17" b="T18"/>
            <a:pathLst>
              <a:path w="1194" h="957">
                <a:moveTo>
                  <a:pt x="843" y="0"/>
                </a:moveTo>
                <a:lnTo>
                  <a:pt x="0" y="885"/>
                </a:lnTo>
                <a:lnTo>
                  <a:pt x="0" y="957"/>
                </a:lnTo>
                <a:lnTo>
                  <a:pt x="1194" y="0"/>
                </a:lnTo>
                <a:lnTo>
                  <a:pt x="843" y="0"/>
                </a:lnTo>
                <a:close/>
              </a:path>
            </a:pathLst>
          </a:custGeom>
          <a:solidFill>
            <a:schemeClr val="bg2"/>
          </a:solidFill>
          <a:ln w="9525">
            <a:noFill/>
            <a:round/>
            <a:headEnd/>
            <a:tailEnd/>
          </a:ln>
        </p:spPr>
        <p:txBody>
          <a:bodyPr/>
          <a:lstStyle/>
          <a:p>
            <a:endParaRPr lang="zh-CN" altLang="en-US"/>
          </a:p>
        </p:txBody>
      </p:sp>
      <p:sp>
        <p:nvSpPr>
          <p:cNvPr id="12" name="Freeform 8"/>
          <p:cNvSpPr>
            <a:spLocks/>
          </p:cNvSpPr>
          <p:nvPr/>
        </p:nvSpPr>
        <p:spPr bwMode="gray">
          <a:xfrm>
            <a:off x="1871663" y="-14288"/>
            <a:ext cx="2138362" cy="1581151"/>
          </a:xfrm>
          <a:custGeom>
            <a:avLst/>
            <a:gdLst>
              <a:gd name="T0" fmla="*/ 2147483647 w 1347"/>
              <a:gd name="T1" fmla="*/ 0 h 996"/>
              <a:gd name="T2" fmla="*/ 0 w 1347"/>
              <a:gd name="T3" fmla="*/ 2147483647 h 996"/>
              <a:gd name="T4" fmla="*/ 0 w 1347"/>
              <a:gd name="T5" fmla="*/ 2147483647 h 996"/>
              <a:gd name="T6" fmla="*/ 2147483647 w 1347"/>
              <a:gd name="T7" fmla="*/ 0 h 996"/>
              <a:gd name="T8" fmla="*/ 2147483647 w 1347"/>
              <a:gd name="T9" fmla="*/ 0 h 996"/>
              <a:gd name="T10" fmla="*/ 0 60000 65536"/>
              <a:gd name="T11" fmla="*/ 0 60000 65536"/>
              <a:gd name="T12" fmla="*/ 0 60000 65536"/>
              <a:gd name="T13" fmla="*/ 0 60000 65536"/>
              <a:gd name="T14" fmla="*/ 0 60000 65536"/>
              <a:gd name="T15" fmla="*/ 0 w 1347"/>
              <a:gd name="T16" fmla="*/ 0 h 996"/>
              <a:gd name="T17" fmla="*/ 1347 w 1347"/>
              <a:gd name="T18" fmla="*/ 996 h 996"/>
            </a:gdLst>
            <a:ahLst/>
            <a:cxnLst>
              <a:cxn ang="T10">
                <a:pos x="T0" y="T1"/>
              </a:cxn>
              <a:cxn ang="T11">
                <a:pos x="T2" y="T3"/>
              </a:cxn>
              <a:cxn ang="T12">
                <a:pos x="T4" y="T5"/>
              </a:cxn>
              <a:cxn ang="T13">
                <a:pos x="T6" y="T7"/>
              </a:cxn>
              <a:cxn ang="T14">
                <a:pos x="T8" y="T9"/>
              </a:cxn>
            </a:cxnLst>
            <a:rect l="T15" t="T16" r="T17" b="T18"/>
            <a:pathLst>
              <a:path w="1347" h="996">
                <a:moveTo>
                  <a:pt x="1347" y="0"/>
                </a:moveTo>
                <a:lnTo>
                  <a:pt x="0" y="996"/>
                </a:lnTo>
                <a:lnTo>
                  <a:pt x="0" y="957"/>
                </a:lnTo>
                <a:lnTo>
                  <a:pt x="1191" y="0"/>
                </a:lnTo>
                <a:lnTo>
                  <a:pt x="1347" y="0"/>
                </a:lnTo>
                <a:close/>
              </a:path>
            </a:pathLst>
          </a:custGeom>
          <a:solidFill>
            <a:schemeClr val="accent1"/>
          </a:solidFill>
          <a:ln w="9525">
            <a:noFill/>
            <a:round/>
            <a:headEnd/>
            <a:tailEnd/>
          </a:ln>
        </p:spPr>
        <p:txBody>
          <a:bodyPr/>
          <a:lstStyle/>
          <a:p>
            <a:endParaRPr lang="zh-CN" altLang="en-US"/>
          </a:p>
        </p:txBody>
      </p:sp>
      <p:sp>
        <p:nvSpPr>
          <p:cNvPr id="13" name="Freeform 9"/>
          <p:cNvSpPr>
            <a:spLocks/>
          </p:cNvSpPr>
          <p:nvPr/>
        </p:nvSpPr>
        <p:spPr bwMode="gray">
          <a:xfrm>
            <a:off x="1871663" y="-14288"/>
            <a:ext cx="2338387" cy="1627188"/>
          </a:xfrm>
          <a:custGeom>
            <a:avLst/>
            <a:gdLst>
              <a:gd name="T0" fmla="*/ 2147483647 w 1473"/>
              <a:gd name="T1" fmla="*/ 2147483647 h 1025"/>
              <a:gd name="T2" fmla="*/ 2147483647 w 1473"/>
              <a:gd name="T3" fmla="*/ 2147483647 h 1025"/>
              <a:gd name="T4" fmla="*/ 0 w 1473"/>
              <a:gd name="T5" fmla="*/ 2147483647 h 1025"/>
              <a:gd name="T6" fmla="*/ 2147483647 w 1473"/>
              <a:gd name="T7" fmla="*/ 0 h 1025"/>
              <a:gd name="T8" fmla="*/ 2147483647 w 1473"/>
              <a:gd name="T9" fmla="*/ 2147483647 h 1025"/>
              <a:gd name="T10" fmla="*/ 0 60000 65536"/>
              <a:gd name="T11" fmla="*/ 0 60000 65536"/>
              <a:gd name="T12" fmla="*/ 0 60000 65536"/>
              <a:gd name="T13" fmla="*/ 0 60000 65536"/>
              <a:gd name="T14" fmla="*/ 0 60000 65536"/>
              <a:gd name="T15" fmla="*/ 0 w 1473"/>
              <a:gd name="T16" fmla="*/ 0 h 1025"/>
              <a:gd name="T17" fmla="*/ 1473 w 1473"/>
              <a:gd name="T18" fmla="*/ 1025 h 1025"/>
            </a:gdLst>
            <a:ahLst/>
            <a:cxnLst>
              <a:cxn ang="T10">
                <a:pos x="T0" y="T1"/>
              </a:cxn>
              <a:cxn ang="T11">
                <a:pos x="T2" y="T3"/>
              </a:cxn>
              <a:cxn ang="T12">
                <a:pos x="T4" y="T5"/>
              </a:cxn>
              <a:cxn ang="T13">
                <a:pos x="T6" y="T7"/>
              </a:cxn>
              <a:cxn ang="T14">
                <a:pos x="T8" y="T9"/>
              </a:cxn>
            </a:cxnLst>
            <a:rect l="T15" t="T16" r="T17" b="T18"/>
            <a:pathLst>
              <a:path w="1473" h="1025">
                <a:moveTo>
                  <a:pt x="1473" y="6"/>
                </a:moveTo>
                <a:lnTo>
                  <a:pt x="2" y="1025"/>
                </a:lnTo>
                <a:lnTo>
                  <a:pt x="0" y="995"/>
                </a:lnTo>
                <a:lnTo>
                  <a:pt x="1344" y="0"/>
                </a:lnTo>
                <a:lnTo>
                  <a:pt x="1473" y="6"/>
                </a:lnTo>
                <a:close/>
              </a:path>
            </a:pathLst>
          </a:custGeom>
          <a:solidFill>
            <a:schemeClr val="tx2"/>
          </a:solidFill>
          <a:ln w="9525">
            <a:noFill/>
            <a:round/>
            <a:headEnd/>
            <a:tailEnd/>
          </a:ln>
        </p:spPr>
        <p:txBody>
          <a:bodyPr/>
          <a:lstStyle/>
          <a:p>
            <a:endParaRPr lang="zh-CN" altLang="en-US"/>
          </a:p>
        </p:txBody>
      </p:sp>
      <p:sp>
        <p:nvSpPr>
          <p:cNvPr id="14" name="Freeform 10"/>
          <p:cNvSpPr>
            <a:spLocks/>
          </p:cNvSpPr>
          <p:nvPr/>
        </p:nvSpPr>
        <p:spPr bwMode="gray">
          <a:xfrm>
            <a:off x="1874838" y="4437063"/>
            <a:ext cx="3525837" cy="2435225"/>
          </a:xfrm>
          <a:custGeom>
            <a:avLst/>
            <a:gdLst>
              <a:gd name="T0" fmla="*/ 2147483647 w 2221"/>
              <a:gd name="T1" fmla="*/ 2147483647 h 1534"/>
              <a:gd name="T2" fmla="*/ 0 w 2221"/>
              <a:gd name="T3" fmla="*/ 0 h 1534"/>
              <a:gd name="T4" fmla="*/ 2147483647 w 2221"/>
              <a:gd name="T5" fmla="*/ 2147483647 h 1534"/>
              <a:gd name="T6" fmla="*/ 2147483647 w 2221"/>
              <a:gd name="T7" fmla="*/ 2147483647 h 1534"/>
              <a:gd name="T8" fmla="*/ 2147483647 w 2221"/>
              <a:gd name="T9" fmla="*/ 2147483647 h 1534"/>
              <a:gd name="T10" fmla="*/ 0 60000 65536"/>
              <a:gd name="T11" fmla="*/ 0 60000 65536"/>
              <a:gd name="T12" fmla="*/ 0 60000 65536"/>
              <a:gd name="T13" fmla="*/ 0 60000 65536"/>
              <a:gd name="T14" fmla="*/ 0 60000 65536"/>
              <a:gd name="T15" fmla="*/ 0 w 2221"/>
              <a:gd name="T16" fmla="*/ 0 h 1534"/>
              <a:gd name="T17" fmla="*/ 2221 w 2221"/>
              <a:gd name="T18" fmla="*/ 1534 h 1534"/>
            </a:gdLst>
            <a:ahLst/>
            <a:cxnLst>
              <a:cxn ang="T10">
                <a:pos x="T0" y="T1"/>
              </a:cxn>
              <a:cxn ang="T11">
                <a:pos x="T2" y="T3"/>
              </a:cxn>
              <a:cxn ang="T12">
                <a:pos x="T4" y="T5"/>
              </a:cxn>
              <a:cxn ang="T13">
                <a:pos x="T6" y="T7"/>
              </a:cxn>
              <a:cxn ang="T14">
                <a:pos x="T8" y="T9"/>
              </a:cxn>
            </a:cxnLst>
            <a:rect l="T15" t="T16" r="T17" b="T18"/>
            <a:pathLst>
              <a:path w="2221" h="1534">
                <a:moveTo>
                  <a:pt x="2221" y="1533"/>
                </a:moveTo>
                <a:lnTo>
                  <a:pt x="0" y="0"/>
                </a:lnTo>
                <a:lnTo>
                  <a:pt x="1" y="25"/>
                </a:lnTo>
                <a:lnTo>
                  <a:pt x="2059" y="1534"/>
                </a:lnTo>
                <a:lnTo>
                  <a:pt x="2221" y="1533"/>
                </a:lnTo>
                <a:close/>
              </a:path>
            </a:pathLst>
          </a:custGeom>
          <a:solidFill>
            <a:schemeClr val="tx2"/>
          </a:solidFill>
          <a:ln w="9525">
            <a:noFill/>
            <a:round/>
            <a:headEnd/>
            <a:tailEnd/>
          </a:ln>
        </p:spPr>
        <p:txBody>
          <a:bodyPr/>
          <a:lstStyle/>
          <a:p>
            <a:endParaRPr lang="zh-CN" altLang="en-US"/>
          </a:p>
        </p:txBody>
      </p:sp>
      <p:sp>
        <p:nvSpPr>
          <p:cNvPr id="15" name="Freeform 11"/>
          <p:cNvSpPr>
            <a:spLocks/>
          </p:cNvSpPr>
          <p:nvPr/>
        </p:nvSpPr>
        <p:spPr bwMode="gray">
          <a:xfrm>
            <a:off x="1876425" y="4475163"/>
            <a:ext cx="3265488" cy="2392362"/>
          </a:xfrm>
          <a:custGeom>
            <a:avLst/>
            <a:gdLst>
              <a:gd name="T0" fmla="*/ 2147483647 w 2057"/>
              <a:gd name="T1" fmla="*/ 2147483647 h 1507"/>
              <a:gd name="T2" fmla="*/ 0 w 2057"/>
              <a:gd name="T3" fmla="*/ 0 h 1507"/>
              <a:gd name="T4" fmla="*/ 0 w 2057"/>
              <a:gd name="T5" fmla="*/ 2147483647 h 1507"/>
              <a:gd name="T6" fmla="*/ 2147483647 w 2057"/>
              <a:gd name="T7" fmla="*/ 2147483647 h 1507"/>
              <a:gd name="T8" fmla="*/ 2147483647 w 2057"/>
              <a:gd name="T9" fmla="*/ 2147483647 h 1507"/>
              <a:gd name="T10" fmla="*/ 0 60000 65536"/>
              <a:gd name="T11" fmla="*/ 0 60000 65536"/>
              <a:gd name="T12" fmla="*/ 0 60000 65536"/>
              <a:gd name="T13" fmla="*/ 0 60000 65536"/>
              <a:gd name="T14" fmla="*/ 0 60000 65536"/>
              <a:gd name="T15" fmla="*/ 0 w 2057"/>
              <a:gd name="T16" fmla="*/ 0 h 1507"/>
              <a:gd name="T17" fmla="*/ 2057 w 2057"/>
              <a:gd name="T18" fmla="*/ 1507 h 1507"/>
            </a:gdLst>
            <a:ahLst/>
            <a:cxnLst>
              <a:cxn ang="T10">
                <a:pos x="T0" y="T1"/>
              </a:cxn>
              <a:cxn ang="T11">
                <a:pos x="T2" y="T3"/>
              </a:cxn>
              <a:cxn ang="T12">
                <a:pos x="T4" y="T5"/>
              </a:cxn>
              <a:cxn ang="T13">
                <a:pos x="T6" y="T7"/>
              </a:cxn>
              <a:cxn ang="T14">
                <a:pos x="T8" y="T9"/>
              </a:cxn>
            </a:cxnLst>
            <a:rect l="T15" t="T16" r="T17" b="T18"/>
            <a:pathLst>
              <a:path w="2057" h="1507">
                <a:moveTo>
                  <a:pt x="2057" y="1507"/>
                </a:moveTo>
                <a:lnTo>
                  <a:pt x="0" y="0"/>
                </a:lnTo>
                <a:lnTo>
                  <a:pt x="0" y="30"/>
                </a:lnTo>
                <a:lnTo>
                  <a:pt x="1857" y="1507"/>
                </a:lnTo>
                <a:lnTo>
                  <a:pt x="2057" y="1507"/>
                </a:lnTo>
                <a:close/>
              </a:path>
            </a:pathLst>
          </a:custGeom>
          <a:solidFill>
            <a:schemeClr val="accent1"/>
          </a:solidFill>
          <a:ln w="9525">
            <a:noFill/>
            <a:round/>
            <a:headEnd/>
            <a:tailEnd/>
          </a:ln>
        </p:spPr>
        <p:txBody>
          <a:bodyPr/>
          <a:lstStyle/>
          <a:p>
            <a:endParaRPr lang="zh-CN" altLang="en-US"/>
          </a:p>
        </p:txBody>
      </p:sp>
      <p:sp>
        <p:nvSpPr>
          <p:cNvPr id="16" name="Freeform 12"/>
          <p:cNvSpPr>
            <a:spLocks/>
          </p:cNvSpPr>
          <p:nvPr/>
        </p:nvSpPr>
        <p:spPr bwMode="gray">
          <a:xfrm>
            <a:off x="1871663" y="4518025"/>
            <a:ext cx="2946400" cy="2344738"/>
          </a:xfrm>
          <a:custGeom>
            <a:avLst/>
            <a:gdLst>
              <a:gd name="T0" fmla="*/ 2147483647 w 1856"/>
              <a:gd name="T1" fmla="*/ 2147483647 h 1477"/>
              <a:gd name="T2" fmla="*/ 0 w 1856"/>
              <a:gd name="T3" fmla="*/ 2147483647 h 1477"/>
              <a:gd name="T4" fmla="*/ 0 w 1856"/>
              <a:gd name="T5" fmla="*/ 0 h 1477"/>
              <a:gd name="T6" fmla="*/ 2147483647 w 1856"/>
              <a:gd name="T7" fmla="*/ 2147483647 h 1477"/>
              <a:gd name="T8" fmla="*/ 2147483647 w 1856"/>
              <a:gd name="T9" fmla="*/ 2147483647 h 1477"/>
              <a:gd name="T10" fmla="*/ 2147483647 w 1856"/>
              <a:gd name="T11" fmla="*/ 2147483647 h 1477"/>
              <a:gd name="T12" fmla="*/ 0 60000 65536"/>
              <a:gd name="T13" fmla="*/ 0 60000 65536"/>
              <a:gd name="T14" fmla="*/ 0 60000 65536"/>
              <a:gd name="T15" fmla="*/ 0 60000 65536"/>
              <a:gd name="T16" fmla="*/ 0 60000 65536"/>
              <a:gd name="T17" fmla="*/ 0 60000 65536"/>
              <a:gd name="T18" fmla="*/ 0 w 1856"/>
              <a:gd name="T19" fmla="*/ 0 h 1477"/>
              <a:gd name="T20" fmla="*/ 1856 w 1856"/>
              <a:gd name="T21" fmla="*/ 1477 h 1477"/>
            </a:gdLst>
            <a:ahLst/>
            <a:cxnLst>
              <a:cxn ang="T12">
                <a:pos x="T0" y="T1"/>
              </a:cxn>
              <a:cxn ang="T13">
                <a:pos x="T2" y="T3"/>
              </a:cxn>
              <a:cxn ang="T14">
                <a:pos x="T4" y="T5"/>
              </a:cxn>
              <a:cxn ang="T15">
                <a:pos x="T6" y="T7"/>
              </a:cxn>
              <a:cxn ang="T16">
                <a:pos x="T8" y="T9"/>
              </a:cxn>
              <a:cxn ang="T17">
                <a:pos x="T10" y="T11"/>
              </a:cxn>
            </a:cxnLst>
            <a:rect l="T18" t="T19" r="T20" b="T21"/>
            <a:pathLst>
              <a:path w="1856" h="1477">
                <a:moveTo>
                  <a:pt x="1344" y="1474"/>
                </a:moveTo>
                <a:lnTo>
                  <a:pt x="0" y="97"/>
                </a:lnTo>
                <a:lnTo>
                  <a:pt x="0" y="0"/>
                </a:lnTo>
                <a:lnTo>
                  <a:pt x="1856" y="1474"/>
                </a:lnTo>
                <a:lnTo>
                  <a:pt x="1848" y="1477"/>
                </a:lnTo>
                <a:lnTo>
                  <a:pt x="1344" y="1474"/>
                </a:lnTo>
                <a:close/>
              </a:path>
            </a:pathLst>
          </a:custGeom>
          <a:solidFill>
            <a:schemeClr val="hlink"/>
          </a:solidFill>
          <a:ln w="9525">
            <a:noFill/>
            <a:round/>
            <a:headEnd/>
            <a:tailEnd/>
          </a:ln>
        </p:spPr>
        <p:txBody>
          <a:bodyPr/>
          <a:lstStyle/>
          <a:p>
            <a:endParaRPr lang="zh-CN" altLang="en-US"/>
          </a:p>
        </p:txBody>
      </p:sp>
      <p:sp>
        <p:nvSpPr>
          <p:cNvPr id="17" name="Line 17"/>
          <p:cNvSpPr>
            <a:spLocks noChangeShapeType="1"/>
          </p:cNvSpPr>
          <p:nvPr/>
        </p:nvSpPr>
        <p:spPr bwMode="gray">
          <a:xfrm>
            <a:off x="1876425" y="1552575"/>
            <a:ext cx="0" cy="2957513"/>
          </a:xfrm>
          <a:prstGeom prst="line">
            <a:avLst/>
          </a:prstGeom>
          <a:noFill/>
          <a:ln w="9525">
            <a:solidFill>
              <a:schemeClr val="accent1"/>
            </a:solidFill>
            <a:round/>
            <a:headEnd/>
            <a:tailEnd/>
          </a:ln>
        </p:spPr>
        <p:txBody>
          <a:bodyPr/>
          <a:lstStyle/>
          <a:p>
            <a:endParaRPr lang="zh-CN" altLang="en-US"/>
          </a:p>
        </p:txBody>
      </p:sp>
      <p:sp>
        <p:nvSpPr>
          <p:cNvPr id="18" name="Rectangle 40"/>
          <p:cNvSpPr txBox="1">
            <a:spLocks noChangeArrowheads="1"/>
          </p:cNvSpPr>
          <p:nvPr/>
        </p:nvSpPr>
        <p:spPr bwMode="white">
          <a:xfrm>
            <a:off x="1763713" y="2060575"/>
            <a:ext cx="4968875" cy="1366838"/>
          </a:xfrm>
          <a:prstGeom prst="rect">
            <a:avLst/>
          </a:prstGeom>
          <a:noFill/>
          <a:ln w="9525">
            <a:noFill/>
            <a:miter lim="800000"/>
            <a:headEnd/>
            <a:tailEnd/>
          </a:ln>
        </p:spPr>
        <p:txBody>
          <a:bodyPr anchor="ctr"/>
          <a:lstStyle/>
          <a:p>
            <a:pPr>
              <a:lnSpc>
                <a:spcPct val="70000"/>
              </a:lnSpc>
            </a:pPr>
            <a:r>
              <a:rPr kumimoji="1" lang="en-US" altLang="zh-CN" sz="4000" b="1">
                <a:solidFill>
                  <a:schemeClr val="bg1"/>
                </a:solidFill>
                <a:latin typeface="微软雅黑" pitchFamily="34" charset="-122"/>
                <a:ea typeface="微软雅黑" pitchFamily="34" charset="-122"/>
              </a:rPr>
              <a:t>《</a:t>
            </a:r>
            <a:r>
              <a:rPr kumimoji="1" lang="zh-CN" altLang="en-US" sz="4000" b="1">
                <a:solidFill>
                  <a:schemeClr val="bg1"/>
                </a:solidFill>
                <a:latin typeface="微软雅黑" pitchFamily="34" charset="-122"/>
                <a:ea typeface="微软雅黑" pitchFamily="34" charset="-122"/>
              </a:rPr>
              <a:t>时事报告</a:t>
            </a:r>
            <a:r>
              <a:rPr kumimoji="1" lang="en-US" altLang="zh-CN" sz="4000" b="1">
                <a:solidFill>
                  <a:schemeClr val="bg1"/>
                </a:solidFill>
                <a:latin typeface="微软雅黑" pitchFamily="34" charset="-122"/>
                <a:ea typeface="微软雅黑" pitchFamily="34" charset="-122"/>
              </a:rPr>
              <a:t>》</a:t>
            </a:r>
            <a:r>
              <a:rPr kumimoji="1" lang="zh-CN" altLang="en-US" sz="4000" b="1">
                <a:solidFill>
                  <a:schemeClr val="bg1"/>
                </a:solidFill>
                <a:latin typeface="微软雅黑" pitchFamily="34" charset="-122"/>
                <a:ea typeface="微软雅黑" pitchFamily="34" charset="-122"/>
              </a:rPr>
              <a:t>杂志社</a:t>
            </a:r>
            <a:endParaRPr kumimoji="1" lang="ko-KR" altLang="en-US" sz="4000" b="1">
              <a:solidFill>
                <a:schemeClr val="bg1"/>
              </a:solidFill>
              <a:latin typeface="微软雅黑" pitchFamily="34" charset="-122"/>
              <a:ea typeface="冬青黑体简体中文 W6" charset="-122"/>
            </a:endParaRPr>
          </a:p>
        </p:txBody>
      </p:sp>
      <p:sp>
        <p:nvSpPr>
          <p:cNvPr id="19" name="Rectangle 41"/>
          <p:cNvSpPr txBox="1">
            <a:spLocks noChangeArrowheads="1"/>
          </p:cNvSpPr>
          <p:nvPr/>
        </p:nvSpPr>
        <p:spPr bwMode="white">
          <a:xfrm>
            <a:off x="2051050" y="2997200"/>
            <a:ext cx="5473700" cy="431800"/>
          </a:xfrm>
          <a:prstGeom prst="rect">
            <a:avLst/>
          </a:prstGeom>
          <a:noFill/>
          <a:ln w="9525">
            <a:noFill/>
            <a:miter lim="800000"/>
            <a:headEnd/>
            <a:tailEnd/>
          </a:ln>
        </p:spPr>
        <p:txBody>
          <a:bodyPr/>
          <a:lstStyle/>
          <a:p>
            <a:pPr latinLnBrk="1">
              <a:spcBef>
                <a:spcPct val="20000"/>
              </a:spcBef>
            </a:pPr>
            <a:r>
              <a:rPr kumimoji="1" lang="zh-CN" altLang="en-US" sz="2800" b="1">
                <a:solidFill>
                  <a:schemeClr val="bg1"/>
                </a:solidFill>
                <a:latin typeface="华文楷体" pitchFamily="2" charset="-122"/>
                <a:ea typeface="华文楷体" pitchFamily="2" charset="-122"/>
              </a:rPr>
              <a:t>形势与政策课专用</a:t>
            </a:r>
            <a:endParaRPr kumimoji="1" lang="ko-KR" altLang="en-US" sz="2800" b="1">
              <a:solidFill>
                <a:schemeClr val="bg1"/>
              </a:solidFill>
              <a:latin typeface="华文楷体" pitchFamily="2" charset="-122"/>
              <a:ea typeface="楷体-简" charset="-122"/>
            </a:endParaRPr>
          </a:p>
        </p:txBody>
      </p:sp>
      <p:sp>
        <p:nvSpPr>
          <p:cNvPr id="20" name="Rectangle 6"/>
          <p:cNvSpPr>
            <a:spLocks noChangeArrowheads="1"/>
          </p:cNvSpPr>
          <p:nvPr/>
        </p:nvSpPr>
        <p:spPr bwMode="gray">
          <a:xfrm>
            <a:off x="65088" y="4457700"/>
            <a:ext cx="1762125" cy="215900"/>
          </a:xfrm>
          <a:prstGeom prst="rect">
            <a:avLst/>
          </a:prstGeom>
          <a:solidFill>
            <a:schemeClr val="bg2"/>
          </a:solidFill>
          <a:ln w="9525">
            <a:noFill/>
            <a:miter lim="800000"/>
            <a:headEnd/>
            <a:tailEnd/>
          </a:ln>
        </p:spPr>
        <p:txBody>
          <a:bodyPr wrap="none" anchor="ctr"/>
          <a:lstStyle/>
          <a:p>
            <a:endParaRPr lang="zh-CN" altLang="en-US"/>
          </a:p>
        </p:txBody>
      </p:sp>
      <p:pic>
        <p:nvPicPr>
          <p:cNvPr id="22" name="图片 2" descr="章.tif"/>
          <p:cNvPicPr>
            <a:picLocks noChangeAspect="1"/>
          </p:cNvPicPr>
          <p:nvPr/>
        </p:nvPicPr>
        <p:blipFill>
          <a:blip r:embed="rId2" cstate="print"/>
          <a:srcRect/>
          <a:stretch>
            <a:fillRect/>
          </a:stretch>
        </p:blipFill>
        <p:spPr bwMode="auto">
          <a:xfrm>
            <a:off x="561955" y="2416176"/>
            <a:ext cx="1152525" cy="1155700"/>
          </a:xfrm>
          <a:prstGeom prst="rect">
            <a:avLst/>
          </a:prstGeom>
          <a:noFill/>
          <a:ln w="9525">
            <a:noFill/>
            <a:miter lim="800000"/>
            <a:headEnd/>
            <a:tailEnd/>
          </a:ln>
        </p:spPr>
      </p:pic>
      <p:sp>
        <p:nvSpPr>
          <p:cNvPr id="23" name="Freeform 20"/>
          <p:cNvSpPr>
            <a:spLocks/>
          </p:cNvSpPr>
          <p:nvPr/>
        </p:nvSpPr>
        <p:spPr bwMode="gray">
          <a:xfrm>
            <a:off x="1811370" y="-9525"/>
            <a:ext cx="7332662" cy="6946900"/>
          </a:xfrm>
          <a:custGeom>
            <a:avLst/>
            <a:gdLst>
              <a:gd name="T0" fmla="*/ 2147483647 w 4579"/>
              <a:gd name="T1" fmla="*/ 0 h 4338"/>
              <a:gd name="T2" fmla="*/ 2147483647 w 4579"/>
              <a:gd name="T3" fmla="*/ 2147483647 h 4338"/>
              <a:gd name="T4" fmla="*/ 0 w 4579"/>
              <a:gd name="T5" fmla="*/ 2147483647 h 4338"/>
              <a:gd name="T6" fmla="*/ 2147483647 w 4579"/>
              <a:gd name="T7" fmla="*/ 2147483647 h 4338"/>
              <a:gd name="T8" fmla="*/ 2147483647 w 4579"/>
              <a:gd name="T9" fmla="*/ 2147483647 h 4338"/>
              <a:gd name="T10" fmla="*/ 2147483647 w 4579"/>
              <a:gd name="T11" fmla="*/ 0 h 4338"/>
              <a:gd name="T12" fmla="*/ 2147483647 w 4579"/>
              <a:gd name="T13" fmla="*/ 0 h 4338"/>
              <a:gd name="T14" fmla="*/ 0 60000 65536"/>
              <a:gd name="T15" fmla="*/ 0 60000 65536"/>
              <a:gd name="T16" fmla="*/ 0 60000 65536"/>
              <a:gd name="T17" fmla="*/ 0 60000 65536"/>
              <a:gd name="T18" fmla="*/ 0 60000 65536"/>
              <a:gd name="T19" fmla="*/ 0 60000 65536"/>
              <a:gd name="T20" fmla="*/ 0 60000 65536"/>
              <a:gd name="T21" fmla="*/ 0 w 4579"/>
              <a:gd name="T22" fmla="*/ 0 h 4338"/>
              <a:gd name="T23" fmla="*/ 4579 w 4579"/>
              <a:gd name="T24" fmla="*/ 4338 h 4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9" h="4338">
                <a:moveTo>
                  <a:pt x="1471" y="0"/>
                </a:moveTo>
                <a:lnTo>
                  <a:pt x="1" y="1020"/>
                </a:lnTo>
                <a:lnTo>
                  <a:pt x="0" y="2805"/>
                </a:lnTo>
                <a:lnTo>
                  <a:pt x="2221" y="4338"/>
                </a:lnTo>
                <a:lnTo>
                  <a:pt x="4579" y="4332"/>
                </a:lnTo>
                <a:lnTo>
                  <a:pt x="4573" y="0"/>
                </a:lnTo>
                <a:lnTo>
                  <a:pt x="1471" y="0"/>
                </a:lnTo>
                <a:close/>
              </a:path>
            </a:pathLst>
          </a:custGeom>
          <a:solidFill>
            <a:schemeClr val="bg1"/>
          </a:solidFill>
          <a:ln w="9525">
            <a:noFill/>
            <a:round/>
            <a:headEnd/>
            <a:tailEnd/>
          </a:ln>
        </p:spPr>
        <p:txBody>
          <a:bodyPr/>
          <a:lstStyle/>
          <a:p>
            <a:endParaRPr lang="zh-CN" altLang="en-US"/>
          </a:p>
        </p:txBody>
      </p:sp>
      <p:sp>
        <p:nvSpPr>
          <p:cNvPr id="4" name="TextBox 3"/>
          <p:cNvSpPr txBox="1"/>
          <p:nvPr/>
        </p:nvSpPr>
        <p:spPr>
          <a:xfrm>
            <a:off x="2571736" y="2857496"/>
            <a:ext cx="6500858" cy="2308324"/>
          </a:xfrm>
          <a:prstGeom prst="rect">
            <a:avLst/>
          </a:prstGeom>
          <a:noFill/>
        </p:spPr>
        <p:txBody>
          <a:bodyPr wrap="square">
            <a:spAutoFit/>
          </a:bodyPr>
          <a:lstStyle/>
          <a:p>
            <a:pPr algn="just" fontAlgn="auto">
              <a:spcBef>
                <a:spcPts val="0"/>
              </a:spcBef>
              <a:spcAft>
                <a:spcPts val="0"/>
              </a:spcAft>
              <a:defRPr/>
            </a:pPr>
            <a:r>
              <a:rPr lang="zh-CN"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黑体" pitchFamily="49" charset="-122"/>
                <a:ea typeface="黑体" pitchFamily="49" charset="-122"/>
              </a:rPr>
              <a:t>　　</a:t>
            </a:r>
            <a:r>
              <a:rPr lang="zh-CN" altLang="zh-CN"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rPr>
              <a:t>以介绍时事为主线，贴近小学生的认知特点，以图文并茂的形式，通俗易懂的文笔，向广大小学生介绍国家改革开放的成就和国内外热点，集时政性、知识性、趣味性为一身，为小学生了解时事、开阔眼界、增长知识提供了专门的动态教材。</a:t>
            </a:r>
            <a:endParaRPr lang="zh-CN" altLang="en-US" sz="2400" b="1" spc="50" dirty="0">
              <a:ln w="13500">
                <a:solidFill>
                  <a:schemeClr val="accent1">
                    <a:shade val="2500"/>
                    <a:alpha val="6500"/>
                  </a:schemeClr>
                </a:solidFill>
                <a:prstDash val="solid"/>
              </a:ln>
              <a:effectLst>
                <a:innerShdw blurRad="50900" dist="38500" dir="13500000">
                  <a:srgbClr val="000000">
                    <a:alpha val="60000"/>
                  </a:srgbClr>
                </a:innerShdw>
              </a:effectLst>
              <a:latin typeface="黑体" pitchFamily="49" charset="-122"/>
              <a:ea typeface="黑体" pitchFamily="49" charset="-122"/>
            </a:endParaRPr>
          </a:p>
        </p:txBody>
      </p:sp>
      <p:pic>
        <p:nvPicPr>
          <p:cNvPr id="24" name="图片 23" descr="小学.gif"/>
          <p:cNvPicPr>
            <a:picLocks noChangeAspect="1"/>
          </p:cNvPicPr>
          <p:nvPr/>
        </p:nvPicPr>
        <p:blipFill>
          <a:blip r:embed="rId3"/>
          <a:stretch>
            <a:fillRect/>
          </a:stretch>
        </p:blipFill>
        <p:spPr>
          <a:xfrm>
            <a:off x="1732810" y="714356"/>
            <a:ext cx="7554098" cy="5040000"/>
          </a:xfrm>
          <a:prstGeom prst="rect">
            <a:avLst/>
          </a:prstGeom>
        </p:spPr>
      </p:pic>
      <p:sp>
        <p:nvSpPr>
          <p:cNvPr id="25" name="Text Box 8"/>
          <p:cNvSpPr txBox="1">
            <a:spLocks noChangeArrowheads="1"/>
          </p:cNvSpPr>
          <p:nvPr/>
        </p:nvSpPr>
        <p:spPr bwMode="gray">
          <a:xfrm>
            <a:off x="-36512" y="4437112"/>
            <a:ext cx="2087563" cy="261610"/>
          </a:xfrm>
          <a:prstGeom prst="rect">
            <a:avLst/>
          </a:prstGeom>
          <a:noFill/>
          <a:ln w="9525">
            <a:noFill/>
            <a:miter lim="800000"/>
            <a:headEnd/>
            <a:tailEnd/>
          </a:ln>
        </p:spPr>
        <p:txBody>
          <a:bodyPr>
            <a:spAutoFit/>
          </a:bodyPr>
          <a:lstStyle/>
          <a:p>
            <a:r>
              <a:rPr lang="en-US" altLang="zh-CN" sz="1100" b="1" dirty="0" smtClean="0">
                <a:solidFill>
                  <a:srgbClr val="A6A6A6"/>
                </a:solidFill>
                <a:latin typeface="Arial" pitchFamily="34" charset="0"/>
                <a:ea typeface="黑体" pitchFamily="2" charset="-122"/>
                <a:cs typeface="Arial" pitchFamily="34" charset="0"/>
              </a:rPr>
              <a:t>www.xingshizhengce.com</a:t>
            </a:r>
            <a:endParaRPr lang="zh-CN" altLang="en-US" sz="1100" b="1" dirty="0">
              <a:solidFill>
                <a:srgbClr val="A6A6A6"/>
              </a:solidFill>
              <a:latin typeface="Arial" pitchFamily="34" charset="0"/>
              <a:ea typeface="黑体" pitchFamily="2" charset="-122"/>
            </a:endParaRPr>
          </a:p>
        </p:txBody>
      </p:sp>
    </p:spTree>
    <p:extLst>
      <p:ext uri="{BB962C8B-B14F-4D97-AF65-F5344CB8AC3E}">
        <p14:creationId xmlns:p14="http://schemas.microsoft.com/office/powerpoint/2010/main" xmlns="" val="3592188449"/>
      </p:ext>
    </p:extLst>
  </p:cSld>
  <p:clrMapOvr>
    <a:masterClrMapping/>
  </p:clrMapOvr>
  <p:transition spd="slow">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
          <p:cNvSpPr>
            <a:spLocks noChangeShapeType="1"/>
          </p:cNvSpPr>
          <p:nvPr/>
        </p:nvSpPr>
        <p:spPr bwMode="gray">
          <a:xfrm>
            <a:off x="1811338" y="1455738"/>
            <a:ext cx="0" cy="3128962"/>
          </a:xfrm>
          <a:prstGeom prst="line">
            <a:avLst/>
          </a:prstGeom>
          <a:noFill/>
          <a:ln w="9525">
            <a:solidFill>
              <a:schemeClr val="bg2"/>
            </a:solidFill>
            <a:round/>
            <a:headEnd/>
            <a:tailEnd/>
          </a:ln>
        </p:spPr>
        <p:txBody>
          <a:bodyPr/>
          <a:lstStyle/>
          <a:p>
            <a:endParaRPr lang="zh-CN" altLang="en-US"/>
          </a:p>
        </p:txBody>
      </p:sp>
      <p:grpSp>
        <p:nvGrpSpPr>
          <p:cNvPr id="2" name="Group 3"/>
          <p:cNvGrpSpPr>
            <a:grpSpLocks/>
          </p:cNvGrpSpPr>
          <p:nvPr/>
        </p:nvGrpSpPr>
        <p:grpSpPr bwMode="auto">
          <a:xfrm>
            <a:off x="271463" y="-4763"/>
            <a:ext cx="1552575" cy="1585913"/>
            <a:chOff x="171" y="-3"/>
            <a:chExt cx="978" cy="999"/>
          </a:xfrm>
        </p:grpSpPr>
        <p:sp>
          <p:nvSpPr>
            <p:cNvPr id="6" name="Freeform 4"/>
            <p:cNvSpPr>
              <a:spLocks/>
            </p:cNvSpPr>
            <p:nvPr/>
          </p:nvSpPr>
          <p:spPr bwMode="gray">
            <a:xfrm>
              <a:off x="653" y="-3"/>
              <a:ext cx="496" cy="999"/>
            </a:xfrm>
            <a:custGeom>
              <a:avLst/>
              <a:gdLst>
                <a:gd name="T0" fmla="*/ 84 w 496"/>
                <a:gd name="T1" fmla="*/ 0 h 999"/>
                <a:gd name="T2" fmla="*/ 496 w 496"/>
                <a:gd name="T3" fmla="*/ 854 h 999"/>
                <a:gd name="T4" fmla="*/ 496 w 496"/>
                <a:gd name="T5" fmla="*/ 999 h 999"/>
                <a:gd name="T6" fmla="*/ 0 w 496"/>
                <a:gd name="T7" fmla="*/ 188 h 999"/>
                <a:gd name="T8" fmla="*/ 84 w 496"/>
                <a:gd name="T9" fmla="*/ 0 h 999"/>
                <a:gd name="T10" fmla="*/ 0 60000 65536"/>
                <a:gd name="T11" fmla="*/ 0 60000 65536"/>
                <a:gd name="T12" fmla="*/ 0 60000 65536"/>
                <a:gd name="T13" fmla="*/ 0 60000 65536"/>
                <a:gd name="T14" fmla="*/ 0 60000 65536"/>
                <a:gd name="T15" fmla="*/ 0 w 496"/>
                <a:gd name="T16" fmla="*/ 0 h 999"/>
                <a:gd name="T17" fmla="*/ 496 w 496"/>
                <a:gd name="T18" fmla="*/ 999 h 999"/>
              </a:gdLst>
              <a:ahLst/>
              <a:cxnLst>
                <a:cxn ang="T10">
                  <a:pos x="T0" y="T1"/>
                </a:cxn>
                <a:cxn ang="T11">
                  <a:pos x="T2" y="T3"/>
                </a:cxn>
                <a:cxn ang="T12">
                  <a:pos x="T4" y="T5"/>
                </a:cxn>
                <a:cxn ang="T13">
                  <a:pos x="T6" y="T7"/>
                </a:cxn>
                <a:cxn ang="T14">
                  <a:pos x="T8" y="T9"/>
                </a:cxn>
              </a:cxnLst>
              <a:rect l="T15" t="T16" r="T17" b="T18"/>
              <a:pathLst>
                <a:path w="496" h="999">
                  <a:moveTo>
                    <a:pt x="84" y="0"/>
                  </a:moveTo>
                  <a:lnTo>
                    <a:pt x="496" y="854"/>
                  </a:lnTo>
                  <a:lnTo>
                    <a:pt x="496" y="999"/>
                  </a:lnTo>
                  <a:lnTo>
                    <a:pt x="0" y="188"/>
                  </a:lnTo>
                  <a:lnTo>
                    <a:pt x="84" y="0"/>
                  </a:lnTo>
                  <a:close/>
                </a:path>
              </a:pathLst>
            </a:custGeom>
            <a:solidFill>
              <a:schemeClr val="bg2"/>
            </a:solidFill>
            <a:ln w="9525">
              <a:noFill/>
              <a:round/>
              <a:headEnd/>
              <a:tailEnd/>
            </a:ln>
          </p:spPr>
          <p:txBody>
            <a:bodyPr/>
            <a:lstStyle/>
            <a:p>
              <a:endParaRPr lang="zh-CN" altLang="en-US"/>
            </a:p>
          </p:txBody>
        </p:sp>
        <p:sp>
          <p:nvSpPr>
            <p:cNvPr id="7" name="Freeform 5"/>
            <p:cNvSpPr>
              <a:spLocks/>
            </p:cNvSpPr>
            <p:nvPr/>
          </p:nvSpPr>
          <p:spPr bwMode="gray">
            <a:xfrm>
              <a:off x="171" y="0"/>
              <a:ext cx="564" cy="187"/>
            </a:xfrm>
            <a:custGeom>
              <a:avLst/>
              <a:gdLst>
                <a:gd name="T0" fmla="*/ 564 w 564"/>
                <a:gd name="T1" fmla="*/ 0 h 187"/>
                <a:gd name="T2" fmla="*/ 482 w 564"/>
                <a:gd name="T3" fmla="*/ 187 h 187"/>
                <a:gd name="T4" fmla="*/ 0 w 564"/>
                <a:gd name="T5" fmla="*/ 0 h 187"/>
                <a:gd name="T6" fmla="*/ 564 w 564"/>
                <a:gd name="T7" fmla="*/ 0 h 187"/>
                <a:gd name="T8" fmla="*/ 0 60000 65536"/>
                <a:gd name="T9" fmla="*/ 0 60000 65536"/>
                <a:gd name="T10" fmla="*/ 0 60000 65536"/>
                <a:gd name="T11" fmla="*/ 0 60000 65536"/>
                <a:gd name="T12" fmla="*/ 0 w 564"/>
                <a:gd name="T13" fmla="*/ 0 h 187"/>
                <a:gd name="T14" fmla="*/ 564 w 564"/>
                <a:gd name="T15" fmla="*/ 187 h 187"/>
              </a:gdLst>
              <a:ahLst/>
              <a:cxnLst>
                <a:cxn ang="T8">
                  <a:pos x="T0" y="T1"/>
                </a:cxn>
                <a:cxn ang="T9">
                  <a:pos x="T2" y="T3"/>
                </a:cxn>
                <a:cxn ang="T10">
                  <a:pos x="T4" y="T5"/>
                </a:cxn>
                <a:cxn ang="T11">
                  <a:pos x="T6" y="T7"/>
                </a:cxn>
              </a:cxnLst>
              <a:rect l="T12" t="T13" r="T14" b="T15"/>
              <a:pathLst>
                <a:path w="564" h="187">
                  <a:moveTo>
                    <a:pt x="564" y="0"/>
                  </a:moveTo>
                  <a:lnTo>
                    <a:pt x="482" y="187"/>
                  </a:lnTo>
                  <a:lnTo>
                    <a:pt x="0" y="0"/>
                  </a:lnTo>
                  <a:lnTo>
                    <a:pt x="564" y="0"/>
                  </a:lnTo>
                  <a:close/>
                </a:path>
              </a:pathLst>
            </a:custGeom>
            <a:solidFill>
              <a:schemeClr val="bg2"/>
            </a:solidFill>
            <a:ln w="9525">
              <a:noFill/>
              <a:round/>
              <a:headEnd/>
              <a:tailEnd/>
            </a:ln>
          </p:spPr>
          <p:txBody>
            <a:bodyPr/>
            <a:lstStyle/>
            <a:p>
              <a:endParaRPr lang="zh-CN" altLang="en-US"/>
            </a:p>
          </p:txBody>
        </p:sp>
      </p:grpSp>
      <p:sp>
        <p:nvSpPr>
          <p:cNvPr id="8" name="Freeform 7"/>
          <p:cNvSpPr>
            <a:spLocks/>
          </p:cNvSpPr>
          <p:nvPr/>
        </p:nvSpPr>
        <p:spPr bwMode="gray">
          <a:xfrm>
            <a:off x="1871663" y="-9525"/>
            <a:ext cx="1895475" cy="1519238"/>
          </a:xfrm>
          <a:custGeom>
            <a:avLst/>
            <a:gdLst>
              <a:gd name="T0" fmla="*/ 2147483647 w 1194"/>
              <a:gd name="T1" fmla="*/ 0 h 957"/>
              <a:gd name="T2" fmla="*/ 0 w 1194"/>
              <a:gd name="T3" fmla="*/ 2147483647 h 957"/>
              <a:gd name="T4" fmla="*/ 0 w 1194"/>
              <a:gd name="T5" fmla="*/ 2147483647 h 957"/>
              <a:gd name="T6" fmla="*/ 2147483647 w 1194"/>
              <a:gd name="T7" fmla="*/ 0 h 957"/>
              <a:gd name="T8" fmla="*/ 2147483647 w 1194"/>
              <a:gd name="T9" fmla="*/ 0 h 957"/>
              <a:gd name="T10" fmla="*/ 0 60000 65536"/>
              <a:gd name="T11" fmla="*/ 0 60000 65536"/>
              <a:gd name="T12" fmla="*/ 0 60000 65536"/>
              <a:gd name="T13" fmla="*/ 0 60000 65536"/>
              <a:gd name="T14" fmla="*/ 0 60000 65536"/>
              <a:gd name="T15" fmla="*/ 0 w 1194"/>
              <a:gd name="T16" fmla="*/ 0 h 957"/>
              <a:gd name="T17" fmla="*/ 1194 w 1194"/>
              <a:gd name="T18" fmla="*/ 957 h 957"/>
            </a:gdLst>
            <a:ahLst/>
            <a:cxnLst>
              <a:cxn ang="T10">
                <a:pos x="T0" y="T1"/>
              </a:cxn>
              <a:cxn ang="T11">
                <a:pos x="T2" y="T3"/>
              </a:cxn>
              <a:cxn ang="T12">
                <a:pos x="T4" y="T5"/>
              </a:cxn>
              <a:cxn ang="T13">
                <a:pos x="T6" y="T7"/>
              </a:cxn>
              <a:cxn ang="T14">
                <a:pos x="T8" y="T9"/>
              </a:cxn>
            </a:cxnLst>
            <a:rect l="T15" t="T16" r="T17" b="T18"/>
            <a:pathLst>
              <a:path w="1194" h="957">
                <a:moveTo>
                  <a:pt x="843" y="0"/>
                </a:moveTo>
                <a:lnTo>
                  <a:pt x="0" y="885"/>
                </a:lnTo>
                <a:lnTo>
                  <a:pt x="0" y="957"/>
                </a:lnTo>
                <a:lnTo>
                  <a:pt x="1194" y="0"/>
                </a:lnTo>
                <a:lnTo>
                  <a:pt x="843" y="0"/>
                </a:lnTo>
                <a:close/>
              </a:path>
            </a:pathLst>
          </a:custGeom>
          <a:solidFill>
            <a:schemeClr val="bg2"/>
          </a:solidFill>
          <a:ln w="9525">
            <a:noFill/>
            <a:round/>
            <a:headEnd/>
            <a:tailEnd/>
          </a:ln>
        </p:spPr>
        <p:txBody>
          <a:bodyPr/>
          <a:lstStyle/>
          <a:p>
            <a:endParaRPr lang="zh-CN" altLang="en-US"/>
          </a:p>
        </p:txBody>
      </p:sp>
      <p:sp>
        <p:nvSpPr>
          <p:cNvPr id="9" name="Freeform 8"/>
          <p:cNvSpPr>
            <a:spLocks/>
          </p:cNvSpPr>
          <p:nvPr/>
        </p:nvSpPr>
        <p:spPr bwMode="gray">
          <a:xfrm>
            <a:off x="1871663" y="-14288"/>
            <a:ext cx="2138362" cy="1581151"/>
          </a:xfrm>
          <a:custGeom>
            <a:avLst/>
            <a:gdLst>
              <a:gd name="T0" fmla="*/ 2147483647 w 1347"/>
              <a:gd name="T1" fmla="*/ 0 h 996"/>
              <a:gd name="T2" fmla="*/ 0 w 1347"/>
              <a:gd name="T3" fmla="*/ 2147483647 h 996"/>
              <a:gd name="T4" fmla="*/ 0 w 1347"/>
              <a:gd name="T5" fmla="*/ 2147483647 h 996"/>
              <a:gd name="T6" fmla="*/ 2147483647 w 1347"/>
              <a:gd name="T7" fmla="*/ 0 h 996"/>
              <a:gd name="T8" fmla="*/ 2147483647 w 1347"/>
              <a:gd name="T9" fmla="*/ 0 h 996"/>
              <a:gd name="T10" fmla="*/ 0 60000 65536"/>
              <a:gd name="T11" fmla="*/ 0 60000 65536"/>
              <a:gd name="T12" fmla="*/ 0 60000 65536"/>
              <a:gd name="T13" fmla="*/ 0 60000 65536"/>
              <a:gd name="T14" fmla="*/ 0 60000 65536"/>
              <a:gd name="T15" fmla="*/ 0 w 1347"/>
              <a:gd name="T16" fmla="*/ 0 h 996"/>
              <a:gd name="T17" fmla="*/ 1347 w 1347"/>
              <a:gd name="T18" fmla="*/ 996 h 996"/>
            </a:gdLst>
            <a:ahLst/>
            <a:cxnLst>
              <a:cxn ang="T10">
                <a:pos x="T0" y="T1"/>
              </a:cxn>
              <a:cxn ang="T11">
                <a:pos x="T2" y="T3"/>
              </a:cxn>
              <a:cxn ang="T12">
                <a:pos x="T4" y="T5"/>
              </a:cxn>
              <a:cxn ang="T13">
                <a:pos x="T6" y="T7"/>
              </a:cxn>
              <a:cxn ang="T14">
                <a:pos x="T8" y="T9"/>
              </a:cxn>
            </a:cxnLst>
            <a:rect l="T15" t="T16" r="T17" b="T18"/>
            <a:pathLst>
              <a:path w="1347" h="996">
                <a:moveTo>
                  <a:pt x="1347" y="0"/>
                </a:moveTo>
                <a:lnTo>
                  <a:pt x="0" y="996"/>
                </a:lnTo>
                <a:lnTo>
                  <a:pt x="0" y="957"/>
                </a:lnTo>
                <a:lnTo>
                  <a:pt x="1191" y="0"/>
                </a:lnTo>
                <a:lnTo>
                  <a:pt x="1347" y="0"/>
                </a:lnTo>
                <a:close/>
              </a:path>
            </a:pathLst>
          </a:custGeom>
          <a:solidFill>
            <a:schemeClr val="accent1"/>
          </a:solidFill>
          <a:ln w="9525">
            <a:noFill/>
            <a:round/>
            <a:headEnd/>
            <a:tailEnd/>
          </a:ln>
        </p:spPr>
        <p:txBody>
          <a:bodyPr/>
          <a:lstStyle/>
          <a:p>
            <a:endParaRPr lang="zh-CN" altLang="en-US"/>
          </a:p>
        </p:txBody>
      </p:sp>
      <p:sp>
        <p:nvSpPr>
          <p:cNvPr id="10" name="Freeform 9"/>
          <p:cNvSpPr>
            <a:spLocks/>
          </p:cNvSpPr>
          <p:nvPr/>
        </p:nvSpPr>
        <p:spPr bwMode="gray">
          <a:xfrm>
            <a:off x="1871663" y="-14288"/>
            <a:ext cx="2338387" cy="1627188"/>
          </a:xfrm>
          <a:custGeom>
            <a:avLst/>
            <a:gdLst>
              <a:gd name="T0" fmla="*/ 2147483647 w 1473"/>
              <a:gd name="T1" fmla="*/ 2147483647 h 1025"/>
              <a:gd name="T2" fmla="*/ 2147483647 w 1473"/>
              <a:gd name="T3" fmla="*/ 2147483647 h 1025"/>
              <a:gd name="T4" fmla="*/ 0 w 1473"/>
              <a:gd name="T5" fmla="*/ 2147483647 h 1025"/>
              <a:gd name="T6" fmla="*/ 2147483647 w 1473"/>
              <a:gd name="T7" fmla="*/ 0 h 1025"/>
              <a:gd name="T8" fmla="*/ 2147483647 w 1473"/>
              <a:gd name="T9" fmla="*/ 2147483647 h 1025"/>
              <a:gd name="T10" fmla="*/ 0 60000 65536"/>
              <a:gd name="T11" fmla="*/ 0 60000 65536"/>
              <a:gd name="T12" fmla="*/ 0 60000 65536"/>
              <a:gd name="T13" fmla="*/ 0 60000 65536"/>
              <a:gd name="T14" fmla="*/ 0 60000 65536"/>
              <a:gd name="T15" fmla="*/ 0 w 1473"/>
              <a:gd name="T16" fmla="*/ 0 h 1025"/>
              <a:gd name="T17" fmla="*/ 1473 w 1473"/>
              <a:gd name="T18" fmla="*/ 1025 h 1025"/>
            </a:gdLst>
            <a:ahLst/>
            <a:cxnLst>
              <a:cxn ang="T10">
                <a:pos x="T0" y="T1"/>
              </a:cxn>
              <a:cxn ang="T11">
                <a:pos x="T2" y="T3"/>
              </a:cxn>
              <a:cxn ang="T12">
                <a:pos x="T4" y="T5"/>
              </a:cxn>
              <a:cxn ang="T13">
                <a:pos x="T6" y="T7"/>
              </a:cxn>
              <a:cxn ang="T14">
                <a:pos x="T8" y="T9"/>
              </a:cxn>
            </a:cxnLst>
            <a:rect l="T15" t="T16" r="T17" b="T18"/>
            <a:pathLst>
              <a:path w="1473" h="1025">
                <a:moveTo>
                  <a:pt x="1473" y="6"/>
                </a:moveTo>
                <a:lnTo>
                  <a:pt x="2" y="1025"/>
                </a:lnTo>
                <a:lnTo>
                  <a:pt x="0" y="995"/>
                </a:lnTo>
                <a:lnTo>
                  <a:pt x="1344" y="0"/>
                </a:lnTo>
                <a:lnTo>
                  <a:pt x="1473" y="6"/>
                </a:lnTo>
                <a:close/>
              </a:path>
            </a:pathLst>
          </a:custGeom>
          <a:solidFill>
            <a:schemeClr val="tx2"/>
          </a:solidFill>
          <a:ln w="9525">
            <a:noFill/>
            <a:round/>
            <a:headEnd/>
            <a:tailEnd/>
          </a:ln>
        </p:spPr>
        <p:txBody>
          <a:bodyPr/>
          <a:lstStyle/>
          <a:p>
            <a:endParaRPr lang="zh-CN" altLang="en-US"/>
          </a:p>
        </p:txBody>
      </p:sp>
      <p:sp>
        <p:nvSpPr>
          <p:cNvPr id="11" name="Freeform 10"/>
          <p:cNvSpPr>
            <a:spLocks/>
          </p:cNvSpPr>
          <p:nvPr/>
        </p:nvSpPr>
        <p:spPr bwMode="gray">
          <a:xfrm>
            <a:off x="1874838" y="4437063"/>
            <a:ext cx="3525837" cy="2435225"/>
          </a:xfrm>
          <a:custGeom>
            <a:avLst/>
            <a:gdLst>
              <a:gd name="T0" fmla="*/ 2147483647 w 2221"/>
              <a:gd name="T1" fmla="*/ 2147483647 h 1534"/>
              <a:gd name="T2" fmla="*/ 0 w 2221"/>
              <a:gd name="T3" fmla="*/ 0 h 1534"/>
              <a:gd name="T4" fmla="*/ 2147483647 w 2221"/>
              <a:gd name="T5" fmla="*/ 2147483647 h 1534"/>
              <a:gd name="T6" fmla="*/ 2147483647 w 2221"/>
              <a:gd name="T7" fmla="*/ 2147483647 h 1534"/>
              <a:gd name="T8" fmla="*/ 2147483647 w 2221"/>
              <a:gd name="T9" fmla="*/ 2147483647 h 1534"/>
              <a:gd name="T10" fmla="*/ 0 60000 65536"/>
              <a:gd name="T11" fmla="*/ 0 60000 65536"/>
              <a:gd name="T12" fmla="*/ 0 60000 65536"/>
              <a:gd name="T13" fmla="*/ 0 60000 65536"/>
              <a:gd name="T14" fmla="*/ 0 60000 65536"/>
              <a:gd name="T15" fmla="*/ 0 w 2221"/>
              <a:gd name="T16" fmla="*/ 0 h 1534"/>
              <a:gd name="T17" fmla="*/ 2221 w 2221"/>
              <a:gd name="T18" fmla="*/ 1534 h 1534"/>
            </a:gdLst>
            <a:ahLst/>
            <a:cxnLst>
              <a:cxn ang="T10">
                <a:pos x="T0" y="T1"/>
              </a:cxn>
              <a:cxn ang="T11">
                <a:pos x="T2" y="T3"/>
              </a:cxn>
              <a:cxn ang="T12">
                <a:pos x="T4" y="T5"/>
              </a:cxn>
              <a:cxn ang="T13">
                <a:pos x="T6" y="T7"/>
              </a:cxn>
              <a:cxn ang="T14">
                <a:pos x="T8" y="T9"/>
              </a:cxn>
            </a:cxnLst>
            <a:rect l="T15" t="T16" r="T17" b="T18"/>
            <a:pathLst>
              <a:path w="2221" h="1534">
                <a:moveTo>
                  <a:pt x="2221" y="1533"/>
                </a:moveTo>
                <a:lnTo>
                  <a:pt x="0" y="0"/>
                </a:lnTo>
                <a:lnTo>
                  <a:pt x="1" y="25"/>
                </a:lnTo>
                <a:lnTo>
                  <a:pt x="2059" y="1534"/>
                </a:lnTo>
                <a:lnTo>
                  <a:pt x="2221" y="1533"/>
                </a:lnTo>
                <a:close/>
              </a:path>
            </a:pathLst>
          </a:custGeom>
          <a:solidFill>
            <a:schemeClr val="tx2"/>
          </a:solidFill>
          <a:ln w="9525">
            <a:noFill/>
            <a:round/>
            <a:headEnd/>
            <a:tailEnd/>
          </a:ln>
        </p:spPr>
        <p:txBody>
          <a:bodyPr/>
          <a:lstStyle/>
          <a:p>
            <a:endParaRPr lang="zh-CN" altLang="en-US"/>
          </a:p>
        </p:txBody>
      </p:sp>
      <p:sp>
        <p:nvSpPr>
          <p:cNvPr id="12" name="Freeform 11"/>
          <p:cNvSpPr>
            <a:spLocks/>
          </p:cNvSpPr>
          <p:nvPr/>
        </p:nvSpPr>
        <p:spPr bwMode="gray">
          <a:xfrm>
            <a:off x="1876425" y="4475163"/>
            <a:ext cx="3265488" cy="2392362"/>
          </a:xfrm>
          <a:custGeom>
            <a:avLst/>
            <a:gdLst>
              <a:gd name="T0" fmla="*/ 2147483647 w 2057"/>
              <a:gd name="T1" fmla="*/ 2147483647 h 1507"/>
              <a:gd name="T2" fmla="*/ 0 w 2057"/>
              <a:gd name="T3" fmla="*/ 0 h 1507"/>
              <a:gd name="T4" fmla="*/ 0 w 2057"/>
              <a:gd name="T5" fmla="*/ 2147483647 h 1507"/>
              <a:gd name="T6" fmla="*/ 2147483647 w 2057"/>
              <a:gd name="T7" fmla="*/ 2147483647 h 1507"/>
              <a:gd name="T8" fmla="*/ 2147483647 w 2057"/>
              <a:gd name="T9" fmla="*/ 2147483647 h 1507"/>
              <a:gd name="T10" fmla="*/ 0 60000 65536"/>
              <a:gd name="T11" fmla="*/ 0 60000 65536"/>
              <a:gd name="T12" fmla="*/ 0 60000 65536"/>
              <a:gd name="T13" fmla="*/ 0 60000 65536"/>
              <a:gd name="T14" fmla="*/ 0 60000 65536"/>
              <a:gd name="T15" fmla="*/ 0 w 2057"/>
              <a:gd name="T16" fmla="*/ 0 h 1507"/>
              <a:gd name="T17" fmla="*/ 2057 w 2057"/>
              <a:gd name="T18" fmla="*/ 1507 h 1507"/>
            </a:gdLst>
            <a:ahLst/>
            <a:cxnLst>
              <a:cxn ang="T10">
                <a:pos x="T0" y="T1"/>
              </a:cxn>
              <a:cxn ang="T11">
                <a:pos x="T2" y="T3"/>
              </a:cxn>
              <a:cxn ang="T12">
                <a:pos x="T4" y="T5"/>
              </a:cxn>
              <a:cxn ang="T13">
                <a:pos x="T6" y="T7"/>
              </a:cxn>
              <a:cxn ang="T14">
                <a:pos x="T8" y="T9"/>
              </a:cxn>
            </a:cxnLst>
            <a:rect l="T15" t="T16" r="T17" b="T18"/>
            <a:pathLst>
              <a:path w="2057" h="1507">
                <a:moveTo>
                  <a:pt x="2057" y="1507"/>
                </a:moveTo>
                <a:lnTo>
                  <a:pt x="0" y="0"/>
                </a:lnTo>
                <a:lnTo>
                  <a:pt x="0" y="30"/>
                </a:lnTo>
                <a:lnTo>
                  <a:pt x="1857" y="1507"/>
                </a:lnTo>
                <a:lnTo>
                  <a:pt x="2057" y="1507"/>
                </a:lnTo>
                <a:close/>
              </a:path>
            </a:pathLst>
          </a:custGeom>
          <a:solidFill>
            <a:schemeClr val="accent1"/>
          </a:solidFill>
          <a:ln w="9525">
            <a:noFill/>
            <a:round/>
            <a:headEnd/>
            <a:tailEnd/>
          </a:ln>
        </p:spPr>
        <p:txBody>
          <a:bodyPr/>
          <a:lstStyle/>
          <a:p>
            <a:endParaRPr lang="zh-CN" altLang="en-US"/>
          </a:p>
        </p:txBody>
      </p:sp>
      <p:sp>
        <p:nvSpPr>
          <p:cNvPr id="13" name="Freeform 12"/>
          <p:cNvSpPr>
            <a:spLocks/>
          </p:cNvSpPr>
          <p:nvPr/>
        </p:nvSpPr>
        <p:spPr bwMode="gray">
          <a:xfrm>
            <a:off x="1871663" y="4518025"/>
            <a:ext cx="2946400" cy="2344738"/>
          </a:xfrm>
          <a:custGeom>
            <a:avLst/>
            <a:gdLst>
              <a:gd name="T0" fmla="*/ 2147483647 w 1856"/>
              <a:gd name="T1" fmla="*/ 2147483647 h 1477"/>
              <a:gd name="T2" fmla="*/ 0 w 1856"/>
              <a:gd name="T3" fmla="*/ 2147483647 h 1477"/>
              <a:gd name="T4" fmla="*/ 0 w 1856"/>
              <a:gd name="T5" fmla="*/ 0 h 1477"/>
              <a:gd name="T6" fmla="*/ 2147483647 w 1856"/>
              <a:gd name="T7" fmla="*/ 2147483647 h 1477"/>
              <a:gd name="T8" fmla="*/ 2147483647 w 1856"/>
              <a:gd name="T9" fmla="*/ 2147483647 h 1477"/>
              <a:gd name="T10" fmla="*/ 2147483647 w 1856"/>
              <a:gd name="T11" fmla="*/ 2147483647 h 1477"/>
              <a:gd name="T12" fmla="*/ 0 60000 65536"/>
              <a:gd name="T13" fmla="*/ 0 60000 65536"/>
              <a:gd name="T14" fmla="*/ 0 60000 65536"/>
              <a:gd name="T15" fmla="*/ 0 60000 65536"/>
              <a:gd name="T16" fmla="*/ 0 60000 65536"/>
              <a:gd name="T17" fmla="*/ 0 60000 65536"/>
              <a:gd name="T18" fmla="*/ 0 w 1856"/>
              <a:gd name="T19" fmla="*/ 0 h 1477"/>
              <a:gd name="T20" fmla="*/ 1856 w 1856"/>
              <a:gd name="T21" fmla="*/ 1477 h 1477"/>
            </a:gdLst>
            <a:ahLst/>
            <a:cxnLst>
              <a:cxn ang="T12">
                <a:pos x="T0" y="T1"/>
              </a:cxn>
              <a:cxn ang="T13">
                <a:pos x="T2" y="T3"/>
              </a:cxn>
              <a:cxn ang="T14">
                <a:pos x="T4" y="T5"/>
              </a:cxn>
              <a:cxn ang="T15">
                <a:pos x="T6" y="T7"/>
              </a:cxn>
              <a:cxn ang="T16">
                <a:pos x="T8" y="T9"/>
              </a:cxn>
              <a:cxn ang="T17">
                <a:pos x="T10" y="T11"/>
              </a:cxn>
            </a:cxnLst>
            <a:rect l="T18" t="T19" r="T20" b="T21"/>
            <a:pathLst>
              <a:path w="1856" h="1477">
                <a:moveTo>
                  <a:pt x="1344" y="1474"/>
                </a:moveTo>
                <a:lnTo>
                  <a:pt x="0" y="97"/>
                </a:lnTo>
                <a:lnTo>
                  <a:pt x="0" y="0"/>
                </a:lnTo>
                <a:lnTo>
                  <a:pt x="1856" y="1474"/>
                </a:lnTo>
                <a:lnTo>
                  <a:pt x="1848" y="1477"/>
                </a:lnTo>
                <a:lnTo>
                  <a:pt x="1344" y="1474"/>
                </a:lnTo>
                <a:close/>
              </a:path>
            </a:pathLst>
          </a:custGeom>
          <a:solidFill>
            <a:schemeClr val="hlink"/>
          </a:solidFill>
          <a:ln w="9525">
            <a:noFill/>
            <a:round/>
            <a:headEnd/>
            <a:tailEnd/>
          </a:ln>
        </p:spPr>
        <p:txBody>
          <a:bodyPr/>
          <a:lstStyle/>
          <a:p>
            <a:endParaRPr lang="zh-CN" altLang="en-US"/>
          </a:p>
        </p:txBody>
      </p:sp>
      <p:sp>
        <p:nvSpPr>
          <p:cNvPr id="14" name="Line 17"/>
          <p:cNvSpPr>
            <a:spLocks noChangeShapeType="1"/>
          </p:cNvSpPr>
          <p:nvPr/>
        </p:nvSpPr>
        <p:spPr bwMode="gray">
          <a:xfrm>
            <a:off x="1876425" y="1552575"/>
            <a:ext cx="0" cy="2957513"/>
          </a:xfrm>
          <a:prstGeom prst="line">
            <a:avLst/>
          </a:prstGeom>
          <a:noFill/>
          <a:ln w="9525">
            <a:solidFill>
              <a:schemeClr val="accent1"/>
            </a:solidFill>
            <a:round/>
            <a:headEnd/>
            <a:tailEnd/>
          </a:ln>
        </p:spPr>
        <p:txBody>
          <a:bodyPr/>
          <a:lstStyle/>
          <a:p>
            <a:endParaRPr lang="zh-CN" altLang="en-US"/>
          </a:p>
        </p:txBody>
      </p:sp>
      <p:sp>
        <p:nvSpPr>
          <p:cNvPr id="15" name="Rectangle 40"/>
          <p:cNvSpPr txBox="1">
            <a:spLocks noChangeArrowheads="1"/>
          </p:cNvSpPr>
          <p:nvPr/>
        </p:nvSpPr>
        <p:spPr bwMode="white">
          <a:xfrm>
            <a:off x="1763713" y="2060575"/>
            <a:ext cx="4968875" cy="1366838"/>
          </a:xfrm>
          <a:prstGeom prst="rect">
            <a:avLst/>
          </a:prstGeom>
          <a:noFill/>
          <a:ln w="9525">
            <a:noFill/>
            <a:miter lim="800000"/>
            <a:headEnd/>
            <a:tailEnd/>
          </a:ln>
        </p:spPr>
        <p:txBody>
          <a:bodyPr anchor="ctr"/>
          <a:lstStyle/>
          <a:p>
            <a:pPr>
              <a:lnSpc>
                <a:spcPct val="70000"/>
              </a:lnSpc>
            </a:pPr>
            <a:r>
              <a:rPr kumimoji="1" lang="en-US" altLang="zh-CN" sz="4000" b="1">
                <a:solidFill>
                  <a:schemeClr val="bg1"/>
                </a:solidFill>
                <a:latin typeface="微软雅黑" pitchFamily="34" charset="-122"/>
                <a:ea typeface="微软雅黑" pitchFamily="34" charset="-122"/>
              </a:rPr>
              <a:t>《</a:t>
            </a:r>
            <a:r>
              <a:rPr kumimoji="1" lang="zh-CN" altLang="en-US" sz="4000" b="1">
                <a:solidFill>
                  <a:schemeClr val="bg1"/>
                </a:solidFill>
                <a:latin typeface="微软雅黑" pitchFamily="34" charset="-122"/>
                <a:ea typeface="微软雅黑" pitchFamily="34" charset="-122"/>
              </a:rPr>
              <a:t>时事报告</a:t>
            </a:r>
            <a:r>
              <a:rPr kumimoji="1" lang="en-US" altLang="zh-CN" sz="4000" b="1">
                <a:solidFill>
                  <a:schemeClr val="bg1"/>
                </a:solidFill>
                <a:latin typeface="微软雅黑" pitchFamily="34" charset="-122"/>
                <a:ea typeface="微软雅黑" pitchFamily="34" charset="-122"/>
              </a:rPr>
              <a:t>》</a:t>
            </a:r>
            <a:r>
              <a:rPr kumimoji="1" lang="zh-CN" altLang="en-US" sz="4000" b="1">
                <a:solidFill>
                  <a:schemeClr val="bg1"/>
                </a:solidFill>
                <a:latin typeface="微软雅黑" pitchFamily="34" charset="-122"/>
                <a:ea typeface="微软雅黑" pitchFamily="34" charset="-122"/>
              </a:rPr>
              <a:t>杂志社</a:t>
            </a:r>
            <a:endParaRPr kumimoji="1" lang="ko-KR" altLang="en-US" sz="4000" b="1">
              <a:solidFill>
                <a:schemeClr val="bg1"/>
              </a:solidFill>
              <a:latin typeface="微软雅黑" pitchFamily="34" charset="-122"/>
              <a:ea typeface="冬青黑体简体中文 W6" charset="-122"/>
            </a:endParaRPr>
          </a:p>
        </p:txBody>
      </p:sp>
      <p:sp>
        <p:nvSpPr>
          <p:cNvPr id="16" name="Rectangle 41"/>
          <p:cNvSpPr txBox="1">
            <a:spLocks noChangeArrowheads="1"/>
          </p:cNvSpPr>
          <p:nvPr/>
        </p:nvSpPr>
        <p:spPr bwMode="white">
          <a:xfrm>
            <a:off x="2051050" y="2997200"/>
            <a:ext cx="5473700" cy="431800"/>
          </a:xfrm>
          <a:prstGeom prst="rect">
            <a:avLst/>
          </a:prstGeom>
          <a:noFill/>
          <a:ln w="9525">
            <a:noFill/>
            <a:miter lim="800000"/>
            <a:headEnd/>
            <a:tailEnd/>
          </a:ln>
        </p:spPr>
        <p:txBody>
          <a:bodyPr/>
          <a:lstStyle/>
          <a:p>
            <a:pPr latinLnBrk="1">
              <a:spcBef>
                <a:spcPct val="20000"/>
              </a:spcBef>
            </a:pPr>
            <a:r>
              <a:rPr kumimoji="1" lang="zh-CN" altLang="en-US" sz="2800" b="1">
                <a:solidFill>
                  <a:schemeClr val="bg1"/>
                </a:solidFill>
                <a:latin typeface="华文楷体" pitchFamily="2" charset="-122"/>
                <a:ea typeface="华文楷体" pitchFamily="2" charset="-122"/>
              </a:rPr>
              <a:t>形势与政策课专用</a:t>
            </a:r>
            <a:endParaRPr kumimoji="1" lang="ko-KR" altLang="en-US" sz="2800" b="1">
              <a:solidFill>
                <a:schemeClr val="bg1"/>
              </a:solidFill>
              <a:latin typeface="华文楷体" pitchFamily="2" charset="-122"/>
              <a:ea typeface="楷体-简" charset="-122"/>
            </a:endParaRPr>
          </a:p>
        </p:txBody>
      </p:sp>
      <p:sp>
        <p:nvSpPr>
          <p:cNvPr id="17" name="Rectangle 6"/>
          <p:cNvSpPr>
            <a:spLocks noChangeArrowheads="1"/>
          </p:cNvSpPr>
          <p:nvPr/>
        </p:nvSpPr>
        <p:spPr bwMode="gray">
          <a:xfrm>
            <a:off x="65088" y="4457700"/>
            <a:ext cx="1762125" cy="215900"/>
          </a:xfrm>
          <a:prstGeom prst="rect">
            <a:avLst/>
          </a:prstGeom>
          <a:solidFill>
            <a:schemeClr val="bg2"/>
          </a:solidFill>
          <a:ln w="9525">
            <a:noFill/>
            <a:miter lim="800000"/>
            <a:headEnd/>
            <a:tailEnd/>
          </a:ln>
        </p:spPr>
        <p:txBody>
          <a:bodyPr wrap="none" anchor="ctr"/>
          <a:lstStyle/>
          <a:p>
            <a:endParaRPr lang="zh-CN" altLang="en-US"/>
          </a:p>
        </p:txBody>
      </p:sp>
      <p:sp>
        <p:nvSpPr>
          <p:cNvPr id="18" name="Text Box 8"/>
          <p:cNvSpPr txBox="1">
            <a:spLocks noChangeArrowheads="1"/>
          </p:cNvSpPr>
          <p:nvPr/>
        </p:nvSpPr>
        <p:spPr bwMode="gray">
          <a:xfrm>
            <a:off x="107950" y="4384675"/>
            <a:ext cx="2087563" cy="300038"/>
          </a:xfrm>
          <a:prstGeom prst="rect">
            <a:avLst/>
          </a:prstGeom>
          <a:noFill/>
          <a:ln w="9525">
            <a:noFill/>
            <a:miter lim="800000"/>
            <a:headEnd/>
            <a:tailEnd/>
          </a:ln>
        </p:spPr>
        <p:txBody>
          <a:bodyPr>
            <a:spAutoFit/>
          </a:bodyPr>
          <a:lstStyle/>
          <a:p>
            <a:r>
              <a:rPr lang="en-US" altLang="zh-CN" sz="1300" b="1">
                <a:solidFill>
                  <a:srgbClr val="A6A6A6"/>
                </a:solidFill>
                <a:latin typeface="Arial" pitchFamily="34" charset="0"/>
                <a:ea typeface="黑体" pitchFamily="2" charset="-122"/>
                <a:cs typeface="Arial" pitchFamily="34" charset="0"/>
              </a:rPr>
              <a:t>www.ssbgzzs.com</a:t>
            </a:r>
            <a:endParaRPr lang="zh-CN" altLang="en-US" sz="1300" b="1">
              <a:solidFill>
                <a:srgbClr val="A6A6A6"/>
              </a:solidFill>
              <a:latin typeface="Arial" pitchFamily="34" charset="0"/>
              <a:ea typeface="黑体" pitchFamily="2" charset="-122"/>
            </a:endParaRPr>
          </a:p>
        </p:txBody>
      </p:sp>
      <p:pic>
        <p:nvPicPr>
          <p:cNvPr id="19" name="图片 2" descr="章.tif"/>
          <p:cNvPicPr>
            <a:picLocks noChangeAspect="1"/>
          </p:cNvPicPr>
          <p:nvPr/>
        </p:nvPicPr>
        <p:blipFill>
          <a:blip r:embed="rId2" cstate="print"/>
          <a:srcRect/>
          <a:stretch>
            <a:fillRect/>
          </a:stretch>
        </p:blipFill>
        <p:spPr bwMode="auto">
          <a:xfrm>
            <a:off x="561955" y="2416176"/>
            <a:ext cx="1152525" cy="1155700"/>
          </a:xfrm>
          <a:prstGeom prst="rect">
            <a:avLst/>
          </a:prstGeom>
          <a:noFill/>
          <a:ln w="9525">
            <a:noFill/>
            <a:miter lim="800000"/>
            <a:headEnd/>
            <a:tailEnd/>
          </a:ln>
        </p:spPr>
      </p:pic>
      <p:sp>
        <p:nvSpPr>
          <p:cNvPr id="20" name="Freeform 20"/>
          <p:cNvSpPr>
            <a:spLocks/>
          </p:cNvSpPr>
          <p:nvPr/>
        </p:nvSpPr>
        <p:spPr bwMode="gray">
          <a:xfrm>
            <a:off x="1811370" y="-9525"/>
            <a:ext cx="7332662" cy="6946900"/>
          </a:xfrm>
          <a:custGeom>
            <a:avLst/>
            <a:gdLst>
              <a:gd name="T0" fmla="*/ 2147483647 w 4579"/>
              <a:gd name="T1" fmla="*/ 0 h 4338"/>
              <a:gd name="T2" fmla="*/ 2147483647 w 4579"/>
              <a:gd name="T3" fmla="*/ 2147483647 h 4338"/>
              <a:gd name="T4" fmla="*/ 0 w 4579"/>
              <a:gd name="T5" fmla="*/ 2147483647 h 4338"/>
              <a:gd name="T6" fmla="*/ 2147483647 w 4579"/>
              <a:gd name="T7" fmla="*/ 2147483647 h 4338"/>
              <a:gd name="T8" fmla="*/ 2147483647 w 4579"/>
              <a:gd name="T9" fmla="*/ 2147483647 h 4338"/>
              <a:gd name="T10" fmla="*/ 2147483647 w 4579"/>
              <a:gd name="T11" fmla="*/ 0 h 4338"/>
              <a:gd name="T12" fmla="*/ 2147483647 w 4579"/>
              <a:gd name="T13" fmla="*/ 0 h 4338"/>
              <a:gd name="T14" fmla="*/ 0 60000 65536"/>
              <a:gd name="T15" fmla="*/ 0 60000 65536"/>
              <a:gd name="T16" fmla="*/ 0 60000 65536"/>
              <a:gd name="T17" fmla="*/ 0 60000 65536"/>
              <a:gd name="T18" fmla="*/ 0 60000 65536"/>
              <a:gd name="T19" fmla="*/ 0 60000 65536"/>
              <a:gd name="T20" fmla="*/ 0 60000 65536"/>
              <a:gd name="T21" fmla="*/ 0 w 4579"/>
              <a:gd name="T22" fmla="*/ 0 h 4338"/>
              <a:gd name="T23" fmla="*/ 4579 w 4579"/>
              <a:gd name="T24" fmla="*/ 4338 h 43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9" h="4338">
                <a:moveTo>
                  <a:pt x="1471" y="0"/>
                </a:moveTo>
                <a:lnTo>
                  <a:pt x="1" y="1020"/>
                </a:lnTo>
                <a:lnTo>
                  <a:pt x="0" y="2805"/>
                </a:lnTo>
                <a:lnTo>
                  <a:pt x="2221" y="4338"/>
                </a:lnTo>
                <a:lnTo>
                  <a:pt x="4579" y="4332"/>
                </a:lnTo>
                <a:lnTo>
                  <a:pt x="4573" y="0"/>
                </a:lnTo>
                <a:lnTo>
                  <a:pt x="1471" y="0"/>
                </a:lnTo>
                <a:close/>
              </a:path>
            </a:pathLst>
          </a:custGeom>
          <a:solidFill>
            <a:schemeClr val="bg1"/>
          </a:solidFill>
          <a:ln w="9525">
            <a:noFill/>
            <a:round/>
            <a:headEnd/>
            <a:tailEnd/>
          </a:ln>
        </p:spPr>
        <p:txBody>
          <a:bodyPr/>
          <a:lstStyle/>
          <a:p>
            <a:endParaRPr lang="zh-CN" altLang="en-US"/>
          </a:p>
        </p:txBody>
      </p:sp>
      <p:pic>
        <p:nvPicPr>
          <p:cNvPr id="4" name="Picture 8" descr="谢谢.png"/>
          <p:cNvPicPr>
            <a:picLocks noChangeAspect="1"/>
          </p:cNvPicPr>
          <p:nvPr/>
        </p:nvPicPr>
        <p:blipFill>
          <a:blip r:embed="rId3"/>
          <a:srcRect/>
          <a:stretch>
            <a:fillRect/>
          </a:stretch>
        </p:blipFill>
        <p:spPr bwMode="auto">
          <a:xfrm>
            <a:off x="4000496" y="2214554"/>
            <a:ext cx="1219200" cy="2400300"/>
          </a:xfrm>
          <a:prstGeom prst="rect">
            <a:avLst/>
          </a:prstGeom>
          <a:noFill/>
          <a:ln w="9525">
            <a:noFill/>
            <a:miter lim="800000"/>
            <a:headEnd/>
            <a:tailEnd/>
          </a:ln>
        </p:spPr>
      </p:pic>
    </p:spTree>
    <p:extLst>
      <p:ext uri="{BB962C8B-B14F-4D97-AF65-F5344CB8AC3E}">
        <p14:creationId xmlns:p14="http://schemas.microsoft.com/office/powerpoint/2010/main" xmlns="" val="1195442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2" name="矩形 1"/>
          <p:cNvSpPr/>
          <p:nvPr/>
        </p:nvSpPr>
        <p:spPr>
          <a:xfrm>
            <a:off x="1259632" y="2276872"/>
            <a:ext cx="4719562" cy="1041311"/>
          </a:xfrm>
          <a:prstGeom prst="rect">
            <a:avLst/>
          </a:prstGeom>
        </p:spPr>
        <p:txBody>
          <a:bodyPr wrap="none">
            <a:spAutoFit/>
          </a:bodyPr>
          <a:lstStyle/>
          <a:p>
            <a:pPr algn="just">
              <a:lnSpc>
                <a:spcPts val="2000"/>
              </a:lnSpc>
              <a:spcBef>
                <a:spcPts val="1700"/>
              </a:spcBef>
              <a:spcAft>
                <a:spcPts val="1650"/>
              </a:spcAft>
            </a:pPr>
            <a:r>
              <a:rPr lang="zh-CN" altLang="zh-CN" sz="3200" b="1" kern="2200" dirty="0">
                <a:latin typeface="黑体" panose="02010609060101010101" pitchFamily="49" charset="-122"/>
                <a:ea typeface="黑体" panose="02010609060101010101" pitchFamily="49" charset="-122"/>
              </a:rPr>
              <a:t>一、处世方法</a:t>
            </a:r>
            <a:r>
              <a:rPr lang="zh-CN" altLang="zh-CN" sz="3200" b="1" kern="2200" dirty="0" smtClean="0">
                <a:latin typeface="黑体" panose="02010609060101010101" pitchFamily="49" charset="-122"/>
                <a:ea typeface="黑体" panose="02010609060101010101" pitchFamily="49" charset="-122"/>
              </a:rPr>
              <a:t>：</a:t>
            </a:r>
            <a:endParaRPr lang="en-US" altLang="zh-CN" sz="3200" b="1" kern="2200" dirty="0" smtClean="0">
              <a:latin typeface="黑体" panose="02010609060101010101" pitchFamily="49" charset="-122"/>
              <a:ea typeface="黑体" panose="02010609060101010101" pitchFamily="49" charset="-122"/>
            </a:endParaRPr>
          </a:p>
          <a:p>
            <a:pPr algn="just">
              <a:lnSpc>
                <a:spcPts val="2000"/>
              </a:lnSpc>
              <a:spcBef>
                <a:spcPts val="1700"/>
              </a:spcBef>
              <a:spcAft>
                <a:spcPts val="1650"/>
              </a:spcAft>
            </a:pPr>
            <a:r>
              <a:rPr lang="en-US" altLang="zh-CN" sz="3200" b="1" kern="2200" dirty="0" smtClean="0">
                <a:latin typeface="黑体" panose="02010609060101010101" pitchFamily="49" charset="-122"/>
                <a:ea typeface="黑体" panose="02010609060101010101" pitchFamily="49" charset="-122"/>
              </a:rPr>
              <a:t>    </a:t>
            </a:r>
            <a:r>
              <a:rPr lang="zh-CN" altLang="zh-CN" sz="3200" b="1" kern="2200" dirty="0" smtClean="0">
                <a:latin typeface="黑体" panose="02010609060101010101" pitchFamily="49" charset="-122"/>
                <a:ea typeface="黑体" panose="02010609060101010101" pitchFamily="49" charset="-122"/>
              </a:rPr>
              <a:t>求同存异</a:t>
            </a:r>
            <a:r>
              <a:rPr lang="zh-CN" altLang="zh-CN" sz="3200" b="1" kern="2200" dirty="0">
                <a:latin typeface="黑体" panose="02010609060101010101" pitchFamily="49" charset="-122"/>
                <a:ea typeface="黑体" panose="02010609060101010101" pitchFamily="49" charset="-122"/>
              </a:rPr>
              <a:t>、和而不同</a:t>
            </a:r>
            <a:endParaRPr lang="zh-CN" altLang="zh-CN" sz="3200" b="1" kern="2200" dirty="0">
              <a:effectLst/>
              <a:latin typeface="黑体" panose="02010609060101010101" pitchFamily="49" charset="-122"/>
              <a:ea typeface="黑体" panose="02010609060101010101" pitchFamily="49" charset="-122"/>
            </a:endParaRPr>
          </a:p>
        </p:txBody>
      </p:sp>
      <p:pic>
        <p:nvPicPr>
          <p:cNvPr id="7" name="图片 6"/>
          <p:cNvPicPr>
            <a:picLocks noChangeAspect="1"/>
          </p:cNvPicPr>
          <p:nvPr/>
        </p:nvPicPr>
        <p:blipFill rotWithShape="1">
          <a:blip r:embed="rId4">
            <a:extLst>
              <a:ext uri="{28A0092B-C50C-407E-A947-70E740481C1C}">
                <a14:useLocalDpi xmlns:a14="http://schemas.microsoft.com/office/drawing/2010/main" xmlns="" val="0"/>
              </a:ext>
            </a:extLst>
          </a:blip>
          <a:srcRect l="18112" t="30449" r="15738" b="38051"/>
          <a:stretch/>
        </p:blipFill>
        <p:spPr>
          <a:xfrm rot="10800000">
            <a:off x="1979712" y="3212976"/>
            <a:ext cx="4234071" cy="1512168"/>
          </a:xfrm>
          <a:prstGeom prst="rect">
            <a:avLst/>
          </a:prstGeom>
        </p:spPr>
      </p:pic>
    </p:spTree>
    <p:extLst>
      <p:ext uri="{BB962C8B-B14F-4D97-AF65-F5344CB8AC3E}">
        <p14:creationId xmlns:p14="http://schemas.microsoft.com/office/powerpoint/2010/main" xmlns="" val="41268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395536" y="332656"/>
            <a:ext cx="5976664" cy="1200329"/>
          </a:xfrm>
          <a:prstGeom prst="rect">
            <a:avLst/>
          </a:prstGeom>
        </p:spPr>
        <p:txBody>
          <a:bodyPr wrap="square">
            <a:spAutoFit/>
          </a:bodyPr>
          <a:lstStyle/>
          <a:p>
            <a:r>
              <a:rPr lang="zh-CN" altLang="zh-CN" sz="2400" kern="100" dirty="0">
                <a:latin typeface="+mn-ea"/>
                <a:cs typeface="Times New Roman" panose="02020603050405020304" pitchFamily="18" charset="0"/>
              </a:rPr>
              <a:t>“和”文化可谓中华优秀传统文化图谱中最大的亮色，“和”也是中华优秀传统文化的核心精神之一。</a:t>
            </a:r>
            <a:endParaRPr lang="zh-CN" altLang="en-US" sz="2400" dirty="0">
              <a:latin typeface="+mn-ea"/>
            </a:endParaRPr>
          </a:p>
        </p:txBody>
      </p:sp>
      <p:pic>
        <p:nvPicPr>
          <p:cNvPr id="5" name="图片 4"/>
          <p:cNvPicPr>
            <a:picLocks noChangeAspect="1"/>
          </p:cNvPicPr>
          <p:nvPr/>
        </p:nvPicPr>
        <p:blipFill rotWithShape="1">
          <a:blip r:embed="rId4">
            <a:extLst>
              <a:ext uri="{28A0092B-C50C-407E-A947-70E740481C1C}">
                <a14:useLocalDpi xmlns:a14="http://schemas.microsoft.com/office/drawing/2010/main" xmlns="" val="0"/>
              </a:ext>
            </a:extLst>
          </a:blip>
          <a:srcRect l="11106" t="31100" r="5123" b="22700"/>
          <a:stretch/>
        </p:blipFill>
        <p:spPr>
          <a:xfrm>
            <a:off x="1907704" y="1988840"/>
            <a:ext cx="4032449" cy="3168352"/>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xmlns="" val="0"/>
              </a:ext>
            </a:extLst>
          </a:blip>
          <a:srcRect l="31100" t="18500" r="57875" b="40550"/>
          <a:stretch/>
        </p:blipFill>
        <p:spPr>
          <a:xfrm>
            <a:off x="683568" y="2060848"/>
            <a:ext cx="1008113" cy="280831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xmlns="" val="0"/>
              </a:ext>
            </a:extLst>
          </a:blip>
          <a:srcRect l="24800" t="22701" r="55512" b="26901"/>
          <a:stretch/>
        </p:blipFill>
        <p:spPr>
          <a:xfrm rot="5400000">
            <a:off x="1835719" y="2867690"/>
            <a:ext cx="734715" cy="141065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110327" y="2381776"/>
            <a:ext cx="1432684" cy="2487384"/>
          </a:xfrm>
          <a:prstGeom prst="rect">
            <a:avLst/>
          </a:prstGeom>
        </p:spPr>
      </p:pic>
      <p:pic>
        <p:nvPicPr>
          <p:cNvPr id="3" name="图片 2"/>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xmlns="" val="0"/>
              </a:ext>
            </a:extLst>
          </a:blip>
          <a:srcRect l="4640" r="8420" b="12201"/>
          <a:stretch/>
        </p:blipFill>
        <p:spPr>
          <a:xfrm>
            <a:off x="6732240" y="2628714"/>
            <a:ext cx="1656184" cy="1672580"/>
          </a:xfrm>
          <a:prstGeom prst="rect">
            <a:avLst/>
          </a:prstGeom>
        </p:spPr>
      </p:pic>
    </p:spTree>
    <p:extLst>
      <p:ext uri="{BB962C8B-B14F-4D97-AF65-F5344CB8AC3E}">
        <p14:creationId xmlns:p14="http://schemas.microsoft.com/office/powerpoint/2010/main" xmlns="" val="249734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395535" y="332656"/>
            <a:ext cx="6043865" cy="1200329"/>
          </a:xfrm>
          <a:prstGeom prst="rect">
            <a:avLst/>
          </a:prstGeom>
        </p:spPr>
        <p:txBody>
          <a:bodyPr wrap="square">
            <a:spAutoFit/>
          </a:bodyPr>
          <a:lstStyle/>
          <a:p>
            <a:r>
              <a:rPr lang="zh-CN" altLang="zh-CN" sz="2400" dirty="0"/>
              <a:t>从本质来看，“求同存异、和而不同”讲的是人与人、人与自然、人与社会之间的一种会通方法。</a:t>
            </a:r>
            <a:endParaRPr lang="zh-CN" altLang="en-US" sz="2400" dirty="0">
              <a:latin typeface="+mn-ea"/>
            </a:endParaRPr>
          </a:p>
        </p:txBody>
      </p:sp>
      <p:pic>
        <p:nvPicPr>
          <p:cNvPr id="13" name="图片 12"/>
          <p:cNvPicPr>
            <a:picLocks noChangeAspect="1"/>
          </p:cNvPicPr>
          <p:nvPr/>
        </p:nvPicPr>
        <p:blipFill rotWithShape="1">
          <a:blip r:embed="rId4"/>
          <a:srcRect r="14293"/>
          <a:stretch/>
        </p:blipFill>
        <p:spPr>
          <a:xfrm>
            <a:off x="1331640" y="2636912"/>
            <a:ext cx="2872189" cy="2071794"/>
          </a:xfrm>
          <a:prstGeom prst="rect">
            <a:avLst/>
          </a:prstGeom>
        </p:spPr>
      </p:pic>
      <p:sp>
        <p:nvSpPr>
          <p:cNvPr id="15" name="矩形 14"/>
          <p:cNvSpPr/>
          <p:nvPr/>
        </p:nvSpPr>
        <p:spPr>
          <a:xfrm>
            <a:off x="899592" y="4994476"/>
            <a:ext cx="3888431" cy="830997"/>
          </a:xfrm>
          <a:prstGeom prst="rect">
            <a:avLst/>
          </a:prstGeom>
        </p:spPr>
        <p:txBody>
          <a:bodyPr wrap="square">
            <a:spAutoFit/>
          </a:bodyPr>
          <a:lstStyle/>
          <a:p>
            <a:r>
              <a:rPr lang="zh-CN" altLang="zh-CN" sz="2400" dirty="0">
                <a:latin typeface="+mn-ea"/>
              </a:rPr>
              <a:t>孔子曰</a:t>
            </a:r>
            <a:r>
              <a:rPr lang="zh-CN" altLang="zh-CN" sz="2400" dirty="0" smtClean="0">
                <a:latin typeface="+mn-ea"/>
              </a:rPr>
              <a:t>：“</a:t>
            </a:r>
            <a:r>
              <a:rPr lang="zh-CN" altLang="zh-CN" sz="2400" dirty="0">
                <a:latin typeface="+mn-ea"/>
              </a:rPr>
              <a:t>君子和而不同，小人同而不和”。</a:t>
            </a:r>
            <a:endParaRPr lang="zh-CN" altLang="en-US" sz="2400" dirty="0">
              <a:latin typeface="+mn-ea"/>
            </a:endParaRPr>
          </a:p>
        </p:txBody>
      </p:sp>
      <p:pic>
        <p:nvPicPr>
          <p:cNvPr id="2" name="图片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5580112" y="2250856"/>
            <a:ext cx="2717938" cy="2636400"/>
          </a:xfrm>
          <a:prstGeom prst="rect">
            <a:avLst/>
          </a:prstGeom>
        </p:spPr>
      </p:pic>
      <p:sp>
        <p:nvSpPr>
          <p:cNvPr id="6" name="矩形 5"/>
          <p:cNvSpPr/>
          <p:nvPr/>
        </p:nvSpPr>
        <p:spPr>
          <a:xfrm>
            <a:off x="5692189" y="4994476"/>
            <a:ext cx="3168352" cy="830997"/>
          </a:xfrm>
          <a:prstGeom prst="rect">
            <a:avLst/>
          </a:prstGeom>
        </p:spPr>
        <p:txBody>
          <a:bodyPr wrap="square">
            <a:spAutoFit/>
          </a:bodyPr>
          <a:lstStyle/>
          <a:p>
            <a:r>
              <a:rPr lang="zh-CN" altLang="zh-CN" sz="2400" kern="100" dirty="0" smtClean="0">
                <a:latin typeface="+mn-ea"/>
                <a:cs typeface="宋体" panose="02010600030101010101" pitchFamily="2" charset="-122"/>
              </a:rPr>
              <a:t>“万物负阴而抱阳，冲气以为和”</a:t>
            </a:r>
            <a:r>
              <a:rPr lang="zh-CN" altLang="en-US" sz="2400" dirty="0">
                <a:latin typeface="+mn-ea"/>
              </a:rPr>
              <a:t>。</a:t>
            </a:r>
          </a:p>
        </p:txBody>
      </p:sp>
      <p:pic>
        <p:nvPicPr>
          <p:cNvPr id="7" name="图片 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29354" y="1965170"/>
            <a:ext cx="1157754" cy="1110818"/>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4710390" y="1965170"/>
            <a:ext cx="1157754" cy="1110818"/>
          </a:xfrm>
          <a:prstGeom prst="rect">
            <a:avLst/>
          </a:prstGeom>
        </p:spPr>
      </p:pic>
    </p:spTree>
    <p:extLst>
      <p:ext uri="{BB962C8B-B14F-4D97-AF65-F5344CB8AC3E}">
        <p14:creationId xmlns:p14="http://schemas.microsoft.com/office/powerpoint/2010/main" xmlns="" val="416401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37"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900" decel="100000" fill="hold"/>
                                        <p:tgtEl>
                                          <p:spTgt spid="1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22" fill="hold">
                            <p:stCondLst>
                              <p:cond delay="2500"/>
                            </p:stCondLst>
                            <p:childTnLst>
                              <p:par>
                                <p:cTn id="23" presetID="37"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900" decel="100000" fill="hold"/>
                                        <p:tgtEl>
                                          <p:spTgt spid="1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29" fill="hold">
                            <p:stCondLst>
                              <p:cond delay="3500"/>
                            </p:stCondLst>
                            <p:childTnLst>
                              <p:par>
                                <p:cTn id="30" presetID="37" presetClass="entr" presetSubtype="0" fill="hold" nodeType="afterEffect">
                                  <p:stCondLst>
                                    <p:cond delay="1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900" decel="100000" fill="hold"/>
                                        <p:tgtEl>
                                          <p:spTgt spid="8"/>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36" fill="hold">
                            <p:stCondLst>
                              <p:cond delay="5500"/>
                            </p:stCondLst>
                            <p:childTnLst>
                              <p:par>
                                <p:cTn id="37" presetID="37"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900" decel="100000" fill="hold"/>
                                        <p:tgtEl>
                                          <p:spTgt spid="2"/>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43" fill="hold">
                            <p:stCondLst>
                              <p:cond delay="6500"/>
                            </p:stCondLst>
                            <p:childTnLst>
                              <p:par>
                                <p:cTn id="44" presetID="37" presetClass="entr" presetSubtype="0"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900" decel="100000" fill="hold"/>
                                        <p:tgtEl>
                                          <p:spTgt spid="6"/>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395535" y="332656"/>
            <a:ext cx="6043865" cy="830997"/>
          </a:xfrm>
          <a:prstGeom prst="rect">
            <a:avLst/>
          </a:prstGeom>
        </p:spPr>
        <p:txBody>
          <a:bodyPr wrap="square">
            <a:spAutoFit/>
          </a:bodyPr>
          <a:lstStyle/>
          <a:p>
            <a:r>
              <a:rPr lang="zh-CN" altLang="zh-CN" sz="2400" dirty="0"/>
              <a:t>从哲学的角度来看，“和”指涉的就是尊重多样性前提下有差别的同</a:t>
            </a:r>
            <a:r>
              <a:rPr lang="zh-CN" altLang="zh-CN" sz="2400" dirty="0" smtClean="0"/>
              <a:t>一</a:t>
            </a:r>
            <a:r>
              <a:rPr lang="zh-CN" altLang="en-US" sz="2400" dirty="0"/>
              <a:t>。</a:t>
            </a:r>
            <a:endParaRPr lang="zh-CN" altLang="en-US" sz="2400" dirty="0">
              <a:latin typeface="+mn-ea"/>
            </a:endParaRPr>
          </a:p>
        </p:txBody>
      </p:sp>
      <p:pic>
        <p:nvPicPr>
          <p:cNvPr id="18" name="图片 17"/>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l="7408"/>
          <a:stretch/>
        </p:blipFill>
        <p:spPr>
          <a:xfrm>
            <a:off x="395535" y="1988841"/>
            <a:ext cx="4248473" cy="3234816"/>
          </a:xfrm>
          <a:prstGeom prst="rect">
            <a:avLst/>
          </a:prstGeom>
        </p:spPr>
      </p:pic>
      <p:pic>
        <p:nvPicPr>
          <p:cNvPr id="20" name="图片 19"/>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xmlns="" val="0"/>
              </a:ext>
            </a:extLst>
          </a:blip>
          <a:srcRect l="7394"/>
          <a:stretch/>
        </p:blipFill>
        <p:spPr>
          <a:xfrm>
            <a:off x="5004048" y="1988840"/>
            <a:ext cx="3607555" cy="3219822"/>
          </a:xfrm>
          <a:prstGeom prst="rect">
            <a:avLst/>
          </a:prstGeom>
        </p:spPr>
      </p:pic>
    </p:spTree>
    <p:extLst>
      <p:ext uri="{BB962C8B-B14F-4D97-AF65-F5344CB8AC3E}">
        <p14:creationId xmlns:p14="http://schemas.microsoft.com/office/powerpoint/2010/main" xmlns="" val="411936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12674" y="6383244"/>
            <a:ext cx="1456444" cy="341901"/>
          </a:xfrm>
          <a:prstGeom prst="rect">
            <a:avLst/>
          </a:prstGeom>
          <a:effectLst/>
        </p:spPr>
      </p:pic>
      <p:sp>
        <p:nvSpPr>
          <p:cNvPr id="4" name="矩形 3"/>
          <p:cNvSpPr/>
          <p:nvPr/>
        </p:nvSpPr>
        <p:spPr>
          <a:xfrm>
            <a:off x="395536" y="347172"/>
            <a:ext cx="6192689" cy="1200329"/>
          </a:xfrm>
          <a:prstGeom prst="rect">
            <a:avLst/>
          </a:prstGeom>
        </p:spPr>
        <p:txBody>
          <a:bodyPr wrap="square">
            <a:spAutoFit/>
          </a:bodyPr>
          <a:lstStyle/>
          <a:p>
            <a:r>
              <a:rPr lang="zh-CN" altLang="zh-CN" sz="2400" dirty="0"/>
              <a:t>历史上，求同存异与和而不同相互交织，对中国的政治、思想、外交等各个领域都产生了广泛和深远的影响。</a:t>
            </a:r>
            <a:endParaRPr lang="zh-CN" altLang="en-US" sz="2400" dirty="0">
              <a:latin typeface="+mn-ea"/>
            </a:endParaRPr>
          </a:p>
        </p:txBody>
      </p:sp>
      <p:pic>
        <p:nvPicPr>
          <p:cNvPr id="3" name="图片 2"/>
          <p:cNvPicPr>
            <a:picLocks noChangeAspect="1"/>
          </p:cNvPicPr>
          <p:nvPr/>
        </p:nvPicPr>
        <p:blipFill rotWithShape="1">
          <a:blip r:embed="rId4"/>
          <a:srcRect r="65816" b="9244"/>
          <a:stretch/>
        </p:blipFill>
        <p:spPr>
          <a:xfrm>
            <a:off x="755577" y="2347720"/>
            <a:ext cx="2544526" cy="3334206"/>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flipH="1">
            <a:off x="3923928" y="3477170"/>
            <a:ext cx="1368152" cy="2244189"/>
          </a:xfrm>
          <a:prstGeom prst="rect">
            <a:avLst/>
          </a:prstGeom>
        </p:spPr>
      </p:pic>
      <p:sp>
        <p:nvSpPr>
          <p:cNvPr id="6" name="矩形 5"/>
          <p:cNvSpPr/>
          <p:nvPr/>
        </p:nvSpPr>
        <p:spPr>
          <a:xfrm>
            <a:off x="4139952" y="1747555"/>
            <a:ext cx="4572000" cy="1200329"/>
          </a:xfrm>
          <a:prstGeom prst="rect">
            <a:avLst/>
          </a:prstGeom>
        </p:spPr>
        <p:txBody>
          <a:bodyPr>
            <a:spAutoFit/>
          </a:bodyPr>
          <a:lstStyle/>
          <a:p>
            <a:r>
              <a:rPr lang="zh-CN" altLang="zh-CN" sz="2400" kern="100" dirty="0" smtClean="0">
                <a:ea typeface="仿宋" panose="02010609060101010101" pitchFamily="49" charset="-122"/>
                <a:cs typeface="Times New Roman" panose="02020603050405020304" pitchFamily="18" charset="0"/>
              </a:rPr>
              <a:t>晏子：</a:t>
            </a:r>
            <a:r>
              <a:rPr lang="zh-CN" altLang="zh-CN" sz="2400" kern="100" dirty="0">
                <a:ea typeface="仿宋" panose="02010609060101010101" pitchFamily="49" charset="-122"/>
                <a:cs typeface="Times New Roman" panose="02020603050405020304" pitchFamily="18" charset="0"/>
              </a:rPr>
              <a:t>“所谓和者，君甘则臣酸，君淡则臣咸。今据也甘君亦甘，所谓同也，安得为和。”</a:t>
            </a:r>
            <a:endParaRPr lang="zh-CN" altLang="en-US" sz="2400" dirty="0"/>
          </a:p>
        </p:txBody>
      </p:sp>
      <p:pic>
        <p:nvPicPr>
          <p:cNvPr id="2" name="图片 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16638" y="1660517"/>
            <a:ext cx="1077877" cy="1635926"/>
          </a:xfrm>
          <a:prstGeom prst="rect">
            <a:avLst/>
          </a:prstGeom>
        </p:spPr>
      </p:pic>
    </p:spTree>
    <p:extLst>
      <p:ext uri="{BB962C8B-B14F-4D97-AF65-F5344CB8AC3E}">
        <p14:creationId xmlns:p14="http://schemas.microsoft.com/office/powerpoint/2010/main" xmlns="" val="395448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C7EDCC"/>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C7EDCC"/>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11600</TotalTime>
  <Words>1402</Words>
  <Application>Microsoft Office PowerPoint</Application>
  <PresentationFormat>全屏显示(4:3)</PresentationFormat>
  <Paragraphs>168</Paragraphs>
  <Slides>46</Slides>
  <Notes>0</Notes>
  <HiddenSlides>0</HiddenSlides>
  <MMClips>1</MMClips>
  <ScaleCrop>false</ScaleCrop>
  <HeadingPairs>
    <vt:vector size="4" baseType="variant">
      <vt:variant>
        <vt:lpstr>主题</vt:lpstr>
      </vt:variant>
      <vt:variant>
        <vt:i4>1</vt:i4>
      </vt:variant>
      <vt:variant>
        <vt:lpstr>幻灯片标题</vt:lpstr>
      </vt:variant>
      <vt:variant>
        <vt:i4>46</vt:i4>
      </vt:variant>
    </vt:vector>
  </HeadingPairs>
  <TitlesOfParts>
    <vt:vector size="47"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wangzc</dc:creator>
  <cp:lastModifiedBy>AutoBVT</cp:lastModifiedBy>
  <cp:revision>603</cp:revision>
  <dcterms:created xsi:type="dcterms:W3CDTF">2014-12-23T14:08:24Z</dcterms:created>
  <dcterms:modified xsi:type="dcterms:W3CDTF">2017-05-21T10:41:55Z</dcterms:modified>
</cp:coreProperties>
</file>