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5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1"/>
    <p:sldMasterId id="2147483671" r:id="rId2"/>
    <p:sldMasterId id="2147483683" r:id="rId3"/>
    <p:sldMasterId id="2147483695" r:id="rId4"/>
    <p:sldMasterId id="2147483707" r:id="rId5"/>
    <p:sldMasterId id="2147483719" r:id="rId6"/>
    <p:sldMasterId id="2147483731" r:id="rId7"/>
    <p:sldMasterId id="2147483743" r:id="rId8"/>
    <p:sldMasterId id="2147483755" r:id="rId9"/>
    <p:sldMasterId id="2147483767" r:id="rId10"/>
    <p:sldMasterId id="2147483779" r:id="rId11"/>
    <p:sldMasterId id="2147483791" r:id="rId12"/>
    <p:sldMasterId id="2147483803" r:id="rId13"/>
  </p:sldMasterIdLst>
  <p:notesMasterIdLst>
    <p:notesMasterId r:id="rId52"/>
  </p:notesMasterIdLst>
  <p:handoutMasterIdLst>
    <p:handoutMasterId r:id="rId53"/>
  </p:handoutMasterIdLst>
  <p:sldIdLst>
    <p:sldId id="256" r:id="rId14"/>
    <p:sldId id="257" r:id="rId15"/>
    <p:sldId id="258" r:id="rId16"/>
    <p:sldId id="259" r:id="rId17"/>
    <p:sldId id="260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797" r:id="rId43"/>
    <p:sldId id="261" r:id="rId44"/>
    <p:sldId id="262" r:id="rId45"/>
    <p:sldId id="263" r:id="rId46"/>
    <p:sldId id="264" r:id="rId47"/>
    <p:sldId id="798" r:id="rId48"/>
    <p:sldId id="799" r:id="rId49"/>
    <p:sldId id="800" r:id="rId50"/>
    <p:sldId id="296" r:id="rId51"/>
  </p:sldIdLst>
  <p:sldSz cx="12192000" cy="6858000"/>
  <p:notesSz cx="6858000" cy="9144000"/>
  <p:kinsoku lang="zh-CN" invalStChars="!%),.:;?]}¨·ˇˉ་―‖’”…‰∶、。〃々〉》」』】〕〗！＂＇％），．：；？］｀｜｝～￠" invalEndChars="([{·‘“〈《「『【〔〖（．［｛￡￥"/>
  <p:defaultTextStyle>
    <a:defPPr>
      <a:defRPr lang="zh-CN"/>
    </a:defPPr>
    <a:lvl1pPr algn="l" defTabSz="914400" fontAlgn="base" hangingPunct="1"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Calibri" pitchFamily="34" charset="0"/>
        <a:ea typeface="宋体" pitchFamily="2" charset="-122"/>
        <a:cs typeface="Times New Roman" charset="0"/>
      </a:defRPr>
    </a:lvl1pPr>
    <a:lvl2pPr marL="457200" indent="0" algn="l" defTabSz="914400" fontAlgn="base" hangingPunct="1"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Calibri" pitchFamily="34" charset="0"/>
        <a:ea typeface="宋体" pitchFamily="2" charset="-122"/>
        <a:cs typeface="Times New Roman" charset="0"/>
      </a:defRPr>
    </a:lvl2pPr>
    <a:lvl3pPr marL="914400" indent="0" algn="l" defTabSz="914400" fontAlgn="base" hangingPunct="1"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Calibri" pitchFamily="34" charset="0"/>
        <a:ea typeface="宋体" pitchFamily="2" charset="-122"/>
        <a:cs typeface="Times New Roman" charset="0"/>
      </a:defRPr>
    </a:lvl3pPr>
    <a:lvl4pPr marL="1371600" indent="0" algn="l" defTabSz="914400" fontAlgn="base" hangingPunct="1"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Calibri" pitchFamily="34" charset="0"/>
        <a:ea typeface="宋体" pitchFamily="2" charset="-122"/>
        <a:cs typeface="Times New Roman" charset="0"/>
      </a:defRPr>
    </a:lvl4pPr>
    <a:lvl5pPr marL="1828800" indent="0" algn="l" defTabSz="914400" fontAlgn="base" hangingPunct="1"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Calibri" pitchFamily="34" charset="0"/>
        <a:ea typeface="宋体" pitchFamily="2" charset="-122"/>
        <a:cs typeface="Times New Roman" charset="0"/>
      </a:defRPr>
    </a:lvl5pPr>
    <a:lvl6pPr marL="2286000" indent="0" algn="l" defTabSz="914400" eaLnBrk="1" fontAlgn="auto" latinLnBrk="0" hangingPunct="1">
      <a:buNone/>
      <a:defRPr sz="1800" kern="1200">
        <a:solidFill>
          <a:schemeClr val="tx1"/>
        </a:solidFill>
        <a:latin typeface="Calibri" pitchFamily="34" charset="0"/>
        <a:ea typeface="宋体" pitchFamily="2" charset="-122"/>
        <a:cs typeface="Times New Roman" charset="0"/>
      </a:defRPr>
    </a:lvl6pPr>
    <a:lvl7pPr marL="2743200" indent="0" algn="l" defTabSz="914400" eaLnBrk="1" fontAlgn="auto" latinLnBrk="0" hangingPunct="1">
      <a:buNone/>
      <a:defRPr sz="1800" kern="1200">
        <a:solidFill>
          <a:schemeClr val="tx1"/>
        </a:solidFill>
        <a:latin typeface="Calibri" pitchFamily="34" charset="0"/>
        <a:ea typeface="宋体" pitchFamily="2" charset="-122"/>
        <a:cs typeface="Times New Roman" charset="0"/>
      </a:defRPr>
    </a:lvl7pPr>
    <a:lvl8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Calibri" pitchFamily="34" charset="0"/>
        <a:ea typeface="宋体" pitchFamily="2" charset="-122"/>
        <a:cs typeface="Times New Roman" charset="0"/>
      </a:defRPr>
    </a:lvl8pPr>
    <a:lvl9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Calibri" pitchFamily="34" charset="0"/>
        <a:ea typeface="宋体" pitchFamily="2" charset="-122"/>
        <a:cs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0" autoAdjust="0"/>
    <p:restoredTop sz="94805" autoAdjust="0"/>
  </p:normalViewPr>
  <p:slideViewPr>
    <p:cSldViewPr snapToGrid="0">
      <p:cViewPr varScale="1">
        <p:scale>
          <a:sx n="108" d="100"/>
          <a:sy n="108" d="100"/>
        </p:scale>
        <p:origin x="46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0" y="0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BB5911-10D6-4A7A-8C46-C4F1CABFFF63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572B0FC-F563-482B-9CE2-1C0FA48C8E06}">
      <dgm:prSet phldrT="[文本]"/>
      <dgm:spPr/>
      <dgm:t>
        <a:bodyPr/>
        <a:lstStyle/>
        <a:p>
          <a:r>
            <a:rPr lang="zh-CN" dirty="0"/>
            <a:t>正定</a:t>
          </a:r>
          <a:r>
            <a:rPr lang="zh-CN" altLang="en-US" dirty="0"/>
            <a:t>期间：</a:t>
          </a:r>
          <a:r>
            <a:rPr lang="zh-CN" dirty="0"/>
            <a:t>宁肯不要钱，也不要污染，严格防止污染搬家、污染下乡</a:t>
          </a:r>
          <a:endParaRPr lang="zh-CN" altLang="en-US" dirty="0"/>
        </a:p>
      </dgm:t>
    </dgm:pt>
    <dgm:pt modelId="{C9B2AAC4-E26D-4E29-8B30-C266342F54EF}" type="parTrans" cxnId="{56713859-B98C-48A2-B77C-7DD119BA0F75}">
      <dgm:prSet/>
      <dgm:spPr/>
      <dgm:t>
        <a:bodyPr/>
        <a:lstStyle/>
        <a:p>
          <a:endParaRPr lang="zh-CN" altLang="en-US"/>
        </a:p>
      </dgm:t>
    </dgm:pt>
    <dgm:pt modelId="{BAD73DCC-7643-49BF-A7B6-E54400FD07C1}" type="sibTrans" cxnId="{56713859-B98C-48A2-B77C-7DD119BA0F75}">
      <dgm:prSet/>
      <dgm:spPr/>
      <dgm:t>
        <a:bodyPr/>
        <a:lstStyle/>
        <a:p>
          <a:endParaRPr lang="zh-CN" altLang="en-US"/>
        </a:p>
      </dgm:t>
    </dgm:pt>
    <dgm:pt modelId="{06E71CC8-99BF-4D22-983E-C3BEA50DB6AE}">
      <dgm:prSet phldrT="[文本]"/>
      <dgm:spPr/>
      <dgm:t>
        <a:bodyPr/>
        <a:lstStyle/>
        <a:p>
          <a:r>
            <a:rPr lang="zh-CN" dirty="0"/>
            <a:t>宁德</a:t>
          </a:r>
          <a:r>
            <a:rPr lang="zh-CN" altLang="en-US" dirty="0"/>
            <a:t>期间：</a:t>
          </a:r>
          <a:r>
            <a:rPr lang="zh-CN" dirty="0"/>
            <a:t>开创</a:t>
          </a:r>
          <a:r>
            <a:rPr lang="en-US" dirty="0"/>
            <a:t>“</a:t>
          </a:r>
          <a:r>
            <a:rPr lang="zh-CN" dirty="0"/>
            <a:t>绿色工程</a:t>
          </a:r>
          <a:r>
            <a:rPr lang="en-US" dirty="0"/>
            <a:t>”</a:t>
          </a:r>
          <a:r>
            <a:rPr lang="zh-CN" altLang="en-US" dirty="0"/>
            <a:t>，</a:t>
          </a:r>
          <a:r>
            <a:rPr lang="zh-CN" dirty="0"/>
            <a:t>社会、经济、生态三者效益协调</a:t>
          </a:r>
          <a:endParaRPr lang="zh-CN" altLang="en-US" dirty="0"/>
        </a:p>
      </dgm:t>
    </dgm:pt>
    <dgm:pt modelId="{9D0FD1E3-BB57-4C8B-9428-BA22BB2D4B04}" type="parTrans" cxnId="{F14023FB-F9D3-442A-9249-9712E0A6AD51}">
      <dgm:prSet/>
      <dgm:spPr/>
      <dgm:t>
        <a:bodyPr/>
        <a:lstStyle/>
        <a:p>
          <a:endParaRPr lang="zh-CN" altLang="en-US"/>
        </a:p>
      </dgm:t>
    </dgm:pt>
    <dgm:pt modelId="{2C460E17-12EA-4661-BA03-C9C59230C32D}" type="sibTrans" cxnId="{F14023FB-F9D3-442A-9249-9712E0A6AD51}">
      <dgm:prSet/>
      <dgm:spPr/>
      <dgm:t>
        <a:bodyPr/>
        <a:lstStyle/>
        <a:p>
          <a:endParaRPr lang="zh-CN" altLang="en-US"/>
        </a:p>
      </dgm:t>
    </dgm:pt>
    <dgm:pt modelId="{C1B1AB56-432F-487B-A656-62D0B9114158}">
      <dgm:prSet phldrT="[文本]"/>
      <dgm:spPr/>
      <dgm:t>
        <a:bodyPr/>
        <a:lstStyle/>
        <a:p>
          <a:r>
            <a:rPr lang="zh-CN" dirty="0"/>
            <a:t>浙江期间</a:t>
          </a:r>
          <a:r>
            <a:rPr lang="zh-CN" altLang="en-US" dirty="0"/>
            <a:t>：</a:t>
          </a:r>
          <a:r>
            <a:rPr lang="zh-CN" dirty="0"/>
            <a:t>绿水青山就是金山银山</a:t>
          </a:r>
          <a:endParaRPr lang="zh-CN" altLang="en-US" dirty="0"/>
        </a:p>
      </dgm:t>
    </dgm:pt>
    <dgm:pt modelId="{D999692F-6230-4050-8EAE-C363A6C227E3}" type="parTrans" cxnId="{5BB34519-1A57-497E-9246-41664F85E2A6}">
      <dgm:prSet/>
      <dgm:spPr/>
      <dgm:t>
        <a:bodyPr/>
        <a:lstStyle/>
        <a:p>
          <a:endParaRPr lang="zh-CN" altLang="en-US"/>
        </a:p>
      </dgm:t>
    </dgm:pt>
    <dgm:pt modelId="{864A733E-1797-42A6-A0F0-A86EB78B438F}" type="sibTrans" cxnId="{5BB34519-1A57-497E-9246-41664F85E2A6}">
      <dgm:prSet/>
      <dgm:spPr/>
      <dgm:t>
        <a:bodyPr/>
        <a:lstStyle/>
        <a:p>
          <a:endParaRPr lang="zh-CN" altLang="en-US"/>
        </a:p>
      </dgm:t>
    </dgm:pt>
    <dgm:pt modelId="{9DAEF10A-1325-422D-B37F-5BF041022ED7}">
      <dgm:prSet phldrT="[文本]"/>
      <dgm:spPr/>
      <dgm:t>
        <a:bodyPr/>
        <a:lstStyle/>
        <a:p>
          <a:r>
            <a:rPr lang="zh-CN" altLang="en-US" dirty="0"/>
            <a:t>上海期间：</a:t>
          </a:r>
          <a:r>
            <a:rPr lang="zh-CN" dirty="0"/>
            <a:t>保护好自然村落，保护好城乡的历史风貌</a:t>
          </a:r>
          <a:r>
            <a:rPr lang="zh-CN" altLang="en-US" dirty="0"/>
            <a:t>，建设</a:t>
          </a:r>
          <a:r>
            <a:rPr lang="zh-CN" dirty="0"/>
            <a:t>现代化生态岛区</a:t>
          </a:r>
          <a:endParaRPr lang="zh-CN" altLang="en-US" dirty="0"/>
        </a:p>
      </dgm:t>
    </dgm:pt>
    <dgm:pt modelId="{754AA1CF-B089-4BE2-A484-7A14227006D0}" type="parTrans" cxnId="{70A74CE4-8988-4093-B63F-34782529B0C1}">
      <dgm:prSet/>
      <dgm:spPr/>
      <dgm:t>
        <a:bodyPr/>
        <a:lstStyle/>
        <a:p>
          <a:endParaRPr lang="zh-CN" altLang="en-US"/>
        </a:p>
      </dgm:t>
    </dgm:pt>
    <dgm:pt modelId="{E72DB8A6-F2E5-4C4F-8CA4-9F1DB0AFF7CF}" type="sibTrans" cxnId="{70A74CE4-8988-4093-B63F-34782529B0C1}">
      <dgm:prSet/>
      <dgm:spPr/>
      <dgm:t>
        <a:bodyPr/>
        <a:lstStyle/>
        <a:p>
          <a:endParaRPr lang="zh-CN" altLang="en-US"/>
        </a:p>
      </dgm:t>
    </dgm:pt>
    <dgm:pt modelId="{1FC00621-D768-4C90-9299-8BE4850963CA}" type="pres">
      <dgm:prSet presAssocID="{7BBB5911-10D6-4A7A-8C46-C4F1CABFFF63}" presName="linearFlow" presStyleCnt="0">
        <dgm:presLayoutVars>
          <dgm:dir/>
          <dgm:resizeHandles val="exact"/>
        </dgm:presLayoutVars>
      </dgm:prSet>
      <dgm:spPr/>
    </dgm:pt>
    <dgm:pt modelId="{CA57DAA4-AAD3-4DE1-9ACC-2DDCE4560789}" type="pres">
      <dgm:prSet presAssocID="{F572B0FC-F563-482B-9CE2-1C0FA48C8E06}" presName="composite" presStyleCnt="0"/>
      <dgm:spPr/>
    </dgm:pt>
    <dgm:pt modelId="{A4E8F0EA-A087-49BE-8F2C-BB003C711C23}" type="pres">
      <dgm:prSet presAssocID="{F572B0FC-F563-482B-9CE2-1C0FA48C8E06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54B1E9A-939D-4A37-AC0D-0ACB8087E8FF}" type="pres">
      <dgm:prSet presAssocID="{F572B0FC-F563-482B-9CE2-1C0FA48C8E06}" presName="txShp" presStyleLbl="node1" presStyleIdx="0" presStyleCnt="4">
        <dgm:presLayoutVars>
          <dgm:bulletEnabled val="1"/>
        </dgm:presLayoutVars>
      </dgm:prSet>
      <dgm:spPr/>
    </dgm:pt>
    <dgm:pt modelId="{530DE8CE-3BC8-4F39-A1BD-36C38AB46A57}" type="pres">
      <dgm:prSet presAssocID="{BAD73DCC-7643-49BF-A7B6-E54400FD07C1}" presName="spacing" presStyleCnt="0"/>
      <dgm:spPr/>
    </dgm:pt>
    <dgm:pt modelId="{AFB6140F-D09F-4B1D-A98D-F893716ACCF5}" type="pres">
      <dgm:prSet presAssocID="{06E71CC8-99BF-4D22-983E-C3BEA50DB6AE}" presName="composite" presStyleCnt="0"/>
      <dgm:spPr/>
    </dgm:pt>
    <dgm:pt modelId="{28C1A552-9743-4302-BE24-D747FA6F0042}" type="pres">
      <dgm:prSet presAssocID="{06E71CC8-99BF-4D22-983E-C3BEA50DB6AE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A46E771-CE0D-4807-B858-7C6F99C226DA}" type="pres">
      <dgm:prSet presAssocID="{06E71CC8-99BF-4D22-983E-C3BEA50DB6AE}" presName="txShp" presStyleLbl="node1" presStyleIdx="1" presStyleCnt="4">
        <dgm:presLayoutVars>
          <dgm:bulletEnabled val="1"/>
        </dgm:presLayoutVars>
      </dgm:prSet>
      <dgm:spPr/>
    </dgm:pt>
    <dgm:pt modelId="{EB8A60AB-D8DB-4225-8A3F-72EA0CF4A201}" type="pres">
      <dgm:prSet presAssocID="{2C460E17-12EA-4661-BA03-C9C59230C32D}" presName="spacing" presStyleCnt="0"/>
      <dgm:spPr/>
    </dgm:pt>
    <dgm:pt modelId="{03A05157-D924-487C-A15B-260D488CFC67}" type="pres">
      <dgm:prSet presAssocID="{C1B1AB56-432F-487B-A656-62D0B9114158}" presName="composite" presStyleCnt="0"/>
      <dgm:spPr/>
    </dgm:pt>
    <dgm:pt modelId="{2E24A83E-83F3-4D8D-BA50-91289E4E77BE}" type="pres">
      <dgm:prSet presAssocID="{C1B1AB56-432F-487B-A656-62D0B9114158}" presName="imgShp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9CA4BA2-CCA3-4A00-9B50-5553766B5414}" type="pres">
      <dgm:prSet presAssocID="{C1B1AB56-432F-487B-A656-62D0B9114158}" presName="txShp" presStyleLbl="node1" presStyleIdx="2" presStyleCnt="4">
        <dgm:presLayoutVars>
          <dgm:bulletEnabled val="1"/>
        </dgm:presLayoutVars>
      </dgm:prSet>
      <dgm:spPr/>
    </dgm:pt>
    <dgm:pt modelId="{F323D4DE-B0F7-4847-BF71-C5FFADB5C84C}" type="pres">
      <dgm:prSet presAssocID="{864A733E-1797-42A6-A0F0-A86EB78B438F}" presName="spacing" presStyleCnt="0"/>
      <dgm:spPr/>
    </dgm:pt>
    <dgm:pt modelId="{E399EFFA-AD17-46EB-A6B5-DAA0358D9504}" type="pres">
      <dgm:prSet presAssocID="{9DAEF10A-1325-422D-B37F-5BF041022ED7}" presName="composite" presStyleCnt="0"/>
      <dgm:spPr/>
    </dgm:pt>
    <dgm:pt modelId="{9869806D-5AAE-4BB1-A22D-4353BF1988EC}" type="pres">
      <dgm:prSet presAssocID="{9DAEF10A-1325-422D-B37F-5BF041022ED7}" presName="imgShp" presStyleLbl="fgImgPlac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2E80107-27D4-4B53-8D7F-A9C190BB15C9}" type="pres">
      <dgm:prSet presAssocID="{9DAEF10A-1325-422D-B37F-5BF041022ED7}" presName="txShp" presStyleLbl="node1" presStyleIdx="3" presStyleCnt="4">
        <dgm:presLayoutVars>
          <dgm:bulletEnabled val="1"/>
        </dgm:presLayoutVars>
      </dgm:prSet>
      <dgm:spPr/>
    </dgm:pt>
  </dgm:ptLst>
  <dgm:cxnLst>
    <dgm:cxn modelId="{5BB34519-1A57-497E-9246-41664F85E2A6}" srcId="{7BBB5911-10D6-4A7A-8C46-C4F1CABFFF63}" destId="{C1B1AB56-432F-487B-A656-62D0B9114158}" srcOrd="2" destOrd="0" parTransId="{D999692F-6230-4050-8EAE-C363A6C227E3}" sibTransId="{864A733E-1797-42A6-A0F0-A86EB78B438F}"/>
    <dgm:cxn modelId="{12504B1F-1E30-437F-9376-3DC483016C9C}" type="presOf" srcId="{9DAEF10A-1325-422D-B37F-5BF041022ED7}" destId="{52E80107-27D4-4B53-8D7F-A9C190BB15C9}" srcOrd="0" destOrd="0" presId="urn:microsoft.com/office/officeart/2005/8/layout/vList3"/>
    <dgm:cxn modelId="{6310A024-1CCD-4A36-A9A6-E86BB92A38A0}" type="presOf" srcId="{C1B1AB56-432F-487B-A656-62D0B9114158}" destId="{19CA4BA2-CCA3-4A00-9B50-5553766B5414}" srcOrd="0" destOrd="0" presId="urn:microsoft.com/office/officeart/2005/8/layout/vList3"/>
    <dgm:cxn modelId="{58E24355-1886-44F1-BC97-480E0FC2A2C5}" type="presOf" srcId="{F572B0FC-F563-482B-9CE2-1C0FA48C8E06}" destId="{E54B1E9A-939D-4A37-AC0D-0ACB8087E8FF}" srcOrd="0" destOrd="0" presId="urn:microsoft.com/office/officeart/2005/8/layout/vList3"/>
    <dgm:cxn modelId="{56713859-B98C-48A2-B77C-7DD119BA0F75}" srcId="{7BBB5911-10D6-4A7A-8C46-C4F1CABFFF63}" destId="{F572B0FC-F563-482B-9CE2-1C0FA48C8E06}" srcOrd="0" destOrd="0" parTransId="{C9B2AAC4-E26D-4E29-8B30-C266342F54EF}" sibTransId="{BAD73DCC-7643-49BF-A7B6-E54400FD07C1}"/>
    <dgm:cxn modelId="{3ED52EB5-470C-4C7C-A1A4-B6DFF200C50A}" type="presOf" srcId="{06E71CC8-99BF-4D22-983E-C3BEA50DB6AE}" destId="{DA46E771-CE0D-4807-B858-7C6F99C226DA}" srcOrd="0" destOrd="0" presId="urn:microsoft.com/office/officeart/2005/8/layout/vList3"/>
    <dgm:cxn modelId="{D17E10CD-48E0-4AD9-A34B-F5254A1FB1AD}" type="presOf" srcId="{7BBB5911-10D6-4A7A-8C46-C4F1CABFFF63}" destId="{1FC00621-D768-4C90-9299-8BE4850963CA}" srcOrd="0" destOrd="0" presId="urn:microsoft.com/office/officeart/2005/8/layout/vList3"/>
    <dgm:cxn modelId="{70A74CE4-8988-4093-B63F-34782529B0C1}" srcId="{7BBB5911-10D6-4A7A-8C46-C4F1CABFFF63}" destId="{9DAEF10A-1325-422D-B37F-5BF041022ED7}" srcOrd="3" destOrd="0" parTransId="{754AA1CF-B089-4BE2-A484-7A14227006D0}" sibTransId="{E72DB8A6-F2E5-4C4F-8CA4-9F1DB0AFF7CF}"/>
    <dgm:cxn modelId="{F14023FB-F9D3-442A-9249-9712E0A6AD51}" srcId="{7BBB5911-10D6-4A7A-8C46-C4F1CABFFF63}" destId="{06E71CC8-99BF-4D22-983E-C3BEA50DB6AE}" srcOrd="1" destOrd="0" parTransId="{9D0FD1E3-BB57-4C8B-9428-BA22BB2D4B04}" sibTransId="{2C460E17-12EA-4661-BA03-C9C59230C32D}"/>
    <dgm:cxn modelId="{67241A9D-9D16-4731-B996-68FBE6D9B0D5}" type="presParOf" srcId="{1FC00621-D768-4C90-9299-8BE4850963CA}" destId="{CA57DAA4-AAD3-4DE1-9ACC-2DDCE4560789}" srcOrd="0" destOrd="0" presId="urn:microsoft.com/office/officeart/2005/8/layout/vList3"/>
    <dgm:cxn modelId="{37F73C10-4B25-48A7-B4D8-DB8A81C95C81}" type="presParOf" srcId="{CA57DAA4-AAD3-4DE1-9ACC-2DDCE4560789}" destId="{A4E8F0EA-A087-49BE-8F2C-BB003C711C23}" srcOrd="0" destOrd="0" presId="urn:microsoft.com/office/officeart/2005/8/layout/vList3"/>
    <dgm:cxn modelId="{007B0FCC-47E1-48FE-9E29-41C42AAC35B5}" type="presParOf" srcId="{CA57DAA4-AAD3-4DE1-9ACC-2DDCE4560789}" destId="{E54B1E9A-939D-4A37-AC0D-0ACB8087E8FF}" srcOrd="1" destOrd="0" presId="urn:microsoft.com/office/officeart/2005/8/layout/vList3"/>
    <dgm:cxn modelId="{D551DDCA-6CC1-4142-B052-68043413A0F9}" type="presParOf" srcId="{1FC00621-D768-4C90-9299-8BE4850963CA}" destId="{530DE8CE-3BC8-4F39-A1BD-36C38AB46A57}" srcOrd="1" destOrd="0" presId="urn:microsoft.com/office/officeart/2005/8/layout/vList3"/>
    <dgm:cxn modelId="{6562C7D6-42F6-44EF-9CE6-34313EFC3909}" type="presParOf" srcId="{1FC00621-D768-4C90-9299-8BE4850963CA}" destId="{AFB6140F-D09F-4B1D-A98D-F893716ACCF5}" srcOrd="2" destOrd="0" presId="urn:microsoft.com/office/officeart/2005/8/layout/vList3"/>
    <dgm:cxn modelId="{8B18315D-AF80-4D33-AEB3-36C0F727B53C}" type="presParOf" srcId="{AFB6140F-D09F-4B1D-A98D-F893716ACCF5}" destId="{28C1A552-9743-4302-BE24-D747FA6F0042}" srcOrd="0" destOrd="0" presId="urn:microsoft.com/office/officeart/2005/8/layout/vList3"/>
    <dgm:cxn modelId="{2F260035-5DF4-44F4-AAF1-E37CD4B1BA55}" type="presParOf" srcId="{AFB6140F-D09F-4B1D-A98D-F893716ACCF5}" destId="{DA46E771-CE0D-4807-B858-7C6F99C226DA}" srcOrd="1" destOrd="0" presId="urn:microsoft.com/office/officeart/2005/8/layout/vList3"/>
    <dgm:cxn modelId="{77064337-1A6C-4BC5-9A98-4FB00495A81E}" type="presParOf" srcId="{1FC00621-D768-4C90-9299-8BE4850963CA}" destId="{EB8A60AB-D8DB-4225-8A3F-72EA0CF4A201}" srcOrd="3" destOrd="0" presId="urn:microsoft.com/office/officeart/2005/8/layout/vList3"/>
    <dgm:cxn modelId="{3827EE1F-E263-4848-BEFE-9A5B38980490}" type="presParOf" srcId="{1FC00621-D768-4C90-9299-8BE4850963CA}" destId="{03A05157-D924-487C-A15B-260D488CFC67}" srcOrd="4" destOrd="0" presId="urn:microsoft.com/office/officeart/2005/8/layout/vList3"/>
    <dgm:cxn modelId="{8D6935F1-6349-4511-B53F-ACDD10ACA5AF}" type="presParOf" srcId="{03A05157-D924-487C-A15B-260D488CFC67}" destId="{2E24A83E-83F3-4D8D-BA50-91289E4E77BE}" srcOrd="0" destOrd="0" presId="urn:microsoft.com/office/officeart/2005/8/layout/vList3"/>
    <dgm:cxn modelId="{5AE25A2F-D3EF-4B39-841A-927C6EED0B40}" type="presParOf" srcId="{03A05157-D924-487C-A15B-260D488CFC67}" destId="{19CA4BA2-CCA3-4A00-9B50-5553766B5414}" srcOrd="1" destOrd="0" presId="urn:microsoft.com/office/officeart/2005/8/layout/vList3"/>
    <dgm:cxn modelId="{F73D42ED-1599-4B6B-A29D-3B674872C393}" type="presParOf" srcId="{1FC00621-D768-4C90-9299-8BE4850963CA}" destId="{F323D4DE-B0F7-4847-BF71-C5FFADB5C84C}" srcOrd="5" destOrd="0" presId="urn:microsoft.com/office/officeart/2005/8/layout/vList3"/>
    <dgm:cxn modelId="{6E2E8C36-02EE-4B6F-948F-65EA36F37562}" type="presParOf" srcId="{1FC00621-D768-4C90-9299-8BE4850963CA}" destId="{E399EFFA-AD17-46EB-A6B5-DAA0358D9504}" srcOrd="6" destOrd="0" presId="urn:microsoft.com/office/officeart/2005/8/layout/vList3"/>
    <dgm:cxn modelId="{3209BF26-AD8C-4A37-A6A0-7B867889275B}" type="presParOf" srcId="{E399EFFA-AD17-46EB-A6B5-DAA0358D9504}" destId="{9869806D-5AAE-4BB1-A22D-4353BF1988EC}" srcOrd="0" destOrd="0" presId="urn:microsoft.com/office/officeart/2005/8/layout/vList3"/>
    <dgm:cxn modelId="{0B324ED3-738D-45FC-A9ED-33FAAA82294B}" type="presParOf" srcId="{E399EFFA-AD17-46EB-A6B5-DAA0358D9504}" destId="{52E80107-27D4-4B53-8D7F-A9C190BB15C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B1E9A-939D-4A37-AC0D-0ACB8087E8FF}">
      <dsp:nvSpPr>
        <dsp:cNvPr id="0" name=""/>
        <dsp:cNvSpPr/>
      </dsp:nvSpPr>
      <dsp:spPr>
        <a:xfrm rot="10800000">
          <a:off x="1583139" y="1853"/>
          <a:ext cx="5405120" cy="88679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/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5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正定期间：宁肯不要钱，也不要污染，严格防止污染搬家、污染下乡</a:t>
          </a:r>
        </a:p>
      </dsp:txBody>
      <dsp:txXfrm rot="10800000">
        <a:off x="1804838" y="1853"/>
        <a:ext cx="5183421" cy="886797"/>
      </dsp:txXfrm>
    </dsp:sp>
    <dsp:sp modelId="{A4E8F0EA-A087-49BE-8F2C-BB003C711C23}">
      <dsp:nvSpPr>
        <dsp:cNvPr id="0" name=""/>
        <dsp:cNvSpPr/>
      </dsp:nvSpPr>
      <dsp:spPr>
        <a:xfrm>
          <a:off x="1139740" y="1853"/>
          <a:ext cx="886797" cy="8867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/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6E771-CE0D-4807-B858-7C6F99C226DA}">
      <dsp:nvSpPr>
        <dsp:cNvPr id="0" name=""/>
        <dsp:cNvSpPr/>
      </dsp:nvSpPr>
      <dsp:spPr>
        <a:xfrm rot="10800000">
          <a:off x="1583139" y="1153366"/>
          <a:ext cx="5405120" cy="88679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/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5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800" kern="1200" dirty="0"/>
            <a:t>宁德</a:t>
          </a:r>
          <a:r>
            <a:rPr lang="zh-CN" altLang="en-US" sz="1800" kern="1200" dirty="0"/>
            <a:t>期间：</a:t>
          </a:r>
          <a:r>
            <a:rPr lang="zh-CN" sz="1800" kern="1200" dirty="0"/>
            <a:t>开创</a:t>
          </a:r>
          <a:r>
            <a:rPr lang="en-US" sz="1800" kern="1200" dirty="0"/>
            <a:t>“</a:t>
          </a:r>
          <a:r>
            <a:rPr lang="zh-CN" sz="1800" kern="1200" dirty="0"/>
            <a:t>绿色工程</a:t>
          </a:r>
          <a:r>
            <a:rPr lang="en-US" sz="1800" kern="1200" dirty="0"/>
            <a:t>”</a:t>
          </a:r>
          <a:r>
            <a:rPr lang="zh-CN" altLang="en-US" sz="1800" kern="1200" dirty="0"/>
            <a:t>，</a:t>
          </a:r>
          <a:r>
            <a:rPr lang="zh-CN" sz="1800" kern="1200" dirty="0"/>
            <a:t>社会、经济、生态三者效益协调</a:t>
          </a:r>
          <a:endParaRPr lang="zh-CN" altLang="en-US" sz="1800" kern="1200" dirty="0"/>
        </a:p>
      </dsp:txBody>
      <dsp:txXfrm rot="10800000">
        <a:off x="1804838" y="1153366"/>
        <a:ext cx="5183421" cy="886797"/>
      </dsp:txXfrm>
    </dsp:sp>
    <dsp:sp modelId="{28C1A552-9743-4302-BE24-D747FA6F0042}">
      <dsp:nvSpPr>
        <dsp:cNvPr id="0" name=""/>
        <dsp:cNvSpPr/>
      </dsp:nvSpPr>
      <dsp:spPr>
        <a:xfrm>
          <a:off x="1139740" y="1153366"/>
          <a:ext cx="886797" cy="8867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/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A4BA2-CCA3-4A00-9B50-5553766B5414}">
      <dsp:nvSpPr>
        <dsp:cNvPr id="0" name=""/>
        <dsp:cNvSpPr/>
      </dsp:nvSpPr>
      <dsp:spPr>
        <a:xfrm rot="10800000">
          <a:off x="1583139" y="2304879"/>
          <a:ext cx="5405120" cy="88679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/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5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浙江期间：绿水青山就是金山银山</a:t>
          </a:r>
        </a:p>
      </dsp:txBody>
      <dsp:txXfrm rot="10800000">
        <a:off x="1804838" y="2304879"/>
        <a:ext cx="5183421" cy="886797"/>
      </dsp:txXfrm>
    </dsp:sp>
    <dsp:sp modelId="{2E24A83E-83F3-4D8D-BA50-91289E4E77BE}">
      <dsp:nvSpPr>
        <dsp:cNvPr id="0" name=""/>
        <dsp:cNvSpPr/>
      </dsp:nvSpPr>
      <dsp:spPr>
        <a:xfrm>
          <a:off x="1139740" y="2304879"/>
          <a:ext cx="886797" cy="8867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/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80107-27D4-4B53-8D7F-A9C190BB15C9}">
      <dsp:nvSpPr>
        <dsp:cNvPr id="0" name=""/>
        <dsp:cNvSpPr/>
      </dsp:nvSpPr>
      <dsp:spPr>
        <a:xfrm rot="10800000">
          <a:off x="1583139" y="3456392"/>
          <a:ext cx="5405120" cy="88679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/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5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上海期间：保护好自然村落，保护好城乡的历史风貌，建设现代化生态岛区</a:t>
          </a:r>
        </a:p>
      </dsp:txBody>
      <dsp:txXfrm rot="10800000">
        <a:off x="1804838" y="3456392"/>
        <a:ext cx="5183421" cy="886797"/>
      </dsp:txXfrm>
    </dsp:sp>
    <dsp:sp modelId="{9869806D-5AAE-4BB1-A22D-4353BF1988EC}">
      <dsp:nvSpPr>
        <dsp:cNvPr id="0" name=""/>
        <dsp:cNvSpPr/>
      </dsp:nvSpPr>
      <dsp:spPr>
        <a:xfrm>
          <a:off x="1139740" y="3456392"/>
          <a:ext cx="886797" cy="8867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/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文本框"/>
          <p:cNvSpPr>
            <a:spLocks noGrp="1"/>
          </p:cNvSpPr>
          <p:nvPr>
            <p:ph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algn="l" eaLnBrk="0" hangingPunct="0"/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61" name="文本框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datetime1">
              <a:rPr lang="en-US" altLang="zh-CN" sz="1200">
                <a:latin typeface="Calibri" pitchFamily="34" charset="0"/>
                <a:ea typeface="宋体" pitchFamily="2" charset="-122"/>
                <a:cs typeface="Calibri" pitchFamily="34" charset="0"/>
              </a:rPr>
              <a:t>8/23/2018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62" name="文本框"/>
          <p:cNvSpPr>
            <a:spLocks noGrp="1"/>
          </p:cNvSpPr>
          <p:nvPr>
            <p:ph type="ftr" idx="2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l" eaLnBrk="0" hangingPunct="0"/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63" name="文本框"/>
          <p:cNvSpPr>
            <a:spLocks noGrp="1"/>
          </p:cNvSpPr>
          <p:nvPr>
            <p:ph type="sldNum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‹#›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97814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‹#›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55" name="文本框"/>
          <p:cNvSpPr>
            <a:spLocks noGrp="1"/>
          </p:cNvSpPr>
          <p:nvPr>
            <p:ph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algn="l" eaLnBrk="0" hangingPunct="0"/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56" name="文本框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datetime1">
              <a:rPr lang="en-US" altLang="zh-CN" sz="1200">
                <a:latin typeface="Calibri" pitchFamily="34" charset="0"/>
                <a:ea typeface="宋体" pitchFamily="2" charset="-122"/>
                <a:cs typeface="Calibri" pitchFamily="34" charset="0"/>
              </a:rPr>
              <a:t>8/23/2018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57" name="对象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58" name="文本框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9" name="文本框"/>
          <p:cNvSpPr>
            <a:spLocks noGrp="1"/>
          </p:cNvSpPr>
          <p:nvPr>
            <p:ph type="ftr" idx="4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l" eaLnBrk="0" hangingPunct="0"/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3742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4400" fontAlgn="base" hangingPunct="1">
      <a:spcBef>
        <a:spcPct val="30000"/>
      </a:spcBef>
      <a:spcAft>
        <a:spcPts val="0"/>
      </a:spcAft>
      <a:buNone/>
      <a:defRPr sz="1200" kern="1200">
        <a:solidFill>
          <a:schemeClr val="tx1"/>
        </a:solidFill>
        <a:latin typeface="Calibri" pitchFamily="34" charset="0"/>
        <a:ea typeface="宋体" pitchFamily="2" charset="-122"/>
        <a:cs typeface="Calibri" pitchFamily="34" charset="0"/>
      </a:defRPr>
    </a:lvl1pPr>
    <a:lvl2pPr marL="457200" indent="0" algn="l" defTabSz="914400" fontAlgn="base" hangingPunct="1">
      <a:spcBef>
        <a:spcPct val="30000"/>
      </a:spcBef>
      <a:spcAft>
        <a:spcPts val="0"/>
      </a:spcAft>
      <a:buNone/>
      <a:defRPr sz="1200" kern="1200">
        <a:solidFill>
          <a:schemeClr val="tx1"/>
        </a:solidFill>
        <a:latin typeface="Calibri" pitchFamily="34" charset="0"/>
        <a:ea typeface="宋体" pitchFamily="2" charset="-122"/>
        <a:cs typeface="Calibri" pitchFamily="34" charset="0"/>
      </a:defRPr>
    </a:lvl2pPr>
    <a:lvl3pPr marL="914400" indent="0" algn="l" defTabSz="914400" fontAlgn="base" hangingPunct="1">
      <a:spcBef>
        <a:spcPct val="30000"/>
      </a:spcBef>
      <a:spcAft>
        <a:spcPts val="0"/>
      </a:spcAft>
      <a:buNone/>
      <a:defRPr sz="1200" kern="1200">
        <a:solidFill>
          <a:schemeClr val="tx1"/>
        </a:solidFill>
        <a:latin typeface="Calibri" pitchFamily="34" charset="0"/>
        <a:ea typeface="宋体" pitchFamily="2" charset="-122"/>
        <a:cs typeface="Calibri" pitchFamily="34" charset="0"/>
      </a:defRPr>
    </a:lvl3pPr>
    <a:lvl4pPr marL="1371600" indent="0" algn="l" defTabSz="914400" fontAlgn="base" hangingPunct="1">
      <a:spcBef>
        <a:spcPct val="30000"/>
      </a:spcBef>
      <a:spcAft>
        <a:spcPts val="0"/>
      </a:spcAft>
      <a:buNone/>
      <a:defRPr sz="1200" kern="1200">
        <a:solidFill>
          <a:schemeClr val="tx1"/>
        </a:solidFill>
        <a:latin typeface="Calibri" pitchFamily="34" charset="0"/>
        <a:ea typeface="宋体" pitchFamily="2" charset="-122"/>
        <a:cs typeface="Calibri" pitchFamily="34" charset="0"/>
      </a:defRPr>
    </a:lvl4pPr>
    <a:lvl5pPr marL="1828800" indent="0" algn="l" defTabSz="914400" fontAlgn="base" hangingPunct="1">
      <a:spcBef>
        <a:spcPct val="30000"/>
      </a:spcBef>
      <a:spcAft>
        <a:spcPts val="0"/>
      </a:spcAft>
      <a:buNone/>
      <a:defRPr sz="1200" kern="1200">
        <a:solidFill>
          <a:schemeClr val="tx1"/>
        </a:solidFill>
        <a:latin typeface="Calibri" pitchFamily="34" charset="0"/>
        <a:ea typeface="宋体" pitchFamily="2" charset="-122"/>
        <a:cs typeface="Calibri" pitchFamily="34" charset="0"/>
      </a:defRPr>
    </a:lvl5pPr>
    <a:lvl6pPr marL="2286000" indent="0" algn="l" defTabSz="914400" eaLnBrk="1" fontAlgn="auto" latinLnBrk="0" hangingPunct="1">
      <a:buNone/>
      <a:defRPr sz="1200" kern="1200">
        <a:solidFill>
          <a:schemeClr val="tx1"/>
        </a:solidFill>
        <a:latin typeface="Calibri" pitchFamily="34" charset="0"/>
        <a:ea typeface="宋体" pitchFamily="2" charset="-122"/>
        <a:cs typeface="Calibri" pitchFamily="34" charset="0"/>
      </a:defRPr>
    </a:lvl6pPr>
    <a:lvl7pPr marL="2743200" indent="0" algn="l" defTabSz="914400" eaLnBrk="1" fontAlgn="auto" latinLnBrk="0" hangingPunct="1">
      <a:buNone/>
      <a:defRPr sz="1200" kern="1200">
        <a:solidFill>
          <a:schemeClr val="tx1"/>
        </a:solidFill>
        <a:latin typeface="Calibri" pitchFamily="34" charset="0"/>
        <a:ea typeface="宋体" pitchFamily="2" charset="-122"/>
        <a:cs typeface="Calibri" pitchFamily="34" charset="0"/>
      </a:defRPr>
    </a:lvl7pPr>
    <a:lvl8pPr marL="3200400" indent="0" algn="l" defTabSz="914400" eaLnBrk="1" fontAlgn="auto" latinLnBrk="0" hangingPunct="1">
      <a:buNone/>
      <a:defRPr sz="1200" kern="1200">
        <a:solidFill>
          <a:schemeClr val="tx1"/>
        </a:solidFill>
        <a:latin typeface="Calibri" pitchFamily="34" charset="0"/>
        <a:ea typeface="宋体" pitchFamily="2" charset="-122"/>
        <a:cs typeface="Calibri" pitchFamily="34" charset="0"/>
      </a:defRPr>
    </a:lvl8pPr>
    <a:lvl9pPr marL="3200400" indent="0" algn="l" defTabSz="914400" eaLnBrk="1" fontAlgn="auto" latinLnBrk="0" hangingPunct="1">
      <a:buNone/>
      <a:defRPr sz="1200" kern="1200">
        <a:solidFill>
          <a:schemeClr val="tx1"/>
        </a:solidFill>
        <a:latin typeface="Calibri" pitchFamily="34" charset="0"/>
        <a:ea typeface="宋体" pitchFamily="2" charset="-122"/>
        <a:cs typeface="Calibri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72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73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74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75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76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76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10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15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10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1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10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1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10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18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19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10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37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11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34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11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35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11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3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11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37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38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9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11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670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12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55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12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5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12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5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12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58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59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12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98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13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7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13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7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13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78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13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79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80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1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13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96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14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93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14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94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14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95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14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96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97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8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14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021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15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1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15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11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15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12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15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13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414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5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15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87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16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28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16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29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16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3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16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31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432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3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16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83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17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45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17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4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17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4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17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48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449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17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59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18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62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63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64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65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466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798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19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85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19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8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19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8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19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88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489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19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9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5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8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89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697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20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509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20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51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20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511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20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512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513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4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20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883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21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081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21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082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21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083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21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084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085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8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21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084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22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142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22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143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22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144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22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145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146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4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22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64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23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169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23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17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23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171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23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172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173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4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23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79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24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15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24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1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24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1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24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18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219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2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24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5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25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54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25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55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25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5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25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57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258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59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25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934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26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81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26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82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26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83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26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84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285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8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26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146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27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01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27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02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27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03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27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04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305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0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27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76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28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62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63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64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65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366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6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70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29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7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29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78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29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79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29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80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381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82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29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093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3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08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3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09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3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1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3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11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12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3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3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667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38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024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38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025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38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02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38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027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028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9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38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64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4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4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8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4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29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4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0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31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2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4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29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5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4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5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41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5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42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5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43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44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5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5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45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6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16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6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1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6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18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6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19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20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1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6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25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7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48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7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49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7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5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7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51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52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3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7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93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8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80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81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82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83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84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5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8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71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9</a:t>
            </a:fld>
            <a:endParaRPr lang="zh-CN" altLang="en-US" sz="120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92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9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93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9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94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9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95" name="对象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96" name="文本框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7" name="矩形"/>
          <p:cNvSpPr>
            <a:spLocks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r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9</a:t>
            </a:fld>
            <a:endParaRPr lang="zh-CN" altLang="en-US" sz="1200" u="none" strike="noStrike" kern="1200" cap="none" spc="0" baseline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22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828800" y="388619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14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265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828800" y="388619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8092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9685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6934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2990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6410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999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7951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6632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446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698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665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1661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828800" y="388619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7247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7210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2675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018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7699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8228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4519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8530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6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828800" y="388619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2227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8220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3078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828800" y="388619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7580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2571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9993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734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5552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566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401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214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34687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3087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3017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4643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828800" y="388619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18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25420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4054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8446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3323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1598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874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5326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494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5087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1192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992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11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41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138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294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17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891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06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46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828800" y="388619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287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153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784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237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749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221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45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364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52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444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39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408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828800" y="388619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076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997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184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778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3986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252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024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373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71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84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8202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828800" y="388619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475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2958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449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174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9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791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1291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07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697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203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74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7086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828800" y="388619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602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9240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898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74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256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312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0704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4066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5272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6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8778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001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828800" y="388619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4494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568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10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4651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9475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94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8763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669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1778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1440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0478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5745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828800" y="388619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0778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5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0496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5636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8563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16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5195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3748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288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1090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6965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6644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828800" y="388619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95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128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3945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022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6182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8296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801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3657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4033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338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6796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2018/8/23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74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4" cstate="print">
            <a:duotone>
              <a:srgbClr val="000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0755861" y="4934819"/>
            <a:ext cx="1821149" cy="16640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" name="矩形"/>
          <p:cNvSpPr>
            <a:spLocks/>
          </p:cNvSpPr>
          <p:nvPr/>
        </p:nvSpPr>
        <p:spPr>
          <a:xfrm>
            <a:off x="0" y="6211888"/>
            <a:ext cx="12192000" cy="71435"/>
          </a:xfrm>
          <a:prstGeom prst="rect">
            <a:avLst/>
          </a:prstGeom>
          <a:solidFill>
            <a:srgbClr val="508235"/>
          </a:solidFill>
          <a:ln w="25400" cap="flat" cmpd="sng">
            <a:solidFill>
              <a:srgbClr val="508235"/>
            </a:solidFill>
            <a:prstDash val="solid"/>
            <a:round/>
          </a:ln>
        </p:spPr>
      </p:sp>
      <p:sp>
        <p:nvSpPr>
          <p:cNvPr id="4" name="直线"/>
          <p:cNvSpPr>
            <a:spLocks/>
          </p:cNvSpPr>
          <p:nvPr/>
        </p:nvSpPr>
        <p:spPr>
          <a:xfrm>
            <a:off x="0" y="1020762"/>
            <a:ext cx="12192000" cy="0"/>
          </a:xfrm>
          <a:prstGeom prst="line">
            <a:avLst/>
          </a:prstGeom>
          <a:solidFill>
            <a:srgbClr val="E46D0A"/>
          </a:solidFill>
          <a:ln w="25400" cap="flat" cmpd="sng">
            <a:solidFill>
              <a:srgbClr val="508235"/>
            </a:solidFill>
            <a:prstDash val="solid"/>
            <a:round/>
          </a:ln>
        </p:spPr>
      </p:sp>
      <p:sp>
        <p:nvSpPr>
          <p:cNvPr id="5" name="矩形"/>
          <p:cNvSpPr>
            <a:spLocks/>
          </p:cNvSpPr>
          <p:nvPr/>
        </p:nvSpPr>
        <p:spPr>
          <a:xfrm>
            <a:off x="0" y="6383338"/>
            <a:ext cx="12192000" cy="474662"/>
          </a:xfrm>
          <a:prstGeom prst="rect">
            <a:avLst/>
          </a:prstGeom>
          <a:solidFill>
            <a:srgbClr val="508235"/>
          </a:solidFill>
          <a:ln w="25400" cap="flat" cmpd="sng">
            <a:solidFill>
              <a:srgbClr val="508235"/>
            </a:solidFill>
            <a:prstDash val="solid"/>
            <a:round/>
          </a:ln>
        </p:spPr>
      </p:sp>
      <p:pic>
        <p:nvPicPr>
          <p:cNvPr id="6" name="图片" descr="C:\Documents and Settings\Administrator\桌面\PPT\杂志社logo带网址_副本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5712" y="6394450"/>
            <a:ext cx="1920874" cy="4095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7" name="矩形"/>
          <p:cNvSpPr>
            <a:spLocks/>
          </p:cNvSpPr>
          <p:nvPr/>
        </p:nvSpPr>
        <p:spPr>
          <a:xfrm>
            <a:off x="0" y="284163"/>
            <a:ext cx="377825" cy="741362"/>
          </a:xfrm>
          <a:prstGeom prst="rect">
            <a:avLst/>
          </a:prstGeom>
          <a:solidFill>
            <a:srgbClr val="508235"/>
          </a:solidFill>
          <a:ln w="25400" cap="flat" cmpd="sng">
            <a:solidFill>
              <a:srgbClr val="508235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149919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lvl1pPr algn="ctr" defTabSz="914400" fontAlgn="base" hangingPunct="1">
        <a:spcBef>
          <a:spcPts val="0"/>
        </a:spcBef>
        <a:spcAft>
          <a:spcPts val="0"/>
        </a:spcAft>
        <a:buNone/>
        <a:defRPr sz="4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</p:titleStyle>
    <p:bodyStyle>
      <a:lvl1pPr marL="342900" indent="-342900" algn="l" defTabSz="914400" fontAlgn="base" hangingPunct="1">
        <a:spcBef>
          <a:spcPct val="20000"/>
        </a:spcBef>
        <a:spcAft>
          <a:spcPts val="0"/>
        </a:spcAft>
        <a:buNone/>
        <a:defRPr sz="32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  <a:lvl2pPr marL="742950" indent="-285750" algn="l" defTabSz="914400" fontAlgn="base" hangingPunct="1">
        <a:spcBef>
          <a:spcPct val="20000"/>
        </a:spcBef>
        <a:spcAft>
          <a:spcPts val="0"/>
        </a:spcAft>
        <a:buNone/>
        <a:defRPr sz="28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2pPr>
      <a:lvl3pPr marL="1143000" indent="-228600" algn="l" defTabSz="914400" fontAlgn="base" hangingPunct="1">
        <a:spcBef>
          <a:spcPct val="20000"/>
        </a:spcBef>
        <a:spcAft>
          <a:spcPts val="0"/>
        </a:spcAft>
        <a:buNone/>
        <a:defRPr sz="2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3pPr>
      <a:lvl4pPr marL="1600200" indent="-228600" algn="l" defTabSz="914400" fontAlgn="base" hangingPunct="1">
        <a:spcBef>
          <a:spcPct val="20000"/>
        </a:spcBef>
        <a:spcAft>
          <a:spcPts val="0"/>
        </a:spcAft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4pPr>
      <a:lvl5pPr marL="2057400" indent="-228600" algn="l" defTabSz="914400" fontAlgn="base" hangingPunct="1">
        <a:spcBef>
          <a:spcPct val="20000"/>
        </a:spcBef>
        <a:spcAft>
          <a:spcPts val="0"/>
        </a:spcAft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5pPr>
      <a:lvl6pPr marL="25146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6pPr>
      <a:lvl7pPr marL="29718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7pPr>
      <a:lvl8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8pPr>
      <a:lvl9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"/>
          <p:cNvSpPr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datetime1">
              <a:rPr lang="en-US" altLang="zh-CN">
                <a:latin typeface="Calibri" pitchFamily="34" charset="0"/>
                <a:ea typeface="宋体" pitchFamily="2" charset="-122"/>
                <a:cs typeface="Times New Roman" charset="0"/>
              </a:rPr>
              <a:t>8/23/2018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46" name="文本框"/>
          <p:cNvSpPr>
            <a:spLocks noGrp="1"/>
          </p:cNvSpPr>
          <p:nvPr>
            <p:ph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47" name="文本框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slidenum">
              <a:rPr lang="en-US" altLang="zh-CN" sz="18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Times New Roman" charset="0"/>
              </a:rPr>
              <a:t>‹#›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2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ctr" defTabSz="914400" eaLnBrk="1" fontAlgn="auto" latinLnBrk="0" hangingPunct="1">
        <a:spcBef>
          <a:spcPts val="0"/>
        </a:spcBef>
        <a:buNone/>
        <a:defRPr sz="4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</p:titleStyle>
    <p:bodyStyle>
      <a:lvl1pPr marL="342900" indent="-342900" algn="l" defTabSz="914400" eaLnBrk="1" fontAlgn="auto" latinLnBrk="0" hangingPunct="1">
        <a:spcBef>
          <a:spcPct val="20000"/>
        </a:spcBef>
        <a:buNone/>
        <a:defRPr sz="32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  <a:lvl2pPr marL="742950" indent="-285750" algn="l" defTabSz="914400" eaLnBrk="1" fontAlgn="auto" latinLnBrk="0" hangingPunct="1">
        <a:spcBef>
          <a:spcPct val="20000"/>
        </a:spcBef>
        <a:buNone/>
        <a:defRPr sz="28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2pPr>
      <a:lvl3pPr marL="1143000" indent="-228600" algn="l" defTabSz="914400" eaLnBrk="1" fontAlgn="auto" latinLnBrk="0" hangingPunct="1">
        <a:spcBef>
          <a:spcPct val="20000"/>
        </a:spcBef>
        <a:buNone/>
        <a:defRPr sz="2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3pPr>
      <a:lvl4pPr marL="16002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4pPr>
      <a:lvl5pPr marL="20574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5pPr>
      <a:lvl6pPr marL="25146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6pPr>
      <a:lvl7pPr marL="29718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7pPr>
      <a:lvl8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8pPr>
      <a:lvl9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"/>
          <p:cNvSpPr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datetime1">
              <a:rPr lang="en-US" altLang="zh-CN">
                <a:latin typeface="Calibri" pitchFamily="34" charset="0"/>
                <a:ea typeface="宋体" pitchFamily="2" charset="-122"/>
                <a:cs typeface="Times New Roman" charset="0"/>
              </a:rPr>
              <a:t>8/23/2018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49" name="文本框"/>
          <p:cNvSpPr>
            <a:spLocks noGrp="1"/>
          </p:cNvSpPr>
          <p:nvPr>
            <p:ph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50" name="文本框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slidenum">
              <a:rPr lang="en-US" altLang="zh-CN" sz="18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Times New Roman" charset="0"/>
              </a:rPr>
              <a:t>‹#›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4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ftr="0" dt="0"/>
  <p:txStyles>
    <p:titleStyle>
      <a:lvl1pPr algn="ctr" defTabSz="914400" eaLnBrk="1" fontAlgn="auto" latinLnBrk="0" hangingPunct="1">
        <a:spcBef>
          <a:spcPts val="0"/>
        </a:spcBef>
        <a:buNone/>
        <a:defRPr sz="4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</p:titleStyle>
    <p:bodyStyle>
      <a:lvl1pPr marL="342900" indent="-342900" algn="l" defTabSz="914400" eaLnBrk="1" fontAlgn="auto" latinLnBrk="0" hangingPunct="1">
        <a:spcBef>
          <a:spcPct val="20000"/>
        </a:spcBef>
        <a:buNone/>
        <a:defRPr sz="32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  <a:lvl2pPr marL="742950" indent="-285750" algn="l" defTabSz="914400" eaLnBrk="1" fontAlgn="auto" latinLnBrk="0" hangingPunct="1">
        <a:spcBef>
          <a:spcPct val="20000"/>
        </a:spcBef>
        <a:buNone/>
        <a:defRPr sz="28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2pPr>
      <a:lvl3pPr marL="1143000" indent="-228600" algn="l" defTabSz="914400" eaLnBrk="1" fontAlgn="auto" latinLnBrk="0" hangingPunct="1">
        <a:spcBef>
          <a:spcPct val="20000"/>
        </a:spcBef>
        <a:buNone/>
        <a:defRPr sz="2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3pPr>
      <a:lvl4pPr marL="16002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4pPr>
      <a:lvl5pPr marL="20574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5pPr>
      <a:lvl6pPr marL="25146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6pPr>
      <a:lvl7pPr marL="29718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7pPr>
      <a:lvl8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8pPr>
      <a:lvl9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"/>
          <p:cNvSpPr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datetime1">
              <a:rPr lang="en-US" altLang="zh-CN">
                <a:latin typeface="Calibri" pitchFamily="34" charset="0"/>
                <a:ea typeface="宋体" pitchFamily="2" charset="-122"/>
                <a:cs typeface="Times New Roman" charset="0"/>
              </a:rPr>
              <a:t>8/23/2018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52" name="文本框"/>
          <p:cNvSpPr>
            <a:spLocks noGrp="1"/>
          </p:cNvSpPr>
          <p:nvPr>
            <p:ph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53" name="文本框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slidenum">
              <a:rPr lang="en-US" altLang="zh-CN" sz="18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Times New Roman" charset="0"/>
              </a:rPr>
              <a:t>‹#›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sldNum="0" hdr="0" ftr="0" dt="0"/>
  <p:txStyles>
    <p:titleStyle>
      <a:lvl1pPr algn="ctr" defTabSz="914400" eaLnBrk="1" fontAlgn="auto" latinLnBrk="0" hangingPunct="1">
        <a:spcBef>
          <a:spcPts val="0"/>
        </a:spcBef>
        <a:buNone/>
        <a:defRPr sz="4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</p:titleStyle>
    <p:bodyStyle>
      <a:lvl1pPr marL="342900" indent="-342900" algn="l" defTabSz="914400" eaLnBrk="1" fontAlgn="auto" latinLnBrk="0" hangingPunct="1">
        <a:spcBef>
          <a:spcPct val="20000"/>
        </a:spcBef>
        <a:buNone/>
        <a:defRPr sz="32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  <a:lvl2pPr marL="742950" indent="-285750" algn="l" defTabSz="914400" eaLnBrk="1" fontAlgn="auto" latinLnBrk="0" hangingPunct="1">
        <a:spcBef>
          <a:spcPct val="20000"/>
        </a:spcBef>
        <a:buNone/>
        <a:defRPr sz="28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2pPr>
      <a:lvl3pPr marL="1143000" indent="-228600" algn="l" defTabSz="914400" eaLnBrk="1" fontAlgn="auto" latinLnBrk="0" hangingPunct="1">
        <a:spcBef>
          <a:spcPct val="20000"/>
        </a:spcBef>
        <a:buNone/>
        <a:defRPr sz="2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3pPr>
      <a:lvl4pPr marL="16002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4pPr>
      <a:lvl5pPr marL="20574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5pPr>
      <a:lvl6pPr marL="25146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6pPr>
      <a:lvl7pPr marL="29718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7pPr>
      <a:lvl8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8pPr>
      <a:lvl9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文本框"/>
          <p:cNvSpPr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datetime1">
              <a:rPr lang="en-US" altLang="zh-CN">
                <a:latin typeface="Calibri" pitchFamily="34" charset="0"/>
                <a:ea typeface="宋体" pitchFamily="2" charset="-122"/>
                <a:cs typeface="Times New Roman" charset="0"/>
              </a:rPr>
              <a:t>8/23/2018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65" name="文本框"/>
          <p:cNvSpPr>
            <a:spLocks noGrp="1"/>
          </p:cNvSpPr>
          <p:nvPr>
            <p:ph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66" name="文本框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slidenum">
              <a:rPr lang="en-US" altLang="zh-CN" sz="18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Times New Roman" charset="0"/>
              </a:rPr>
              <a:t>‹#›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15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sldNum="0" hdr="0" ftr="0" dt="0"/>
  <p:txStyles>
    <p:titleStyle>
      <a:lvl1pPr algn="ctr" defTabSz="914400" eaLnBrk="1" fontAlgn="auto" latinLnBrk="0" hangingPunct="1">
        <a:spcBef>
          <a:spcPts val="0"/>
        </a:spcBef>
        <a:buNone/>
        <a:defRPr sz="4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</p:titleStyle>
    <p:bodyStyle>
      <a:lvl1pPr marL="342900" indent="-342900" algn="l" defTabSz="914400" eaLnBrk="1" fontAlgn="auto" latinLnBrk="0" hangingPunct="1">
        <a:spcBef>
          <a:spcPct val="20000"/>
        </a:spcBef>
        <a:buNone/>
        <a:defRPr sz="32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  <a:lvl2pPr marL="742950" indent="-285750" algn="l" defTabSz="914400" eaLnBrk="1" fontAlgn="auto" latinLnBrk="0" hangingPunct="1">
        <a:spcBef>
          <a:spcPct val="20000"/>
        </a:spcBef>
        <a:buNone/>
        <a:defRPr sz="28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2pPr>
      <a:lvl3pPr marL="1143000" indent="-228600" algn="l" defTabSz="914400" eaLnBrk="1" fontAlgn="auto" latinLnBrk="0" hangingPunct="1">
        <a:spcBef>
          <a:spcPct val="20000"/>
        </a:spcBef>
        <a:buNone/>
        <a:defRPr sz="2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3pPr>
      <a:lvl4pPr marL="16002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4pPr>
      <a:lvl5pPr marL="20574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5pPr>
      <a:lvl6pPr marL="25146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6pPr>
      <a:lvl7pPr marL="29718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7pPr>
      <a:lvl8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8pPr>
      <a:lvl9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"/>
          <p:cNvSpPr>
            <a:spLocks/>
          </p:cNvSpPr>
          <p:nvPr/>
        </p:nvSpPr>
        <p:spPr>
          <a:xfrm>
            <a:off x="0" y="4667388"/>
            <a:ext cx="12192000" cy="3410372"/>
          </a:xfrm>
          <a:prstGeom prst="rect">
            <a:avLst/>
          </a:prstGeom>
          <a:gradFill rotWithShape="1">
            <a:gsLst>
              <a:gs pos="100000">
                <a:srgbClr val="FFFFFF">
                  <a:alpha val="100000"/>
                </a:srgbClr>
              </a:gs>
              <a:gs pos="100000">
                <a:srgbClr val="FFFFFF">
                  <a:alpha val="100000"/>
                </a:srgbClr>
              </a:gs>
              <a:gs pos="69000">
                <a:srgbClr val="FFFFFF">
                  <a:alpha val="38823"/>
                </a:srgbClr>
              </a:gs>
              <a:gs pos="100000">
                <a:srgbClr val="FFFFFF">
                  <a:alpha val="100000"/>
                </a:srgbClr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100000"/>
                </a:srgbClr>
              </a:gs>
            </a:gsLst>
            <a:lin ang="16200000" scaled="1"/>
          </a:gradFill>
          <a:ln w="25400" cap="flat" cmpd="sng">
            <a:noFill/>
            <a:prstDash val="solid"/>
            <a:round/>
          </a:ln>
        </p:spPr>
      </p:sp>
      <p:pic>
        <p:nvPicPr>
          <p:cNvPr id="9" name="图片"/>
          <p:cNvPicPr>
            <a:picLocks noChangeAspect="1"/>
          </p:cNvPicPr>
          <p:nvPr/>
        </p:nvPicPr>
        <p:blipFill>
          <a:blip r:embed="rId14" cstate="print"/>
          <a:srcRect t="60605"/>
          <a:stretch>
            <a:fillRect/>
          </a:stretch>
        </p:blipFill>
        <p:spPr>
          <a:xfrm>
            <a:off x="0" y="4256088"/>
            <a:ext cx="12192000" cy="2601912"/>
          </a:xfrm>
          <a:prstGeom prst="rect">
            <a:avLst/>
          </a:prstGeom>
          <a:noFill/>
          <a:ln w="9525" cap="flat" cmpd="sng">
            <a:solidFill>
              <a:srgbClr val="508235"/>
            </a:solidFill>
            <a:prstDash val="solid"/>
            <a:miter/>
          </a:ln>
        </p:spPr>
      </p:pic>
      <p:pic>
        <p:nvPicPr>
          <p:cNvPr id="10" name="图片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12192000" cy="4470400"/>
          </a:xfrm>
          <a:prstGeom prst="rect">
            <a:avLst/>
          </a:prstGeom>
          <a:noFill/>
          <a:ln w="9525" cap="flat" cmpd="sng">
            <a:solidFill>
              <a:srgbClr val="508235"/>
            </a:solidFill>
            <a:prstDash val="solid"/>
            <a:miter/>
          </a:ln>
        </p:spPr>
      </p:pic>
      <p:sp>
        <p:nvSpPr>
          <p:cNvPr id="11" name="矩形"/>
          <p:cNvSpPr>
            <a:spLocks/>
          </p:cNvSpPr>
          <p:nvPr/>
        </p:nvSpPr>
        <p:spPr>
          <a:xfrm>
            <a:off x="0" y="2"/>
            <a:ext cx="12192000" cy="4673598"/>
          </a:xfrm>
          <a:prstGeom prst="rect">
            <a:avLst/>
          </a:prstGeom>
          <a:gradFill rotWithShape="1">
            <a:gsLst>
              <a:gs pos="32994">
                <a:srgbClr val="FFFFFF">
                  <a:alpha val="0"/>
                </a:srgbClr>
              </a:gs>
              <a:gs pos="90000">
                <a:srgbClr val="FFFFFF">
                  <a:alpha val="100000"/>
                </a:srgbClr>
              </a:gs>
              <a:gs pos="0">
                <a:srgbClr val="FFFFFF">
                  <a:alpha val="37647"/>
                </a:srgbClr>
              </a:gs>
              <a:gs pos="100000">
                <a:srgbClr val="FFFFFF">
                  <a:alpha val="100000"/>
                </a:srgbClr>
              </a:gs>
            </a:gsLst>
            <a:lin ang="5400000" scaled="1"/>
          </a:gradFill>
          <a:ln w="25400" cap="flat" cmpd="sng">
            <a:solidFill>
              <a:srgbClr val="508235"/>
            </a:solidFill>
            <a:prstDash val="solid"/>
            <a:round/>
          </a:ln>
        </p:spPr>
      </p:sp>
      <p:sp>
        <p:nvSpPr>
          <p:cNvPr id="12" name="矩形"/>
          <p:cNvSpPr>
            <a:spLocks/>
          </p:cNvSpPr>
          <p:nvPr/>
        </p:nvSpPr>
        <p:spPr>
          <a:xfrm>
            <a:off x="0" y="4604326"/>
            <a:ext cx="12192000" cy="3010419"/>
          </a:xfrm>
          <a:prstGeom prst="rect">
            <a:avLst/>
          </a:prstGeom>
          <a:gradFill rotWithShape="1">
            <a:gsLst>
              <a:gs pos="100000">
                <a:srgbClr val="FFFFFF">
                  <a:alpha val="100000"/>
                </a:srgbClr>
              </a:gs>
              <a:gs pos="100000">
                <a:srgbClr val="FFFFFF">
                  <a:alpha val="100000"/>
                </a:srgbClr>
              </a:gs>
              <a:gs pos="69000">
                <a:srgbClr val="FFFFFF">
                  <a:alpha val="38823"/>
                </a:srgbClr>
              </a:gs>
              <a:gs pos="100000">
                <a:srgbClr val="FFFFFF">
                  <a:alpha val="100000"/>
                </a:srgbClr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100000"/>
                </a:srgbClr>
              </a:gs>
            </a:gsLst>
            <a:lin ang="16200000" scaled="1"/>
          </a:gradFill>
          <a:ln w="25400" cap="flat" cmpd="sng">
            <a:noFill/>
            <a:prstDash val="solid"/>
            <a:round/>
          </a:ln>
        </p:spPr>
      </p:sp>
      <p:sp>
        <p:nvSpPr>
          <p:cNvPr id="13" name="矩形"/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4000"/>
            </a:srgbClr>
          </a:solidFill>
          <a:ln w="25400" cap="flat" cmpd="sng">
            <a:noFill/>
            <a:prstDash val="solid"/>
            <a:round/>
          </a:ln>
        </p:spPr>
      </p:sp>
      <p:sp>
        <p:nvSpPr>
          <p:cNvPr id="14" name="矩形"/>
          <p:cNvSpPr>
            <a:spLocks/>
          </p:cNvSpPr>
          <p:nvPr/>
        </p:nvSpPr>
        <p:spPr>
          <a:xfrm>
            <a:off x="0" y="4745038"/>
            <a:ext cx="12192000" cy="2112961"/>
          </a:xfrm>
          <a:prstGeom prst="rect">
            <a:avLst/>
          </a:prstGeom>
          <a:solidFill>
            <a:srgbClr val="FFFFFF">
              <a:alpha val="28000"/>
            </a:srgbClr>
          </a:solidFill>
          <a:ln w="25400" cap="flat" cmpd="sng">
            <a:noFill/>
            <a:prstDash val="solid"/>
            <a:round/>
          </a:ln>
        </p:spPr>
      </p:sp>
      <p:sp>
        <p:nvSpPr>
          <p:cNvPr id="15" name="矩形"/>
          <p:cNvSpPr>
            <a:spLocks/>
          </p:cNvSpPr>
          <p:nvPr/>
        </p:nvSpPr>
        <p:spPr>
          <a:xfrm>
            <a:off x="0" y="0"/>
            <a:ext cx="12192000" cy="360363"/>
          </a:xfrm>
          <a:prstGeom prst="rect">
            <a:avLst/>
          </a:prstGeom>
          <a:solidFill>
            <a:srgbClr val="508235"/>
          </a:solidFill>
          <a:ln w="25400" cap="flat" cmpd="sng">
            <a:solidFill>
              <a:srgbClr val="508235"/>
            </a:solidFill>
            <a:prstDash val="solid"/>
            <a:round/>
          </a:ln>
        </p:spPr>
      </p:sp>
      <p:sp>
        <p:nvSpPr>
          <p:cNvPr id="16" name="矩形"/>
          <p:cNvSpPr>
            <a:spLocks/>
          </p:cNvSpPr>
          <p:nvPr/>
        </p:nvSpPr>
        <p:spPr>
          <a:xfrm>
            <a:off x="0" y="6383338"/>
            <a:ext cx="12192000" cy="474662"/>
          </a:xfrm>
          <a:prstGeom prst="rect">
            <a:avLst/>
          </a:prstGeom>
          <a:solidFill>
            <a:srgbClr val="508235"/>
          </a:solidFill>
          <a:ln w="25400" cap="flat" cmpd="sng">
            <a:solidFill>
              <a:srgbClr val="508235"/>
            </a:solidFill>
            <a:prstDash val="solid"/>
            <a:round/>
          </a:ln>
        </p:spPr>
      </p:sp>
      <p:pic>
        <p:nvPicPr>
          <p:cNvPr id="17" name="图片" descr="C:\Documents and Settings\Administrator\桌面\PPT\杂志社logo带网址_副本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5712" y="6399213"/>
            <a:ext cx="1920874" cy="409575"/>
          </a:xfrm>
          <a:prstGeom prst="rect">
            <a:avLst/>
          </a:prstGeom>
          <a:noFill/>
          <a:ln w="9525" cap="flat" cmpd="sng">
            <a:solidFill>
              <a:srgbClr val="508235"/>
            </a:solidFill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40976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lvl1pPr algn="ctr" defTabSz="914400" fontAlgn="base" hangingPunct="1">
        <a:spcBef>
          <a:spcPts val="0"/>
        </a:spcBef>
        <a:spcAft>
          <a:spcPts val="0"/>
        </a:spcAft>
        <a:buNone/>
        <a:defRPr sz="4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</p:titleStyle>
    <p:bodyStyle>
      <a:lvl1pPr marL="342900" indent="-342900" algn="l" defTabSz="914400" fontAlgn="base" hangingPunct="1">
        <a:spcBef>
          <a:spcPct val="20000"/>
        </a:spcBef>
        <a:spcAft>
          <a:spcPts val="0"/>
        </a:spcAft>
        <a:buNone/>
        <a:defRPr sz="32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  <a:lvl2pPr marL="742950" indent="-285750" algn="l" defTabSz="914400" fontAlgn="base" hangingPunct="1">
        <a:spcBef>
          <a:spcPct val="20000"/>
        </a:spcBef>
        <a:spcAft>
          <a:spcPts val="0"/>
        </a:spcAft>
        <a:buNone/>
        <a:defRPr sz="28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2pPr>
      <a:lvl3pPr marL="1143000" indent="-228600" algn="l" defTabSz="914400" fontAlgn="base" hangingPunct="1">
        <a:spcBef>
          <a:spcPct val="20000"/>
        </a:spcBef>
        <a:spcAft>
          <a:spcPts val="0"/>
        </a:spcAft>
        <a:buNone/>
        <a:defRPr sz="2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3pPr>
      <a:lvl4pPr marL="1600200" indent="-228600" algn="l" defTabSz="914400" fontAlgn="base" hangingPunct="1">
        <a:spcBef>
          <a:spcPct val="20000"/>
        </a:spcBef>
        <a:spcAft>
          <a:spcPts val="0"/>
        </a:spcAft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4pPr>
      <a:lvl5pPr marL="2057400" indent="-228600" algn="l" defTabSz="914400" fontAlgn="base" hangingPunct="1">
        <a:spcBef>
          <a:spcPct val="20000"/>
        </a:spcBef>
        <a:spcAft>
          <a:spcPts val="0"/>
        </a:spcAft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5pPr>
      <a:lvl6pPr marL="25146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6pPr>
      <a:lvl7pPr marL="29718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7pPr>
      <a:lvl8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8pPr>
      <a:lvl9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9" name="文本框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0" name="文本框"/>
          <p:cNvSpPr>
            <a:spLocks noGrp="1"/>
          </p:cNvSpPr>
          <p:nvPr>
            <p:ph type="dt" idx="2"/>
          </p:nvPr>
        </p:nvSpPr>
        <p:spPr>
          <a:xfrm>
            <a:off x="609600" y="6356349"/>
            <a:ext cx="28448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l" eaLnBrk="0" hangingPunct="0"/>
            <a:fld id="{CAD2D6BD-DE1B-4B5F-8B41-2702339687B9}" type="datetime1">
              <a:rPr lang="en-US" altLang="zh-CN" sz="1200">
                <a:solidFill>
                  <a:srgbClr val="898989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8/23/2018</a:t>
            </a:fld>
            <a:endParaRPr lang="zh-CN" altLang="en-US" sz="1200">
              <a:solidFill>
                <a:srgbClr val="898989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1" name="文本框"/>
          <p:cNvSpPr>
            <a:spLocks noGrp="1"/>
          </p:cNvSpPr>
          <p:nvPr>
            <p:ph type="ftr" idx="3"/>
          </p:nvPr>
        </p:nvSpPr>
        <p:spPr>
          <a:xfrm>
            <a:off x="4165600" y="6356349"/>
            <a:ext cx="3860799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ctr" eaLnBrk="0" hangingPunct="0"/>
            <a:endParaRPr lang="zh-CN" altLang="en-US" sz="1200">
              <a:solidFill>
                <a:srgbClr val="898989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2" name="文本框"/>
          <p:cNvSpPr>
            <a:spLocks noGrp="1"/>
          </p:cNvSpPr>
          <p:nvPr>
            <p:ph type="sldNum" idx="4"/>
          </p:nvPr>
        </p:nvSpPr>
        <p:spPr>
          <a:xfrm>
            <a:off x="8737600" y="6356349"/>
            <a:ext cx="2844797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r" eaLnBrk="0" hangingPunct="0"/>
            <a:fld id="{CAD2D6BD-DE1B-4B5F-8B41-2702339687B9}" type="slidenum">
              <a:rPr lang="en-US" altLang="zh-CN" sz="1200" u="none" strike="noStrike" kern="1200" cap="none" spc="0" baseline="0">
                <a:solidFill>
                  <a:srgbClr val="898989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‹#›</a:t>
            </a:fld>
            <a:endParaRPr lang="zh-CN" altLang="en-US" sz="1200">
              <a:solidFill>
                <a:srgbClr val="898989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40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ctr" defTabSz="914400" fontAlgn="base" hangingPunct="1">
        <a:spcBef>
          <a:spcPts val="0"/>
        </a:spcBef>
        <a:spcAft>
          <a:spcPts val="0"/>
        </a:spcAft>
        <a:buNone/>
        <a:defRPr sz="4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</p:titleStyle>
    <p:bodyStyle>
      <a:lvl1pPr marL="342900" indent="-342900" algn="l" defTabSz="914400" fontAlgn="base" hangingPunct="1">
        <a:spcBef>
          <a:spcPct val="20000"/>
        </a:spcBef>
        <a:spcAft>
          <a:spcPts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  <a:lvl2pPr marL="742950" indent="-285750" algn="l" defTabSz="914400" fontAlgn="base" hangingPunct="1">
        <a:spcBef>
          <a:spcPct val="20000"/>
        </a:spcBef>
        <a:spcAft>
          <a:spcPts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2pPr>
      <a:lvl3pPr marL="1143000" indent="-228600" algn="l" defTabSz="914400" fontAlgn="base" hangingPunct="1">
        <a:spcBef>
          <a:spcPct val="20000"/>
        </a:spcBef>
        <a:spcAft>
          <a:spcPts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3pPr>
      <a:lvl4pPr marL="1600200" indent="-228600" algn="l" defTabSz="914400" fontAlgn="base" hangingPunct="1">
        <a:spcBef>
          <a:spcPct val="20000"/>
        </a:spcBef>
        <a:spcAft>
          <a:spcPts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4pPr>
      <a:lvl5pPr marL="2057400" indent="-228600" algn="l" defTabSz="914400" fontAlgn="base" hangingPunct="1">
        <a:spcBef>
          <a:spcPct val="20000"/>
        </a:spcBef>
        <a:spcAft>
          <a:spcPts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5pPr>
      <a:lvl6pPr marL="25146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6pPr>
      <a:lvl7pPr marL="29718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7pPr>
      <a:lvl8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8pPr>
      <a:lvl9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24" name="文本框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5" name="文本框"/>
          <p:cNvSpPr>
            <a:spLocks noGrp="1"/>
          </p:cNvSpPr>
          <p:nvPr>
            <p:ph type="dt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l"/>
            <a:fld id="{CAD2D6BD-DE1B-4B5F-8B41-2702339687B9}" type="datetime1">
              <a:rPr lang="en-US" altLang="zh-CN" sz="1200">
                <a:solidFill>
                  <a:srgbClr val="898989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8/23/2018</a:t>
            </a:fld>
            <a:endParaRPr lang="zh-CN" altLang="en-US" sz="1200">
              <a:solidFill>
                <a:srgbClr val="898989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6" name="文本框"/>
          <p:cNvSpPr>
            <a:spLocks noGrp="1"/>
          </p:cNvSpPr>
          <p:nvPr>
            <p:ph type="ftr" idx="3"/>
          </p:nvPr>
        </p:nvSpPr>
        <p:spPr>
          <a:xfrm>
            <a:off x="4165600" y="6356352"/>
            <a:ext cx="3860799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ctr"/>
            <a:endParaRPr lang="zh-CN" altLang="en-US" sz="1200">
              <a:solidFill>
                <a:srgbClr val="898989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7" name="文本框"/>
          <p:cNvSpPr>
            <a:spLocks noGrp="1"/>
          </p:cNvSpPr>
          <p:nvPr>
            <p:ph type="sldNum" idx="4"/>
          </p:nvPr>
        </p:nvSpPr>
        <p:spPr>
          <a:xfrm>
            <a:off x="8737600" y="6356352"/>
            <a:ext cx="2844797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u="none" strike="noStrike" kern="1200" cap="none" spc="0" baseline="0">
                <a:solidFill>
                  <a:srgbClr val="898989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‹#›</a:t>
            </a:fld>
            <a:endParaRPr lang="zh-CN" altLang="en-US" sz="1200">
              <a:solidFill>
                <a:srgbClr val="898989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2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ctr" defTabSz="914400" eaLnBrk="1" fontAlgn="auto" latinLnBrk="0" hangingPunct="1">
        <a:spcBef>
          <a:spcPts val="0"/>
        </a:spcBef>
        <a:buNone/>
        <a:defRPr sz="4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</p:titleStyle>
    <p:bodyStyle>
      <a:lvl1pPr marL="342900" indent="-3429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  <a:lvl2pPr marL="742950" indent="-285750" algn="l" defTabSz="914400" eaLnBrk="1" fontAlgn="auto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2pPr>
      <a:lvl3pPr marL="1143000" indent="-2286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3pPr>
      <a:lvl4pPr marL="1600200" indent="-228600" algn="l" defTabSz="914400" eaLnBrk="1" fontAlgn="auto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4pPr>
      <a:lvl5pPr marL="2057400" indent="-228600" algn="l" defTabSz="914400" eaLnBrk="1" fontAlgn="auto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5pPr>
      <a:lvl6pPr marL="25146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6pPr>
      <a:lvl7pPr marL="29718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7pPr>
      <a:lvl8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8pPr>
      <a:lvl9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29" name="文本框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0" name="文本框"/>
          <p:cNvSpPr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l"/>
            <a:fld id="{CAD2D6BD-DE1B-4B5F-8B41-2702339687B9}" type="datetime1">
              <a:rPr lang="en-US" altLang="zh-CN" sz="1200">
                <a:solidFill>
                  <a:srgbClr val="898989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8/23/2018</a:t>
            </a:fld>
            <a:endParaRPr lang="zh-CN" altLang="en-US" sz="1200">
              <a:solidFill>
                <a:srgbClr val="898989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1" name="文本框"/>
          <p:cNvSpPr>
            <a:spLocks noGrp="1"/>
          </p:cNvSpPr>
          <p:nvPr>
            <p:ph type="ftr"/>
          </p:nvPr>
        </p:nvSpPr>
        <p:spPr>
          <a:xfrm>
            <a:off x="4165600" y="6356352"/>
            <a:ext cx="3860799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ctr"/>
            <a:endParaRPr lang="zh-CN" altLang="en-US" sz="1200">
              <a:solidFill>
                <a:srgbClr val="898989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2" name="文本框"/>
          <p:cNvSpPr>
            <a:spLocks noGrp="1"/>
          </p:cNvSpPr>
          <p:nvPr>
            <p:ph type="sldNum"/>
          </p:nvPr>
        </p:nvSpPr>
        <p:spPr>
          <a:xfrm>
            <a:off x="8737600" y="6356352"/>
            <a:ext cx="2844797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u="none" strike="noStrike" kern="1200" cap="none" spc="0" baseline="0">
                <a:solidFill>
                  <a:srgbClr val="898989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‹#›</a:t>
            </a:fld>
            <a:endParaRPr lang="zh-CN" altLang="en-US" sz="1200">
              <a:solidFill>
                <a:srgbClr val="898989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55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lvl1pPr algn="ctr" defTabSz="914400" eaLnBrk="1" fontAlgn="auto" latinLnBrk="0" hangingPunct="1">
        <a:spcBef>
          <a:spcPts val="0"/>
        </a:spcBef>
        <a:buNone/>
        <a:defRPr sz="4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</p:titleStyle>
    <p:bodyStyle>
      <a:lvl1pPr marL="342900" indent="-3429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  <a:lvl2pPr marL="742950" indent="-285750" algn="l" defTabSz="914400" eaLnBrk="1" fontAlgn="auto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2pPr>
      <a:lvl3pPr marL="1143000" indent="-2286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3pPr>
      <a:lvl4pPr marL="1600200" indent="-228600" algn="l" defTabSz="914400" eaLnBrk="1" fontAlgn="auto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4pPr>
      <a:lvl5pPr marL="2057400" indent="-228600" algn="l" defTabSz="914400" eaLnBrk="1" fontAlgn="auto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5pPr>
      <a:lvl6pPr marL="25146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6pPr>
      <a:lvl7pPr marL="29718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7pPr>
      <a:lvl8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8pPr>
      <a:lvl9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"/>
          <p:cNvSpPr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algn="l"/>
            <a:fld id="{CAD2D6BD-DE1B-4B5F-8B41-2702339687B9}" type="datetime1">
              <a:rPr lang="en-US" altLang="zh-CN" sz="1200">
                <a:solidFill>
                  <a:srgbClr val="898989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8/23/2018</a:t>
            </a:fld>
            <a:endParaRPr lang="zh-CN" altLang="en-US" sz="1200">
              <a:solidFill>
                <a:srgbClr val="898989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4" name="文本框"/>
          <p:cNvSpPr>
            <a:spLocks noGrp="1"/>
          </p:cNvSpPr>
          <p:nvPr>
            <p:ph type="ftr"/>
          </p:nvPr>
        </p:nvSpPr>
        <p:spPr>
          <a:xfrm>
            <a:off x="4165600" y="6356352"/>
            <a:ext cx="3860799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algn="ctr"/>
            <a:endParaRPr lang="zh-CN" altLang="en-US" sz="1200">
              <a:solidFill>
                <a:srgbClr val="898989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35" name="文本框"/>
          <p:cNvSpPr>
            <a:spLocks noGrp="1"/>
          </p:cNvSpPr>
          <p:nvPr>
            <p:ph type="sldNum"/>
          </p:nvPr>
        </p:nvSpPr>
        <p:spPr>
          <a:xfrm>
            <a:off x="8737600" y="6356352"/>
            <a:ext cx="2844797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u="none" strike="noStrike" kern="1200" cap="none" spc="0" baseline="0">
                <a:solidFill>
                  <a:srgbClr val="898989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‹#›</a:t>
            </a:fld>
            <a:endParaRPr lang="zh-CN" altLang="en-US" sz="1200">
              <a:solidFill>
                <a:srgbClr val="898989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25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algn="ctr" defTabSz="914400" eaLnBrk="1" fontAlgn="auto" latinLnBrk="0" hangingPunct="1">
        <a:spcBef>
          <a:spcPts val="0"/>
        </a:spcBef>
        <a:buNone/>
        <a:defRPr sz="4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</p:titleStyle>
    <p:bodyStyle>
      <a:lvl1pPr marL="342900" indent="-342900" algn="l" defTabSz="914400" eaLnBrk="1" fontAlgn="auto" latinLnBrk="0" hangingPunct="1">
        <a:spcBef>
          <a:spcPct val="20000"/>
        </a:spcBef>
        <a:buNone/>
        <a:defRPr sz="32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  <a:lvl2pPr marL="742950" indent="-285750" algn="l" defTabSz="914400" eaLnBrk="1" fontAlgn="auto" latinLnBrk="0" hangingPunct="1">
        <a:spcBef>
          <a:spcPct val="20000"/>
        </a:spcBef>
        <a:buNone/>
        <a:defRPr sz="28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2pPr>
      <a:lvl3pPr marL="1143000" indent="-228600" algn="l" defTabSz="914400" eaLnBrk="1" fontAlgn="auto" latinLnBrk="0" hangingPunct="1">
        <a:spcBef>
          <a:spcPct val="20000"/>
        </a:spcBef>
        <a:buNone/>
        <a:defRPr sz="2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3pPr>
      <a:lvl4pPr marL="16002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4pPr>
      <a:lvl5pPr marL="20574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5pPr>
      <a:lvl6pPr marL="25146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6pPr>
      <a:lvl7pPr marL="29718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7pPr>
      <a:lvl8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8pPr>
      <a:lvl9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"/>
          <p:cNvSpPr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datetime1">
              <a:rPr lang="en-US" altLang="zh-CN">
                <a:latin typeface="Calibri" pitchFamily="34" charset="0"/>
                <a:ea typeface="宋体" pitchFamily="2" charset="-122"/>
                <a:cs typeface="Times New Roman" charset="0"/>
              </a:rPr>
              <a:t>8/23/2018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37" name="文本框"/>
          <p:cNvSpPr>
            <a:spLocks noGrp="1"/>
          </p:cNvSpPr>
          <p:nvPr>
            <p:ph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38" name="文本框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slidenum">
              <a:rPr lang="en-US" altLang="zh-CN" sz="18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Times New Roman" charset="0"/>
              </a:rPr>
              <a:t>‹#›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lvl1pPr algn="ctr" defTabSz="914400" eaLnBrk="1" fontAlgn="auto" latinLnBrk="0" hangingPunct="1">
        <a:spcBef>
          <a:spcPts val="0"/>
        </a:spcBef>
        <a:buNone/>
        <a:defRPr sz="4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</p:titleStyle>
    <p:bodyStyle>
      <a:lvl1pPr marL="342900" indent="-342900" algn="l" defTabSz="914400" eaLnBrk="1" fontAlgn="auto" latinLnBrk="0" hangingPunct="1">
        <a:spcBef>
          <a:spcPct val="20000"/>
        </a:spcBef>
        <a:buNone/>
        <a:defRPr sz="32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  <a:lvl2pPr marL="742950" indent="-285750" algn="l" defTabSz="914400" eaLnBrk="1" fontAlgn="auto" latinLnBrk="0" hangingPunct="1">
        <a:spcBef>
          <a:spcPct val="20000"/>
        </a:spcBef>
        <a:buNone/>
        <a:defRPr sz="28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2pPr>
      <a:lvl3pPr marL="1143000" indent="-228600" algn="l" defTabSz="914400" eaLnBrk="1" fontAlgn="auto" latinLnBrk="0" hangingPunct="1">
        <a:spcBef>
          <a:spcPct val="20000"/>
        </a:spcBef>
        <a:buNone/>
        <a:defRPr sz="2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3pPr>
      <a:lvl4pPr marL="16002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4pPr>
      <a:lvl5pPr marL="20574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5pPr>
      <a:lvl6pPr marL="25146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6pPr>
      <a:lvl7pPr marL="29718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7pPr>
      <a:lvl8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8pPr>
      <a:lvl9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"/>
          <p:cNvSpPr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datetime1">
              <a:rPr lang="en-US" altLang="zh-CN">
                <a:latin typeface="Calibri" pitchFamily="34" charset="0"/>
                <a:ea typeface="宋体" pitchFamily="2" charset="-122"/>
                <a:cs typeface="Times New Roman" charset="0"/>
              </a:rPr>
              <a:t>8/23/2018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40" name="文本框"/>
          <p:cNvSpPr>
            <a:spLocks noGrp="1"/>
          </p:cNvSpPr>
          <p:nvPr>
            <p:ph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41" name="文本框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slidenum">
              <a:rPr lang="en-US" altLang="zh-CN" sz="18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Times New Roman" charset="0"/>
              </a:rPr>
              <a:t>‹#›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algn="ctr" defTabSz="914400" eaLnBrk="1" fontAlgn="auto" latinLnBrk="0" hangingPunct="1">
        <a:spcBef>
          <a:spcPts val="0"/>
        </a:spcBef>
        <a:buNone/>
        <a:defRPr sz="4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</p:titleStyle>
    <p:bodyStyle>
      <a:lvl1pPr marL="342900" indent="-342900" algn="l" defTabSz="914400" eaLnBrk="1" fontAlgn="auto" latinLnBrk="0" hangingPunct="1">
        <a:spcBef>
          <a:spcPct val="20000"/>
        </a:spcBef>
        <a:buNone/>
        <a:defRPr sz="32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  <a:lvl2pPr marL="742950" indent="-285750" algn="l" defTabSz="914400" eaLnBrk="1" fontAlgn="auto" latinLnBrk="0" hangingPunct="1">
        <a:spcBef>
          <a:spcPct val="20000"/>
        </a:spcBef>
        <a:buNone/>
        <a:defRPr sz="28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2pPr>
      <a:lvl3pPr marL="1143000" indent="-228600" algn="l" defTabSz="914400" eaLnBrk="1" fontAlgn="auto" latinLnBrk="0" hangingPunct="1">
        <a:spcBef>
          <a:spcPct val="20000"/>
        </a:spcBef>
        <a:buNone/>
        <a:defRPr sz="2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3pPr>
      <a:lvl4pPr marL="16002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4pPr>
      <a:lvl5pPr marL="20574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5pPr>
      <a:lvl6pPr marL="25146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6pPr>
      <a:lvl7pPr marL="29718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7pPr>
      <a:lvl8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8pPr>
      <a:lvl9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"/>
          <p:cNvSpPr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datetime1">
              <a:rPr lang="en-US" altLang="zh-CN">
                <a:latin typeface="Calibri" pitchFamily="34" charset="0"/>
                <a:ea typeface="宋体" pitchFamily="2" charset="-122"/>
                <a:cs typeface="Times New Roman" charset="0"/>
              </a:rPr>
              <a:t>8/23/2018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43" name="文本框"/>
          <p:cNvSpPr>
            <a:spLocks noGrp="1"/>
          </p:cNvSpPr>
          <p:nvPr>
            <p:ph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sp>
        <p:nvSpPr>
          <p:cNvPr id="44" name="文本框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slidenum">
              <a:rPr lang="en-US" altLang="zh-CN" sz="1800" u="none" strike="noStrike" kern="1200" cap="none" spc="0" baseline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Times New Roman" charset="0"/>
              </a:rPr>
              <a:t>‹#›</a:t>
            </a:fld>
            <a:endParaRPr lang="zh-CN" altLang="en-US"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sldNum="0" hdr="0" ftr="0" dt="0"/>
  <p:txStyles>
    <p:titleStyle>
      <a:lvl1pPr algn="ctr" defTabSz="914400" eaLnBrk="1" fontAlgn="auto" latinLnBrk="0" hangingPunct="1">
        <a:spcBef>
          <a:spcPts val="0"/>
        </a:spcBef>
        <a:buNone/>
        <a:defRPr sz="4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</p:titleStyle>
    <p:bodyStyle>
      <a:lvl1pPr marL="342900" indent="-342900" algn="l" defTabSz="914400" eaLnBrk="1" fontAlgn="auto" latinLnBrk="0" hangingPunct="1">
        <a:spcBef>
          <a:spcPct val="20000"/>
        </a:spcBef>
        <a:buNone/>
        <a:defRPr sz="32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1pPr>
      <a:lvl2pPr marL="742950" indent="-285750" algn="l" defTabSz="914400" eaLnBrk="1" fontAlgn="auto" latinLnBrk="0" hangingPunct="1">
        <a:spcBef>
          <a:spcPct val="20000"/>
        </a:spcBef>
        <a:buNone/>
        <a:defRPr sz="28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2pPr>
      <a:lvl3pPr marL="1143000" indent="-228600" algn="l" defTabSz="914400" eaLnBrk="1" fontAlgn="auto" latinLnBrk="0" hangingPunct="1">
        <a:spcBef>
          <a:spcPct val="20000"/>
        </a:spcBef>
        <a:buNone/>
        <a:defRPr sz="24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3pPr>
      <a:lvl4pPr marL="16002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4pPr>
      <a:lvl5pPr marL="20574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5pPr>
      <a:lvl6pPr marL="25146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6pPr>
      <a:lvl7pPr marL="29718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7pPr>
      <a:lvl8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8pPr>
      <a:lvl9pPr marL="3429000" indent="-228600" algn="l" defTabSz="914400" eaLnBrk="1" fontAlgn="auto" latinLnBrk="0" hangingPunct="1">
        <a:spcBef>
          <a:spcPct val="20000"/>
        </a:spcBef>
        <a:buNone/>
        <a:defRPr sz="2000" kern="1200">
          <a:solidFill>
            <a:schemeClr val="tx1"/>
          </a:solidFill>
          <a:latin typeface="Calibri" pitchFamily="34" charset="0"/>
          <a:ea typeface="宋体" pitchFamily="2" charset="-122"/>
          <a:cs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8.jpg"/><Relationship Id="rId5" Type="http://schemas.openxmlformats.org/officeDocument/2006/relationships/image" Target="../media/image13.png"/><Relationship Id="rId4" Type="http://schemas.openxmlformats.org/officeDocument/2006/relationships/image" Target="../media/image9.jpg"/><Relationship Id="rId9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2.jpg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5.jpg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8.jpg"/><Relationship Id="rId5" Type="http://schemas.openxmlformats.org/officeDocument/2006/relationships/image" Target="../media/image13.png"/><Relationship Id="rId4" Type="http://schemas.openxmlformats.org/officeDocument/2006/relationships/image" Target="../media/image9.jpg"/><Relationship Id="rId9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2.jpg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5.jpg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7.jpeg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9.jpg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0.jpg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1.jpg"/><Relationship Id="rId5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8.png"/><Relationship Id="rId4" Type="http://schemas.openxmlformats.org/officeDocument/2006/relationships/image" Target="../media/image4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8.png"/><Relationship Id="rId4" Type="http://schemas.openxmlformats.org/officeDocument/2006/relationships/image" Target="../media/image4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8.png"/><Relationship Id="rId4" Type="http://schemas.openxmlformats.org/officeDocument/2006/relationships/image" Target="../media/image4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8.png"/><Relationship Id="rId4" Type="http://schemas.openxmlformats.org/officeDocument/2006/relationships/image" Target="../media/image4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8.png"/><Relationship Id="rId4" Type="http://schemas.openxmlformats.org/officeDocument/2006/relationships/image" Target="../media/image5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8.png"/><Relationship Id="rId4" Type="http://schemas.openxmlformats.org/officeDocument/2006/relationships/image" Target="../media/image5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8.png"/><Relationship Id="rId4" Type="http://schemas.openxmlformats.org/officeDocument/2006/relationships/image" Target="../media/image5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7.jp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4181" y="-23231"/>
            <a:ext cx="12247106" cy="6892742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</p:pic>
      <p:sp>
        <p:nvSpPr>
          <p:cNvPr id="68" name="矩形"/>
          <p:cNvSpPr>
            <a:spLocks/>
          </p:cNvSpPr>
          <p:nvPr/>
        </p:nvSpPr>
        <p:spPr>
          <a:xfrm>
            <a:off x="1856715" y="2131419"/>
            <a:ext cx="7000238" cy="14101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  <a:effectLst>
            <a:outerShdw blurRad="50800" dist="76200" dir="3480000" algn="ctr" rotWithShape="0">
              <a:srgbClr val="000000">
                <a:alpha val="31764"/>
              </a:srgbClr>
            </a:outerShdw>
          </a:effectLst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800" b="1" u="none" strike="noStrike" kern="1200" cap="none" spc="0" baseline="0" dirty="0">
                <a:solidFill>
                  <a:srgbClr val="000000"/>
                </a:solidFill>
                <a:effectLst>
                  <a:glow rad="63500">
                    <a:srgbClr val="267DE6">
                      <a:alpha val="40000"/>
                    </a:srgbClr>
                  </a:glow>
                </a:effectLst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坚决打好污染防治攻坚战</a:t>
            </a:r>
          </a:p>
        </p:txBody>
      </p:sp>
      <p:pic>
        <p:nvPicPr>
          <p:cNvPr id="69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75945" y="6396487"/>
            <a:ext cx="1301748" cy="30629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70" name="矩形"/>
          <p:cNvSpPr>
            <a:spLocks/>
          </p:cNvSpPr>
          <p:nvPr/>
        </p:nvSpPr>
        <p:spPr>
          <a:xfrm>
            <a:off x="1043087" y="882094"/>
            <a:ext cx="8772159" cy="188243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  <a:effectLst>
            <a:outerShdw blurRad="50800" dist="76200" dir="3480000" algn="ctr" rotWithShape="0">
              <a:srgbClr val="000000">
                <a:alpha val="31764"/>
              </a:srgbClr>
            </a:outerShdw>
          </a:effectLst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800" b="1" u="none" strike="noStrike" kern="1200" cap="none" spc="0" baseline="0" dirty="0">
                <a:ln w="28575" cap="flat">
                  <a:solidFill>
                    <a:srgbClr val="F2F2F2"/>
                  </a:solidFill>
                  <a:prstDash val="solid"/>
                  <a:round/>
                </a:ln>
                <a:solidFill>
                  <a:srgbClr val="17375D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以习近平生态文明思想为指导</a:t>
            </a:r>
          </a:p>
        </p:txBody>
      </p:sp>
      <p:pic>
        <p:nvPicPr>
          <p:cNvPr id="71" name="图片" descr="章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77388" y="5006934"/>
            <a:ext cx="1152523" cy="11556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645951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4181" y="-5475"/>
            <a:ext cx="12247106" cy="6892742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299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75945" y="6396487"/>
            <a:ext cx="1301748" cy="30629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00" name="矩形"/>
          <p:cNvSpPr>
            <a:spLocks/>
          </p:cNvSpPr>
          <p:nvPr/>
        </p:nvSpPr>
        <p:spPr>
          <a:xfrm>
            <a:off x="1169930" y="761988"/>
            <a:ext cx="1825984" cy="99155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b="1" u="none" strike="noStrike" kern="1200" cap="none" spc="0" baseline="0" dirty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目   录</a:t>
            </a:r>
          </a:p>
        </p:txBody>
      </p:sp>
      <p:sp>
        <p:nvSpPr>
          <p:cNvPr id="301" name="矩形"/>
          <p:cNvSpPr>
            <a:spLocks/>
          </p:cNvSpPr>
          <p:nvPr/>
        </p:nvSpPr>
        <p:spPr>
          <a:xfrm>
            <a:off x="1960880" y="1097280"/>
            <a:ext cx="9377679" cy="4573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304" name="组合"/>
          <p:cNvGrpSpPr>
            <a:grpSpLocks/>
          </p:cNvGrpSpPr>
          <p:nvPr/>
        </p:nvGrpSpPr>
        <p:grpSpPr>
          <a:xfrm>
            <a:off x="1381104" y="1895446"/>
            <a:ext cx="9894234" cy="650477"/>
            <a:chOff x="1381104" y="1895446"/>
            <a:chExt cx="9894234" cy="650477"/>
          </a:xfrm>
        </p:grpSpPr>
        <p:sp>
          <p:nvSpPr>
            <p:cNvPr id="302" name="五边形"/>
            <p:cNvSpPr>
              <a:spLocks/>
            </p:cNvSpPr>
            <p:nvPr/>
          </p:nvSpPr>
          <p:spPr>
            <a:xfrm>
              <a:off x="1381104" y="1916586"/>
              <a:ext cx="1184798" cy="627246"/>
            </a:xfrm>
            <a:prstGeom prst="homePlate">
              <a:avLst>
                <a:gd name="adj" fmla="val 47222"/>
              </a:avLst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glow rad="381000">
                <a:srgbClr val="FFFFFF">
                  <a:alpha val="40000"/>
                </a:srgbClr>
              </a:glow>
              <a:innerShdw blurRad="63500" dist="50800" dir="8100000">
                <a:srgbClr val="000000">
                  <a:alpha val="49803"/>
                </a:srgbClr>
              </a:innerShdw>
            </a:effectLst>
          </p:spPr>
          <p:txBody>
            <a:bodyPr vert="horz" wrap="non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u="none" strike="noStrike" kern="1200" cap="none" spc="0" baseline="0" dirty="0">
                  <a:solidFill>
                    <a:srgbClr val="99CCFF"/>
                  </a:solidFill>
                  <a:latin typeface="黑体" pitchFamily="49" charset="-122"/>
                  <a:ea typeface="黑体" pitchFamily="49" charset="-122"/>
                  <a:cs typeface="Times New Roman" charset="0"/>
                </a:rPr>
                <a:t>一</a:t>
              </a:r>
            </a:p>
          </p:txBody>
        </p:sp>
        <p:sp>
          <p:nvSpPr>
            <p:cNvPr id="303" name="矩形"/>
            <p:cNvSpPr>
              <a:spLocks/>
            </p:cNvSpPr>
            <p:nvPr/>
          </p:nvSpPr>
          <p:spPr>
            <a:xfrm>
              <a:off x="3155979" y="1895446"/>
              <a:ext cx="8119358" cy="650477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innerShdw blurRad="63500" dist="50800" dir="8100000">
                <a:srgbClr val="000000">
                  <a:alpha val="49803"/>
                </a:srgbClr>
              </a:innerShdw>
            </a:effectLst>
          </p:spPr>
        </p:sp>
      </p:grpSp>
      <p:sp>
        <p:nvSpPr>
          <p:cNvPr id="305" name="矩形"/>
          <p:cNvSpPr>
            <a:spLocks/>
          </p:cNvSpPr>
          <p:nvPr/>
        </p:nvSpPr>
        <p:spPr>
          <a:xfrm>
            <a:off x="4572859" y="1999289"/>
            <a:ext cx="5707013" cy="48196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00" u="none" strike="noStrike" kern="1200" cap="none" spc="0" baseline="0" dirty="0">
                <a:solidFill>
                  <a:schemeClr val="bg1"/>
                </a:solidFill>
                <a:latin typeface="Calibri" pitchFamily="34" charset="0"/>
                <a:ea typeface="黑体" pitchFamily="49" charset="-122"/>
                <a:cs typeface="Times New Roman" charset="0"/>
              </a:rPr>
              <a:t>深入学习领会习近平生态文明思想</a:t>
            </a:r>
            <a:endParaRPr lang="zh-CN" altLang="en-US" sz="2600" u="none" strike="noStrike" kern="1200" cap="none" spc="0" baseline="0" dirty="0">
              <a:solidFill>
                <a:schemeClr val="bg1"/>
              </a:solidFill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grpSp>
        <p:nvGrpSpPr>
          <p:cNvPr id="308" name="组合"/>
          <p:cNvGrpSpPr>
            <a:grpSpLocks/>
          </p:cNvGrpSpPr>
          <p:nvPr/>
        </p:nvGrpSpPr>
        <p:grpSpPr>
          <a:xfrm>
            <a:off x="1377099" y="2844856"/>
            <a:ext cx="9894235" cy="650478"/>
            <a:chOff x="1377099" y="2844856"/>
            <a:chExt cx="9894235" cy="650478"/>
          </a:xfrm>
        </p:grpSpPr>
        <p:sp>
          <p:nvSpPr>
            <p:cNvPr id="306" name="五边形"/>
            <p:cNvSpPr>
              <a:spLocks/>
            </p:cNvSpPr>
            <p:nvPr/>
          </p:nvSpPr>
          <p:spPr>
            <a:xfrm>
              <a:off x="1377099" y="2865997"/>
              <a:ext cx="1184798" cy="627246"/>
            </a:xfrm>
            <a:prstGeom prst="homePlate">
              <a:avLst>
                <a:gd name="adj" fmla="val 47222"/>
              </a:avLst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glow rad="381000">
                <a:srgbClr val="FFFFFF">
                  <a:alpha val="40000"/>
                </a:srgbClr>
              </a:glow>
              <a:innerShdw blurRad="63500" dist="50800" dir="8100000">
                <a:srgbClr val="000000">
                  <a:alpha val="49803"/>
                </a:srgbClr>
              </a:innerShdw>
            </a:effectLst>
          </p:spPr>
          <p:txBody>
            <a:bodyPr vert="horz" wrap="non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u="none" strike="noStrike" kern="1200" cap="none" spc="0" baseline="0" dirty="0">
                  <a:solidFill>
                    <a:srgbClr val="99CCFF"/>
                  </a:solidFill>
                  <a:latin typeface="黑体" pitchFamily="49" charset="-122"/>
                  <a:ea typeface="黑体" pitchFamily="49" charset="-122"/>
                  <a:cs typeface="Times New Roman" charset="0"/>
                </a:rPr>
                <a:t>二 </a:t>
              </a:r>
            </a:p>
          </p:txBody>
        </p:sp>
        <p:sp>
          <p:nvSpPr>
            <p:cNvPr id="307" name="矩形"/>
            <p:cNvSpPr>
              <a:spLocks/>
            </p:cNvSpPr>
            <p:nvPr/>
          </p:nvSpPr>
          <p:spPr>
            <a:xfrm>
              <a:off x="3151975" y="2844856"/>
              <a:ext cx="8119358" cy="650478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innerShdw blurRad="63500" dist="50800" dir="8100000">
                <a:srgbClr val="000000">
                  <a:alpha val="49803"/>
                </a:srgbClr>
              </a:innerShdw>
            </a:effectLst>
          </p:spPr>
        </p:sp>
      </p:grpSp>
      <p:grpSp>
        <p:nvGrpSpPr>
          <p:cNvPr id="311" name="组合"/>
          <p:cNvGrpSpPr>
            <a:grpSpLocks/>
          </p:cNvGrpSpPr>
          <p:nvPr/>
        </p:nvGrpSpPr>
        <p:grpSpPr>
          <a:xfrm>
            <a:off x="1421649" y="3908565"/>
            <a:ext cx="9894234" cy="650478"/>
            <a:chOff x="1421649" y="3908565"/>
            <a:chExt cx="9894234" cy="650478"/>
          </a:xfrm>
        </p:grpSpPr>
        <p:sp>
          <p:nvSpPr>
            <p:cNvPr id="309" name="五边形"/>
            <p:cNvSpPr>
              <a:spLocks/>
            </p:cNvSpPr>
            <p:nvPr/>
          </p:nvSpPr>
          <p:spPr>
            <a:xfrm>
              <a:off x="1421649" y="3929706"/>
              <a:ext cx="1184799" cy="627246"/>
            </a:xfrm>
            <a:prstGeom prst="homePlate">
              <a:avLst>
                <a:gd name="adj" fmla="val 47223"/>
              </a:avLst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glow rad="381000">
                <a:srgbClr val="FFFFFF">
                  <a:alpha val="40000"/>
                </a:srgbClr>
              </a:glow>
              <a:innerShdw blurRad="63500" dist="50800" dir="8100000">
                <a:srgbClr val="000000">
                  <a:alpha val="49803"/>
                </a:srgbClr>
              </a:innerShdw>
            </a:effectLst>
          </p:spPr>
          <p:txBody>
            <a:bodyPr vert="horz" wrap="non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u="none" strike="noStrike" kern="1200" cap="none" spc="0" baseline="0" dirty="0">
                  <a:solidFill>
                    <a:srgbClr val="99CCFF"/>
                  </a:solidFill>
                  <a:latin typeface="黑体" pitchFamily="49" charset="-122"/>
                  <a:ea typeface="黑体" pitchFamily="49" charset="-122"/>
                  <a:cs typeface="Times New Roman" charset="0"/>
                </a:rPr>
                <a:t>三 </a:t>
              </a:r>
            </a:p>
          </p:txBody>
        </p:sp>
        <p:sp>
          <p:nvSpPr>
            <p:cNvPr id="310" name="矩形"/>
            <p:cNvSpPr>
              <a:spLocks/>
            </p:cNvSpPr>
            <p:nvPr/>
          </p:nvSpPr>
          <p:spPr>
            <a:xfrm>
              <a:off x="3196524" y="3908565"/>
              <a:ext cx="8119358" cy="650478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innerShdw blurRad="63500" dist="50800" dir="8100000">
                <a:srgbClr val="000000">
                  <a:alpha val="49803"/>
                </a:srgbClr>
              </a:innerShdw>
            </a:effectLst>
          </p:spPr>
        </p:sp>
      </p:grpSp>
      <p:sp>
        <p:nvSpPr>
          <p:cNvPr id="312" name="矩形"/>
          <p:cNvSpPr>
            <a:spLocks/>
          </p:cNvSpPr>
          <p:nvPr/>
        </p:nvSpPr>
        <p:spPr>
          <a:xfrm>
            <a:off x="4636458" y="2939175"/>
            <a:ext cx="5707013" cy="48196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00" u="none" strike="noStrike" kern="1200" cap="none" spc="0" baseline="0">
                <a:solidFill>
                  <a:srgbClr val="FFFFFF"/>
                </a:solidFill>
                <a:latin typeface="Calibri" pitchFamily="34" charset="0"/>
                <a:ea typeface="黑体" pitchFamily="49" charset="-122"/>
                <a:cs typeface="Times New Roman" charset="0"/>
              </a:rPr>
              <a:t>坚决打好污染防治攻坚战</a:t>
            </a:r>
          </a:p>
        </p:txBody>
      </p:sp>
      <p:sp>
        <p:nvSpPr>
          <p:cNvPr id="313" name="矩形"/>
          <p:cNvSpPr>
            <a:spLocks/>
          </p:cNvSpPr>
          <p:nvPr/>
        </p:nvSpPr>
        <p:spPr>
          <a:xfrm>
            <a:off x="4680078" y="4022863"/>
            <a:ext cx="6319968" cy="48196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00" u="none" strike="noStrike" kern="1200" cap="none" spc="0" baseline="0">
                <a:solidFill>
                  <a:srgbClr val="FFFFFF"/>
                </a:solidFill>
                <a:latin typeface="Calibri" pitchFamily="34" charset="0"/>
                <a:ea typeface="黑体" pitchFamily="49" charset="-122"/>
                <a:cs typeface="Times New Roman" charset="0"/>
              </a:rPr>
              <a:t>全面加强打好污染防治攻坚战保障措施</a:t>
            </a:r>
          </a:p>
        </p:txBody>
      </p:sp>
      <p:pic>
        <p:nvPicPr>
          <p:cNvPr id="314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232939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4181" y="-23231"/>
            <a:ext cx="12247106" cy="6892742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322" name="图片"/>
          <p:cNvPicPr>
            <a:picLocks noChangeAspect="1"/>
          </p:cNvPicPr>
          <p:nvPr/>
        </p:nvPicPr>
        <p:blipFill>
          <a:blip r:embed="rId4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23" name="矩形"/>
          <p:cNvSpPr>
            <a:spLocks/>
          </p:cNvSpPr>
          <p:nvPr/>
        </p:nvSpPr>
        <p:spPr>
          <a:xfrm>
            <a:off x="2449685" y="625918"/>
            <a:ext cx="7832133" cy="5232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二、坚决打好污染防治攻坚战</a:t>
            </a:r>
          </a:p>
        </p:txBody>
      </p:sp>
      <p:grpSp>
        <p:nvGrpSpPr>
          <p:cNvPr id="330" name="组合"/>
          <p:cNvGrpSpPr>
            <a:grpSpLocks/>
          </p:cNvGrpSpPr>
          <p:nvPr/>
        </p:nvGrpSpPr>
        <p:grpSpPr>
          <a:xfrm>
            <a:off x="1550330" y="1695721"/>
            <a:ext cx="9147887" cy="3895781"/>
            <a:chOff x="1550330" y="1695721"/>
            <a:chExt cx="9147887" cy="3895781"/>
          </a:xfrm>
        </p:grpSpPr>
        <p:grpSp>
          <p:nvGrpSpPr>
            <p:cNvPr id="328" name="组合"/>
            <p:cNvGrpSpPr>
              <a:grpSpLocks/>
            </p:cNvGrpSpPr>
            <p:nvPr/>
          </p:nvGrpSpPr>
          <p:grpSpPr>
            <a:xfrm>
              <a:off x="1550330" y="1695721"/>
              <a:ext cx="9147887" cy="3895781"/>
              <a:chOff x="1550330" y="1695721"/>
              <a:chExt cx="9147887" cy="3895781"/>
            </a:xfrm>
          </p:grpSpPr>
          <p:sp>
            <p:nvSpPr>
              <p:cNvPr id="324" name="曲线"/>
              <p:cNvSpPr>
                <a:spLocks/>
              </p:cNvSpPr>
              <p:nvPr/>
            </p:nvSpPr>
            <p:spPr>
              <a:xfrm>
                <a:off x="1746688" y="1749957"/>
                <a:ext cx="8938775" cy="3830211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216" y="0"/>
                    </a:moveTo>
                    <a:lnTo>
                      <a:pt x="21380" y="0"/>
                    </a:lnTo>
                    <a:cubicBezTo>
                      <a:pt x="21500" y="0"/>
                      <a:pt x="21600" y="194"/>
                      <a:pt x="21600" y="445"/>
                    </a:cubicBezTo>
                    <a:lnTo>
                      <a:pt x="21600" y="21151"/>
                    </a:lnTo>
                    <a:cubicBezTo>
                      <a:pt x="21600" y="21396"/>
                      <a:pt x="21500" y="21598"/>
                      <a:pt x="21380" y="21598"/>
                    </a:cubicBezTo>
                    <a:lnTo>
                      <a:pt x="216" y="21598"/>
                    </a:lnTo>
                    <a:cubicBezTo>
                      <a:pt x="99" y="21598"/>
                      <a:pt x="0" y="21396"/>
                      <a:pt x="0" y="21151"/>
                    </a:cubicBezTo>
                    <a:lnTo>
                      <a:pt x="0" y="445"/>
                    </a:lnTo>
                    <a:cubicBezTo>
                      <a:pt x="0" y="194"/>
                      <a:pt x="99" y="0"/>
                      <a:pt x="216" y="0"/>
                    </a:cubicBezTo>
                    <a:close/>
                  </a:path>
                </a:pathLst>
              </a:custGeom>
              <a:solidFill>
                <a:srgbClr val="B8CCE4"/>
              </a:solidFill>
              <a:ln w="9525" cap="flat" cmpd="sng">
                <a:noFill/>
                <a:prstDash val="solid"/>
                <a:round/>
              </a:ln>
              <a:effectLst>
                <a:outerShdw blurRad="50800" dist="190500" dir="2700000" algn="tl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325" name="曲线"/>
              <p:cNvSpPr>
                <a:spLocks/>
              </p:cNvSpPr>
              <p:nvPr/>
            </p:nvSpPr>
            <p:spPr>
              <a:xfrm>
                <a:off x="9941473" y="4771696"/>
                <a:ext cx="756743" cy="819806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21600" y="0"/>
                    </a:moveTo>
                    <a:lnTo>
                      <a:pt x="21600" y="18919"/>
                    </a:lnTo>
                    <a:cubicBezTo>
                      <a:pt x="21600" y="20382"/>
                      <a:pt x="20381" y="21599"/>
                      <a:pt x="18920" y="21599"/>
                    </a:cubicBezTo>
                    <a:lnTo>
                      <a:pt x="0" y="21599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99D5"/>
              </a:solidFill>
              <a:ln w="9525" cap="flat" cmpd="sng">
                <a:noFill/>
                <a:prstDash val="solid"/>
                <a:round/>
              </a:ln>
              <a:effectLst>
                <a:outerShdw blurRad="50800" dist="190500" dir="2700000" algn="tl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326" name="曲线"/>
              <p:cNvSpPr>
                <a:spLocks/>
              </p:cNvSpPr>
              <p:nvPr/>
            </p:nvSpPr>
            <p:spPr>
              <a:xfrm>
                <a:off x="1580033" y="1695721"/>
                <a:ext cx="3531476" cy="231664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1643" y="21600"/>
                    </a:moveTo>
                    <a:lnTo>
                      <a:pt x="21600" y="21600"/>
                    </a:lnTo>
                    <a:lnTo>
                      <a:pt x="19960" y="0"/>
                    </a:lnTo>
                    <a:lnTo>
                      <a:pt x="0" y="0"/>
                    </a:lnTo>
                    <a:lnTo>
                      <a:pt x="1643" y="21600"/>
                    </a:ln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noFill/>
                <a:prstDash val="solid"/>
                <a:round/>
              </a:ln>
            </p:spPr>
          </p:sp>
          <p:sp>
            <p:nvSpPr>
              <p:cNvPr id="327" name="曲线"/>
              <p:cNvSpPr>
                <a:spLocks/>
              </p:cNvSpPr>
              <p:nvPr/>
            </p:nvSpPr>
            <p:spPr>
              <a:xfrm>
                <a:off x="1550330" y="1698759"/>
                <a:ext cx="3326524" cy="867102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1547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 cmpd="sng">
                <a:noFill/>
                <a:prstDash val="solid"/>
                <a:round/>
              </a:ln>
              <a:effectLst>
                <a:outerShdw blurRad="50800" dist="190500" dir="2700000" algn="tl" rotWithShape="0">
                  <a:srgbClr val="000000">
                    <a:alpha val="39607"/>
                  </a:srgbClr>
                </a:outerShdw>
              </a:effectLst>
            </p:spPr>
          </p:sp>
        </p:grpSp>
        <p:sp>
          <p:nvSpPr>
            <p:cNvPr id="329" name="矩形"/>
            <p:cNvSpPr>
              <a:spLocks/>
            </p:cNvSpPr>
            <p:nvPr/>
          </p:nvSpPr>
          <p:spPr>
            <a:xfrm>
              <a:off x="1891759" y="1843153"/>
              <a:ext cx="2348769" cy="623228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68562" tIns="34281" rIns="68562" bIns="34281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本章概要 </a:t>
              </a:r>
              <a:endParaRPr lang="zh-CN" altLang="en-US" sz="3600" u="none" strike="noStrike" kern="1200" cap="none" spc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Calibri" pitchFamily="34" charset="0"/>
              </a:endParaRPr>
            </a:p>
          </p:txBody>
        </p:sp>
      </p:grpSp>
      <p:sp>
        <p:nvSpPr>
          <p:cNvPr id="331" name="矩形"/>
          <p:cNvSpPr>
            <a:spLocks/>
          </p:cNvSpPr>
          <p:nvPr/>
        </p:nvSpPr>
        <p:spPr>
          <a:xfrm>
            <a:off x="2482037" y="3006205"/>
            <a:ext cx="7937224" cy="5232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（一）把握好攻坚战面临的形势判断和机遇挑战</a:t>
            </a:r>
          </a:p>
        </p:txBody>
      </p:sp>
      <p:sp>
        <p:nvSpPr>
          <p:cNvPr id="332" name="矩形"/>
          <p:cNvSpPr>
            <a:spLocks/>
          </p:cNvSpPr>
          <p:nvPr/>
        </p:nvSpPr>
        <p:spPr>
          <a:xfrm>
            <a:off x="2456195" y="3777431"/>
            <a:ext cx="7661060" cy="75268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（二）用“五个一”的要求强力推动落实攻坚战</a:t>
            </a:r>
            <a:endParaRPr lang="en-US" altLang="zh-CN" sz="2800" u="none" strike="noStrike" kern="1200" cap="none" spc="0" baseline="0">
              <a:solidFill>
                <a:schemeClr val="tx1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u="none" strike="noStrike" kern="1200" cap="none" spc="0" baseline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            的决策部署</a:t>
            </a:r>
            <a:endParaRPr lang="zh-CN" altLang="en-US" sz="2800" u="none" strike="noStrike" kern="1200" cap="none" spc="0" baseline="0">
              <a:solidFill>
                <a:schemeClr val="tx1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sp>
        <p:nvSpPr>
          <p:cNvPr id="333" name="矩形"/>
          <p:cNvSpPr>
            <a:spLocks/>
          </p:cNvSpPr>
          <p:nvPr/>
        </p:nvSpPr>
        <p:spPr>
          <a:xfrm>
            <a:off x="2439878" y="4632290"/>
            <a:ext cx="7956152" cy="523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（三）进一步明确攻坚战的奋斗目标和重点任务</a:t>
            </a:r>
          </a:p>
        </p:txBody>
      </p:sp>
    </p:spTree>
    <p:extLst>
      <p:ext uri="{BB962C8B-B14F-4D97-AF65-F5344CB8AC3E}">
        <p14:creationId xmlns:p14="http://schemas.microsoft.com/office/powerpoint/2010/main" val="613381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/>
      <p:bldP spid="331" grpId="0"/>
      <p:bldP spid="332" grpId="0"/>
      <p:bldP spid="3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2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sp>
        <p:nvSpPr>
          <p:cNvPr id="341" name="直线"/>
          <p:cNvSpPr>
            <a:spLocks/>
          </p:cNvSpPr>
          <p:nvPr/>
        </p:nvSpPr>
        <p:spPr>
          <a:xfrm flipH="1" flipV="1">
            <a:off x="5913120" y="2164079"/>
            <a:ext cx="30480" cy="4084320"/>
          </a:xfrm>
          <a:prstGeom prst="line">
            <a:avLst/>
          </a:prstGeom>
          <a:noFill/>
          <a:ln w="28575" cap="flat" cmpd="sng">
            <a:solidFill>
              <a:srgbClr val="376091"/>
            </a:solidFill>
            <a:prstDash val="solid"/>
            <a:round/>
          </a:ln>
          <a:effectLst>
            <a:outerShdw blurRad="50800" dist="38100" dir="2700000" algn="tl" rotWithShape="0">
              <a:srgbClr val="000000">
                <a:alpha val="39607"/>
              </a:srgbClr>
            </a:outerShdw>
          </a:effectLst>
        </p:spPr>
      </p:sp>
      <p:sp>
        <p:nvSpPr>
          <p:cNvPr id="342" name="直线"/>
          <p:cNvSpPr>
            <a:spLocks/>
          </p:cNvSpPr>
          <p:nvPr/>
        </p:nvSpPr>
        <p:spPr>
          <a:xfrm>
            <a:off x="304800" y="4206239"/>
            <a:ext cx="11551920" cy="15240"/>
          </a:xfrm>
          <a:prstGeom prst="line">
            <a:avLst/>
          </a:prstGeom>
          <a:noFill/>
          <a:ln w="28575" cap="flat" cmpd="sng">
            <a:solidFill>
              <a:srgbClr val="376091"/>
            </a:solidFill>
            <a:prstDash val="solid"/>
            <a:round/>
          </a:ln>
          <a:effectLst>
            <a:outerShdw blurRad="50800" dist="38100" dir="2700000" algn="tl" rotWithShape="0">
              <a:srgbClr val="000000">
                <a:alpha val="39607"/>
              </a:srgbClr>
            </a:outerShdw>
          </a:effectLst>
        </p:spPr>
      </p:sp>
      <p:sp>
        <p:nvSpPr>
          <p:cNvPr id="343" name="矩形"/>
          <p:cNvSpPr>
            <a:spLocks/>
          </p:cNvSpPr>
          <p:nvPr/>
        </p:nvSpPr>
        <p:spPr>
          <a:xfrm>
            <a:off x="3949330" y="2238494"/>
            <a:ext cx="1814860" cy="103712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u="none" strike="noStrike" kern="0" cap="none" spc="0" baseline="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Times New Roman" charset="0"/>
              </a:rPr>
              <a:t>环境污染依然严重</a:t>
            </a:r>
            <a:endParaRPr lang="zh-CN" altLang="en-US" sz="2400" b="1" u="none" strike="noStrike" kern="1200" cap="none" spc="0" baseline="0" dirty="0">
              <a:solidFill>
                <a:schemeClr val="tx1"/>
              </a:solidFill>
              <a:latin typeface="宋体" pitchFamily="2" charset="-122"/>
              <a:ea typeface="宋体" pitchFamily="2" charset="-122"/>
              <a:cs typeface="Calibri" pitchFamily="34" charset="0"/>
            </a:endParaRPr>
          </a:p>
        </p:txBody>
      </p:sp>
      <p:pic>
        <p:nvPicPr>
          <p:cNvPr id="344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45" name="矩形"/>
          <p:cNvSpPr>
            <a:spLocks/>
          </p:cNvSpPr>
          <p:nvPr/>
        </p:nvSpPr>
        <p:spPr>
          <a:xfrm>
            <a:off x="411365" y="273498"/>
            <a:ext cx="7832133" cy="5232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二、坚决打好污染防治攻坚战</a:t>
            </a:r>
          </a:p>
        </p:txBody>
      </p:sp>
      <p:sp>
        <p:nvSpPr>
          <p:cNvPr id="346" name="矩形"/>
          <p:cNvSpPr>
            <a:spLocks/>
          </p:cNvSpPr>
          <p:nvPr/>
        </p:nvSpPr>
        <p:spPr>
          <a:xfrm>
            <a:off x="43674" y="6378004"/>
            <a:ext cx="9887729" cy="523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（一）把握好攻坚战面临的形势判断和机遇挑战</a:t>
            </a:r>
            <a:endParaRPr lang="zh-CN" altLang="en-US" sz="2800" u="none" strike="noStrike" kern="1200" cap="none" spc="0" baseline="0" dirty="0">
              <a:solidFill>
                <a:srgbClr val="FFFFFF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pic>
        <p:nvPicPr>
          <p:cNvPr id="347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314" y="1671612"/>
            <a:ext cx="3204765" cy="213810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48" name="矩形"/>
          <p:cNvSpPr>
            <a:spLocks/>
          </p:cNvSpPr>
          <p:nvPr/>
        </p:nvSpPr>
        <p:spPr>
          <a:xfrm>
            <a:off x="6249412" y="2244014"/>
            <a:ext cx="1814861" cy="1037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u="none" strike="noStrike" kern="0" cap="none" spc="0" baseline="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Times New Roman" charset="0"/>
              </a:rPr>
              <a:t>环境压力居高不下</a:t>
            </a:r>
          </a:p>
        </p:txBody>
      </p:sp>
      <p:pic>
        <p:nvPicPr>
          <p:cNvPr id="349" name="图片"/>
          <p:cNvPicPr>
            <a:picLocks noChangeAspect="1"/>
          </p:cNvPicPr>
          <p:nvPr/>
        </p:nvPicPr>
        <p:blipFill>
          <a:blip r:embed="rId7" cstate="print"/>
          <a:srcRect r="-7140" b="31363"/>
          <a:stretch>
            <a:fillRect/>
          </a:stretch>
        </p:blipFill>
        <p:spPr>
          <a:xfrm>
            <a:off x="8424734" y="1641063"/>
            <a:ext cx="3409318" cy="236830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50" name="矩形"/>
          <p:cNvSpPr>
            <a:spLocks/>
          </p:cNvSpPr>
          <p:nvPr/>
        </p:nvSpPr>
        <p:spPr>
          <a:xfrm>
            <a:off x="3855598" y="5212693"/>
            <a:ext cx="1814861" cy="103712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u="none" strike="noStrike" kern="0" cap="none" spc="0" baseline="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Times New Roman" charset="0"/>
              </a:rPr>
              <a:t>环境治理基础仍很薄弱</a:t>
            </a:r>
          </a:p>
        </p:txBody>
      </p:sp>
      <p:sp>
        <p:nvSpPr>
          <p:cNvPr id="351" name="矩形"/>
          <p:cNvSpPr>
            <a:spLocks/>
          </p:cNvSpPr>
          <p:nvPr/>
        </p:nvSpPr>
        <p:spPr>
          <a:xfrm>
            <a:off x="6379685" y="5155544"/>
            <a:ext cx="1814861" cy="103712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u="none" strike="noStrike" kern="0" cap="none" spc="0" baseline="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Times New Roman" charset="0"/>
              </a:rPr>
              <a:t>生态环境保护体制机制亟待完善</a:t>
            </a:r>
          </a:p>
        </p:txBody>
      </p:sp>
      <p:pic>
        <p:nvPicPr>
          <p:cNvPr id="352" name="图片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4839" y="4367146"/>
            <a:ext cx="2965714" cy="193621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353" name="图片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81894" y="4300472"/>
            <a:ext cx="3018914" cy="201411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54" name="矩形"/>
          <p:cNvSpPr>
            <a:spLocks/>
          </p:cNvSpPr>
          <p:nvPr/>
        </p:nvSpPr>
        <p:spPr>
          <a:xfrm>
            <a:off x="3566160" y="3423196"/>
            <a:ext cx="4998720" cy="1631216"/>
          </a:xfrm>
          <a:prstGeom prst="rect">
            <a:avLst/>
          </a:prstGeom>
          <a:solidFill>
            <a:srgbClr val="B8CCE4"/>
          </a:solidFill>
          <a:ln w="9525" cap="flat" cmpd="sng">
            <a:solidFill>
              <a:srgbClr val="17375D"/>
            </a:solidFill>
            <a:prstDash val="solid"/>
            <a:round/>
          </a:ln>
          <a:effectLst>
            <a:outerShdw blurRad="50800" dist="38100" dir="2700000" algn="tl" rotWithShape="0">
              <a:srgbClr val="000000">
                <a:alpha val="39607"/>
              </a:srgbClr>
            </a:outerShdw>
          </a:effectLst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 u="none" strike="noStrike" kern="1200" cap="none" spc="0" baseline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         </a:t>
            </a:r>
            <a:r>
              <a:rPr lang="zh-CN" altLang="en-US" sz="2600" u="none" strike="noStrike" kern="1200" cap="none" spc="0" baseline="0" dirty="0">
                <a:solidFill>
                  <a:srgbClr val="FF0000"/>
                </a:solidFill>
                <a:latin typeface="华文新魏" charset="-122"/>
                <a:ea typeface="华文新魏" charset="-122"/>
                <a:cs typeface="Times New Roman" charset="0"/>
              </a:rPr>
              <a:t>必须清醒地看到，我国生态文明建设和生态环境保护任务依然繁重艰巨，仍面临诸多困难和挑战。</a:t>
            </a:r>
            <a:endParaRPr lang="zh-CN" altLang="en-US" sz="2600" u="none" strike="noStrike" kern="1200" cap="none" spc="0" baseline="0" dirty="0">
              <a:solidFill>
                <a:srgbClr val="FF0000"/>
              </a:solidFill>
              <a:latin typeface="华文新魏" charset="-122"/>
              <a:ea typeface="华文新魏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57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/>
      <p:bldP spid="345" grpId="0"/>
      <p:bldP spid="346" grpId="0"/>
      <p:bldP spid="348" grpId="0"/>
      <p:bldP spid="350" grpId="0"/>
      <p:bldP spid="351" grpId="0"/>
      <p:bldP spid="3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362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63" name="矩形"/>
          <p:cNvSpPr>
            <a:spLocks/>
          </p:cNvSpPr>
          <p:nvPr/>
        </p:nvSpPr>
        <p:spPr>
          <a:xfrm>
            <a:off x="411365" y="273498"/>
            <a:ext cx="7832133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二、坚决打好污染防治攻坚战</a:t>
            </a:r>
          </a:p>
        </p:txBody>
      </p:sp>
      <p:sp>
        <p:nvSpPr>
          <p:cNvPr id="364" name="矩形"/>
          <p:cNvSpPr>
            <a:spLocks/>
          </p:cNvSpPr>
          <p:nvPr/>
        </p:nvSpPr>
        <p:spPr>
          <a:xfrm>
            <a:off x="43674" y="6378004"/>
            <a:ext cx="11595233" cy="523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（二）用“五个一”的要求强力推动落实攻坚战的决策部署</a:t>
            </a:r>
            <a:endParaRPr lang="zh-CN" altLang="en-US" sz="2800" u="none" strike="noStrike" kern="1200" cap="none" spc="0" baseline="0" dirty="0">
              <a:solidFill>
                <a:srgbClr val="FFFFFF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sp>
        <p:nvSpPr>
          <p:cNvPr id="365" name="矩形"/>
          <p:cNvSpPr>
            <a:spLocks/>
          </p:cNvSpPr>
          <p:nvPr/>
        </p:nvSpPr>
        <p:spPr>
          <a:xfrm>
            <a:off x="518159" y="1371600"/>
            <a:ext cx="11216640" cy="477011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66" name="圆角矩形"/>
          <p:cNvSpPr>
            <a:spLocks/>
          </p:cNvSpPr>
          <p:nvPr/>
        </p:nvSpPr>
        <p:spPr>
          <a:xfrm>
            <a:off x="518159" y="1371600"/>
            <a:ext cx="11216640" cy="2146553"/>
          </a:xfrm>
          <a:prstGeom prst="roundRect">
            <a:avLst>
              <a:gd name="adj" fmla="val 16666"/>
            </a:avLst>
          </a:prstGeom>
          <a:solidFill>
            <a:srgbClr val="D0D8E8">
              <a:alpha val="90000"/>
            </a:srgbClr>
          </a:solidFill>
          <a:ln w="38100" cap="flat" cmpd="sng">
            <a:solidFill>
              <a:srgbClr val="D0D8E8"/>
            </a:solidFill>
            <a:prstDash val="solid"/>
            <a:miter/>
          </a:ln>
          <a:effectLst>
            <a:outerShdw blurRad="50800" dist="88900" dir="5400000" algn="ctr" rotWithShape="0">
              <a:srgbClr val="000000">
                <a:alpha val="42745"/>
              </a:srgbClr>
            </a:outerShdw>
          </a:effectLst>
        </p:spPr>
      </p:sp>
      <p:sp>
        <p:nvSpPr>
          <p:cNvPr id="367" name="矩形"/>
          <p:cNvSpPr>
            <a:spLocks/>
          </p:cNvSpPr>
          <p:nvPr/>
        </p:nvSpPr>
        <p:spPr>
          <a:xfrm>
            <a:off x="1265156" y="2708541"/>
            <a:ext cx="1313524" cy="2623566"/>
          </a:xfrm>
          <a:prstGeom prst="rect">
            <a:avLst/>
          </a:prstGeom>
          <a:solidFill>
            <a:srgbClr val="4F81BD">
              <a:alpha val="88000"/>
            </a:srgbClr>
          </a:solidFill>
          <a:ln w="38100" cap="flat" cmpd="sng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ct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明确一个指导思想</a:t>
            </a:r>
            <a:endParaRPr lang="en-US" altLang="zh-CN" sz="3600" b="1" u="none" strike="noStrike" kern="1200" cap="none" spc="0" baseline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0" indent="0" algn="ctr" defTabSz="1422400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None/>
            </a:pPr>
            <a:endParaRPr lang="zh-CN" altLang="en-US" sz="2400" u="none" strike="noStrike" kern="1200" cap="none" spc="0" baseline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368" name="矩形"/>
          <p:cNvSpPr>
            <a:spLocks/>
          </p:cNvSpPr>
          <p:nvPr/>
        </p:nvSpPr>
        <p:spPr>
          <a:xfrm>
            <a:off x="5353924" y="2727591"/>
            <a:ext cx="1524180" cy="2623566"/>
          </a:xfrm>
          <a:prstGeom prst="rect">
            <a:avLst/>
          </a:prstGeom>
          <a:solidFill>
            <a:srgbClr val="4F81BD">
              <a:alpha val="76000"/>
            </a:srgbClr>
          </a:solidFill>
          <a:ln w="38100" cap="flat" cmpd="sng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ct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把握一个核心目标</a:t>
            </a:r>
          </a:p>
        </p:txBody>
      </p:sp>
      <p:sp>
        <p:nvSpPr>
          <p:cNvPr id="369" name="矩形"/>
          <p:cNvSpPr>
            <a:spLocks/>
          </p:cNvSpPr>
          <p:nvPr/>
        </p:nvSpPr>
        <p:spPr>
          <a:xfrm>
            <a:off x="7471048" y="2718066"/>
            <a:ext cx="1391710" cy="2623566"/>
          </a:xfrm>
          <a:prstGeom prst="rect">
            <a:avLst/>
          </a:prstGeom>
          <a:solidFill>
            <a:srgbClr val="4F81BD">
              <a:alpha val="64000"/>
            </a:srgbClr>
          </a:solidFill>
          <a:ln w="38100" cap="flat" cmpd="sng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立足一个基本实际</a:t>
            </a:r>
          </a:p>
        </p:txBody>
      </p:sp>
      <p:sp>
        <p:nvSpPr>
          <p:cNvPr id="370" name="矩形"/>
          <p:cNvSpPr>
            <a:spLocks/>
          </p:cNvSpPr>
          <p:nvPr/>
        </p:nvSpPr>
        <p:spPr>
          <a:xfrm>
            <a:off x="9468994" y="2705055"/>
            <a:ext cx="1438125" cy="2623570"/>
          </a:xfrm>
          <a:prstGeom prst="rect">
            <a:avLst/>
          </a:prstGeom>
          <a:solidFill>
            <a:srgbClr val="4F81BD">
              <a:alpha val="52000"/>
            </a:srgbClr>
          </a:solidFill>
          <a:ln w="38100" cap="flat" cmpd="sng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形成一套策略方法</a:t>
            </a:r>
          </a:p>
        </p:txBody>
      </p:sp>
      <p:sp>
        <p:nvSpPr>
          <p:cNvPr id="371" name="矩形"/>
          <p:cNvSpPr>
            <a:spLocks/>
          </p:cNvSpPr>
          <p:nvPr/>
        </p:nvSpPr>
        <p:spPr>
          <a:xfrm>
            <a:off x="3261188" y="2714991"/>
            <a:ext cx="1524181" cy="2623565"/>
          </a:xfrm>
          <a:prstGeom prst="rect">
            <a:avLst/>
          </a:prstGeom>
          <a:solidFill>
            <a:srgbClr val="4F81BD">
              <a:alpha val="76000"/>
            </a:srgbClr>
          </a:solidFill>
          <a:ln w="38100" cap="flat" cmpd="sng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ct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压实一个政治责任</a:t>
            </a:r>
            <a:endParaRPr lang="en-US" altLang="zh-CN" sz="3600" b="1" u="none" strike="noStrike" kern="1200" cap="none" spc="0" baseline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0" indent="0" algn="ctr" defTabSz="1155700" fontAlgn="base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None/>
            </a:pPr>
            <a:endParaRPr lang="zh-CN" altLang="en-US" sz="2400" u="none" strike="noStrike" kern="1200" cap="none" spc="0" baseline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372" name="燕尾形箭头"/>
          <p:cNvSpPr>
            <a:spLocks/>
          </p:cNvSpPr>
          <p:nvPr/>
        </p:nvSpPr>
        <p:spPr>
          <a:xfrm>
            <a:off x="2401425" y="1974896"/>
            <a:ext cx="987331" cy="662091"/>
          </a:xfrm>
          <a:prstGeom prst="notchedRightArrow">
            <a:avLst>
              <a:gd name="adj1" fmla="val 100000"/>
              <a:gd name="adj2" fmla="val 37294"/>
            </a:avLst>
          </a:prstGeom>
          <a:solidFill>
            <a:schemeClr val="accent1"/>
          </a:solidFill>
          <a:ln w="44450" cap="flat" cmpd="sng">
            <a:solidFill>
              <a:srgbClr val="FFFFFF"/>
            </a:solidFill>
            <a:prstDash val="solid"/>
            <a:miter/>
          </a:ln>
        </p:spPr>
      </p:sp>
      <p:sp>
        <p:nvSpPr>
          <p:cNvPr id="373" name="燕尾形箭头"/>
          <p:cNvSpPr>
            <a:spLocks/>
          </p:cNvSpPr>
          <p:nvPr/>
        </p:nvSpPr>
        <p:spPr>
          <a:xfrm>
            <a:off x="4608116" y="1933722"/>
            <a:ext cx="987330" cy="662093"/>
          </a:xfrm>
          <a:prstGeom prst="notchedRightArrow">
            <a:avLst>
              <a:gd name="adj1" fmla="val 100000"/>
              <a:gd name="adj2" fmla="val 37294"/>
            </a:avLst>
          </a:prstGeom>
          <a:solidFill>
            <a:schemeClr val="accent1"/>
          </a:solidFill>
          <a:ln w="44450" cap="flat" cmpd="sng">
            <a:solidFill>
              <a:srgbClr val="FFFFFF"/>
            </a:solidFill>
            <a:prstDash val="solid"/>
            <a:miter/>
          </a:ln>
        </p:spPr>
      </p:sp>
      <p:sp>
        <p:nvSpPr>
          <p:cNvPr id="374" name="燕尾形箭头"/>
          <p:cNvSpPr>
            <a:spLocks/>
          </p:cNvSpPr>
          <p:nvPr/>
        </p:nvSpPr>
        <p:spPr>
          <a:xfrm>
            <a:off x="6538587" y="1987796"/>
            <a:ext cx="987332" cy="662092"/>
          </a:xfrm>
          <a:prstGeom prst="notchedRightArrow">
            <a:avLst>
              <a:gd name="adj1" fmla="val 100000"/>
              <a:gd name="adj2" fmla="val 37294"/>
            </a:avLst>
          </a:prstGeom>
          <a:solidFill>
            <a:schemeClr val="accent1"/>
          </a:solidFill>
          <a:ln w="44450" cap="flat" cmpd="sng">
            <a:solidFill>
              <a:srgbClr val="FFFFFF"/>
            </a:solidFill>
            <a:prstDash val="solid"/>
            <a:miter/>
          </a:ln>
        </p:spPr>
      </p:sp>
      <p:sp>
        <p:nvSpPr>
          <p:cNvPr id="375" name="燕尾形箭头"/>
          <p:cNvSpPr>
            <a:spLocks/>
          </p:cNvSpPr>
          <p:nvPr/>
        </p:nvSpPr>
        <p:spPr>
          <a:xfrm>
            <a:off x="8519756" y="1987796"/>
            <a:ext cx="987332" cy="662092"/>
          </a:xfrm>
          <a:prstGeom prst="notchedRightArrow">
            <a:avLst>
              <a:gd name="adj1" fmla="val 100000"/>
              <a:gd name="adj2" fmla="val 37294"/>
            </a:avLst>
          </a:prstGeom>
          <a:solidFill>
            <a:schemeClr val="accent1"/>
          </a:solidFill>
          <a:ln w="44450" cap="flat" cmpd="sng">
            <a:solidFill>
              <a:srgbClr val="FFFFFF"/>
            </a:solidFill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1884156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" grpId="0"/>
      <p:bldP spid="364" grpId="0"/>
      <p:bldP spid="367" grpId="0" animBg="1"/>
      <p:bldP spid="368" grpId="0" animBg="1"/>
      <p:bldP spid="369" grpId="0" animBg="1"/>
      <p:bldP spid="370" grpId="0" animBg="1"/>
      <p:bldP spid="3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383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84" name="矩形"/>
          <p:cNvSpPr>
            <a:spLocks/>
          </p:cNvSpPr>
          <p:nvPr/>
        </p:nvSpPr>
        <p:spPr>
          <a:xfrm>
            <a:off x="411365" y="273498"/>
            <a:ext cx="7832133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二、坚决打好污染防治攻坚战</a:t>
            </a:r>
          </a:p>
        </p:txBody>
      </p:sp>
      <p:sp>
        <p:nvSpPr>
          <p:cNvPr id="385" name="矩形"/>
          <p:cNvSpPr>
            <a:spLocks/>
          </p:cNvSpPr>
          <p:nvPr/>
        </p:nvSpPr>
        <p:spPr>
          <a:xfrm>
            <a:off x="43674" y="6378004"/>
            <a:ext cx="11595233" cy="523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（三）进一步明确攻坚战的奋斗目标和重点任务</a:t>
            </a:r>
          </a:p>
        </p:txBody>
      </p:sp>
      <p:sp>
        <p:nvSpPr>
          <p:cNvPr id="386" name="矩形"/>
          <p:cNvSpPr>
            <a:spLocks/>
          </p:cNvSpPr>
          <p:nvPr/>
        </p:nvSpPr>
        <p:spPr>
          <a:xfrm>
            <a:off x="518159" y="1371600"/>
            <a:ext cx="11216640" cy="477011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389" name="组合"/>
          <p:cNvGrpSpPr>
            <a:grpSpLocks/>
          </p:cNvGrpSpPr>
          <p:nvPr/>
        </p:nvGrpSpPr>
        <p:grpSpPr>
          <a:xfrm>
            <a:off x="478101" y="1252401"/>
            <a:ext cx="7666345" cy="1057026"/>
            <a:chOff x="478101" y="1252401"/>
            <a:chExt cx="7666345" cy="1057026"/>
          </a:xfrm>
        </p:grpSpPr>
        <p:sp>
          <p:nvSpPr>
            <p:cNvPr id="387" name="圆角矩形"/>
            <p:cNvSpPr>
              <a:spLocks/>
            </p:cNvSpPr>
            <p:nvPr/>
          </p:nvSpPr>
          <p:spPr>
            <a:xfrm>
              <a:off x="478101" y="1252401"/>
              <a:ext cx="7666345" cy="1057026"/>
            </a:xfrm>
            <a:prstGeom prst="roundRect">
              <a:avLst>
                <a:gd name="adj" fmla="val 16666"/>
              </a:avLst>
            </a:prstGeom>
            <a:solidFill>
              <a:srgbClr val="D0D8E8">
                <a:alpha val="90000"/>
              </a:srgbClr>
            </a:solidFill>
            <a:ln w="38100" cap="flat" cmpd="sng">
              <a:solidFill>
                <a:srgbClr val="D0D8E8"/>
              </a:solidFill>
              <a:prstDash val="solid"/>
              <a:miter/>
            </a:ln>
            <a:effectLst>
              <a:outerShdw blurRad="50800" dist="88900" dir="5400000" algn="ctr" rotWithShape="0">
                <a:srgbClr val="000000">
                  <a:alpha val="42745"/>
                </a:srgbClr>
              </a:outerShdw>
            </a:effectLst>
          </p:spPr>
        </p:sp>
        <p:sp>
          <p:nvSpPr>
            <p:cNvPr id="388" name="矩形"/>
            <p:cNvSpPr>
              <a:spLocks/>
            </p:cNvSpPr>
            <p:nvPr/>
          </p:nvSpPr>
          <p:spPr>
            <a:xfrm>
              <a:off x="617465" y="1366465"/>
              <a:ext cx="7365292" cy="845854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381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ctr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一是坚决打赢蓝天保卫战</a:t>
              </a:r>
              <a:endParaRPr lang="en-US" altLang="zh-CN" sz="3600" b="1" u="none" strike="noStrike" kern="1200" cap="none" spc="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endParaRPr>
            </a:p>
            <a:p>
              <a:pPr marL="0" indent="0" algn="ctr" defTabSz="14224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endParaRPr lang="zh-CN" altLang="en-US" sz="2400" u="none" strike="noStrike" kern="1200" cap="none" spc="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endParaRPr>
            </a:p>
          </p:txBody>
        </p:sp>
      </p:grpSp>
      <p:pic>
        <p:nvPicPr>
          <p:cNvPr id="390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419" y="2909735"/>
            <a:ext cx="3721855" cy="2455314"/>
          </a:xfrm>
          <a:prstGeom prst="rect">
            <a:avLst/>
          </a:prstGeom>
          <a:noFill/>
          <a:ln w="38100" cap="sq" cmpd="sng">
            <a:solidFill>
              <a:srgbClr val="FFFFFF"/>
            </a:solidFill>
            <a:prstDash val="solid"/>
            <a:round/>
          </a:ln>
        </p:spPr>
      </p:pic>
      <p:pic>
        <p:nvPicPr>
          <p:cNvPr id="391" name="图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97801" y="2909470"/>
            <a:ext cx="3770806" cy="251574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392" name="图片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06104" y="2985229"/>
            <a:ext cx="3490206" cy="241745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493129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0"/>
      <p:bldP spid="3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400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401" name="矩形"/>
          <p:cNvSpPr>
            <a:spLocks/>
          </p:cNvSpPr>
          <p:nvPr/>
        </p:nvSpPr>
        <p:spPr>
          <a:xfrm>
            <a:off x="411365" y="273498"/>
            <a:ext cx="7832133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二、坚决打好污染防治攻坚战</a:t>
            </a:r>
          </a:p>
        </p:txBody>
      </p:sp>
      <p:sp>
        <p:nvSpPr>
          <p:cNvPr id="402" name="矩形"/>
          <p:cNvSpPr>
            <a:spLocks/>
          </p:cNvSpPr>
          <p:nvPr/>
        </p:nvSpPr>
        <p:spPr>
          <a:xfrm>
            <a:off x="43674" y="6378004"/>
            <a:ext cx="11595233" cy="523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（三）进一步明确攻坚战的奋斗目标和重点任务</a:t>
            </a:r>
          </a:p>
        </p:txBody>
      </p:sp>
      <p:sp>
        <p:nvSpPr>
          <p:cNvPr id="403" name="矩形"/>
          <p:cNvSpPr>
            <a:spLocks/>
          </p:cNvSpPr>
          <p:nvPr/>
        </p:nvSpPr>
        <p:spPr>
          <a:xfrm>
            <a:off x="518159" y="1371600"/>
            <a:ext cx="11216640" cy="477011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406" name="组合"/>
          <p:cNvGrpSpPr>
            <a:grpSpLocks/>
          </p:cNvGrpSpPr>
          <p:nvPr/>
        </p:nvGrpSpPr>
        <p:grpSpPr>
          <a:xfrm>
            <a:off x="478101" y="1194323"/>
            <a:ext cx="7666345" cy="1057026"/>
            <a:chOff x="478101" y="1194323"/>
            <a:chExt cx="7666345" cy="1057026"/>
          </a:xfrm>
        </p:grpSpPr>
        <p:sp>
          <p:nvSpPr>
            <p:cNvPr id="404" name="圆角矩形"/>
            <p:cNvSpPr>
              <a:spLocks/>
            </p:cNvSpPr>
            <p:nvPr/>
          </p:nvSpPr>
          <p:spPr>
            <a:xfrm>
              <a:off x="478101" y="1194323"/>
              <a:ext cx="7666345" cy="1057026"/>
            </a:xfrm>
            <a:prstGeom prst="roundRect">
              <a:avLst>
                <a:gd name="adj" fmla="val 16666"/>
              </a:avLst>
            </a:prstGeom>
            <a:solidFill>
              <a:srgbClr val="D0D8E8">
                <a:alpha val="90000"/>
              </a:srgbClr>
            </a:solidFill>
            <a:ln w="38100" cap="flat" cmpd="sng">
              <a:solidFill>
                <a:srgbClr val="D0D8E8"/>
              </a:solidFill>
              <a:prstDash val="solid"/>
              <a:miter/>
            </a:ln>
            <a:effectLst>
              <a:outerShdw blurRad="50800" dist="88900" dir="5400000" algn="ctr" rotWithShape="0">
                <a:srgbClr val="000000">
                  <a:alpha val="42745"/>
                </a:srgbClr>
              </a:outerShdw>
            </a:effectLst>
          </p:spPr>
        </p:sp>
        <p:sp>
          <p:nvSpPr>
            <p:cNvPr id="405" name="矩形"/>
            <p:cNvSpPr>
              <a:spLocks/>
            </p:cNvSpPr>
            <p:nvPr/>
          </p:nvSpPr>
          <p:spPr>
            <a:xfrm>
              <a:off x="617465" y="1308387"/>
              <a:ext cx="7365292" cy="845855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381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ctr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二是着力打好碧水保卫战</a:t>
              </a:r>
            </a:p>
          </p:txBody>
        </p:sp>
      </p:grpSp>
      <p:pic>
        <p:nvPicPr>
          <p:cNvPr id="407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90826" y="2346366"/>
            <a:ext cx="6381653" cy="397337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408" name="图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0043" y="2571710"/>
            <a:ext cx="3293741" cy="21925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409" name="图片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79001" y="1301075"/>
            <a:ext cx="3090359" cy="242616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03886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/>
      <p:bldP spid="4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417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418" name="矩形"/>
          <p:cNvSpPr>
            <a:spLocks/>
          </p:cNvSpPr>
          <p:nvPr/>
        </p:nvSpPr>
        <p:spPr>
          <a:xfrm>
            <a:off x="411365" y="273498"/>
            <a:ext cx="7832133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二、坚决打好污染防治攻坚战</a:t>
            </a:r>
          </a:p>
        </p:txBody>
      </p:sp>
      <p:sp>
        <p:nvSpPr>
          <p:cNvPr id="419" name="矩形"/>
          <p:cNvSpPr>
            <a:spLocks/>
          </p:cNvSpPr>
          <p:nvPr/>
        </p:nvSpPr>
        <p:spPr>
          <a:xfrm>
            <a:off x="43674" y="6378004"/>
            <a:ext cx="11595233" cy="523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（三）进一步明确攻坚战的奋斗目标和重点任务</a:t>
            </a:r>
          </a:p>
        </p:txBody>
      </p:sp>
      <p:sp>
        <p:nvSpPr>
          <p:cNvPr id="420" name="矩形"/>
          <p:cNvSpPr>
            <a:spLocks/>
          </p:cNvSpPr>
          <p:nvPr/>
        </p:nvSpPr>
        <p:spPr>
          <a:xfrm>
            <a:off x="518159" y="1371600"/>
            <a:ext cx="11216640" cy="477011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423" name="组合"/>
          <p:cNvGrpSpPr>
            <a:grpSpLocks/>
          </p:cNvGrpSpPr>
          <p:nvPr/>
        </p:nvGrpSpPr>
        <p:grpSpPr>
          <a:xfrm>
            <a:off x="478101" y="1194323"/>
            <a:ext cx="7666345" cy="1057026"/>
            <a:chOff x="478101" y="1194323"/>
            <a:chExt cx="7666345" cy="1057026"/>
          </a:xfrm>
        </p:grpSpPr>
        <p:sp>
          <p:nvSpPr>
            <p:cNvPr id="421" name="圆角矩形"/>
            <p:cNvSpPr>
              <a:spLocks/>
            </p:cNvSpPr>
            <p:nvPr/>
          </p:nvSpPr>
          <p:spPr>
            <a:xfrm>
              <a:off x="478101" y="1194323"/>
              <a:ext cx="7666345" cy="1057026"/>
            </a:xfrm>
            <a:prstGeom prst="roundRect">
              <a:avLst>
                <a:gd name="adj" fmla="val 16666"/>
              </a:avLst>
            </a:prstGeom>
            <a:solidFill>
              <a:srgbClr val="D0D8E8">
                <a:alpha val="90000"/>
              </a:srgbClr>
            </a:solidFill>
            <a:ln w="38100" cap="flat" cmpd="sng">
              <a:solidFill>
                <a:srgbClr val="D0D8E8"/>
              </a:solidFill>
              <a:prstDash val="solid"/>
              <a:miter/>
            </a:ln>
            <a:effectLst>
              <a:outerShdw blurRad="50800" dist="88900" dir="5400000" algn="ctr" rotWithShape="0">
                <a:srgbClr val="000000">
                  <a:alpha val="42745"/>
                </a:srgbClr>
              </a:outerShdw>
            </a:effectLst>
          </p:spPr>
        </p:sp>
        <p:sp>
          <p:nvSpPr>
            <p:cNvPr id="422" name="矩形"/>
            <p:cNvSpPr>
              <a:spLocks/>
            </p:cNvSpPr>
            <p:nvPr/>
          </p:nvSpPr>
          <p:spPr>
            <a:xfrm>
              <a:off x="617465" y="1308387"/>
              <a:ext cx="7365292" cy="845855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381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ctr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三是扎实推进净土保卫战</a:t>
              </a:r>
            </a:p>
          </p:txBody>
        </p:sp>
      </p:grpSp>
      <p:pic>
        <p:nvPicPr>
          <p:cNvPr id="424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91485" y="3768399"/>
            <a:ext cx="2609345" cy="173696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425" name="图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7804" y="2688291"/>
            <a:ext cx="3613092" cy="241052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426" name="图片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62677" y="2528234"/>
            <a:ext cx="5185935" cy="3777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427" name="图片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24789" y="1038209"/>
            <a:ext cx="2964320" cy="197621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793639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/>
      <p:bldP spid="4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435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436" name="矩形"/>
          <p:cNvSpPr>
            <a:spLocks/>
          </p:cNvSpPr>
          <p:nvPr/>
        </p:nvSpPr>
        <p:spPr>
          <a:xfrm>
            <a:off x="411365" y="273498"/>
            <a:ext cx="7832133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二、坚决打好污染防治攻坚战</a:t>
            </a:r>
          </a:p>
        </p:txBody>
      </p:sp>
      <p:sp>
        <p:nvSpPr>
          <p:cNvPr id="437" name="矩形"/>
          <p:cNvSpPr>
            <a:spLocks/>
          </p:cNvSpPr>
          <p:nvPr/>
        </p:nvSpPr>
        <p:spPr>
          <a:xfrm>
            <a:off x="43674" y="6378004"/>
            <a:ext cx="11595233" cy="523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（三）进一步明确攻坚战的奋斗目标和重点任务</a:t>
            </a:r>
          </a:p>
        </p:txBody>
      </p:sp>
      <p:sp>
        <p:nvSpPr>
          <p:cNvPr id="438" name="矩形"/>
          <p:cNvSpPr>
            <a:spLocks/>
          </p:cNvSpPr>
          <p:nvPr/>
        </p:nvSpPr>
        <p:spPr>
          <a:xfrm>
            <a:off x="518159" y="1371600"/>
            <a:ext cx="11216640" cy="477011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441" name="组合"/>
          <p:cNvGrpSpPr>
            <a:grpSpLocks/>
          </p:cNvGrpSpPr>
          <p:nvPr/>
        </p:nvGrpSpPr>
        <p:grpSpPr>
          <a:xfrm>
            <a:off x="478101" y="1194323"/>
            <a:ext cx="7666345" cy="1057026"/>
            <a:chOff x="478101" y="1194323"/>
            <a:chExt cx="7666345" cy="1057026"/>
          </a:xfrm>
        </p:grpSpPr>
        <p:sp>
          <p:nvSpPr>
            <p:cNvPr id="439" name="圆角矩形"/>
            <p:cNvSpPr>
              <a:spLocks/>
            </p:cNvSpPr>
            <p:nvPr/>
          </p:nvSpPr>
          <p:spPr>
            <a:xfrm>
              <a:off x="478101" y="1194323"/>
              <a:ext cx="7666345" cy="1057026"/>
            </a:xfrm>
            <a:prstGeom prst="roundRect">
              <a:avLst>
                <a:gd name="adj" fmla="val 16666"/>
              </a:avLst>
            </a:prstGeom>
            <a:solidFill>
              <a:srgbClr val="D0D8E8">
                <a:alpha val="90000"/>
              </a:srgbClr>
            </a:solidFill>
            <a:ln w="38100" cap="flat" cmpd="sng">
              <a:solidFill>
                <a:srgbClr val="D0D8E8"/>
              </a:solidFill>
              <a:prstDash val="solid"/>
              <a:miter/>
            </a:ln>
            <a:effectLst>
              <a:outerShdw blurRad="50800" dist="88900" dir="5400000" algn="ctr" rotWithShape="0">
                <a:srgbClr val="000000">
                  <a:alpha val="42745"/>
                </a:srgbClr>
              </a:outerShdw>
            </a:effectLst>
          </p:spPr>
        </p:sp>
        <p:sp>
          <p:nvSpPr>
            <p:cNvPr id="440" name="矩形"/>
            <p:cNvSpPr>
              <a:spLocks/>
            </p:cNvSpPr>
            <p:nvPr/>
          </p:nvSpPr>
          <p:spPr>
            <a:xfrm>
              <a:off x="617465" y="1308387"/>
              <a:ext cx="7365292" cy="845855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381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ctr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四是全面推进绿色发展</a:t>
              </a:r>
            </a:p>
          </p:txBody>
        </p:sp>
      </p:grpSp>
      <p:pic>
        <p:nvPicPr>
          <p:cNvPr id="442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6470" y="3410827"/>
            <a:ext cx="4088860" cy="272794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443" name="图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2937" y="2528849"/>
            <a:ext cx="5508166" cy="367485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444" name="图片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00944" y="1052496"/>
            <a:ext cx="3115092" cy="207827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154589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0"/>
      <p:bldP spid="4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452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453" name="矩形"/>
          <p:cNvSpPr>
            <a:spLocks/>
          </p:cNvSpPr>
          <p:nvPr/>
        </p:nvSpPr>
        <p:spPr>
          <a:xfrm>
            <a:off x="411365" y="273498"/>
            <a:ext cx="7832133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二、坚决打好污染防治攻坚战</a:t>
            </a:r>
          </a:p>
        </p:txBody>
      </p:sp>
      <p:sp>
        <p:nvSpPr>
          <p:cNvPr id="454" name="矩形"/>
          <p:cNvSpPr>
            <a:spLocks/>
          </p:cNvSpPr>
          <p:nvPr/>
        </p:nvSpPr>
        <p:spPr>
          <a:xfrm>
            <a:off x="43674" y="6378004"/>
            <a:ext cx="11595233" cy="523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（三）进一步明确攻坚战的奋斗目标和重点任务</a:t>
            </a:r>
          </a:p>
        </p:txBody>
      </p:sp>
      <p:sp>
        <p:nvSpPr>
          <p:cNvPr id="455" name="矩形"/>
          <p:cNvSpPr>
            <a:spLocks/>
          </p:cNvSpPr>
          <p:nvPr/>
        </p:nvSpPr>
        <p:spPr>
          <a:xfrm>
            <a:off x="518159" y="1371600"/>
            <a:ext cx="11216640" cy="477011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458" name="组合"/>
          <p:cNvGrpSpPr>
            <a:grpSpLocks/>
          </p:cNvGrpSpPr>
          <p:nvPr/>
        </p:nvGrpSpPr>
        <p:grpSpPr>
          <a:xfrm>
            <a:off x="478101" y="1194323"/>
            <a:ext cx="7666345" cy="1057026"/>
            <a:chOff x="478101" y="1194323"/>
            <a:chExt cx="7666345" cy="1057026"/>
          </a:xfrm>
        </p:grpSpPr>
        <p:sp>
          <p:nvSpPr>
            <p:cNvPr id="456" name="圆角矩形"/>
            <p:cNvSpPr>
              <a:spLocks/>
            </p:cNvSpPr>
            <p:nvPr/>
          </p:nvSpPr>
          <p:spPr>
            <a:xfrm>
              <a:off x="478101" y="1194323"/>
              <a:ext cx="7666345" cy="1057026"/>
            </a:xfrm>
            <a:prstGeom prst="roundRect">
              <a:avLst>
                <a:gd name="adj" fmla="val 16666"/>
              </a:avLst>
            </a:prstGeom>
            <a:solidFill>
              <a:srgbClr val="D0D8E8">
                <a:alpha val="90000"/>
              </a:srgbClr>
            </a:solidFill>
            <a:ln w="38100" cap="flat" cmpd="sng">
              <a:solidFill>
                <a:srgbClr val="D0D8E8"/>
              </a:solidFill>
              <a:prstDash val="solid"/>
              <a:miter/>
            </a:ln>
            <a:effectLst>
              <a:outerShdw blurRad="50800" dist="88900" dir="5400000" algn="ctr" rotWithShape="0">
                <a:srgbClr val="000000">
                  <a:alpha val="42745"/>
                </a:srgbClr>
              </a:outerShdw>
            </a:effectLst>
          </p:spPr>
        </p:sp>
        <p:sp>
          <p:nvSpPr>
            <p:cNvPr id="457" name="矩形"/>
            <p:cNvSpPr>
              <a:spLocks/>
            </p:cNvSpPr>
            <p:nvPr/>
          </p:nvSpPr>
          <p:spPr>
            <a:xfrm>
              <a:off x="617465" y="1308387"/>
              <a:ext cx="7365292" cy="845855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381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ctr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五是加快生态保护和修复</a:t>
              </a:r>
            </a:p>
          </p:txBody>
        </p:sp>
      </p:grpSp>
      <p:pic>
        <p:nvPicPr>
          <p:cNvPr id="459" name="图片"/>
          <p:cNvPicPr>
            <a:picLocks noChangeAspect="1"/>
          </p:cNvPicPr>
          <p:nvPr/>
        </p:nvPicPr>
        <p:blipFill>
          <a:blip r:embed="rId6" cstate="print"/>
          <a:srcRect l="18423" t="16944" r="16339" b="23159"/>
          <a:stretch>
            <a:fillRect/>
          </a:stretch>
        </p:blipFill>
        <p:spPr>
          <a:xfrm>
            <a:off x="1094197" y="2564508"/>
            <a:ext cx="5863808" cy="3591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460" name="图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04348" y="3159464"/>
            <a:ext cx="4252828" cy="283733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288057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" grpId="0"/>
      <p:bldP spid="4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4181" y="-23231"/>
            <a:ext cx="12247106" cy="6892742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469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75945" y="6396487"/>
            <a:ext cx="1301748" cy="30629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470" name="矩形"/>
          <p:cNvSpPr>
            <a:spLocks/>
          </p:cNvSpPr>
          <p:nvPr/>
        </p:nvSpPr>
        <p:spPr>
          <a:xfrm>
            <a:off x="1169930" y="761988"/>
            <a:ext cx="1825984" cy="99155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b="1" u="none" strike="noStrike" kern="1200" cap="none" spc="0" baseline="0" dirty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目   录</a:t>
            </a:r>
          </a:p>
        </p:txBody>
      </p:sp>
      <p:sp>
        <p:nvSpPr>
          <p:cNvPr id="471" name="矩形"/>
          <p:cNvSpPr>
            <a:spLocks/>
          </p:cNvSpPr>
          <p:nvPr/>
        </p:nvSpPr>
        <p:spPr>
          <a:xfrm>
            <a:off x="1960880" y="1097280"/>
            <a:ext cx="9377679" cy="4573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474" name="组合"/>
          <p:cNvGrpSpPr>
            <a:grpSpLocks/>
          </p:cNvGrpSpPr>
          <p:nvPr/>
        </p:nvGrpSpPr>
        <p:grpSpPr>
          <a:xfrm>
            <a:off x="1381104" y="1895446"/>
            <a:ext cx="9894234" cy="650477"/>
            <a:chOff x="1381104" y="1895446"/>
            <a:chExt cx="9894234" cy="650477"/>
          </a:xfrm>
        </p:grpSpPr>
        <p:sp>
          <p:nvSpPr>
            <p:cNvPr id="472" name="五边形"/>
            <p:cNvSpPr>
              <a:spLocks/>
            </p:cNvSpPr>
            <p:nvPr/>
          </p:nvSpPr>
          <p:spPr>
            <a:xfrm>
              <a:off x="1381104" y="1916586"/>
              <a:ext cx="1184798" cy="627246"/>
            </a:xfrm>
            <a:prstGeom prst="homePlate">
              <a:avLst>
                <a:gd name="adj" fmla="val 47222"/>
              </a:avLst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glow rad="381000">
                <a:srgbClr val="FFFFFF">
                  <a:alpha val="40000"/>
                </a:srgbClr>
              </a:glow>
              <a:innerShdw blurRad="63500" dist="50800" dir="8100000">
                <a:srgbClr val="000000">
                  <a:alpha val="49803"/>
                </a:srgbClr>
              </a:innerShdw>
            </a:effectLst>
          </p:spPr>
          <p:txBody>
            <a:bodyPr vert="horz" wrap="non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u="none" strike="noStrike" kern="1200" cap="none" spc="0" baseline="0" dirty="0">
                  <a:solidFill>
                    <a:srgbClr val="99CCFF"/>
                  </a:solidFill>
                  <a:latin typeface="黑体" pitchFamily="49" charset="-122"/>
                  <a:ea typeface="黑体" pitchFamily="49" charset="-122"/>
                  <a:cs typeface="Times New Roman" charset="0"/>
                </a:rPr>
                <a:t>一</a:t>
              </a:r>
            </a:p>
          </p:txBody>
        </p:sp>
        <p:sp>
          <p:nvSpPr>
            <p:cNvPr id="473" name="矩形"/>
            <p:cNvSpPr>
              <a:spLocks/>
            </p:cNvSpPr>
            <p:nvPr/>
          </p:nvSpPr>
          <p:spPr>
            <a:xfrm>
              <a:off x="3155979" y="1895446"/>
              <a:ext cx="8119358" cy="650477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innerShdw blurRad="63500" dist="50800" dir="8100000">
                <a:srgbClr val="000000">
                  <a:alpha val="49803"/>
                </a:srgbClr>
              </a:innerShdw>
            </a:effectLst>
          </p:spPr>
        </p:sp>
      </p:grpSp>
      <p:sp>
        <p:nvSpPr>
          <p:cNvPr id="475" name="矩形"/>
          <p:cNvSpPr>
            <a:spLocks/>
          </p:cNvSpPr>
          <p:nvPr/>
        </p:nvSpPr>
        <p:spPr>
          <a:xfrm>
            <a:off x="4572859" y="1999289"/>
            <a:ext cx="5707013" cy="48196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00" u="none" strike="noStrike" kern="1200" cap="none" spc="0" baseline="0" dirty="0">
                <a:solidFill>
                  <a:schemeClr val="bg1"/>
                </a:solidFill>
                <a:latin typeface="Calibri" pitchFamily="34" charset="0"/>
                <a:ea typeface="黑体" pitchFamily="49" charset="-122"/>
                <a:cs typeface="Times New Roman" charset="0"/>
              </a:rPr>
              <a:t>深入学习领会习近平生态文明思想</a:t>
            </a:r>
            <a:endParaRPr lang="zh-CN" altLang="en-US" sz="2600" u="none" strike="noStrike" kern="1200" cap="none" spc="0" baseline="0" dirty="0">
              <a:solidFill>
                <a:schemeClr val="bg1"/>
              </a:solidFill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grpSp>
        <p:nvGrpSpPr>
          <p:cNvPr id="478" name="组合"/>
          <p:cNvGrpSpPr>
            <a:grpSpLocks/>
          </p:cNvGrpSpPr>
          <p:nvPr/>
        </p:nvGrpSpPr>
        <p:grpSpPr>
          <a:xfrm>
            <a:off x="1377099" y="2844856"/>
            <a:ext cx="9894235" cy="650478"/>
            <a:chOff x="1377099" y="2844856"/>
            <a:chExt cx="9894235" cy="650478"/>
          </a:xfrm>
        </p:grpSpPr>
        <p:sp>
          <p:nvSpPr>
            <p:cNvPr id="476" name="五边形"/>
            <p:cNvSpPr>
              <a:spLocks/>
            </p:cNvSpPr>
            <p:nvPr/>
          </p:nvSpPr>
          <p:spPr>
            <a:xfrm>
              <a:off x="1377099" y="2865997"/>
              <a:ext cx="1184798" cy="627246"/>
            </a:xfrm>
            <a:prstGeom prst="homePlate">
              <a:avLst>
                <a:gd name="adj" fmla="val 47222"/>
              </a:avLst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glow rad="381000">
                <a:srgbClr val="FFFFFF">
                  <a:alpha val="40000"/>
                </a:srgbClr>
              </a:glow>
              <a:innerShdw blurRad="63500" dist="50800" dir="8100000">
                <a:srgbClr val="000000">
                  <a:alpha val="49803"/>
                </a:srgbClr>
              </a:innerShdw>
            </a:effectLst>
          </p:spPr>
          <p:txBody>
            <a:bodyPr vert="horz" wrap="non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u="none" strike="noStrike" kern="1200" cap="none" spc="0" baseline="0" dirty="0">
                  <a:solidFill>
                    <a:srgbClr val="99CCFF"/>
                  </a:solidFill>
                  <a:latin typeface="黑体" pitchFamily="49" charset="-122"/>
                  <a:ea typeface="黑体" pitchFamily="49" charset="-122"/>
                  <a:cs typeface="Times New Roman" charset="0"/>
                </a:rPr>
                <a:t>二 </a:t>
              </a:r>
            </a:p>
          </p:txBody>
        </p:sp>
        <p:sp>
          <p:nvSpPr>
            <p:cNvPr id="477" name="矩形"/>
            <p:cNvSpPr>
              <a:spLocks/>
            </p:cNvSpPr>
            <p:nvPr/>
          </p:nvSpPr>
          <p:spPr>
            <a:xfrm>
              <a:off x="3151975" y="2844856"/>
              <a:ext cx="8119358" cy="650478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innerShdw blurRad="63500" dist="50800" dir="8100000">
                <a:srgbClr val="000000">
                  <a:alpha val="49803"/>
                </a:srgbClr>
              </a:innerShdw>
            </a:effectLst>
          </p:spPr>
        </p:sp>
      </p:grpSp>
      <p:grpSp>
        <p:nvGrpSpPr>
          <p:cNvPr id="481" name="组合"/>
          <p:cNvGrpSpPr>
            <a:grpSpLocks/>
          </p:cNvGrpSpPr>
          <p:nvPr/>
        </p:nvGrpSpPr>
        <p:grpSpPr>
          <a:xfrm>
            <a:off x="1421649" y="3908565"/>
            <a:ext cx="9894234" cy="650478"/>
            <a:chOff x="1421649" y="3908565"/>
            <a:chExt cx="9894234" cy="650478"/>
          </a:xfrm>
        </p:grpSpPr>
        <p:sp>
          <p:nvSpPr>
            <p:cNvPr id="479" name="五边形"/>
            <p:cNvSpPr>
              <a:spLocks/>
            </p:cNvSpPr>
            <p:nvPr/>
          </p:nvSpPr>
          <p:spPr>
            <a:xfrm>
              <a:off x="1421649" y="3929706"/>
              <a:ext cx="1184799" cy="627246"/>
            </a:xfrm>
            <a:prstGeom prst="homePlate">
              <a:avLst>
                <a:gd name="adj" fmla="val 47223"/>
              </a:avLst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glow rad="381000">
                <a:srgbClr val="FFFFFF">
                  <a:alpha val="40000"/>
                </a:srgbClr>
              </a:glow>
              <a:innerShdw blurRad="63500" dist="50800" dir="8100000">
                <a:srgbClr val="000000">
                  <a:alpha val="49803"/>
                </a:srgbClr>
              </a:innerShdw>
            </a:effectLst>
          </p:spPr>
          <p:txBody>
            <a:bodyPr vert="horz" wrap="non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u="none" strike="noStrike" kern="1200" cap="none" spc="0" baseline="0" dirty="0">
                  <a:solidFill>
                    <a:srgbClr val="99CCFF"/>
                  </a:solidFill>
                  <a:latin typeface="黑体" pitchFamily="49" charset="-122"/>
                  <a:ea typeface="黑体" pitchFamily="49" charset="-122"/>
                  <a:cs typeface="Times New Roman" charset="0"/>
                </a:rPr>
                <a:t>三 </a:t>
              </a:r>
            </a:p>
          </p:txBody>
        </p:sp>
        <p:sp>
          <p:nvSpPr>
            <p:cNvPr id="480" name="矩形"/>
            <p:cNvSpPr>
              <a:spLocks/>
            </p:cNvSpPr>
            <p:nvPr/>
          </p:nvSpPr>
          <p:spPr>
            <a:xfrm>
              <a:off x="3196524" y="3908565"/>
              <a:ext cx="8119358" cy="650478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innerShdw blurRad="63500" dist="50800" dir="8100000">
                <a:srgbClr val="000000">
                  <a:alpha val="49803"/>
                </a:srgbClr>
              </a:innerShdw>
            </a:effectLst>
          </p:spPr>
        </p:sp>
      </p:grpSp>
      <p:sp>
        <p:nvSpPr>
          <p:cNvPr id="482" name="矩形"/>
          <p:cNvSpPr>
            <a:spLocks/>
          </p:cNvSpPr>
          <p:nvPr/>
        </p:nvSpPr>
        <p:spPr>
          <a:xfrm>
            <a:off x="4636458" y="2939175"/>
            <a:ext cx="5707013" cy="48196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00" u="none" strike="noStrike" kern="1200" cap="none" spc="0" baseline="0">
                <a:solidFill>
                  <a:srgbClr val="FFFFFF"/>
                </a:solidFill>
                <a:latin typeface="Calibri" pitchFamily="34" charset="0"/>
                <a:ea typeface="黑体" pitchFamily="49" charset="-122"/>
                <a:cs typeface="Times New Roman" charset="0"/>
              </a:rPr>
              <a:t>坚决打好污染防治攻坚战</a:t>
            </a:r>
          </a:p>
        </p:txBody>
      </p:sp>
      <p:sp>
        <p:nvSpPr>
          <p:cNvPr id="483" name="矩形"/>
          <p:cNvSpPr>
            <a:spLocks/>
          </p:cNvSpPr>
          <p:nvPr/>
        </p:nvSpPr>
        <p:spPr>
          <a:xfrm>
            <a:off x="4680078" y="4022863"/>
            <a:ext cx="6319968" cy="48196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00" u="none" strike="noStrike" kern="1200" cap="none" spc="0" baseline="0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  <a:cs typeface="Times New Roman" charset="0"/>
              </a:rPr>
              <a:t>全面加强打好污染防治攻坚战保障措施</a:t>
            </a:r>
          </a:p>
        </p:txBody>
      </p:sp>
      <p:pic>
        <p:nvPicPr>
          <p:cNvPr id="484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2128992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4181" y="-23231"/>
            <a:ext cx="12247106" cy="6892742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79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75945" y="6396487"/>
            <a:ext cx="1301748" cy="30629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80" name="图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1082" y="1262043"/>
            <a:ext cx="4079426" cy="338592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81" name="矩形"/>
          <p:cNvSpPr>
            <a:spLocks/>
          </p:cNvSpPr>
          <p:nvPr/>
        </p:nvSpPr>
        <p:spPr>
          <a:xfrm>
            <a:off x="787849" y="4968817"/>
            <a:ext cx="5713499" cy="83099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r>
              <a:rPr lang="zh-CN" altLang="en-US" sz="2800" dirty="0">
                <a:solidFill>
                  <a:srgbClr val="000000"/>
                </a:solidFill>
                <a:effectLst>
                  <a:glow rad="127000">
                    <a:srgbClr val="A8E034">
                      <a:alpha val="40000"/>
                    </a:srgbClr>
                  </a:glow>
                  <a:outerShdw blurRad="50800" dist="50800" dir="5400000" algn="tl">
                    <a:srgbClr val="339966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正式</a:t>
            </a:r>
            <a:r>
              <a:rPr lang="zh-CN" altLang="en-US" sz="2800" u="none" strike="noStrike" kern="1200" cap="none" spc="0" baseline="0" dirty="0">
                <a:solidFill>
                  <a:srgbClr val="000000"/>
                </a:solidFill>
                <a:effectLst>
                  <a:glow rad="127000">
                    <a:srgbClr val="A8E034">
                      <a:alpha val="40000"/>
                    </a:srgbClr>
                  </a:glow>
                  <a:outerShdw blurRad="50800" dist="50800" dir="5400000" algn="tl">
                    <a:srgbClr val="339966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Times New Roman" charset="0"/>
              </a:rPr>
              <a:t>确立了习近平生态文明思想</a:t>
            </a:r>
            <a:endParaRPr lang="zh-CN" altLang="en-US" sz="2800" u="none" strike="noStrike" kern="1200" cap="none" spc="0" baseline="0" dirty="0">
              <a:solidFill>
                <a:srgbClr val="000000"/>
              </a:solidFill>
              <a:effectLst>
                <a:glow rad="127000">
                  <a:srgbClr val="A8E034">
                    <a:alpha val="40000"/>
                  </a:srgbClr>
                </a:glow>
                <a:outerShdw blurRad="50800" dist="50800" dir="5400000" algn="tl">
                  <a:srgbClr val="339966">
                    <a:alpha val="43000"/>
                  </a:srgbClr>
                </a:outerShdw>
              </a:effectLst>
              <a:latin typeface="黑体" pitchFamily="49" charset="-122"/>
              <a:ea typeface="黑体" pitchFamily="49" charset="-122"/>
              <a:cs typeface="Calibri" pitchFamily="34" charset="0"/>
            </a:endParaRPr>
          </a:p>
        </p:txBody>
      </p:sp>
      <p:pic>
        <p:nvPicPr>
          <p:cNvPr id="82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11025" y="2619334"/>
            <a:ext cx="4971253" cy="363059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83" name="图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1725" y="682681"/>
            <a:ext cx="4866621" cy="35415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84" name="图片"/>
          <p:cNvPicPr>
            <a:picLocks noChangeAspect="1"/>
          </p:cNvPicPr>
          <p:nvPr/>
        </p:nvPicPr>
        <p:blipFill>
          <a:blip r:embed="rId8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381345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4181" y="-23231"/>
            <a:ext cx="12247106" cy="6892742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492" name="图片"/>
          <p:cNvPicPr>
            <a:picLocks noChangeAspect="1"/>
          </p:cNvPicPr>
          <p:nvPr/>
        </p:nvPicPr>
        <p:blipFill>
          <a:blip r:embed="rId4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493" name="矩形"/>
          <p:cNvSpPr>
            <a:spLocks/>
          </p:cNvSpPr>
          <p:nvPr/>
        </p:nvSpPr>
        <p:spPr>
          <a:xfrm>
            <a:off x="2449685" y="625918"/>
            <a:ext cx="8933676" cy="5232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三、全面加强打好污染防治攻坚战保障措施</a:t>
            </a:r>
          </a:p>
        </p:txBody>
      </p:sp>
      <p:grpSp>
        <p:nvGrpSpPr>
          <p:cNvPr id="500" name="组合"/>
          <p:cNvGrpSpPr>
            <a:grpSpLocks/>
          </p:cNvGrpSpPr>
          <p:nvPr/>
        </p:nvGrpSpPr>
        <p:grpSpPr>
          <a:xfrm>
            <a:off x="1550330" y="1695721"/>
            <a:ext cx="9147887" cy="3895781"/>
            <a:chOff x="1550330" y="1695721"/>
            <a:chExt cx="9147887" cy="3895781"/>
          </a:xfrm>
        </p:grpSpPr>
        <p:grpSp>
          <p:nvGrpSpPr>
            <p:cNvPr id="498" name="组合"/>
            <p:cNvGrpSpPr>
              <a:grpSpLocks/>
            </p:cNvGrpSpPr>
            <p:nvPr/>
          </p:nvGrpSpPr>
          <p:grpSpPr>
            <a:xfrm>
              <a:off x="1550330" y="1695721"/>
              <a:ext cx="9147887" cy="3895781"/>
              <a:chOff x="1550330" y="1695721"/>
              <a:chExt cx="9147887" cy="3895781"/>
            </a:xfrm>
          </p:grpSpPr>
          <p:sp>
            <p:nvSpPr>
              <p:cNvPr id="494" name="曲线"/>
              <p:cNvSpPr>
                <a:spLocks/>
              </p:cNvSpPr>
              <p:nvPr/>
            </p:nvSpPr>
            <p:spPr>
              <a:xfrm>
                <a:off x="1746688" y="1749957"/>
                <a:ext cx="8938775" cy="3830211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216" y="0"/>
                    </a:moveTo>
                    <a:lnTo>
                      <a:pt x="21380" y="0"/>
                    </a:lnTo>
                    <a:cubicBezTo>
                      <a:pt x="21500" y="0"/>
                      <a:pt x="21600" y="194"/>
                      <a:pt x="21600" y="445"/>
                    </a:cubicBezTo>
                    <a:lnTo>
                      <a:pt x="21600" y="21151"/>
                    </a:lnTo>
                    <a:cubicBezTo>
                      <a:pt x="21600" y="21396"/>
                      <a:pt x="21500" y="21598"/>
                      <a:pt x="21380" y="21598"/>
                    </a:cubicBezTo>
                    <a:lnTo>
                      <a:pt x="216" y="21598"/>
                    </a:lnTo>
                    <a:cubicBezTo>
                      <a:pt x="99" y="21598"/>
                      <a:pt x="0" y="21396"/>
                      <a:pt x="0" y="21151"/>
                    </a:cubicBezTo>
                    <a:lnTo>
                      <a:pt x="0" y="445"/>
                    </a:lnTo>
                    <a:cubicBezTo>
                      <a:pt x="0" y="194"/>
                      <a:pt x="99" y="0"/>
                      <a:pt x="216" y="0"/>
                    </a:cubicBezTo>
                    <a:close/>
                  </a:path>
                </a:pathLst>
              </a:custGeom>
              <a:solidFill>
                <a:srgbClr val="B8CCE4"/>
              </a:solidFill>
              <a:ln w="9525" cap="flat" cmpd="sng">
                <a:noFill/>
                <a:prstDash val="solid"/>
                <a:round/>
              </a:ln>
              <a:effectLst>
                <a:outerShdw blurRad="50800" dist="190500" dir="2700000" algn="tl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495" name="曲线"/>
              <p:cNvSpPr>
                <a:spLocks/>
              </p:cNvSpPr>
              <p:nvPr/>
            </p:nvSpPr>
            <p:spPr>
              <a:xfrm>
                <a:off x="9941473" y="4771696"/>
                <a:ext cx="756743" cy="819806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21600" y="0"/>
                    </a:moveTo>
                    <a:lnTo>
                      <a:pt x="21600" y="18919"/>
                    </a:lnTo>
                    <a:cubicBezTo>
                      <a:pt x="21600" y="20382"/>
                      <a:pt x="20381" y="21599"/>
                      <a:pt x="18920" y="21599"/>
                    </a:cubicBezTo>
                    <a:lnTo>
                      <a:pt x="0" y="21599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99D5"/>
              </a:solidFill>
              <a:ln w="9525" cap="flat" cmpd="sng">
                <a:noFill/>
                <a:prstDash val="solid"/>
                <a:round/>
              </a:ln>
              <a:effectLst>
                <a:outerShdw blurRad="50800" dist="190500" dir="2700000" algn="tl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496" name="曲线"/>
              <p:cNvSpPr>
                <a:spLocks/>
              </p:cNvSpPr>
              <p:nvPr/>
            </p:nvSpPr>
            <p:spPr>
              <a:xfrm>
                <a:off x="1580033" y="1695721"/>
                <a:ext cx="3531476" cy="231664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1643" y="21600"/>
                    </a:moveTo>
                    <a:lnTo>
                      <a:pt x="21600" y="21600"/>
                    </a:lnTo>
                    <a:lnTo>
                      <a:pt x="19960" y="0"/>
                    </a:lnTo>
                    <a:lnTo>
                      <a:pt x="0" y="0"/>
                    </a:lnTo>
                    <a:lnTo>
                      <a:pt x="1643" y="21600"/>
                    </a:ln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noFill/>
                <a:prstDash val="solid"/>
                <a:round/>
              </a:ln>
            </p:spPr>
          </p:sp>
          <p:sp>
            <p:nvSpPr>
              <p:cNvPr id="497" name="曲线"/>
              <p:cNvSpPr>
                <a:spLocks/>
              </p:cNvSpPr>
              <p:nvPr/>
            </p:nvSpPr>
            <p:spPr>
              <a:xfrm>
                <a:off x="1550330" y="1698759"/>
                <a:ext cx="3326524" cy="867102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1547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 cmpd="sng">
                <a:noFill/>
                <a:prstDash val="solid"/>
                <a:round/>
              </a:ln>
              <a:effectLst>
                <a:outerShdw blurRad="50800" dist="190500" dir="2700000" algn="tl" rotWithShape="0">
                  <a:srgbClr val="000000">
                    <a:alpha val="39607"/>
                  </a:srgbClr>
                </a:outerShdw>
              </a:effectLst>
            </p:spPr>
          </p:sp>
        </p:grpSp>
        <p:sp>
          <p:nvSpPr>
            <p:cNvPr id="499" name="矩形"/>
            <p:cNvSpPr>
              <a:spLocks/>
            </p:cNvSpPr>
            <p:nvPr/>
          </p:nvSpPr>
          <p:spPr>
            <a:xfrm>
              <a:off x="1891759" y="1843153"/>
              <a:ext cx="2348769" cy="623228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68562" tIns="34281" rIns="68562" bIns="34281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本章概要 </a:t>
              </a:r>
              <a:endParaRPr lang="zh-CN" altLang="en-US" sz="3600" u="none" strike="noStrike" kern="1200" cap="none" spc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Calibri" pitchFamily="34" charset="0"/>
              </a:endParaRPr>
            </a:p>
          </p:txBody>
        </p:sp>
      </p:grpSp>
      <p:sp>
        <p:nvSpPr>
          <p:cNvPr id="501" name="矩形"/>
          <p:cNvSpPr>
            <a:spLocks/>
          </p:cNvSpPr>
          <p:nvPr/>
        </p:nvSpPr>
        <p:spPr>
          <a:xfrm>
            <a:off x="2540115" y="3006205"/>
            <a:ext cx="2907637" cy="5232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u="none" strike="noStrike" kern="1200" cap="none" spc="0" baseline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1.加强党的领导</a:t>
            </a:r>
            <a:endParaRPr lang="zh-CN" altLang="en-US" sz="2800" u="none" strike="noStrike" kern="1200" cap="none" spc="0" baseline="0">
              <a:solidFill>
                <a:schemeClr val="tx1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sp>
        <p:nvSpPr>
          <p:cNvPr id="502" name="矩形"/>
          <p:cNvSpPr>
            <a:spLocks/>
          </p:cNvSpPr>
          <p:nvPr/>
        </p:nvSpPr>
        <p:spPr>
          <a:xfrm>
            <a:off x="2497082" y="3573691"/>
            <a:ext cx="2907637" cy="5232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u="none" strike="noStrike" kern="1200" cap="none" spc="0" baseline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2.严厉考核问责</a:t>
            </a:r>
            <a:endParaRPr lang="zh-CN" altLang="en-US" sz="2800" u="none" strike="noStrike" kern="1200" cap="none" spc="0" baseline="0">
              <a:solidFill>
                <a:schemeClr val="tx1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sp>
        <p:nvSpPr>
          <p:cNvPr id="503" name="矩形"/>
          <p:cNvSpPr>
            <a:spLocks/>
          </p:cNvSpPr>
          <p:nvPr/>
        </p:nvSpPr>
        <p:spPr>
          <a:xfrm>
            <a:off x="2507536" y="4117538"/>
            <a:ext cx="2907637" cy="5232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u="none" strike="noStrike" kern="1200" cap="none" spc="0" baseline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3.完善环境法治</a:t>
            </a:r>
            <a:endParaRPr lang="zh-CN" altLang="en-US" sz="2800" u="none" strike="noStrike" kern="1200" cap="none" spc="0" baseline="0">
              <a:solidFill>
                <a:schemeClr val="tx1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sp>
        <p:nvSpPr>
          <p:cNvPr id="504" name="矩形"/>
          <p:cNvSpPr>
            <a:spLocks/>
          </p:cNvSpPr>
          <p:nvPr/>
        </p:nvSpPr>
        <p:spPr>
          <a:xfrm>
            <a:off x="2483553" y="4714528"/>
            <a:ext cx="2907637" cy="5232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u="none" strike="noStrike" kern="1200" cap="none" spc="0" baseline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4.改革监管体制</a:t>
            </a:r>
            <a:endParaRPr lang="zh-CN" altLang="en-US" sz="2800" u="none" strike="noStrike" kern="1200" cap="none" spc="0" baseline="0">
              <a:solidFill>
                <a:schemeClr val="tx1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sp>
        <p:nvSpPr>
          <p:cNvPr id="505" name="矩形"/>
          <p:cNvSpPr>
            <a:spLocks/>
          </p:cNvSpPr>
          <p:nvPr/>
        </p:nvSpPr>
        <p:spPr>
          <a:xfrm>
            <a:off x="5290310" y="2977929"/>
            <a:ext cx="5419343" cy="56485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u="none" strike="noStrike" kern="1200" cap="none" spc="0" baseline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5.加大财政投入和经济政策支撑</a:t>
            </a:r>
            <a:endParaRPr lang="zh-CN" altLang="en-US" sz="2800" u="none" strike="noStrike" kern="1200" cap="none" spc="0" baseline="0">
              <a:solidFill>
                <a:schemeClr val="tx1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sp>
        <p:nvSpPr>
          <p:cNvPr id="506" name="矩形"/>
          <p:cNvSpPr>
            <a:spLocks/>
          </p:cNvSpPr>
          <p:nvPr/>
        </p:nvSpPr>
        <p:spPr>
          <a:xfrm>
            <a:off x="5276194" y="3552496"/>
            <a:ext cx="2907637" cy="5232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u="none" strike="noStrike" kern="1200" cap="none" spc="0" baseline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6.强化能力建设</a:t>
            </a:r>
            <a:endParaRPr lang="zh-CN" altLang="en-US" sz="2800" u="none" strike="noStrike" kern="1200" cap="none" spc="0" baseline="0">
              <a:solidFill>
                <a:schemeClr val="tx1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sp>
        <p:nvSpPr>
          <p:cNvPr id="507" name="矩形"/>
          <p:cNvSpPr>
            <a:spLocks/>
          </p:cNvSpPr>
          <p:nvPr/>
        </p:nvSpPr>
        <p:spPr>
          <a:xfrm>
            <a:off x="5257144" y="4131654"/>
            <a:ext cx="5069192" cy="49138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u="none" strike="noStrike" kern="1200" cap="none" spc="0" baseline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7.打造生态环境保护铁军</a:t>
            </a:r>
            <a:endParaRPr lang="zh-CN" altLang="en-US" sz="2800" u="none" strike="noStrike" kern="1200" cap="none" spc="0" baseline="0">
              <a:solidFill>
                <a:schemeClr val="tx1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sp>
        <p:nvSpPr>
          <p:cNvPr id="508" name="矩形"/>
          <p:cNvSpPr>
            <a:spLocks/>
          </p:cNvSpPr>
          <p:nvPr/>
        </p:nvSpPr>
        <p:spPr>
          <a:xfrm>
            <a:off x="5271259" y="4700070"/>
            <a:ext cx="4880840" cy="50375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u="none" strike="noStrike" kern="1200" cap="none" spc="0" baseline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8.加快构建全社会行动体系</a:t>
            </a:r>
            <a:endParaRPr lang="zh-CN" altLang="en-US" sz="2800" u="none" strike="noStrike" kern="1200" cap="none" spc="0" baseline="0">
              <a:solidFill>
                <a:schemeClr val="tx1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38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/>
      <p:bldP spid="501" grpId="0"/>
      <p:bldP spid="502" grpId="0"/>
      <p:bldP spid="503" grpId="0"/>
      <p:bldP spid="504" grpId="0"/>
      <p:bldP spid="505" grpId="0"/>
      <p:bldP spid="506" grpId="0"/>
      <p:bldP spid="507" grpId="0"/>
      <p:bldP spid="50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1061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062" name="矩形"/>
          <p:cNvSpPr>
            <a:spLocks/>
          </p:cNvSpPr>
          <p:nvPr/>
        </p:nvSpPr>
        <p:spPr>
          <a:xfrm>
            <a:off x="411365" y="273498"/>
            <a:ext cx="9554885" cy="62090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三、全面加强打好污染防治攻坚战保障措施</a:t>
            </a:r>
            <a:endParaRPr lang="en-US" altLang="zh-CN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063" name="矩形"/>
          <p:cNvSpPr>
            <a:spLocks/>
          </p:cNvSpPr>
          <p:nvPr/>
        </p:nvSpPr>
        <p:spPr>
          <a:xfrm>
            <a:off x="518159" y="1371600"/>
            <a:ext cx="11216640" cy="47701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1066" name="组合"/>
          <p:cNvGrpSpPr>
            <a:grpSpLocks/>
          </p:cNvGrpSpPr>
          <p:nvPr/>
        </p:nvGrpSpPr>
        <p:grpSpPr>
          <a:xfrm>
            <a:off x="478101" y="1194323"/>
            <a:ext cx="6584230" cy="884883"/>
            <a:chOff x="478101" y="1194323"/>
            <a:chExt cx="6584230" cy="884883"/>
          </a:xfrm>
        </p:grpSpPr>
        <p:sp>
          <p:nvSpPr>
            <p:cNvPr id="1064" name="圆角矩形"/>
            <p:cNvSpPr>
              <a:spLocks/>
            </p:cNvSpPr>
            <p:nvPr/>
          </p:nvSpPr>
          <p:spPr>
            <a:xfrm>
              <a:off x="478101" y="1194323"/>
              <a:ext cx="6584230" cy="884883"/>
            </a:xfrm>
            <a:prstGeom prst="roundRect">
              <a:avLst>
                <a:gd name="adj" fmla="val 16666"/>
              </a:avLst>
            </a:prstGeom>
            <a:solidFill>
              <a:srgbClr val="D0D8E8">
                <a:alpha val="90000"/>
              </a:srgbClr>
            </a:solidFill>
            <a:ln w="38100" cap="flat" cmpd="sng">
              <a:solidFill>
                <a:srgbClr val="D0D8E8"/>
              </a:solidFill>
              <a:prstDash val="solid"/>
              <a:miter/>
            </a:ln>
            <a:effectLst>
              <a:outerShdw blurRad="50800" dist="88900" dir="5400000" algn="ctr" rotWithShape="0">
                <a:srgbClr val="000000">
                  <a:alpha val="42745"/>
                </a:srgbClr>
              </a:outerShdw>
            </a:effectLst>
          </p:spPr>
        </p:sp>
        <p:sp>
          <p:nvSpPr>
            <p:cNvPr id="1065" name="矩形"/>
            <p:cNvSpPr>
              <a:spLocks/>
            </p:cNvSpPr>
            <p:nvPr/>
          </p:nvSpPr>
          <p:spPr>
            <a:xfrm>
              <a:off x="597793" y="1289811"/>
              <a:ext cx="6325673" cy="708102"/>
            </a:xfrm>
            <a:prstGeom prst="rect">
              <a:avLst/>
            </a:prstGeom>
            <a:solidFill>
              <a:srgbClr val="FF0000">
                <a:alpha val="88000"/>
              </a:srgbClr>
            </a:solidFill>
            <a:ln w="381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ctr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 dirty="0">
                  <a:solidFill>
                    <a:srgbClr val="FFCC00"/>
                  </a:solidFill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一是加强党的领导</a:t>
              </a:r>
            </a:p>
          </p:txBody>
        </p:sp>
      </p:grpSp>
      <p:pic>
        <p:nvPicPr>
          <p:cNvPr id="1067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96191" y="3924239"/>
            <a:ext cx="3277100" cy="21874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1068" name="图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91" y="2443125"/>
            <a:ext cx="4096173" cy="27328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grpSp>
        <p:nvGrpSpPr>
          <p:cNvPr id="1071" name="组合"/>
          <p:cNvGrpSpPr>
            <a:grpSpLocks/>
          </p:cNvGrpSpPr>
          <p:nvPr/>
        </p:nvGrpSpPr>
        <p:grpSpPr>
          <a:xfrm>
            <a:off x="5204388" y="2356467"/>
            <a:ext cx="2171567" cy="570683"/>
            <a:chOff x="5204388" y="2356467"/>
            <a:chExt cx="2171567" cy="570683"/>
          </a:xfrm>
        </p:grpSpPr>
        <p:sp>
          <p:nvSpPr>
            <p:cNvPr id="1069" name="圆角矩形"/>
            <p:cNvSpPr>
              <a:spLocks/>
            </p:cNvSpPr>
            <p:nvPr/>
          </p:nvSpPr>
          <p:spPr>
            <a:xfrm>
              <a:off x="5204388" y="2356467"/>
              <a:ext cx="2171567" cy="570683"/>
            </a:xfrm>
            <a:prstGeom prst="roundRect">
              <a:avLst>
                <a:gd name="adj" fmla="val 16666"/>
              </a:avLst>
            </a:prstGeom>
            <a:solidFill>
              <a:srgbClr val="FDE9D9"/>
            </a:solidFill>
            <a:ln w="25400" cap="flat" cmpd="sng">
              <a:solidFill>
                <a:srgbClr val="FFFFFF"/>
              </a:solidFill>
              <a:prstDash val="solid"/>
              <a:round/>
            </a:ln>
            <a:effectLst>
              <a:outerShdw blurRad="50800" dist="152400" dir="2700000" algn="tl" rotWithShape="0">
                <a:srgbClr val="000000">
                  <a:alpha val="39607"/>
                </a:srgbClr>
              </a:outerShdw>
            </a:effectLst>
          </p:spPr>
        </p:sp>
        <p:sp>
          <p:nvSpPr>
            <p:cNvPr id="1070" name="矩形"/>
            <p:cNvSpPr>
              <a:spLocks/>
            </p:cNvSpPr>
            <p:nvPr/>
          </p:nvSpPr>
          <p:spPr>
            <a:xfrm>
              <a:off x="5255429" y="2376744"/>
              <a:ext cx="2092686" cy="514198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u="none" strike="noStrike" kern="1200" cap="none" spc="0" baseline="0" dirty="0">
                  <a:solidFill>
                    <a:srgbClr val="FF0000"/>
                  </a:solidFill>
                  <a:latin typeface="华文新魏" charset="-122"/>
                  <a:ea typeface="华文新魏" charset="-122"/>
                  <a:cs typeface="Calibri" pitchFamily="34" charset="0"/>
                </a:rPr>
                <a:t>党政同责</a:t>
              </a:r>
            </a:p>
          </p:txBody>
        </p:sp>
      </p:grpSp>
      <p:grpSp>
        <p:nvGrpSpPr>
          <p:cNvPr id="1074" name="组合"/>
          <p:cNvGrpSpPr>
            <a:grpSpLocks/>
          </p:cNvGrpSpPr>
          <p:nvPr/>
        </p:nvGrpSpPr>
        <p:grpSpPr>
          <a:xfrm>
            <a:off x="5238483" y="3399267"/>
            <a:ext cx="2171567" cy="570683"/>
            <a:chOff x="5238483" y="3399267"/>
            <a:chExt cx="2171567" cy="570683"/>
          </a:xfrm>
        </p:grpSpPr>
        <p:sp>
          <p:nvSpPr>
            <p:cNvPr id="1072" name="圆角矩形"/>
            <p:cNvSpPr>
              <a:spLocks/>
            </p:cNvSpPr>
            <p:nvPr/>
          </p:nvSpPr>
          <p:spPr>
            <a:xfrm>
              <a:off x="5238483" y="3399267"/>
              <a:ext cx="2171567" cy="570683"/>
            </a:xfrm>
            <a:prstGeom prst="roundRect">
              <a:avLst>
                <a:gd name="adj" fmla="val 16666"/>
              </a:avLst>
            </a:prstGeom>
            <a:solidFill>
              <a:srgbClr val="FDE9D9"/>
            </a:solidFill>
            <a:ln w="25400" cap="flat" cmpd="sng">
              <a:solidFill>
                <a:srgbClr val="FFFFFF"/>
              </a:solidFill>
              <a:prstDash val="solid"/>
              <a:round/>
            </a:ln>
            <a:effectLst>
              <a:outerShdw blurRad="50800" dist="152400" dir="2700000" algn="tl" rotWithShape="0">
                <a:srgbClr val="000000">
                  <a:alpha val="39607"/>
                </a:srgbClr>
              </a:outerShdw>
            </a:effectLst>
          </p:spPr>
        </p:sp>
        <p:sp>
          <p:nvSpPr>
            <p:cNvPr id="1073" name="矩形"/>
            <p:cNvSpPr>
              <a:spLocks/>
            </p:cNvSpPr>
            <p:nvPr/>
          </p:nvSpPr>
          <p:spPr>
            <a:xfrm>
              <a:off x="5289525" y="3419545"/>
              <a:ext cx="2092686" cy="514198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u="none" strike="noStrike" kern="1200" cap="none" spc="0" baseline="0" dirty="0">
                  <a:solidFill>
                    <a:srgbClr val="FF0000"/>
                  </a:solidFill>
                  <a:latin typeface="华文新魏" charset="-122"/>
                  <a:ea typeface="华文新魏" charset="-122"/>
                  <a:cs typeface="Calibri" pitchFamily="34" charset="0"/>
                </a:rPr>
                <a:t>一岗双责</a:t>
              </a:r>
            </a:p>
          </p:txBody>
        </p:sp>
      </p:grpSp>
      <p:grpSp>
        <p:nvGrpSpPr>
          <p:cNvPr id="1077" name="组合"/>
          <p:cNvGrpSpPr>
            <a:grpSpLocks/>
          </p:cNvGrpSpPr>
          <p:nvPr/>
        </p:nvGrpSpPr>
        <p:grpSpPr>
          <a:xfrm>
            <a:off x="5248008" y="4524130"/>
            <a:ext cx="2171567" cy="570683"/>
            <a:chOff x="5248008" y="4524130"/>
            <a:chExt cx="2171567" cy="570683"/>
          </a:xfrm>
        </p:grpSpPr>
        <p:sp>
          <p:nvSpPr>
            <p:cNvPr id="1075" name="圆角矩形"/>
            <p:cNvSpPr>
              <a:spLocks/>
            </p:cNvSpPr>
            <p:nvPr/>
          </p:nvSpPr>
          <p:spPr>
            <a:xfrm>
              <a:off x="5248008" y="4524130"/>
              <a:ext cx="2171567" cy="570683"/>
            </a:xfrm>
            <a:prstGeom prst="roundRect">
              <a:avLst>
                <a:gd name="adj" fmla="val 16666"/>
              </a:avLst>
            </a:prstGeom>
            <a:solidFill>
              <a:srgbClr val="FDE9D9"/>
            </a:solidFill>
            <a:ln w="25400" cap="flat" cmpd="sng">
              <a:solidFill>
                <a:srgbClr val="FFFFFF"/>
              </a:solidFill>
              <a:prstDash val="solid"/>
              <a:round/>
            </a:ln>
            <a:effectLst>
              <a:outerShdw blurRad="50800" dist="152400" dir="2700000" algn="tl" rotWithShape="0">
                <a:srgbClr val="000000">
                  <a:alpha val="39607"/>
                </a:srgbClr>
              </a:outerShdw>
            </a:effectLst>
          </p:spPr>
        </p:sp>
        <p:sp>
          <p:nvSpPr>
            <p:cNvPr id="1076" name="矩形"/>
            <p:cNvSpPr>
              <a:spLocks/>
            </p:cNvSpPr>
            <p:nvPr/>
          </p:nvSpPr>
          <p:spPr>
            <a:xfrm>
              <a:off x="5299050" y="4544407"/>
              <a:ext cx="2092686" cy="514198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u="none" strike="noStrike" kern="1200" cap="none" spc="0" baseline="0" dirty="0">
                  <a:solidFill>
                    <a:srgbClr val="FF0000"/>
                  </a:solidFill>
                  <a:latin typeface="华文新魏" charset="-122"/>
                  <a:ea typeface="华文新魏" charset="-122"/>
                  <a:cs typeface="Calibri" pitchFamily="34" charset="0"/>
                </a:rPr>
                <a:t>守土有责</a:t>
              </a:r>
            </a:p>
          </p:txBody>
        </p:sp>
      </p:grpSp>
      <p:grpSp>
        <p:nvGrpSpPr>
          <p:cNvPr id="1080" name="组合"/>
          <p:cNvGrpSpPr>
            <a:grpSpLocks/>
          </p:cNvGrpSpPr>
          <p:nvPr/>
        </p:nvGrpSpPr>
        <p:grpSpPr>
          <a:xfrm>
            <a:off x="5263054" y="5531619"/>
            <a:ext cx="2171567" cy="570683"/>
            <a:chOff x="5263054" y="5531619"/>
            <a:chExt cx="2171567" cy="570683"/>
          </a:xfrm>
        </p:grpSpPr>
        <p:sp>
          <p:nvSpPr>
            <p:cNvPr id="1078" name="圆角矩形"/>
            <p:cNvSpPr>
              <a:spLocks/>
            </p:cNvSpPr>
            <p:nvPr/>
          </p:nvSpPr>
          <p:spPr>
            <a:xfrm>
              <a:off x="5263054" y="5531619"/>
              <a:ext cx="2171567" cy="570683"/>
            </a:xfrm>
            <a:prstGeom prst="roundRect">
              <a:avLst>
                <a:gd name="adj" fmla="val 16666"/>
              </a:avLst>
            </a:prstGeom>
            <a:solidFill>
              <a:srgbClr val="FDE9D9"/>
            </a:solidFill>
            <a:ln w="25400" cap="flat" cmpd="sng">
              <a:solidFill>
                <a:srgbClr val="FFFFFF"/>
              </a:solidFill>
              <a:prstDash val="solid"/>
              <a:round/>
            </a:ln>
            <a:effectLst>
              <a:outerShdw blurRad="50800" dist="152400" dir="2700000" algn="tl" rotWithShape="0">
                <a:srgbClr val="000000">
                  <a:alpha val="39607"/>
                </a:srgbClr>
              </a:outerShdw>
            </a:effectLst>
          </p:spPr>
        </p:sp>
        <p:sp>
          <p:nvSpPr>
            <p:cNvPr id="1079" name="矩形"/>
            <p:cNvSpPr>
              <a:spLocks/>
            </p:cNvSpPr>
            <p:nvPr/>
          </p:nvSpPr>
          <p:spPr>
            <a:xfrm>
              <a:off x="5314095" y="5551896"/>
              <a:ext cx="2092686" cy="514198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u="none" strike="noStrike" kern="1200" cap="none" spc="0" baseline="0" dirty="0">
                  <a:solidFill>
                    <a:srgbClr val="FF0000"/>
                  </a:solidFill>
                  <a:latin typeface="华文新魏" charset="-122"/>
                  <a:ea typeface="华文新魏" charset="-122"/>
                  <a:cs typeface="Calibri" pitchFamily="34" charset="0"/>
                </a:rPr>
                <a:t>守土尽责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143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1108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109" name="矩形"/>
          <p:cNvSpPr>
            <a:spLocks/>
          </p:cNvSpPr>
          <p:nvPr/>
        </p:nvSpPr>
        <p:spPr>
          <a:xfrm>
            <a:off x="411365" y="273498"/>
            <a:ext cx="9554885" cy="62090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三、全面加强打好污染防治攻坚战保障措施</a:t>
            </a:r>
            <a:endParaRPr lang="en-US" altLang="zh-CN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110" name="矩形"/>
          <p:cNvSpPr>
            <a:spLocks/>
          </p:cNvSpPr>
          <p:nvPr/>
        </p:nvSpPr>
        <p:spPr>
          <a:xfrm>
            <a:off x="518159" y="1371600"/>
            <a:ext cx="11216640" cy="47701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1113" name="组合"/>
          <p:cNvGrpSpPr>
            <a:grpSpLocks/>
          </p:cNvGrpSpPr>
          <p:nvPr/>
        </p:nvGrpSpPr>
        <p:grpSpPr>
          <a:xfrm>
            <a:off x="478101" y="1194323"/>
            <a:ext cx="6584230" cy="884883"/>
            <a:chOff x="478101" y="1194323"/>
            <a:chExt cx="6584230" cy="884883"/>
          </a:xfrm>
        </p:grpSpPr>
        <p:sp>
          <p:nvSpPr>
            <p:cNvPr id="1111" name="圆角矩形"/>
            <p:cNvSpPr>
              <a:spLocks/>
            </p:cNvSpPr>
            <p:nvPr/>
          </p:nvSpPr>
          <p:spPr>
            <a:xfrm>
              <a:off x="478101" y="1194323"/>
              <a:ext cx="6584230" cy="884883"/>
            </a:xfrm>
            <a:prstGeom prst="roundRect">
              <a:avLst>
                <a:gd name="adj" fmla="val 16666"/>
              </a:avLst>
            </a:prstGeom>
            <a:solidFill>
              <a:srgbClr val="D0D8E8">
                <a:alpha val="90000"/>
              </a:srgbClr>
            </a:solidFill>
            <a:ln w="38100" cap="flat" cmpd="sng">
              <a:solidFill>
                <a:srgbClr val="D0D8E8"/>
              </a:solidFill>
              <a:prstDash val="solid"/>
              <a:miter/>
            </a:ln>
            <a:effectLst>
              <a:outerShdw blurRad="50800" dist="88900" dir="5400000" algn="ctr" rotWithShape="0">
                <a:srgbClr val="000000">
                  <a:alpha val="42745"/>
                </a:srgbClr>
              </a:outerShdw>
            </a:effectLst>
          </p:spPr>
        </p:sp>
        <p:sp>
          <p:nvSpPr>
            <p:cNvPr id="1112" name="矩形"/>
            <p:cNvSpPr>
              <a:spLocks/>
            </p:cNvSpPr>
            <p:nvPr/>
          </p:nvSpPr>
          <p:spPr>
            <a:xfrm>
              <a:off x="597793" y="1289811"/>
              <a:ext cx="6325673" cy="708102"/>
            </a:xfrm>
            <a:prstGeom prst="rect">
              <a:avLst/>
            </a:prstGeom>
            <a:solidFill>
              <a:srgbClr val="FF0000">
                <a:alpha val="88000"/>
              </a:srgbClr>
            </a:solidFill>
            <a:ln w="381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ctr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 dirty="0">
                  <a:solidFill>
                    <a:srgbClr val="FFCC00"/>
                  </a:solidFill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二是严厉考核问责</a:t>
              </a:r>
            </a:p>
          </p:txBody>
        </p:sp>
      </p:grpSp>
      <p:grpSp>
        <p:nvGrpSpPr>
          <p:cNvPr id="1116" name="组合"/>
          <p:cNvGrpSpPr>
            <a:grpSpLocks/>
          </p:cNvGrpSpPr>
          <p:nvPr/>
        </p:nvGrpSpPr>
        <p:grpSpPr>
          <a:xfrm>
            <a:off x="784855" y="2785085"/>
            <a:ext cx="2171567" cy="570683"/>
            <a:chOff x="784855" y="2785085"/>
            <a:chExt cx="2171567" cy="570683"/>
          </a:xfrm>
        </p:grpSpPr>
        <p:sp>
          <p:nvSpPr>
            <p:cNvPr id="1114" name="圆角矩形"/>
            <p:cNvSpPr>
              <a:spLocks/>
            </p:cNvSpPr>
            <p:nvPr/>
          </p:nvSpPr>
          <p:spPr>
            <a:xfrm>
              <a:off x="784855" y="2785085"/>
              <a:ext cx="2171567" cy="570683"/>
            </a:xfrm>
            <a:prstGeom prst="roundRect">
              <a:avLst>
                <a:gd name="adj" fmla="val 16666"/>
              </a:avLst>
            </a:prstGeom>
            <a:solidFill>
              <a:srgbClr val="FDE9D9"/>
            </a:solidFill>
            <a:ln w="25400" cap="flat" cmpd="sng">
              <a:solidFill>
                <a:srgbClr val="FFFFFF"/>
              </a:solidFill>
              <a:prstDash val="solid"/>
              <a:round/>
            </a:ln>
            <a:effectLst>
              <a:outerShdw blurRad="50800" dist="152400" dir="2700000" algn="tl" rotWithShape="0">
                <a:srgbClr val="000000">
                  <a:alpha val="39607"/>
                </a:srgbClr>
              </a:outerShdw>
            </a:effectLst>
          </p:spPr>
        </p:sp>
        <p:sp>
          <p:nvSpPr>
            <p:cNvPr id="1115" name="矩形"/>
            <p:cNvSpPr>
              <a:spLocks/>
            </p:cNvSpPr>
            <p:nvPr/>
          </p:nvSpPr>
          <p:spPr>
            <a:xfrm>
              <a:off x="835896" y="2805363"/>
              <a:ext cx="2092686" cy="514198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u="none" strike="noStrike" kern="1200" cap="none" spc="0" baseline="0" dirty="0">
                  <a:solidFill>
                    <a:srgbClr val="FF0000"/>
                  </a:solidFill>
                  <a:latin typeface="华文新魏" charset="-122"/>
                  <a:ea typeface="华文新魏" charset="-122"/>
                  <a:cs typeface="Calibri" pitchFamily="34" charset="0"/>
                </a:rPr>
                <a:t>数字环保</a:t>
              </a:r>
            </a:p>
          </p:txBody>
        </p:sp>
      </p:grpSp>
      <p:grpSp>
        <p:nvGrpSpPr>
          <p:cNvPr id="1119" name="组合"/>
          <p:cNvGrpSpPr>
            <a:grpSpLocks/>
          </p:cNvGrpSpPr>
          <p:nvPr/>
        </p:nvGrpSpPr>
        <p:grpSpPr>
          <a:xfrm>
            <a:off x="2209579" y="4151731"/>
            <a:ext cx="2171567" cy="570683"/>
            <a:chOff x="2209579" y="4151731"/>
            <a:chExt cx="2171567" cy="570683"/>
          </a:xfrm>
        </p:grpSpPr>
        <p:sp>
          <p:nvSpPr>
            <p:cNvPr id="1117" name="圆角矩形"/>
            <p:cNvSpPr>
              <a:spLocks/>
            </p:cNvSpPr>
            <p:nvPr/>
          </p:nvSpPr>
          <p:spPr>
            <a:xfrm>
              <a:off x="2209579" y="4151731"/>
              <a:ext cx="2171567" cy="570683"/>
            </a:xfrm>
            <a:prstGeom prst="roundRect">
              <a:avLst>
                <a:gd name="adj" fmla="val 16666"/>
              </a:avLst>
            </a:prstGeom>
            <a:solidFill>
              <a:srgbClr val="FDE9D9"/>
            </a:solidFill>
            <a:ln w="25400" cap="flat" cmpd="sng">
              <a:solidFill>
                <a:srgbClr val="FFFFFF"/>
              </a:solidFill>
              <a:prstDash val="solid"/>
              <a:round/>
            </a:ln>
            <a:effectLst>
              <a:outerShdw blurRad="50800" dist="152400" dir="2700000" algn="tl" rotWithShape="0">
                <a:srgbClr val="000000">
                  <a:alpha val="39607"/>
                </a:srgbClr>
              </a:outerShdw>
            </a:effectLst>
          </p:spPr>
        </p:sp>
        <p:sp>
          <p:nvSpPr>
            <p:cNvPr id="1118" name="矩形"/>
            <p:cNvSpPr>
              <a:spLocks/>
            </p:cNvSpPr>
            <p:nvPr/>
          </p:nvSpPr>
          <p:spPr>
            <a:xfrm>
              <a:off x="2260621" y="4172008"/>
              <a:ext cx="2092686" cy="514198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u="none" strike="noStrike" kern="1200" cap="none" spc="0" baseline="0" dirty="0">
                  <a:solidFill>
                    <a:srgbClr val="FF0000"/>
                  </a:solidFill>
                  <a:latin typeface="华文新魏" charset="-122"/>
                  <a:ea typeface="华文新魏" charset="-122"/>
                  <a:cs typeface="Calibri" pitchFamily="34" charset="0"/>
                </a:rPr>
                <a:t>口号环保</a:t>
              </a:r>
            </a:p>
          </p:txBody>
        </p:sp>
      </p:grpSp>
      <p:grpSp>
        <p:nvGrpSpPr>
          <p:cNvPr id="1122" name="组合"/>
          <p:cNvGrpSpPr>
            <a:grpSpLocks/>
          </p:cNvGrpSpPr>
          <p:nvPr/>
        </p:nvGrpSpPr>
        <p:grpSpPr>
          <a:xfrm>
            <a:off x="4714616" y="5390891"/>
            <a:ext cx="2171567" cy="570683"/>
            <a:chOff x="4714616" y="5390891"/>
            <a:chExt cx="2171567" cy="570683"/>
          </a:xfrm>
        </p:grpSpPr>
        <p:sp>
          <p:nvSpPr>
            <p:cNvPr id="1120" name="圆角矩形"/>
            <p:cNvSpPr>
              <a:spLocks/>
            </p:cNvSpPr>
            <p:nvPr/>
          </p:nvSpPr>
          <p:spPr>
            <a:xfrm>
              <a:off x="4714616" y="5390891"/>
              <a:ext cx="2171567" cy="570683"/>
            </a:xfrm>
            <a:prstGeom prst="roundRect">
              <a:avLst>
                <a:gd name="adj" fmla="val 16666"/>
              </a:avLst>
            </a:prstGeom>
            <a:solidFill>
              <a:srgbClr val="FDE9D9"/>
            </a:solidFill>
            <a:ln w="25400" cap="flat" cmpd="sng">
              <a:solidFill>
                <a:srgbClr val="FFFFFF"/>
              </a:solidFill>
              <a:prstDash val="solid"/>
              <a:round/>
            </a:ln>
            <a:effectLst>
              <a:outerShdw blurRad="50800" dist="152400" dir="2700000" algn="tl" rotWithShape="0">
                <a:srgbClr val="000000">
                  <a:alpha val="39607"/>
                </a:srgbClr>
              </a:outerShdw>
            </a:effectLst>
          </p:spPr>
        </p:sp>
        <p:sp>
          <p:nvSpPr>
            <p:cNvPr id="1121" name="矩形"/>
            <p:cNvSpPr>
              <a:spLocks/>
            </p:cNvSpPr>
            <p:nvPr/>
          </p:nvSpPr>
          <p:spPr>
            <a:xfrm>
              <a:off x="4765658" y="5411168"/>
              <a:ext cx="2092686" cy="514198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u="none" strike="noStrike" kern="1200" cap="none" spc="0" baseline="0" dirty="0">
                  <a:solidFill>
                    <a:srgbClr val="FF0000"/>
                  </a:solidFill>
                  <a:latin typeface="华文新魏" charset="-122"/>
                  <a:ea typeface="华文新魏" charset="-122"/>
                  <a:cs typeface="Calibri" pitchFamily="34" charset="0"/>
                </a:rPr>
                <a:t>形象环保</a:t>
              </a:r>
            </a:p>
          </p:txBody>
        </p:sp>
      </p:grpSp>
      <p:grpSp>
        <p:nvGrpSpPr>
          <p:cNvPr id="1125" name="组合"/>
          <p:cNvGrpSpPr>
            <a:grpSpLocks/>
          </p:cNvGrpSpPr>
          <p:nvPr/>
        </p:nvGrpSpPr>
        <p:grpSpPr>
          <a:xfrm>
            <a:off x="8139560" y="3655222"/>
            <a:ext cx="3239389" cy="601458"/>
            <a:chOff x="8139560" y="3655222"/>
            <a:chExt cx="3239389" cy="601458"/>
          </a:xfrm>
        </p:grpSpPr>
        <p:sp>
          <p:nvSpPr>
            <p:cNvPr id="1123" name="圆角矩形"/>
            <p:cNvSpPr>
              <a:spLocks/>
            </p:cNvSpPr>
            <p:nvPr/>
          </p:nvSpPr>
          <p:spPr>
            <a:xfrm>
              <a:off x="8139560" y="3655222"/>
              <a:ext cx="3239389" cy="601458"/>
            </a:xfrm>
            <a:prstGeom prst="roundRect">
              <a:avLst>
                <a:gd name="adj" fmla="val 16666"/>
              </a:avLst>
            </a:prstGeom>
            <a:solidFill>
              <a:srgbClr val="FDE9D9"/>
            </a:solidFill>
            <a:ln w="25400" cap="flat" cmpd="sng">
              <a:solidFill>
                <a:srgbClr val="FFFFFF"/>
              </a:solidFill>
              <a:prstDash val="solid"/>
              <a:round/>
            </a:ln>
            <a:effectLst>
              <a:outerShdw blurRad="50800" dist="152400" dir="2700000" algn="tl" rotWithShape="0">
                <a:srgbClr val="000000">
                  <a:alpha val="39607"/>
                </a:srgbClr>
              </a:outerShdw>
            </a:effectLst>
          </p:spPr>
        </p:sp>
        <p:sp>
          <p:nvSpPr>
            <p:cNvPr id="1124" name="矩形"/>
            <p:cNvSpPr>
              <a:spLocks/>
            </p:cNvSpPr>
            <p:nvPr/>
          </p:nvSpPr>
          <p:spPr>
            <a:xfrm>
              <a:off x="8215700" y="3676593"/>
              <a:ext cx="3121720" cy="541927"/>
            </a:xfrm>
            <a:prstGeom prst="rect">
              <a:avLst/>
            </a:prstGeom>
            <a:solidFill>
              <a:srgbClr val="808000"/>
            </a:solidFill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u="none" strike="noStrike" kern="1200" cap="none" spc="0" baseline="0" dirty="0">
                  <a:solidFill>
                    <a:srgbClr val="0000A0"/>
                  </a:solidFill>
                  <a:latin typeface="华文新魏" charset="-122"/>
                  <a:ea typeface="华文新魏" charset="-122"/>
                  <a:cs typeface="Calibri" pitchFamily="34" charset="0"/>
                </a:rPr>
                <a:t>环保督查机制</a:t>
              </a:r>
            </a:p>
          </p:txBody>
        </p:sp>
      </p:grpSp>
      <p:grpSp>
        <p:nvGrpSpPr>
          <p:cNvPr id="1128" name="组合"/>
          <p:cNvGrpSpPr>
            <a:grpSpLocks/>
          </p:cNvGrpSpPr>
          <p:nvPr/>
        </p:nvGrpSpPr>
        <p:grpSpPr>
          <a:xfrm>
            <a:off x="1347186" y="2226205"/>
            <a:ext cx="940869" cy="1639956"/>
            <a:chOff x="1347186" y="2226205"/>
            <a:chExt cx="940869" cy="1639956"/>
          </a:xfrm>
        </p:grpSpPr>
        <p:sp>
          <p:nvSpPr>
            <p:cNvPr id="1126" name="直线"/>
            <p:cNvSpPr>
              <a:spLocks/>
            </p:cNvSpPr>
            <p:nvPr/>
          </p:nvSpPr>
          <p:spPr>
            <a:xfrm>
              <a:off x="1405264" y="2286429"/>
              <a:ext cx="882791" cy="1498422"/>
            </a:xfrm>
            <a:prstGeom prst="line">
              <a:avLst/>
            </a:prstGeom>
            <a:noFill/>
            <a:ln w="63500" cap="flat" cmpd="sng">
              <a:solidFill>
                <a:schemeClr val="tx1"/>
              </a:solidFill>
              <a:prstDash val="solid"/>
              <a:miter/>
            </a:ln>
          </p:spPr>
        </p:sp>
        <p:sp>
          <p:nvSpPr>
            <p:cNvPr id="1127" name="直线"/>
            <p:cNvSpPr>
              <a:spLocks/>
            </p:cNvSpPr>
            <p:nvPr/>
          </p:nvSpPr>
          <p:spPr>
            <a:xfrm rot="21600000" flipH="1">
              <a:off x="1347186" y="2226205"/>
              <a:ext cx="893190" cy="1639956"/>
            </a:xfrm>
            <a:prstGeom prst="line">
              <a:avLst/>
            </a:prstGeom>
            <a:noFill/>
            <a:ln w="63500" cap="flat" cmpd="sng">
              <a:solidFill>
                <a:schemeClr val="tx1"/>
              </a:solidFill>
              <a:prstDash val="solid"/>
              <a:miter/>
            </a:ln>
          </p:spPr>
        </p:sp>
      </p:grpSp>
      <p:grpSp>
        <p:nvGrpSpPr>
          <p:cNvPr id="1131" name="组合"/>
          <p:cNvGrpSpPr>
            <a:grpSpLocks/>
          </p:cNvGrpSpPr>
          <p:nvPr/>
        </p:nvGrpSpPr>
        <p:grpSpPr>
          <a:xfrm>
            <a:off x="2763315" y="3651859"/>
            <a:ext cx="940869" cy="1639956"/>
            <a:chOff x="2763315" y="3651859"/>
            <a:chExt cx="940869" cy="1639956"/>
          </a:xfrm>
        </p:grpSpPr>
        <p:sp>
          <p:nvSpPr>
            <p:cNvPr id="1129" name="直线"/>
            <p:cNvSpPr>
              <a:spLocks/>
            </p:cNvSpPr>
            <p:nvPr/>
          </p:nvSpPr>
          <p:spPr>
            <a:xfrm>
              <a:off x="2821393" y="3712082"/>
              <a:ext cx="882791" cy="1498422"/>
            </a:xfrm>
            <a:prstGeom prst="line">
              <a:avLst/>
            </a:prstGeom>
            <a:noFill/>
            <a:ln w="63500" cap="flat" cmpd="sng">
              <a:solidFill>
                <a:schemeClr val="tx1"/>
              </a:solidFill>
              <a:prstDash val="solid"/>
              <a:miter/>
            </a:ln>
          </p:spPr>
        </p:sp>
        <p:sp>
          <p:nvSpPr>
            <p:cNvPr id="1130" name="直线"/>
            <p:cNvSpPr>
              <a:spLocks/>
            </p:cNvSpPr>
            <p:nvPr/>
          </p:nvSpPr>
          <p:spPr>
            <a:xfrm rot="21600000" flipH="1">
              <a:off x="2763315" y="3651859"/>
              <a:ext cx="893190" cy="1639956"/>
            </a:xfrm>
            <a:prstGeom prst="line">
              <a:avLst/>
            </a:prstGeom>
            <a:noFill/>
            <a:ln w="63500" cap="flat" cmpd="sng">
              <a:solidFill>
                <a:schemeClr val="tx1"/>
              </a:solidFill>
              <a:prstDash val="solid"/>
              <a:miter/>
            </a:ln>
          </p:spPr>
        </p:sp>
      </p:grpSp>
      <p:grpSp>
        <p:nvGrpSpPr>
          <p:cNvPr id="1134" name="组合"/>
          <p:cNvGrpSpPr>
            <a:grpSpLocks/>
          </p:cNvGrpSpPr>
          <p:nvPr/>
        </p:nvGrpSpPr>
        <p:grpSpPr>
          <a:xfrm>
            <a:off x="5277876" y="4785316"/>
            <a:ext cx="940869" cy="1639956"/>
            <a:chOff x="5277876" y="4785316"/>
            <a:chExt cx="940869" cy="1639956"/>
          </a:xfrm>
        </p:grpSpPr>
        <p:sp>
          <p:nvSpPr>
            <p:cNvPr id="1132" name="直线"/>
            <p:cNvSpPr>
              <a:spLocks/>
            </p:cNvSpPr>
            <p:nvPr/>
          </p:nvSpPr>
          <p:spPr>
            <a:xfrm>
              <a:off x="5335954" y="4845540"/>
              <a:ext cx="882791" cy="1498422"/>
            </a:xfrm>
            <a:prstGeom prst="line">
              <a:avLst/>
            </a:prstGeom>
            <a:noFill/>
            <a:ln w="63500" cap="flat" cmpd="sng">
              <a:solidFill>
                <a:schemeClr val="tx1"/>
              </a:solidFill>
              <a:prstDash val="solid"/>
              <a:miter/>
            </a:ln>
          </p:spPr>
        </p:sp>
        <p:sp>
          <p:nvSpPr>
            <p:cNvPr id="1133" name="直线"/>
            <p:cNvSpPr>
              <a:spLocks/>
            </p:cNvSpPr>
            <p:nvPr/>
          </p:nvSpPr>
          <p:spPr>
            <a:xfrm rot="21600000" flipH="1">
              <a:off x="5277876" y="4785316"/>
              <a:ext cx="893190" cy="1639956"/>
            </a:xfrm>
            <a:prstGeom prst="line">
              <a:avLst/>
            </a:prstGeom>
            <a:noFill/>
            <a:ln w="63500" cap="flat" cmpd="sng">
              <a:solidFill>
                <a:schemeClr val="tx1"/>
              </a:solidFill>
              <a:prstDash val="solid"/>
              <a:miter/>
            </a:ln>
          </p:spPr>
        </p:sp>
      </p:grpSp>
      <p:grpSp>
        <p:nvGrpSpPr>
          <p:cNvPr id="1137" name="组合"/>
          <p:cNvGrpSpPr>
            <a:grpSpLocks/>
          </p:cNvGrpSpPr>
          <p:nvPr/>
        </p:nvGrpSpPr>
        <p:grpSpPr>
          <a:xfrm>
            <a:off x="8117435" y="2471065"/>
            <a:ext cx="3239389" cy="601458"/>
            <a:chOff x="8117435" y="2471065"/>
            <a:chExt cx="3239389" cy="601458"/>
          </a:xfrm>
        </p:grpSpPr>
        <p:sp>
          <p:nvSpPr>
            <p:cNvPr id="1135" name="圆角矩形"/>
            <p:cNvSpPr>
              <a:spLocks/>
            </p:cNvSpPr>
            <p:nvPr/>
          </p:nvSpPr>
          <p:spPr>
            <a:xfrm>
              <a:off x="8117435" y="2471065"/>
              <a:ext cx="3239389" cy="601458"/>
            </a:xfrm>
            <a:prstGeom prst="roundRect">
              <a:avLst>
                <a:gd name="adj" fmla="val 16666"/>
              </a:avLst>
            </a:prstGeom>
            <a:solidFill>
              <a:srgbClr val="FDE9D9"/>
            </a:solidFill>
            <a:ln w="25400" cap="flat" cmpd="sng">
              <a:solidFill>
                <a:srgbClr val="FFFFFF"/>
              </a:solidFill>
              <a:prstDash val="solid"/>
              <a:round/>
            </a:ln>
            <a:effectLst>
              <a:outerShdw blurRad="50800" dist="152400" dir="2700000" algn="tl" rotWithShape="0">
                <a:srgbClr val="000000">
                  <a:alpha val="39607"/>
                </a:srgbClr>
              </a:outerShdw>
            </a:effectLst>
          </p:spPr>
        </p:sp>
        <p:sp>
          <p:nvSpPr>
            <p:cNvPr id="1136" name="矩形"/>
            <p:cNvSpPr>
              <a:spLocks/>
            </p:cNvSpPr>
            <p:nvPr/>
          </p:nvSpPr>
          <p:spPr>
            <a:xfrm>
              <a:off x="8193575" y="2492436"/>
              <a:ext cx="3121720" cy="541927"/>
            </a:xfrm>
            <a:prstGeom prst="rect">
              <a:avLst/>
            </a:prstGeom>
            <a:solidFill>
              <a:srgbClr val="808000"/>
            </a:solidFill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u="none" strike="noStrike" kern="1200" cap="none" spc="0" baseline="0" dirty="0">
                  <a:solidFill>
                    <a:srgbClr val="0000A0"/>
                  </a:solidFill>
                  <a:latin typeface="华文新魏" charset="-122"/>
                  <a:ea typeface="华文新魏" charset="-122"/>
                  <a:cs typeface="Calibri" pitchFamily="34" charset="0"/>
                </a:rPr>
                <a:t>考核评价体系</a:t>
              </a:r>
            </a:p>
          </p:txBody>
        </p:sp>
      </p:grpSp>
      <p:grpSp>
        <p:nvGrpSpPr>
          <p:cNvPr id="1140" name="组合"/>
          <p:cNvGrpSpPr>
            <a:grpSpLocks/>
          </p:cNvGrpSpPr>
          <p:nvPr/>
        </p:nvGrpSpPr>
        <p:grpSpPr>
          <a:xfrm>
            <a:off x="8173655" y="4928477"/>
            <a:ext cx="3239389" cy="601458"/>
            <a:chOff x="8173655" y="4928477"/>
            <a:chExt cx="3239389" cy="601458"/>
          </a:xfrm>
        </p:grpSpPr>
        <p:sp>
          <p:nvSpPr>
            <p:cNvPr id="1138" name="圆角矩形"/>
            <p:cNvSpPr>
              <a:spLocks/>
            </p:cNvSpPr>
            <p:nvPr/>
          </p:nvSpPr>
          <p:spPr>
            <a:xfrm>
              <a:off x="8173655" y="4928477"/>
              <a:ext cx="3239389" cy="601458"/>
            </a:xfrm>
            <a:prstGeom prst="roundRect">
              <a:avLst>
                <a:gd name="adj" fmla="val 16666"/>
              </a:avLst>
            </a:prstGeom>
            <a:solidFill>
              <a:srgbClr val="FDE9D9"/>
            </a:solidFill>
            <a:ln w="25400" cap="flat" cmpd="sng">
              <a:solidFill>
                <a:srgbClr val="FFFFFF"/>
              </a:solidFill>
              <a:prstDash val="solid"/>
              <a:round/>
            </a:ln>
            <a:effectLst>
              <a:outerShdw blurRad="50800" dist="152400" dir="2700000" algn="tl" rotWithShape="0">
                <a:srgbClr val="000000">
                  <a:alpha val="39607"/>
                </a:srgbClr>
              </a:outerShdw>
            </a:effectLst>
          </p:spPr>
        </p:sp>
        <p:sp>
          <p:nvSpPr>
            <p:cNvPr id="1139" name="矩形"/>
            <p:cNvSpPr>
              <a:spLocks/>
            </p:cNvSpPr>
            <p:nvPr/>
          </p:nvSpPr>
          <p:spPr>
            <a:xfrm>
              <a:off x="8249795" y="4949848"/>
              <a:ext cx="3121720" cy="541927"/>
            </a:xfrm>
            <a:prstGeom prst="rect">
              <a:avLst/>
            </a:prstGeom>
            <a:solidFill>
              <a:srgbClr val="808000"/>
            </a:solidFill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u="none" strike="noStrike" kern="1200" cap="none" spc="0" baseline="0" dirty="0">
                  <a:solidFill>
                    <a:srgbClr val="0000A0"/>
                  </a:solidFill>
                  <a:latin typeface="华文新魏" charset="-122"/>
                  <a:ea typeface="华文新魏" charset="-122"/>
                  <a:cs typeface="Calibri" pitchFamily="34" charset="0"/>
                </a:rPr>
                <a:t>责任追究机制</a:t>
              </a:r>
            </a:p>
          </p:txBody>
        </p:sp>
      </p:grpSp>
      <p:sp>
        <p:nvSpPr>
          <p:cNvPr id="1141" name="左箭头标记"/>
          <p:cNvSpPr>
            <a:spLocks/>
          </p:cNvSpPr>
          <p:nvPr/>
        </p:nvSpPr>
        <p:spPr>
          <a:xfrm>
            <a:off x="6574472" y="2578680"/>
            <a:ext cx="1405496" cy="2857456"/>
          </a:xfrm>
          <a:prstGeom prst="leftArrowCallout">
            <a:avLst>
              <a:gd name="adj1" fmla="val -100000"/>
              <a:gd name="adj2" fmla="val 25000"/>
              <a:gd name="adj3" fmla="val -49186"/>
              <a:gd name="adj4" fmla="val 100000"/>
            </a:avLst>
          </a:prstGeom>
          <a:solidFill>
            <a:srgbClr val="808000"/>
          </a:solidFill>
          <a:ln w="50800" cap="flat" cmpd="sng">
            <a:solidFill>
              <a:schemeClr val="bg1"/>
            </a:solidFill>
            <a:prstDash val="solid"/>
            <a:miter/>
          </a:ln>
          <a:effectLst>
            <a:outerShdw blurRad="50800" dist="101600" dir="2700000" algn="tl" rotWithShape="0">
              <a:srgbClr val="000000">
                <a:alpha val="39607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239953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1149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150" name="矩形"/>
          <p:cNvSpPr>
            <a:spLocks/>
          </p:cNvSpPr>
          <p:nvPr/>
        </p:nvSpPr>
        <p:spPr>
          <a:xfrm>
            <a:off x="411365" y="273498"/>
            <a:ext cx="9554885" cy="62090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三、全面加强打好污染防治攻坚战保障措施</a:t>
            </a:r>
            <a:endParaRPr lang="en-US" altLang="zh-CN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151" name="矩形"/>
          <p:cNvSpPr>
            <a:spLocks/>
          </p:cNvSpPr>
          <p:nvPr/>
        </p:nvSpPr>
        <p:spPr>
          <a:xfrm>
            <a:off x="518159" y="1371600"/>
            <a:ext cx="11216640" cy="47701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1154" name="组合"/>
          <p:cNvGrpSpPr>
            <a:grpSpLocks/>
          </p:cNvGrpSpPr>
          <p:nvPr/>
        </p:nvGrpSpPr>
        <p:grpSpPr>
          <a:xfrm>
            <a:off x="478101" y="1194323"/>
            <a:ext cx="6584230" cy="884883"/>
            <a:chOff x="478101" y="1194323"/>
            <a:chExt cx="6584230" cy="884883"/>
          </a:xfrm>
        </p:grpSpPr>
        <p:sp>
          <p:nvSpPr>
            <p:cNvPr id="1152" name="圆角矩形"/>
            <p:cNvSpPr>
              <a:spLocks/>
            </p:cNvSpPr>
            <p:nvPr/>
          </p:nvSpPr>
          <p:spPr>
            <a:xfrm>
              <a:off x="478101" y="1194323"/>
              <a:ext cx="6584230" cy="884883"/>
            </a:xfrm>
            <a:prstGeom prst="roundRect">
              <a:avLst>
                <a:gd name="adj" fmla="val 16666"/>
              </a:avLst>
            </a:prstGeom>
            <a:solidFill>
              <a:srgbClr val="D0D8E8">
                <a:alpha val="90000"/>
              </a:srgbClr>
            </a:solidFill>
            <a:ln w="38100" cap="flat" cmpd="sng">
              <a:solidFill>
                <a:srgbClr val="D0D8E8"/>
              </a:solidFill>
              <a:prstDash val="solid"/>
              <a:miter/>
            </a:ln>
            <a:effectLst>
              <a:outerShdw blurRad="50800" dist="88900" dir="5400000" algn="ctr" rotWithShape="0">
                <a:srgbClr val="000000">
                  <a:alpha val="42745"/>
                </a:srgbClr>
              </a:outerShdw>
            </a:effectLst>
          </p:spPr>
        </p:sp>
        <p:sp>
          <p:nvSpPr>
            <p:cNvPr id="1153" name="矩形"/>
            <p:cNvSpPr>
              <a:spLocks/>
            </p:cNvSpPr>
            <p:nvPr/>
          </p:nvSpPr>
          <p:spPr>
            <a:xfrm>
              <a:off x="597793" y="1289811"/>
              <a:ext cx="6325673" cy="708102"/>
            </a:xfrm>
            <a:prstGeom prst="rect">
              <a:avLst/>
            </a:prstGeom>
            <a:solidFill>
              <a:srgbClr val="FF0000">
                <a:alpha val="88000"/>
              </a:srgbClr>
            </a:solidFill>
            <a:ln w="381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ctr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>
                  <a:solidFill>
                    <a:srgbClr val="FFCC00"/>
                  </a:solidFill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三是完善环境法治</a:t>
              </a:r>
            </a:p>
          </p:txBody>
        </p:sp>
      </p:grpSp>
      <p:sp>
        <p:nvSpPr>
          <p:cNvPr id="1175" name="矩形"/>
          <p:cNvSpPr>
            <a:spLocks/>
          </p:cNvSpPr>
          <p:nvPr/>
        </p:nvSpPr>
        <p:spPr>
          <a:xfrm>
            <a:off x="1224280" y="1097280"/>
            <a:ext cx="9839960" cy="505967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188" name="六边形"/>
          <p:cNvSpPr>
            <a:spLocks/>
          </p:cNvSpPr>
          <p:nvPr/>
        </p:nvSpPr>
        <p:spPr>
          <a:xfrm>
            <a:off x="1870123" y="3647322"/>
            <a:ext cx="2195362" cy="1997896"/>
          </a:xfrm>
          <a:prstGeom prst="hexagon">
            <a:avLst>
              <a:gd name="adj" fmla="val 27470"/>
              <a:gd name="vf" fmla="val 115470"/>
            </a:avLst>
          </a:prstGeom>
          <a:solidFill>
            <a:srgbClr val="CC99FF"/>
          </a:solidFill>
          <a:ln w="9525" cap="flat" cmpd="sng">
            <a:noFill/>
            <a:prstDash val="solid"/>
            <a:miter/>
          </a:ln>
          <a:effectLst>
            <a:outerShdw blurRad="50800" dist="101600" dir="2700000" algn="tl" rotWithShape="0">
              <a:srgbClr val="000000">
                <a:alpha val="39607"/>
              </a:srgbClr>
            </a:outerShdw>
          </a:effectLst>
        </p:spPr>
        <p:txBody>
          <a:bodyPr vert="horz" wrap="non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u="none" strike="noStrike" kern="1200" cap="none" spc="0" baseline="0" dirty="0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3366FF"/>
                </a:solidFill>
                <a:latin typeface="华文新魏" charset="-122"/>
                <a:ea typeface="华文新魏" charset="-122"/>
                <a:cs typeface="Times New Roman" charset="0"/>
              </a:rPr>
              <a:t>完善法规</a:t>
            </a:r>
            <a:endParaRPr lang="en-US" altLang="zh-CN" sz="2800" b="1" u="none" strike="noStrike" kern="1200" cap="none" spc="0" baseline="0" dirty="0">
              <a:ln w="9525" cap="flat">
                <a:solidFill>
                  <a:srgbClr val="FFFFFF"/>
                </a:solidFill>
                <a:prstDash val="solid"/>
                <a:round/>
              </a:ln>
              <a:solidFill>
                <a:srgbClr val="3366FF"/>
              </a:solidFill>
              <a:latin typeface="华文新魏" charset="-122"/>
              <a:ea typeface="华文新魏" charset="-122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u="none" strike="noStrike" kern="1200" cap="none" spc="0" baseline="0" dirty="0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3366FF"/>
                </a:solidFill>
                <a:latin typeface="华文新魏" charset="-122"/>
                <a:ea typeface="华文新魏" charset="-122"/>
                <a:cs typeface="Times New Roman" charset="0"/>
              </a:rPr>
              <a:t>制度</a:t>
            </a:r>
          </a:p>
        </p:txBody>
      </p:sp>
      <p:sp>
        <p:nvSpPr>
          <p:cNvPr id="1190" name="六边形"/>
          <p:cNvSpPr>
            <a:spLocks/>
          </p:cNvSpPr>
          <p:nvPr/>
        </p:nvSpPr>
        <p:spPr>
          <a:xfrm>
            <a:off x="3676771" y="2606038"/>
            <a:ext cx="2195362" cy="1997896"/>
          </a:xfrm>
          <a:prstGeom prst="hexagon">
            <a:avLst>
              <a:gd name="adj" fmla="val 27470"/>
              <a:gd name="vf" fmla="val 115470"/>
            </a:avLst>
          </a:prstGeom>
          <a:solidFill>
            <a:srgbClr val="FF9900"/>
          </a:solidFill>
          <a:ln w="9525" cap="flat" cmpd="sng">
            <a:noFill/>
            <a:prstDash val="solid"/>
            <a:miter/>
          </a:ln>
          <a:effectLst>
            <a:outerShdw blurRad="50800" dist="101600" dir="2700000" algn="tl" rotWithShape="0">
              <a:srgbClr val="000000">
                <a:alpha val="39607"/>
              </a:srgbClr>
            </a:outerShdw>
          </a:effectLst>
        </p:spPr>
        <p:txBody>
          <a:bodyPr vert="horz" wrap="non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u="none" strike="noStrike" kern="1200" cap="none" spc="0" baseline="0" dirty="0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3366FF"/>
                </a:solidFill>
                <a:latin typeface="华文新魏" charset="-122"/>
                <a:ea typeface="华文新魏" charset="-122"/>
                <a:cs typeface="Times New Roman" charset="0"/>
              </a:rPr>
              <a:t>严格执法</a:t>
            </a:r>
            <a:endParaRPr lang="en-US" altLang="zh-CN" sz="2800" b="1" u="none" strike="noStrike" kern="1200" cap="none" spc="0" baseline="0" dirty="0">
              <a:ln w="9525" cap="flat">
                <a:solidFill>
                  <a:srgbClr val="FFFFFF"/>
                </a:solidFill>
                <a:prstDash val="solid"/>
                <a:round/>
              </a:ln>
              <a:solidFill>
                <a:srgbClr val="3366FF"/>
              </a:solidFill>
              <a:latin typeface="华文新魏" charset="-122"/>
              <a:ea typeface="华文新魏" charset="-122"/>
              <a:cs typeface="Times New Roman" charset="0"/>
            </a:endParaRPr>
          </a:p>
          <a:p>
            <a:pPr marL="0" indent="0" algn="ctr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u="none" strike="noStrike" kern="1200" cap="none" spc="0" baseline="0" dirty="0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3366FF"/>
                </a:solidFill>
                <a:latin typeface="华文新魏" charset="-122"/>
                <a:ea typeface="华文新魏" charset="-122"/>
                <a:cs typeface="Times New Roman" charset="0"/>
              </a:rPr>
              <a:t>监督</a:t>
            </a:r>
          </a:p>
        </p:txBody>
      </p:sp>
      <p:sp>
        <p:nvSpPr>
          <p:cNvPr id="1191" name="六边形"/>
          <p:cNvSpPr>
            <a:spLocks/>
          </p:cNvSpPr>
          <p:nvPr/>
        </p:nvSpPr>
        <p:spPr>
          <a:xfrm>
            <a:off x="5534118" y="3690942"/>
            <a:ext cx="2195362" cy="1997896"/>
          </a:xfrm>
          <a:prstGeom prst="hexagon">
            <a:avLst>
              <a:gd name="adj" fmla="val 27470"/>
              <a:gd name="vf" fmla="val 115470"/>
            </a:avLst>
          </a:prstGeom>
          <a:solidFill>
            <a:srgbClr val="008080"/>
          </a:solidFill>
          <a:ln w="9525" cap="flat" cmpd="sng">
            <a:noFill/>
            <a:prstDash val="solid"/>
            <a:miter/>
          </a:ln>
          <a:effectLst>
            <a:outerShdw blurRad="50800" dist="101600" dir="2700000" algn="tl" rotWithShape="0">
              <a:srgbClr val="000000">
                <a:alpha val="39607"/>
              </a:srgbClr>
            </a:outerShdw>
          </a:effectLst>
        </p:spPr>
        <p:txBody>
          <a:bodyPr vert="horz" wrap="non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u="none" strike="noStrike" kern="1200" cap="none" spc="0" baseline="0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3366FF"/>
                </a:solidFill>
                <a:latin typeface="华文新魏" charset="-122"/>
                <a:ea typeface="华文新魏" charset="-122"/>
                <a:cs typeface="Times New Roman" charset="0"/>
              </a:rPr>
              <a:t>推进损害</a:t>
            </a:r>
            <a:endParaRPr lang="en-US" altLang="zh-CN" sz="2800" b="1" u="none" strike="noStrike" kern="1200" cap="none" spc="0" baseline="0">
              <a:ln w="9525" cap="flat">
                <a:solidFill>
                  <a:srgbClr val="FFFFFF"/>
                </a:solidFill>
                <a:prstDash val="solid"/>
                <a:round/>
              </a:ln>
              <a:solidFill>
                <a:srgbClr val="3366FF"/>
              </a:solidFill>
              <a:latin typeface="华文新魏" charset="-122"/>
              <a:ea typeface="华文新魏" charset="-122"/>
              <a:cs typeface="Times New Roman" charset="0"/>
            </a:endParaRPr>
          </a:p>
          <a:p>
            <a:pPr marL="0" indent="0" algn="ctr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u="none" strike="noStrike" kern="1200" cap="none" spc="0" baseline="0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3366FF"/>
                </a:solidFill>
                <a:latin typeface="华文新魏" charset="-122"/>
                <a:ea typeface="华文新魏" charset="-122"/>
                <a:cs typeface="Times New Roman" charset="0"/>
              </a:rPr>
              <a:t>赔偿</a:t>
            </a:r>
          </a:p>
        </p:txBody>
      </p:sp>
      <p:sp>
        <p:nvSpPr>
          <p:cNvPr id="1192" name="六边形"/>
          <p:cNvSpPr>
            <a:spLocks/>
          </p:cNvSpPr>
          <p:nvPr/>
        </p:nvSpPr>
        <p:spPr>
          <a:xfrm>
            <a:off x="7388390" y="2621084"/>
            <a:ext cx="2195362" cy="1997895"/>
          </a:xfrm>
          <a:prstGeom prst="hexagon">
            <a:avLst>
              <a:gd name="adj" fmla="val 27470"/>
              <a:gd name="vf" fmla="val 115470"/>
            </a:avLst>
          </a:prstGeom>
          <a:solidFill>
            <a:srgbClr val="99CCFF"/>
          </a:solidFill>
          <a:ln w="9525" cap="flat" cmpd="sng">
            <a:noFill/>
            <a:prstDash val="solid"/>
            <a:miter/>
          </a:ln>
          <a:effectLst>
            <a:outerShdw blurRad="50800" dist="101600" dir="2700000" algn="tl" rotWithShape="0">
              <a:srgbClr val="000000">
                <a:alpha val="39607"/>
              </a:srgbClr>
            </a:outerShdw>
          </a:effectLst>
        </p:spPr>
        <p:txBody>
          <a:bodyPr vert="horz" wrap="non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u="none" strike="noStrike" kern="1200" cap="none" spc="0" baseline="0" dirty="0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3366FF"/>
                </a:solidFill>
                <a:latin typeface="华文新魏" charset="-122"/>
                <a:ea typeface="华文新魏" charset="-122"/>
                <a:cs typeface="Times New Roman" charset="0"/>
              </a:rPr>
              <a:t>推进环境</a:t>
            </a:r>
            <a:endParaRPr lang="en-US" altLang="zh-CN" sz="2800" b="1" u="none" strike="noStrike" kern="1200" cap="none" spc="0" baseline="0" dirty="0">
              <a:ln w="9525" cap="flat">
                <a:solidFill>
                  <a:srgbClr val="FFFFFF"/>
                </a:solidFill>
                <a:prstDash val="solid"/>
                <a:round/>
              </a:ln>
              <a:solidFill>
                <a:srgbClr val="3366FF"/>
              </a:solidFill>
              <a:latin typeface="华文新魏" charset="-122"/>
              <a:ea typeface="华文新魏" charset="-122"/>
              <a:cs typeface="Times New Roman" charset="0"/>
            </a:endParaRPr>
          </a:p>
          <a:p>
            <a:pPr marL="0" indent="0" algn="ctr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u="none" strike="noStrike" kern="1200" cap="none" spc="0" baseline="0" dirty="0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3366FF"/>
                </a:solidFill>
                <a:latin typeface="华文新魏" charset="-122"/>
                <a:ea typeface="华文新魏" charset="-122"/>
                <a:cs typeface="Times New Roman" charset="0"/>
              </a:rPr>
              <a:t>司法</a:t>
            </a:r>
          </a:p>
        </p:txBody>
      </p:sp>
      <p:sp>
        <p:nvSpPr>
          <p:cNvPr id="1193" name="六边形"/>
          <p:cNvSpPr>
            <a:spLocks/>
          </p:cNvSpPr>
          <p:nvPr/>
        </p:nvSpPr>
        <p:spPr>
          <a:xfrm>
            <a:off x="9222684" y="3721962"/>
            <a:ext cx="2195362" cy="1997895"/>
          </a:xfrm>
          <a:prstGeom prst="hexagon">
            <a:avLst>
              <a:gd name="adj" fmla="val 27470"/>
              <a:gd name="vf" fmla="val 115470"/>
            </a:avLst>
          </a:prstGeom>
          <a:solidFill>
            <a:srgbClr val="808000"/>
          </a:solidFill>
          <a:ln w="9525" cap="flat" cmpd="sng">
            <a:noFill/>
            <a:prstDash val="solid"/>
            <a:miter/>
          </a:ln>
          <a:effectLst>
            <a:outerShdw blurRad="50800" dist="101600" dir="2700000" algn="tl" rotWithShape="0">
              <a:srgbClr val="000000">
                <a:alpha val="39607"/>
              </a:srgbClr>
            </a:outerShdw>
          </a:effectLst>
        </p:spPr>
        <p:txBody>
          <a:bodyPr vert="horz" wrap="non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u="none" strike="noStrike" kern="1200" cap="none" spc="0" baseline="0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3366FF"/>
                </a:solidFill>
                <a:latin typeface="华文新魏" charset="-122"/>
                <a:ea typeface="华文新魏" charset="-122"/>
                <a:cs typeface="Times New Roman" charset="0"/>
              </a:rPr>
              <a:t>从严打击</a:t>
            </a:r>
            <a:endParaRPr lang="en-US" altLang="zh-CN" sz="2800" b="1" u="none" strike="noStrike" kern="1200" cap="none" spc="0" baseline="0">
              <a:ln w="9525" cap="flat">
                <a:solidFill>
                  <a:srgbClr val="FFFFFF"/>
                </a:solidFill>
                <a:prstDash val="solid"/>
                <a:round/>
              </a:ln>
              <a:solidFill>
                <a:srgbClr val="3366FF"/>
              </a:solidFill>
              <a:latin typeface="华文新魏" charset="-122"/>
              <a:ea typeface="华文新魏" charset="-122"/>
              <a:cs typeface="Times New Roman" charset="0"/>
            </a:endParaRPr>
          </a:p>
          <a:p>
            <a:pPr marL="0" indent="0" algn="ctr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u="none" strike="noStrike" kern="1200" cap="none" spc="0" baseline="0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3366FF"/>
                </a:solidFill>
                <a:latin typeface="华文新魏" charset="-122"/>
                <a:ea typeface="华文新魏" charset="-122"/>
                <a:cs typeface="Times New Roman" charset="0"/>
              </a:rPr>
              <a:t>违法</a:t>
            </a:r>
          </a:p>
        </p:txBody>
      </p:sp>
    </p:spTree>
    <p:extLst>
      <p:ext uri="{BB962C8B-B14F-4D97-AF65-F5344CB8AC3E}">
        <p14:creationId xmlns:p14="http://schemas.microsoft.com/office/powerpoint/2010/main" val="1860732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" grpId="0"/>
      <p:bldP spid="1188" grpId="0" animBg="1"/>
      <p:bldP spid="1190" grpId="0" animBg="1"/>
      <p:bldP spid="1191" grpId="0" animBg="1"/>
      <p:bldP spid="1192" grpId="0" animBg="1"/>
      <p:bldP spid="119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0" y="0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1195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196" name="矩形"/>
          <p:cNvSpPr>
            <a:spLocks/>
          </p:cNvSpPr>
          <p:nvPr/>
        </p:nvSpPr>
        <p:spPr>
          <a:xfrm>
            <a:off x="411365" y="273498"/>
            <a:ext cx="9554885" cy="62090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三、全面加强打好污染防治攻坚战保障措施</a:t>
            </a:r>
            <a:endParaRPr lang="en-US" altLang="zh-CN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197" name="矩形"/>
          <p:cNvSpPr>
            <a:spLocks/>
          </p:cNvSpPr>
          <p:nvPr/>
        </p:nvSpPr>
        <p:spPr>
          <a:xfrm>
            <a:off x="518159" y="1371600"/>
            <a:ext cx="11216640" cy="47701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1200" name="组合"/>
          <p:cNvGrpSpPr>
            <a:grpSpLocks/>
          </p:cNvGrpSpPr>
          <p:nvPr/>
        </p:nvGrpSpPr>
        <p:grpSpPr>
          <a:xfrm>
            <a:off x="478101" y="1194323"/>
            <a:ext cx="6584230" cy="884883"/>
            <a:chOff x="478101" y="1194323"/>
            <a:chExt cx="6584230" cy="884883"/>
          </a:xfrm>
        </p:grpSpPr>
        <p:sp>
          <p:nvSpPr>
            <p:cNvPr id="1198" name="圆角矩形"/>
            <p:cNvSpPr>
              <a:spLocks/>
            </p:cNvSpPr>
            <p:nvPr/>
          </p:nvSpPr>
          <p:spPr>
            <a:xfrm>
              <a:off x="478101" y="1194323"/>
              <a:ext cx="6584230" cy="884883"/>
            </a:xfrm>
            <a:prstGeom prst="roundRect">
              <a:avLst>
                <a:gd name="adj" fmla="val 16666"/>
              </a:avLst>
            </a:prstGeom>
            <a:solidFill>
              <a:srgbClr val="D0D8E8">
                <a:alpha val="90000"/>
              </a:srgbClr>
            </a:solidFill>
            <a:ln w="38100" cap="flat" cmpd="sng">
              <a:solidFill>
                <a:srgbClr val="D0D8E8"/>
              </a:solidFill>
              <a:prstDash val="solid"/>
              <a:miter/>
            </a:ln>
            <a:effectLst>
              <a:outerShdw blurRad="50800" dist="88900" dir="5400000" algn="ctr" rotWithShape="0">
                <a:srgbClr val="000000">
                  <a:alpha val="42745"/>
                </a:srgbClr>
              </a:outerShdw>
            </a:effectLst>
          </p:spPr>
        </p:sp>
        <p:sp>
          <p:nvSpPr>
            <p:cNvPr id="1199" name="矩形"/>
            <p:cNvSpPr>
              <a:spLocks/>
            </p:cNvSpPr>
            <p:nvPr/>
          </p:nvSpPr>
          <p:spPr>
            <a:xfrm>
              <a:off x="597793" y="1289811"/>
              <a:ext cx="6325673" cy="708102"/>
            </a:xfrm>
            <a:prstGeom prst="rect">
              <a:avLst/>
            </a:prstGeom>
            <a:solidFill>
              <a:srgbClr val="FF0000">
                <a:alpha val="88000"/>
              </a:srgbClr>
            </a:solidFill>
            <a:ln w="381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ctr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 dirty="0">
                  <a:solidFill>
                    <a:srgbClr val="FFCC00"/>
                  </a:solidFill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四是改革监管体制</a:t>
              </a:r>
            </a:p>
          </p:txBody>
        </p:sp>
      </p:grpSp>
      <p:sp>
        <p:nvSpPr>
          <p:cNvPr id="1224" name="正五边形"/>
          <p:cNvSpPr>
            <a:spLocks/>
          </p:cNvSpPr>
          <p:nvPr/>
        </p:nvSpPr>
        <p:spPr>
          <a:xfrm>
            <a:off x="8035028" y="2940160"/>
            <a:ext cx="1951433" cy="1916586"/>
          </a:xfrm>
          <a:prstGeom prst="pentagon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</a:ln>
        </p:spPr>
        <p:txBody>
          <a:bodyPr vert="horz" wrap="non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u="none" strike="noStrike" kern="1200" cap="none" spc="0" baseline="0" dirty="0">
                <a:ln w="9525" cap="flat">
                  <a:solidFill>
                    <a:srgbClr val="FFFF00"/>
                  </a:solidFill>
                  <a:prstDash val="solid"/>
                  <a:round/>
                </a:ln>
                <a:solidFill>
                  <a:srgbClr val="FFFFFF"/>
                </a:solidFill>
                <a:latin typeface="华文新魏" charset="-122"/>
                <a:ea typeface="华文新魏" charset="-122"/>
                <a:cs typeface="Times New Roman" charset="0"/>
              </a:rPr>
              <a:t>五个</a:t>
            </a:r>
            <a:endParaRPr lang="en-US" altLang="zh-CN" sz="3600" u="none" strike="noStrike" kern="1200" cap="none" spc="0" baseline="0" dirty="0">
              <a:ln w="9525" cap="flat">
                <a:solidFill>
                  <a:srgbClr val="FFFF00"/>
                </a:solidFill>
                <a:prstDash val="solid"/>
                <a:round/>
              </a:ln>
              <a:solidFill>
                <a:srgbClr val="FFFFFF"/>
              </a:solidFill>
              <a:latin typeface="华文新魏" charset="-122"/>
              <a:ea typeface="华文新魏" charset="-122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u="none" strike="noStrike" kern="1200" cap="none" spc="0" baseline="0" dirty="0">
                <a:ln w="9525" cap="flat">
                  <a:solidFill>
                    <a:srgbClr val="FFFF00"/>
                  </a:solidFill>
                  <a:prstDash val="solid"/>
                  <a:round/>
                </a:ln>
                <a:solidFill>
                  <a:srgbClr val="FFFFFF"/>
                </a:solidFill>
                <a:latin typeface="华文新魏" charset="-122"/>
                <a:ea typeface="华文新魏" charset="-122"/>
                <a:cs typeface="Times New Roman" charset="0"/>
              </a:rPr>
              <a:t>打通</a:t>
            </a:r>
          </a:p>
        </p:txBody>
      </p:sp>
      <p:sp>
        <p:nvSpPr>
          <p:cNvPr id="1226" name="矩形"/>
          <p:cNvSpPr>
            <a:spLocks/>
          </p:cNvSpPr>
          <p:nvPr/>
        </p:nvSpPr>
        <p:spPr>
          <a:xfrm rot="20460074">
            <a:off x="6797262" y="3968844"/>
            <a:ext cx="1358569" cy="106980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</a:ln>
        </p:spPr>
        <p:txBody>
          <a:bodyPr vert="horz" wrap="non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一氧化碳</a:t>
            </a:r>
            <a:endParaRPr lang="en-US" altLang="zh-CN" sz="2200" u="none" strike="noStrike" kern="1200" cap="none" spc="0" baseline="0" dirty="0">
              <a:solidFill>
                <a:schemeClr val="bg1"/>
              </a:solidFill>
              <a:latin typeface="华文隶书" charset="-122"/>
              <a:ea typeface="华文隶书" charset="-122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和</a:t>
            </a:r>
            <a:endParaRPr lang="en-US" altLang="zh-CN" sz="2200" u="none" strike="noStrike" kern="1200" cap="none" spc="0" baseline="0" dirty="0">
              <a:solidFill>
                <a:schemeClr val="bg1"/>
              </a:solidFill>
              <a:latin typeface="华文隶书" charset="-122"/>
              <a:ea typeface="华文隶书" charset="-122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二氧化碳</a:t>
            </a:r>
          </a:p>
        </p:txBody>
      </p:sp>
      <p:sp>
        <p:nvSpPr>
          <p:cNvPr id="1227" name="矩形"/>
          <p:cNvSpPr>
            <a:spLocks/>
          </p:cNvSpPr>
          <p:nvPr/>
        </p:nvSpPr>
        <p:spPr>
          <a:xfrm rot="3136535">
            <a:off x="7346628" y="2175096"/>
            <a:ext cx="1358569" cy="106980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</a:ln>
        </p:spPr>
        <p:txBody>
          <a:bodyPr vert="horz" wrap="non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地上</a:t>
            </a:r>
            <a:endParaRPr lang="en-US" altLang="zh-CN" sz="2200" u="none" strike="noStrike" kern="1200" cap="none" spc="0" baseline="0" dirty="0">
              <a:solidFill>
                <a:schemeClr val="bg1"/>
              </a:solidFill>
              <a:latin typeface="华文隶书" charset="-122"/>
              <a:ea typeface="华文隶书" charset="-122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和</a:t>
            </a:r>
            <a:endParaRPr lang="en-US" altLang="zh-CN" sz="2200" u="none" strike="noStrike" kern="1200" cap="none" spc="0" baseline="0" dirty="0">
              <a:solidFill>
                <a:schemeClr val="bg1"/>
              </a:solidFill>
              <a:latin typeface="华文隶书" charset="-122"/>
              <a:ea typeface="华文隶书" charset="-122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地下</a:t>
            </a:r>
          </a:p>
        </p:txBody>
      </p:sp>
      <p:sp>
        <p:nvSpPr>
          <p:cNvPr id="1228" name="矩形"/>
          <p:cNvSpPr>
            <a:spLocks/>
          </p:cNvSpPr>
          <p:nvPr/>
        </p:nvSpPr>
        <p:spPr>
          <a:xfrm rot="7617630">
            <a:off x="9324723" y="2133922"/>
            <a:ext cx="1358569" cy="106980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</a:ln>
        </p:spPr>
        <p:txBody>
          <a:bodyPr vert="horz" wrap="non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岸上</a:t>
            </a:r>
            <a:endParaRPr lang="en-US" altLang="zh-CN" sz="2200" u="none" strike="noStrike" kern="1200" cap="none" spc="0" baseline="0" dirty="0">
              <a:solidFill>
                <a:schemeClr val="bg1"/>
              </a:solidFill>
              <a:latin typeface="华文隶书" charset="-122"/>
              <a:ea typeface="华文隶书" charset="-122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和</a:t>
            </a:r>
            <a:endParaRPr lang="en-US" altLang="zh-CN" sz="2200" u="none" strike="noStrike" kern="1200" cap="none" spc="0" baseline="0" dirty="0">
              <a:solidFill>
                <a:schemeClr val="bg1"/>
              </a:solidFill>
              <a:latin typeface="华文隶书" charset="-122"/>
              <a:ea typeface="华文隶书" charset="-122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水里</a:t>
            </a:r>
          </a:p>
        </p:txBody>
      </p:sp>
      <p:sp>
        <p:nvSpPr>
          <p:cNvPr id="1229" name="矩形"/>
          <p:cNvSpPr>
            <a:spLocks/>
          </p:cNvSpPr>
          <p:nvPr/>
        </p:nvSpPr>
        <p:spPr>
          <a:xfrm rot="11774223">
            <a:off x="9893141" y="3902470"/>
            <a:ext cx="1358568" cy="106980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</a:ln>
        </p:spPr>
        <p:txBody>
          <a:bodyPr vert="horz" wrap="non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陆地</a:t>
            </a:r>
            <a:endParaRPr lang="en-US" altLang="zh-CN" sz="2200" u="none" strike="noStrike" kern="1200" cap="none" spc="0" baseline="0" dirty="0">
              <a:solidFill>
                <a:schemeClr val="bg1"/>
              </a:solidFill>
              <a:latin typeface="华文隶书" charset="-122"/>
              <a:ea typeface="华文隶书" charset="-122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和</a:t>
            </a:r>
            <a:endParaRPr lang="en-US" altLang="zh-CN" sz="2200" u="none" strike="noStrike" kern="1200" cap="none" spc="0" baseline="0" dirty="0">
              <a:solidFill>
                <a:schemeClr val="bg1"/>
              </a:solidFill>
              <a:latin typeface="华文隶书" charset="-122"/>
              <a:ea typeface="华文隶书" charset="-122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海洋</a:t>
            </a:r>
          </a:p>
        </p:txBody>
      </p:sp>
      <p:sp>
        <p:nvSpPr>
          <p:cNvPr id="1231" name="矩形"/>
          <p:cNvSpPr>
            <a:spLocks/>
          </p:cNvSpPr>
          <p:nvPr/>
        </p:nvSpPr>
        <p:spPr>
          <a:xfrm rot="16200000">
            <a:off x="8366089" y="5070953"/>
            <a:ext cx="1358568" cy="106980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</a:ln>
        </p:spPr>
        <p:txBody>
          <a:bodyPr vert="horz" wrap="non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农村</a:t>
            </a:r>
            <a:endParaRPr lang="en-US" altLang="zh-CN" sz="2200" u="none" strike="noStrike" kern="1200" cap="none" spc="0" baseline="0" dirty="0">
              <a:solidFill>
                <a:schemeClr val="bg1"/>
              </a:solidFill>
              <a:latin typeface="华文隶书" charset="-122"/>
              <a:ea typeface="华文隶书" charset="-122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和</a:t>
            </a:r>
            <a:endParaRPr lang="en-US" altLang="zh-CN" sz="2200" u="none" strike="noStrike" kern="1200" cap="none" spc="0" baseline="0" dirty="0">
              <a:solidFill>
                <a:schemeClr val="bg1"/>
              </a:solidFill>
              <a:latin typeface="华文隶书" charset="-122"/>
              <a:ea typeface="华文隶书" charset="-122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200" u="none" strike="noStrike" kern="1200" cap="none" spc="0" baseline="0" dirty="0">
                <a:solidFill>
                  <a:schemeClr val="bg1"/>
                </a:solidFill>
                <a:latin typeface="华文隶书" charset="-122"/>
                <a:ea typeface="华文隶书" charset="-122"/>
                <a:cs typeface="Times New Roman" charset="0"/>
              </a:rPr>
              <a:t>城市</a:t>
            </a:r>
          </a:p>
        </p:txBody>
      </p:sp>
      <p:pic>
        <p:nvPicPr>
          <p:cNvPr id="1385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0120" y="2500274"/>
            <a:ext cx="4327188" cy="36144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44568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6" grpId="0"/>
      <p:bldP spid="1224" grpId="0" animBg="1"/>
      <p:bldP spid="1226" grpId="0" animBg="1"/>
      <p:bldP spid="1227" grpId="0" animBg="1"/>
      <p:bldP spid="1228" grpId="0" animBg="1"/>
      <p:bldP spid="1229" grpId="0" animBg="1"/>
      <p:bldP spid="12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1234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235" name="矩形"/>
          <p:cNvSpPr>
            <a:spLocks/>
          </p:cNvSpPr>
          <p:nvPr/>
        </p:nvSpPr>
        <p:spPr>
          <a:xfrm>
            <a:off x="411365" y="273498"/>
            <a:ext cx="9554885" cy="62090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三、全面加强打好污染防治攻坚战保障措施</a:t>
            </a:r>
            <a:endParaRPr lang="en-US" altLang="zh-CN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236" name="矩形"/>
          <p:cNvSpPr>
            <a:spLocks/>
          </p:cNvSpPr>
          <p:nvPr/>
        </p:nvSpPr>
        <p:spPr>
          <a:xfrm>
            <a:off x="518159" y="1371600"/>
            <a:ext cx="11216640" cy="47701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1239" name="组合"/>
          <p:cNvGrpSpPr>
            <a:grpSpLocks/>
          </p:cNvGrpSpPr>
          <p:nvPr/>
        </p:nvGrpSpPr>
        <p:grpSpPr>
          <a:xfrm>
            <a:off x="478101" y="1194323"/>
            <a:ext cx="8036191" cy="989424"/>
            <a:chOff x="478101" y="1194323"/>
            <a:chExt cx="8036191" cy="989424"/>
          </a:xfrm>
        </p:grpSpPr>
        <p:sp>
          <p:nvSpPr>
            <p:cNvPr id="1237" name="圆角矩形"/>
            <p:cNvSpPr>
              <a:spLocks/>
            </p:cNvSpPr>
            <p:nvPr/>
          </p:nvSpPr>
          <p:spPr>
            <a:xfrm>
              <a:off x="478101" y="1194323"/>
              <a:ext cx="8036191" cy="989424"/>
            </a:xfrm>
            <a:prstGeom prst="roundRect">
              <a:avLst>
                <a:gd name="adj" fmla="val 16666"/>
              </a:avLst>
            </a:prstGeom>
            <a:solidFill>
              <a:srgbClr val="D0D8E8">
                <a:alpha val="90000"/>
              </a:srgbClr>
            </a:solidFill>
            <a:ln w="38100" cap="flat" cmpd="sng">
              <a:solidFill>
                <a:srgbClr val="D0D8E8"/>
              </a:solidFill>
              <a:prstDash val="solid"/>
              <a:miter/>
            </a:ln>
            <a:effectLst>
              <a:outerShdw blurRad="50800" dist="88900" dir="5400000" algn="ctr" rotWithShape="0">
                <a:srgbClr val="000000">
                  <a:alpha val="42745"/>
                </a:srgbClr>
              </a:outerShdw>
            </a:effectLst>
          </p:spPr>
        </p:sp>
        <p:sp>
          <p:nvSpPr>
            <p:cNvPr id="1238" name="矩形"/>
            <p:cNvSpPr>
              <a:spLocks/>
            </p:cNvSpPr>
            <p:nvPr/>
          </p:nvSpPr>
          <p:spPr>
            <a:xfrm>
              <a:off x="624188" y="1301092"/>
              <a:ext cx="7720615" cy="791758"/>
            </a:xfrm>
            <a:prstGeom prst="rect">
              <a:avLst/>
            </a:prstGeom>
            <a:solidFill>
              <a:srgbClr val="FF0000">
                <a:alpha val="88000"/>
              </a:srgbClr>
            </a:solidFill>
            <a:ln w="381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ctr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 dirty="0">
                  <a:solidFill>
                    <a:srgbClr val="FFCC00"/>
                  </a:solidFill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五是加大财政投入和经济政策支撑</a:t>
              </a:r>
            </a:p>
          </p:txBody>
        </p:sp>
      </p:grpSp>
      <p:grpSp>
        <p:nvGrpSpPr>
          <p:cNvPr id="1266" name="组合"/>
          <p:cNvGrpSpPr>
            <a:grpSpLocks/>
          </p:cNvGrpSpPr>
          <p:nvPr/>
        </p:nvGrpSpPr>
        <p:grpSpPr>
          <a:xfrm>
            <a:off x="1008473" y="2311519"/>
            <a:ext cx="10281965" cy="3955929"/>
            <a:chOff x="1008473" y="2311519"/>
            <a:chExt cx="10281965" cy="3955929"/>
          </a:xfrm>
        </p:grpSpPr>
        <p:sp>
          <p:nvSpPr>
            <p:cNvPr id="1260" name="矩形"/>
            <p:cNvSpPr>
              <a:spLocks/>
            </p:cNvSpPr>
            <p:nvPr/>
          </p:nvSpPr>
          <p:spPr>
            <a:xfrm>
              <a:off x="1008473" y="2311519"/>
              <a:ext cx="10281965" cy="3955929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</p:sp>
        <p:sp>
          <p:nvSpPr>
            <p:cNvPr id="1261" name="曲线"/>
            <p:cNvSpPr>
              <a:spLocks/>
            </p:cNvSpPr>
            <p:nvPr/>
          </p:nvSpPr>
          <p:spPr>
            <a:xfrm>
              <a:off x="2977451" y="2311519"/>
              <a:ext cx="6344008" cy="395592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0800" y="0"/>
                  </a:moveTo>
                  <a:lnTo>
                    <a:pt x="9997" y="999"/>
                  </a:lnTo>
                  <a:lnTo>
                    <a:pt x="10599" y="999"/>
                  </a:lnTo>
                  <a:lnTo>
                    <a:pt x="10599" y="10600"/>
                  </a:lnTo>
                  <a:lnTo>
                    <a:pt x="999" y="10600"/>
                  </a:lnTo>
                  <a:lnTo>
                    <a:pt x="999" y="9999"/>
                  </a:lnTo>
                  <a:lnTo>
                    <a:pt x="0" y="10799"/>
                  </a:lnTo>
                  <a:lnTo>
                    <a:pt x="999" y="11599"/>
                  </a:lnTo>
                  <a:lnTo>
                    <a:pt x="999" y="10998"/>
                  </a:lnTo>
                  <a:lnTo>
                    <a:pt x="10599" y="10998"/>
                  </a:lnTo>
                  <a:lnTo>
                    <a:pt x="10599" y="20599"/>
                  </a:lnTo>
                  <a:lnTo>
                    <a:pt x="9997" y="20599"/>
                  </a:lnTo>
                  <a:lnTo>
                    <a:pt x="10800" y="21599"/>
                  </a:lnTo>
                  <a:lnTo>
                    <a:pt x="11598" y="20599"/>
                  </a:lnTo>
                  <a:lnTo>
                    <a:pt x="10999" y="20599"/>
                  </a:lnTo>
                  <a:lnTo>
                    <a:pt x="10999" y="10998"/>
                  </a:lnTo>
                  <a:lnTo>
                    <a:pt x="20599" y="10998"/>
                  </a:lnTo>
                  <a:lnTo>
                    <a:pt x="20599" y="11599"/>
                  </a:lnTo>
                  <a:lnTo>
                    <a:pt x="21599" y="10799"/>
                  </a:lnTo>
                  <a:lnTo>
                    <a:pt x="20599" y="9999"/>
                  </a:lnTo>
                  <a:lnTo>
                    <a:pt x="20599" y="10600"/>
                  </a:lnTo>
                  <a:lnTo>
                    <a:pt x="10999" y="10600"/>
                  </a:lnTo>
                  <a:lnTo>
                    <a:pt x="10999" y="999"/>
                  </a:lnTo>
                  <a:lnTo>
                    <a:pt x="11598" y="999"/>
                  </a:lnTo>
                  <a:close/>
                </a:path>
              </a:pathLst>
            </a:custGeom>
            <a:solidFill>
              <a:srgbClr val="E8D0D0"/>
            </a:solidFill>
            <a:ln w="9525" cap="flat" cmpd="sng">
              <a:noFill/>
              <a:prstDash val="solid"/>
              <a:miter/>
            </a:ln>
          </p:spPr>
        </p:sp>
        <p:sp>
          <p:nvSpPr>
            <p:cNvPr id="1262" name="圆角矩形"/>
            <p:cNvSpPr>
              <a:spLocks/>
            </p:cNvSpPr>
            <p:nvPr/>
          </p:nvSpPr>
          <p:spPr>
            <a:xfrm>
              <a:off x="3389811" y="2568655"/>
              <a:ext cx="2537602" cy="1582371"/>
            </a:xfrm>
            <a:prstGeom prst="roundRect">
              <a:avLst>
                <a:gd name="adj" fmla="val 16666"/>
              </a:avLst>
            </a:prstGeom>
            <a:solidFill>
              <a:srgbClr val="C0504D"/>
            </a:solidFill>
            <a:ln w="254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u="none" strike="noStrike" kern="1200" cap="none" spc="0" baseline="0" dirty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Calibri" pitchFamily="34" charset="0"/>
                </a:rPr>
                <a:t>加大财政资金</a:t>
              </a:r>
              <a:endParaRPr lang="en-US" altLang="zh-CN" sz="2400" b="1" u="none" strike="noStrike" kern="1200" cap="none" spc="0" baseline="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Calibri" pitchFamily="34" charset="0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u="none" strike="noStrike" kern="1200" cap="none" spc="0" baseline="0" dirty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Calibri" pitchFamily="34" charset="0"/>
                </a:rPr>
                <a:t>投入力度</a:t>
              </a:r>
            </a:p>
          </p:txBody>
        </p:sp>
        <p:sp>
          <p:nvSpPr>
            <p:cNvPr id="1263" name="圆角矩形"/>
            <p:cNvSpPr>
              <a:spLocks/>
            </p:cNvSpPr>
            <p:nvPr/>
          </p:nvSpPr>
          <p:spPr>
            <a:xfrm>
              <a:off x="6371495" y="2568655"/>
              <a:ext cx="2537602" cy="1582371"/>
            </a:xfrm>
            <a:prstGeom prst="roundRect">
              <a:avLst>
                <a:gd name="adj" fmla="val 16666"/>
              </a:avLst>
            </a:prstGeom>
            <a:solidFill>
              <a:srgbClr val="BE8351"/>
            </a:solidFill>
            <a:ln w="254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u="none" strike="noStrike" kern="1200" cap="none" spc="0" baseline="0" dirty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Calibri" pitchFamily="34" charset="0"/>
                </a:rPr>
                <a:t>完善生态保护</a:t>
              </a:r>
              <a:endParaRPr lang="en-US" altLang="zh-CN" sz="2400" b="1" u="none" strike="noStrike" kern="1200" cap="none" spc="0" baseline="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Calibri" pitchFamily="34" charset="0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u="none" strike="noStrike" kern="1200" cap="none" spc="0" baseline="0" dirty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Calibri" pitchFamily="34" charset="0"/>
                </a:rPr>
                <a:t>补偿机制</a:t>
              </a:r>
            </a:p>
          </p:txBody>
        </p:sp>
        <p:sp>
          <p:nvSpPr>
            <p:cNvPr id="1264" name="圆角矩形"/>
            <p:cNvSpPr>
              <a:spLocks/>
            </p:cNvSpPr>
            <p:nvPr/>
          </p:nvSpPr>
          <p:spPr>
            <a:xfrm>
              <a:off x="3389811" y="4427941"/>
              <a:ext cx="2537602" cy="1582371"/>
            </a:xfrm>
            <a:prstGeom prst="roundRect">
              <a:avLst>
                <a:gd name="adj" fmla="val 16666"/>
              </a:avLst>
            </a:prstGeom>
            <a:solidFill>
              <a:srgbClr val="BDB255"/>
            </a:solidFill>
            <a:ln w="254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u="none" strike="noStrike" kern="1200" cap="none" spc="0" baseline="0" dirty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Calibri" pitchFamily="34" charset="0"/>
                </a:rPr>
                <a:t>增加中央财政转移支付力度</a:t>
              </a:r>
            </a:p>
          </p:txBody>
        </p:sp>
        <p:sp>
          <p:nvSpPr>
            <p:cNvPr id="1265" name="圆角矩形"/>
            <p:cNvSpPr>
              <a:spLocks/>
            </p:cNvSpPr>
            <p:nvPr/>
          </p:nvSpPr>
          <p:spPr>
            <a:xfrm>
              <a:off x="6371495" y="4427941"/>
              <a:ext cx="2537602" cy="1582371"/>
            </a:xfrm>
            <a:prstGeom prst="roundRect">
              <a:avLst>
                <a:gd name="adj" fmla="val 16666"/>
              </a:avLst>
            </a:prstGeom>
            <a:solidFill>
              <a:srgbClr val="9BBB59"/>
            </a:solidFill>
            <a:ln w="254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u="none" strike="noStrike" kern="1200" cap="none" spc="0" baseline="0" dirty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Calibri" pitchFamily="34" charset="0"/>
                </a:rPr>
                <a:t>落实相关税收优惠政策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3333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7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1268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269" name="矩形"/>
          <p:cNvSpPr>
            <a:spLocks/>
          </p:cNvSpPr>
          <p:nvPr/>
        </p:nvSpPr>
        <p:spPr>
          <a:xfrm>
            <a:off x="411365" y="273498"/>
            <a:ext cx="9554885" cy="62090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三、全面加强打好污染防治攻坚战保障措施</a:t>
            </a:r>
            <a:endParaRPr lang="en-US" altLang="zh-CN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270" name="矩形"/>
          <p:cNvSpPr>
            <a:spLocks/>
          </p:cNvSpPr>
          <p:nvPr/>
        </p:nvSpPr>
        <p:spPr>
          <a:xfrm>
            <a:off x="518159" y="1371600"/>
            <a:ext cx="11216640" cy="47701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1273" name="组合"/>
          <p:cNvGrpSpPr>
            <a:grpSpLocks/>
          </p:cNvGrpSpPr>
          <p:nvPr/>
        </p:nvGrpSpPr>
        <p:grpSpPr>
          <a:xfrm>
            <a:off x="478101" y="1194323"/>
            <a:ext cx="6433226" cy="989424"/>
            <a:chOff x="478101" y="1194323"/>
            <a:chExt cx="6433226" cy="989424"/>
          </a:xfrm>
        </p:grpSpPr>
        <p:sp>
          <p:nvSpPr>
            <p:cNvPr id="1271" name="圆角矩形"/>
            <p:cNvSpPr>
              <a:spLocks/>
            </p:cNvSpPr>
            <p:nvPr/>
          </p:nvSpPr>
          <p:spPr>
            <a:xfrm>
              <a:off x="478101" y="1194323"/>
              <a:ext cx="6433226" cy="989424"/>
            </a:xfrm>
            <a:prstGeom prst="roundRect">
              <a:avLst>
                <a:gd name="adj" fmla="val 16666"/>
              </a:avLst>
            </a:prstGeom>
            <a:solidFill>
              <a:srgbClr val="D0D8E8">
                <a:alpha val="90000"/>
              </a:srgbClr>
            </a:solidFill>
            <a:ln w="38100" cap="flat" cmpd="sng">
              <a:solidFill>
                <a:srgbClr val="D0D8E8"/>
              </a:solidFill>
              <a:prstDash val="solid"/>
              <a:miter/>
            </a:ln>
            <a:effectLst>
              <a:outerShdw blurRad="50800" dist="88900" dir="5400000" algn="ctr" rotWithShape="0">
                <a:srgbClr val="000000">
                  <a:alpha val="42745"/>
                </a:srgbClr>
              </a:outerShdw>
            </a:effectLst>
          </p:spPr>
        </p:sp>
        <p:sp>
          <p:nvSpPr>
            <p:cNvPr id="1272" name="矩形"/>
            <p:cNvSpPr>
              <a:spLocks/>
            </p:cNvSpPr>
            <p:nvPr/>
          </p:nvSpPr>
          <p:spPr>
            <a:xfrm>
              <a:off x="595048" y="1301092"/>
              <a:ext cx="6180598" cy="791758"/>
            </a:xfrm>
            <a:prstGeom prst="rect">
              <a:avLst/>
            </a:prstGeom>
            <a:solidFill>
              <a:srgbClr val="FF0000">
                <a:alpha val="88000"/>
              </a:srgbClr>
            </a:solidFill>
            <a:ln w="381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ctr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>
                  <a:solidFill>
                    <a:srgbClr val="FFCC00"/>
                  </a:solidFill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六是强化能力建设</a:t>
              </a:r>
            </a:p>
          </p:txBody>
        </p:sp>
      </p:grpSp>
      <p:grpSp>
        <p:nvGrpSpPr>
          <p:cNvPr id="1336" name="组合"/>
          <p:cNvGrpSpPr>
            <a:grpSpLocks/>
          </p:cNvGrpSpPr>
          <p:nvPr/>
        </p:nvGrpSpPr>
        <p:grpSpPr>
          <a:xfrm>
            <a:off x="6490256" y="2092909"/>
            <a:ext cx="4103387" cy="3811279"/>
            <a:chOff x="6490256" y="2092909"/>
            <a:chExt cx="4103387" cy="3811279"/>
          </a:xfrm>
        </p:grpSpPr>
        <p:grpSp>
          <p:nvGrpSpPr>
            <p:cNvPr id="1310" name="组合"/>
            <p:cNvGrpSpPr>
              <a:grpSpLocks/>
            </p:cNvGrpSpPr>
            <p:nvPr/>
          </p:nvGrpSpPr>
          <p:grpSpPr>
            <a:xfrm>
              <a:off x="7329110" y="2638419"/>
              <a:ext cx="2316480" cy="2205990"/>
              <a:chOff x="7329110" y="2638419"/>
              <a:chExt cx="2316480" cy="2205990"/>
            </a:xfrm>
          </p:grpSpPr>
          <p:sp>
            <p:nvSpPr>
              <p:cNvPr id="1307" name="正五边形"/>
              <p:cNvSpPr>
                <a:spLocks/>
              </p:cNvSpPr>
              <p:nvPr/>
            </p:nvSpPr>
            <p:spPr>
              <a:xfrm>
                <a:off x="7329110" y="2638419"/>
                <a:ext cx="2316480" cy="2205990"/>
              </a:xfrm>
              <a:prstGeom prst="pentagon">
                <a:avLst/>
              </a:prstGeom>
              <a:solidFill>
                <a:srgbClr val="F9A542"/>
              </a:solidFill>
              <a:ln w="12700" cap="flat" cmpd="sng">
                <a:noFill/>
                <a:prstDash val="solid"/>
                <a:miter/>
              </a:ln>
            </p:spPr>
          </p:sp>
          <p:sp>
            <p:nvSpPr>
              <p:cNvPr id="1308" name="椭圆"/>
              <p:cNvSpPr>
                <a:spLocks/>
              </p:cNvSpPr>
              <p:nvPr/>
            </p:nvSpPr>
            <p:spPr>
              <a:xfrm>
                <a:off x="7725350" y="3103874"/>
                <a:ext cx="1532889" cy="1532890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noFill/>
                <a:prstDash val="solid"/>
                <a:miter/>
              </a:ln>
            </p:spPr>
          </p:sp>
          <p:sp>
            <p:nvSpPr>
              <p:cNvPr id="1309" name="矩形"/>
              <p:cNvSpPr>
                <a:spLocks/>
              </p:cNvSpPr>
              <p:nvPr/>
            </p:nvSpPr>
            <p:spPr>
              <a:xfrm>
                <a:off x="7776150" y="3538849"/>
                <a:ext cx="1466214" cy="565149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marL="0" indent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sz="2800" u="none" strike="noStrike" kern="1200" cap="none" spc="0" baseline="0">
                    <a:solidFill>
                      <a:schemeClr val="tx1"/>
                    </a:solidFill>
                    <a:latin typeface="黑体" pitchFamily="49" charset="-122"/>
                    <a:ea typeface="黑体" pitchFamily="49" charset="-122"/>
                    <a:cs typeface="Calibri" pitchFamily="34" charset="0"/>
                  </a:rPr>
                  <a:t>能力</a:t>
                </a:r>
                <a:endParaRPr lang="zh-CN" altLang="en-US" sz="2800" u="none" strike="noStrike" kern="1200" cap="none" spc="0" baseline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  <a:cs typeface="Calibri" pitchFamily="34" charset="0"/>
                  <a:sym typeface="Arial" pitchFamily="34" charset="0"/>
                </a:endParaRPr>
              </a:p>
            </p:txBody>
          </p:sp>
        </p:grpSp>
        <p:grpSp>
          <p:nvGrpSpPr>
            <p:cNvPr id="1315" name="组合"/>
            <p:cNvGrpSpPr>
              <a:grpSpLocks/>
            </p:cNvGrpSpPr>
            <p:nvPr/>
          </p:nvGrpSpPr>
          <p:grpSpPr>
            <a:xfrm>
              <a:off x="6828774" y="2092909"/>
              <a:ext cx="1423103" cy="986851"/>
              <a:chOff x="6828774" y="2092909"/>
              <a:chExt cx="1423103" cy="986851"/>
            </a:xfrm>
          </p:grpSpPr>
          <p:grpSp>
            <p:nvGrpSpPr>
              <p:cNvPr id="1313" name="组合"/>
              <p:cNvGrpSpPr>
                <a:grpSpLocks/>
              </p:cNvGrpSpPr>
              <p:nvPr/>
            </p:nvGrpSpPr>
            <p:grpSpPr>
              <a:xfrm rot="19470660">
                <a:off x="6828774" y="2092909"/>
                <a:ext cx="1423103" cy="986851"/>
                <a:chOff x="6828774" y="2092909"/>
                <a:chExt cx="1423103" cy="986851"/>
              </a:xfrm>
            </p:grpSpPr>
            <p:sp>
              <p:nvSpPr>
                <p:cNvPr id="1311" name="等腰三角形"/>
                <p:cNvSpPr>
                  <a:spLocks/>
                </p:cNvSpPr>
                <p:nvPr/>
              </p:nvSpPr>
              <p:spPr>
                <a:xfrm>
                  <a:off x="6828774" y="2470097"/>
                  <a:ext cx="1423103" cy="60966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47B6E7"/>
                </a:solidFill>
                <a:ln w="12700" cap="flat" cmpd="sng">
                  <a:noFill/>
                  <a:prstDash val="solid"/>
                  <a:miter/>
                </a:ln>
              </p:spPr>
            </p:sp>
            <p:sp>
              <p:nvSpPr>
                <p:cNvPr id="1312" name="椭圆"/>
                <p:cNvSpPr>
                  <a:spLocks/>
                </p:cNvSpPr>
                <p:nvPr/>
              </p:nvSpPr>
              <p:spPr>
                <a:xfrm>
                  <a:off x="7098075" y="2092909"/>
                  <a:ext cx="935999" cy="899822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47B6E7"/>
                  </a:solidFill>
                  <a:prstDash val="solid"/>
                  <a:miter/>
                </a:ln>
              </p:spPr>
            </p:sp>
          </p:grpSp>
          <p:sp>
            <p:nvSpPr>
              <p:cNvPr id="1314" name="矩形"/>
              <p:cNvSpPr>
                <a:spLocks/>
              </p:cNvSpPr>
              <p:nvPr/>
            </p:nvSpPr>
            <p:spPr>
              <a:xfrm>
                <a:off x="7213540" y="2172964"/>
                <a:ext cx="873124" cy="706755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mar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sz="2000" b="1" u="none" strike="noStrike" kern="1200" cap="none" spc="0" baseline="0">
                    <a:solidFill>
                      <a:srgbClr val="47B6E7"/>
                    </a:solidFill>
                    <a:latin typeface="微软雅黑" pitchFamily="34" charset="-122"/>
                    <a:ea typeface="微软雅黑" pitchFamily="34" charset="-122"/>
                    <a:cs typeface="Calibri" pitchFamily="34" charset="0"/>
                  </a:rPr>
                  <a:t>科技攻关</a:t>
                </a:r>
              </a:p>
            </p:txBody>
          </p:sp>
        </p:grpSp>
        <p:grpSp>
          <p:nvGrpSpPr>
            <p:cNvPr id="1320" name="组合"/>
            <p:cNvGrpSpPr>
              <a:grpSpLocks/>
            </p:cNvGrpSpPr>
            <p:nvPr/>
          </p:nvGrpSpPr>
          <p:grpSpPr>
            <a:xfrm>
              <a:off x="8597779" y="2103153"/>
              <a:ext cx="1423104" cy="949843"/>
              <a:chOff x="8597779" y="2103153"/>
              <a:chExt cx="1423104" cy="949843"/>
            </a:xfrm>
          </p:grpSpPr>
          <p:grpSp>
            <p:nvGrpSpPr>
              <p:cNvPr id="1318" name="组合"/>
              <p:cNvGrpSpPr>
                <a:grpSpLocks/>
              </p:cNvGrpSpPr>
              <p:nvPr/>
            </p:nvGrpSpPr>
            <p:grpSpPr>
              <a:xfrm>
                <a:off x="8597779" y="2103153"/>
                <a:ext cx="1423104" cy="949843"/>
                <a:chOff x="8597779" y="2103153"/>
                <a:chExt cx="1423104" cy="949843"/>
              </a:xfrm>
            </p:grpSpPr>
            <p:sp>
              <p:nvSpPr>
                <p:cNvPr id="1316" name="等腰三角形"/>
                <p:cNvSpPr>
                  <a:spLocks/>
                </p:cNvSpPr>
                <p:nvPr/>
              </p:nvSpPr>
              <p:spPr>
                <a:xfrm rot="2129340" flipH="1">
                  <a:off x="8597779" y="2443425"/>
                  <a:ext cx="1423104" cy="60957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628EE3"/>
                </a:solidFill>
                <a:ln w="12700" cap="flat" cmpd="sng">
                  <a:noFill/>
                  <a:prstDash val="solid"/>
                  <a:miter/>
                </a:ln>
              </p:spPr>
            </p:sp>
            <p:sp>
              <p:nvSpPr>
                <p:cNvPr id="1317" name="椭圆"/>
                <p:cNvSpPr>
                  <a:spLocks/>
                </p:cNvSpPr>
                <p:nvPr/>
              </p:nvSpPr>
              <p:spPr>
                <a:xfrm rot="2129340" flipH="1">
                  <a:off x="8951432" y="2103153"/>
                  <a:ext cx="943568" cy="89207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628EE3"/>
                  </a:solidFill>
                  <a:prstDash val="solid"/>
                  <a:miter/>
                </a:ln>
              </p:spPr>
            </p:sp>
          </p:grpSp>
          <p:sp>
            <p:nvSpPr>
              <p:cNvPr id="1319" name="矩形"/>
              <p:cNvSpPr>
                <a:spLocks/>
              </p:cNvSpPr>
              <p:nvPr/>
            </p:nvSpPr>
            <p:spPr>
              <a:xfrm>
                <a:off x="9065835" y="2196458"/>
                <a:ext cx="873125" cy="706755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mar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sz="2000" b="1" u="none" strike="noStrike" kern="1200" cap="none" spc="0" baseline="0">
                    <a:solidFill>
                      <a:srgbClr val="628EE3"/>
                    </a:solidFill>
                    <a:latin typeface="微软雅黑" pitchFamily="34" charset="-122"/>
                    <a:ea typeface="微软雅黑" pitchFamily="34" charset="-122"/>
                    <a:cs typeface="Calibri" pitchFamily="34" charset="0"/>
                  </a:rPr>
                  <a:t>重大项目</a:t>
                </a:r>
              </a:p>
            </p:txBody>
          </p:sp>
        </p:grpSp>
        <p:grpSp>
          <p:nvGrpSpPr>
            <p:cNvPr id="1325" name="组合"/>
            <p:cNvGrpSpPr>
              <a:grpSpLocks/>
            </p:cNvGrpSpPr>
            <p:nvPr/>
          </p:nvGrpSpPr>
          <p:grpSpPr>
            <a:xfrm>
              <a:off x="6490256" y="3570556"/>
              <a:ext cx="989983" cy="1372897"/>
              <a:chOff x="6490256" y="3570556"/>
              <a:chExt cx="989983" cy="1372897"/>
            </a:xfrm>
          </p:grpSpPr>
          <p:grpSp>
            <p:nvGrpSpPr>
              <p:cNvPr id="1323" name="组合"/>
              <p:cNvGrpSpPr>
                <a:grpSpLocks/>
              </p:cNvGrpSpPr>
              <p:nvPr/>
            </p:nvGrpSpPr>
            <p:grpSpPr>
              <a:xfrm>
                <a:off x="6490256" y="3570556"/>
                <a:ext cx="976054" cy="1372897"/>
                <a:chOff x="6490256" y="3570556"/>
                <a:chExt cx="976054" cy="1372897"/>
              </a:xfrm>
            </p:grpSpPr>
            <p:sp>
              <p:nvSpPr>
                <p:cNvPr id="1321" name="等腰三角形"/>
                <p:cNvSpPr>
                  <a:spLocks/>
                </p:cNvSpPr>
                <p:nvPr/>
              </p:nvSpPr>
              <p:spPr>
                <a:xfrm rot="15116999">
                  <a:off x="6475122" y="3952265"/>
                  <a:ext cx="1372897" cy="609479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000"/>
                </a:solidFill>
                <a:ln w="12700" cap="flat" cmpd="sng">
                  <a:noFill/>
                  <a:prstDash val="solid"/>
                  <a:miter/>
                </a:ln>
              </p:spPr>
            </p:sp>
            <p:sp>
              <p:nvSpPr>
                <p:cNvPr id="1322" name="椭圆"/>
                <p:cNvSpPr>
                  <a:spLocks/>
                </p:cNvSpPr>
                <p:nvPr/>
              </p:nvSpPr>
              <p:spPr>
                <a:xfrm rot="15116999">
                  <a:off x="6518681" y="3860898"/>
                  <a:ext cx="836511" cy="893362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FFC000"/>
                  </a:solidFill>
                  <a:prstDash val="solid"/>
                  <a:miter/>
                </a:ln>
              </p:spPr>
            </p:sp>
          </p:grpSp>
          <p:sp>
            <p:nvSpPr>
              <p:cNvPr id="1324" name="矩形"/>
              <p:cNvSpPr>
                <a:spLocks/>
              </p:cNvSpPr>
              <p:nvPr/>
            </p:nvSpPr>
            <p:spPr>
              <a:xfrm>
                <a:off x="6607116" y="3940168"/>
                <a:ext cx="873124" cy="706754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mar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sz="2000" b="1" u="none" strike="noStrike" kern="1200" cap="none" spc="0" baseline="0">
                    <a:solidFill>
                      <a:srgbClr val="FFC000"/>
                    </a:solidFill>
                    <a:latin typeface="微软雅黑" pitchFamily="34" charset="-122"/>
                    <a:ea typeface="微软雅黑" pitchFamily="34" charset="-122"/>
                    <a:cs typeface="Calibri" pitchFamily="34" charset="0"/>
                  </a:rPr>
                  <a:t>物资储备</a:t>
                </a:r>
              </a:p>
            </p:txBody>
          </p:sp>
        </p:grpSp>
        <p:grpSp>
          <p:nvGrpSpPr>
            <p:cNvPr id="1330" name="组合"/>
            <p:cNvGrpSpPr>
              <a:grpSpLocks/>
            </p:cNvGrpSpPr>
            <p:nvPr/>
          </p:nvGrpSpPr>
          <p:grpSpPr>
            <a:xfrm>
              <a:off x="9514582" y="3583846"/>
              <a:ext cx="1079061" cy="1372897"/>
              <a:chOff x="9514582" y="3583846"/>
              <a:chExt cx="1079061" cy="1372897"/>
            </a:xfrm>
          </p:grpSpPr>
          <p:grpSp>
            <p:nvGrpSpPr>
              <p:cNvPr id="1328" name="组合"/>
              <p:cNvGrpSpPr>
                <a:grpSpLocks/>
              </p:cNvGrpSpPr>
              <p:nvPr/>
            </p:nvGrpSpPr>
            <p:grpSpPr>
              <a:xfrm>
                <a:off x="9514582" y="3583846"/>
                <a:ext cx="1038256" cy="1372897"/>
                <a:chOff x="9514582" y="3583846"/>
                <a:chExt cx="1038256" cy="1372897"/>
              </a:xfrm>
            </p:grpSpPr>
            <p:sp>
              <p:nvSpPr>
                <p:cNvPr id="1326" name="等腰三角形"/>
                <p:cNvSpPr>
                  <a:spLocks/>
                </p:cNvSpPr>
                <p:nvPr/>
              </p:nvSpPr>
              <p:spPr>
                <a:xfrm rot="6483001" flipH="1">
                  <a:off x="9133058" y="3965371"/>
                  <a:ext cx="1372897" cy="60984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7030A0">
                    <a:alpha val="66000"/>
                  </a:srgbClr>
                </a:solidFill>
                <a:ln w="12700" cap="flat" cmpd="sng">
                  <a:noFill/>
                  <a:prstDash val="solid"/>
                  <a:miter/>
                </a:ln>
              </p:spPr>
            </p:sp>
            <p:sp>
              <p:nvSpPr>
                <p:cNvPr id="1327" name="椭圆"/>
                <p:cNvSpPr>
                  <a:spLocks/>
                </p:cNvSpPr>
                <p:nvPr/>
              </p:nvSpPr>
              <p:spPr>
                <a:xfrm rot="6483001" flipH="1">
                  <a:off x="9628468" y="3897631"/>
                  <a:ext cx="924001" cy="92474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A177C0"/>
                  </a:solidFill>
                  <a:prstDash val="solid"/>
                  <a:miter/>
                </a:ln>
              </p:spPr>
            </p:sp>
          </p:grpSp>
          <p:sp>
            <p:nvSpPr>
              <p:cNvPr id="1329" name="矩形"/>
              <p:cNvSpPr>
                <a:spLocks/>
              </p:cNvSpPr>
              <p:nvPr/>
            </p:nvSpPr>
            <p:spPr>
              <a:xfrm>
                <a:off x="9720519" y="3980174"/>
                <a:ext cx="873124" cy="706755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mar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sz="2000" b="1" u="none" strike="noStrike" kern="1200" cap="none" spc="0" baseline="0">
                    <a:solidFill>
                      <a:srgbClr val="A177C0"/>
                    </a:solidFill>
                    <a:latin typeface="微软雅黑" pitchFamily="34" charset="-122"/>
                    <a:ea typeface="微软雅黑" pitchFamily="34" charset="-122"/>
                    <a:cs typeface="Calibri" pitchFamily="34" charset="0"/>
                  </a:rPr>
                  <a:t>健康调查</a:t>
                </a:r>
              </a:p>
            </p:txBody>
          </p:sp>
        </p:grpSp>
        <p:grpSp>
          <p:nvGrpSpPr>
            <p:cNvPr id="1335" name="组合"/>
            <p:cNvGrpSpPr>
              <a:grpSpLocks/>
            </p:cNvGrpSpPr>
            <p:nvPr/>
          </p:nvGrpSpPr>
          <p:grpSpPr>
            <a:xfrm>
              <a:off x="7757760" y="4917429"/>
              <a:ext cx="1422918" cy="986759"/>
              <a:chOff x="7757760" y="4917429"/>
              <a:chExt cx="1422918" cy="986759"/>
            </a:xfrm>
          </p:grpSpPr>
          <p:grpSp>
            <p:nvGrpSpPr>
              <p:cNvPr id="1333" name="组合"/>
              <p:cNvGrpSpPr>
                <a:grpSpLocks/>
              </p:cNvGrpSpPr>
              <p:nvPr/>
            </p:nvGrpSpPr>
            <p:grpSpPr>
              <a:xfrm>
                <a:off x="7757760" y="4917429"/>
                <a:ext cx="1422918" cy="986759"/>
                <a:chOff x="7757760" y="4917429"/>
                <a:chExt cx="1422918" cy="986759"/>
              </a:xfrm>
            </p:grpSpPr>
            <p:sp>
              <p:nvSpPr>
                <p:cNvPr id="1331" name="等腰三角形"/>
                <p:cNvSpPr>
                  <a:spLocks/>
                </p:cNvSpPr>
                <p:nvPr/>
              </p:nvSpPr>
              <p:spPr>
                <a:xfrm rot="10800000">
                  <a:off x="7757760" y="4917429"/>
                  <a:ext cx="1422918" cy="60948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92D050"/>
                </a:solidFill>
                <a:ln w="12700" cap="flat" cmpd="sng">
                  <a:noFill/>
                  <a:prstDash val="solid"/>
                  <a:miter/>
                </a:ln>
              </p:spPr>
            </p:sp>
            <p:sp>
              <p:nvSpPr>
                <p:cNvPr id="1332" name="椭圆"/>
                <p:cNvSpPr>
                  <a:spLocks/>
                </p:cNvSpPr>
                <p:nvPr/>
              </p:nvSpPr>
              <p:spPr>
                <a:xfrm rot="10800000">
                  <a:off x="7998451" y="5004551"/>
                  <a:ext cx="974022" cy="899638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rgbClr val="92D050"/>
                  </a:solidFill>
                  <a:prstDash val="solid"/>
                  <a:miter/>
                </a:ln>
              </p:spPr>
            </p:sp>
          </p:grpSp>
          <p:sp>
            <p:nvSpPr>
              <p:cNvPr id="1334" name="矩形"/>
              <p:cNvSpPr>
                <a:spLocks/>
              </p:cNvSpPr>
              <p:nvPr/>
            </p:nvSpPr>
            <p:spPr>
              <a:xfrm>
                <a:off x="8134290" y="5093965"/>
                <a:ext cx="873124" cy="706754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mar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sz="2000" b="1" u="none" strike="noStrike" kern="1200" cap="none" spc="0" baseline="0">
                    <a:solidFill>
                      <a:srgbClr val="92D050"/>
                    </a:solidFill>
                    <a:latin typeface="微软雅黑" pitchFamily="34" charset="-122"/>
                    <a:ea typeface="微软雅黑" pitchFamily="34" charset="-122"/>
                    <a:cs typeface="Calibri" pitchFamily="34" charset="0"/>
                  </a:rPr>
                  <a:t>污染普查</a:t>
                </a:r>
              </a:p>
            </p:txBody>
          </p:sp>
        </p:grpSp>
      </p:grpSp>
      <p:grpSp>
        <p:nvGrpSpPr>
          <p:cNvPr id="1344" name="组合"/>
          <p:cNvGrpSpPr>
            <a:grpSpLocks/>
          </p:cNvGrpSpPr>
          <p:nvPr/>
        </p:nvGrpSpPr>
        <p:grpSpPr>
          <a:xfrm>
            <a:off x="780851" y="2703953"/>
            <a:ext cx="5840084" cy="920137"/>
            <a:chOff x="780851" y="2703953"/>
            <a:chExt cx="5840084" cy="920137"/>
          </a:xfrm>
        </p:grpSpPr>
        <p:sp>
          <p:nvSpPr>
            <p:cNvPr id="1342" name="圆角矩形"/>
            <p:cNvSpPr>
              <a:spLocks/>
            </p:cNvSpPr>
            <p:nvPr/>
          </p:nvSpPr>
          <p:spPr>
            <a:xfrm>
              <a:off x="780851" y="2703953"/>
              <a:ext cx="5840084" cy="920137"/>
            </a:xfrm>
            <a:prstGeom prst="roundRect">
              <a:avLst>
                <a:gd name="adj" fmla="val 16666"/>
              </a:avLst>
            </a:prstGeom>
            <a:solidFill>
              <a:srgbClr val="FDE9D9"/>
            </a:solidFill>
            <a:ln w="25400" cap="flat" cmpd="sng">
              <a:solidFill>
                <a:srgbClr val="FFFFFF"/>
              </a:solidFill>
              <a:prstDash val="solid"/>
              <a:round/>
            </a:ln>
            <a:effectLst>
              <a:outerShdw blurRad="50800" dist="152400" dir="2700000" algn="tl" rotWithShape="0">
                <a:srgbClr val="000000">
                  <a:alpha val="39607"/>
                </a:srgbClr>
              </a:outerShdw>
            </a:effectLst>
          </p:spPr>
        </p:sp>
        <p:sp>
          <p:nvSpPr>
            <p:cNvPr id="1343" name="矩形"/>
            <p:cNvSpPr>
              <a:spLocks/>
            </p:cNvSpPr>
            <p:nvPr/>
          </p:nvSpPr>
          <p:spPr>
            <a:xfrm>
              <a:off x="918119" y="2736647"/>
              <a:ext cx="5627948" cy="829064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u="none" strike="noStrike" kern="1200" cap="none" spc="0" baseline="0" dirty="0">
                  <a:solidFill>
                    <a:srgbClr val="FF0000"/>
                  </a:solidFill>
                  <a:latin typeface="华文新魏" charset="-122"/>
                  <a:ea typeface="华文新魏" charset="-122"/>
                  <a:cs typeface="Calibri" pitchFamily="34" charset="0"/>
                </a:rPr>
                <a:t>科学技术是解决生态环境问题的利器</a:t>
              </a:r>
            </a:p>
          </p:txBody>
        </p:sp>
      </p:grpSp>
      <p:grpSp>
        <p:nvGrpSpPr>
          <p:cNvPr id="1347" name="组合"/>
          <p:cNvGrpSpPr>
            <a:grpSpLocks/>
          </p:cNvGrpSpPr>
          <p:nvPr/>
        </p:nvGrpSpPr>
        <p:grpSpPr>
          <a:xfrm>
            <a:off x="834925" y="3977208"/>
            <a:ext cx="4969893" cy="529906"/>
            <a:chOff x="834925" y="3977208"/>
            <a:chExt cx="4969893" cy="529906"/>
          </a:xfrm>
        </p:grpSpPr>
        <p:sp>
          <p:nvSpPr>
            <p:cNvPr id="1345" name="圆角矩形"/>
            <p:cNvSpPr>
              <a:spLocks/>
            </p:cNvSpPr>
            <p:nvPr/>
          </p:nvSpPr>
          <p:spPr>
            <a:xfrm>
              <a:off x="834925" y="3977208"/>
              <a:ext cx="4969893" cy="529906"/>
            </a:xfrm>
            <a:prstGeom prst="roundRect">
              <a:avLst>
                <a:gd name="adj" fmla="val 16666"/>
              </a:avLst>
            </a:prstGeom>
            <a:solidFill>
              <a:schemeClr val="accent1"/>
            </a:solidFill>
            <a:ln w="25400" cap="flat" cmpd="sng">
              <a:solidFill>
                <a:srgbClr val="FFFFFF"/>
              </a:solidFill>
              <a:prstDash val="solid"/>
              <a:round/>
            </a:ln>
            <a:effectLst>
              <a:outerShdw blurRad="50800" dist="152400" dir="2700000" algn="tl" rotWithShape="0">
                <a:srgbClr val="000000">
                  <a:alpha val="39607"/>
                </a:srgbClr>
              </a:outerShdw>
            </a:effectLst>
          </p:spPr>
        </p:sp>
        <p:sp>
          <p:nvSpPr>
            <p:cNvPr id="1346" name="矩形"/>
            <p:cNvSpPr>
              <a:spLocks/>
            </p:cNvSpPr>
            <p:nvPr/>
          </p:nvSpPr>
          <p:spPr>
            <a:xfrm>
              <a:off x="951740" y="3996036"/>
              <a:ext cx="4789365" cy="477457"/>
            </a:xfrm>
            <a:prstGeom prst="rect">
              <a:avLst/>
            </a:prstGeom>
            <a:solidFill>
              <a:schemeClr val="accent1"/>
            </a:solidFill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u="none" strike="noStrike" kern="1200" cap="none" spc="0" baseline="0" dirty="0">
                  <a:solidFill>
                    <a:srgbClr val="FFFFFF"/>
                  </a:solidFill>
                  <a:latin typeface="华文新魏" charset="-122"/>
                  <a:ea typeface="华文新魏" charset="-122"/>
                  <a:cs typeface="Calibri" pitchFamily="34" charset="0"/>
                </a:rPr>
                <a:t>激发全社会创新活力</a:t>
              </a:r>
            </a:p>
          </p:txBody>
        </p:sp>
      </p:grpSp>
      <p:grpSp>
        <p:nvGrpSpPr>
          <p:cNvPr id="1350" name="组合"/>
          <p:cNvGrpSpPr>
            <a:grpSpLocks/>
          </p:cNvGrpSpPr>
          <p:nvPr/>
        </p:nvGrpSpPr>
        <p:grpSpPr>
          <a:xfrm>
            <a:off x="869020" y="4982838"/>
            <a:ext cx="5008511" cy="929541"/>
            <a:chOff x="869020" y="4982838"/>
            <a:chExt cx="5008511" cy="929541"/>
          </a:xfrm>
        </p:grpSpPr>
        <p:sp>
          <p:nvSpPr>
            <p:cNvPr id="1348" name="圆角矩形"/>
            <p:cNvSpPr>
              <a:spLocks/>
            </p:cNvSpPr>
            <p:nvPr/>
          </p:nvSpPr>
          <p:spPr>
            <a:xfrm>
              <a:off x="869020" y="4982838"/>
              <a:ext cx="5008511" cy="929541"/>
            </a:xfrm>
            <a:prstGeom prst="roundRect">
              <a:avLst>
                <a:gd name="adj" fmla="val 16666"/>
              </a:avLst>
            </a:prstGeom>
            <a:solidFill>
              <a:srgbClr val="008000"/>
            </a:solidFill>
            <a:ln w="25400" cap="flat" cmpd="sng">
              <a:solidFill>
                <a:srgbClr val="FFFFFF"/>
              </a:solidFill>
              <a:prstDash val="solid"/>
              <a:round/>
            </a:ln>
            <a:effectLst>
              <a:outerShdw blurRad="50800" dist="152400" dir="2700000" algn="tl" rotWithShape="0">
                <a:srgbClr val="000000">
                  <a:alpha val="39607"/>
                </a:srgbClr>
              </a:outerShdw>
            </a:effectLst>
          </p:spPr>
        </p:sp>
        <p:sp>
          <p:nvSpPr>
            <p:cNvPr id="1349" name="矩形"/>
            <p:cNvSpPr>
              <a:spLocks/>
            </p:cNvSpPr>
            <p:nvPr/>
          </p:nvSpPr>
          <p:spPr>
            <a:xfrm>
              <a:off x="986743" y="5015867"/>
              <a:ext cx="4826580" cy="837536"/>
            </a:xfrm>
            <a:prstGeom prst="rect">
              <a:avLst/>
            </a:prstGeom>
            <a:solidFill>
              <a:srgbClr val="008000"/>
            </a:solidFill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u="none" strike="noStrike" kern="1200" cap="none" spc="0" baseline="0" dirty="0">
                  <a:solidFill>
                    <a:srgbClr val="FF9900"/>
                  </a:solidFill>
                  <a:latin typeface="华文新魏" charset="-122"/>
                  <a:ea typeface="华文新魏" charset="-122"/>
                  <a:cs typeface="Calibri" pitchFamily="34" charset="0"/>
                </a:rPr>
                <a:t>实施京津冀环境综合治理重大项目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407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1288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289" name="矩形"/>
          <p:cNvSpPr>
            <a:spLocks/>
          </p:cNvSpPr>
          <p:nvPr/>
        </p:nvSpPr>
        <p:spPr>
          <a:xfrm>
            <a:off x="411365" y="273498"/>
            <a:ext cx="9554885" cy="62090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三、全面加强打好污染防治攻坚战保障措施</a:t>
            </a:r>
            <a:endParaRPr lang="en-US" altLang="zh-CN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290" name="矩形"/>
          <p:cNvSpPr>
            <a:spLocks/>
          </p:cNvSpPr>
          <p:nvPr/>
        </p:nvSpPr>
        <p:spPr>
          <a:xfrm>
            <a:off x="518159" y="1371600"/>
            <a:ext cx="11216640" cy="47701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1293" name="组合"/>
          <p:cNvGrpSpPr>
            <a:grpSpLocks/>
          </p:cNvGrpSpPr>
          <p:nvPr/>
        </p:nvGrpSpPr>
        <p:grpSpPr>
          <a:xfrm>
            <a:off x="478101" y="1194323"/>
            <a:ext cx="8036191" cy="989424"/>
            <a:chOff x="478101" y="1194323"/>
            <a:chExt cx="8036191" cy="989424"/>
          </a:xfrm>
        </p:grpSpPr>
        <p:sp>
          <p:nvSpPr>
            <p:cNvPr id="1291" name="圆角矩形"/>
            <p:cNvSpPr>
              <a:spLocks/>
            </p:cNvSpPr>
            <p:nvPr/>
          </p:nvSpPr>
          <p:spPr>
            <a:xfrm>
              <a:off x="478101" y="1194323"/>
              <a:ext cx="8036191" cy="989424"/>
            </a:xfrm>
            <a:prstGeom prst="roundRect">
              <a:avLst>
                <a:gd name="adj" fmla="val 16666"/>
              </a:avLst>
            </a:prstGeom>
            <a:solidFill>
              <a:srgbClr val="D0D8E8">
                <a:alpha val="90000"/>
              </a:srgbClr>
            </a:solidFill>
            <a:ln w="38100" cap="flat" cmpd="sng">
              <a:solidFill>
                <a:srgbClr val="D0D8E8"/>
              </a:solidFill>
              <a:prstDash val="solid"/>
              <a:miter/>
            </a:ln>
            <a:effectLst>
              <a:outerShdw blurRad="50800" dist="88900" dir="5400000" algn="ctr" rotWithShape="0">
                <a:srgbClr val="000000">
                  <a:alpha val="42745"/>
                </a:srgbClr>
              </a:outerShdw>
            </a:effectLst>
          </p:spPr>
        </p:sp>
        <p:sp>
          <p:nvSpPr>
            <p:cNvPr id="1292" name="矩形"/>
            <p:cNvSpPr>
              <a:spLocks/>
            </p:cNvSpPr>
            <p:nvPr/>
          </p:nvSpPr>
          <p:spPr>
            <a:xfrm>
              <a:off x="624188" y="1301092"/>
              <a:ext cx="7720615" cy="791758"/>
            </a:xfrm>
            <a:prstGeom prst="rect">
              <a:avLst/>
            </a:prstGeom>
            <a:solidFill>
              <a:srgbClr val="FF0000">
                <a:alpha val="88000"/>
              </a:srgbClr>
            </a:solidFill>
            <a:ln w="381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ctr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 dirty="0">
                  <a:solidFill>
                    <a:srgbClr val="FFCC00"/>
                  </a:solidFill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七是打造生态环境保护铁军</a:t>
              </a:r>
            </a:p>
          </p:txBody>
        </p:sp>
      </p:grpSp>
      <p:sp>
        <p:nvSpPr>
          <p:cNvPr id="1294" name="矩形"/>
          <p:cNvSpPr>
            <a:spLocks/>
          </p:cNvSpPr>
          <p:nvPr/>
        </p:nvSpPr>
        <p:spPr>
          <a:xfrm>
            <a:off x="1008473" y="2311519"/>
            <a:ext cx="10281965" cy="395592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296" name="圆角矩形"/>
          <p:cNvSpPr>
            <a:spLocks/>
          </p:cNvSpPr>
          <p:nvPr/>
        </p:nvSpPr>
        <p:spPr>
          <a:xfrm>
            <a:off x="5694827" y="2825826"/>
            <a:ext cx="5863933" cy="2041607"/>
          </a:xfrm>
          <a:prstGeom prst="roundRect">
            <a:avLst>
              <a:gd name="adj" fmla="val 16666"/>
            </a:avLst>
          </a:prstGeom>
          <a:solidFill>
            <a:srgbClr val="C0504D"/>
          </a:solidFill>
          <a:ln w="25400" cap="flat" cmpd="sng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u="none" strike="noStrike" kern="1200" cap="none" spc="0" baseline="0" dirty="0">
                <a:solidFill>
                  <a:srgbClr val="FFFFFF"/>
                </a:solidFill>
                <a:latin typeface="华文行楷" pitchFamily="2" charset="-122"/>
                <a:ea typeface="华文行楷" pitchFamily="2" charset="-122"/>
                <a:cs typeface="Calibri" pitchFamily="34" charset="0"/>
              </a:rPr>
              <a:t>       </a:t>
            </a:r>
            <a:r>
              <a:rPr lang="en-US" altLang="zh-CN" sz="2800" b="1" u="none" strike="noStrike" kern="1200" cap="none" spc="0" baseline="0" dirty="0" err="1">
                <a:solidFill>
                  <a:srgbClr val="FFFFFF"/>
                </a:solidFill>
                <a:latin typeface="华文行楷" pitchFamily="2" charset="-122"/>
                <a:ea typeface="华文行楷" pitchFamily="2" charset="-122"/>
                <a:cs typeface="Calibri" pitchFamily="34" charset="0"/>
              </a:rPr>
              <a:t>建设一支生态环境保护铁军，政治强、本领高、作风硬、敢担当，特别能吃苦、特别能战斗、特别能奉献</a:t>
            </a:r>
            <a:r>
              <a:rPr lang="en-US" altLang="zh-CN" sz="2800" b="1" u="none" strike="noStrike" kern="1200" cap="none" spc="0" baseline="0" dirty="0">
                <a:solidFill>
                  <a:srgbClr val="FFFFFF"/>
                </a:solidFill>
                <a:latin typeface="华文行楷" pitchFamily="2" charset="-122"/>
                <a:ea typeface="华文行楷" pitchFamily="2" charset="-122"/>
                <a:cs typeface="Calibri" pitchFamily="34" charset="0"/>
              </a:rPr>
              <a:t>。</a:t>
            </a:r>
            <a:endParaRPr lang="zh-CN" altLang="en-US" sz="2800" b="1" u="none" strike="noStrike" kern="1200" cap="none" spc="0" baseline="0" dirty="0">
              <a:solidFill>
                <a:srgbClr val="FFFFFF"/>
              </a:solidFill>
              <a:latin typeface="华文行楷" pitchFamily="2" charset="-122"/>
              <a:ea typeface="华文行楷" pitchFamily="2" charset="-122"/>
              <a:cs typeface="Calibri" pitchFamily="34" charset="0"/>
            </a:endParaRPr>
          </a:p>
        </p:txBody>
      </p:sp>
      <p:pic>
        <p:nvPicPr>
          <p:cNvPr id="1386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3457" y="2514561"/>
            <a:ext cx="4159341" cy="34769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783169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9" grpId="0"/>
      <p:bldP spid="129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2" name="图片"/>
          <p:cNvPicPr>
            <a:picLocks noChangeAspect="1"/>
          </p:cNvPicPr>
          <p:nvPr/>
        </p:nvPicPr>
        <p:blipFill>
          <a:blip r:embed="rId4" cstate="print"/>
          <a:srcRect l="1780" t="12936" r="2299" b="7103"/>
          <a:stretch>
            <a:fillRect/>
          </a:stretch>
        </p:blipFill>
        <p:spPr>
          <a:xfrm>
            <a:off x="-23230" y="-4181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1353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354" name="矩形"/>
          <p:cNvSpPr>
            <a:spLocks/>
          </p:cNvSpPr>
          <p:nvPr/>
        </p:nvSpPr>
        <p:spPr>
          <a:xfrm>
            <a:off x="411365" y="273498"/>
            <a:ext cx="9554885" cy="62090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三、全面加强打好污染防治攻坚战保障措施</a:t>
            </a:r>
            <a:endParaRPr lang="en-US" altLang="zh-CN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600" b="1" u="none" strike="noStrike" kern="1200" cap="none" spc="0" baseline="0" dirty="0">
              <a:solidFill>
                <a:srgbClr val="215867"/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355" name="矩形"/>
          <p:cNvSpPr>
            <a:spLocks/>
          </p:cNvSpPr>
          <p:nvPr/>
        </p:nvSpPr>
        <p:spPr>
          <a:xfrm>
            <a:off x="518159" y="1371600"/>
            <a:ext cx="11216640" cy="47701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1358" name="组合"/>
          <p:cNvGrpSpPr>
            <a:grpSpLocks/>
          </p:cNvGrpSpPr>
          <p:nvPr/>
        </p:nvGrpSpPr>
        <p:grpSpPr>
          <a:xfrm>
            <a:off x="478101" y="1194323"/>
            <a:ext cx="8036191" cy="989424"/>
            <a:chOff x="478101" y="1194323"/>
            <a:chExt cx="8036191" cy="989424"/>
          </a:xfrm>
        </p:grpSpPr>
        <p:sp>
          <p:nvSpPr>
            <p:cNvPr id="1356" name="圆角矩形"/>
            <p:cNvSpPr>
              <a:spLocks/>
            </p:cNvSpPr>
            <p:nvPr/>
          </p:nvSpPr>
          <p:spPr>
            <a:xfrm>
              <a:off x="478101" y="1194323"/>
              <a:ext cx="8036191" cy="989424"/>
            </a:xfrm>
            <a:prstGeom prst="roundRect">
              <a:avLst>
                <a:gd name="adj" fmla="val 16666"/>
              </a:avLst>
            </a:prstGeom>
            <a:solidFill>
              <a:srgbClr val="D0D8E8">
                <a:alpha val="90000"/>
              </a:srgbClr>
            </a:solidFill>
            <a:ln w="38100" cap="flat" cmpd="sng">
              <a:solidFill>
                <a:srgbClr val="D0D8E8"/>
              </a:solidFill>
              <a:prstDash val="solid"/>
              <a:miter/>
            </a:ln>
            <a:effectLst>
              <a:outerShdw blurRad="50800" dist="88900" dir="5400000" algn="ctr" rotWithShape="0">
                <a:srgbClr val="000000">
                  <a:alpha val="42745"/>
                </a:srgbClr>
              </a:outerShdw>
            </a:effectLst>
          </p:spPr>
        </p:sp>
        <p:sp>
          <p:nvSpPr>
            <p:cNvPr id="1357" name="矩形"/>
            <p:cNvSpPr>
              <a:spLocks/>
            </p:cNvSpPr>
            <p:nvPr/>
          </p:nvSpPr>
          <p:spPr>
            <a:xfrm>
              <a:off x="624188" y="1301092"/>
              <a:ext cx="7720615" cy="791758"/>
            </a:xfrm>
            <a:prstGeom prst="rect">
              <a:avLst/>
            </a:prstGeom>
            <a:solidFill>
              <a:srgbClr val="FF0000">
                <a:alpha val="88000"/>
              </a:srgbClr>
            </a:solidFill>
            <a:ln w="38100" cap="flat" cmpd="sng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ctr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>
                  <a:solidFill>
                    <a:srgbClr val="FFCC00"/>
                  </a:solidFill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八是加快构建全社会行动体系</a:t>
              </a:r>
            </a:p>
          </p:txBody>
        </p:sp>
      </p:grpSp>
      <p:sp>
        <p:nvSpPr>
          <p:cNvPr id="1359" name="矩形"/>
          <p:cNvSpPr>
            <a:spLocks/>
          </p:cNvSpPr>
          <p:nvPr/>
        </p:nvSpPr>
        <p:spPr>
          <a:xfrm>
            <a:off x="1008473" y="2311519"/>
            <a:ext cx="10281965" cy="395592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pic>
        <p:nvPicPr>
          <p:cNvPr id="1371" name="图片"/>
          <p:cNvPicPr>
            <a:picLocks noChangeAspect="1"/>
          </p:cNvPicPr>
          <p:nvPr/>
        </p:nvPicPr>
        <p:blipFill>
          <a:blip/>
        </p:blipFill>
        <p:spPr>
          <a:xfrm>
            <a:off x="6074999" y="2571710"/>
            <a:ext cx="5786113" cy="339874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1387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8008" y="3852803"/>
            <a:ext cx="3983364" cy="248083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1388" name="图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6220" y="2343114"/>
            <a:ext cx="3707723" cy="286024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360" name="圆角矩形"/>
          <p:cNvSpPr>
            <a:spLocks/>
          </p:cNvSpPr>
          <p:nvPr/>
        </p:nvSpPr>
        <p:spPr>
          <a:xfrm>
            <a:off x="3427911" y="2359108"/>
            <a:ext cx="5851155" cy="1483590"/>
          </a:xfrm>
          <a:prstGeom prst="roundRect">
            <a:avLst>
              <a:gd name="adj" fmla="val 16666"/>
            </a:avLst>
          </a:prstGeom>
          <a:solidFill>
            <a:srgbClr val="339966"/>
          </a:solidFill>
          <a:ln w="25400" cap="flat" cmpd="sng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u="none" strike="noStrike" kern="1200" cap="none" spc="0" baseline="0" dirty="0">
                <a:solidFill>
                  <a:srgbClr val="FFFFFF"/>
                </a:solidFill>
                <a:latin typeface="华文行楷" pitchFamily="2" charset="-122"/>
                <a:ea typeface="华文行楷" pitchFamily="2" charset="-122"/>
                <a:cs typeface="Calibri" pitchFamily="34" charset="0"/>
              </a:rPr>
              <a:t> </a:t>
            </a:r>
            <a:r>
              <a:rPr lang="en-US" altLang="zh-CN" sz="2600" b="1" u="none" strike="noStrike" kern="1200" cap="none" spc="0" baseline="0" dirty="0">
                <a:solidFill>
                  <a:srgbClr val="FFFFFF"/>
                </a:solidFill>
                <a:latin typeface="华文隶书" charset="-122"/>
                <a:ea typeface="华文隶书" charset="-122"/>
                <a:cs typeface="Calibri" pitchFamily="34" charset="0"/>
              </a:rPr>
              <a:t>     </a:t>
            </a:r>
            <a:r>
              <a:rPr lang="en-US" altLang="zh-CN" sz="2800" b="1" u="none" strike="noStrike" kern="1200" cap="none" spc="0" baseline="0" dirty="0">
                <a:solidFill>
                  <a:srgbClr val="FFFF00"/>
                </a:solidFill>
                <a:latin typeface="华文隶书" charset="-122"/>
                <a:ea typeface="华文隶书" charset="-122"/>
                <a:cs typeface="Calibri" pitchFamily="34" charset="0"/>
              </a:rPr>
              <a:t> </a:t>
            </a:r>
            <a:r>
              <a:rPr lang="zh-CN" altLang="en-US" sz="2800" u="none" strike="noStrike" kern="0" cap="none" spc="0" baseline="0" dirty="0">
                <a:solidFill>
                  <a:srgbClr val="FFFF00"/>
                </a:solidFill>
                <a:latin typeface="华文隶书" charset="-122"/>
                <a:ea typeface="华文隶书" charset="-122"/>
                <a:cs typeface="Times New Roman" charset="0"/>
              </a:rPr>
              <a:t>动员全党全国全社会行动起来，打一场污染防治攻坚战的人民战争。</a:t>
            </a:r>
            <a:endParaRPr lang="zh-CN" altLang="en-US" sz="2800" b="1" u="none" strike="noStrike" kern="1200" cap="none" spc="0" baseline="0" dirty="0">
              <a:solidFill>
                <a:srgbClr val="FFFF00"/>
              </a:solidFill>
              <a:latin typeface="华文隶书" charset="-122"/>
              <a:ea typeface="华文隶书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590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4" grpId="0"/>
      <p:bldP spid="136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4181" y="-23231"/>
            <a:ext cx="12247106" cy="6892742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</p:pic>
      <p:sp>
        <p:nvSpPr>
          <p:cNvPr id="1373" name="矩形"/>
          <p:cNvSpPr>
            <a:spLocks/>
          </p:cNvSpPr>
          <p:nvPr/>
        </p:nvSpPr>
        <p:spPr>
          <a:xfrm>
            <a:off x="1856715" y="2131419"/>
            <a:ext cx="7000237" cy="14101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  <a:effectLst>
            <a:outerShdw blurRad="50800" dist="76200" dir="3480000" algn="ctr" rotWithShape="0">
              <a:srgbClr val="000000">
                <a:alpha val="31764"/>
              </a:srgbClr>
            </a:outerShdw>
          </a:effectLst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800" b="1" u="none" strike="noStrike" kern="1200" cap="none" spc="0" baseline="0" dirty="0">
                <a:solidFill>
                  <a:srgbClr val="000000"/>
                </a:solidFill>
                <a:effectLst>
                  <a:glow rad="63500">
                    <a:srgbClr val="267DE6">
                      <a:alpha val="40000"/>
                    </a:srgbClr>
                  </a:glow>
                </a:effectLst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坚决打好污染防治攻坚战</a:t>
            </a:r>
          </a:p>
        </p:txBody>
      </p:sp>
      <p:pic>
        <p:nvPicPr>
          <p:cNvPr id="1374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75945" y="6396487"/>
            <a:ext cx="1301748" cy="30629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375" name="矩形"/>
          <p:cNvSpPr>
            <a:spLocks/>
          </p:cNvSpPr>
          <p:nvPr/>
        </p:nvSpPr>
        <p:spPr>
          <a:xfrm>
            <a:off x="1043087" y="882094"/>
            <a:ext cx="8772159" cy="188243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  <a:effectLst>
            <a:outerShdw blurRad="50800" dist="76200" dir="3480000" algn="ctr" rotWithShape="0">
              <a:srgbClr val="000000">
                <a:alpha val="31764"/>
              </a:srgbClr>
            </a:outerShdw>
          </a:effectLst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800" b="1" u="none" strike="noStrike" kern="1200" cap="none" spc="0" baseline="0" dirty="0">
                <a:ln w="28575" cap="flat">
                  <a:solidFill>
                    <a:srgbClr val="F2F2F2"/>
                  </a:solidFill>
                  <a:prstDash val="solid"/>
                  <a:round/>
                </a:ln>
                <a:solidFill>
                  <a:srgbClr val="17375D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以习近平生态文明思想为指导</a:t>
            </a:r>
          </a:p>
        </p:txBody>
      </p:sp>
      <p:pic>
        <p:nvPicPr>
          <p:cNvPr id="1376" name="图片" descr="章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77388" y="5006934"/>
            <a:ext cx="1152523" cy="11556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22971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3" grpId="0"/>
      <p:bldP spid="13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4181" y="-5475"/>
            <a:ext cx="12247106" cy="6892742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92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75945" y="6396487"/>
            <a:ext cx="1301748" cy="30629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93" name="矩形"/>
          <p:cNvSpPr>
            <a:spLocks/>
          </p:cNvSpPr>
          <p:nvPr/>
        </p:nvSpPr>
        <p:spPr>
          <a:xfrm>
            <a:off x="1169930" y="761988"/>
            <a:ext cx="1825984" cy="99155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b="1" u="none" strike="noStrike" kern="1200" cap="none" spc="0" baseline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目   录</a:t>
            </a:r>
          </a:p>
        </p:txBody>
      </p:sp>
      <p:sp>
        <p:nvSpPr>
          <p:cNvPr id="94" name="矩形"/>
          <p:cNvSpPr>
            <a:spLocks/>
          </p:cNvSpPr>
          <p:nvPr/>
        </p:nvSpPr>
        <p:spPr>
          <a:xfrm>
            <a:off x="1960880" y="1097280"/>
            <a:ext cx="9377679" cy="4573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97" name="组合"/>
          <p:cNvGrpSpPr>
            <a:grpSpLocks/>
          </p:cNvGrpSpPr>
          <p:nvPr/>
        </p:nvGrpSpPr>
        <p:grpSpPr>
          <a:xfrm>
            <a:off x="1381104" y="1895446"/>
            <a:ext cx="9894234" cy="650477"/>
            <a:chOff x="1381104" y="1895446"/>
            <a:chExt cx="9894234" cy="650477"/>
          </a:xfrm>
        </p:grpSpPr>
        <p:sp>
          <p:nvSpPr>
            <p:cNvPr id="95" name="五边形"/>
            <p:cNvSpPr>
              <a:spLocks/>
            </p:cNvSpPr>
            <p:nvPr/>
          </p:nvSpPr>
          <p:spPr>
            <a:xfrm>
              <a:off x="1381104" y="1916586"/>
              <a:ext cx="1184798" cy="627246"/>
            </a:xfrm>
            <a:prstGeom prst="homePlate">
              <a:avLst>
                <a:gd name="adj" fmla="val 47222"/>
              </a:avLst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glow rad="381000">
                <a:srgbClr val="FFFFFF">
                  <a:alpha val="40000"/>
                </a:srgbClr>
              </a:glow>
              <a:innerShdw blurRad="63500" dist="50800" dir="8100000">
                <a:srgbClr val="000000">
                  <a:alpha val="49803"/>
                </a:srgbClr>
              </a:innerShdw>
            </a:effectLst>
          </p:spPr>
          <p:txBody>
            <a:bodyPr vert="horz" wrap="non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u="none" strike="noStrike" kern="1200" cap="none" spc="0" baseline="0" dirty="0">
                  <a:solidFill>
                    <a:srgbClr val="99CCFF"/>
                  </a:solidFill>
                  <a:latin typeface="黑体" pitchFamily="49" charset="-122"/>
                  <a:ea typeface="黑体" pitchFamily="49" charset="-122"/>
                  <a:cs typeface="Times New Roman" charset="0"/>
                </a:rPr>
                <a:t>一</a:t>
              </a:r>
            </a:p>
          </p:txBody>
        </p:sp>
        <p:sp>
          <p:nvSpPr>
            <p:cNvPr id="96" name="矩形"/>
            <p:cNvSpPr>
              <a:spLocks/>
            </p:cNvSpPr>
            <p:nvPr/>
          </p:nvSpPr>
          <p:spPr>
            <a:xfrm>
              <a:off x="3155979" y="1895446"/>
              <a:ext cx="8119358" cy="650477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innerShdw blurRad="63500" dist="50800" dir="8100000">
                <a:srgbClr val="000000">
                  <a:alpha val="49803"/>
                </a:srgbClr>
              </a:innerShdw>
            </a:effectLst>
          </p:spPr>
        </p:sp>
      </p:grpSp>
      <p:sp>
        <p:nvSpPr>
          <p:cNvPr id="98" name="矩形"/>
          <p:cNvSpPr>
            <a:spLocks/>
          </p:cNvSpPr>
          <p:nvPr/>
        </p:nvSpPr>
        <p:spPr>
          <a:xfrm>
            <a:off x="4572859" y="1999289"/>
            <a:ext cx="5707013" cy="48196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00" u="none" strike="noStrike" kern="1200" cap="none" spc="0" baseline="0">
                <a:solidFill>
                  <a:schemeClr val="bg1"/>
                </a:solidFill>
                <a:latin typeface="Calibri" pitchFamily="34" charset="0"/>
                <a:ea typeface="黑体" pitchFamily="49" charset="-122"/>
                <a:cs typeface="Times New Roman" charset="0"/>
              </a:rPr>
              <a:t>深入学习领会习近平生态文明思想</a:t>
            </a:r>
            <a:endParaRPr lang="zh-CN" altLang="en-US" sz="2600" u="none" strike="noStrike" kern="1200" cap="none" spc="0" baseline="0">
              <a:solidFill>
                <a:schemeClr val="bg1"/>
              </a:solidFill>
              <a:latin typeface="Calibri" pitchFamily="34" charset="0"/>
              <a:ea typeface="宋体" pitchFamily="2" charset="-122"/>
              <a:cs typeface="Times New Roman" charset="0"/>
            </a:endParaRPr>
          </a:p>
        </p:txBody>
      </p:sp>
      <p:grpSp>
        <p:nvGrpSpPr>
          <p:cNvPr id="101" name="组合"/>
          <p:cNvGrpSpPr>
            <a:grpSpLocks/>
          </p:cNvGrpSpPr>
          <p:nvPr/>
        </p:nvGrpSpPr>
        <p:grpSpPr>
          <a:xfrm>
            <a:off x="1377099" y="2844856"/>
            <a:ext cx="9894235" cy="650478"/>
            <a:chOff x="1377099" y="2844856"/>
            <a:chExt cx="9894235" cy="650478"/>
          </a:xfrm>
        </p:grpSpPr>
        <p:sp>
          <p:nvSpPr>
            <p:cNvPr id="99" name="五边形"/>
            <p:cNvSpPr>
              <a:spLocks/>
            </p:cNvSpPr>
            <p:nvPr/>
          </p:nvSpPr>
          <p:spPr>
            <a:xfrm>
              <a:off x="1377099" y="2865997"/>
              <a:ext cx="1184798" cy="627246"/>
            </a:xfrm>
            <a:prstGeom prst="homePlate">
              <a:avLst>
                <a:gd name="adj" fmla="val 47222"/>
              </a:avLst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glow rad="381000">
                <a:srgbClr val="FFFFFF">
                  <a:alpha val="40000"/>
                </a:srgbClr>
              </a:glow>
              <a:innerShdw blurRad="63500" dist="50800" dir="8100000">
                <a:srgbClr val="000000">
                  <a:alpha val="49803"/>
                </a:srgbClr>
              </a:innerShdw>
            </a:effectLst>
          </p:spPr>
          <p:txBody>
            <a:bodyPr vert="horz" wrap="non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u="none" strike="noStrike" kern="1200" cap="none" spc="0" baseline="0">
                  <a:solidFill>
                    <a:srgbClr val="99CCFF"/>
                  </a:solidFill>
                  <a:latin typeface="黑体" pitchFamily="49" charset="-122"/>
                  <a:ea typeface="黑体" pitchFamily="49" charset="-122"/>
                  <a:cs typeface="Times New Roman" charset="0"/>
                </a:rPr>
                <a:t>二 </a:t>
              </a:r>
            </a:p>
          </p:txBody>
        </p:sp>
        <p:sp>
          <p:nvSpPr>
            <p:cNvPr id="100" name="矩形"/>
            <p:cNvSpPr>
              <a:spLocks/>
            </p:cNvSpPr>
            <p:nvPr/>
          </p:nvSpPr>
          <p:spPr>
            <a:xfrm>
              <a:off x="3151975" y="2844856"/>
              <a:ext cx="8119358" cy="650478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innerShdw blurRad="63500" dist="50800" dir="8100000">
                <a:srgbClr val="000000">
                  <a:alpha val="49803"/>
                </a:srgbClr>
              </a:innerShdw>
            </a:effectLst>
          </p:spPr>
        </p:sp>
      </p:grpSp>
      <p:grpSp>
        <p:nvGrpSpPr>
          <p:cNvPr id="104" name="组合"/>
          <p:cNvGrpSpPr>
            <a:grpSpLocks/>
          </p:cNvGrpSpPr>
          <p:nvPr/>
        </p:nvGrpSpPr>
        <p:grpSpPr>
          <a:xfrm>
            <a:off x="1421649" y="3908565"/>
            <a:ext cx="9894234" cy="650478"/>
            <a:chOff x="1421649" y="3908565"/>
            <a:chExt cx="9894234" cy="650478"/>
          </a:xfrm>
        </p:grpSpPr>
        <p:sp>
          <p:nvSpPr>
            <p:cNvPr id="102" name="五边形"/>
            <p:cNvSpPr>
              <a:spLocks/>
            </p:cNvSpPr>
            <p:nvPr/>
          </p:nvSpPr>
          <p:spPr>
            <a:xfrm>
              <a:off x="1421649" y="3929706"/>
              <a:ext cx="1184799" cy="627246"/>
            </a:xfrm>
            <a:prstGeom prst="homePlate">
              <a:avLst>
                <a:gd name="adj" fmla="val 47223"/>
              </a:avLst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glow rad="381000">
                <a:srgbClr val="FFFFFF">
                  <a:alpha val="40000"/>
                </a:srgbClr>
              </a:glow>
              <a:innerShdw blurRad="63500" dist="50800" dir="8100000">
                <a:srgbClr val="000000">
                  <a:alpha val="49803"/>
                </a:srgbClr>
              </a:innerShdw>
            </a:effectLst>
          </p:spPr>
          <p:txBody>
            <a:bodyPr vert="horz" wrap="non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u="none" strike="noStrike" kern="1200" cap="none" spc="0" baseline="0" dirty="0">
                  <a:solidFill>
                    <a:srgbClr val="99CCFF"/>
                  </a:solidFill>
                  <a:latin typeface="黑体" pitchFamily="49" charset="-122"/>
                  <a:ea typeface="黑体" pitchFamily="49" charset="-122"/>
                  <a:cs typeface="Times New Roman" charset="0"/>
                </a:rPr>
                <a:t>三 </a:t>
              </a:r>
            </a:p>
          </p:txBody>
        </p:sp>
        <p:sp>
          <p:nvSpPr>
            <p:cNvPr id="103" name="矩形"/>
            <p:cNvSpPr>
              <a:spLocks/>
            </p:cNvSpPr>
            <p:nvPr/>
          </p:nvSpPr>
          <p:spPr>
            <a:xfrm>
              <a:off x="3196524" y="3908565"/>
              <a:ext cx="8119358" cy="650478"/>
            </a:xfrm>
            <a:prstGeom prst="rect">
              <a:avLst/>
            </a:prstGeom>
            <a:solidFill>
              <a:srgbClr val="4F81BD">
                <a:alpha val="88000"/>
              </a:srgbClr>
            </a:solidFill>
            <a:ln w="9525" cap="flat" cmpd="sng">
              <a:solidFill>
                <a:srgbClr val="000000"/>
              </a:solidFill>
              <a:prstDash val="solid"/>
              <a:miter/>
            </a:ln>
            <a:effectLst>
              <a:innerShdw blurRad="63500" dist="50800" dir="8100000">
                <a:srgbClr val="000000">
                  <a:alpha val="49803"/>
                </a:srgbClr>
              </a:innerShdw>
            </a:effectLst>
          </p:spPr>
        </p:sp>
      </p:grpSp>
      <p:sp>
        <p:nvSpPr>
          <p:cNvPr id="105" name="矩形"/>
          <p:cNvSpPr>
            <a:spLocks/>
          </p:cNvSpPr>
          <p:nvPr/>
        </p:nvSpPr>
        <p:spPr>
          <a:xfrm>
            <a:off x="4636458" y="2939175"/>
            <a:ext cx="5707013" cy="48196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00" u="none" strike="noStrike" kern="1200" cap="none" spc="0" baseline="0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  <a:cs typeface="Times New Roman" charset="0"/>
              </a:rPr>
              <a:t>坚决打好污染防治攻坚战</a:t>
            </a:r>
          </a:p>
        </p:txBody>
      </p:sp>
      <p:sp>
        <p:nvSpPr>
          <p:cNvPr id="106" name="矩形"/>
          <p:cNvSpPr>
            <a:spLocks/>
          </p:cNvSpPr>
          <p:nvPr/>
        </p:nvSpPr>
        <p:spPr>
          <a:xfrm>
            <a:off x="4680078" y="4022863"/>
            <a:ext cx="6319968" cy="48196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00" u="none" strike="noStrike" kern="1200" cap="none" spc="0" baseline="0">
                <a:solidFill>
                  <a:srgbClr val="FFFFFF"/>
                </a:solidFill>
                <a:latin typeface="Calibri" pitchFamily="34" charset="0"/>
                <a:ea typeface="黑体" pitchFamily="49" charset="-122"/>
                <a:cs typeface="Times New Roman" charset="0"/>
              </a:rPr>
              <a:t>全面加强打好污染防治攻坚战保障措施</a:t>
            </a:r>
          </a:p>
        </p:txBody>
      </p:sp>
      <p:pic>
        <p:nvPicPr>
          <p:cNvPr id="107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936017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501" y="6252845"/>
            <a:ext cx="1867535" cy="43688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2" descr="郑重声明.png">
            <a:extLst>
              <a:ext uri="{FF2B5EF4-FFF2-40B4-BE49-F238E27FC236}">
                <a16:creationId xmlns:a16="http://schemas.microsoft.com/office/drawing/2014/main" id="{A378E713-8152-44F5-9068-E7A92415D5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4008" y="1992771"/>
            <a:ext cx="6831144" cy="30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003080"/>
      </p:ext>
    </p:extLst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7"/>
          <a:stretch>
            <a:fillRect/>
          </a:stretch>
        </p:blipFill>
        <p:spPr bwMode="auto">
          <a:xfrm>
            <a:off x="0" y="4799013"/>
            <a:ext cx="121920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9" b="74556"/>
          <a:stretch>
            <a:fillRect/>
          </a:stretch>
        </p:blipFill>
        <p:spPr bwMode="auto">
          <a:xfrm>
            <a:off x="133351" y="-66675"/>
            <a:ext cx="3445933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60421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60437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0438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60422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6 w 1194"/>
              <a:gd name="T1" fmla="*/ 0 h 957"/>
              <a:gd name="T2" fmla="*/ 0 w 1194"/>
              <a:gd name="T3" fmla="*/ 2147483646 h 957"/>
              <a:gd name="T4" fmla="*/ 0 w 1194"/>
              <a:gd name="T5" fmla="*/ 2147483646 h 957"/>
              <a:gd name="T6" fmla="*/ 2147483646 w 1194"/>
              <a:gd name="T7" fmla="*/ 0 h 957"/>
              <a:gd name="T8" fmla="*/ 2147483646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0423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6 w 1347"/>
              <a:gd name="T1" fmla="*/ 0 h 996"/>
              <a:gd name="T2" fmla="*/ 0 w 1347"/>
              <a:gd name="T3" fmla="*/ 2147483646 h 996"/>
              <a:gd name="T4" fmla="*/ 0 w 1347"/>
              <a:gd name="T5" fmla="*/ 2147483646 h 996"/>
              <a:gd name="T6" fmla="*/ 2147483646 w 1347"/>
              <a:gd name="T7" fmla="*/ 0 h 996"/>
              <a:gd name="T8" fmla="*/ 2147483646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0424" name="Freeform 9"/>
          <p:cNvSpPr>
            <a:spLocks/>
          </p:cNvSpPr>
          <p:nvPr/>
        </p:nvSpPr>
        <p:spPr bwMode="gray">
          <a:xfrm>
            <a:off x="2495552" y="-14287"/>
            <a:ext cx="3117849" cy="1627188"/>
          </a:xfrm>
          <a:custGeom>
            <a:avLst/>
            <a:gdLst>
              <a:gd name="T0" fmla="*/ 2147483646 w 1473"/>
              <a:gd name="T1" fmla="*/ 2147483646 h 1025"/>
              <a:gd name="T2" fmla="*/ 2147483646 w 1473"/>
              <a:gd name="T3" fmla="*/ 2147483646 h 1025"/>
              <a:gd name="T4" fmla="*/ 0 w 1473"/>
              <a:gd name="T5" fmla="*/ 2147483646 h 1025"/>
              <a:gd name="T6" fmla="*/ 2147483646 w 1473"/>
              <a:gd name="T7" fmla="*/ 0 h 1025"/>
              <a:gd name="T8" fmla="*/ 2147483646 w 1473"/>
              <a:gd name="T9" fmla="*/ 2147483646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0425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6 w 2221"/>
              <a:gd name="T1" fmla="*/ 2147483646 h 1534"/>
              <a:gd name="T2" fmla="*/ 0 w 2221"/>
              <a:gd name="T3" fmla="*/ 0 h 1534"/>
              <a:gd name="T4" fmla="*/ 2147483646 w 2221"/>
              <a:gd name="T5" fmla="*/ 2147483646 h 1534"/>
              <a:gd name="T6" fmla="*/ 2147483646 w 2221"/>
              <a:gd name="T7" fmla="*/ 2147483646 h 1534"/>
              <a:gd name="T8" fmla="*/ 2147483646 w 2221"/>
              <a:gd name="T9" fmla="*/ 2147483646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0426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6 w 2057"/>
              <a:gd name="T1" fmla="*/ 2147483646 h 1507"/>
              <a:gd name="T2" fmla="*/ 0 w 2057"/>
              <a:gd name="T3" fmla="*/ 0 h 1507"/>
              <a:gd name="T4" fmla="*/ 0 w 2057"/>
              <a:gd name="T5" fmla="*/ 2147483646 h 1507"/>
              <a:gd name="T6" fmla="*/ 2147483646 w 2057"/>
              <a:gd name="T7" fmla="*/ 2147483646 h 1507"/>
              <a:gd name="T8" fmla="*/ 2147483646 w 2057"/>
              <a:gd name="T9" fmla="*/ 2147483646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0427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6 w 1856"/>
              <a:gd name="T1" fmla="*/ 2147483646 h 1477"/>
              <a:gd name="T2" fmla="*/ 0 w 1856"/>
              <a:gd name="T3" fmla="*/ 2147483646 h 1477"/>
              <a:gd name="T4" fmla="*/ 0 w 1856"/>
              <a:gd name="T5" fmla="*/ 0 h 1477"/>
              <a:gd name="T6" fmla="*/ 2147483646 w 1856"/>
              <a:gd name="T7" fmla="*/ 2147483646 h 1477"/>
              <a:gd name="T8" fmla="*/ 2147483646 w 1856"/>
              <a:gd name="T9" fmla="*/ 2147483646 h 1477"/>
              <a:gd name="T10" fmla="*/ 2147483646 w 1856"/>
              <a:gd name="T11" fmla="*/ 2147483646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0428" name="Line 17"/>
          <p:cNvSpPr>
            <a:spLocks noChangeShapeType="1"/>
          </p:cNvSpPr>
          <p:nvPr/>
        </p:nvSpPr>
        <p:spPr bwMode="gray">
          <a:xfrm>
            <a:off x="2501900" y="1552576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0429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70000"/>
              </a:lnSpc>
            </a:pP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时事报告</a:t>
            </a: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杂志社</a:t>
            </a:r>
            <a:endParaRPr kumimoji="1" lang="ko-KR" altLang="en-US" sz="5333" b="1">
              <a:solidFill>
                <a:srgbClr val="FFFFFF"/>
              </a:solidFill>
              <a:latin typeface="微软雅黑" panose="020B0503020204020204" pitchFamily="34" charset="-122"/>
              <a:ea typeface="冬青黑体简体中文 W6"/>
              <a:cs typeface="冬青黑体简体中文 W6"/>
            </a:endParaRPr>
          </a:p>
        </p:txBody>
      </p:sp>
      <p:sp>
        <p:nvSpPr>
          <p:cNvPr id="60430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latinLnBrk="1">
              <a:spcBef>
                <a:spcPct val="20000"/>
              </a:spcBef>
            </a:pPr>
            <a:r>
              <a:rPr kumimoji="1" lang="zh-CN" altLang="en-US" sz="3733" b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形势与政策课专用</a:t>
            </a:r>
            <a:endParaRPr kumimoji="1" lang="ko-KR" altLang="en-US" sz="3733" b="1">
              <a:solidFill>
                <a:srgbClr val="FFFFFF"/>
              </a:solidFill>
              <a:latin typeface="华文楷体" panose="02010600040101010101" pitchFamily="2" charset="-122"/>
              <a:ea typeface="楷体-简"/>
              <a:cs typeface="楷体-简"/>
            </a:endParaRPr>
          </a:p>
        </p:txBody>
      </p:sp>
      <p:sp>
        <p:nvSpPr>
          <p:cNvPr id="60431" name="Rectangle 6"/>
          <p:cNvSpPr>
            <a:spLocks noChangeArrowheads="1"/>
          </p:cNvSpPr>
          <p:nvPr/>
        </p:nvSpPr>
        <p:spPr bwMode="gray">
          <a:xfrm>
            <a:off x="86785" y="4457701"/>
            <a:ext cx="2349500" cy="2159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0432" name="Text Box 8"/>
          <p:cNvSpPr txBox="1">
            <a:spLocks noChangeArrowheads="1"/>
          </p:cNvSpPr>
          <p:nvPr/>
        </p:nvSpPr>
        <p:spPr bwMode="gray">
          <a:xfrm>
            <a:off x="-35982" y="4418014"/>
            <a:ext cx="2783417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zh-CN" sz="1467" b="1">
                <a:solidFill>
                  <a:srgbClr val="A6A6A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www.xingshizhengce.com</a:t>
            </a:r>
          </a:p>
        </p:txBody>
      </p:sp>
      <p:sp>
        <p:nvSpPr>
          <p:cNvPr id="60434" name="Freeform 20"/>
          <p:cNvSpPr>
            <a:spLocks/>
          </p:cNvSpPr>
          <p:nvPr/>
        </p:nvSpPr>
        <p:spPr bwMode="gray">
          <a:xfrm>
            <a:off x="2415117" y="-9525"/>
            <a:ext cx="9776883" cy="6946900"/>
          </a:xfrm>
          <a:custGeom>
            <a:avLst/>
            <a:gdLst>
              <a:gd name="T0" fmla="*/ 2147483646 w 4579"/>
              <a:gd name="T1" fmla="*/ 0 h 4338"/>
              <a:gd name="T2" fmla="*/ 2147483646 w 4579"/>
              <a:gd name="T3" fmla="*/ 2147483646 h 4338"/>
              <a:gd name="T4" fmla="*/ 0 w 4579"/>
              <a:gd name="T5" fmla="*/ 2147483646 h 4338"/>
              <a:gd name="T6" fmla="*/ 2147483646 w 4579"/>
              <a:gd name="T7" fmla="*/ 2147483646 h 4338"/>
              <a:gd name="T8" fmla="*/ 2147483646 w 4579"/>
              <a:gd name="T9" fmla="*/ 2147483646 h 4338"/>
              <a:gd name="T10" fmla="*/ 2147483646 w 4579"/>
              <a:gd name="T11" fmla="*/ 0 h 4338"/>
              <a:gd name="T12" fmla="*/ 2147483646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pic>
        <p:nvPicPr>
          <p:cNvPr id="24" name="图片 23" descr="时事报告.gif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9532" y="242537"/>
            <a:ext cx="10070400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0401" y="2166304"/>
            <a:ext cx="8953563" cy="29653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1219170" fontAlgn="auto">
              <a:defRPr/>
            </a:pPr>
            <a:r>
              <a:rPr lang="zh-CN" altLang="en-US" sz="2667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《时事报告》是中央宣传部主管的时政月刊，是广大党员干部以及宣传、教育工作者认识、把握国内外形势政策、做好宣传教育工作的必备学习资料。</a:t>
            </a:r>
            <a:endParaRPr lang="en-US" altLang="zh-CN" sz="2667" b="1" spc="67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prstClr val="black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  <a:p>
            <a:pPr algn="just" defTabSz="1219170" fontAlgn="auto">
              <a:defRPr/>
            </a:pP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供各级领导干部讲形势、作报告和公开选拔、竞争上岗，大中专院校和中学思想政治课教师讲授形势与政策课和时事课，参加公务员考试以及关心国内外形势的读者使用。</a:t>
            </a:r>
          </a:p>
        </p:txBody>
      </p:sp>
      <p:pic>
        <p:nvPicPr>
          <p:cNvPr id="23" name="图片 2" descr="章.tif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" y="2337007"/>
            <a:ext cx="1536000" cy="1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7"/>
          <a:stretch>
            <a:fillRect/>
          </a:stretch>
        </p:blipFill>
        <p:spPr bwMode="auto">
          <a:xfrm>
            <a:off x="0" y="4799013"/>
            <a:ext cx="121920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9" b="74556"/>
          <a:stretch>
            <a:fillRect/>
          </a:stretch>
        </p:blipFill>
        <p:spPr bwMode="auto">
          <a:xfrm>
            <a:off x="133351" y="-66675"/>
            <a:ext cx="3445933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61445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61461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1462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61446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6 w 1194"/>
              <a:gd name="T1" fmla="*/ 0 h 957"/>
              <a:gd name="T2" fmla="*/ 0 w 1194"/>
              <a:gd name="T3" fmla="*/ 2147483646 h 957"/>
              <a:gd name="T4" fmla="*/ 0 w 1194"/>
              <a:gd name="T5" fmla="*/ 2147483646 h 957"/>
              <a:gd name="T6" fmla="*/ 2147483646 w 1194"/>
              <a:gd name="T7" fmla="*/ 0 h 957"/>
              <a:gd name="T8" fmla="*/ 2147483646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1447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6 w 1347"/>
              <a:gd name="T1" fmla="*/ 0 h 996"/>
              <a:gd name="T2" fmla="*/ 0 w 1347"/>
              <a:gd name="T3" fmla="*/ 2147483646 h 996"/>
              <a:gd name="T4" fmla="*/ 0 w 1347"/>
              <a:gd name="T5" fmla="*/ 2147483646 h 996"/>
              <a:gd name="T6" fmla="*/ 2147483646 w 1347"/>
              <a:gd name="T7" fmla="*/ 0 h 996"/>
              <a:gd name="T8" fmla="*/ 2147483646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1448" name="Freeform 9"/>
          <p:cNvSpPr>
            <a:spLocks/>
          </p:cNvSpPr>
          <p:nvPr/>
        </p:nvSpPr>
        <p:spPr bwMode="gray">
          <a:xfrm>
            <a:off x="2495552" y="-14287"/>
            <a:ext cx="3117849" cy="1627188"/>
          </a:xfrm>
          <a:custGeom>
            <a:avLst/>
            <a:gdLst>
              <a:gd name="T0" fmla="*/ 2147483646 w 1473"/>
              <a:gd name="T1" fmla="*/ 2147483646 h 1025"/>
              <a:gd name="T2" fmla="*/ 2147483646 w 1473"/>
              <a:gd name="T3" fmla="*/ 2147483646 h 1025"/>
              <a:gd name="T4" fmla="*/ 0 w 1473"/>
              <a:gd name="T5" fmla="*/ 2147483646 h 1025"/>
              <a:gd name="T6" fmla="*/ 2147483646 w 1473"/>
              <a:gd name="T7" fmla="*/ 0 h 1025"/>
              <a:gd name="T8" fmla="*/ 2147483646 w 1473"/>
              <a:gd name="T9" fmla="*/ 2147483646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1449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6 w 2221"/>
              <a:gd name="T1" fmla="*/ 2147483646 h 1534"/>
              <a:gd name="T2" fmla="*/ 0 w 2221"/>
              <a:gd name="T3" fmla="*/ 0 h 1534"/>
              <a:gd name="T4" fmla="*/ 2147483646 w 2221"/>
              <a:gd name="T5" fmla="*/ 2147483646 h 1534"/>
              <a:gd name="T6" fmla="*/ 2147483646 w 2221"/>
              <a:gd name="T7" fmla="*/ 2147483646 h 1534"/>
              <a:gd name="T8" fmla="*/ 2147483646 w 2221"/>
              <a:gd name="T9" fmla="*/ 2147483646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1450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6 w 2057"/>
              <a:gd name="T1" fmla="*/ 2147483646 h 1507"/>
              <a:gd name="T2" fmla="*/ 0 w 2057"/>
              <a:gd name="T3" fmla="*/ 0 h 1507"/>
              <a:gd name="T4" fmla="*/ 0 w 2057"/>
              <a:gd name="T5" fmla="*/ 2147483646 h 1507"/>
              <a:gd name="T6" fmla="*/ 2147483646 w 2057"/>
              <a:gd name="T7" fmla="*/ 2147483646 h 1507"/>
              <a:gd name="T8" fmla="*/ 2147483646 w 2057"/>
              <a:gd name="T9" fmla="*/ 2147483646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1451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6 w 1856"/>
              <a:gd name="T1" fmla="*/ 2147483646 h 1477"/>
              <a:gd name="T2" fmla="*/ 0 w 1856"/>
              <a:gd name="T3" fmla="*/ 2147483646 h 1477"/>
              <a:gd name="T4" fmla="*/ 0 w 1856"/>
              <a:gd name="T5" fmla="*/ 0 h 1477"/>
              <a:gd name="T6" fmla="*/ 2147483646 w 1856"/>
              <a:gd name="T7" fmla="*/ 2147483646 h 1477"/>
              <a:gd name="T8" fmla="*/ 2147483646 w 1856"/>
              <a:gd name="T9" fmla="*/ 2147483646 h 1477"/>
              <a:gd name="T10" fmla="*/ 2147483646 w 1856"/>
              <a:gd name="T11" fmla="*/ 2147483646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1452" name="Line 17"/>
          <p:cNvSpPr>
            <a:spLocks noChangeShapeType="1"/>
          </p:cNvSpPr>
          <p:nvPr/>
        </p:nvSpPr>
        <p:spPr bwMode="gray">
          <a:xfrm>
            <a:off x="2501900" y="1552576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1453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70000"/>
              </a:lnSpc>
            </a:pP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时事报告</a:t>
            </a: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杂志社</a:t>
            </a:r>
            <a:endParaRPr kumimoji="1" lang="ko-KR" altLang="en-US" sz="5333" b="1">
              <a:solidFill>
                <a:srgbClr val="FFFFFF"/>
              </a:solidFill>
              <a:latin typeface="微软雅黑" panose="020B0503020204020204" pitchFamily="34" charset="-122"/>
              <a:ea typeface="冬青黑体简体中文 W6"/>
              <a:cs typeface="冬青黑体简体中文 W6"/>
            </a:endParaRPr>
          </a:p>
        </p:txBody>
      </p:sp>
      <p:sp>
        <p:nvSpPr>
          <p:cNvPr id="61454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latinLnBrk="1">
              <a:spcBef>
                <a:spcPct val="20000"/>
              </a:spcBef>
            </a:pPr>
            <a:r>
              <a:rPr kumimoji="1" lang="zh-CN" altLang="en-US" sz="3733" b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形势与政策课专用</a:t>
            </a:r>
            <a:endParaRPr kumimoji="1" lang="ko-KR" altLang="en-US" sz="3733" b="1">
              <a:solidFill>
                <a:srgbClr val="FFFFFF"/>
              </a:solidFill>
              <a:latin typeface="华文楷体" panose="02010600040101010101" pitchFamily="2" charset="-122"/>
              <a:ea typeface="楷体-简"/>
              <a:cs typeface="楷体-简"/>
            </a:endParaRPr>
          </a:p>
        </p:txBody>
      </p:sp>
      <p:sp>
        <p:nvSpPr>
          <p:cNvPr id="61455" name="Rectangle 6"/>
          <p:cNvSpPr>
            <a:spLocks noChangeArrowheads="1"/>
          </p:cNvSpPr>
          <p:nvPr/>
        </p:nvSpPr>
        <p:spPr bwMode="gray">
          <a:xfrm>
            <a:off x="86785" y="4457701"/>
            <a:ext cx="2349500" cy="2159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1456" name="Text Box 8"/>
          <p:cNvSpPr txBox="1">
            <a:spLocks noChangeArrowheads="1"/>
          </p:cNvSpPr>
          <p:nvPr/>
        </p:nvSpPr>
        <p:spPr bwMode="gray">
          <a:xfrm>
            <a:off x="2" y="4418014"/>
            <a:ext cx="2783417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zh-CN" sz="1467" b="1">
                <a:solidFill>
                  <a:srgbClr val="A6A6A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www.xingshizhengce.com</a:t>
            </a:r>
          </a:p>
        </p:txBody>
      </p:sp>
      <p:sp>
        <p:nvSpPr>
          <p:cNvPr id="61458" name="Freeform 20"/>
          <p:cNvSpPr>
            <a:spLocks/>
          </p:cNvSpPr>
          <p:nvPr/>
        </p:nvSpPr>
        <p:spPr bwMode="gray">
          <a:xfrm>
            <a:off x="2415117" y="-9525"/>
            <a:ext cx="9776883" cy="6946900"/>
          </a:xfrm>
          <a:custGeom>
            <a:avLst/>
            <a:gdLst>
              <a:gd name="T0" fmla="*/ 2147483646 w 4579"/>
              <a:gd name="T1" fmla="*/ 0 h 4338"/>
              <a:gd name="T2" fmla="*/ 2147483646 w 4579"/>
              <a:gd name="T3" fmla="*/ 2147483646 h 4338"/>
              <a:gd name="T4" fmla="*/ 0 w 4579"/>
              <a:gd name="T5" fmla="*/ 2147483646 h 4338"/>
              <a:gd name="T6" fmla="*/ 2147483646 w 4579"/>
              <a:gd name="T7" fmla="*/ 2147483646 h 4338"/>
              <a:gd name="T8" fmla="*/ 2147483646 w 4579"/>
              <a:gd name="T9" fmla="*/ 2147483646 h 4338"/>
              <a:gd name="T10" fmla="*/ 2147483646 w 4579"/>
              <a:gd name="T11" fmla="*/ 0 h 4338"/>
              <a:gd name="T12" fmla="*/ 2147483646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pic>
        <p:nvPicPr>
          <p:cNvPr id="61460" name="图片 23" descr="党委中心组学习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66918" y="295381"/>
            <a:ext cx="10071100" cy="503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68561" y="2529324"/>
            <a:ext cx="8667811" cy="14056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1219170" fontAlgn="auto">
              <a:defRPr/>
            </a:pPr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党委中心组学习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为各级党委中心组成员提供最权威、最系统、最及时、最有用的专用学习材料，是筹备中心组学习的好助手，也是党员干部学习的好老师。</a:t>
            </a:r>
            <a:endParaRPr lang="zh-CN" altLang="en-US" sz="2667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3" name="图片 2" descr="章.tif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" y="2337007"/>
            <a:ext cx="1536000" cy="1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7"/>
          <a:stretch>
            <a:fillRect/>
          </a:stretch>
        </p:blipFill>
        <p:spPr bwMode="auto">
          <a:xfrm>
            <a:off x="0" y="4799013"/>
            <a:ext cx="121920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9" b="74556"/>
          <a:stretch>
            <a:fillRect/>
          </a:stretch>
        </p:blipFill>
        <p:spPr bwMode="auto">
          <a:xfrm>
            <a:off x="133351" y="-66675"/>
            <a:ext cx="3445933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62469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62485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2486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62470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6 w 1194"/>
              <a:gd name="T1" fmla="*/ 0 h 957"/>
              <a:gd name="T2" fmla="*/ 0 w 1194"/>
              <a:gd name="T3" fmla="*/ 2147483646 h 957"/>
              <a:gd name="T4" fmla="*/ 0 w 1194"/>
              <a:gd name="T5" fmla="*/ 2147483646 h 957"/>
              <a:gd name="T6" fmla="*/ 2147483646 w 1194"/>
              <a:gd name="T7" fmla="*/ 0 h 957"/>
              <a:gd name="T8" fmla="*/ 2147483646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2471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6 w 1347"/>
              <a:gd name="T1" fmla="*/ 0 h 996"/>
              <a:gd name="T2" fmla="*/ 0 w 1347"/>
              <a:gd name="T3" fmla="*/ 2147483646 h 996"/>
              <a:gd name="T4" fmla="*/ 0 w 1347"/>
              <a:gd name="T5" fmla="*/ 2147483646 h 996"/>
              <a:gd name="T6" fmla="*/ 2147483646 w 1347"/>
              <a:gd name="T7" fmla="*/ 0 h 996"/>
              <a:gd name="T8" fmla="*/ 2147483646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2472" name="Freeform 9"/>
          <p:cNvSpPr>
            <a:spLocks/>
          </p:cNvSpPr>
          <p:nvPr/>
        </p:nvSpPr>
        <p:spPr bwMode="gray">
          <a:xfrm>
            <a:off x="2495552" y="-14287"/>
            <a:ext cx="3117849" cy="1627188"/>
          </a:xfrm>
          <a:custGeom>
            <a:avLst/>
            <a:gdLst>
              <a:gd name="T0" fmla="*/ 2147483646 w 1473"/>
              <a:gd name="T1" fmla="*/ 2147483646 h 1025"/>
              <a:gd name="T2" fmla="*/ 2147483646 w 1473"/>
              <a:gd name="T3" fmla="*/ 2147483646 h 1025"/>
              <a:gd name="T4" fmla="*/ 0 w 1473"/>
              <a:gd name="T5" fmla="*/ 2147483646 h 1025"/>
              <a:gd name="T6" fmla="*/ 2147483646 w 1473"/>
              <a:gd name="T7" fmla="*/ 0 h 1025"/>
              <a:gd name="T8" fmla="*/ 2147483646 w 1473"/>
              <a:gd name="T9" fmla="*/ 2147483646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2473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6 w 2221"/>
              <a:gd name="T1" fmla="*/ 2147483646 h 1534"/>
              <a:gd name="T2" fmla="*/ 0 w 2221"/>
              <a:gd name="T3" fmla="*/ 0 h 1534"/>
              <a:gd name="T4" fmla="*/ 2147483646 w 2221"/>
              <a:gd name="T5" fmla="*/ 2147483646 h 1534"/>
              <a:gd name="T6" fmla="*/ 2147483646 w 2221"/>
              <a:gd name="T7" fmla="*/ 2147483646 h 1534"/>
              <a:gd name="T8" fmla="*/ 2147483646 w 2221"/>
              <a:gd name="T9" fmla="*/ 2147483646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2474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6 w 2057"/>
              <a:gd name="T1" fmla="*/ 2147483646 h 1507"/>
              <a:gd name="T2" fmla="*/ 0 w 2057"/>
              <a:gd name="T3" fmla="*/ 0 h 1507"/>
              <a:gd name="T4" fmla="*/ 0 w 2057"/>
              <a:gd name="T5" fmla="*/ 2147483646 h 1507"/>
              <a:gd name="T6" fmla="*/ 2147483646 w 2057"/>
              <a:gd name="T7" fmla="*/ 2147483646 h 1507"/>
              <a:gd name="T8" fmla="*/ 2147483646 w 2057"/>
              <a:gd name="T9" fmla="*/ 2147483646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2475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6 w 1856"/>
              <a:gd name="T1" fmla="*/ 2147483646 h 1477"/>
              <a:gd name="T2" fmla="*/ 0 w 1856"/>
              <a:gd name="T3" fmla="*/ 2147483646 h 1477"/>
              <a:gd name="T4" fmla="*/ 0 w 1856"/>
              <a:gd name="T5" fmla="*/ 0 h 1477"/>
              <a:gd name="T6" fmla="*/ 2147483646 w 1856"/>
              <a:gd name="T7" fmla="*/ 2147483646 h 1477"/>
              <a:gd name="T8" fmla="*/ 2147483646 w 1856"/>
              <a:gd name="T9" fmla="*/ 2147483646 h 1477"/>
              <a:gd name="T10" fmla="*/ 2147483646 w 1856"/>
              <a:gd name="T11" fmla="*/ 2147483646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2476" name="Line 17"/>
          <p:cNvSpPr>
            <a:spLocks noChangeShapeType="1"/>
          </p:cNvSpPr>
          <p:nvPr/>
        </p:nvSpPr>
        <p:spPr bwMode="gray">
          <a:xfrm>
            <a:off x="2501900" y="1552576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2477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70000"/>
              </a:lnSpc>
            </a:pP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时事报告</a:t>
            </a: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杂志社</a:t>
            </a:r>
            <a:endParaRPr kumimoji="1" lang="ko-KR" altLang="en-US" sz="5333" b="1">
              <a:solidFill>
                <a:srgbClr val="FFFFFF"/>
              </a:solidFill>
              <a:latin typeface="微软雅黑" panose="020B0503020204020204" pitchFamily="34" charset="-122"/>
              <a:ea typeface="冬青黑体简体中文 W6"/>
              <a:cs typeface="冬青黑体简体中文 W6"/>
            </a:endParaRPr>
          </a:p>
        </p:txBody>
      </p:sp>
      <p:sp>
        <p:nvSpPr>
          <p:cNvPr id="62478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latinLnBrk="1">
              <a:spcBef>
                <a:spcPct val="20000"/>
              </a:spcBef>
            </a:pPr>
            <a:r>
              <a:rPr kumimoji="1" lang="zh-CN" altLang="en-US" sz="3733" b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形势与政策课专用</a:t>
            </a:r>
            <a:endParaRPr kumimoji="1" lang="ko-KR" altLang="en-US" sz="3733" b="1">
              <a:solidFill>
                <a:srgbClr val="FFFFFF"/>
              </a:solidFill>
              <a:latin typeface="华文楷体" panose="02010600040101010101" pitchFamily="2" charset="-122"/>
              <a:ea typeface="楷体-简"/>
              <a:cs typeface="楷体-简"/>
            </a:endParaRPr>
          </a:p>
        </p:txBody>
      </p:sp>
      <p:sp>
        <p:nvSpPr>
          <p:cNvPr id="62479" name="Rectangle 6"/>
          <p:cNvSpPr>
            <a:spLocks noChangeArrowheads="1"/>
          </p:cNvSpPr>
          <p:nvPr/>
        </p:nvSpPr>
        <p:spPr bwMode="gray">
          <a:xfrm>
            <a:off x="86785" y="4457701"/>
            <a:ext cx="2349500" cy="2159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2481" name="Freeform 20"/>
          <p:cNvSpPr>
            <a:spLocks/>
          </p:cNvSpPr>
          <p:nvPr/>
        </p:nvSpPr>
        <p:spPr bwMode="gray">
          <a:xfrm>
            <a:off x="2415117" y="-9525"/>
            <a:ext cx="9776883" cy="6946900"/>
          </a:xfrm>
          <a:custGeom>
            <a:avLst/>
            <a:gdLst>
              <a:gd name="T0" fmla="*/ 2147483646 w 4579"/>
              <a:gd name="T1" fmla="*/ 0 h 4338"/>
              <a:gd name="T2" fmla="*/ 2147483646 w 4579"/>
              <a:gd name="T3" fmla="*/ 2147483646 h 4338"/>
              <a:gd name="T4" fmla="*/ 0 w 4579"/>
              <a:gd name="T5" fmla="*/ 2147483646 h 4338"/>
              <a:gd name="T6" fmla="*/ 2147483646 w 4579"/>
              <a:gd name="T7" fmla="*/ 2147483646 h 4338"/>
              <a:gd name="T8" fmla="*/ 2147483646 w 4579"/>
              <a:gd name="T9" fmla="*/ 2147483646 h 4338"/>
              <a:gd name="T10" fmla="*/ 2147483646 w 4579"/>
              <a:gd name="T11" fmla="*/ 0 h 4338"/>
              <a:gd name="T12" fmla="*/ 2147483646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pic>
        <p:nvPicPr>
          <p:cNvPr id="62483" name="图片 23" descr="大学生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62666" y="199637"/>
            <a:ext cx="10071100" cy="503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1644" y="2451867"/>
            <a:ext cx="9048813" cy="181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1219170" fontAlgn="auto">
              <a:defRPr/>
            </a:pPr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时事报告大学生版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是受教育部社科司和思政司委托，中宣部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杂志社编辑出版，专供高校形势与政策课使用的权威教材。</a:t>
            </a:r>
            <a:endParaRPr lang="en-US" altLang="zh-CN" sz="2667" b="1" spc="67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prstClr val="black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  <a:p>
            <a:pPr algn="just" defTabSz="1219170" fontAlgn="auto">
              <a:defRPr/>
            </a:pP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每学年两期，分别于每学期开学前出版。</a:t>
            </a:r>
          </a:p>
        </p:txBody>
      </p:sp>
      <p:sp>
        <p:nvSpPr>
          <p:cNvPr id="62484" name="Text Box 8"/>
          <p:cNvSpPr txBox="1">
            <a:spLocks noChangeArrowheads="1"/>
          </p:cNvSpPr>
          <p:nvPr/>
        </p:nvSpPr>
        <p:spPr bwMode="gray">
          <a:xfrm>
            <a:off x="2" y="4418014"/>
            <a:ext cx="2783417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zh-CN" sz="1467" b="1">
                <a:solidFill>
                  <a:srgbClr val="A6A6A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www.xingshizhengce.com</a:t>
            </a:r>
          </a:p>
        </p:txBody>
      </p:sp>
      <p:pic>
        <p:nvPicPr>
          <p:cNvPr id="23" name="图片 2" descr="章.tif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" y="2337007"/>
            <a:ext cx="1536000" cy="1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7"/>
          <a:stretch>
            <a:fillRect/>
          </a:stretch>
        </p:blipFill>
        <p:spPr bwMode="auto">
          <a:xfrm>
            <a:off x="0" y="4799013"/>
            <a:ext cx="121920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9" b="74556"/>
          <a:stretch>
            <a:fillRect/>
          </a:stretch>
        </p:blipFill>
        <p:spPr bwMode="auto">
          <a:xfrm>
            <a:off x="133351" y="-66675"/>
            <a:ext cx="3445933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63493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6350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35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63494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6 w 1194"/>
              <a:gd name="T1" fmla="*/ 0 h 957"/>
              <a:gd name="T2" fmla="*/ 0 w 1194"/>
              <a:gd name="T3" fmla="*/ 2147483646 h 957"/>
              <a:gd name="T4" fmla="*/ 0 w 1194"/>
              <a:gd name="T5" fmla="*/ 2147483646 h 957"/>
              <a:gd name="T6" fmla="*/ 2147483646 w 1194"/>
              <a:gd name="T7" fmla="*/ 0 h 957"/>
              <a:gd name="T8" fmla="*/ 2147483646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3495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6 w 1347"/>
              <a:gd name="T1" fmla="*/ 0 h 996"/>
              <a:gd name="T2" fmla="*/ 0 w 1347"/>
              <a:gd name="T3" fmla="*/ 2147483646 h 996"/>
              <a:gd name="T4" fmla="*/ 0 w 1347"/>
              <a:gd name="T5" fmla="*/ 2147483646 h 996"/>
              <a:gd name="T6" fmla="*/ 2147483646 w 1347"/>
              <a:gd name="T7" fmla="*/ 0 h 996"/>
              <a:gd name="T8" fmla="*/ 2147483646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3496" name="Freeform 9"/>
          <p:cNvSpPr>
            <a:spLocks/>
          </p:cNvSpPr>
          <p:nvPr/>
        </p:nvSpPr>
        <p:spPr bwMode="gray">
          <a:xfrm>
            <a:off x="2495552" y="-14287"/>
            <a:ext cx="3117849" cy="1627188"/>
          </a:xfrm>
          <a:custGeom>
            <a:avLst/>
            <a:gdLst>
              <a:gd name="T0" fmla="*/ 2147483646 w 1473"/>
              <a:gd name="T1" fmla="*/ 2147483646 h 1025"/>
              <a:gd name="T2" fmla="*/ 2147483646 w 1473"/>
              <a:gd name="T3" fmla="*/ 2147483646 h 1025"/>
              <a:gd name="T4" fmla="*/ 0 w 1473"/>
              <a:gd name="T5" fmla="*/ 2147483646 h 1025"/>
              <a:gd name="T6" fmla="*/ 2147483646 w 1473"/>
              <a:gd name="T7" fmla="*/ 0 h 1025"/>
              <a:gd name="T8" fmla="*/ 2147483646 w 1473"/>
              <a:gd name="T9" fmla="*/ 2147483646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3497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6 w 2221"/>
              <a:gd name="T1" fmla="*/ 2147483646 h 1534"/>
              <a:gd name="T2" fmla="*/ 0 w 2221"/>
              <a:gd name="T3" fmla="*/ 0 h 1534"/>
              <a:gd name="T4" fmla="*/ 2147483646 w 2221"/>
              <a:gd name="T5" fmla="*/ 2147483646 h 1534"/>
              <a:gd name="T6" fmla="*/ 2147483646 w 2221"/>
              <a:gd name="T7" fmla="*/ 2147483646 h 1534"/>
              <a:gd name="T8" fmla="*/ 2147483646 w 2221"/>
              <a:gd name="T9" fmla="*/ 2147483646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3498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6 w 2057"/>
              <a:gd name="T1" fmla="*/ 2147483646 h 1507"/>
              <a:gd name="T2" fmla="*/ 0 w 2057"/>
              <a:gd name="T3" fmla="*/ 0 h 1507"/>
              <a:gd name="T4" fmla="*/ 0 w 2057"/>
              <a:gd name="T5" fmla="*/ 2147483646 h 1507"/>
              <a:gd name="T6" fmla="*/ 2147483646 w 2057"/>
              <a:gd name="T7" fmla="*/ 2147483646 h 1507"/>
              <a:gd name="T8" fmla="*/ 2147483646 w 2057"/>
              <a:gd name="T9" fmla="*/ 2147483646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3499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6 w 1856"/>
              <a:gd name="T1" fmla="*/ 2147483646 h 1477"/>
              <a:gd name="T2" fmla="*/ 0 w 1856"/>
              <a:gd name="T3" fmla="*/ 2147483646 h 1477"/>
              <a:gd name="T4" fmla="*/ 0 w 1856"/>
              <a:gd name="T5" fmla="*/ 0 h 1477"/>
              <a:gd name="T6" fmla="*/ 2147483646 w 1856"/>
              <a:gd name="T7" fmla="*/ 2147483646 h 1477"/>
              <a:gd name="T8" fmla="*/ 2147483646 w 1856"/>
              <a:gd name="T9" fmla="*/ 2147483646 h 1477"/>
              <a:gd name="T10" fmla="*/ 2147483646 w 1856"/>
              <a:gd name="T11" fmla="*/ 2147483646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3500" name="Line 17"/>
          <p:cNvSpPr>
            <a:spLocks noChangeShapeType="1"/>
          </p:cNvSpPr>
          <p:nvPr/>
        </p:nvSpPr>
        <p:spPr bwMode="gray">
          <a:xfrm>
            <a:off x="2501900" y="1552576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3501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70000"/>
              </a:lnSpc>
            </a:pP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时事报告</a:t>
            </a: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杂志社</a:t>
            </a:r>
            <a:endParaRPr kumimoji="1" lang="ko-KR" altLang="en-US" sz="5333" b="1">
              <a:solidFill>
                <a:srgbClr val="FFFFFF"/>
              </a:solidFill>
              <a:latin typeface="微软雅黑" panose="020B0503020204020204" pitchFamily="34" charset="-122"/>
              <a:ea typeface="冬青黑体简体中文 W6"/>
              <a:cs typeface="冬青黑体简体中文 W6"/>
            </a:endParaRPr>
          </a:p>
        </p:txBody>
      </p:sp>
      <p:sp>
        <p:nvSpPr>
          <p:cNvPr id="63502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latinLnBrk="1">
              <a:spcBef>
                <a:spcPct val="20000"/>
              </a:spcBef>
            </a:pPr>
            <a:r>
              <a:rPr kumimoji="1" lang="zh-CN" altLang="en-US" sz="3733" b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形势与政策课专用</a:t>
            </a:r>
            <a:endParaRPr kumimoji="1" lang="ko-KR" altLang="en-US" sz="3733" b="1">
              <a:solidFill>
                <a:srgbClr val="FFFFFF"/>
              </a:solidFill>
              <a:latin typeface="华文楷体" panose="02010600040101010101" pitchFamily="2" charset="-122"/>
              <a:ea typeface="楷体-简"/>
              <a:cs typeface="楷体-简"/>
            </a:endParaRPr>
          </a:p>
        </p:txBody>
      </p:sp>
      <p:sp>
        <p:nvSpPr>
          <p:cNvPr id="63503" name="Rectangle 6"/>
          <p:cNvSpPr>
            <a:spLocks noChangeArrowheads="1"/>
          </p:cNvSpPr>
          <p:nvPr/>
        </p:nvSpPr>
        <p:spPr bwMode="gray">
          <a:xfrm>
            <a:off x="86785" y="4457701"/>
            <a:ext cx="2349500" cy="2159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3505" name="Freeform 20"/>
          <p:cNvSpPr>
            <a:spLocks/>
          </p:cNvSpPr>
          <p:nvPr/>
        </p:nvSpPr>
        <p:spPr bwMode="gray">
          <a:xfrm>
            <a:off x="2415117" y="-9525"/>
            <a:ext cx="9776883" cy="6946900"/>
          </a:xfrm>
          <a:custGeom>
            <a:avLst/>
            <a:gdLst>
              <a:gd name="T0" fmla="*/ 2147483646 w 4579"/>
              <a:gd name="T1" fmla="*/ 0 h 4338"/>
              <a:gd name="T2" fmla="*/ 2147483646 w 4579"/>
              <a:gd name="T3" fmla="*/ 2147483646 h 4338"/>
              <a:gd name="T4" fmla="*/ 0 w 4579"/>
              <a:gd name="T5" fmla="*/ 2147483646 h 4338"/>
              <a:gd name="T6" fmla="*/ 2147483646 w 4579"/>
              <a:gd name="T7" fmla="*/ 2147483646 h 4338"/>
              <a:gd name="T8" fmla="*/ 2147483646 w 4579"/>
              <a:gd name="T9" fmla="*/ 2147483646 h 4338"/>
              <a:gd name="T10" fmla="*/ 2147483646 w 4579"/>
              <a:gd name="T11" fmla="*/ 0 h 4338"/>
              <a:gd name="T12" fmla="*/ 2147483646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pic>
        <p:nvPicPr>
          <p:cNvPr id="23" name="图片 22" descr="zhijia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3120" y="234063"/>
            <a:ext cx="10072137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8422" y="2425092"/>
            <a:ext cx="8739785" cy="255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 fontAlgn="auto">
              <a:defRPr/>
            </a:pPr>
            <a:r>
              <a:rPr lang="zh-CN" altLang="en-US" sz="2667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时事（职教）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是教育部职业与成人教育司委托，中宣部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杂志社编辑出版的全国中职院校形势与政策教育唯一指定教材。</a:t>
            </a:r>
          </a:p>
          <a:p>
            <a:pPr algn="just" defTabSz="1219170" fontAlgn="auto">
              <a:defRPr/>
            </a:pP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紧密结合中职院校德育课特点，解读政策、分析形势，传达就业信息，介绍行业发展与动态，帮助学生开拓眼界、提升素质。被誉为“填补空白的权威教材”。 </a:t>
            </a:r>
          </a:p>
        </p:txBody>
      </p:sp>
      <p:sp>
        <p:nvSpPr>
          <p:cNvPr id="63508" name="Text Box 8"/>
          <p:cNvSpPr txBox="1">
            <a:spLocks noChangeArrowheads="1"/>
          </p:cNvSpPr>
          <p:nvPr/>
        </p:nvSpPr>
        <p:spPr bwMode="gray">
          <a:xfrm>
            <a:off x="2" y="4418014"/>
            <a:ext cx="2783417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zh-CN" sz="1467" b="1">
                <a:solidFill>
                  <a:srgbClr val="A6A6A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www.xingshizhengce.com</a:t>
            </a:r>
          </a:p>
        </p:txBody>
      </p:sp>
      <p:pic>
        <p:nvPicPr>
          <p:cNvPr id="24" name="图片 2" descr="章.tif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" y="2337007"/>
            <a:ext cx="1536000" cy="1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7"/>
          <a:stretch>
            <a:fillRect/>
          </a:stretch>
        </p:blipFill>
        <p:spPr bwMode="auto">
          <a:xfrm>
            <a:off x="0" y="4799013"/>
            <a:ext cx="121920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9" b="74556"/>
          <a:stretch>
            <a:fillRect/>
          </a:stretch>
        </p:blipFill>
        <p:spPr bwMode="auto">
          <a:xfrm>
            <a:off x="133351" y="-66675"/>
            <a:ext cx="3445933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64517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64533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4534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64518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6 w 1194"/>
              <a:gd name="T1" fmla="*/ 0 h 957"/>
              <a:gd name="T2" fmla="*/ 0 w 1194"/>
              <a:gd name="T3" fmla="*/ 2147483646 h 957"/>
              <a:gd name="T4" fmla="*/ 0 w 1194"/>
              <a:gd name="T5" fmla="*/ 2147483646 h 957"/>
              <a:gd name="T6" fmla="*/ 2147483646 w 1194"/>
              <a:gd name="T7" fmla="*/ 0 h 957"/>
              <a:gd name="T8" fmla="*/ 2147483646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4519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6 w 1347"/>
              <a:gd name="T1" fmla="*/ 0 h 996"/>
              <a:gd name="T2" fmla="*/ 0 w 1347"/>
              <a:gd name="T3" fmla="*/ 2147483646 h 996"/>
              <a:gd name="T4" fmla="*/ 0 w 1347"/>
              <a:gd name="T5" fmla="*/ 2147483646 h 996"/>
              <a:gd name="T6" fmla="*/ 2147483646 w 1347"/>
              <a:gd name="T7" fmla="*/ 0 h 996"/>
              <a:gd name="T8" fmla="*/ 2147483646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4520" name="Freeform 9"/>
          <p:cNvSpPr>
            <a:spLocks/>
          </p:cNvSpPr>
          <p:nvPr/>
        </p:nvSpPr>
        <p:spPr bwMode="gray">
          <a:xfrm>
            <a:off x="2495552" y="-14287"/>
            <a:ext cx="3117849" cy="1627188"/>
          </a:xfrm>
          <a:custGeom>
            <a:avLst/>
            <a:gdLst>
              <a:gd name="T0" fmla="*/ 2147483646 w 1473"/>
              <a:gd name="T1" fmla="*/ 2147483646 h 1025"/>
              <a:gd name="T2" fmla="*/ 2147483646 w 1473"/>
              <a:gd name="T3" fmla="*/ 2147483646 h 1025"/>
              <a:gd name="T4" fmla="*/ 0 w 1473"/>
              <a:gd name="T5" fmla="*/ 2147483646 h 1025"/>
              <a:gd name="T6" fmla="*/ 2147483646 w 1473"/>
              <a:gd name="T7" fmla="*/ 0 h 1025"/>
              <a:gd name="T8" fmla="*/ 2147483646 w 1473"/>
              <a:gd name="T9" fmla="*/ 2147483646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4521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6 w 2221"/>
              <a:gd name="T1" fmla="*/ 2147483646 h 1534"/>
              <a:gd name="T2" fmla="*/ 0 w 2221"/>
              <a:gd name="T3" fmla="*/ 0 h 1534"/>
              <a:gd name="T4" fmla="*/ 2147483646 w 2221"/>
              <a:gd name="T5" fmla="*/ 2147483646 h 1534"/>
              <a:gd name="T6" fmla="*/ 2147483646 w 2221"/>
              <a:gd name="T7" fmla="*/ 2147483646 h 1534"/>
              <a:gd name="T8" fmla="*/ 2147483646 w 2221"/>
              <a:gd name="T9" fmla="*/ 2147483646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4522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6 w 2057"/>
              <a:gd name="T1" fmla="*/ 2147483646 h 1507"/>
              <a:gd name="T2" fmla="*/ 0 w 2057"/>
              <a:gd name="T3" fmla="*/ 0 h 1507"/>
              <a:gd name="T4" fmla="*/ 0 w 2057"/>
              <a:gd name="T5" fmla="*/ 2147483646 h 1507"/>
              <a:gd name="T6" fmla="*/ 2147483646 w 2057"/>
              <a:gd name="T7" fmla="*/ 2147483646 h 1507"/>
              <a:gd name="T8" fmla="*/ 2147483646 w 2057"/>
              <a:gd name="T9" fmla="*/ 2147483646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4523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6 w 1856"/>
              <a:gd name="T1" fmla="*/ 2147483646 h 1477"/>
              <a:gd name="T2" fmla="*/ 0 w 1856"/>
              <a:gd name="T3" fmla="*/ 2147483646 h 1477"/>
              <a:gd name="T4" fmla="*/ 0 w 1856"/>
              <a:gd name="T5" fmla="*/ 0 h 1477"/>
              <a:gd name="T6" fmla="*/ 2147483646 w 1856"/>
              <a:gd name="T7" fmla="*/ 2147483646 h 1477"/>
              <a:gd name="T8" fmla="*/ 2147483646 w 1856"/>
              <a:gd name="T9" fmla="*/ 2147483646 h 1477"/>
              <a:gd name="T10" fmla="*/ 2147483646 w 1856"/>
              <a:gd name="T11" fmla="*/ 2147483646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4524" name="Line 17"/>
          <p:cNvSpPr>
            <a:spLocks noChangeShapeType="1"/>
          </p:cNvSpPr>
          <p:nvPr/>
        </p:nvSpPr>
        <p:spPr bwMode="gray">
          <a:xfrm>
            <a:off x="2501900" y="1552576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4525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70000"/>
              </a:lnSpc>
            </a:pP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时事报告</a:t>
            </a: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杂志社</a:t>
            </a:r>
            <a:endParaRPr kumimoji="1" lang="ko-KR" altLang="en-US" sz="5333" b="1">
              <a:solidFill>
                <a:srgbClr val="FFFFFF"/>
              </a:solidFill>
              <a:latin typeface="微软雅黑" panose="020B0503020204020204" pitchFamily="34" charset="-122"/>
              <a:ea typeface="冬青黑体简体中文 W6"/>
              <a:cs typeface="冬青黑体简体中文 W6"/>
            </a:endParaRPr>
          </a:p>
        </p:txBody>
      </p:sp>
      <p:sp>
        <p:nvSpPr>
          <p:cNvPr id="64526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latinLnBrk="1">
              <a:spcBef>
                <a:spcPct val="20000"/>
              </a:spcBef>
            </a:pPr>
            <a:r>
              <a:rPr kumimoji="1" lang="zh-CN" altLang="en-US" sz="3733" b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形势与政策课专用</a:t>
            </a:r>
            <a:endParaRPr kumimoji="1" lang="ko-KR" altLang="en-US" sz="3733" b="1">
              <a:solidFill>
                <a:srgbClr val="FFFFFF"/>
              </a:solidFill>
              <a:latin typeface="华文楷体" panose="02010600040101010101" pitchFamily="2" charset="-122"/>
              <a:ea typeface="楷体-简"/>
              <a:cs typeface="楷体-简"/>
            </a:endParaRPr>
          </a:p>
        </p:txBody>
      </p:sp>
      <p:sp>
        <p:nvSpPr>
          <p:cNvPr id="64527" name="Rectangle 6"/>
          <p:cNvSpPr>
            <a:spLocks noChangeArrowheads="1"/>
          </p:cNvSpPr>
          <p:nvPr/>
        </p:nvSpPr>
        <p:spPr bwMode="gray">
          <a:xfrm>
            <a:off x="86785" y="4457701"/>
            <a:ext cx="2349500" cy="2159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4529" name="Freeform 20"/>
          <p:cNvSpPr>
            <a:spLocks/>
          </p:cNvSpPr>
          <p:nvPr/>
        </p:nvSpPr>
        <p:spPr bwMode="gray">
          <a:xfrm>
            <a:off x="2415117" y="-9525"/>
            <a:ext cx="9776883" cy="6946900"/>
          </a:xfrm>
          <a:custGeom>
            <a:avLst/>
            <a:gdLst>
              <a:gd name="T0" fmla="*/ 2147483646 w 4579"/>
              <a:gd name="T1" fmla="*/ 0 h 4338"/>
              <a:gd name="T2" fmla="*/ 2147483646 w 4579"/>
              <a:gd name="T3" fmla="*/ 2147483646 h 4338"/>
              <a:gd name="T4" fmla="*/ 0 w 4579"/>
              <a:gd name="T5" fmla="*/ 2147483646 h 4338"/>
              <a:gd name="T6" fmla="*/ 2147483646 w 4579"/>
              <a:gd name="T7" fmla="*/ 2147483646 h 4338"/>
              <a:gd name="T8" fmla="*/ 2147483646 w 4579"/>
              <a:gd name="T9" fmla="*/ 2147483646 h 4338"/>
              <a:gd name="T10" fmla="*/ 2147483646 w 4579"/>
              <a:gd name="T11" fmla="*/ 0 h 4338"/>
              <a:gd name="T12" fmla="*/ 2147483646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pic>
        <p:nvPicPr>
          <p:cNvPr id="64531" name="图片 23" descr="高中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15661" y="207737"/>
            <a:ext cx="10071100" cy="503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8480" y="2438976"/>
            <a:ext cx="8572560" cy="25549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1219170" fontAlgn="auto">
              <a:defRPr/>
            </a:pPr>
            <a:r>
              <a:rPr lang="zh-CN" altLang="en-US" sz="2667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时事（高中）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是教育部基础教育司委托，中宣部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杂志社编辑出版的面向中学时事教育教学的权威刊物。</a:t>
            </a:r>
          </a:p>
          <a:p>
            <a:pPr algn="just" defTabSz="1219170" fontAlgn="auto">
              <a:defRPr/>
            </a:pP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紧密配合高中思想政治课教学，针对经济社会发展中的热点难点问题，为高中生答疑解惑，提供系统的高考时事复习资料。</a:t>
            </a:r>
          </a:p>
        </p:txBody>
      </p:sp>
      <p:sp>
        <p:nvSpPr>
          <p:cNvPr id="64532" name="Text Box 8"/>
          <p:cNvSpPr txBox="1">
            <a:spLocks noChangeArrowheads="1"/>
          </p:cNvSpPr>
          <p:nvPr/>
        </p:nvSpPr>
        <p:spPr bwMode="gray">
          <a:xfrm>
            <a:off x="2" y="4418014"/>
            <a:ext cx="2783417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zh-CN" sz="1467" b="1">
                <a:solidFill>
                  <a:srgbClr val="A6A6A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www.xingshizhengce.com</a:t>
            </a:r>
          </a:p>
        </p:txBody>
      </p:sp>
      <p:pic>
        <p:nvPicPr>
          <p:cNvPr id="23" name="图片 2" descr="章.tif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" y="2337007"/>
            <a:ext cx="1536000" cy="1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7"/>
          <a:stretch>
            <a:fillRect/>
          </a:stretch>
        </p:blipFill>
        <p:spPr bwMode="auto">
          <a:xfrm>
            <a:off x="0" y="4799013"/>
            <a:ext cx="121920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9" b="74556"/>
          <a:stretch>
            <a:fillRect/>
          </a:stretch>
        </p:blipFill>
        <p:spPr bwMode="auto">
          <a:xfrm>
            <a:off x="133351" y="-66675"/>
            <a:ext cx="3445933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65541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65557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5558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65542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6 w 1194"/>
              <a:gd name="T1" fmla="*/ 0 h 957"/>
              <a:gd name="T2" fmla="*/ 0 w 1194"/>
              <a:gd name="T3" fmla="*/ 2147483646 h 957"/>
              <a:gd name="T4" fmla="*/ 0 w 1194"/>
              <a:gd name="T5" fmla="*/ 2147483646 h 957"/>
              <a:gd name="T6" fmla="*/ 2147483646 w 1194"/>
              <a:gd name="T7" fmla="*/ 0 h 957"/>
              <a:gd name="T8" fmla="*/ 2147483646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5543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6 w 1347"/>
              <a:gd name="T1" fmla="*/ 0 h 996"/>
              <a:gd name="T2" fmla="*/ 0 w 1347"/>
              <a:gd name="T3" fmla="*/ 2147483646 h 996"/>
              <a:gd name="T4" fmla="*/ 0 w 1347"/>
              <a:gd name="T5" fmla="*/ 2147483646 h 996"/>
              <a:gd name="T6" fmla="*/ 2147483646 w 1347"/>
              <a:gd name="T7" fmla="*/ 0 h 996"/>
              <a:gd name="T8" fmla="*/ 2147483646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5544" name="Freeform 9"/>
          <p:cNvSpPr>
            <a:spLocks/>
          </p:cNvSpPr>
          <p:nvPr/>
        </p:nvSpPr>
        <p:spPr bwMode="gray">
          <a:xfrm>
            <a:off x="2495552" y="-14287"/>
            <a:ext cx="3117849" cy="1627188"/>
          </a:xfrm>
          <a:custGeom>
            <a:avLst/>
            <a:gdLst>
              <a:gd name="T0" fmla="*/ 2147483646 w 1473"/>
              <a:gd name="T1" fmla="*/ 2147483646 h 1025"/>
              <a:gd name="T2" fmla="*/ 2147483646 w 1473"/>
              <a:gd name="T3" fmla="*/ 2147483646 h 1025"/>
              <a:gd name="T4" fmla="*/ 0 w 1473"/>
              <a:gd name="T5" fmla="*/ 2147483646 h 1025"/>
              <a:gd name="T6" fmla="*/ 2147483646 w 1473"/>
              <a:gd name="T7" fmla="*/ 0 h 1025"/>
              <a:gd name="T8" fmla="*/ 2147483646 w 1473"/>
              <a:gd name="T9" fmla="*/ 2147483646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5545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6 w 2221"/>
              <a:gd name="T1" fmla="*/ 2147483646 h 1534"/>
              <a:gd name="T2" fmla="*/ 0 w 2221"/>
              <a:gd name="T3" fmla="*/ 0 h 1534"/>
              <a:gd name="T4" fmla="*/ 2147483646 w 2221"/>
              <a:gd name="T5" fmla="*/ 2147483646 h 1534"/>
              <a:gd name="T6" fmla="*/ 2147483646 w 2221"/>
              <a:gd name="T7" fmla="*/ 2147483646 h 1534"/>
              <a:gd name="T8" fmla="*/ 2147483646 w 2221"/>
              <a:gd name="T9" fmla="*/ 2147483646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5546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6 w 2057"/>
              <a:gd name="T1" fmla="*/ 2147483646 h 1507"/>
              <a:gd name="T2" fmla="*/ 0 w 2057"/>
              <a:gd name="T3" fmla="*/ 0 h 1507"/>
              <a:gd name="T4" fmla="*/ 0 w 2057"/>
              <a:gd name="T5" fmla="*/ 2147483646 h 1507"/>
              <a:gd name="T6" fmla="*/ 2147483646 w 2057"/>
              <a:gd name="T7" fmla="*/ 2147483646 h 1507"/>
              <a:gd name="T8" fmla="*/ 2147483646 w 2057"/>
              <a:gd name="T9" fmla="*/ 2147483646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5547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6 w 1856"/>
              <a:gd name="T1" fmla="*/ 2147483646 h 1477"/>
              <a:gd name="T2" fmla="*/ 0 w 1856"/>
              <a:gd name="T3" fmla="*/ 2147483646 h 1477"/>
              <a:gd name="T4" fmla="*/ 0 w 1856"/>
              <a:gd name="T5" fmla="*/ 0 h 1477"/>
              <a:gd name="T6" fmla="*/ 2147483646 w 1856"/>
              <a:gd name="T7" fmla="*/ 2147483646 h 1477"/>
              <a:gd name="T8" fmla="*/ 2147483646 w 1856"/>
              <a:gd name="T9" fmla="*/ 2147483646 h 1477"/>
              <a:gd name="T10" fmla="*/ 2147483646 w 1856"/>
              <a:gd name="T11" fmla="*/ 2147483646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5548" name="Line 17"/>
          <p:cNvSpPr>
            <a:spLocks noChangeShapeType="1"/>
          </p:cNvSpPr>
          <p:nvPr/>
        </p:nvSpPr>
        <p:spPr bwMode="gray">
          <a:xfrm>
            <a:off x="2501900" y="1552576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5549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70000"/>
              </a:lnSpc>
            </a:pP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时事报告</a:t>
            </a: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杂志社</a:t>
            </a:r>
            <a:endParaRPr kumimoji="1" lang="ko-KR" altLang="en-US" sz="5333" b="1">
              <a:solidFill>
                <a:srgbClr val="FFFFFF"/>
              </a:solidFill>
              <a:latin typeface="微软雅黑" panose="020B0503020204020204" pitchFamily="34" charset="-122"/>
              <a:ea typeface="冬青黑体简体中文 W6"/>
              <a:cs typeface="冬青黑体简体中文 W6"/>
            </a:endParaRPr>
          </a:p>
        </p:txBody>
      </p:sp>
      <p:sp>
        <p:nvSpPr>
          <p:cNvPr id="65550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latinLnBrk="1">
              <a:spcBef>
                <a:spcPct val="20000"/>
              </a:spcBef>
            </a:pPr>
            <a:r>
              <a:rPr kumimoji="1" lang="zh-CN" altLang="en-US" sz="3733" b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形势与政策课专用</a:t>
            </a:r>
            <a:endParaRPr kumimoji="1" lang="ko-KR" altLang="en-US" sz="3733" b="1">
              <a:solidFill>
                <a:srgbClr val="FFFFFF"/>
              </a:solidFill>
              <a:latin typeface="华文楷体" panose="02010600040101010101" pitchFamily="2" charset="-122"/>
              <a:ea typeface="楷体-简"/>
              <a:cs typeface="楷体-简"/>
            </a:endParaRPr>
          </a:p>
        </p:txBody>
      </p:sp>
      <p:sp>
        <p:nvSpPr>
          <p:cNvPr id="65551" name="Rectangle 6"/>
          <p:cNvSpPr>
            <a:spLocks noChangeArrowheads="1"/>
          </p:cNvSpPr>
          <p:nvPr/>
        </p:nvSpPr>
        <p:spPr bwMode="gray">
          <a:xfrm>
            <a:off x="86785" y="4457701"/>
            <a:ext cx="2349500" cy="2159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5553" name="Freeform 20"/>
          <p:cNvSpPr>
            <a:spLocks/>
          </p:cNvSpPr>
          <p:nvPr/>
        </p:nvSpPr>
        <p:spPr bwMode="gray">
          <a:xfrm>
            <a:off x="2415117" y="-9525"/>
            <a:ext cx="9776883" cy="6946900"/>
          </a:xfrm>
          <a:custGeom>
            <a:avLst/>
            <a:gdLst>
              <a:gd name="T0" fmla="*/ 2147483646 w 4579"/>
              <a:gd name="T1" fmla="*/ 0 h 4338"/>
              <a:gd name="T2" fmla="*/ 2147483646 w 4579"/>
              <a:gd name="T3" fmla="*/ 2147483646 h 4338"/>
              <a:gd name="T4" fmla="*/ 0 w 4579"/>
              <a:gd name="T5" fmla="*/ 2147483646 h 4338"/>
              <a:gd name="T6" fmla="*/ 2147483646 w 4579"/>
              <a:gd name="T7" fmla="*/ 2147483646 h 4338"/>
              <a:gd name="T8" fmla="*/ 2147483646 w 4579"/>
              <a:gd name="T9" fmla="*/ 2147483646 h 4338"/>
              <a:gd name="T10" fmla="*/ 2147483646 w 4579"/>
              <a:gd name="T11" fmla="*/ 0 h 4338"/>
              <a:gd name="T12" fmla="*/ 2147483646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pic>
        <p:nvPicPr>
          <p:cNvPr id="65555" name="图片 23" descr="初中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47325" y="239403"/>
            <a:ext cx="10071100" cy="503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25127" y="2489794"/>
            <a:ext cx="8416259" cy="25549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1219170" fontAlgn="auto">
              <a:defRPr/>
            </a:pPr>
            <a:r>
              <a:rPr lang="zh-CN" altLang="en-US" sz="2667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 《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时事（初中）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是教育部基础教育司委托，中宣部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杂志社编辑出版的面向中学时事教育教学的权威刊物。</a:t>
            </a:r>
          </a:p>
          <a:p>
            <a:pPr algn="just" defTabSz="1219170" fontAlgn="auto">
              <a:defRPr/>
            </a:pP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根据教育部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思想品德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课新课标要求，深入浅出地宣传解读党和政府方针政策的新思路、新举措、新亮点；被政治教师誉为“动态教材”。</a:t>
            </a:r>
          </a:p>
        </p:txBody>
      </p:sp>
      <p:sp>
        <p:nvSpPr>
          <p:cNvPr id="65556" name="Text Box 8"/>
          <p:cNvSpPr txBox="1">
            <a:spLocks noChangeArrowheads="1"/>
          </p:cNvSpPr>
          <p:nvPr/>
        </p:nvSpPr>
        <p:spPr bwMode="gray">
          <a:xfrm>
            <a:off x="2" y="4418014"/>
            <a:ext cx="2783417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zh-CN" sz="1467" b="1">
                <a:solidFill>
                  <a:srgbClr val="A6A6A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www.xingshizhengce.com</a:t>
            </a:r>
          </a:p>
        </p:txBody>
      </p:sp>
      <p:pic>
        <p:nvPicPr>
          <p:cNvPr id="23" name="图片 2" descr="章.tif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" y="2337007"/>
            <a:ext cx="1536000" cy="1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7"/>
          <a:stretch>
            <a:fillRect/>
          </a:stretch>
        </p:blipFill>
        <p:spPr bwMode="auto">
          <a:xfrm>
            <a:off x="0" y="4799013"/>
            <a:ext cx="121920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9" b="74556"/>
          <a:stretch>
            <a:fillRect/>
          </a:stretch>
        </p:blipFill>
        <p:spPr bwMode="auto">
          <a:xfrm>
            <a:off x="133351" y="-66675"/>
            <a:ext cx="3445933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Line 2"/>
          <p:cNvSpPr>
            <a:spLocks noChangeShapeType="1"/>
          </p:cNvSpPr>
          <p:nvPr/>
        </p:nvSpPr>
        <p:spPr bwMode="gray">
          <a:xfrm>
            <a:off x="2415117" y="1455737"/>
            <a:ext cx="0" cy="31289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66565" name="Group 3"/>
          <p:cNvGrpSpPr>
            <a:grpSpLocks/>
          </p:cNvGrpSpPr>
          <p:nvPr/>
        </p:nvGrpSpPr>
        <p:grpSpPr bwMode="auto">
          <a:xfrm>
            <a:off x="361953" y="-4762"/>
            <a:ext cx="2070100" cy="1585913"/>
            <a:chOff x="171" y="-3"/>
            <a:chExt cx="978" cy="999"/>
          </a:xfrm>
        </p:grpSpPr>
        <p:sp>
          <p:nvSpPr>
            <p:cNvPr id="66581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6582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66566" name="Freeform 7"/>
          <p:cNvSpPr>
            <a:spLocks/>
          </p:cNvSpPr>
          <p:nvPr/>
        </p:nvSpPr>
        <p:spPr bwMode="gray">
          <a:xfrm>
            <a:off x="2495553" y="-9525"/>
            <a:ext cx="2527300" cy="1519239"/>
          </a:xfrm>
          <a:custGeom>
            <a:avLst/>
            <a:gdLst>
              <a:gd name="T0" fmla="*/ 2147483646 w 1194"/>
              <a:gd name="T1" fmla="*/ 0 h 957"/>
              <a:gd name="T2" fmla="*/ 0 w 1194"/>
              <a:gd name="T3" fmla="*/ 2147483646 h 957"/>
              <a:gd name="T4" fmla="*/ 0 w 1194"/>
              <a:gd name="T5" fmla="*/ 2147483646 h 957"/>
              <a:gd name="T6" fmla="*/ 2147483646 w 1194"/>
              <a:gd name="T7" fmla="*/ 0 h 957"/>
              <a:gd name="T8" fmla="*/ 2147483646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6567" name="Freeform 8"/>
          <p:cNvSpPr>
            <a:spLocks/>
          </p:cNvSpPr>
          <p:nvPr/>
        </p:nvSpPr>
        <p:spPr bwMode="gray">
          <a:xfrm>
            <a:off x="2495551" y="-14288"/>
            <a:ext cx="2851149" cy="1581151"/>
          </a:xfrm>
          <a:custGeom>
            <a:avLst/>
            <a:gdLst>
              <a:gd name="T0" fmla="*/ 2147483646 w 1347"/>
              <a:gd name="T1" fmla="*/ 0 h 996"/>
              <a:gd name="T2" fmla="*/ 0 w 1347"/>
              <a:gd name="T3" fmla="*/ 2147483646 h 996"/>
              <a:gd name="T4" fmla="*/ 0 w 1347"/>
              <a:gd name="T5" fmla="*/ 2147483646 h 996"/>
              <a:gd name="T6" fmla="*/ 2147483646 w 1347"/>
              <a:gd name="T7" fmla="*/ 0 h 996"/>
              <a:gd name="T8" fmla="*/ 2147483646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6568" name="Freeform 9"/>
          <p:cNvSpPr>
            <a:spLocks/>
          </p:cNvSpPr>
          <p:nvPr/>
        </p:nvSpPr>
        <p:spPr bwMode="gray">
          <a:xfrm>
            <a:off x="2495552" y="-14287"/>
            <a:ext cx="3117849" cy="1627188"/>
          </a:xfrm>
          <a:custGeom>
            <a:avLst/>
            <a:gdLst>
              <a:gd name="T0" fmla="*/ 2147483646 w 1473"/>
              <a:gd name="T1" fmla="*/ 2147483646 h 1025"/>
              <a:gd name="T2" fmla="*/ 2147483646 w 1473"/>
              <a:gd name="T3" fmla="*/ 2147483646 h 1025"/>
              <a:gd name="T4" fmla="*/ 0 w 1473"/>
              <a:gd name="T5" fmla="*/ 2147483646 h 1025"/>
              <a:gd name="T6" fmla="*/ 2147483646 w 1473"/>
              <a:gd name="T7" fmla="*/ 0 h 1025"/>
              <a:gd name="T8" fmla="*/ 2147483646 w 1473"/>
              <a:gd name="T9" fmla="*/ 2147483646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6569" name="Freeform 10"/>
          <p:cNvSpPr>
            <a:spLocks/>
          </p:cNvSpPr>
          <p:nvPr/>
        </p:nvSpPr>
        <p:spPr bwMode="gray">
          <a:xfrm>
            <a:off x="2499786" y="4437065"/>
            <a:ext cx="4701116" cy="2435225"/>
          </a:xfrm>
          <a:custGeom>
            <a:avLst/>
            <a:gdLst>
              <a:gd name="T0" fmla="*/ 2147483646 w 2221"/>
              <a:gd name="T1" fmla="*/ 2147483646 h 1534"/>
              <a:gd name="T2" fmla="*/ 0 w 2221"/>
              <a:gd name="T3" fmla="*/ 0 h 1534"/>
              <a:gd name="T4" fmla="*/ 2147483646 w 2221"/>
              <a:gd name="T5" fmla="*/ 2147483646 h 1534"/>
              <a:gd name="T6" fmla="*/ 2147483646 w 2221"/>
              <a:gd name="T7" fmla="*/ 2147483646 h 1534"/>
              <a:gd name="T8" fmla="*/ 2147483646 w 2221"/>
              <a:gd name="T9" fmla="*/ 2147483646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6570" name="Freeform 11"/>
          <p:cNvSpPr>
            <a:spLocks/>
          </p:cNvSpPr>
          <p:nvPr/>
        </p:nvSpPr>
        <p:spPr bwMode="gray">
          <a:xfrm>
            <a:off x="2501900" y="4475163"/>
            <a:ext cx="4353984" cy="2392363"/>
          </a:xfrm>
          <a:custGeom>
            <a:avLst/>
            <a:gdLst>
              <a:gd name="T0" fmla="*/ 2147483646 w 2057"/>
              <a:gd name="T1" fmla="*/ 2147483646 h 1507"/>
              <a:gd name="T2" fmla="*/ 0 w 2057"/>
              <a:gd name="T3" fmla="*/ 0 h 1507"/>
              <a:gd name="T4" fmla="*/ 0 w 2057"/>
              <a:gd name="T5" fmla="*/ 2147483646 h 1507"/>
              <a:gd name="T6" fmla="*/ 2147483646 w 2057"/>
              <a:gd name="T7" fmla="*/ 2147483646 h 1507"/>
              <a:gd name="T8" fmla="*/ 2147483646 w 2057"/>
              <a:gd name="T9" fmla="*/ 2147483646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6571" name="Freeform 12"/>
          <p:cNvSpPr>
            <a:spLocks/>
          </p:cNvSpPr>
          <p:nvPr/>
        </p:nvSpPr>
        <p:spPr bwMode="gray">
          <a:xfrm>
            <a:off x="2495551" y="4518025"/>
            <a:ext cx="3928533" cy="2344739"/>
          </a:xfrm>
          <a:custGeom>
            <a:avLst/>
            <a:gdLst>
              <a:gd name="T0" fmla="*/ 2147483646 w 1856"/>
              <a:gd name="T1" fmla="*/ 2147483646 h 1477"/>
              <a:gd name="T2" fmla="*/ 0 w 1856"/>
              <a:gd name="T3" fmla="*/ 2147483646 h 1477"/>
              <a:gd name="T4" fmla="*/ 0 w 1856"/>
              <a:gd name="T5" fmla="*/ 0 h 1477"/>
              <a:gd name="T6" fmla="*/ 2147483646 w 1856"/>
              <a:gd name="T7" fmla="*/ 2147483646 h 1477"/>
              <a:gd name="T8" fmla="*/ 2147483646 w 1856"/>
              <a:gd name="T9" fmla="*/ 2147483646 h 1477"/>
              <a:gd name="T10" fmla="*/ 2147483646 w 1856"/>
              <a:gd name="T11" fmla="*/ 2147483646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6572" name="Line 17"/>
          <p:cNvSpPr>
            <a:spLocks noChangeShapeType="1"/>
          </p:cNvSpPr>
          <p:nvPr/>
        </p:nvSpPr>
        <p:spPr bwMode="gray">
          <a:xfrm>
            <a:off x="2501900" y="1552576"/>
            <a:ext cx="0" cy="295751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6573" name="Rectangle 40"/>
          <p:cNvSpPr txBox="1">
            <a:spLocks noChangeArrowheads="1"/>
          </p:cNvSpPr>
          <p:nvPr/>
        </p:nvSpPr>
        <p:spPr bwMode="white">
          <a:xfrm>
            <a:off x="2351619" y="2060575"/>
            <a:ext cx="6625167" cy="136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lnSpc>
                <a:spcPct val="70000"/>
              </a:lnSpc>
            </a:pP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时事报告</a:t>
            </a:r>
            <a:r>
              <a:rPr kumimoji="1" lang="en-US" altLang="zh-CN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1" lang="zh-CN" altLang="en-US" sz="53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杂志社</a:t>
            </a:r>
            <a:endParaRPr kumimoji="1" lang="ko-KR" altLang="en-US" sz="5333" b="1">
              <a:solidFill>
                <a:srgbClr val="FFFFFF"/>
              </a:solidFill>
              <a:latin typeface="微软雅黑" panose="020B0503020204020204" pitchFamily="34" charset="-122"/>
              <a:ea typeface="冬青黑体简体中文 W6"/>
              <a:cs typeface="冬青黑体简体中文 W6"/>
            </a:endParaRPr>
          </a:p>
        </p:txBody>
      </p:sp>
      <p:sp>
        <p:nvSpPr>
          <p:cNvPr id="66574" name="Rectangle 41"/>
          <p:cNvSpPr txBox="1">
            <a:spLocks noChangeArrowheads="1"/>
          </p:cNvSpPr>
          <p:nvPr/>
        </p:nvSpPr>
        <p:spPr bwMode="white">
          <a:xfrm>
            <a:off x="2734733" y="2997200"/>
            <a:ext cx="729826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latinLnBrk="1">
              <a:spcBef>
                <a:spcPct val="20000"/>
              </a:spcBef>
            </a:pPr>
            <a:r>
              <a:rPr kumimoji="1" lang="zh-CN" altLang="en-US" sz="3733" b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形势与政策课专用</a:t>
            </a:r>
            <a:endParaRPr kumimoji="1" lang="ko-KR" altLang="en-US" sz="3733" b="1">
              <a:solidFill>
                <a:srgbClr val="FFFFFF"/>
              </a:solidFill>
              <a:latin typeface="华文楷体" panose="02010600040101010101" pitchFamily="2" charset="-122"/>
              <a:ea typeface="楷体-简"/>
              <a:cs typeface="楷体-简"/>
            </a:endParaRPr>
          </a:p>
        </p:txBody>
      </p:sp>
      <p:sp>
        <p:nvSpPr>
          <p:cNvPr id="66575" name="Rectangle 6"/>
          <p:cNvSpPr>
            <a:spLocks noChangeArrowheads="1"/>
          </p:cNvSpPr>
          <p:nvPr/>
        </p:nvSpPr>
        <p:spPr bwMode="gray">
          <a:xfrm>
            <a:off x="86785" y="4457701"/>
            <a:ext cx="2349500" cy="2159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6577" name="Freeform 20"/>
          <p:cNvSpPr>
            <a:spLocks/>
          </p:cNvSpPr>
          <p:nvPr/>
        </p:nvSpPr>
        <p:spPr bwMode="gray">
          <a:xfrm>
            <a:off x="2415117" y="-9525"/>
            <a:ext cx="9776883" cy="6946900"/>
          </a:xfrm>
          <a:custGeom>
            <a:avLst/>
            <a:gdLst>
              <a:gd name="T0" fmla="*/ 2147483646 w 4579"/>
              <a:gd name="T1" fmla="*/ 0 h 4338"/>
              <a:gd name="T2" fmla="*/ 2147483646 w 4579"/>
              <a:gd name="T3" fmla="*/ 2147483646 h 4338"/>
              <a:gd name="T4" fmla="*/ 0 w 4579"/>
              <a:gd name="T5" fmla="*/ 2147483646 h 4338"/>
              <a:gd name="T6" fmla="*/ 2147483646 w 4579"/>
              <a:gd name="T7" fmla="*/ 2147483646 h 4338"/>
              <a:gd name="T8" fmla="*/ 2147483646 w 4579"/>
              <a:gd name="T9" fmla="*/ 2147483646 h 4338"/>
              <a:gd name="T10" fmla="*/ 2147483646 w 4579"/>
              <a:gd name="T11" fmla="*/ 0 h 4338"/>
              <a:gd name="T12" fmla="*/ 2147483646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pic>
        <p:nvPicPr>
          <p:cNvPr id="66579" name="图片 23" descr="小学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98093" y="243735"/>
            <a:ext cx="10071100" cy="503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0293" y="2461657"/>
            <a:ext cx="8961707" cy="2144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 fontAlgn="auto">
              <a:defRPr/>
            </a:pPr>
            <a:r>
              <a:rPr lang="zh-CN" altLang="en-US" sz="2667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时事画刊</a:t>
            </a:r>
            <a:r>
              <a:rPr lang="en-US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zh-CN" sz="2667" b="1" spc="67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以介绍时事为主线，贴近小学生的认知特点，以图文并茂的形式，通俗易懂的文笔，向广大小学生介绍国家改革开放的成就和国内外热点，集时政性、知识性、趣味性为一身，为小学生了解时事、开阔眼界、增长知识提供了专门的动态教材。</a:t>
            </a:r>
            <a:endParaRPr lang="zh-CN" altLang="en-US" sz="2667" b="1" spc="67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prstClr val="black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6580" name="Text Box 8"/>
          <p:cNvSpPr txBox="1">
            <a:spLocks noChangeArrowheads="1"/>
          </p:cNvSpPr>
          <p:nvPr/>
        </p:nvSpPr>
        <p:spPr bwMode="gray">
          <a:xfrm>
            <a:off x="2" y="4418014"/>
            <a:ext cx="2783417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/>
            <a:r>
              <a:rPr lang="en-US" altLang="zh-CN" sz="1467" b="1">
                <a:solidFill>
                  <a:srgbClr val="A6A6A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www.xingshizhengce.com</a:t>
            </a:r>
          </a:p>
        </p:txBody>
      </p:sp>
      <p:pic>
        <p:nvPicPr>
          <p:cNvPr id="23" name="图片 2" descr="章.tif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" y="2337007"/>
            <a:ext cx="1536000" cy="1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直线"/>
          <p:cNvSpPr>
            <a:spLocks/>
          </p:cNvSpPr>
          <p:nvPr/>
        </p:nvSpPr>
        <p:spPr>
          <a:xfrm>
            <a:off x="2414588" y="1455738"/>
            <a:ext cx="0" cy="3128962"/>
          </a:xfrm>
          <a:prstGeom prst="line">
            <a:avLst/>
          </a:prstGeom>
          <a:noFill/>
          <a:ln w="9525" cap="flat" cmpd="sng">
            <a:solidFill>
              <a:srgbClr val="EEECE1"/>
            </a:solidFill>
            <a:prstDash val="solid"/>
            <a:round/>
          </a:ln>
        </p:spPr>
      </p:sp>
      <p:grpSp>
        <p:nvGrpSpPr>
          <p:cNvPr id="1006" name="组合"/>
          <p:cNvGrpSpPr>
            <a:grpSpLocks/>
          </p:cNvGrpSpPr>
          <p:nvPr/>
        </p:nvGrpSpPr>
        <p:grpSpPr>
          <a:xfrm>
            <a:off x="361950" y="-4763"/>
            <a:ext cx="2070097" cy="1585912"/>
            <a:chOff x="361950" y="-4763"/>
            <a:chExt cx="2070097" cy="1585912"/>
          </a:xfrm>
        </p:grpSpPr>
        <p:sp>
          <p:nvSpPr>
            <p:cNvPr id="1004" name="曲线"/>
            <p:cNvSpPr>
              <a:spLocks/>
            </p:cNvSpPr>
            <p:nvPr/>
          </p:nvSpPr>
          <p:spPr>
            <a:xfrm>
              <a:off x="1382182" y="-4763"/>
              <a:ext cx="1049866" cy="1585912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3658" y="0"/>
                  </a:moveTo>
                  <a:lnTo>
                    <a:pt x="21600" y="18464"/>
                  </a:lnTo>
                  <a:lnTo>
                    <a:pt x="21600" y="21600"/>
                  </a:lnTo>
                  <a:lnTo>
                    <a:pt x="0" y="4064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>
              <a:noFill/>
              <a:prstDash val="solid"/>
              <a:round/>
            </a:ln>
          </p:spPr>
        </p:sp>
        <p:sp>
          <p:nvSpPr>
            <p:cNvPr id="1005" name="曲线"/>
            <p:cNvSpPr>
              <a:spLocks/>
            </p:cNvSpPr>
            <p:nvPr/>
          </p:nvSpPr>
          <p:spPr>
            <a:xfrm>
              <a:off x="361950" y="0"/>
              <a:ext cx="1193800" cy="296862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21600" y="0"/>
                  </a:moveTo>
                  <a:lnTo>
                    <a:pt x="18459" y="21599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>
              <a:noFill/>
              <a:prstDash val="solid"/>
              <a:round/>
            </a:ln>
          </p:spPr>
        </p:sp>
      </p:grpSp>
      <p:sp>
        <p:nvSpPr>
          <p:cNvPr id="1007" name="曲线"/>
          <p:cNvSpPr>
            <a:spLocks/>
          </p:cNvSpPr>
          <p:nvPr/>
        </p:nvSpPr>
        <p:spPr>
          <a:xfrm>
            <a:off x="2495550" y="-9525"/>
            <a:ext cx="2527300" cy="1519238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250" y="0"/>
                </a:moveTo>
                <a:lnTo>
                  <a:pt x="0" y="19974"/>
                </a:lnTo>
                <a:lnTo>
                  <a:pt x="0" y="21600"/>
                </a:lnTo>
                <a:lnTo>
                  <a:pt x="21600" y="0"/>
                </a:lnTo>
                <a:lnTo>
                  <a:pt x="15250" y="0"/>
                </a:ln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</a:ln>
        </p:spPr>
      </p:sp>
      <p:sp>
        <p:nvSpPr>
          <p:cNvPr id="1008" name="曲线"/>
          <p:cNvSpPr>
            <a:spLocks/>
          </p:cNvSpPr>
          <p:nvPr/>
        </p:nvSpPr>
        <p:spPr>
          <a:xfrm>
            <a:off x="2495550" y="-14288"/>
            <a:ext cx="2851150" cy="1581151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0"/>
                </a:moveTo>
                <a:lnTo>
                  <a:pt x="0" y="21600"/>
                </a:lnTo>
                <a:lnTo>
                  <a:pt x="0" y="20754"/>
                </a:lnTo>
                <a:lnTo>
                  <a:pt x="19094" y="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noFill/>
            <a:prstDash val="solid"/>
            <a:round/>
          </a:ln>
        </p:spPr>
      </p:sp>
      <p:sp>
        <p:nvSpPr>
          <p:cNvPr id="1009" name="曲线"/>
          <p:cNvSpPr>
            <a:spLocks/>
          </p:cNvSpPr>
          <p:nvPr/>
        </p:nvSpPr>
        <p:spPr>
          <a:xfrm>
            <a:off x="2495550" y="-14288"/>
            <a:ext cx="3117848" cy="1627188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126"/>
                </a:moveTo>
                <a:lnTo>
                  <a:pt x="29" y="21600"/>
                </a:lnTo>
                <a:lnTo>
                  <a:pt x="0" y="20967"/>
                </a:lnTo>
                <a:lnTo>
                  <a:pt x="19707" y="0"/>
                </a:lnTo>
                <a:lnTo>
                  <a:pt x="21600" y="126"/>
                </a:lnTo>
                <a:close/>
              </a:path>
            </a:pathLst>
          </a:custGeom>
          <a:solidFill>
            <a:schemeClr val="tx2"/>
          </a:solidFill>
          <a:ln w="9525" cap="flat" cmpd="sng">
            <a:noFill/>
            <a:prstDash val="solid"/>
            <a:round/>
          </a:ln>
        </p:spPr>
      </p:sp>
      <p:sp>
        <p:nvSpPr>
          <p:cNvPr id="1010" name="曲线"/>
          <p:cNvSpPr>
            <a:spLocks/>
          </p:cNvSpPr>
          <p:nvPr/>
        </p:nvSpPr>
        <p:spPr>
          <a:xfrm>
            <a:off x="2500313" y="4437063"/>
            <a:ext cx="4700587" cy="24352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99" y="21585"/>
                </a:moveTo>
                <a:lnTo>
                  <a:pt x="0" y="0"/>
                </a:lnTo>
                <a:lnTo>
                  <a:pt x="5" y="351"/>
                </a:lnTo>
                <a:lnTo>
                  <a:pt x="20024" y="21600"/>
                </a:lnTo>
                <a:lnTo>
                  <a:pt x="21599" y="21585"/>
                </a:lnTo>
                <a:close/>
              </a:path>
            </a:pathLst>
          </a:custGeom>
          <a:solidFill>
            <a:schemeClr val="tx2"/>
          </a:solidFill>
          <a:ln w="9525" cap="flat" cmpd="sng">
            <a:noFill/>
            <a:prstDash val="solid"/>
            <a:round/>
          </a:ln>
        </p:spPr>
      </p:sp>
      <p:sp>
        <p:nvSpPr>
          <p:cNvPr id="1011" name="曲线"/>
          <p:cNvSpPr>
            <a:spLocks/>
          </p:cNvSpPr>
          <p:nvPr/>
        </p:nvSpPr>
        <p:spPr>
          <a:xfrm>
            <a:off x="2501899" y="4475163"/>
            <a:ext cx="4354513" cy="239236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0" y="429"/>
                </a:lnTo>
                <a:lnTo>
                  <a:pt x="19498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noFill/>
            <a:prstDash val="solid"/>
            <a:round/>
          </a:ln>
        </p:spPr>
      </p:sp>
      <p:sp>
        <p:nvSpPr>
          <p:cNvPr id="1012" name="曲线"/>
          <p:cNvSpPr>
            <a:spLocks/>
          </p:cNvSpPr>
          <p:nvPr/>
        </p:nvSpPr>
        <p:spPr>
          <a:xfrm>
            <a:off x="2495550" y="4518025"/>
            <a:ext cx="3929063" cy="2344736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638" y="21553"/>
                </a:moveTo>
                <a:lnTo>
                  <a:pt x="0" y="1417"/>
                </a:lnTo>
                <a:lnTo>
                  <a:pt x="0" y="0"/>
                </a:lnTo>
                <a:lnTo>
                  <a:pt x="21600" y="21553"/>
                </a:lnTo>
                <a:lnTo>
                  <a:pt x="21506" y="21600"/>
                </a:lnTo>
                <a:lnTo>
                  <a:pt x="15638" y="21553"/>
                </a:lnTo>
                <a:close/>
              </a:path>
            </a:pathLst>
          </a:custGeom>
          <a:solidFill>
            <a:schemeClr val="hlink"/>
          </a:solidFill>
          <a:ln w="9525" cap="flat" cmpd="sng">
            <a:noFill/>
            <a:prstDash val="solid"/>
            <a:round/>
          </a:ln>
        </p:spPr>
      </p:sp>
      <p:sp>
        <p:nvSpPr>
          <p:cNvPr id="1013" name="直线"/>
          <p:cNvSpPr>
            <a:spLocks/>
          </p:cNvSpPr>
          <p:nvPr/>
        </p:nvSpPr>
        <p:spPr>
          <a:xfrm>
            <a:off x="2501899" y="1552575"/>
            <a:ext cx="0" cy="2957512"/>
          </a:xfrm>
          <a:prstGeom prst="line">
            <a:avLst/>
          </a:prstGeom>
          <a:noFill/>
          <a:ln w="9525" cap="flat" cmpd="sng">
            <a:solidFill>
              <a:srgbClr val="4F81BD"/>
            </a:solidFill>
            <a:prstDash val="solid"/>
            <a:round/>
          </a:ln>
        </p:spPr>
      </p:sp>
      <p:sp>
        <p:nvSpPr>
          <p:cNvPr id="1014" name="矩形"/>
          <p:cNvSpPr>
            <a:spLocks/>
          </p:cNvSpPr>
          <p:nvPr/>
        </p:nvSpPr>
        <p:spPr>
          <a:xfrm>
            <a:off x="2351088" y="2060575"/>
            <a:ext cx="6626225" cy="136683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ea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b="1" u="none" strike="noStrike" kern="1200" cap="none" spc="0" baseline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《时事报告》杂志社</a:t>
            </a:r>
            <a:endParaRPr lang="zh-CN" altLang="en-US" sz="4000" b="1" u="none" strike="noStrike" kern="1200" cap="none" spc="0" baseline="0">
              <a:solidFill>
                <a:schemeClr val="bg1"/>
              </a:solidFill>
              <a:latin typeface="微软雅黑" pitchFamily="34" charset="-122"/>
              <a:ea typeface="冬青黑体简体中文 W6" charset="-122"/>
              <a:cs typeface="冬青黑体简体中文 W6" charset="-122"/>
            </a:endParaRPr>
          </a:p>
        </p:txBody>
      </p:sp>
      <p:sp>
        <p:nvSpPr>
          <p:cNvPr id="1015" name="矩形"/>
          <p:cNvSpPr>
            <a:spLocks/>
          </p:cNvSpPr>
          <p:nvPr/>
        </p:nvSpPr>
        <p:spPr>
          <a:xfrm>
            <a:off x="2735263" y="2997200"/>
            <a:ext cx="7297737" cy="4317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eaLnBrk="0" latinLnBrk="1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zh-CN" altLang="en-US" sz="2800" b="1" u="none" strike="noStrike" kern="1200" cap="none" spc="0" baseline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Calibri" pitchFamily="34" charset="0"/>
              </a:rPr>
              <a:t>形势与政策课专用</a:t>
            </a:r>
            <a:endParaRPr lang="zh-CN" altLang="en-US" sz="2800" b="1" u="none" strike="noStrike" kern="1200" cap="none" spc="0" baseline="0">
              <a:solidFill>
                <a:schemeClr val="bg1"/>
              </a:solidFill>
              <a:latin typeface="华文楷体" pitchFamily="2" charset="-122"/>
              <a:ea typeface="楷体-简" charset="-122"/>
              <a:cs typeface="楷体-简" charset="-122"/>
            </a:endParaRPr>
          </a:p>
        </p:txBody>
      </p:sp>
      <p:pic>
        <p:nvPicPr>
          <p:cNvPr id="1016" name="图片" descr="章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300" y="2416175"/>
            <a:ext cx="1536700" cy="11557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017" name="曲线"/>
          <p:cNvSpPr>
            <a:spLocks/>
          </p:cNvSpPr>
          <p:nvPr/>
        </p:nvSpPr>
        <p:spPr>
          <a:xfrm>
            <a:off x="2414588" y="-9525"/>
            <a:ext cx="9777412" cy="69468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6938" y="0"/>
                </a:moveTo>
                <a:lnTo>
                  <a:pt x="4" y="5078"/>
                </a:lnTo>
                <a:lnTo>
                  <a:pt x="0" y="13966"/>
                </a:lnTo>
                <a:lnTo>
                  <a:pt x="10476" y="21600"/>
                </a:lnTo>
                <a:lnTo>
                  <a:pt x="21599" y="21569"/>
                </a:lnTo>
                <a:lnTo>
                  <a:pt x="21571" y="0"/>
                </a:lnTo>
                <a:lnTo>
                  <a:pt x="6938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</a:ln>
        </p:spPr>
      </p:sp>
      <p:pic>
        <p:nvPicPr>
          <p:cNvPr id="1018" name="图片" descr="谢谢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2214563"/>
            <a:ext cx="1625599" cy="24003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019" name="直线"/>
          <p:cNvSpPr>
            <a:spLocks/>
          </p:cNvSpPr>
          <p:nvPr/>
        </p:nvSpPr>
        <p:spPr>
          <a:xfrm>
            <a:off x="2516505" y="1552575"/>
            <a:ext cx="0" cy="2957512"/>
          </a:xfrm>
          <a:prstGeom prst="line">
            <a:avLst/>
          </a:prstGeom>
          <a:noFill/>
          <a:ln w="9525" cap="flat" cmpd="sng">
            <a:solidFill>
              <a:srgbClr val="4F81BD"/>
            </a:solidFill>
            <a:prstDash val="solid"/>
            <a:round/>
          </a:ln>
          <a:effectLst>
            <a:outerShdw blurRad="50800" dist="38100" dir="2700000" algn="tl" rotWithShape="0">
              <a:srgbClr val="000000">
                <a:alpha val="39607"/>
              </a:srgbClr>
            </a:outerShdw>
          </a:effectLst>
        </p:spPr>
      </p:sp>
      <p:sp>
        <p:nvSpPr>
          <p:cNvPr id="1020" name="直线"/>
          <p:cNvSpPr>
            <a:spLocks/>
          </p:cNvSpPr>
          <p:nvPr/>
        </p:nvSpPr>
        <p:spPr>
          <a:xfrm>
            <a:off x="2455545" y="1567815"/>
            <a:ext cx="0" cy="2957513"/>
          </a:xfrm>
          <a:prstGeom prst="line">
            <a:avLst/>
          </a:prstGeom>
          <a:noFill/>
          <a:ln w="9525" cap="flat" cmpd="sng">
            <a:solidFill>
              <a:srgbClr val="4F81BD"/>
            </a:solidFill>
            <a:prstDash val="solid"/>
            <a:round/>
          </a:ln>
          <a:effectLst>
            <a:outerShdw blurRad="50800" dist="38100" dir="2700000" algn="tl" rotWithShape="0">
              <a:srgbClr val="000000">
                <a:alpha val="39607"/>
              </a:srgbClr>
            </a:outerShdw>
          </a:effectLst>
        </p:spPr>
      </p:sp>
      <p:grpSp>
        <p:nvGrpSpPr>
          <p:cNvPr id="1023" name="组合"/>
          <p:cNvGrpSpPr>
            <a:grpSpLocks/>
          </p:cNvGrpSpPr>
          <p:nvPr/>
        </p:nvGrpSpPr>
        <p:grpSpPr>
          <a:xfrm>
            <a:off x="569499" y="4394358"/>
            <a:ext cx="2303463" cy="261939"/>
            <a:chOff x="569499" y="4394358"/>
            <a:chExt cx="2303463" cy="261939"/>
          </a:xfrm>
        </p:grpSpPr>
        <p:sp>
          <p:nvSpPr>
            <p:cNvPr id="1021" name="矩形"/>
            <p:cNvSpPr>
              <a:spLocks/>
            </p:cNvSpPr>
            <p:nvPr/>
          </p:nvSpPr>
          <p:spPr>
            <a:xfrm>
              <a:off x="569500" y="4394358"/>
              <a:ext cx="1887889" cy="232933"/>
            </a:xfrm>
            <a:prstGeom prst="rect">
              <a:avLst/>
            </a:prstGeom>
            <a:solidFill>
              <a:schemeClr val="bg2"/>
            </a:solidFill>
            <a:ln w="9525" cap="flat" cmpd="sng">
              <a:noFill/>
              <a:prstDash val="solid"/>
              <a:miter/>
            </a:ln>
          </p:spPr>
        </p:sp>
        <p:sp>
          <p:nvSpPr>
            <p:cNvPr id="1022" name="矩形"/>
            <p:cNvSpPr>
              <a:spLocks/>
            </p:cNvSpPr>
            <p:nvPr/>
          </p:nvSpPr>
          <p:spPr>
            <a:xfrm>
              <a:off x="569499" y="4394821"/>
              <a:ext cx="2303463" cy="261476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0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1100" b="1" u="none" strike="noStrike" kern="1200" cap="none" spc="0" baseline="0">
                  <a:solidFill>
                    <a:srgbClr val="A6A6A6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www.xingshizhengce.com</a:t>
              </a:r>
              <a:endParaRPr lang="zh-CN" altLang="en-US" sz="1100" b="1" u="none" strike="noStrike" kern="1200" cap="none" spc="0" baseline="0">
                <a:solidFill>
                  <a:srgbClr val="A6A6A6"/>
                </a:solidFill>
                <a:latin typeface="Arial" pitchFamily="34" charset="0"/>
                <a:ea typeface="黑体" pitchFamily="49" charset="-122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182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4181" y="-23231"/>
            <a:ext cx="12247106" cy="6892742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115" name="图片"/>
          <p:cNvPicPr>
            <a:picLocks noChangeAspect="1"/>
          </p:cNvPicPr>
          <p:nvPr/>
        </p:nvPicPr>
        <p:blipFill>
          <a:blip r:embed="rId4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16" name="矩形"/>
          <p:cNvSpPr>
            <a:spLocks/>
          </p:cNvSpPr>
          <p:nvPr/>
        </p:nvSpPr>
        <p:spPr>
          <a:xfrm>
            <a:off x="2449685" y="625918"/>
            <a:ext cx="7832133" cy="5232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一、深入学习领会习近平生态文明思想</a:t>
            </a:r>
          </a:p>
        </p:txBody>
      </p:sp>
      <p:grpSp>
        <p:nvGrpSpPr>
          <p:cNvPr id="123" name="组合"/>
          <p:cNvGrpSpPr>
            <a:grpSpLocks/>
          </p:cNvGrpSpPr>
          <p:nvPr/>
        </p:nvGrpSpPr>
        <p:grpSpPr>
          <a:xfrm>
            <a:off x="1550330" y="1695721"/>
            <a:ext cx="9147887" cy="3895781"/>
            <a:chOff x="1550330" y="1695721"/>
            <a:chExt cx="9147887" cy="3895781"/>
          </a:xfrm>
        </p:grpSpPr>
        <p:grpSp>
          <p:nvGrpSpPr>
            <p:cNvPr id="121" name="组合"/>
            <p:cNvGrpSpPr>
              <a:grpSpLocks/>
            </p:cNvGrpSpPr>
            <p:nvPr/>
          </p:nvGrpSpPr>
          <p:grpSpPr>
            <a:xfrm>
              <a:off x="1550330" y="1695721"/>
              <a:ext cx="9147887" cy="3895781"/>
              <a:chOff x="1550330" y="1695721"/>
              <a:chExt cx="9147887" cy="3895781"/>
            </a:xfrm>
          </p:grpSpPr>
          <p:sp>
            <p:nvSpPr>
              <p:cNvPr id="117" name="曲线"/>
              <p:cNvSpPr>
                <a:spLocks/>
              </p:cNvSpPr>
              <p:nvPr/>
            </p:nvSpPr>
            <p:spPr>
              <a:xfrm>
                <a:off x="1746688" y="1749957"/>
                <a:ext cx="8938775" cy="3830211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216" y="0"/>
                    </a:moveTo>
                    <a:lnTo>
                      <a:pt x="21380" y="0"/>
                    </a:lnTo>
                    <a:cubicBezTo>
                      <a:pt x="21500" y="0"/>
                      <a:pt x="21600" y="194"/>
                      <a:pt x="21600" y="445"/>
                    </a:cubicBezTo>
                    <a:lnTo>
                      <a:pt x="21600" y="21151"/>
                    </a:lnTo>
                    <a:cubicBezTo>
                      <a:pt x="21600" y="21396"/>
                      <a:pt x="21500" y="21598"/>
                      <a:pt x="21380" y="21598"/>
                    </a:cubicBezTo>
                    <a:lnTo>
                      <a:pt x="216" y="21598"/>
                    </a:lnTo>
                    <a:cubicBezTo>
                      <a:pt x="99" y="21598"/>
                      <a:pt x="0" y="21396"/>
                      <a:pt x="0" y="21151"/>
                    </a:cubicBezTo>
                    <a:lnTo>
                      <a:pt x="0" y="445"/>
                    </a:lnTo>
                    <a:cubicBezTo>
                      <a:pt x="0" y="194"/>
                      <a:pt x="99" y="0"/>
                      <a:pt x="216" y="0"/>
                    </a:cubicBezTo>
                    <a:close/>
                  </a:path>
                </a:pathLst>
              </a:custGeom>
              <a:solidFill>
                <a:srgbClr val="B8CCE4"/>
              </a:solidFill>
              <a:ln w="9525" cap="flat" cmpd="sng">
                <a:noFill/>
                <a:prstDash val="solid"/>
                <a:round/>
              </a:ln>
              <a:effectLst>
                <a:outerShdw blurRad="50800" dist="190500" dir="2700000" algn="tl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118" name="曲线"/>
              <p:cNvSpPr>
                <a:spLocks/>
              </p:cNvSpPr>
              <p:nvPr/>
            </p:nvSpPr>
            <p:spPr>
              <a:xfrm>
                <a:off x="9941473" y="4771696"/>
                <a:ext cx="756743" cy="819806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21600" y="0"/>
                    </a:moveTo>
                    <a:lnTo>
                      <a:pt x="21600" y="18919"/>
                    </a:lnTo>
                    <a:cubicBezTo>
                      <a:pt x="21600" y="20382"/>
                      <a:pt x="20381" y="21599"/>
                      <a:pt x="18920" y="21599"/>
                    </a:cubicBezTo>
                    <a:lnTo>
                      <a:pt x="0" y="21599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99D5"/>
              </a:solidFill>
              <a:ln w="9525" cap="flat" cmpd="sng">
                <a:noFill/>
                <a:prstDash val="solid"/>
                <a:round/>
              </a:ln>
              <a:effectLst>
                <a:outerShdw blurRad="50800" dist="190500" dir="2700000" algn="tl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119" name="曲线"/>
              <p:cNvSpPr>
                <a:spLocks/>
              </p:cNvSpPr>
              <p:nvPr/>
            </p:nvSpPr>
            <p:spPr>
              <a:xfrm>
                <a:off x="1580033" y="1695721"/>
                <a:ext cx="3531476" cy="231664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1643" y="21600"/>
                    </a:moveTo>
                    <a:lnTo>
                      <a:pt x="21600" y="21600"/>
                    </a:lnTo>
                    <a:lnTo>
                      <a:pt x="19960" y="0"/>
                    </a:lnTo>
                    <a:lnTo>
                      <a:pt x="0" y="0"/>
                    </a:lnTo>
                    <a:lnTo>
                      <a:pt x="1643" y="21600"/>
                    </a:ln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noFill/>
                <a:prstDash val="solid"/>
                <a:round/>
              </a:ln>
            </p:spPr>
          </p:sp>
          <p:sp>
            <p:nvSpPr>
              <p:cNvPr id="120" name="曲线"/>
              <p:cNvSpPr>
                <a:spLocks/>
              </p:cNvSpPr>
              <p:nvPr/>
            </p:nvSpPr>
            <p:spPr>
              <a:xfrm>
                <a:off x="1550330" y="1698759"/>
                <a:ext cx="3326524" cy="867102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1547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 cmpd="sng">
                <a:noFill/>
                <a:prstDash val="solid"/>
                <a:round/>
              </a:ln>
              <a:effectLst>
                <a:outerShdw blurRad="50800" dist="190500" dir="2700000" algn="tl" rotWithShape="0">
                  <a:srgbClr val="000000">
                    <a:alpha val="39607"/>
                  </a:srgbClr>
                </a:outerShdw>
              </a:effectLst>
            </p:spPr>
          </p:sp>
        </p:grpSp>
        <p:sp>
          <p:nvSpPr>
            <p:cNvPr id="122" name="矩形"/>
            <p:cNvSpPr>
              <a:spLocks/>
            </p:cNvSpPr>
            <p:nvPr/>
          </p:nvSpPr>
          <p:spPr>
            <a:xfrm>
              <a:off x="1891759" y="1843153"/>
              <a:ext cx="2348769" cy="623228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68562" tIns="34281" rIns="68562" bIns="34281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u="none" strike="noStrike" kern="1200" cap="none" spc="0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本章概要 </a:t>
              </a:r>
              <a:endParaRPr lang="zh-CN" altLang="en-US" sz="3600" u="none" strike="noStrike" kern="1200" cap="none" spc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Calibri" pitchFamily="34" charset="0"/>
              </a:endParaRPr>
            </a:p>
          </p:txBody>
        </p:sp>
      </p:grpSp>
      <p:sp>
        <p:nvSpPr>
          <p:cNvPr id="124" name="矩形"/>
          <p:cNvSpPr>
            <a:spLocks/>
          </p:cNvSpPr>
          <p:nvPr/>
        </p:nvSpPr>
        <p:spPr>
          <a:xfrm>
            <a:off x="2482037" y="3006205"/>
            <a:ext cx="6532448" cy="5232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（一）习近平生态文明思想的</a:t>
            </a:r>
            <a:r>
              <a:rPr lang="zh-CN" altLang="en-US" sz="2800" u="none" strike="noStrike" kern="1200" cap="none" spc="0" baseline="0" dirty="0">
                <a:solidFill>
                  <a:srgbClr val="8000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发展历程</a:t>
            </a:r>
          </a:p>
        </p:txBody>
      </p:sp>
      <p:sp>
        <p:nvSpPr>
          <p:cNvPr id="125" name="矩形"/>
          <p:cNvSpPr>
            <a:spLocks/>
          </p:cNvSpPr>
          <p:nvPr/>
        </p:nvSpPr>
        <p:spPr>
          <a:xfrm>
            <a:off x="2456195" y="3777431"/>
            <a:ext cx="6532447" cy="5232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（二）习近平生态文明思想的</a:t>
            </a:r>
            <a:r>
              <a:rPr lang="zh-CN" altLang="en-US" sz="2800" u="none" strike="noStrike" kern="1200" cap="none" spc="0" baseline="0" dirty="0">
                <a:solidFill>
                  <a:srgbClr val="00FF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丰富内涵</a:t>
            </a:r>
          </a:p>
        </p:txBody>
      </p:sp>
      <p:sp>
        <p:nvSpPr>
          <p:cNvPr id="126" name="矩形"/>
          <p:cNvSpPr>
            <a:spLocks/>
          </p:cNvSpPr>
          <p:nvPr/>
        </p:nvSpPr>
        <p:spPr>
          <a:xfrm>
            <a:off x="2439878" y="4516134"/>
            <a:ext cx="6532448" cy="5232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（三）习近平生态文明思想的</a:t>
            </a:r>
            <a:r>
              <a:rPr lang="zh-CN" altLang="en-US" sz="2800" u="none" strike="noStrike" kern="1200" cap="none" spc="0" baseline="0" dirty="0">
                <a:solidFill>
                  <a:srgbClr val="3366FF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重大意义</a:t>
            </a:r>
          </a:p>
        </p:txBody>
      </p:sp>
    </p:spTree>
    <p:extLst>
      <p:ext uri="{BB962C8B-B14F-4D97-AF65-F5344CB8AC3E}">
        <p14:creationId xmlns:p14="http://schemas.microsoft.com/office/powerpoint/2010/main" val="974491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4" grpId="0"/>
      <p:bldP spid="125" grpId="0"/>
      <p:bldP spid="1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55106" y="-17371"/>
            <a:ext cx="12247106" cy="6892742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134" name="图片"/>
          <p:cNvPicPr>
            <a:picLocks noChangeAspect="1"/>
          </p:cNvPicPr>
          <p:nvPr/>
        </p:nvPicPr>
        <p:blipFill>
          <a:blip r:embed="rId4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35" name="矩形"/>
          <p:cNvSpPr>
            <a:spLocks/>
          </p:cNvSpPr>
          <p:nvPr/>
        </p:nvSpPr>
        <p:spPr>
          <a:xfrm>
            <a:off x="258968" y="206825"/>
            <a:ext cx="7832133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一、深入学习领会习近平生态文明思想</a:t>
            </a:r>
          </a:p>
        </p:txBody>
      </p:sp>
      <p:sp>
        <p:nvSpPr>
          <p:cNvPr id="136" name="矩形"/>
          <p:cNvSpPr>
            <a:spLocks/>
          </p:cNvSpPr>
          <p:nvPr/>
        </p:nvSpPr>
        <p:spPr>
          <a:xfrm>
            <a:off x="43674" y="6378004"/>
            <a:ext cx="6532448" cy="523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（一）习近平生态文明思想的</a:t>
            </a:r>
            <a:r>
              <a:rPr lang="zh-CN" altLang="en-US" sz="2800" u="none" strike="noStrike" kern="1200" cap="none" spc="0" baseline="0" dirty="0">
                <a:solidFill>
                  <a:srgbClr val="8000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发展历程</a:t>
            </a:r>
          </a:p>
        </p:txBody>
      </p:sp>
      <p:graphicFrame>
        <p:nvGraphicFramePr>
          <p:cNvPr id="8" name="图示 7">
            <a:extLst>
              <a:ext uri="{FF2B5EF4-FFF2-40B4-BE49-F238E27FC236}">
                <a16:creationId xmlns:a16="http://schemas.microsoft.com/office/drawing/2014/main" id="{61104F46-DE31-4412-A2AA-C05A86BDE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191957"/>
              </p:ext>
            </p:extLst>
          </p:nvPr>
        </p:nvGraphicFramePr>
        <p:xfrm>
          <a:off x="1472707" y="1455938"/>
          <a:ext cx="8128000" cy="4345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03243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4181" y="-63553"/>
            <a:ext cx="12247106" cy="68927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204" name="图片"/>
          <p:cNvPicPr>
            <a:picLocks noChangeAspect="1"/>
          </p:cNvPicPr>
          <p:nvPr/>
        </p:nvPicPr>
        <p:blipFill>
          <a:blip r:embed="rId4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05" name="矩形"/>
          <p:cNvSpPr>
            <a:spLocks/>
          </p:cNvSpPr>
          <p:nvPr/>
        </p:nvSpPr>
        <p:spPr>
          <a:xfrm>
            <a:off x="258968" y="206825"/>
            <a:ext cx="7832133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一、深入学习领会习近平生态文明思想</a:t>
            </a:r>
          </a:p>
        </p:txBody>
      </p:sp>
      <p:sp>
        <p:nvSpPr>
          <p:cNvPr id="206" name="矩形"/>
          <p:cNvSpPr>
            <a:spLocks/>
          </p:cNvSpPr>
          <p:nvPr/>
        </p:nvSpPr>
        <p:spPr>
          <a:xfrm>
            <a:off x="43674" y="6378004"/>
            <a:ext cx="6532448" cy="523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（二）习近平生态文明思想的</a:t>
            </a:r>
            <a:r>
              <a:rPr lang="zh-CN" altLang="en-US" sz="2800" u="none" strike="noStrike" kern="1200" cap="none" spc="0" baseline="0" dirty="0">
                <a:solidFill>
                  <a:srgbClr val="00FF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丰富内涵</a:t>
            </a:r>
            <a:endParaRPr lang="zh-CN" altLang="en-US" sz="2800" u="none" strike="noStrike" kern="1200" cap="none" spc="0" baseline="0" dirty="0">
              <a:solidFill>
                <a:srgbClr val="800000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sp>
        <p:nvSpPr>
          <p:cNvPr id="207" name="矩形"/>
          <p:cNvSpPr>
            <a:spLocks/>
          </p:cNvSpPr>
          <p:nvPr/>
        </p:nvSpPr>
        <p:spPr>
          <a:xfrm>
            <a:off x="990352" y="2050631"/>
            <a:ext cx="4946188" cy="527584"/>
          </a:xfrm>
          <a:prstGeom prst="rect">
            <a:avLst/>
          </a:prstGeom>
          <a:solidFill>
            <a:srgbClr val="008000"/>
          </a:solidFill>
          <a:scene3d>
            <a:camera prst="legacyObliqueBottomLeft"/>
            <a:lightRig rig="legacyFlat4" dir="r"/>
          </a:scene3d>
          <a:sp3d extrusionH="457200" prstMaterial="legacyMatte">
            <a:bevelT w="13500" h="13500" prst="angle"/>
            <a:bevelB w="13500" h="13500" prst="angle"/>
          </a:sp3d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u="none" strike="noStrike" kern="1200" cap="none" spc="0" baseline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1. </a:t>
            </a:r>
            <a:r>
              <a:rPr lang="zh-CN" altLang="en-US" sz="2800" b="1" u="none" strike="noStrike" kern="1200" cap="none" spc="0" baseline="0">
                <a:solidFill>
                  <a:srgbClr val="FFFF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坚持生态兴则文明兴</a:t>
            </a:r>
          </a:p>
        </p:txBody>
      </p:sp>
      <p:sp>
        <p:nvSpPr>
          <p:cNvPr id="208" name="矩形"/>
          <p:cNvSpPr>
            <a:spLocks/>
          </p:cNvSpPr>
          <p:nvPr/>
        </p:nvSpPr>
        <p:spPr>
          <a:xfrm>
            <a:off x="1048731" y="928602"/>
            <a:ext cx="3344208" cy="766689"/>
          </a:xfrm>
          <a:prstGeom prst="rect">
            <a:avLst/>
          </a:prstGeom>
          <a:solidFill>
            <a:srgbClr val="00FFFF"/>
          </a:solidFill>
          <a:scene3d>
            <a:camera prst="legacyObliqueBottomLeft"/>
            <a:lightRig rig="legacyFlat4" dir="r"/>
          </a:scene3d>
          <a:sp3d extrusionH="457200" prstMaterial="legacyMatte">
            <a:bevelT w="13500" h="13500" prst="angle"/>
            <a:bevelB w="13500" h="13500" prst="angle"/>
          </a:sp3d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800" b="1" u="none" strike="noStrike" kern="1200" cap="none" spc="0" baseline="0" dirty="0">
                <a:solidFill>
                  <a:srgbClr val="FFFFFF"/>
                </a:solidFill>
                <a:effectLst>
                  <a:glow rad="127000">
                    <a:srgbClr val="FFFF00">
                      <a:alpha val="40000"/>
                    </a:srgbClr>
                  </a:glow>
                </a:effectLst>
                <a:latin typeface="华文隶书" charset="-122"/>
                <a:ea typeface="华文隶书" charset="-122"/>
                <a:cs typeface="Times New Roman" charset="0"/>
              </a:rPr>
              <a:t>八个坚持：</a:t>
            </a:r>
          </a:p>
        </p:txBody>
      </p:sp>
      <p:sp>
        <p:nvSpPr>
          <p:cNvPr id="209" name="矩形"/>
          <p:cNvSpPr>
            <a:spLocks/>
          </p:cNvSpPr>
          <p:nvPr/>
        </p:nvSpPr>
        <p:spPr>
          <a:xfrm>
            <a:off x="1015565" y="3130315"/>
            <a:ext cx="4946187" cy="527583"/>
          </a:xfrm>
          <a:prstGeom prst="rect">
            <a:avLst/>
          </a:prstGeom>
          <a:solidFill>
            <a:srgbClr val="008000"/>
          </a:solidFill>
          <a:scene3d>
            <a:camera prst="legacyObliqueBottomLeft"/>
            <a:lightRig rig="legacyFlat4" dir="r"/>
          </a:scene3d>
          <a:sp3d extrusionH="457200" prstMaterial="legacyMatte">
            <a:bevelT w="13500" h="13500" prst="angle"/>
            <a:bevelB w="13500" h="13500" prst="angle"/>
          </a:sp3d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r>
              <a:rPr lang="en-US" altLang="zh-CN" sz="2800" b="1" u="none" strike="noStrike" kern="1200" cap="none" spc="0" baseline="0" dirty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2. </a:t>
            </a:r>
            <a:r>
              <a:rPr lang="zh-CN" altLang="en-US" sz="2800" b="1" dirty="0">
                <a:solidFill>
                  <a:srgbClr val="FFFF00"/>
                </a:solidFill>
                <a:latin typeface="华文行楷" pitchFamily="2" charset="-122"/>
                <a:ea typeface="华文行楷" pitchFamily="2" charset="-122"/>
              </a:rPr>
              <a:t>坚持</a:t>
            </a:r>
            <a:r>
              <a:rPr lang="zh-CN" altLang="en-US" sz="2800" b="1" u="none" strike="noStrike" kern="1200" cap="none" spc="0" baseline="0" dirty="0">
                <a:solidFill>
                  <a:srgbClr val="FFFF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人与自然和谐共生</a:t>
            </a:r>
          </a:p>
        </p:txBody>
      </p:sp>
      <p:sp>
        <p:nvSpPr>
          <p:cNvPr id="210" name="矩形"/>
          <p:cNvSpPr>
            <a:spLocks/>
          </p:cNvSpPr>
          <p:nvPr/>
        </p:nvSpPr>
        <p:spPr>
          <a:xfrm>
            <a:off x="1048731" y="4174974"/>
            <a:ext cx="4946188" cy="527583"/>
          </a:xfrm>
          <a:prstGeom prst="rect">
            <a:avLst/>
          </a:prstGeom>
          <a:solidFill>
            <a:srgbClr val="008000"/>
          </a:solidFill>
          <a:scene3d>
            <a:camera prst="legacyObliqueBottomLeft"/>
            <a:lightRig rig="legacyFlat4" dir="r"/>
          </a:scene3d>
          <a:sp3d extrusionH="457200" prstMaterial="legacyMatte">
            <a:bevelT w="13500" h="13500" prst="angle"/>
            <a:bevelB w="13500" h="13500" prst="angle"/>
          </a:sp3d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u="none" strike="noStrike" kern="1200" cap="none" spc="0" baseline="0" dirty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3. </a:t>
            </a:r>
            <a:r>
              <a:rPr lang="zh-CN" altLang="en-US" sz="2800" b="1" u="none" strike="noStrike" kern="1200" cap="none" spc="0" baseline="0" dirty="0">
                <a:solidFill>
                  <a:srgbClr val="FFFF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坚持绿水青山就是金山银山</a:t>
            </a:r>
          </a:p>
        </p:txBody>
      </p:sp>
      <p:sp>
        <p:nvSpPr>
          <p:cNvPr id="211" name="矩形"/>
          <p:cNvSpPr>
            <a:spLocks/>
          </p:cNvSpPr>
          <p:nvPr/>
        </p:nvSpPr>
        <p:spPr>
          <a:xfrm>
            <a:off x="1103734" y="5226370"/>
            <a:ext cx="4913186" cy="918320"/>
          </a:xfrm>
          <a:prstGeom prst="rect">
            <a:avLst/>
          </a:prstGeom>
          <a:solidFill>
            <a:srgbClr val="008000"/>
          </a:solidFill>
          <a:scene3d>
            <a:camera prst="legacyObliqueBottomLeft"/>
            <a:lightRig rig="legacyFlat4" dir="r"/>
          </a:scene3d>
          <a:sp3d extrusionH="457200" prstMaterial="legacyMatte">
            <a:bevelT w="13500" h="13500" prst="angle"/>
            <a:bevelB w="13500" h="13500" prst="angle"/>
          </a:sp3d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u="none" strike="noStrike" kern="1200" cap="none" spc="0" baseline="0" dirty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4.</a:t>
            </a:r>
            <a:r>
              <a:rPr lang="en-US" altLang="zh-CN" sz="2800" b="1" u="none" strike="noStrike" kern="1200" cap="none" spc="0" baseline="0" dirty="0">
                <a:solidFill>
                  <a:srgbClr val="FFFF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 </a:t>
            </a:r>
            <a:r>
              <a:rPr lang="en-US" altLang="zh-CN" sz="2800" b="1" u="none" strike="noStrike" kern="1200" cap="none" spc="0" baseline="0" dirty="0" err="1">
                <a:solidFill>
                  <a:srgbClr val="FFFF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坚持良好生态环境是最普惠的民生福祉</a:t>
            </a:r>
            <a:endParaRPr lang="zh-CN" altLang="en-US" sz="2800" b="1" u="none" strike="noStrike" kern="1200" cap="none" spc="0" baseline="0" dirty="0">
              <a:solidFill>
                <a:srgbClr val="FFFF00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sp>
        <p:nvSpPr>
          <p:cNvPr id="212" name="矩形"/>
          <p:cNvSpPr>
            <a:spLocks/>
          </p:cNvSpPr>
          <p:nvPr/>
        </p:nvSpPr>
        <p:spPr>
          <a:xfrm>
            <a:off x="6425053" y="1030732"/>
            <a:ext cx="5643636" cy="583846"/>
          </a:xfrm>
          <a:prstGeom prst="rect">
            <a:avLst/>
          </a:prstGeom>
          <a:solidFill>
            <a:srgbClr val="008000"/>
          </a:solidFill>
          <a:scene3d>
            <a:camera prst="legacyObliqueBottomLeft"/>
            <a:lightRig rig="legacyFlat4" dir="r"/>
          </a:scene3d>
          <a:sp3d extrusionH="457200" prstMaterial="legacyMatte">
            <a:bevelT w="13500" h="13500" prst="angle"/>
            <a:bevelB w="13500" h="13500" prst="angle"/>
          </a:sp3d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u="none" strike="noStrike" kern="1200" cap="none" spc="0" baseline="0" dirty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5. </a:t>
            </a:r>
            <a:r>
              <a:rPr lang="zh-CN" altLang="en-US" sz="2800" b="1" u="none" strike="noStrike" kern="1200" cap="none" spc="0" baseline="0" dirty="0">
                <a:solidFill>
                  <a:srgbClr val="FFFF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坚持山水林田湖草是生命共同体</a:t>
            </a:r>
          </a:p>
        </p:txBody>
      </p:sp>
      <p:sp>
        <p:nvSpPr>
          <p:cNvPr id="213" name="矩形"/>
          <p:cNvSpPr>
            <a:spLocks/>
          </p:cNvSpPr>
          <p:nvPr/>
        </p:nvSpPr>
        <p:spPr>
          <a:xfrm>
            <a:off x="6469603" y="2094441"/>
            <a:ext cx="5134457" cy="948865"/>
          </a:xfrm>
          <a:prstGeom prst="rect">
            <a:avLst/>
          </a:prstGeom>
          <a:solidFill>
            <a:srgbClr val="008000"/>
          </a:solidFill>
          <a:scene3d>
            <a:camera prst="legacyObliqueBottomLeft"/>
            <a:lightRig rig="legacyFlat4" dir="r"/>
          </a:scene3d>
          <a:sp3d extrusionH="457200" prstMaterial="legacyMatte">
            <a:bevelT w="13500" h="13500" prst="angle"/>
            <a:bevelB w="13500" h="13500" prst="angle"/>
          </a:sp3d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u="none" strike="noStrike" kern="1200" cap="none" spc="0" baseline="0" dirty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6. </a:t>
            </a:r>
            <a:r>
              <a:rPr lang="zh-CN" altLang="en-US" sz="2800" b="1" u="none" strike="noStrike" kern="1200" cap="none" spc="0" baseline="0" dirty="0">
                <a:solidFill>
                  <a:srgbClr val="FFFF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坚持用最严格制度最严密法治保护生态环境</a:t>
            </a:r>
          </a:p>
        </p:txBody>
      </p:sp>
      <p:sp>
        <p:nvSpPr>
          <p:cNvPr id="214" name="矩形"/>
          <p:cNvSpPr>
            <a:spLocks/>
          </p:cNvSpPr>
          <p:nvPr/>
        </p:nvSpPr>
        <p:spPr>
          <a:xfrm>
            <a:off x="6552251" y="3543790"/>
            <a:ext cx="5005346" cy="928244"/>
          </a:xfrm>
          <a:prstGeom prst="rect">
            <a:avLst/>
          </a:prstGeom>
          <a:solidFill>
            <a:srgbClr val="008000"/>
          </a:solidFill>
          <a:scene3d>
            <a:camera prst="legacyObliqueBottomLeft"/>
            <a:lightRig rig="legacyFlat4" dir="r"/>
          </a:scene3d>
          <a:sp3d extrusionH="457200" prstMaterial="legacyMatte">
            <a:bevelT w="13500" h="13500" prst="angle"/>
            <a:bevelB w="13500" h="13500" prst="angle"/>
          </a:sp3d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u="none" strike="noStrike" kern="1200" cap="none" spc="0" baseline="0" dirty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7. </a:t>
            </a:r>
            <a:r>
              <a:rPr lang="zh-CN" altLang="en-US" sz="2800" b="1" u="none" strike="noStrike" kern="1200" cap="none" spc="0" baseline="0" dirty="0">
                <a:solidFill>
                  <a:srgbClr val="FFFF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坚持建设美丽中国全社会共同行动</a:t>
            </a:r>
          </a:p>
        </p:txBody>
      </p:sp>
      <p:sp>
        <p:nvSpPr>
          <p:cNvPr id="215" name="矩形"/>
          <p:cNvSpPr>
            <a:spLocks/>
          </p:cNvSpPr>
          <p:nvPr/>
        </p:nvSpPr>
        <p:spPr>
          <a:xfrm>
            <a:off x="6594013" y="5156921"/>
            <a:ext cx="4946188" cy="527584"/>
          </a:xfrm>
          <a:prstGeom prst="rect">
            <a:avLst/>
          </a:prstGeom>
          <a:solidFill>
            <a:srgbClr val="008000"/>
          </a:solidFill>
          <a:scene3d>
            <a:camera prst="legacyObliqueBottomLeft"/>
            <a:lightRig rig="legacyFlat4" dir="r"/>
          </a:scene3d>
          <a:sp3d extrusionH="457200" prstMaterial="legacyMatte">
            <a:bevelT w="13500" h="13500" prst="angle"/>
            <a:bevelB w="13500" h="13500" prst="angle"/>
          </a:sp3d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u="none" strike="noStrike" kern="1200" cap="none" spc="0" baseline="0" dirty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8. </a:t>
            </a:r>
            <a:r>
              <a:rPr lang="zh-CN" altLang="en-US" sz="2800" b="1" u="none" strike="noStrike" kern="1200" cap="none" spc="0" baseline="0" dirty="0">
                <a:solidFill>
                  <a:srgbClr val="FFFF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坚持共谋全球生态文明建设</a:t>
            </a:r>
          </a:p>
        </p:txBody>
      </p:sp>
    </p:spTree>
    <p:extLst>
      <p:ext uri="{BB962C8B-B14F-4D97-AF65-F5344CB8AC3E}">
        <p14:creationId xmlns:p14="http://schemas.microsoft.com/office/powerpoint/2010/main" val="671968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/>
      <p:bldP spid="206" grpId="0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4181" y="-81309"/>
            <a:ext cx="12247106" cy="6892743"/>
          </a:xfrm>
          <a:prstGeom prst="rect">
            <a:avLst/>
          </a:prstGeom>
          <a:blipFill rotWithShape="1">
            <a:blip r:embed="rId4"/>
            <a:stretch/>
          </a:blipFill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223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24" name="矩形"/>
          <p:cNvSpPr>
            <a:spLocks/>
          </p:cNvSpPr>
          <p:nvPr/>
        </p:nvSpPr>
        <p:spPr>
          <a:xfrm>
            <a:off x="258968" y="206825"/>
            <a:ext cx="7832133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一、深入学习领会习近平生态文明思想</a:t>
            </a:r>
          </a:p>
        </p:txBody>
      </p:sp>
      <p:sp>
        <p:nvSpPr>
          <p:cNvPr id="225" name="矩形"/>
          <p:cNvSpPr>
            <a:spLocks/>
          </p:cNvSpPr>
          <p:nvPr/>
        </p:nvSpPr>
        <p:spPr>
          <a:xfrm>
            <a:off x="43674" y="6378004"/>
            <a:ext cx="6532448" cy="523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（二）习近平生态文明思想的</a:t>
            </a:r>
            <a:r>
              <a:rPr lang="zh-CN" altLang="en-US" sz="2800" u="none" strike="noStrike" kern="1200" cap="none" spc="0" baseline="0">
                <a:solidFill>
                  <a:srgbClr val="00FF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丰富内涵</a:t>
            </a:r>
            <a:endParaRPr lang="zh-CN" altLang="en-US" sz="2800" u="none" strike="noStrike" kern="1200" cap="none" spc="0" baseline="0">
              <a:solidFill>
                <a:srgbClr val="800000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sp>
        <p:nvSpPr>
          <p:cNvPr id="226" name="矩形"/>
          <p:cNvSpPr>
            <a:spLocks/>
          </p:cNvSpPr>
          <p:nvPr/>
        </p:nvSpPr>
        <p:spPr>
          <a:xfrm>
            <a:off x="1014368" y="912699"/>
            <a:ext cx="3344208" cy="766689"/>
          </a:xfrm>
          <a:prstGeom prst="rect">
            <a:avLst/>
          </a:prstGeom>
          <a:solidFill>
            <a:srgbClr val="00FFFF"/>
          </a:solidFill>
          <a:scene3d>
            <a:camera prst="legacyObliqueBottomLeft"/>
            <a:lightRig rig="legacyFlat4" dir="r"/>
          </a:scene3d>
          <a:sp3d extrusionH="457200" prstMaterial="legacyMatte">
            <a:bevelT w="13500" h="13500" prst="angle"/>
            <a:bevelB w="13500" h="13500" prst="angle"/>
          </a:sp3d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800" b="1" u="none" strike="noStrike" kern="1200" cap="none" spc="0" baseline="0" dirty="0">
                <a:solidFill>
                  <a:srgbClr val="FFFFFF"/>
                </a:solidFill>
                <a:effectLst>
                  <a:glow rad="127000">
                    <a:srgbClr val="FFFF00">
                      <a:alpha val="40000"/>
                    </a:srgbClr>
                  </a:glow>
                </a:effectLst>
                <a:latin typeface="华文隶书" charset="-122"/>
                <a:ea typeface="华文隶书" charset="-122"/>
                <a:cs typeface="Times New Roman" charset="0"/>
              </a:rPr>
              <a:t>八个观：</a:t>
            </a:r>
          </a:p>
        </p:txBody>
      </p:sp>
      <p:sp>
        <p:nvSpPr>
          <p:cNvPr id="227" name="圆角矩形"/>
          <p:cNvSpPr>
            <a:spLocks/>
          </p:cNvSpPr>
          <p:nvPr/>
        </p:nvSpPr>
        <p:spPr>
          <a:xfrm>
            <a:off x="1823661" y="2752915"/>
            <a:ext cx="2752915" cy="2276672"/>
          </a:xfrm>
          <a:prstGeom prst="roundRect">
            <a:avLst>
              <a:gd name="adj" fmla="val 16666"/>
            </a:avLst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232" name="组合"/>
          <p:cNvGrpSpPr>
            <a:grpSpLocks/>
          </p:cNvGrpSpPr>
          <p:nvPr/>
        </p:nvGrpSpPr>
        <p:grpSpPr>
          <a:xfrm>
            <a:off x="351722" y="3218007"/>
            <a:ext cx="3426622" cy="2857455"/>
            <a:chOff x="351722" y="3218007"/>
            <a:chExt cx="3426622" cy="2857455"/>
          </a:xfrm>
        </p:grpSpPr>
        <p:grpSp>
          <p:nvGrpSpPr>
            <p:cNvPr id="230" name="组合"/>
            <p:cNvGrpSpPr>
              <a:grpSpLocks/>
            </p:cNvGrpSpPr>
            <p:nvPr/>
          </p:nvGrpSpPr>
          <p:grpSpPr>
            <a:xfrm>
              <a:off x="351722" y="3218007"/>
              <a:ext cx="3426622" cy="2857455"/>
              <a:chOff x="351722" y="3218007"/>
              <a:chExt cx="3426622" cy="2857455"/>
            </a:xfrm>
          </p:grpSpPr>
          <p:sp>
            <p:nvSpPr>
              <p:cNvPr id="228" name="圆角矩形"/>
              <p:cNvSpPr>
                <a:spLocks/>
              </p:cNvSpPr>
              <p:nvPr/>
            </p:nvSpPr>
            <p:spPr>
              <a:xfrm>
                <a:off x="351722" y="3218007"/>
                <a:ext cx="2334750" cy="673709"/>
              </a:xfrm>
              <a:prstGeom prst="roundRect">
                <a:avLst>
                  <a:gd name="adj" fmla="val 16666"/>
                </a:avLst>
              </a:prstGeom>
              <a:gradFill rotWithShape="1">
                <a:gsLst>
                  <a:gs pos="0">
                    <a:srgbClr val="DDEBCF">
                      <a:alpha val="100000"/>
                    </a:srgbClr>
                  </a:gs>
                  <a:gs pos="61000">
                    <a:srgbClr val="9CB86E">
                      <a:alpha val="100000"/>
                    </a:srgbClr>
                  </a:gs>
                  <a:gs pos="100000">
                    <a:srgbClr val="156B13">
                      <a:alpha val="100000"/>
                    </a:srgbClr>
                  </a:gs>
                </a:gsLst>
                <a:lin ang="5400000" scaled="1"/>
              </a:gradFill>
              <a:ln w="9525" cap="flat" cmpd="sng">
                <a:noFill/>
                <a:prstDash val="solid"/>
                <a:miter/>
              </a:ln>
              <a:effectLst>
                <a:outerShdw blurRad="50800" dist="38100" dir="10800000" algn="r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229" name="圆角矩形" descr="一是生态兴则文明兴、生态衰则文明衰的深邃历史观。"/>
              <p:cNvSpPr>
                <a:spLocks/>
              </p:cNvSpPr>
              <p:nvPr/>
            </p:nvSpPr>
            <p:spPr>
              <a:xfrm>
                <a:off x="1246128" y="3566477"/>
                <a:ext cx="2532217" cy="2508986"/>
              </a:xfrm>
              <a:prstGeom prst="roundRect">
                <a:avLst>
                  <a:gd name="adj" fmla="val 16666"/>
                </a:avLst>
              </a:prstGeom>
              <a:solidFill>
                <a:schemeClr val="bg1"/>
              </a:solidFill>
              <a:ln w="9525" cap="flat" cmpd="sng">
                <a:solidFill>
                  <a:srgbClr val="99CC00"/>
                </a:solidFill>
                <a:prstDash val="solid"/>
                <a:miter/>
              </a:ln>
            </p:spPr>
          </p:sp>
        </p:grpSp>
        <p:sp>
          <p:nvSpPr>
            <p:cNvPr id="231" name="矩形"/>
            <p:cNvSpPr>
              <a:spLocks/>
            </p:cNvSpPr>
            <p:nvPr/>
          </p:nvSpPr>
          <p:spPr>
            <a:xfrm>
              <a:off x="1435697" y="3947936"/>
              <a:ext cx="2277369" cy="1653540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b="1" u="none" strike="noStrike" kern="1200" cap="none" spc="0" baseline="0">
                  <a:solidFill>
                    <a:schemeClr val="tx1"/>
                  </a:solidFill>
                  <a:latin typeface="华文新魏" charset="-122"/>
                  <a:ea typeface="华文新魏" charset="-122"/>
                  <a:cs typeface="Times New Roman" charset="0"/>
                </a:rPr>
                <a:t>一是生态兴则文明兴、生态衰则文明衰的深邃历史观</a:t>
              </a:r>
              <a:endParaRPr lang="zh-CN" altLang="en-US" sz="2600" u="none" strike="noStrike" kern="1200" cap="none" spc="0" baseline="0">
                <a:solidFill>
                  <a:schemeClr val="tx1"/>
                </a:solidFill>
                <a:latin typeface="华文新魏" charset="-122"/>
                <a:ea typeface="华文新魏" charset="-122"/>
                <a:cs typeface="Times New Roman" charset="0"/>
              </a:endParaRPr>
            </a:p>
          </p:txBody>
        </p:sp>
      </p:grpSp>
      <p:grpSp>
        <p:nvGrpSpPr>
          <p:cNvPr id="237" name="组合"/>
          <p:cNvGrpSpPr>
            <a:grpSpLocks/>
          </p:cNvGrpSpPr>
          <p:nvPr/>
        </p:nvGrpSpPr>
        <p:grpSpPr>
          <a:xfrm>
            <a:off x="3053706" y="2652965"/>
            <a:ext cx="3426624" cy="2857456"/>
            <a:chOff x="3053706" y="2652965"/>
            <a:chExt cx="3426624" cy="2857456"/>
          </a:xfrm>
        </p:grpSpPr>
        <p:grpSp>
          <p:nvGrpSpPr>
            <p:cNvPr id="235" name="组合"/>
            <p:cNvGrpSpPr>
              <a:grpSpLocks/>
            </p:cNvGrpSpPr>
            <p:nvPr/>
          </p:nvGrpSpPr>
          <p:grpSpPr>
            <a:xfrm>
              <a:off x="3053706" y="2652965"/>
              <a:ext cx="3426624" cy="2857456"/>
              <a:chOff x="3053706" y="2652965"/>
              <a:chExt cx="3426624" cy="2857456"/>
            </a:xfrm>
          </p:grpSpPr>
          <p:sp>
            <p:nvSpPr>
              <p:cNvPr id="233" name="圆角矩形"/>
              <p:cNvSpPr>
                <a:spLocks/>
              </p:cNvSpPr>
              <p:nvPr/>
            </p:nvSpPr>
            <p:spPr>
              <a:xfrm>
                <a:off x="3053706" y="2652965"/>
                <a:ext cx="2334750" cy="673709"/>
              </a:xfrm>
              <a:prstGeom prst="roundRect">
                <a:avLst>
                  <a:gd name="adj" fmla="val 16666"/>
                </a:avLst>
              </a:prstGeom>
              <a:gradFill rotWithShape="1">
                <a:gsLst>
                  <a:gs pos="0">
                    <a:srgbClr val="03D4A8">
                      <a:alpha val="100000"/>
                    </a:srgbClr>
                  </a:gs>
                  <a:gs pos="25000">
                    <a:srgbClr val="21D6E0">
                      <a:alpha val="100000"/>
                    </a:srgbClr>
                  </a:gs>
                  <a:gs pos="75000">
                    <a:srgbClr val="0087E6">
                      <a:alpha val="100000"/>
                    </a:srgbClr>
                  </a:gs>
                  <a:gs pos="100000">
                    <a:srgbClr val="005CBF">
                      <a:alpha val="100000"/>
                    </a:srgbClr>
                  </a:gs>
                </a:gsLst>
                <a:lin ang="5400000" scaled="1"/>
              </a:gradFill>
              <a:ln w="9525" cap="sq" cmpd="sng">
                <a:solidFill>
                  <a:srgbClr val="00CCFF"/>
                </a:solidFill>
                <a:prstDash val="solid"/>
                <a:round/>
              </a:ln>
              <a:effectLst>
                <a:outerShdw blurRad="50800" dist="38100" dir="10800000" algn="r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234" name="圆角矩形" descr="一是生态兴则文明兴、生态衰则文明衰的深邃历史观。"/>
              <p:cNvSpPr>
                <a:spLocks/>
              </p:cNvSpPr>
              <p:nvPr/>
            </p:nvSpPr>
            <p:spPr>
              <a:xfrm>
                <a:off x="3948113" y="3001436"/>
                <a:ext cx="2532217" cy="2508985"/>
              </a:xfrm>
              <a:prstGeom prst="roundRect">
                <a:avLst>
                  <a:gd name="adj" fmla="val 16666"/>
                </a:avLst>
              </a:prstGeom>
              <a:solidFill>
                <a:schemeClr val="bg1"/>
              </a:solidFill>
              <a:ln w="9525" cap="flat" cmpd="sng">
                <a:solidFill>
                  <a:srgbClr val="00CCFF"/>
                </a:solidFill>
                <a:prstDash val="solid"/>
                <a:miter/>
              </a:ln>
            </p:spPr>
          </p:sp>
        </p:grpSp>
        <p:sp>
          <p:nvSpPr>
            <p:cNvPr id="236" name="矩形"/>
            <p:cNvSpPr>
              <a:spLocks/>
            </p:cNvSpPr>
            <p:nvPr/>
          </p:nvSpPr>
          <p:spPr>
            <a:xfrm>
              <a:off x="4136519" y="3509737"/>
              <a:ext cx="2277368" cy="1263015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b="1" u="none" strike="noStrike" kern="1200" cap="none" spc="0" baseline="0">
                  <a:solidFill>
                    <a:schemeClr val="tx1"/>
                  </a:solidFill>
                  <a:latin typeface="华文新魏" charset="-122"/>
                  <a:ea typeface="华文新魏" charset="-122"/>
                  <a:cs typeface="Times New Roman" charset="0"/>
                </a:rPr>
                <a:t>二是人与自然和谐共生的科学自然观</a:t>
              </a:r>
            </a:p>
          </p:txBody>
        </p:sp>
      </p:grpSp>
      <p:grpSp>
        <p:nvGrpSpPr>
          <p:cNvPr id="242" name="组合"/>
          <p:cNvGrpSpPr>
            <a:grpSpLocks/>
          </p:cNvGrpSpPr>
          <p:nvPr/>
        </p:nvGrpSpPr>
        <p:grpSpPr>
          <a:xfrm>
            <a:off x="5812839" y="2145073"/>
            <a:ext cx="3426624" cy="2857456"/>
            <a:chOff x="5812839" y="2145073"/>
            <a:chExt cx="3426624" cy="2857456"/>
          </a:xfrm>
        </p:grpSpPr>
        <p:grpSp>
          <p:nvGrpSpPr>
            <p:cNvPr id="240" name="组合"/>
            <p:cNvGrpSpPr>
              <a:grpSpLocks/>
            </p:cNvGrpSpPr>
            <p:nvPr/>
          </p:nvGrpSpPr>
          <p:grpSpPr>
            <a:xfrm>
              <a:off x="5812839" y="2145073"/>
              <a:ext cx="3426624" cy="2857456"/>
              <a:chOff x="5812839" y="2145073"/>
              <a:chExt cx="3426624" cy="2857456"/>
            </a:xfrm>
          </p:grpSpPr>
          <p:sp>
            <p:nvSpPr>
              <p:cNvPr id="238" name="圆角矩形"/>
              <p:cNvSpPr>
                <a:spLocks/>
              </p:cNvSpPr>
              <p:nvPr/>
            </p:nvSpPr>
            <p:spPr>
              <a:xfrm>
                <a:off x="5812839" y="2145073"/>
                <a:ext cx="2334750" cy="673709"/>
              </a:xfrm>
              <a:prstGeom prst="roundRect">
                <a:avLst>
                  <a:gd name="adj" fmla="val 16666"/>
                </a:avLst>
              </a:prstGeom>
              <a:gradFill rotWithShape="1">
                <a:gsLst>
                  <a:gs pos="0">
                    <a:srgbClr val="FBEAC7">
                      <a:alpha val="100000"/>
                    </a:srgbClr>
                  </a:gs>
                  <a:gs pos="18000">
                    <a:srgbClr val="FEE7F2">
                      <a:alpha val="100000"/>
                    </a:srgbClr>
                  </a:gs>
                  <a:gs pos="36000">
                    <a:srgbClr val="FAC77D">
                      <a:alpha val="100000"/>
                    </a:srgbClr>
                  </a:gs>
                  <a:gs pos="61000">
                    <a:srgbClr val="FBA97D">
                      <a:alpha val="100000"/>
                    </a:srgbClr>
                  </a:gs>
                  <a:gs pos="82000">
                    <a:srgbClr val="FBD49C">
                      <a:alpha val="100000"/>
                    </a:srgbClr>
                  </a:gs>
                  <a:gs pos="100000">
                    <a:srgbClr val="FEE7F2">
                      <a:alpha val="100000"/>
                    </a:srgbClr>
                  </a:gs>
                </a:gsLst>
                <a:lin ang="5400000" scaled="1"/>
              </a:gradFill>
              <a:ln w="9525" cap="sq" cmpd="sng">
                <a:noFill/>
                <a:prstDash val="solid"/>
                <a:round/>
              </a:ln>
              <a:effectLst>
                <a:outerShdw blurRad="50800" dist="38100" dir="10800000" algn="r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239" name="圆角矩形" descr="一是生态兴则文明兴、生态衰则文明衰的深邃历史观。"/>
              <p:cNvSpPr>
                <a:spLocks/>
              </p:cNvSpPr>
              <p:nvPr/>
            </p:nvSpPr>
            <p:spPr>
              <a:xfrm>
                <a:off x="6707247" y="2493543"/>
                <a:ext cx="2532217" cy="2508986"/>
              </a:xfrm>
              <a:prstGeom prst="roundRect">
                <a:avLst>
                  <a:gd name="adj" fmla="val 16666"/>
                </a:avLst>
              </a:prstGeom>
              <a:solidFill>
                <a:schemeClr val="bg1"/>
              </a:solidFill>
              <a:ln w="9525" cap="flat" cmpd="sng">
                <a:solidFill>
                  <a:srgbClr val="FF9900"/>
                </a:solidFill>
                <a:prstDash val="solid"/>
                <a:miter/>
              </a:ln>
            </p:spPr>
          </p:sp>
        </p:grpSp>
        <p:sp>
          <p:nvSpPr>
            <p:cNvPr id="241" name="矩形"/>
            <p:cNvSpPr>
              <a:spLocks/>
            </p:cNvSpPr>
            <p:nvPr/>
          </p:nvSpPr>
          <p:spPr>
            <a:xfrm>
              <a:off x="6895652" y="3001844"/>
              <a:ext cx="2277369" cy="1263015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b="1" u="none" strike="noStrike" kern="1200" cap="none" spc="0" baseline="0">
                  <a:solidFill>
                    <a:schemeClr val="tx1"/>
                  </a:solidFill>
                  <a:latin typeface="华文新魏" charset="-122"/>
                  <a:ea typeface="华文新魏" charset="-122"/>
                  <a:cs typeface="Times New Roman" charset="0"/>
                </a:rPr>
                <a:t>三是绿水青山就是金山银山的绿色发展观</a:t>
              </a:r>
            </a:p>
          </p:txBody>
        </p:sp>
      </p:grpSp>
      <p:grpSp>
        <p:nvGrpSpPr>
          <p:cNvPr id="247" name="组合"/>
          <p:cNvGrpSpPr>
            <a:grpSpLocks/>
          </p:cNvGrpSpPr>
          <p:nvPr/>
        </p:nvGrpSpPr>
        <p:grpSpPr>
          <a:xfrm>
            <a:off x="8524348" y="1503833"/>
            <a:ext cx="3426625" cy="2857456"/>
            <a:chOff x="8524348" y="1503833"/>
            <a:chExt cx="3426625" cy="2857456"/>
          </a:xfrm>
        </p:grpSpPr>
        <p:grpSp>
          <p:nvGrpSpPr>
            <p:cNvPr id="245" name="组合"/>
            <p:cNvGrpSpPr>
              <a:grpSpLocks/>
            </p:cNvGrpSpPr>
            <p:nvPr/>
          </p:nvGrpSpPr>
          <p:grpSpPr>
            <a:xfrm>
              <a:off x="8524348" y="1503833"/>
              <a:ext cx="3426625" cy="2857456"/>
              <a:chOff x="8524348" y="1503833"/>
              <a:chExt cx="3426625" cy="2857456"/>
            </a:xfrm>
          </p:grpSpPr>
          <p:sp>
            <p:nvSpPr>
              <p:cNvPr id="243" name="圆角矩形"/>
              <p:cNvSpPr>
                <a:spLocks/>
              </p:cNvSpPr>
              <p:nvPr/>
            </p:nvSpPr>
            <p:spPr>
              <a:xfrm>
                <a:off x="8524348" y="1503833"/>
                <a:ext cx="2334750" cy="673709"/>
              </a:xfrm>
              <a:prstGeom prst="roundRect">
                <a:avLst>
                  <a:gd name="adj" fmla="val 16666"/>
                </a:avLst>
              </a:prstGeom>
              <a:gradFill rotWithShape="1">
                <a:gsLst>
                  <a:gs pos="0">
                    <a:srgbClr val="D6B19C">
                      <a:alpha val="100000"/>
                    </a:srgbClr>
                  </a:gs>
                  <a:gs pos="30000">
                    <a:srgbClr val="D49E6C">
                      <a:alpha val="100000"/>
                    </a:srgbClr>
                  </a:gs>
                  <a:gs pos="70000">
                    <a:srgbClr val="A65528">
                      <a:alpha val="100000"/>
                    </a:srgbClr>
                  </a:gs>
                  <a:gs pos="100000">
                    <a:srgbClr val="663012">
                      <a:alpha val="100000"/>
                    </a:srgbClr>
                  </a:gs>
                </a:gsLst>
                <a:lin ang="5400000" scaled="1"/>
              </a:gradFill>
              <a:ln w="9525" cap="sq" cmpd="sng">
                <a:noFill/>
                <a:prstDash val="solid"/>
                <a:round/>
              </a:ln>
              <a:effectLst>
                <a:outerShdw blurRad="50800" dist="38100" dir="10800000" algn="r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244" name="圆角矩形" descr="一是生态兴则文明兴、生态衰则文明衰的深邃历史观。"/>
              <p:cNvSpPr>
                <a:spLocks/>
              </p:cNvSpPr>
              <p:nvPr/>
            </p:nvSpPr>
            <p:spPr>
              <a:xfrm>
                <a:off x="9418756" y="1852303"/>
                <a:ext cx="2532217" cy="2508986"/>
              </a:xfrm>
              <a:prstGeom prst="roundRect">
                <a:avLst>
                  <a:gd name="adj" fmla="val 16666"/>
                </a:avLst>
              </a:prstGeom>
              <a:solidFill>
                <a:schemeClr val="bg1"/>
              </a:solidFill>
              <a:ln w="9525" cap="flat" cmpd="sng">
                <a:solidFill>
                  <a:srgbClr val="993300"/>
                </a:solidFill>
                <a:prstDash val="solid"/>
                <a:miter/>
              </a:ln>
            </p:spPr>
          </p:sp>
        </p:grpSp>
        <p:sp>
          <p:nvSpPr>
            <p:cNvPr id="246" name="矩形"/>
            <p:cNvSpPr>
              <a:spLocks/>
            </p:cNvSpPr>
            <p:nvPr/>
          </p:nvSpPr>
          <p:spPr>
            <a:xfrm>
              <a:off x="9607160" y="2360605"/>
              <a:ext cx="2277369" cy="1653540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b="1" u="none" strike="noStrike" kern="1200" cap="none" spc="0" baseline="0">
                  <a:solidFill>
                    <a:schemeClr val="tx1"/>
                  </a:solidFill>
                  <a:latin typeface="华文新魏" charset="-122"/>
                  <a:ea typeface="华文新魏" charset="-122"/>
                  <a:cs typeface="Times New Roman" charset="0"/>
                </a:rPr>
                <a:t>四是良好生态环境是最普惠的民生福祉的基本民生观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1555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2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4181" y="-81309"/>
            <a:ext cx="12247106" cy="6892743"/>
          </a:xfrm>
          <a:prstGeom prst="rect">
            <a:avLst/>
          </a:prstGeom>
          <a:blipFill rotWithShape="1">
            <a:blip r:embed="rId4"/>
            <a:stretch/>
          </a:blipFill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255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56" name="矩形"/>
          <p:cNvSpPr>
            <a:spLocks/>
          </p:cNvSpPr>
          <p:nvPr/>
        </p:nvSpPr>
        <p:spPr>
          <a:xfrm>
            <a:off x="258968" y="206825"/>
            <a:ext cx="7832133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一、深入学习领会习近平生态文明思想</a:t>
            </a:r>
          </a:p>
        </p:txBody>
      </p:sp>
      <p:sp>
        <p:nvSpPr>
          <p:cNvPr id="257" name="矩形"/>
          <p:cNvSpPr>
            <a:spLocks/>
          </p:cNvSpPr>
          <p:nvPr/>
        </p:nvSpPr>
        <p:spPr>
          <a:xfrm>
            <a:off x="43674" y="6378004"/>
            <a:ext cx="6532448" cy="523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（二）习近平生态文明思想的</a:t>
            </a:r>
            <a:r>
              <a:rPr lang="zh-CN" altLang="en-US" sz="2800" u="none" strike="noStrike" kern="1200" cap="none" spc="0" baseline="0" dirty="0">
                <a:solidFill>
                  <a:srgbClr val="00FF00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丰富内涵</a:t>
            </a:r>
            <a:endParaRPr lang="zh-CN" altLang="en-US" sz="2800" u="none" strike="noStrike" kern="1200" cap="none" spc="0" baseline="0" dirty="0">
              <a:solidFill>
                <a:srgbClr val="800000"/>
              </a:solidFill>
              <a:latin typeface="华文行楷" pitchFamily="2" charset="-122"/>
              <a:ea typeface="华文行楷" pitchFamily="2" charset="-122"/>
              <a:cs typeface="Times New Roman" charset="0"/>
            </a:endParaRPr>
          </a:p>
        </p:txBody>
      </p:sp>
      <p:sp>
        <p:nvSpPr>
          <p:cNvPr id="258" name="矩形"/>
          <p:cNvSpPr>
            <a:spLocks/>
          </p:cNvSpPr>
          <p:nvPr/>
        </p:nvSpPr>
        <p:spPr>
          <a:xfrm>
            <a:off x="1163087" y="873179"/>
            <a:ext cx="3344208" cy="766689"/>
          </a:xfrm>
          <a:prstGeom prst="rect">
            <a:avLst/>
          </a:prstGeom>
          <a:solidFill>
            <a:srgbClr val="00FFFF"/>
          </a:solidFill>
          <a:scene3d>
            <a:camera prst="legacyObliqueBottomLeft"/>
            <a:lightRig rig="legacyFlat4" dir="r"/>
          </a:scene3d>
          <a:sp3d extrusionH="457200" prstMaterial="legacyMatte">
            <a:bevelT w="13500" h="13500" prst="angle"/>
            <a:bevelB w="13500" h="13500" prst="angle"/>
          </a:sp3d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800" b="1" u="none" strike="noStrike" kern="1200" cap="none" spc="0" baseline="0" dirty="0">
                <a:solidFill>
                  <a:srgbClr val="FFFFFF"/>
                </a:solidFill>
                <a:effectLst>
                  <a:glow rad="127000">
                    <a:srgbClr val="FFFF00">
                      <a:alpha val="40000"/>
                    </a:srgbClr>
                  </a:glow>
                </a:effectLst>
                <a:latin typeface="华文隶书" charset="-122"/>
                <a:ea typeface="华文隶书" charset="-122"/>
                <a:cs typeface="Times New Roman" charset="0"/>
              </a:rPr>
              <a:t>八个观：</a:t>
            </a:r>
          </a:p>
        </p:txBody>
      </p:sp>
      <p:sp>
        <p:nvSpPr>
          <p:cNvPr id="259" name="圆角矩形"/>
          <p:cNvSpPr>
            <a:spLocks/>
          </p:cNvSpPr>
          <p:nvPr/>
        </p:nvSpPr>
        <p:spPr>
          <a:xfrm>
            <a:off x="1823661" y="2752915"/>
            <a:ext cx="2752915" cy="2276672"/>
          </a:xfrm>
          <a:prstGeom prst="roundRect">
            <a:avLst>
              <a:gd name="adj" fmla="val 16666"/>
            </a:avLst>
          </a:prstGeom>
          <a:noFill/>
          <a:ln w="9525" cap="flat" cmpd="sng">
            <a:noFill/>
            <a:prstDash val="solid"/>
            <a:miter/>
          </a:ln>
        </p:spPr>
      </p:sp>
      <p:grpSp>
        <p:nvGrpSpPr>
          <p:cNvPr id="264" name="组合"/>
          <p:cNvGrpSpPr>
            <a:grpSpLocks/>
          </p:cNvGrpSpPr>
          <p:nvPr/>
        </p:nvGrpSpPr>
        <p:grpSpPr>
          <a:xfrm>
            <a:off x="351722" y="3218007"/>
            <a:ext cx="3426622" cy="2857455"/>
            <a:chOff x="351722" y="3218007"/>
            <a:chExt cx="3426622" cy="2857455"/>
          </a:xfrm>
        </p:grpSpPr>
        <p:grpSp>
          <p:nvGrpSpPr>
            <p:cNvPr id="262" name="组合"/>
            <p:cNvGrpSpPr>
              <a:grpSpLocks/>
            </p:cNvGrpSpPr>
            <p:nvPr/>
          </p:nvGrpSpPr>
          <p:grpSpPr>
            <a:xfrm>
              <a:off x="351722" y="3218007"/>
              <a:ext cx="3426622" cy="2857455"/>
              <a:chOff x="351722" y="3218007"/>
              <a:chExt cx="3426622" cy="2857455"/>
            </a:xfrm>
          </p:grpSpPr>
          <p:sp>
            <p:nvSpPr>
              <p:cNvPr id="260" name="圆角矩形"/>
              <p:cNvSpPr>
                <a:spLocks/>
              </p:cNvSpPr>
              <p:nvPr/>
            </p:nvSpPr>
            <p:spPr>
              <a:xfrm>
                <a:off x="351722" y="3218007"/>
                <a:ext cx="2334750" cy="673709"/>
              </a:xfrm>
              <a:prstGeom prst="roundRect">
                <a:avLst>
                  <a:gd name="adj" fmla="val 16666"/>
                </a:avLst>
              </a:prstGeom>
              <a:gradFill rotWithShape="1">
                <a:gsLst>
                  <a:gs pos="0">
                    <a:srgbClr val="FF9900">
                      <a:alpha val="100000"/>
                    </a:srgbClr>
                  </a:gs>
                  <a:gs pos="69000">
                    <a:srgbClr val="9CB86E">
                      <a:alpha val="100000"/>
                    </a:srgbClr>
                  </a:gs>
                  <a:gs pos="100000">
                    <a:srgbClr val="156B13">
                      <a:alpha val="100000"/>
                    </a:srgbClr>
                  </a:gs>
                </a:gsLst>
                <a:lin ang="5400000" scaled="1"/>
              </a:gradFill>
              <a:ln w="9525" cap="flat" cmpd="sng">
                <a:noFill/>
                <a:prstDash val="solid"/>
                <a:miter/>
              </a:ln>
              <a:effectLst>
                <a:outerShdw blurRad="50800" dist="38100" dir="10800000" algn="r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261" name="圆角矩形" descr="一是生态兴则文明兴、生态衰则文明衰的深邃历史观。"/>
              <p:cNvSpPr>
                <a:spLocks/>
              </p:cNvSpPr>
              <p:nvPr/>
            </p:nvSpPr>
            <p:spPr>
              <a:xfrm>
                <a:off x="1246128" y="3566477"/>
                <a:ext cx="2532217" cy="2508986"/>
              </a:xfrm>
              <a:prstGeom prst="roundRect">
                <a:avLst>
                  <a:gd name="adj" fmla="val 16666"/>
                </a:avLst>
              </a:prstGeom>
              <a:solidFill>
                <a:schemeClr val="bg1"/>
              </a:solidFill>
              <a:ln w="9525" cap="flat" cmpd="sng">
                <a:solidFill>
                  <a:srgbClr val="99CC00"/>
                </a:solidFill>
                <a:prstDash val="solid"/>
                <a:miter/>
              </a:ln>
            </p:spPr>
          </p:sp>
        </p:grpSp>
        <p:sp>
          <p:nvSpPr>
            <p:cNvPr id="263" name="矩形"/>
            <p:cNvSpPr>
              <a:spLocks/>
            </p:cNvSpPr>
            <p:nvPr/>
          </p:nvSpPr>
          <p:spPr>
            <a:xfrm>
              <a:off x="1435697" y="3947936"/>
              <a:ext cx="2277369" cy="1653540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b="1" u="none" strike="noStrike" kern="1200" cap="none" spc="0" baseline="0">
                  <a:solidFill>
                    <a:schemeClr val="tx1"/>
                  </a:solidFill>
                  <a:latin typeface="华文新魏" charset="-122"/>
                  <a:ea typeface="华文新魏" charset="-122"/>
                  <a:cs typeface="Times New Roman" charset="0"/>
                </a:rPr>
                <a:t>八是共谋全球生态文明建设之路的共赢全球观</a:t>
              </a:r>
            </a:p>
          </p:txBody>
        </p:sp>
      </p:grpSp>
      <p:grpSp>
        <p:nvGrpSpPr>
          <p:cNvPr id="269" name="组合"/>
          <p:cNvGrpSpPr>
            <a:grpSpLocks/>
          </p:cNvGrpSpPr>
          <p:nvPr/>
        </p:nvGrpSpPr>
        <p:grpSpPr>
          <a:xfrm>
            <a:off x="3053706" y="2652965"/>
            <a:ext cx="3426624" cy="2857456"/>
            <a:chOff x="3053706" y="2652965"/>
            <a:chExt cx="3426624" cy="2857456"/>
          </a:xfrm>
        </p:grpSpPr>
        <p:grpSp>
          <p:nvGrpSpPr>
            <p:cNvPr id="267" name="组合"/>
            <p:cNvGrpSpPr>
              <a:grpSpLocks/>
            </p:cNvGrpSpPr>
            <p:nvPr/>
          </p:nvGrpSpPr>
          <p:grpSpPr>
            <a:xfrm>
              <a:off x="3053706" y="2652965"/>
              <a:ext cx="3426624" cy="2857456"/>
              <a:chOff x="3053706" y="2652965"/>
              <a:chExt cx="3426624" cy="2857456"/>
            </a:xfrm>
          </p:grpSpPr>
          <p:sp>
            <p:nvSpPr>
              <p:cNvPr id="265" name="圆角矩形"/>
              <p:cNvSpPr>
                <a:spLocks/>
              </p:cNvSpPr>
              <p:nvPr/>
            </p:nvSpPr>
            <p:spPr>
              <a:xfrm>
                <a:off x="3053706" y="2652965"/>
                <a:ext cx="2334751" cy="673707"/>
              </a:xfrm>
              <a:prstGeom prst="roundRect">
                <a:avLst>
                  <a:gd name="adj" fmla="val 16666"/>
                </a:avLst>
              </a:prstGeom>
              <a:gradFill rotWithShape="1">
                <a:gsLst>
                  <a:gs pos="0">
                    <a:srgbClr val="99CC00">
                      <a:alpha val="100000"/>
                    </a:srgbClr>
                  </a:gs>
                  <a:gs pos="80000">
                    <a:srgbClr val="21D6E0">
                      <a:alpha val="100000"/>
                    </a:srgbClr>
                  </a:gs>
                  <a:gs pos="100000">
                    <a:srgbClr val="0087E6">
                      <a:alpha val="100000"/>
                    </a:srgbClr>
                  </a:gs>
                  <a:gs pos="100000">
                    <a:srgbClr val="005CBF">
                      <a:alpha val="100000"/>
                    </a:srgbClr>
                  </a:gs>
                  <a:gs pos="100000">
                    <a:srgbClr val="3366FF">
                      <a:alpha val="100000"/>
                    </a:srgbClr>
                  </a:gs>
                </a:gsLst>
                <a:lin ang="5400000" scaled="1"/>
              </a:gradFill>
              <a:ln w="9525" cap="sq" cmpd="sng">
                <a:solidFill>
                  <a:srgbClr val="00CCFF"/>
                </a:solidFill>
                <a:prstDash val="solid"/>
                <a:round/>
              </a:ln>
              <a:effectLst>
                <a:outerShdw blurRad="50800" dist="38100" dir="10800000" algn="r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266" name="圆角矩形" descr="一是生态兴则文明兴、生态衰则文明衰的深邃历史观。"/>
              <p:cNvSpPr>
                <a:spLocks/>
              </p:cNvSpPr>
              <p:nvPr/>
            </p:nvSpPr>
            <p:spPr>
              <a:xfrm>
                <a:off x="3948113" y="3001436"/>
                <a:ext cx="2532217" cy="2508985"/>
              </a:xfrm>
              <a:prstGeom prst="roundRect">
                <a:avLst>
                  <a:gd name="adj" fmla="val 16666"/>
                </a:avLst>
              </a:prstGeom>
              <a:solidFill>
                <a:schemeClr val="bg1"/>
              </a:solidFill>
              <a:ln w="9525" cap="flat" cmpd="sng">
                <a:solidFill>
                  <a:srgbClr val="00CCFF"/>
                </a:solidFill>
                <a:prstDash val="solid"/>
                <a:miter/>
              </a:ln>
            </p:spPr>
          </p:sp>
        </p:grpSp>
        <p:sp>
          <p:nvSpPr>
            <p:cNvPr id="268" name="矩形"/>
            <p:cNvSpPr>
              <a:spLocks/>
            </p:cNvSpPr>
            <p:nvPr/>
          </p:nvSpPr>
          <p:spPr>
            <a:xfrm>
              <a:off x="4136519" y="3509737"/>
              <a:ext cx="2277368" cy="1653540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b="1" u="none" strike="noStrike" kern="1200" cap="none" spc="0" baseline="0">
                  <a:solidFill>
                    <a:schemeClr val="tx1"/>
                  </a:solidFill>
                  <a:latin typeface="华文新魏" charset="-122"/>
                  <a:ea typeface="华文新魏" charset="-122"/>
                  <a:cs typeface="Times New Roman" charset="0"/>
                </a:rPr>
                <a:t>七是全社会共同建设美丽中国的全民行动观</a:t>
              </a:r>
            </a:p>
          </p:txBody>
        </p:sp>
      </p:grpSp>
      <p:grpSp>
        <p:nvGrpSpPr>
          <p:cNvPr id="274" name="组合"/>
          <p:cNvGrpSpPr>
            <a:grpSpLocks/>
          </p:cNvGrpSpPr>
          <p:nvPr/>
        </p:nvGrpSpPr>
        <p:grpSpPr>
          <a:xfrm>
            <a:off x="5812839" y="2145073"/>
            <a:ext cx="3426624" cy="2857456"/>
            <a:chOff x="5812839" y="2145073"/>
            <a:chExt cx="3426624" cy="2857456"/>
          </a:xfrm>
        </p:grpSpPr>
        <p:grpSp>
          <p:nvGrpSpPr>
            <p:cNvPr id="272" name="组合"/>
            <p:cNvGrpSpPr>
              <a:grpSpLocks/>
            </p:cNvGrpSpPr>
            <p:nvPr/>
          </p:nvGrpSpPr>
          <p:grpSpPr>
            <a:xfrm>
              <a:off x="5812839" y="2145073"/>
              <a:ext cx="3426624" cy="2857456"/>
              <a:chOff x="5812839" y="2145073"/>
              <a:chExt cx="3426624" cy="2857456"/>
            </a:xfrm>
          </p:grpSpPr>
          <p:sp>
            <p:nvSpPr>
              <p:cNvPr id="270" name="圆角矩形"/>
              <p:cNvSpPr>
                <a:spLocks/>
              </p:cNvSpPr>
              <p:nvPr/>
            </p:nvSpPr>
            <p:spPr>
              <a:xfrm>
                <a:off x="5812839" y="2145073"/>
                <a:ext cx="2334751" cy="673709"/>
              </a:xfrm>
              <a:prstGeom prst="roundRect">
                <a:avLst>
                  <a:gd name="adj" fmla="val 16666"/>
                </a:avLst>
              </a:prstGeom>
              <a:gradFill rotWithShape="1">
                <a:gsLst>
                  <a:gs pos="0">
                    <a:srgbClr val="000082">
                      <a:alpha val="100000"/>
                    </a:srgbClr>
                  </a:gs>
                  <a:gs pos="8000">
                    <a:srgbClr val="66008F">
                      <a:alpha val="100000"/>
                    </a:srgbClr>
                  </a:gs>
                  <a:gs pos="24000">
                    <a:srgbClr val="BA0066">
                      <a:alpha val="100000"/>
                    </a:srgbClr>
                  </a:gs>
                  <a:gs pos="50000">
                    <a:srgbClr val="FF0000">
                      <a:alpha val="100000"/>
                    </a:srgbClr>
                  </a:gs>
                  <a:gs pos="100000">
                    <a:srgbClr val="FF8200">
                      <a:alpha val="100000"/>
                    </a:srgbClr>
                  </a:gs>
                </a:gsLst>
                <a:lin ang="5400000" scaled="1"/>
              </a:gradFill>
              <a:ln w="9525" cap="sq" cmpd="sng">
                <a:noFill/>
                <a:prstDash val="solid"/>
                <a:round/>
              </a:ln>
              <a:effectLst>
                <a:outerShdw blurRad="50800" dist="38100" dir="10800000" algn="r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271" name="圆角矩形" descr="一是生态兴则文明兴、生态衰则文明衰的深邃历史观。"/>
              <p:cNvSpPr>
                <a:spLocks/>
              </p:cNvSpPr>
              <p:nvPr/>
            </p:nvSpPr>
            <p:spPr>
              <a:xfrm>
                <a:off x="6707247" y="2493543"/>
                <a:ext cx="2532217" cy="2508986"/>
              </a:xfrm>
              <a:prstGeom prst="roundRect">
                <a:avLst>
                  <a:gd name="adj" fmla="val 16666"/>
                </a:avLst>
              </a:prstGeom>
              <a:solidFill>
                <a:schemeClr val="bg1"/>
              </a:solidFill>
              <a:ln w="9525" cap="flat" cmpd="sng">
                <a:solidFill>
                  <a:srgbClr val="FF00FF"/>
                </a:solidFill>
                <a:prstDash val="solid"/>
                <a:miter/>
              </a:ln>
            </p:spPr>
          </p:sp>
        </p:grpSp>
        <p:sp>
          <p:nvSpPr>
            <p:cNvPr id="273" name="矩形"/>
            <p:cNvSpPr>
              <a:spLocks/>
            </p:cNvSpPr>
            <p:nvPr/>
          </p:nvSpPr>
          <p:spPr>
            <a:xfrm>
              <a:off x="6895652" y="3001844"/>
              <a:ext cx="2277369" cy="1653540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b="1" u="none" strike="noStrike" kern="1200" cap="none" spc="0" baseline="0">
                  <a:solidFill>
                    <a:schemeClr val="tx1"/>
                  </a:solidFill>
                  <a:latin typeface="华文新魏" charset="-122"/>
                  <a:ea typeface="华文新魏" charset="-122"/>
                  <a:cs typeface="Times New Roman" charset="0"/>
                </a:rPr>
                <a:t>六是用最严格制度保护生态环境的严密法治观</a:t>
              </a:r>
            </a:p>
          </p:txBody>
        </p:sp>
      </p:grpSp>
      <p:grpSp>
        <p:nvGrpSpPr>
          <p:cNvPr id="279" name="组合"/>
          <p:cNvGrpSpPr>
            <a:grpSpLocks/>
          </p:cNvGrpSpPr>
          <p:nvPr/>
        </p:nvGrpSpPr>
        <p:grpSpPr>
          <a:xfrm>
            <a:off x="8524348" y="1503833"/>
            <a:ext cx="3426624" cy="2857456"/>
            <a:chOff x="8524348" y="1503833"/>
            <a:chExt cx="3426624" cy="2857456"/>
          </a:xfrm>
        </p:grpSpPr>
        <p:grpSp>
          <p:nvGrpSpPr>
            <p:cNvPr id="277" name="组合"/>
            <p:cNvGrpSpPr>
              <a:grpSpLocks/>
            </p:cNvGrpSpPr>
            <p:nvPr/>
          </p:nvGrpSpPr>
          <p:grpSpPr>
            <a:xfrm>
              <a:off x="8524348" y="1503833"/>
              <a:ext cx="3426624" cy="2857456"/>
              <a:chOff x="8524348" y="1503833"/>
              <a:chExt cx="3426624" cy="2857456"/>
            </a:xfrm>
          </p:grpSpPr>
          <p:sp>
            <p:nvSpPr>
              <p:cNvPr id="275" name="圆角矩形"/>
              <p:cNvSpPr>
                <a:spLocks/>
              </p:cNvSpPr>
              <p:nvPr/>
            </p:nvSpPr>
            <p:spPr>
              <a:xfrm>
                <a:off x="8524348" y="1503833"/>
                <a:ext cx="2334751" cy="673707"/>
              </a:xfrm>
              <a:prstGeom prst="roundRect">
                <a:avLst>
                  <a:gd name="adj" fmla="val 16666"/>
                </a:avLst>
              </a:prstGeom>
              <a:gradFill rotWithShape="1">
                <a:gsLst>
                  <a:gs pos="0">
                    <a:srgbClr val="FC9FCB">
                      <a:alpha val="100000"/>
                    </a:srgbClr>
                  </a:gs>
                  <a:gs pos="13000">
                    <a:srgbClr val="F8B049">
                      <a:alpha val="100000"/>
                    </a:srgbClr>
                  </a:gs>
                  <a:gs pos="21000">
                    <a:srgbClr val="F8B049">
                      <a:alpha val="100000"/>
                    </a:srgbClr>
                  </a:gs>
                  <a:gs pos="63000">
                    <a:srgbClr val="FEE7F2">
                      <a:alpha val="100000"/>
                    </a:srgbClr>
                  </a:gs>
                  <a:gs pos="67000">
                    <a:srgbClr val="F952A0">
                      <a:alpha val="100000"/>
                    </a:srgbClr>
                  </a:gs>
                  <a:gs pos="69000">
                    <a:srgbClr val="C50849">
                      <a:alpha val="100000"/>
                    </a:srgbClr>
                  </a:gs>
                  <a:gs pos="82000">
                    <a:srgbClr val="B43E85">
                      <a:alpha val="100000"/>
                    </a:srgbClr>
                  </a:gs>
                  <a:gs pos="100000">
                    <a:srgbClr val="F8B049">
                      <a:alpha val="100000"/>
                    </a:srgbClr>
                  </a:gs>
                </a:gsLst>
                <a:lin ang="5400000" scaled="1"/>
              </a:gradFill>
              <a:ln w="9525" cap="sq" cmpd="sng">
                <a:noFill/>
                <a:prstDash val="solid"/>
                <a:round/>
              </a:ln>
              <a:effectLst>
                <a:outerShdw blurRad="50800" dist="38100" dir="10800000" algn="r" rotWithShape="0">
                  <a:srgbClr val="000000">
                    <a:alpha val="39607"/>
                  </a:srgbClr>
                </a:outerShdw>
              </a:effectLst>
            </p:spPr>
          </p:sp>
          <p:sp>
            <p:nvSpPr>
              <p:cNvPr id="276" name="圆角矩形" descr="一是生态兴则文明兴、生态衰则文明衰的深邃历史观。"/>
              <p:cNvSpPr>
                <a:spLocks/>
              </p:cNvSpPr>
              <p:nvPr/>
            </p:nvSpPr>
            <p:spPr>
              <a:xfrm>
                <a:off x="9418756" y="1852303"/>
                <a:ext cx="2532216" cy="2508986"/>
              </a:xfrm>
              <a:prstGeom prst="roundRect">
                <a:avLst>
                  <a:gd name="adj" fmla="val 16666"/>
                </a:avLst>
              </a:prstGeom>
              <a:solidFill>
                <a:schemeClr val="bg1"/>
              </a:solidFill>
              <a:ln w="9525" cap="flat" cmpd="sng">
                <a:solidFill>
                  <a:srgbClr val="800000"/>
                </a:solidFill>
                <a:prstDash val="solid"/>
                <a:miter/>
              </a:ln>
            </p:spPr>
          </p:sp>
        </p:grpSp>
        <p:sp>
          <p:nvSpPr>
            <p:cNvPr id="278" name="矩形"/>
            <p:cNvSpPr>
              <a:spLocks/>
            </p:cNvSpPr>
            <p:nvPr/>
          </p:nvSpPr>
          <p:spPr>
            <a:xfrm>
              <a:off x="9607160" y="2360605"/>
              <a:ext cx="2277369" cy="1653540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600" b="1" u="none" strike="noStrike" kern="1200" cap="none" spc="0" baseline="0">
                  <a:solidFill>
                    <a:schemeClr val="tx1"/>
                  </a:solidFill>
                  <a:latin typeface="华文新魏" charset="-122"/>
                  <a:ea typeface="华文新魏" charset="-122"/>
                  <a:cs typeface="Times New Roman" charset="0"/>
                </a:rPr>
                <a:t>五是山水林田湖草是生命共同体的整体系统观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789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2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图片"/>
          <p:cNvPicPr>
            <a:picLocks noChangeAspect="1"/>
          </p:cNvPicPr>
          <p:nvPr/>
        </p:nvPicPr>
        <p:blipFill>
          <a:blip r:embed="rId3" cstate="print"/>
          <a:srcRect l="1780" t="12936" r="2299" b="7103"/>
          <a:stretch>
            <a:fillRect/>
          </a:stretch>
        </p:blipFill>
        <p:spPr>
          <a:xfrm>
            <a:off x="-4181" y="-81309"/>
            <a:ext cx="12247106" cy="6892743"/>
          </a:xfrm>
          <a:prstGeom prst="rect">
            <a:avLst/>
          </a:prstGeom>
          <a:blipFill rotWithShape="1">
            <a:blip r:embed="rId4"/>
            <a:stretch/>
          </a:blipFill>
          <a:ln w="9525" cap="flat" cmpd="sng">
            <a:noFill/>
            <a:prstDash val="solid"/>
            <a:round/>
          </a:ln>
          <a:effectLst>
            <a:innerShdw blurRad="63500" dist="50800" dir="13500000">
              <a:srgbClr val="000000">
                <a:alpha val="49803"/>
              </a:srgbClr>
            </a:innerShdw>
          </a:effectLst>
        </p:spPr>
      </p:pic>
      <p:pic>
        <p:nvPicPr>
          <p:cNvPr id="287" name="图片"/>
          <p:cNvPicPr>
            <a:picLocks noChangeAspect="1"/>
          </p:cNvPicPr>
          <p:nvPr/>
        </p:nvPicPr>
        <p:blipFill>
          <a:blip r:embed="rId5" cstate="print"/>
          <a:srcRect t="89806" b="3333"/>
          <a:stretch>
            <a:fillRect/>
          </a:stretch>
        </p:blipFill>
        <p:spPr>
          <a:xfrm>
            <a:off x="0" y="6355080"/>
            <a:ext cx="12217340" cy="50291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88" name="矩形"/>
          <p:cNvSpPr>
            <a:spLocks/>
          </p:cNvSpPr>
          <p:nvPr/>
        </p:nvSpPr>
        <p:spPr>
          <a:xfrm>
            <a:off x="258968" y="206825"/>
            <a:ext cx="7832133" cy="5232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 dirty="0">
                <a:solidFill>
                  <a:srgbClr val="215867"/>
                </a:solidFill>
                <a:latin typeface="微软雅黑" pitchFamily="34" charset="-122"/>
                <a:ea typeface="微软雅黑" pitchFamily="34" charset="-122"/>
                <a:cs typeface="Calibri" pitchFamily="34" charset="0"/>
              </a:rPr>
              <a:t>一、深入学习领会习近平生态文明思想</a:t>
            </a:r>
          </a:p>
        </p:txBody>
      </p:sp>
      <p:sp>
        <p:nvSpPr>
          <p:cNvPr id="289" name="矩形"/>
          <p:cNvSpPr>
            <a:spLocks/>
          </p:cNvSpPr>
          <p:nvPr/>
        </p:nvSpPr>
        <p:spPr>
          <a:xfrm>
            <a:off x="43674" y="6378004"/>
            <a:ext cx="6532448" cy="5232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u="none" strike="noStrike" kern="1200" cap="none" spc="0" baseline="0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（三）习近平生态文明思想的</a:t>
            </a:r>
            <a:r>
              <a:rPr lang="zh-CN" altLang="en-US" sz="2800" u="none" strike="noStrike" kern="1200" cap="none" spc="0" baseline="0" dirty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  <a:cs typeface="Times New Roman" charset="0"/>
              </a:rPr>
              <a:t>重大意义</a:t>
            </a:r>
          </a:p>
        </p:txBody>
      </p:sp>
      <p:sp>
        <p:nvSpPr>
          <p:cNvPr id="290" name="圆角矩形"/>
          <p:cNvSpPr>
            <a:spLocks/>
          </p:cNvSpPr>
          <p:nvPr/>
        </p:nvSpPr>
        <p:spPr>
          <a:xfrm>
            <a:off x="1823661" y="2752915"/>
            <a:ext cx="2752915" cy="2276672"/>
          </a:xfrm>
          <a:prstGeom prst="roundRect">
            <a:avLst>
              <a:gd name="adj" fmla="val 16666"/>
            </a:avLst>
          </a:prstGeom>
          <a:noFill/>
          <a:ln w="9525" cap="flat" cmpd="sng">
            <a:noFill/>
            <a:prstDash val="solid"/>
            <a:miter/>
          </a:ln>
        </p:spPr>
      </p:sp>
      <p:pic>
        <p:nvPicPr>
          <p:cNvPr id="291" name="图片"/>
          <p:cNvPicPr>
            <a:picLocks noChangeAspect="1"/>
          </p:cNvPicPr>
          <p:nvPr/>
        </p:nvPicPr>
        <p:blipFill>
          <a:blip r:embed="rId6" cstate="print"/>
          <a:srcRect r="719" b="5515"/>
          <a:stretch>
            <a:fillRect/>
          </a:stretch>
        </p:blipFill>
        <p:spPr>
          <a:xfrm>
            <a:off x="2143092" y="1038929"/>
            <a:ext cx="7947911" cy="503002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403333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设计方案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自定义设计方案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自定义设计方案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notesMaster1">
  <a:themeElements>
    <a:clrScheme name="notesMaster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notesMaster1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notesMaster1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handoutMaster1">
  <a:themeElements>
    <a:clrScheme name="handoutMaster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handoutMaster1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handoutMaster1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定义设计方案">
  <a:themeElements>
    <a:clrScheme name="1_自定义设计方案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1_自定义设计方案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1_自定义设计方案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自定义设计方案">
  <a:themeElements>
    <a:clrScheme name="2_自定义设计方案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2_自定义设计方案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2_自定义设计方案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800080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Normal.eit</Template>
  <TotalTime>0</TotalTime>
  <Words>1360</Words>
  <Application>Microsoft Office PowerPoint</Application>
  <PresentationFormat>宽屏</PresentationFormat>
  <Paragraphs>365</Paragraphs>
  <Slides>38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13</vt:i4>
      </vt:variant>
      <vt:variant>
        <vt:lpstr>幻灯片标题</vt:lpstr>
      </vt:variant>
      <vt:variant>
        <vt:i4>38</vt:i4>
      </vt:variant>
    </vt:vector>
  </HeadingPairs>
  <TitlesOfParts>
    <vt:vector size="63" baseType="lpstr">
      <vt:lpstr>冬青黑体简体中文 W6</vt:lpstr>
      <vt:lpstr>黑体</vt:lpstr>
      <vt:lpstr>华文行楷</vt:lpstr>
      <vt:lpstr>华文楷体</vt:lpstr>
      <vt:lpstr>华文隶书</vt:lpstr>
      <vt:lpstr>华文新魏</vt:lpstr>
      <vt:lpstr>楷体-简</vt:lpstr>
      <vt:lpstr>宋体</vt:lpstr>
      <vt:lpstr>微软雅黑</vt:lpstr>
      <vt:lpstr>Arial</vt:lpstr>
      <vt:lpstr>Calibri</vt:lpstr>
      <vt:lpstr>Times New Roman</vt:lpstr>
      <vt:lpstr>自定义设计方案</vt:lpstr>
      <vt:lpstr>1_自定义设计方案</vt:lpstr>
      <vt:lpstr>2_自定义设计方案</vt:lpstr>
      <vt:lpstr>Office 主题</vt:lpstr>
      <vt:lpstr>Office 主题</vt:lpstr>
      <vt:lpstr>Office 主题</vt:lpstr>
      <vt:lpstr>Office 主题</vt:lpstr>
      <vt:lpstr>Office 主题</vt:lpstr>
      <vt:lpstr>Office 主题</vt:lpstr>
      <vt:lpstr>Office 主题</vt:lpstr>
      <vt:lpstr>Office 主题</vt:lpstr>
      <vt:lpstr>Office 主题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一带一路大学生版</dc:title>
  <dc:creator>张萌</dc:creator>
  <cp:lastModifiedBy>zhai jian</cp:lastModifiedBy>
  <cp:revision>1148</cp:revision>
  <cp:lastPrinted>2018-08-23T01:48:10Z</cp:lastPrinted>
  <dcterms:created xsi:type="dcterms:W3CDTF">2015-01-12T08:26:10Z</dcterms:created>
  <dcterms:modified xsi:type="dcterms:W3CDTF">2018-08-23T01:49:34Z</dcterms:modified>
</cp:coreProperties>
</file>