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4.jpg" ContentType="image/jpeg"/>
  <Override PartName="/ppt/notesSlides/notesSlide5.xml" ContentType="application/vnd.openxmlformats-officedocument.presentationml.notesSlide+xml"/>
  <Override PartName="/ppt/media/image15.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6.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25.jpg" ContentType="image/jpeg"/>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 id="2147483671" r:id="rId2"/>
    <p:sldMasterId id="2147483683" r:id="rId3"/>
    <p:sldMasterId id="2147483695" r:id="rId4"/>
    <p:sldMasterId id="2147483707" r:id="rId5"/>
  </p:sldMasterIdLst>
  <p:notesMasterIdLst>
    <p:notesMasterId r:id="rId7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Lst>
  <p:sldSz cx="12192000" cy="6858000"/>
  <p:notesSz cx="6858000" cy="9144000"/>
  <p:kinsoku lang="zh-CN" invalStChars="!%),.:;?]}¨·ˇˉ་―‖’”…‰∶、。〃々〉》」』】〕〗！＂＇％），．：；？］｀｜｝～￠" invalEndChars="([{·‘“〈《「『【〔〖（．［｛￡￥"/>
  <p:defaultTextStyle>
    <a:defPPr>
      <a:defRPr lang="zh-CN"/>
    </a:defPPr>
    <a:lvl1pPr marL="0" indent="0" algn="l" defTabSz="914400" eaLnBrk="1" fontAlgn="auto" latinLnBrk="0" hangingPunct="1">
      <a:buNone/>
      <a:defRPr sz="1800" kern="1200">
        <a:solidFill>
          <a:schemeClr val="tx1"/>
        </a:solidFill>
        <a:latin typeface="Times New Roman" charset="0"/>
        <a:ea typeface="宋体" charset="0"/>
        <a:cs typeface="Times New Roman" charset="0"/>
      </a:defRPr>
    </a:lvl1pPr>
    <a:lvl2pPr marL="457200" indent="0" algn="l" defTabSz="914400" eaLnBrk="1" fontAlgn="auto" latinLnBrk="0" hangingPunct="1">
      <a:buNone/>
      <a:defRPr sz="1800" kern="1200">
        <a:solidFill>
          <a:schemeClr val="tx1"/>
        </a:solidFill>
        <a:latin typeface="Times New Roman" charset="0"/>
        <a:ea typeface="宋体" charset="0"/>
        <a:cs typeface="Times New Roman" charset="0"/>
      </a:defRPr>
    </a:lvl2pPr>
    <a:lvl3pPr marL="914400" indent="0" algn="l" defTabSz="914400" eaLnBrk="1" fontAlgn="auto" latinLnBrk="0" hangingPunct="1">
      <a:buNone/>
      <a:defRPr sz="1800" kern="1200">
        <a:solidFill>
          <a:schemeClr val="tx1"/>
        </a:solidFill>
        <a:latin typeface="Times New Roman" charset="0"/>
        <a:ea typeface="宋体" charset="0"/>
        <a:cs typeface="Times New Roman" charset="0"/>
      </a:defRPr>
    </a:lvl3pPr>
    <a:lvl4pPr marL="1371600" indent="0" algn="l" defTabSz="914400" eaLnBrk="1" fontAlgn="auto" latinLnBrk="0" hangingPunct="1">
      <a:buNone/>
      <a:defRPr sz="1800" kern="1200">
        <a:solidFill>
          <a:schemeClr val="tx1"/>
        </a:solidFill>
        <a:latin typeface="Times New Roman" charset="0"/>
        <a:ea typeface="宋体" charset="0"/>
        <a:cs typeface="Times New Roman" charset="0"/>
      </a:defRPr>
    </a:lvl4pPr>
    <a:lvl5pPr marL="1828800" indent="0" algn="l" defTabSz="914400" eaLnBrk="1" fontAlgn="auto" latinLnBrk="0" hangingPunct="1">
      <a:buNone/>
      <a:defRPr sz="1800" kern="1200">
        <a:solidFill>
          <a:schemeClr val="tx1"/>
        </a:solidFill>
        <a:latin typeface="Times New Roman" charset="0"/>
        <a:ea typeface="宋体" charset="0"/>
        <a:cs typeface="Times New Roman" charset="0"/>
      </a:defRPr>
    </a:lvl5pPr>
    <a:lvl6pPr marL="2286000" indent="0" algn="l" defTabSz="914400" eaLnBrk="1" fontAlgn="auto" latinLnBrk="0" hangingPunct="1">
      <a:buNone/>
      <a:defRPr sz="1800" kern="1200">
        <a:solidFill>
          <a:schemeClr val="tx1"/>
        </a:solidFill>
        <a:latin typeface="Times New Roman" charset="0"/>
        <a:ea typeface="宋体" charset="0"/>
        <a:cs typeface="Times New Roman" charset="0"/>
      </a:defRPr>
    </a:lvl6pPr>
    <a:lvl7pPr marL="2743200" indent="0" algn="l" defTabSz="914400" eaLnBrk="1" fontAlgn="auto" latinLnBrk="0" hangingPunct="1">
      <a:buNone/>
      <a:defRPr sz="1800" kern="1200">
        <a:solidFill>
          <a:schemeClr val="tx1"/>
        </a:solidFill>
        <a:latin typeface="Times New Roman" charset="0"/>
        <a:ea typeface="宋体" charset="0"/>
        <a:cs typeface="Times New Roman" charset="0"/>
      </a:defRPr>
    </a:lvl7pPr>
    <a:lvl8pPr marL="3200400" indent="0" algn="l" defTabSz="914400" eaLnBrk="1" fontAlgn="auto" latinLnBrk="0" hangingPunct="1">
      <a:buNone/>
      <a:defRPr sz="1800" kern="1200">
        <a:solidFill>
          <a:schemeClr val="tx1"/>
        </a:solidFill>
        <a:latin typeface="Times New Roman" charset="0"/>
        <a:ea typeface="宋体" charset="0"/>
        <a:cs typeface="Times New Roman" charset="0"/>
      </a:defRPr>
    </a:lvl8pPr>
    <a:lvl9pPr marL="3200400" indent="0" algn="l" defTabSz="914400" eaLnBrk="1" fontAlgn="auto" latinLnBrk="0" hangingPunct="1">
      <a:buNone/>
      <a:defRPr sz="1800" kern="1200">
        <a:solidFill>
          <a:schemeClr val="tx1"/>
        </a:solidFill>
        <a:latin typeface="Times New Roman" charset="0"/>
        <a:ea typeface="宋体" charset="0"/>
        <a:cs typeface="Times New Roman"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6" autoAdjust="0"/>
    <p:restoredTop sz="99500" autoAdjust="0"/>
  </p:normalViewPr>
  <p:slideViewPr>
    <p:cSldViewPr snapToGrid="0">
      <p:cViewPr varScale="1">
        <p:scale>
          <a:sx n="114" d="100"/>
          <a:sy n="114" d="100"/>
        </p:scale>
        <p:origin x="414"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7" d="100"/>
          <a:sy n="57" d="100"/>
        </p:scale>
        <p:origin x="0" y="0"/>
      </p:cViewPr>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24037;&#20316;&#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14"/>
    </c:view3D>
    <c:floor>
      <c:thickness val="0"/>
      <c:spPr>
        <a:noFill/>
        <a:ln w="12700">
          <a:solidFill>
            <a:srgbClr val="000000"/>
          </a:solidFill>
          <a:prstDash val="solid"/>
        </a:ln>
      </c:spPr>
    </c:floor>
    <c:sideWall>
      <c:thickness val="0"/>
      <c:spPr>
        <a:noFill/>
        <a:ln w="12700">
          <a:solidFill>
            <a:srgbClr val="000000"/>
          </a:solidFill>
          <a:prstDash val="solid"/>
        </a:ln>
      </c:spPr>
    </c:sideWall>
    <c:backWall>
      <c:thickness val="0"/>
      <c:spPr>
        <a:noFill/>
        <a:ln w="3175">
          <a:solidFill>
            <a:srgbClr val="000000"/>
          </a:solidFill>
          <a:prstDash val="solid"/>
        </a:ln>
      </c:spPr>
    </c:backWall>
    <c:plotArea>
      <c:layout/>
      <c:pie3DChart>
        <c:varyColors val="1"/>
        <c:ser>
          <c:idx val="0"/>
          <c:order val="0"/>
          <c:tx>
            <c:strRef>
              <c:f>Sheet1!$B$1</c:f>
              <c:strCache>
                <c:ptCount val="1"/>
                <c:pt idx="0">
                  <c:v>销售额</c:v>
                </c:pt>
              </c:strCache>
            </c:strRef>
          </c:tx>
          <c:dLbls>
            <c:numFmt formatCode="0%" sourceLinked="0"/>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Sheet1!$A$2:$A$3</c:f>
              <c:strCache>
                <c:ptCount val="2"/>
                <c:pt idx="0">
                  <c:v>本科生</c:v>
                </c:pt>
                <c:pt idx="1">
                  <c:v>其他</c:v>
                </c:pt>
              </c:strCache>
            </c:strRef>
          </c:cat>
          <c:val>
            <c:numRef>
              <c:f>Sheet1!$B$2:$B$3</c:f>
              <c:numCache>
                <c:formatCode>0%</c:formatCode>
                <c:ptCount val="2"/>
                <c:pt idx="0">
                  <c:v>0.87</c:v>
                </c:pt>
                <c:pt idx="1">
                  <c:v>0.23</c:v>
                </c:pt>
              </c:numCache>
            </c:numRef>
          </c:val>
          <c:extLst>
            <c:ext xmlns:c16="http://schemas.microsoft.com/office/drawing/2014/chart" uri="{C3380CC4-5D6E-409C-BE32-E72D297353CC}">
              <c16:uniqueId val="{00000000-54C1-45E8-8622-7180D9631FDE}"/>
            </c:ext>
          </c:extLst>
        </c:ser>
        <c:dLbls>
          <c:showLegendKey val="0"/>
          <c:showVal val="0"/>
          <c:showCatName val="0"/>
          <c:showSerName val="0"/>
          <c:showPercent val="0"/>
          <c:showBubbleSize val="0"/>
          <c:showLeaderLines val="1"/>
        </c:dLbls>
      </c:pie3DChart>
    </c:plotArea>
    <c:plotVisOnly val="1"/>
    <c:dispBlanksAs val="gap"/>
    <c:showDLblsOverMax val="0"/>
  </c:chart>
  <c:spPr>
    <a:noFill/>
    <a:ln>
      <a:noFill/>
    </a:ln>
  </c:spPr>
  <c:txPr>
    <a:bodyPr/>
    <a:lstStyle/>
    <a:p>
      <a:pPr>
        <a:defRPr sz="1800" b="0" i="0" u="none" strike="noStrike" baseline="0">
          <a:solidFill>
            <a:srgbClr val="000000"/>
          </a:solidFill>
          <a:latin typeface="Times New Roman"/>
          <a:ea typeface="永中宋体"/>
          <a:cs typeface="Times New Roman"/>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a:t>
            </a:fld>
            <a:endParaRPr lang="zh-CN" altLang="en-US" sz="1200">
              <a:latin typeface="Calibri" charset="0"/>
              <a:ea typeface="宋体" charset="0"/>
              <a:cs typeface="Calibri" charset="0"/>
            </a:endParaRPr>
          </a:p>
        </p:txBody>
      </p:sp>
      <p:sp>
        <p:nvSpPr>
          <p:cNvPr id="2" name="文本框"/>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l"/>
            <a:endParaRPr lang="zh-CN" altLang="en-US" sz="1200">
              <a:latin typeface="Calibri" charset="0"/>
              <a:ea typeface="宋体" charset="0"/>
              <a:cs typeface="Calibri" charset="0"/>
            </a:endParaRPr>
          </a:p>
        </p:txBody>
      </p:sp>
      <p:sp>
        <p:nvSpPr>
          <p:cNvPr id="3" name="文本框"/>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r"/>
            <a:fld id="{CAD2D6BD-DE1B-4B5F-8B41-2702339687B9}" type="datetime1">
              <a:rPr lang="en-US" altLang="zh-CN" sz="1200">
                <a:latin typeface="Calibri" charset="0"/>
                <a:ea typeface="宋体" charset="0"/>
                <a:cs typeface="Calibri" charset="0"/>
              </a:rPr>
              <a:t>10/24/2018</a:t>
            </a:fld>
            <a:endParaRPr lang="zh-CN" altLang="en-US" sz="1200">
              <a:latin typeface="Calibri" charset="0"/>
              <a:ea typeface="宋体" charset="0"/>
              <a:cs typeface="Calibri" charset="0"/>
            </a:endParaRPr>
          </a:p>
        </p:txBody>
      </p:sp>
      <p:sp>
        <p:nvSpPr>
          <p:cNvPr id="4" name="对象"/>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5" name="文本框"/>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6" name="文本框"/>
          <p:cNvSpPr>
            <a:spLocks noGrp="1"/>
          </p:cNvSpPr>
          <p:nvPr>
            <p:ph type="ftr" idx="4"/>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l"/>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874764310"/>
      </p:ext>
    </p:extLst>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buNone/>
      <a:defRPr sz="1200" kern="1200">
        <a:solidFill>
          <a:schemeClr val="tx1"/>
        </a:solidFill>
        <a:latin typeface="Calibri" charset="0"/>
        <a:ea typeface="宋体" charset="0"/>
        <a:cs typeface="Calibri" charset="0"/>
      </a:defRPr>
    </a:lvl1pPr>
    <a:lvl2pPr marL="457200" indent="0" algn="l" defTabSz="914400" eaLnBrk="1" fontAlgn="auto" latinLnBrk="0" hangingPunct="1">
      <a:buNone/>
      <a:defRPr sz="1200" kern="1200">
        <a:solidFill>
          <a:schemeClr val="tx1"/>
        </a:solidFill>
        <a:latin typeface="Calibri" charset="0"/>
        <a:ea typeface="宋体" charset="0"/>
        <a:cs typeface="Calibri" charset="0"/>
      </a:defRPr>
    </a:lvl2pPr>
    <a:lvl3pPr marL="914400" indent="0" algn="l" defTabSz="914400" eaLnBrk="1" fontAlgn="auto" latinLnBrk="0" hangingPunct="1">
      <a:buNone/>
      <a:defRPr sz="1200" kern="1200">
        <a:solidFill>
          <a:schemeClr val="tx1"/>
        </a:solidFill>
        <a:latin typeface="Calibri" charset="0"/>
        <a:ea typeface="宋体" charset="0"/>
        <a:cs typeface="Calibri" charset="0"/>
      </a:defRPr>
    </a:lvl3pPr>
    <a:lvl4pPr marL="1371600" indent="0" algn="l" defTabSz="914400" eaLnBrk="1" fontAlgn="auto" latinLnBrk="0" hangingPunct="1">
      <a:buNone/>
      <a:defRPr sz="1200" kern="1200">
        <a:solidFill>
          <a:schemeClr val="tx1"/>
        </a:solidFill>
        <a:latin typeface="Calibri" charset="0"/>
        <a:ea typeface="宋体" charset="0"/>
        <a:cs typeface="Calibri" charset="0"/>
      </a:defRPr>
    </a:lvl4pPr>
    <a:lvl5pPr marL="1828800" indent="0" algn="l" defTabSz="914400" eaLnBrk="1" fontAlgn="auto" latinLnBrk="0" hangingPunct="1">
      <a:buNone/>
      <a:defRPr sz="1200" kern="1200">
        <a:solidFill>
          <a:schemeClr val="tx1"/>
        </a:solidFill>
        <a:latin typeface="Calibri" charset="0"/>
        <a:ea typeface="宋体" charset="0"/>
        <a:cs typeface="Calibri" charset="0"/>
      </a:defRPr>
    </a:lvl5pPr>
    <a:lvl6pPr marL="2286000" indent="0" algn="l" defTabSz="914400" eaLnBrk="1" fontAlgn="auto" latinLnBrk="0" hangingPunct="1">
      <a:buNone/>
      <a:defRPr sz="1200" kern="1200">
        <a:solidFill>
          <a:schemeClr val="tx1"/>
        </a:solidFill>
        <a:latin typeface="Calibri" charset="0"/>
        <a:ea typeface="宋体" charset="0"/>
        <a:cs typeface="Calibri" charset="0"/>
      </a:defRPr>
    </a:lvl6pPr>
    <a:lvl7pPr marL="2743200" indent="0" algn="l" defTabSz="914400" eaLnBrk="1" fontAlgn="auto" latinLnBrk="0" hangingPunct="1">
      <a:buNone/>
      <a:defRPr sz="1200" kern="1200">
        <a:solidFill>
          <a:schemeClr val="tx1"/>
        </a:solidFill>
        <a:latin typeface="Calibri" charset="0"/>
        <a:ea typeface="宋体" charset="0"/>
        <a:cs typeface="Calibri" charset="0"/>
      </a:defRPr>
    </a:lvl7pPr>
    <a:lvl8pPr marL="3200400" indent="0" algn="l" defTabSz="914400" eaLnBrk="1" fontAlgn="auto" latinLnBrk="0" hangingPunct="1">
      <a:buNone/>
      <a:defRPr sz="1200" kern="1200">
        <a:solidFill>
          <a:schemeClr val="tx1"/>
        </a:solidFill>
        <a:latin typeface="Calibri" charset="0"/>
        <a:ea typeface="宋体" charset="0"/>
        <a:cs typeface="Calibri" charset="0"/>
      </a:defRPr>
    </a:lvl8pPr>
    <a:lvl9pPr marL="3200400" indent="0" algn="l" defTabSz="914400" eaLnBrk="1" fontAlgn="auto" latinLnBrk="0" hangingPunct="1">
      <a:buNone/>
      <a:defRPr sz="1200" kern="1200">
        <a:solidFill>
          <a:schemeClr val="tx1"/>
        </a:solidFill>
        <a:latin typeface="Calibri" charset="0"/>
        <a:ea typeface="宋体" charset="0"/>
        <a:cs typeface="Calibri"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1</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631699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10</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663505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11</a:t>
            </a:fld>
            <a:endParaRPr lang="zh-CN" altLang="en-US" sz="1200">
              <a:latin typeface="Calibri" charset="0"/>
              <a:ea typeface="宋体" charset="0"/>
              <a:cs typeface="Calibri" charset="0"/>
            </a:endParaRPr>
          </a:p>
        </p:txBody>
      </p:sp>
      <p:sp>
        <p:nvSpPr>
          <p:cNvPr id="154"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155"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56"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11</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2115312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12</a:t>
            </a:fld>
            <a:endParaRPr lang="zh-CN" altLang="en-US" sz="1200">
              <a:latin typeface="Calibri" charset="0"/>
              <a:ea typeface="宋体" charset="0"/>
              <a:cs typeface="Calibri" charset="0"/>
            </a:endParaRPr>
          </a:p>
        </p:txBody>
      </p:sp>
      <p:sp>
        <p:nvSpPr>
          <p:cNvPr id="164"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165"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66"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12</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269894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13</a:t>
            </a:fld>
            <a:endParaRPr lang="zh-CN" altLang="en-US" sz="1200">
              <a:latin typeface="Calibri" charset="0"/>
              <a:ea typeface="宋体" charset="0"/>
              <a:cs typeface="Calibri" charset="0"/>
            </a:endParaRPr>
          </a:p>
        </p:txBody>
      </p:sp>
      <p:sp>
        <p:nvSpPr>
          <p:cNvPr id="179"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180"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81"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13</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1451941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14</a:t>
            </a:fld>
            <a:endParaRPr lang="zh-CN" altLang="en-US" sz="1200">
              <a:latin typeface="Calibri" charset="0"/>
              <a:ea typeface="宋体" charset="0"/>
              <a:cs typeface="Calibri" charset="0"/>
            </a:endParaRPr>
          </a:p>
        </p:txBody>
      </p:sp>
      <p:sp>
        <p:nvSpPr>
          <p:cNvPr id="191"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192"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93"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14</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1717021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15</a:t>
            </a:fld>
            <a:endParaRPr lang="zh-CN" altLang="en-US" sz="1200">
              <a:latin typeface="Calibri" charset="0"/>
              <a:ea typeface="宋体" charset="0"/>
              <a:cs typeface="Calibri" charset="0"/>
            </a:endParaRPr>
          </a:p>
        </p:txBody>
      </p:sp>
      <p:sp>
        <p:nvSpPr>
          <p:cNvPr id="212"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213"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214"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15</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1568746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16</a:t>
            </a:fld>
            <a:endParaRPr lang="zh-CN" altLang="en-US" sz="1200">
              <a:latin typeface="Calibri" charset="0"/>
              <a:ea typeface="宋体" charset="0"/>
              <a:cs typeface="Calibri" charset="0"/>
            </a:endParaRPr>
          </a:p>
        </p:txBody>
      </p:sp>
      <p:sp>
        <p:nvSpPr>
          <p:cNvPr id="225"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226"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227"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16</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1315896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17</a:t>
            </a:fld>
            <a:endParaRPr lang="zh-CN" altLang="en-US" sz="1200">
              <a:latin typeface="Calibri" charset="0"/>
              <a:ea typeface="宋体" charset="0"/>
              <a:cs typeface="Calibri" charset="0"/>
            </a:endParaRPr>
          </a:p>
        </p:txBody>
      </p:sp>
      <p:sp>
        <p:nvSpPr>
          <p:cNvPr id="235"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236"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237"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17</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412514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18</a:t>
            </a:fld>
            <a:endParaRPr lang="zh-CN" altLang="en-US" sz="1200">
              <a:latin typeface="Calibri" charset="0"/>
              <a:ea typeface="宋体" charset="0"/>
              <a:cs typeface="Calibri" charset="0"/>
            </a:endParaRPr>
          </a:p>
        </p:txBody>
      </p:sp>
      <p:sp>
        <p:nvSpPr>
          <p:cNvPr id="276"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277"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278"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18</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1993091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19</a:t>
            </a:fld>
            <a:endParaRPr lang="zh-CN" altLang="en-US" sz="1200">
              <a:latin typeface="Calibri" charset="0"/>
              <a:ea typeface="宋体" charset="0"/>
              <a:cs typeface="Calibri" charset="0"/>
            </a:endParaRPr>
          </a:p>
        </p:txBody>
      </p:sp>
      <p:sp>
        <p:nvSpPr>
          <p:cNvPr id="285"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286"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287"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19</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172330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2</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550807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20</a:t>
            </a:fld>
            <a:endParaRPr lang="zh-CN" altLang="en-US" sz="1200">
              <a:latin typeface="Calibri" charset="0"/>
              <a:ea typeface="宋体" charset="0"/>
              <a:cs typeface="Calibri" charset="0"/>
            </a:endParaRPr>
          </a:p>
        </p:txBody>
      </p:sp>
      <p:sp>
        <p:nvSpPr>
          <p:cNvPr id="304"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305"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306"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20</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562636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21</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74960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22</a:t>
            </a:fld>
            <a:endParaRPr lang="zh-CN" altLang="en-US" sz="1200">
              <a:latin typeface="Calibri" charset="0"/>
              <a:ea typeface="宋体" charset="0"/>
              <a:cs typeface="Calibri" charset="0"/>
            </a:endParaRPr>
          </a:p>
        </p:txBody>
      </p:sp>
      <p:sp>
        <p:nvSpPr>
          <p:cNvPr id="327"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328"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329"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22</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278113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23</a:t>
            </a:fld>
            <a:endParaRPr lang="zh-CN" altLang="en-US" sz="1200">
              <a:latin typeface="Calibri" charset="0"/>
              <a:ea typeface="宋体" charset="0"/>
              <a:cs typeface="Calibri" charset="0"/>
            </a:endParaRPr>
          </a:p>
        </p:txBody>
      </p:sp>
      <p:sp>
        <p:nvSpPr>
          <p:cNvPr id="339"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340"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341"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23</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841778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24</a:t>
            </a:fld>
            <a:endParaRPr lang="zh-CN" altLang="en-US" sz="1200">
              <a:latin typeface="Calibri" charset="0"/>
              <a:ea typeface="宋体" charset="0"/>
              <a:cs typeface="Calibri" charset="0"/>
            </a:endParaRPr>
          </a:p>
        </p:txBody>
      </p:sp>
      <p:sp>
        <p:nvSpPr>
          <p:cNvPr id="364"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365"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366"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24</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587865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25</a:t>
            </a:fld>
            <a:endParaRPr lang="zh-CN" altLang="en-US" sz="1200">
              <a:latin typeface="Calibri" charset="0"/>
              <a:ea typeface="宋体" charset="0"/>
              <a:cs typeface="Calibri" charset="0"/>
            </a:endParaRPr>
          </a:p>
        </p:txBody>
      </p:sp>
      <p:sp>
        <p:nvSpPr>
          <p:cNvPr id="374"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375"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376"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25</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768679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26</a:t>
            </a:fld>
            <a:endParaRPr lang="zh-CN" altLang="en-US" sz="1200">
              <a:latin typeface="Calibri" charset="0"/>
              <a:ea typeface="宋体" charset="0"/>
              <a:cs typeface="Calibri" charset="0"/>
            </a:endParaRPr>
          </a:p>
        </p:txBody>
      </p:sp>
      <p:sp>
        <p:nvSpPr>
          <p:cNvPr id="383"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384"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385"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26</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230553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27</a:t>
            </a:fld>
            <a:endParaRPr lang="zh-CN" altLang="en-US" sz="1200">
              <a:latin typeface="Calibri" charset="0"/>
              <a:ea typeface="宋体" charset="0"/>
              <a:cs typeface="Calibri" charset="0"/>
            </a:endParaRPr>
          </a:p>
        </p:txBody>
      </p:sp>
      <p:sp>
        <p:nvSpPr>
          <p:cNvPr id="393"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394"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395"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27</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1752555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28</a:t>
            </a:fld>
            <a:endParaRPr lang="zh-CN" altLang="en-US" sz="1200">
              <a:latin typeface="Calibri" charset="0"/>
              <a:ea typeface="宋体" charset="0"/>
              <a:cs typeface="Calibri" charset="0"/>
            </a:endParaRPr>
          </a:p>
        </p:txBody>
      </p:sp>
      <p:sp>
        <p:nvSpPr>
          <p:cNvPr id="418"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419"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420"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28</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1314998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29</a:t>
            </a:fld>
            <a:endParaRPr lang="zh-CN" altLang="en-US" sz="1200">
              <a:latin typeface="Calibri" charset="0"/>
              <a:ea typeface="宋体" charset="0"/>
              <a:cs typeface="Calibri" charset="0"/>
            </a:endParaRPr>
          </a:p>
        </p:txBody>
      </p:sp>
      <p:sp>
        <p:nvSpPr>
          <p:cNvPr id="426"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427"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428"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29</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66230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3</a:t>
            </a:fld>
            <a:endParaRPr lang="zh-CN" altLang="en-US" sz="1200">
              <a:latin typeface="Calibri" charset="0"/>
              <a:ea typeface="宋体" charset="0"/>
              <a:cs typeface="Calibri" charset="0"/>
            </a:endParaRPr>
          </a:p>
        </p:txBody>
      </p:sp>
      <p:sp>
        <p:nvSpPr>
          <p:cNvPr id="28"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29"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30"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3</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1534599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30</a:t>
            </a:fld>
            <a:endParaRPr lang="zh-CN" altLang="en-US" sz="1200">
              <a:latin typeface="Calibri" charset="0"/>
              <a:ea typeface="宋体" charset="0"/>
              <a:cs typeface="Calibri" charset="0"/>
            </a:endParaRPr>
          </a:p>
        </p:txBody>
      </p:sp>
      <p:sp>
        <p:nvSpPr>
          <p:cNvPr id="433"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434"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435"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30</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1504860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31</a:t>
            </a:fld>
            <a:endParaRPr lang="zh-CN" altLang="en-US" sz="1200">
              <a:latin typeface="Calibri" charset="0"/>
              <a:ea typeface="宋体" charset="0"/>
              <a:cs typeface="Calibri" charset="0"/>
            </a:endParaRPr>
          </a:p>
        </p:txBody>
      </p:sp>
      <p:sp>
        <p:nvSpPr>
          <p:cNvPr id="442"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443"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444"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31</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1114502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32</a:t>
            </a:fld>
            <a:endParaRPr lang="zh-CN" altLang="en-US" sz="1200">
              <a:latin typeface="Calibri" charset="0"/>
              <a:ea typeface="宋体" charset="0"/>
              <a:cs typeface="Calibri" charset="0"/>
            </a:endParaRPr>
          </a:p>
        </p:txBody>
      </p:sp>
      <p:sp>
        <p:nvSpPr>
          <p:cNvPr id="459"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460"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461"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32</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1969112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33</a:t>
            </a:fld>
            <a:endParaRPr lang="zh-CN" altLang="en-US" sz="1200">
              <a:latin typeface="Calibri" charset="0"/>
              <a:ea typeface="宋体" charset="0"/>
              <a:cs typeface="Calibri" charset="0"/>
            </a:endParaRPr>
          </a:p>
        </p:txBody>
      </p:sp>
      <p:sp>
        <p:nvSpPr>
          <p:cNvPr id="472"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473"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474"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33</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282966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34</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4450913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35</a:t>
            </a:fld>
            <a:endParaRPr lang="zh-CN" altLang="en-US" sz="1200">
              <a:latin typeface="Calibri" charset="0"/>
              <a:ea typeface="宋体" charset="0"/>
              <a:cs typeface="Calibri" charset="0"/>
            </a:endParaRPr>
          </a:p>
        </p:txBody>
      </p:sp>
      <p:sp>
        <p:nvSpPr>
          <p:cNvPr id="498"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499"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0"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35</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1873492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36</a:t>
            </a:fld>
            <a:endParaRPr lang="zh-CN" altLang="en-US" sz="1200">
              <a:latin typeface="Calibri" charset="0"/>
              <a:ea typeface="宋体" charset="0"/>
              <a:cs typeface="Calibri" charset="0"/>
            </a:endParaRPr>
          </a:p>
        </p:txBody>
      </p:sp>
      <p:sp>
        <p:nvSpPr>
          <p:cNvPr id="520"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521"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22"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36</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267114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37</a:t>
            </a:fld>
            <a:endParaRPr lang="zh-CN" altLang="en-US" sz="1200">
              <a:latin typeface="Calibri" charset="0"/>
              <a:ea typeface="宋体" charset="0"/>
              <a:cs typeface="Calibri" charset="0"/>
            </a:endParaRPr>
          </a:p>
        </p:txBody>
      </p:sp>
      <p:sp>
        <p:nvSpPr>
          <p:cNvPr id="534"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535"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36"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37</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1647000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38</a:t>
            </a:fld>
            <a:endParaRPr lang="zh-CN" altLang="en-US" sz="1200">
              <a:latin typeface="Calibri" charset="0"/>
              <a:ea typeface="宋体" charset="0"/>
              <a:cs typeface="Calibri" charset="0"/>
            </a:endParaRPr>
          </a:p>
        </p:txBody>
      </p:sp>
      <p:sp>
        <p:nvSpPr>
          <p:cNvPr id="555"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556"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57"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38</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1493484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39</a:t>
            </a:fld>
            <a:endParaRPr lang="zh-CN" altLang="en-US" sz="1200">
              <a:latin typeface="Calibri" charset="0"/>
              <a:ea typeface="宋体" charset="0"/>
              <a:cs typeface="Calibri" charset="0"/>
            </a:endParaRPr>
          </a:p>
        </p:txBody>
      </p:sp>
      <p:sp>
        <p:nvSpPr>
          <p:cNvPr id="564"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565"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66"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39</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2120655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4</a:t>
            </a:fld>
            <a:endParaRPr lang="zh-CN" altLang="en-US" sz="1200">
              <a:latin typeface="Calibri" charset="0"/>
              <a:ea typeface="宋体" charset="0"/>
              <a:cs typeface="Calibri" charset="0"/>
            </a:endParaRPr>
          </a:p>
        </p:txBody>
      </p:sp>
      <p:sp>
        <p:nvSpPr>
          <p:cNvPr id="42"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43"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44"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4</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4994522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40</a:t>
            </a:fld>
            <a:endParaRPr lang="zh-CN" altLang="en-US" sz="1200">
              <a:latin typeface="Calibri" charset="0"/>
              <a:ea typeface="宋体" charset="0"/>
              <a:cs typeface="Calibri" charset="0"/>
            </a:endParaRPr>
          </a:p>
        </p:txBody>
      </p:sp>
      <p:sp>
        <p:nvSpPr>
          <p:cNvPr id="587"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588"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89"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40</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7687958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41</a:t>
            </a:fld>
            <a:endParaRPr lang="zh-CN" altLang="en-US" sz="1200">
              <a:latin typeface="Calibri" charset="0"/>
              <a:ea typeface="宋体" charset="0"/>
              <a:cs typeface="Calibri" charset="0"/>
            </a:endParaRPr>
          </a:p>
        </p:txBody>
      </p:sp>
      <p:sp>
        <p:nvSpPr>
          <p:cNvPr id="601"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602"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603"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41</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15447853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42</a:t>
            </a:fld>
            <a:endParaRPr lang="zh-CN" altLang="en-US" sz="1200">
              <a:latin typeface="Calibri" charset="0"/>
              <a:ea typeface="宋体" charset="0"/>
              <a:cs typeface="Calibri" charset="0"/>
            </a:endParaRPr>
          </a:p>
        </p:txBody>
      </p:sp>
      <p:sp>
        <p:nvSpPr>
          <p:cNvPr id="624"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625"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626"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42</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6123371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43</a:t>
            </a:fld>
            <a:endParaRPr lang="zh-CN" altLang="en-US" sz="1200">
              <a:latin typeface="Calibri" charset="0"/>
              <a:ea typeface="宋体" charset="0"/>
              <a:cs typeface="Calibri" charset="0"/>
            </a:endParaRPr>
          </a:p>
        </p:txBody>
      </p:sp>
      <p:sp>
        <p:nvSpPr>
          <p:cNvPr id="651"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652"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653"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43</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444354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44</a:t>
            </a:fld>
            <a:endParaRPr lang="zh-CN" altLang="en-US" sz="1200">
              <a:latin typeface="Calibri" charset="0"/>
              <a:ea typeface="宋体" charset="0"/>
              <a:cs typeface="Calibri" charset="0"/>
            </a:endParaRPr>
          </a:p>
        </p:txBody>
      </p:sp>
      <p:sp>
        <p:nvSpPr>
          <p:cNvPr id="662"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663"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664"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44</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18201573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45</a:t>
            </a:fld>
            <a:endParaRPr lang="zh-CN" altLang="en-US" sz="1200">
              <a:latin typeface="Calibri" charset="0"/>
              <a:ea typeface="宋体" charset="0"/>
              <a:cs typeface="Calibri" charset="0"/>
            </a:endParaRPr>
          </a:p>
        </p:txBody>
      </p:sp>
      <p:sp>
        <p:nvSpPr>
          <p:cNvPr id="671"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672"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673"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45</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9863950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46</a:t>
            </a:fld>
            <a:endParaRPr lang="zh-CN" altLang="en-US" sz="1200">
              <a:latin typeface="Calibri" charset="0"/>
              <a:ea typeface="宋体" charset="0"/>
              <a:cs typeface="Calibri" charset="0"/>
            </a:endParaRPr>
          </a:p>
        </p:txBody>
      </p:sp>
      <p:sp>
        <p:nvSpPr>
          <p:cNvPr id="681"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682"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683"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46</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16637133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47</a:t>
            </a:fld>
            <a:endParaRPr lang="zh-CN" altLang="en-US" sz="1200">
              <a:latin typeface="Calibri" charset="0"/>
              <a:ea typeface="宋体" charset="0"/>
              <a:cs typeface="Calibri" charset="0"/>
            </a:endParaRPr>
          </a:p>
        </p:txBody>
      </p:sp>
      <p:sp>
        <p:nvSpPr>
          <p:cNvPr id="688"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689"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690"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47</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2453685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48</a:t>
            </a:fld>
            <a:endParaRPr lang="zh-CN" altLang="en-US" sz="1200">
              <a:latin typeface="Calibri" charset="0"/>
              <a:ea typeface="宋体" charset="0"/>
              <a:cs typeface="Calibri" charset="0"/>
            </a:endParaRPr>
          </a:p>
        </p:txBody>
      </p:sp>
      <p:sp>
        <p:nvSpPr>
          <p:cNvPr id="698"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699"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700"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48</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14724163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49</a:t>
            </a:fld>
            <a:endParaRPr lang="zh-CN" altLang="en-US" sz="1200">
              <a:latin typeface="Calibri" charset="0"/>
              <a:ea typeface="宋体" charset="0"/>
              <a:cs typeface="Calibri" charset="0"/>
            </a:endParaRPr>
          </a:p>
        </p:txBody>
      </p:sp>
      <p:sp>
        <p:nvSpPr>
          <p:cNvPr id="712"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713"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714"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49</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691690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5</a:t>
            </a:fld>
            <a:endParaRPr lang="zh-CN" altLang="en-US" sz="1200">
              <a:latin typeface="Calibri" charset="0"/>
              <a:ea typeface="宋体" charset="0"/>
              <a:cs typeface="Calibri" charset="0"/>
            </a:endParaRPr>
          </a:p>
        </p:txBody>
      </p:sp>
      <p:sp>
        <p:nvSpPr>
          <p:cNvPr id="52"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53"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4"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5</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13721615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50</a:t>
            </a:fld>
            <a:endParaRPr lang="zh-CN" altLang="en-US" sz="1200">
              <a:latin typeface="Calibri" charset="0"/>
              <a:ea typeface="宋体" charset="0"/>
              <a:cs typeface="Calibri" charset="0"/>
            </a:endParaRPr>
          </a:p>
        </p:txBody>
      </p:sp>
      <p:sp>
        <p:nvSpPr>
          <p:cNvPr id="724"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725"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726"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50</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21099514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51</a:t>
            </a:fld>
            <a:endParaRPr lang="zh-CN" altLang="en-US" sz="1200">
              <a:latin typeface="Calibri" charset="0"/>
              <a:ea typeface="宋体" charset="0"/>
              <a:cs typeface="Calibri" charset="0"/>
            </a:endParaRPr>
          </a:p>
        </p:txBody>
      </p:sp>
      <p:sp>
        <p:nvSpPr>
          <p:cNvPr id="746"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747"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748"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51</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3094065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52</a:t>
            </a:fld>
            <a:endParaRPr lang="zh-CN" altLang="en-US" sz="1200">
              <a:latin typeface="Calibri" charset="0"/>
              <a:ea typeface="宋体" charset="0"/>
              <a:cs typeface="Calibri" charset="0"/>
            </a:endParaRPr>
          </a:p>
        </p:txBody>
      </p:sp>
      <p:sp>
        <p:nvSpPr>
          <p:cNvPr id="771"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772"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773"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52</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790202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53</a:t>
            </a:fld>
            <a:endParaRPr lang="zh-CN" altLang="en-US" sz="1200">
              <a:latin typeface="Calibri" charset="0"/>
              <a:ea typeface="宋体" charset="0"/>
              <a:cs typeface="Calibri" charset="0"/>
            </a:endParaRPr>
          </a:p>
        </p:txBody>
      </p:sp>
      <p:sp>
        <p:nvSpPr>
          <p:cNvPr id="788"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789"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790"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53</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628781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54</a:t>
            </a:fld>
            <a:endParaRPr lang="zh-CN" altLang="en-US" sz="1200">
              <a:latin typeface="Calibri" charset="0"/>
              <a:ea typeface="宋体" charset="0"/>
              <a:cs typeface="Calibri" charset="0"/>
            </a:endParaRPr>
          </a:p>
        </p:txBody>
      </p:sp>
      <p:sp>
        <p:nvSpPr>
          <p:cNvPr id="802"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803"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804"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54</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9323760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55</a:t>
            </a:fld>
            <a:endParaRPr lang="zh-CN" altLang="en-US" sz="1200">
              <a:latin typeface="Calibri" charset="0"/>
              <a:ea typeface="宋体" charset="0"/>
              <a:cs typeface="Calibri" charset="0"/>
            </a:endParaRPr>
          </a:p>
        </p:txBody>
      </p:sp>
      <p:sp>
        <p:nvSpPr>
          <p:cNvPr id="811"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812"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813"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55</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9141118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56</a:t>
            </a:fld>
            <a:endParaRPr lang="zh-CN" altLang="en-US" sz="1200">
              <a:latin typeface="Calibri" charset="0"/>
              <a:ea typeface="宋体" charset="0"/>
              <a:cs typeface="Calibri" charset="0"/>
            </a:endParaRPr>
          </a:p>
        </p:txBody>
      </p:sp>
      <p:sp>
        <p:nvSpPr>
          <p:cNvPr id="821"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822"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823"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56</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4989318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57</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392553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58</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20419465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59</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697231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6</a:t>
            </a:fld>
            <a:endParaRPr lang="zh-CN" altLang="en-US" sz="1200">
              <a:latin typeface="Calibri" charset="0"/>
              <a:ea typeface="宋体" charset="0"/>
              <a:cs typeface="Calibri" charset="0"/>
            </a:endParaRPr>
          </a:p>
        </p:txBody>
      </p:sp>
      <p:sp>
        <p:nvSpPr>
          <p:cNvPr id="66"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67"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68"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6</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10746648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60</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7693916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61</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2204035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62</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7069060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63</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6073223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64</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6501596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65</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4215232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66</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777095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7</a:t>
            </a:fld>
            <a:endParaRPr lang="zh-CN" altLang="en-US" sz="1200">
              <a:latin typeface="Calibri" charset="0"/>
              <a:ea typeface="宋体" charset="0"/>
              <a:cs typeface="Calibri" charset="0"/>
            </a:endParaRPr>
          </a:p>
        </p:txBody>
      </p:sp>
      <p:sp>
        <p:nvSpPr>
          <p:cNvPr id="80"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81"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82"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7</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986189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8</a:t>
            </a:fld>
            <a:endParaRPr lang="zh-CN" altLang="en-US" sz="1200">
              <a:latin typeface="Calibri" charset="0"/>
              <a:ea typeface="宋体" charset="0"/>
              <a:cs typeface="Calibri" charset="0"/>
            </a:endParaRPr>
          </a:p>
        </p:txBody>
      </p:sp>
      <p:sp>
        <p:nvSpPr>
          <p:cNvPr id="113"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114"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15"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8</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547000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charset="0"/>
                <a:ea typeface="宋体" charset="0"/>
                <a:cs typeface="Calibri" charset="0"/>
              </a:rPr>
              <a:t>9</a:t>
            </a:fld>
            <a:endParaRPr lang="zh-CN" altLang="en-US" sz="1200">
              <a:latin typeface="Calibri" charset="0"/>
              <a:ea typeface="宋体" charset="0"/>
              <a:cs typeface="Calibri" charset="0"/>
            </a:endParaRPr>
          </a:p>
        </p:txBody>
      </p:sp>
      <p:sp>
        <p:nvSpPr>
          <p:cNvPr id="129"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130"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1" name="文本框"/>
          <p:cNvSpPr txBox="1">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Calibri" charset="0"/>
                <a:ea typeface="宋体" charset="0"/>
                <a:cs typeface="Calibri" charset="0"/>
              </a:rPr>
              <a:t>9</a:t>
            </a:fld>
            <a:endParaRPr lang="zh-CN" altLang="en-US" sz="1800" u="none" strike="noStrike" kern="1200" cap="none" spc="0" baseline="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1194719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36481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30583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27675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207777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28113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03673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13656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92881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95466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49758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6842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36209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86690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42044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71565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60624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99431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97088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07992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62325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73147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5320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33510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03617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185329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89600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289220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251422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33705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377706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2648509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01396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7836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88528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346343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050482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248389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840057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68795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22580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22298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2637475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176053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0920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692335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876758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833824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377666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830832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57782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15564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923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5447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2269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2018/10/24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971166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7.png"/><Relationship Id="rId2" Type="http://schemas.openxmlformats.org/officeDocument/2006/relationships/slideLayout" Target="../slideLayouts/slideLayout46.xml"/><Relationship Id="rId16" Type="http://schemas.openxmlformats.org/officeDocument/2006/relationships/image" Target="../media/image6.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5.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145644"/>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lvl1pPr algn="l" defTabSz="914400" eaLnBrk="1" fontAlgn="auto" latinLnBrk="0" hangingPunct="1">
        <a:lnSpc>
          <a:spcPct val="90000"/>
        </a:lnSpc>
        <a:spcBef>
          <a:spcPts val="0"/>
        </a:spcBef>
        <a:buNone/>
        <a:defRPr sz="4400" kern="1200">
          <a:solidFill>
            <a:schemeClr val="tx1"/>
          </a:solidFill>
          <a:latin typeface="微软雅黑" charset="0"/>
          <a:ea typeface="微软雅黑" charset="0"/>
          <a:cs typeface="微软雅黑" charset="0"/>
        </a:defRPr>
      </a:lvl1pPr>
    </p:titleStyle>
    <p:bodyStyle>
      <a:lvl1pPr marL="228600" indent="-228600" algn="l" defTabSz="914400" eaLnBrk="1" fontAlgn="auto" latinLnBrk="0" hangingPunct="1">
        <a:lnSpc>
          <a:spcPct val="90000"/>
        </a:lnSpc>
        <a:spcBef>
          <a:spcPts val="1000"/>
        </a:spcBef>
        <a:buFont typeface="Arial" pitchFamily="34" charset="0"/>
        <a:buChar char="•"/>
        <a:defRPr sz="2800" kern="1200">
          <a:solidFill>
            <a:schemeClr val="tx1"/>
          </a:solidFill>
          <a:latin typeface="微软雅黑" charset="0"/>
          <a:ea typeface="微软雅黑" charset="0"/>
          <a:cs typeface="微软雅黑" charset="0"/>
        </a:defRPr>
      </a:lvl1pPr>
      <a:lvl2pPr marL="685800" indent="-228600" algn="l" defTabSz="914400" eaLnBrk="1" fontAlgn="auto" latinLnBrk="0" hangingPunct="1">
        <a:lnSpc>
          <a:spcPct val="90000"/>
        </a:lnSpc>
        <a:spcBef>
          <a:spcPts val="500"/>
        </a:spcBef>
        <a:buFont typeface="Arial" pitchFamily="34" charset="0"/>
        <a:buChar char="•"/>
        <a:defRPr sz="2400" kern="1200">
          <a:solidFill>
            <a:schemeClr val="tx1"/>
          </a:solidFill>
          <a:latin typeface="微软雅黑" charset="0"/>
          <a:ea typeface="微软雅黑" charset="0"/>
          <a:cs typeface="微软雅黑" charset="0"/>
        </a:defRPr>
      </a:lvl2pPr>
      <a:lvl3pPr marL="1143000" indent="-228600" algn="l" defTabSz="914400" eaLnBrk="1" fontAlgn="auto" latinLnBrk="0" hangingPunct="1">
        <a:lnSpc>
          <a:spcPct val="90000"/>
        </a:lnSpc>
        <a:spcBef>
          <a:spcPts val="500"/>
        </a:spcBef>
        <a:buFont typeface="Arial" pitchFamily="34" charset="0"/>
        <a:buChar char="•"/>
        <a:defRPr sz="2000" kern="1200">
          <a:solidFill>
            <a:schemeClr val="tx1"/>
          </a:solidFill>
          <a:latin typeface="微软雅黑" charset="0"/>
          <a:ea typeface="微软雅黑" charset="0"/>
          <a:cs typeface="微软雅黑" charset="0"/>
        </a:defRPr>
      </a:lvl3pPr>
      <a:lvl4pPr marL="16002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4pPr>
      <a:lvl5pPr marL="20574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59391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lvl1pPr algn="l" defTabSz="914400" eaLnBrk="1" fontAlgn="auto" latinLnBrk="0" hangingPunct="1">
        <a:lnSpc>
          <a:spcPct val="90000"/>
        </a:lnSpc>
        <a:spcBef>
          <a:spcPts val="0"/>
        </a:spcBef>
        <a:buNone/>
        <a:defRPr sz="4400" kern="1200">
          <a:solidFill>
            <a:schemeClr val="tx1"/>
          </a:solidFill>
          <a:latin typeface="微软雅黑" charset="0"/>
          <a:ea typeface="微软雅黑" charset="0"/>
          <a:cs typeface="微软雅黑" charset="0"/>
        </a:defRPr>
      </a:lvl1pPr>
    </p:titleStyle>
    <p:bodyStyle>
      <a:lvl1pPr marL="228600" indent="-228600" algn="l" defTabSz="914400" eaLnBrk="1" fontAlgn="auto" latinLnBrk="0" hangingPunct="1">
        <a:lnSpc>
          <a:spcPct val="90000"/>
        </a:lnSpc>
        <a:spcBef>
          <a:spcPts val="1000"/>
        </a:spcBef>
        <a:buFont typeface="Arial" pitchFamily="34" charset="0"/>
        <a:buChar char="•"/>
        <a:defRPr sz="2800" kern="1200">
          <a:solidFill>
            <a:schemeClr val="tx1"/>
          </a:solidFill>
          <a:latin typeface="微软雅黑" charset="0"/>
          <a:ea typeface="微软雅黑" charset="0"/>
          <a:cs typeface="微软雅黑" charset="0"/>
        </a:defRPr>
      </a:lvl1pPr>
      <a:lvl2pPr marL="685800" indent="-228600" algn="l" defTabSz="914400" eaLnBrk="1" fontAlgn="auto" latinLnBrk="0" hangingPunct="1">
        <a:lnSpc>
          <a:spcPct val="90000"/>
        </a:lnSpc>
        <a:spcBef>
          <a:spcPts val="500"/>
        </a:spcBef>
        <a:buFont typeface="Arial" pitchFamily="34" charset="0"/>
        <a:buChar char="•"/>
        <a:defRPr sz="2400" kern="1200">
          <a:solidFill>
            <a:schemeClr val="tx1"/>
          </a:solidFill>
          <a:latin typeface="微软雅黑" charset="0"/>
          <a:ea typeface="微软雅黑" charset="0"/>
          <a:cs typeface="微软雅黑" charset="0"/>
        </a:defRPr>
      </a:lvl2pPr>
      <a:lvl3pPr marL="1143000" indent="-228600" algn="l" defTabSz="914400" eaLnBrk="1" fontAlgn="auto" latinLnBrk="0" hangingPunct="1">
        <a:lnSpc>
          <a:spcPct val="90000"/>
        </a:lnSpc>
        <a:spcBef>
          <a:spcPts val="500"/>
        </a:spcBef>
        <a:buFont typeface="Arial" pitchFamily="34" charset="0"/>
        <a:buChar char="•"/>
        <a:defRPr sz="2000" kern="1200">
          <a:solidFill>
            <a:schemeClr val="tx1"/>
          </a:solidFill>
          <a:latin typeface="微软雅黑" charset="0"/>
          <a:ea typeface="微软雅黑" charset="0"/>
          <a:cs typeface="微软雅黑" charset="0"/>
        </a:defRPr>
      </a:lvl3pPr>
      <a:lvl4pPr marL="16002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4pPr>
      <a:lvl5pPr marL="20574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19" name="图片"/>
          <p:cNvPicPr>
            <a:picLocks noChangeAspect="1"/>
          </p:cNvPicPr>
          <p:nvPr/>
        </p:nvPicPr>
        <p:blipFill>
          <a:blip r:embed="rId13" cstate="print"/>
          <a:stretch>
            <a:fillRect/>
          </a:stretch>
        </p:blipFill>
        <p:spPr>
          <a:xfrm>
            <a:off x="9728870" y="335605"/>
            <a:ext cx="2256180" cy="524377"/>
          </a:xfrm>
          <a:prstGeom prst="rect">
            <a:avLst/>
          </a:prstGeom>
          <a:noFill/>
          <a:ln w="9525" cap="flat" cmpd="sng">
            <a:noFill/>
            <a:prstDash val="solid"/>
            <a:miter/>
          </a:ln>
        </p:spPr>
      </p:pic>
      <p:pic>
        <p:nvPicPr>
          <p:cNvPr id="20" name="图片"/>
          <p:cNvPicPr>
            <a:picLocks noChangeAspect="1"/>
          </p:cNvPicPr>
          <p:nvPr/>
        </p:nvPicPr>
        <p:blipFill>
          <a:blip r:embed="rId14" cstate="print"/>
          <a:stretch>
            <a:fillRect/>
          </a:stretch>
        </p:blipFill>
        <p:spPr>
          <a:xfrm>
            <a:off x="126739" y="48126"/>
            <a:ext cx="1059014" cy="1090863"/>
          </a:xfrm>
          <a:prstGeom prst="rect">
            <a:avLst/>
          </a:prstGeom>
          <a:noFill/>
          <a:ln w="9525" cap="flat" cmpd="sng">
            <a:noFill/>
            <a:prstDash val="solid"/>
            <a:round/>
          </a:ln>
        </p:spPr>
      </p:pic>
      <p:sp>
        <p:nvSpPr>
          <p:cNvPr id="21" name="文本框"/>
          <p:cNvSpPr>
            <a:spLocks noGrp="1"/>
          </p:cNvSpPr>
          <p:nvPr>
            <p:ph type="body"/>
          </p:nvPr>
        </p:nvSpPr>
        <p:spPr>
          <a:xfrm>
            <a:off x="1571418" y="342472"/>
            <a:ext cx="8639865" cy="630942"/>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0" indent="0" algn="l">
              <a:lnSpc>
                <a:spcPct val="100000"/>
              </a:lnSpc>
              <a:buNone/>
            </a:pPr>
            <a:r>
              <a:rPr lang="zh-CN" altLang="en-US" sz="3500" b="1" spc="300">
                <a:latin typeface="微软雅黑" charset="0"/>
                <a:ea typeface="微软雅黑" charset="0"/>
              </a:rPr>
              <a:t>点击添加标题</a:t>
            </a:r>
          </a:p>
        </p:txBody>
      </p:sp>
    </p:spTree>
    <p:extLst>
      <p:ext uri="{BB962C8B-B14F-4D97-AF65-F5344CB8AC3E}">
        <p14:creationId xmlns:p14="http://schemas.microsoft.com/office/powerpoint/2010/main" val="87657195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hf sldNum="0" hdr="0" ftr="0" dt="0"/>
  <p:txStyles>
    <p:titleStyle>
      <a:lvl1pPr algn="l" defTabSz="914400" eaLnBrk="1" fontAlgn="auto" latinLnBrk="0" hangingPunct="1">
        <a:lnSpc>
          <a:spcPct val="90000"/>
        </a:lnSpc>
        <a:spcBef>
          <a:spcPts val="0"/>
        </a:spcBef>
        <a:buNone/>
        <a:defRPr sz="4400" kern="1200">
          <a:solidFill>
            <a:schemeClr val="tx1"/>
          </a:solidFill>
          <a:latin typeface="微软雅黑" charset="0"/>
          <a:ea typeface="微软雅黑" charset="0"/>
          <a:cs typeface="微软雅黑" charset="0"/>
        </a:defRPr>
      </a:lvl1pPr>
    </p:titleStyle>
    <p:bodyStyle>
      <a:lvl1pPr marL="228600" indent="-228600" algn="l" defTabSz="914400" eaLnBrk="1" fontAlgn="auto" latinLnBrk="0" hangingPunct="1">
        <a:lnSpc>
          <a:spcPct val="90000"/>
        </a:lnSpc>
        <a:spcBef>
          <a:spcPts val="1000"/>
        </a:spcBef>
        <a:buFont typeface="Arial" pitchFamily="34" charset="0"/>
        <a:buChar char="•"/>
        <a:defRPr sz="2800" kern="1200">
          <a:solidFill>
            <a:schemeClr val="tx1"/>
          </a:solidFill>
          <a:latin typeface="微软雅黑" charset="0"/>
          <a:ea typeface="微软雅黑" charset="0"/>
          <a:cs typeface="微软雅黑" charset="0"/>
        </a:defRPr>
      </a:lvl1pPr>
      <a:lvl2pPr marL="685800" indent="-228600" algn="l" defTabSz="914400" eaLnBrk="1" fontAlgn="auto" latinLnBrk="0" hangingPunct="1">
        <a:lnSpc>
          <a:spcPct val="90000"/>
        </a:lnSpc>
        <a:spcBef>
          <a:spcPts val="500"/>
        </a:spcBef>
        <a:buFont typeface="Arial" pitchFamily="34" charset="0"/>
        <a:buChar char="•"/>
        <a:defRPr sz="2400" kern="1200">
          <a:solidFill>
            <a:schemeClr val="tx1"/>
          </a:solidFill>
          <a:latin typeface="微软雅黑" charset="0"/>
          <a:ea typeface="微软雅黑" charset="0"/>
          <a:cs typeface="微软雅黑" charset="0"/>
        </a:defRPr>
      </a:lvl2pPr>
      <a:lvl3pPr marL="1143000" indent="-228600" algn="l" defTabSz="914400" eaLnBrk="1" fontAlgn="auto" latinLnBrk="0" hangingPunct="1">
        <a:lnSpc>
          <a:spcPct val="90000"/>
        </a:lnSpc>
        <a:spcBef>
          <a:spcPts val="500"/>
        </a:spcBef>
        <a:buFont typeface="Arial" pitchFamily="34" charset="0"/>
        <a:buChar char="•"/>
        <a:defRPr sz="2000" kern="1200">
          <a:solidFill>
            <a:schemeClr val="tx1"/>
          </a:solidFill>
          <a:latin typeface="微软雅黑" charset="0"/>
          <a:ea typeface="微软雅黑" charset="0"/>
          <a:cs typeface="微软雅黑" charset="0"/>
        </a:defRPr>
      </a:lvl3pPr>
      <a:lvl4pPr marL="16002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4pPr>
      <a:lvl5pPr marL="20574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80954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l" defTabSz="914400" eaLnBrk="1" fontAlgn="auto" latinLnBrk="0" hangingPunct="1">
        <a:lnSpc>
          <a:spcPct val="90000"/>
        </a:lnSpc>
        <a:spcBef>
          <a:spcPts val="0"/>
        </a:spcBef>
        <a:buNone/>
        <a:defRPr sz="4400" kern="1200">
          <a:solidFill>
            <a:schemeClr val="tx1"/>
          </a:solidFill>
          <a:latin typeface="微软雅黑" charset="0"/>
          <a:ea typeface="微软雅黑" charset="0"/>
          <a:cs typeface="微软雅黑" charset="0"/>
        </a:defRPr>
      </a:lvl1pPr>
    </p:titleStyle>
    <p:bodyStyle>
      <a:lvl1pPr marL="228600" indent="-228600" algn="l" defTabSz="914400" eaLnBrk="1" fontAlgn="auto" latinLnBrk="0" hangingPunct="1">
        <a:lnSpc>
          <a:spcPct val="90000"/>
        </a:lnSpc>
        <a:spcBef>
          <a:spcPts val="1000"/>
        </a:spcBef>
        <a:buFont typeface="Arial" pitchFamily="34" charset="0"/>
        <a:buChar char="•"/>
        <a:defRPr sz="2800" kern="1200">
          <a:solidFill>
            <a:schemeClr val="tx1"/>
          </a:solidFill>
          <a:latin typeface="微软雅黑" charset="0"/>
          <a:ea typeface="微软雅黑" charset="0"/>
          <a:cs typeface="微软雅黑" charset="0"/>
        </a:defRPr>
      </a:lvl1pPr>
      <a:lvl2pPr marL="685800" indent="-228600" algn="l" defTabSz="914400" eaLnBrk="1" fontAlgn="auto" latinLnBrk="0" hangingPunct="1">
        <a:lnSpc>
          <a:spcPct val="90000"/>
        </a:lnSpc>
        <a:spcBef>
          <a:spcPts val="500"/>
        </a:spcBef>
        <a:buFont typeface="Arial" pitchFamily="34" charset="0"/>
        <a:buChar char="•"/>
        <a:defRPr sz="2400" kern="1200">
          <a:solidFill>
            <a:schemeClr val="tx1"/>
          </a:solidFill>
          <a:latin typeface="微软雅黑" charset="0"/>
          <a:ea typeface="微软雅黑" charset="0"/>
          <a:cs typeface="微软雅黑" charset="0"/>
        </a:defRPr>
      </a:lvl2pPr>
      <a:lvl3pPr marL="1143000" indent="-228600" algn="l" defTabSz="914400" eaLnBrk="1" fontAlgn="auto" latinLnBrk="0" hangingPunct="1">
        <a:lnSpc>
          <a:spcPct val="90000"/>
        </a:lnSpc>
        <a:spcBef>
          <a:spcPts val="500"/>
        </a:spcBef>
        <a:buFont typeface="Arial" pitchFamily="34" charset="0"/>
        <a:buChar char="•"/>
        <a:defRPr sz="2000" kern="1200">
          <a:solidFill>
            <a:schemeClr val="tx1"/>
          </a:solidFill>
          <a:latin typeface="微软雅黑" charset="0"/>
          <a:ea typeface="微软雅黑" charset="0"/>
          <a:cs typeface="微软雅黑" charset="0"/>
        </a:defRPr>
      </a:lvl3pPr>
      <a:lvl4pPr marL="16002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4pPr>
      <a:lvl5pPr marL="20574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132" name="图片"/>
          <p:cNvPicPr>
            <a:picLocks noChangeAspect="1"/>
          </p:cNvPicPr>
          <p:nvPr/>
        </p:nvPicPr>
        <p:blipFill>
          <a:blip r:embed="rId13" cstate="print"/>
          <a:stretch>
            <a:fillRect/>
          </a:stretch>
        </p:blipFill>
        <p:spPr>
          <a:xfrm flipH="1">
            <a:off x="-599" y="3611367"/>
            <a:ext cx="12193200" cy="2891245"/>
          </a:xfrm>
          <a:prstGeom prst="rect">
            <a:avLst/>
          </a:prstGeom>
          <a:noFill/>
          <a:ln w="9525" cap="flat" cmpd="sng">
            <a:noFill/>
            <a:prstDash val="solid"/>
            <a:miter/>
          </a:ln>
        </p:spPr>
      </p:pic>
      <p:pic>
        <p:nvPicPr>
          <p:cNvPr id="133" name="图片"/>
          <p:cNvPicPr>
            <a:picLocks noChangeAspect="1"/>
          </p:cNvPicPr>
          <p:nvPr/>
        </p:nvPicPr>
        <p:blipFill>
          <a:blip r:embed="rId14" cstate="print"/>
          <a:srcRect t="28373" b="16233"/>
          <a:stretch>
            <a:fillRect/>
          </a:stretch>
        </p:blipFill>
        <p:spPr>
          <a:xfrm flipH="1">
            <a:off x="-599" y="4720281"/>
            <a:ext cx="12193200" cy="2137719"/>
          </a:xfrm>
          <a:prstGeom prst="rect">
            <a:avLst/>
          </a:prstGeom>
          <a:noFill/>
          <a:ln w="9525" cap="flat" cmpd="sng">
            <a:noFill/>
            <a:prstDash val="solid"/>
            <a:miter/>
          </a:ln>
        </p:spPr>
      </p:pic>
      <p:pic>
        <p:nvPicPr>
          <p:cNvPr id="134" name="图片"/>
          <p:cNvPicPr>
            <a:picLocks noChangeAspect="1"/>
          </p:cNvPicPr>
          <p:nvPr/>
        </p:nvPicPr>
        <p:blipFill>
          <a:blip r:embed="rId15" cstate="print"/>
          <a:stretch>
            <a:fillRect/>
          </a:stretch>
        </p:blipFill>
        <p:spPr>
          <a:xfrm>
            <a:off x="8399893" y="4471370"/>
            <a:ext cx="2058779" cy="2120695"/>
          </a:xfrm>
          <a:prstGeom prst="rect">
            <a:avLst/>
          </a:prstGeom>
          <a:noFill/>
          <a:ln w="9525" cap="flat" cmpd="sng">
            <a:noFill/>
            <a:prstDash val="solid"/>
            <a:round/>
          </a:ln>
        </p:spPr>
      </p:pic>
      <p:pic>
        <p:nvPicPr>
          <p:cNvPr id="135" name="图片"/>
          <p:cNvPicPr>
            <a:picLocks noChangeAspect="1"/>
          </p:cNvPicPr>
          <p:nvPr/>
        </p:nvPicPr>
        <p:blipFill>
          <a:blip r:embed="rId16" cstate="print"/>
          <a:stretch>
            <a:fillRect/>
          </a:stretch>
        </p:blipFill>
        <p:spPr>
          <a:xfrm>
            <a:off x="73190" y="76523"/>
            <a:ext cx="5361088" cy="3464963"/>
          </a:xfrm>
          <a:prstGeom prst="rect">
            <a:avLst/>
          </a:prstGeom>
          <a:noFill/>
          <a:ln w="9525" cap="flat" cmpd="sng">
            <a:noFill/>
            <a:prstDash val="solid"/>
            <a:miter/>
          </a:ln>
        </p:spPr>
      </p:pic>
      <p:pic>
        <p:nvPicPr>
          <p:cNvPr id="136" name="图片"/>
          <p:cNvPicPr>
            <a:picLocks noChangeAspect="1"/>
          </p:cNvPicPr>
          <p:nvPr/>
        </p:nvPicPr>
        <p:blipFill>
          <a:blip r:embed="rId17" cstate="print"/>
          <a:srcRect l="16394" t="14050" r="16823" b="22946"/>
          <a:stretch>
            <a:fillRect/>
          </a:stretch>
        </p:blipFill>
        <p:spPr>
          <a:xfrm>
            <a:off x="7455202" y="247058"/>
            <a:ext cx="2385391" cy="874643"/>
          </a:xfrm>
          <a:prstGeom prst="rect">
            <a:avLst/>
          </a:prstGeom>
          <a:noFill/>
          <a:ln w="9525" cap="flat" cmpd="sng">
            <a:noFill/>
            <a:prstDash val="solid"/>
            <a:miter/>
          </a:ln>
        </p:spPr>
      </p:pic>
      <p:pic>
        <p:nvPicPr>
          <p:cNvPr id="137" name="图片" descr="C:\Users\Administrator\Desktop\素材\素材中国 sccnn.png"/>
          <p:cNvPicPr>
            <a:picLocks noChangeAspect="1"/>
          </p:cNvPicPr>
          <p:nvPr/>
        </p:nvPicPr>
        <p:blipFill>
          <a:blip r:embed="rId18" cstate="print"/>
          <a:stretch>
            <a:fillRect/>
          </a:stretch>
        </p:blipFill>
        <p:spPr>
          <a:xfrm flipH="1">
            <a:off x="3037319" y="3386552"/>
            <a:ext cx="1179263" cy="945780"/>
          </a:xfrm>
          <a:prstGeom prst="rect">
            <a:avLst/>
          </a:prstGeom>
          <a:noFill/>
          <a:ln w="9525" cap="flat" cmpd="sng">
            <a:noFill/>
            <a:prstDash val="solid"/>
            <a:miter/>
          </a:ln>
        </p:spPr>
      </p:pic>
      <p:sp>
        <p:nvSpPr>
          <p:cNvPr id="138" name="文本框"/>
          <p:cNvSpPr>
            <a:spLocks noGrp="1"/>
          </p:cNvSpPr>
          <p:nvPr>
            <p:ph type="body"/>
          </p:nvPr>
        </p:nvSpPr>
        <p:spPr>
          <a:xfrm>
            <a:off x="3818430" y="3534514"/>
            <a:ext cx="8373570" cy="369332"/>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0" indent="0" algn="ctr">
              <a:spcBef>
                <a:spcPts val="0"/>
              </a:spcBef>
              <a:buNone/>
            </a:pPr>
            <a:r>
              <a:rPr lang="zh-CN" altLang="en-US" sz="2000" b="1">
                <a:latin typeface="微软雅黑" charset="0"/>
              </a:rPr>
              <a:t>单击此处添加您的文字内容</a:t>
            </a:r>
          </a:p>
        </p:txBody>
      </p:sp>
      <p:sp>
        <p:nvSpPr>
          <p:cNvPr id="139" name="文本框"/>
          <p:cNvSpPr>
            <a:spLocks noGrp="1"/>
          </p:cNvSpPr>
          <p:nvPr>
            <p:ph type="body"/>
          </p:nvPr>
        </p:nvSpPr>
        <p:spPr>
          <a:xfrm>
            <a:off x="3818430" y="2569963"/>
            <a:ext cx="8373570" cy="854079"/>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0" indent="0" algn="ctr">
              <a:spcBef>
                <a:spcPts val="0"/>
              </a:spcBef>
              <a:buNone/>
            </a:pPr>
            <a:r>
              <a:rPr lang="zh-CN" altLang="en-US" sz="5500" b="1" spc="300" baseline="0">
                <a:latin typeface="微软雅黑" charset="0"/>
                <a:ea typeface="微软雅黑" charset="0"/>
              </a:rPr>
              <a:t>添加标题</a:t>
            </a:r>
          </a:p>
        </p:txBody>
      </p:sp>
      <p:sp>
        <p:nvSpPr>
          <p:cNvPr id="140" name="文本框"/>
          <p:cNvSpPr>
            <a:spLocks noGrp="1"/>
          </p:cNvSpPr>
          <p:nvPr>
            <p:ph type="body" idx="10"/>
          </p:nvPr>
        </p:nvSpPr>
        <p:spPr>
          <a:xfrm>
            <a:off x="6247906" y="1456662"/>
            <a:ext cx="3514616" cy="85408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0" indent="0" algn="ctr">
              <a:spcBef>
                <a:spcPts val="0"/>
              </a:spcBef>
              <a:buNone/>
            </a:pPr>
            <a:r>
              <a:rPr lang="zh-CN" altLang="en-US" sz="5500" b="1" spc="600" baseline="0">
                <a:latin typeface="微软雅黑" charset="0"/>
                <a:ea typeface="微软雅黑" charset="0"/>
              </a:rPr>
              <a:t>第</a:t>
            </a:r>
            <a:r>
              <a:rPr lang="en-US" altLang="zh-CN" sz="5500" b="1" spc="600" baseline="0">
                <a:latin typeface="微软雅黑" charset="0"/>
                <a:ea typeface="微软雅黑" charset="0"/>
              </a:rPr>
              <a:t>1</a:t>
            </a:r>
            <a:r>
              <a:rPr lang="zh-CN" altLang="en-US" sz="5500" b="1" spc="600" baseline="0">
                <a:latin typeface="微软雅黑" charset="0"/>
                <a:ea typeface="微软雅黑" charset="0"/>
              </a:rPr>
              <a:t>章</a:t>
            </a:r>
          </a:p>
        </p:txBody>
      </p:sp>
      <p:sp>
        <p:nvSpPr>
          <p:cNvPr id="141" name="曲线"/>
          <p:cNvSpPr>
            <a:spLocks/>
          </p:cNvSpPr>
          <p:nvPr/>
        </p:nvSpPr>
        <p:spPr>
          <a:xfrm rot="16200000" flipV="1">
            <a:off x="5773280" y="1092651"/>
            <a:ext cx="52737" cy="1582100"/>
          </a:xfrm>
          <a:custGeom>
            <a:avLst/>
            <a:gdLst>
              <a:gd name="T1" fmla="*/ 0 w 21600"/>
              <a:gd name="T2" fmla="*/ -21600 h 21600"/>
              <a:gd name="T3" fmla="*/ 21600 w 21600"/>
              <a:gd name="T4" fmla="*/ 0 h 21600"/>
            </a:gdLst>
            <a:ahLst/>
            <a:cxnLst/>
            <a:rect l="T1" t="T2" r="T3" b="T4"/>
            <a:pathLst>
              <a:path w="21600" h="21600">
                <a:moveTo>
                  <a:pt x="10799" y="21600"/>
                </a:moveTo>
                <a:lnTo>
                  <a:pt x="21592" y="1958"/>
                </a:lnTo>
                <a:lnTo>
                  <a:pt x="21600" y="1958"/>
                </a:lnTo>
                <a:lnTo>
                  <a:pt x="21593" y="1957"/>
                </a:lnTo>
                <a:lnTo>
                  <a:pt x="21599" y="1945"/>
                </a:lnTo>
                <a:lnTo>
                  <a:pt x="21527" y="1945"/>
                </a:lnTo>
                <a:lnTo>
                  <a:pt x="10799" y="0"/>
                </a:lnTo>
                <a:lnTo>
                  <a:pt x="72" y="1945"/>
                </a:lnTo>
                <a:lnTo>
                  <a:pt x="0" y="1945"/>
                </a:lnTo>
                <a:lnTo>
                  <a:pt x="6" y="1957"/>
                </a:lnTo>
                <a:lnTo>
                  <a:pt x="0" y="1958"/>
                </a:lnTo>
                <a:lnTo>
                  <a:pt x="7" y="1958"/>
                </a:lnTo>
                <a:close/>
              </a:path>
            </a:pathLst>
          </a:custGeom>
          <a:solidFill>
            <a:schemeClr val="accent1"/>
          </a:solidFill>
          <a:ln w="12700" cap="flat" cmpd="sng">
            <a:noFill/>
            <a:prstDash val="solid"/>
            <a:round/>
          </a:ln>
        </p:spPr>
      </p:sp>
      <p:sp>
        <p:nvSpPr>
          <p:cNvPr id="142" name="曲线"/>
          <p:cNvSpPr>
            <a:spLocks/>
          </p:cNvSpPr>
          <p:nvPr/>
        </p:nvSpPr>
        <p:spPr>
          <a:xfrm rot="5400000" flipH="1" flipV="1">
            <a:off x="10184411" y="1092652"/>
            <a:ext cx="52736" cy="1582099"/>
          </a:xfrm>
          <a:custGeom>
            <a:avLst/>
            <a:gdLst>
              <a:gd name="T1" fmla="*/ -21600 w 21600"/>
              <a:gd name="T2" fmla="*/ -21600 h 21600"/>
              <a:gd name="T3" fmla="*/ 0 w 21600"/>
              <a:gd name="T4" fmla="*/ 0 h 21600"/>
            </a:gdLst>
            <a:ahLst/>
            <a:cxnLst/>
            <a:rect l="T1" t="T2" r="T3" b="T4"/>
            <a:pathLst>
              <a:path w="21600" h="21600">
                <a:moveTo>
                  <a:pt x="10799" y="21600"/>
                </a:moveTo>
                <a:lnTo>
                  <a:pt x="21592" y="1958"/>
                </a:lnTo>
                <a:lnTo>
                  <a:pt x="21600" y="1958"/>
                </a:lnTo>
                <a:lnTo>
                  <a:pt x="21593" y="1957"/>
                </a:lnTo>
                <a:lnTo>
                  <a:pt x="21600" y="1945"/>
                </a:lnTo>
                <a:lnTo>
                  <a:pt x="21527" y="1945"/>
                </a:lnTo>
                <a:lnTo>
                  <a:pt x="10799" y="0"/>
                </a:lnTo>
                <a:lnTo>
                  <a:pt x="72" y="1945"/>
                </a:lnTo>
                <a:lnTo>
                  <a:pt x="0" y="1945"/>
                </a:lnTo>
                <a:lnTo>
                  <a:pt x="6" y="1957"/>
                </a:lnTo>
                <a:lnTo>
                  <a:pt x="0" y="1958"/>
                </a:lnTo>
                <a:lnTo>
                  <a:pt x="7" y="1958"/>
                </a:lnTo>
                <a:close/>
              </a:path>
            </a:pathLst>
          </a:custGeom>
          <a:solidFill>
            <a:schemeClr val="accent1"/>
          </a:solidFill>
          <a:ln w="12700" cap="flat" cmpd="sng">
            <a:noFill/>
            <a:prstDash val="solid"/>
            <a:round/>
          </a:ln>
        </p:spPr>
      </p:sp>
    </p:spTree>
    <p:extLst>
      <p:ext uri="{BB962C8B-B14F-4D97-AF65-F5344CB8AC3E}">
        <p14:creationId xmlns:p14="http://schemas.microsoft.com/office/powerpoint/2010/main" val="161076795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anim calcmode="lin" valueType="num">
                                      <p:cBhvr>
                                        <p:cTn id="8" dur="500" fill="hold"/>
                                        <p:tgtEl>
                                          <p:spTgt spid="133"/>
                                        </p:tgtEl>
                                        <p:attrNameLst>
                                          <p:attrName>ppt_x</p:attrName>
                                        </p:attrNameLst>
                                      </p:cBhvr>
                                      <p:tavLst>
                                        <p:tav tm="0">
                                          <p:val>
                                            <p:strVal val="#ppt_x"/>
                                          </p:val>
                                        </p:tav>
                                        <p:tav tm="100000">
                                          <p:val>
                                            <p:strVal val="#ppt_x"/>
                                          </p:val>
                                        </p:tav>
                                      </p:tavLst>
                                    </p:anim>
                                    <p:anim calcmode="lin" valueType="num">
                                      <p:cBhvr>
                                        <p:cTn id="9" dur="500" fill="hold"/>
                                        <p:tgtEl>
                                          <p:spTgt spid="133"/>
                                        </p:tgtEl>
                                        <p:attrNameLst>
                                          <p:attrName>ppt_y</p:attrName>
                                        </p:attrNameLst>
                                      </p:cBhvr>
                                      <p:tavLst>
                                        <p:tav tm="0">
                                          <p:val>
                                            <p:strVal val="#ppt_y+.1"/>
                                          </p:val>
                                        </p:tav>
                                        <p:tav tm="100000">
                                          <p:val>
                                            <p:strVal val="#ppt_y"/>
                                          </p:val>
                                        </p:tav>
                                      </p:tavLst>
                                    </p:anim>
                                  </p:childTnLst>
                                </p:cTn>
                              </p:par>
                            </p:childTnLst>
                          </p:cTn>
                        </p:par>
                        <p:par>
                          <p:cTn id="10" fill="hold" nodeType="with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fade">
                                      <p:cBhvr>
                                        <p:cTn id="13" dur="500"/>
                                        <p:tgtEl>
                                          <p:spTgt spid="132"/>
                                        </p:tgtEl>
                                      </p:cBhvr>
                                    </p:animEffect>
                                  </p:childTnLst>
                                </p:cTn>
                              </p:par>
                            </p:childTnLst>
                          </p:cTn>
                        </p:par>
                        <p:par>
                          <p:cTn id="14" fill="hold" nodeType="with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5"/>
                                        </p:tgtEl>
                                        <p:attrNameLst>
                                          <p:attrName>style.visibility</p:attrName>
                                        </p:attrNameLst>
                                      </p:cBhvr>
                                      <p:to>
                                        <p:strVal val="visible"/>
                                      </p:to>
                                    </p:set>
                                    <p:animEffect transition="in" filter="fade">
                                      <p:cBhvr>
                                        <p:cTn id="17" dur="500"/>
                                        <p:tgtEl>
                                          <p:spTgt spid="135"/>
                                        </p:tgtEl>
                                      </p:cBhvr>
                                    </p:animEffect>
                                  </p:childTnLst>
                                </p:cTn>
                              </p:par>
                            </p:childTnLst>
                          </p:cTn>
                        </p:par>
                        <p:par>
                          <p:cTn id="18" fill="hold" nodeType="withGroup">
                            <p:stCondLst>
                              <p:cond delay="1500"/>
                            </p:stCondLst>
                            <p:childTnLst>
                              <p:par>
                                <p:cTn id="19" presetID="10" presetClass="entr" presetSubtype="0" fill="hold" nodeType="afterEffect">
                                  <p:stCondLst>
                                    <p:cond delay="0"/>
                                  </p:stCondLst>
                                  <p:childTnLst>
                                    <p:set>
                                      <p:cBhvr>
                                        <p:cTn id="20" dur="1" fill="hold">
                                          <p:stCondLst>
                                            <p:cond delay="0"/>
                                          </p:stCondLst>
                                        </p:cTn>
                                        <p:tgtEl>
                                          <p:spTgt spid="134"/>
                                        </p:tgtEl>
                                        <p:attrNameLst>
                                          <p:attrName>style.visibility</p:attrName>
                                        </p:attrNameLst>
                                      </p:cBhvr>
                                      <p:to>
                                        <p:strVal val="visible"/>
                                      </p:to>
                                    </p:set>
                                    <p:animEffect transition="in" filter="fade">
                                      <p:cBhvr>
                                        <p:cTn id="21" dur="500"/>
                                        <p:tgtEl>
                                          <p:spTgt spid="134"/>
                                        </p:tgtEl>
                                      </p:cBhvr>
                                    </p:animEffect>
                                  </p:childTnLst>
                                </p:cTn>
                              </p:par>
                            </p:childTnLst>
                          </p:cTn>
                        </p:par>
                        <p:par>
                          <p:cTn id="22" fill="hold" nodeType="withGroup">
                            <p:stCondLst>
                              <p:cond delay="2000"/>
                            </p:stCondLst>
                            <p:childTnLst>
                              <p:par>
                                <p:cTn id="23" presetID="10" presetClass="entr" presetSubtype="0" fill="hold" nodeType="afterEffect">
                                  <p:stCondLst>
                                    <p:cond delay="0"/>
                                  </p:stCondLst>
                                  <p:childTnLst>
                                    <p:set>
                                      <p:cBhvr>
                                        <p:cTn id="24" dur="1" fill="hold">
                                          <p:stCondLst>
                                            <p:cond delay="0"/>
                                          </p:stCondLst>
                                        </p:cTn>
                                        <p:tgtEl>
                                          <p:spTgt spid="136"/>
                                        </p:tgtEl>
                                        <p:attrNameLst>
                                          <p:attrName>style.visibility</p:attrName>
                                        </p:attrNameLst>
                                      </p:cBhvr>
                                      <p:to>
                                        <p:strVal val="visible"/>
                                      </p:to>
                                    </p:set>
                                    <p:animEffect transition="in" filter="fade">
                                      <p:cBhvr>
                                        <p:cTn id="25" dur="500"/>
                                        <p:tgtEl>
                                          <p:spTgt spid="136"/>
                                        </p:tgtEl>
                                      </p:cBhvr>
                                    </p:animEffect>
                                  </p:childTnLst>
                                </p:cTn>
                              </p:par>
                              <p:par>
                                <p:cTn id="26" presetID="10" presetClass="entr" presetSubtype="0" fill="hold" nodeType="withEffect">
                                  <p:stCondLst>
                                    <p:cond delay="0"/>
                                  </p:stCondLst>
                                  <p:childTnLst>
                                    <p:set>
                                      <p:cBhvr>
                                        <p:cTn id="27" dur="1" fill="hold">
                                          <p:stCondLst>
                                            <p:cond delay="0"/>
                                          </p:stCondLst>
                                        </p:cTn>
                                        <p:tgtEl>
                                          <p:spTgt spid="137"/>
                                        </p:tgtEl>
                                        <p:attrNameLst>
                                          <p:attrName>style.visibility</p:attrName>
                                        </p:attrNameLst>
                                      </p:cBhvr>
                                      <p:to>
                                        <p:strVal val="visible"/>
                                      </p:to>
                                    </p:set>
                                    <p:animEffect transition="in" filter="fade">
                                      <p:cBhvr>
                                        <p:cTn id="28" dur="500"/>
                                        <p:tgtEl>
                                          <p:spTgt spid="137"/>
                                        </p:tgtEl>
                                      </p:cBhvr>
                                    </p:animEffect>
                                  </p:childTnLst>
                                </p:cTn>
                              </p:par>
                            </p:childTnLst>
                          </p:cTn>
                        </p:par>
                        <p:par>
                          <p:cTn id="29" fill="hold" nodeType="withGroup">
                            <p:stCondLst>
                              <p:cond delay="2500"/>
                            </p:stCondLst>
                            <p:childTnLst>
                              <p:par>
                                <p:cTn id="30" presetID="10" presetClass="entr" presetSubtype="0" fill="hold" nodeType="afterEffect">
                                  <p:stCondLst>
                                    <p:cond delay="0"/>
                                  </p:stCondLst>
                                  <p:childTnLst>
                                    <p:set>
                                      <p:cBhvr>
                                        <p:cTn id="31" dur="1" fill="hold">
                                          <p:stCondLst>
                                            <p:cond delay="0"/>
                                          </p:stCondLst>
                                        </p:cTn>
                                        <p:tgtEl>
                                          <p:spTgt spid="140">
                                            <p:txEl>
                                              <p:pRg st="0" end="0"/>
                                            </p:txEl>
                                          </p:spTgt>
                                        </p:tgtEl>
                                        <p:attrNameLst>
                                          <p:attrName>style.visibility</p:attrName>
                                        </p:attrNameLst>
                                      </p:cBhvr>
                                      <p:to>
                                        <p:strVal val="visible"/>
                                      </p:to>
                                    </p:set>
                                    <p:animEffect transition="in" filter="fade">
                                      <p:cBhvr>
                                        <p:cTn id="32" dur="500"/>
                                        <p:tgtEl>
                                          <p:spTgt spid="140">
                                            <p:txEl>
                                              <p:pRg st="0" end="0"/>
                                            </p:txEl>
                                          </p:spTgt>
                                        </p:tgtEl>
                                      </p:cBhvr>
                                    </p:animEffect>
                                  </p:childTnLst>
                                </p:cTn>
                              </p:par>
                            </p:childTnLst>
                          </p:cTn>
                        </p:par>
                        <p:par>
                          <p:cTn id="33" fill="hold" nodeType="withGroup">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41"/>
                                        </p:tgtEl>
                                        <p:attrNameLst>
                                          <p:attrName>style.visibility</p:attrName>
                                        </p:attrNameLst>
                                      </p:cBhvr>
                                      <p:to>
                                        <p:strVal val="visible"/>
                                      </p:to>
                                    </p:set>
                                    <p:animEffect transition="in" filter="fade">
                                      <p:cBhvr>
                                        <p:cTn id="36" dur="500"/>
                                        <p:tgtEl>
                                          <p:spTgt spid="14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2"/>
                                        </p:tgtEl>
                                        <p:attrNameLst>
                                          <p:attrName>style.visibility</p:attrName>
                                        </p:attrNameLst>
                                      </p:cBhvr>
                                      <p:to>
                                        <p:strVal val="visible"/>
                                      </p:to>
                                    </p:set>
                                    <p:animEffect transition="in" filter="fade">
                                      <p:cBhvr>
                                        <p:cTn id="39" dur="500"/>
                                        <p:tgtEl>
                                          <p:spTgt spid="142"/>
                                        </p:tgtEl>
                                      </p:cBhvr>
                                    </p:animEffect>
                                  </p:childTnLst>
                                </p:cTn>
                              </p:par>
                            </p:childTnLst>
                          </p:cTn>
                        </p:par>
                        <p:par>
                          <p:cTn id="40" fill="hold">
                            <p:stCondLst>
                              <p:cond delay="3500"/>
                            </p:stCondLst>
                            <p:childTnLst>
                              <p:par>
                                <p:cTn id="41" presetID="16" presetClass="entr" presetSubtype="37" fill="hold" nodeType="afterEffect">
                                  <p:stCondLst>
                                    <p:cond delay="0"/>
                                  </p:stCondLst>
                                  <p:childTnLst>
                                    <p:set>
                                      <p:cBhvr>
                                        <p:cTn id="42" dur="1" fill="hold">
                                          <p:stCondLst>
                                            <p:cond delay="0"/>
                                          </p:stCondLst>
                                        </p:cTn>
                                        <p:tgtEl>
                                          <p:spTgt spid="139">
                                            <p:txEl>
                                              <p:pRg st="0" end="0"/>
                                            </p:txEl>
                                          </p:spTgt>
                                        </p:tgtEl>
                                        <p:attrNameLst>
                                          <p:attrName>style.visibility</p:attrName>
                                        </p:attrNameLst>
                                      </p:cBhvr>
                                      <p:to>
                                        <p:strVal val="visible"/>
                                      </p:to>
                                    </p:set>
                                    <p:animEffect transition="in" filter="barn(outVertical)">
                                      <p:cBhvr>
                                        <p:cTn id="43" dur="500"/>
                                        <p:tgtEl>
                                          <p:spTgt spid="139">
                                            <p:txEl>
                                              <p:pRg st="0" end="0"/>
                                            </p:txEl>
                                          </p:spTgt>
                                        </p:tgtEl>
                                      </p:cBhvr>
                                    </p:animEffect>
                                  </p:childTnLst>
                                </p:cTn>
                              </p:par>
                            </p:childTnLst>
                          </p:cTn>
                        </p:par>
                        <p:par>
                          <p:cTn id="44" fill="hold" nodeType="withGroup">
                            <p:stCondLst>
                              <p:cond delay="4000"/>
                            </p:stCondLst>
                            <p:childTnLst>
                              <p:par>
                                <p:cTn id="45" presetID="10" presetClass="entr" presetSubtype="0" fill="hold" nodeType="afterEffect">
                                  <p:stCondLst>
                                    <p:cond delay="0"/>
                                  </p:stCondLst>
                                  <p:childTnLst>
                                    <p:set>
                                      <p:cBhvr>
                                        <p:cTn id="46" dur="1" fill="hold">
                                          <p:stCondLst>
                                            <p:cond delay="0"/>
                                          </p:stCondLst>
                                        </p:cTn>
                                        <p:tgtEl>
                                          <p:spTgt spid="138">
                                            <p:txEl>
                                              <p:pRg st="0" end="0"/>
                                            </p:txEl>
                                          </p:spTgt>
                                        </p:tgtEl>
                                        <p:attrNameLst>
                                          <p:attrName>style.visibility</p:attrName>
                                        </p:attrNameLst>
                                      </p:cBhvr>
                                      <p:to>
                                        <p:strVal val="visible"/>
                                      </p:to>
                                    </p:set>
                                    <p:animEffect transition="in" filter="fade">
                                      <p:cBhvr>
                                        <p:cTn id="47" dur="500"/>
                                        <p:tgtEl>
                                          <p:spTgt spid="1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42" grpId="0" animBg="1"/>
    </p:bldLst>
  </p:timing>
  <p:hf sldNum="0" hdr="0" ftr="0" dt="0"/>
  <p:txStyles>
    <p:titleStyle>
      <a:lvl1pPr algn="l" defTabSz="914400" eaLnBrk="1" fontAlgn="auto" latinLnBrk="0" hangingPunct="1">
        <a:lnSpc>
          <a:spcPct val="90000"/>
        </a:lnSpc>
        <a:spcBef>
          <a:spcPts val="0"/>
        </a:spcBef>
        <a:buNone/>
        <a:defRPr sz="4400" kern="1200">
          <a:solidFill>
            <a:schemeClr val="tx1"/>
          </a:solidFill>
          <a:latin typeface="微软雅黑" charset="0"/>
          <a:ea typeface="微软雅黑" charset="0"/>
          <a:cs typeface="微软雅黑" charset="0"/>
        </a:defRPr>
      </a:lvl1pPr>
    </p:titleStyle>
    <p:bodyStyle>
      <a:lvl1pPr marL="228600" indent="-228600" algn="l" defTabSz="914400" eaLnBrk="1" fontAlgn="auto" latinLnBrk="0" hangingPunct="1">
        <a:lnSpc>
          <a:spcPct val="90000"/>
        </a:lnSpc>
        <a:spcBef>
          <a:spcPts val="1000"/>
        </a:spcBef>
        <a:buFont typeface="Arial" pitchFamily="34" charset="0"/>
        <a:buChar char="•"/>
        <a:defRPr sz="2800" kern="1200">
          <a:solidFill>
            <a:schemeClr val="tx1"/>
          </a:solidFill>
          <a:latin typeface="微软雅黑" charset="0"/>
          <a:ea typeface="微软雅黑" charset="0"/>
          <a:cs typeface="微软雅黑" charset="0"/>
        </a:defRPr>
      </a:lvl1pPr>
      <a:lvl2pPr marL="685800" indent="-228600" algn="l" defTabSz="914400" eaLnBrk="1" fontAlgn="auto" latinLnBrk="0" hangingPunct="1">
        <a:lnSpc>
          <a:spcPct val="90000"/>
        </a:lnSpc>
        <a:spcBef>
          <a:spcPts val="500"/>
        </a:spcBef>
        <a:buFont typeface="Arial" pitchFamily="34" charset="0"/>
        <a:buChar char="•"/>
        <a:defRPr sz="2400" kern="1200">
          <a:solidFill>
            <a:schemeClr val="tx1"/>
          </a:solidFill>
          <a:latin typeface="微软雅黑" charset="0"/>
          <a:ea typeface="微软雅黑" charset="0"/>
          <a:cs typeface="微软雅黑" charset="0"/>
        </a:defRPr>
      </a:lvl2pPr>
      <a:lvl3pPr marL="1143000" indent="-228600" algn="l" defTabSz="914400" eaLnBrk="1" fontAlgn="auto" latinLnBrk="0" hangingPunct="1">
        <a:lnSpc>
          <a:spcPct val="90000"/>
        </a:lnSpc>
        <a:spcBef>
          <a:spcPts val="500"/>
        </a:spcBef>
        <a:buFont typeface="Arial" pitchFamily="34" charset="0"/>
        <a:buChar char="•"/>
        <a:defRPr sz="2000" kern="1200">
          <a:solidFill>
            <a:schemeClr val="tx1"/>
          </a:solidFill>
          <a:latin typeface="微软雅黑" charset="0"/>
          <a:ea typeface="微软雅黑" charset="0"/>
          <a:cs typeface="微软雅黑" charset="0"/>
        </a:defRPr>
      </a:lvl3pPr>
      <a:lvl4pPr marL="16002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4pPr>
      <a:lvl5pPr marL="20574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微软雅黑" charset="0"/>
          <a:ea typeface="微软雅黑" charset="0"/>
          <a:cs typeface="微软雅黑"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44.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9.xml"/><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7.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9.xml"/><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4.xml"/><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image" Target="../media/image36.jpeg"/></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9.xml"/><Relationship Id="rId1" Type="http://schemas.openxmlformats.org/officeDocument/2006/relationships/slideLayout" Target="../slideLayouts/slideLayout51.xml"/><Relationship Id="rId6" Type="http://schemas.openxmlformats.org/officeDocument/2006/relationships/image" Target="../media/image10.png"/><Relationship Id="rId5" Type="http://schemas.openxmlformats.org/officeDocument/2006/relationships/image" Target="../media/image40.gif"/><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0.xml"/><Relationship Id="rId1" Type="http://schemas.openxmlformats.org/officeDocument/2006/relationships/slideLayout" Target="../slideLayouts/slideLayout51.xml"/><Relationship Id="rId6" Type="http://schemas.openxmlformats.org/officeDocument/2006/relationships/image" Target="../media/image10.png"/><Relationship Id="rId5" Type="http://schemas.openxmlformats.org/officeDocument/2006/relationships/image" Target="../media/image41.gif"/><Relationship Id="rId4" Type="http://schemas.openxmlformats.org/officeDocument/2006/relationships/image" Target="../media/image39.png"/></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1.xml"/><Relationship Id="rId1" Type="http://schemas.openxmlformats.org/officeDocument/2006/relationships/slideLayout" Target="../slideLayouts/slideLayout51.xml"/><Relationship Id="rId6" Type="http://schemas.openxmlformats.org/officeDocument/2006/relationships/image" Target="../media/image10.png"/><Relationship Id="rId5" Type="http://schemas.openxmlformats.org/officeDocument/2006/relationships/image" Target="../media/image42.gif"/><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2.xml"/><Relationship Id="rId1" Type="http://schemas.openxmlformats.org/officeDocument/2006/relationships/slideLayout" Target="../slideLayouts/slideLayout51.xml"/><Relationship Id="rId6" Type="http://schemas.openxmlformats.org/officeDocument/2006/relationships/image" Target="../media/image10.png"/><Relationship Id="rId5" Type="http://schemas.openxmlformats.org/officeDocument/2006/relationships/image" Target="../media/image43.gif"/><Relationship Id="rId4" Type="http://schemas.openxmlformats.org/officeDocument/2006/relationships/image" Target="../media/image39.png"/></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3.xml"/><Relationship Id="rId1" Type="http://schemas.openxmlformats.org/officeDocument/2006/relationships/slideLayout" Target="../slideLayouts/slideLayout51.xml"/><Relationship Id="rId6" Type="http://schemas.openxmlformats.org/officeDocument/2006/relationships/image" Target="../media/image10.png"/><Relationship Id="rId5" Type="http://schemas.openxmlformats.org/officeDocument/2006/relationships/image" Target="../media/image44.gif"/><Relationship Id="rId4" Type="http://schemas.openxmlformats.org/officeDocument/2006/relationships/image" Target="../media/image39.png"/></Relationships>
</file>

<file path=ppt/slides/_rels/slide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51.xml"/><Relationship Id="rId6" Type="http://schemas.openxmlformats.org/officeDocument/2006/relationships/image" Target="../media/image10.png"/><Relationship Id="rId5" Type="http://schemas.openxmlformats.org/officeDocument/2006/relationships/image" Target="../media/image45.gif"/><Relationship Id="rId4" Type="http://schemas.openxmlformats.org/officeDocument/2006/relationships/image" Target="../media/image39.png"/></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5.xml"/><Relationship Id="rId1" Type="http://schemas.openxmlformats.org/officeDocument/2006/relationships/slideLayout" Target="../slideLayouts/slideLayout51.xml"/><Relationship Id="rId6" Type="http://schemas.openxmlformats.org/officeDocument/2006/relationships/image" Target="../media/image10.png"/><Relationship Id="rId5" Type="http://schemas.openxmlformats.org/officeDocument/2006/relationships/image" Target="../media/image46.gif"/><Relationship Id="rId4" Type="http://schemas.openxmlformats.org/officeDocument/2006/relationships/image" Target="../media/image39.png"/></Relationships>
</file>

<file path=ppt/slides/_rels/slide6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6.xml"/><Relationship Id="rId1" Type="http://schemas.openxmlformats.org/officeDocument/2006/relationships/slideLayout" Target="../slideLayouts/slideLayout51.xml"/><Relationship Id="rId6" Type="http://schemas.openxmlformats.org/officeDocument/2006/relationships/image" Target="../media/image10.png"/><Relationship Id="rId5" Type="http://schemas.openxmlformats.org/officeDocument/2006/relationships/image" Target="../media/image47.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0.xml"/><Relationship Id="rId6" Type="http://schemas.openxmlformats.org/officeDocument/2006/relationships/image" Target="../media/image6.png"/><Relationship Id="rId11" Type="http://schemas.openxmlformats.org/officeDocument/2006/relationships/slide" Target="slide34.xml"/><Relationship Id="rId5" Type="http://schemas.openxmlformats.org/officeDocument/2006/relationships/image" Target="../media/image5.png"/><Relationship Id="rId10" Type="http://schemas.openxmlformats.org/officeDocument/2006/relationships/slide" Target="slide21.xml"/><Relationship Id="rId4" Type="http://schemas.openxmlformats.org/officeDocument/2006/relationships/image" Target="../media/image4.png"/><Relationship Id="rId9"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0">
          <a:blip r:embed="rId3"/>
          <a:stretch/>
        </a:blipFill>
        <a:effectLst/>
      </p:bgPr>
    </p:bg>
    <p:spTree>
      <p:nvGrpSpPr>
        <p:cNvPr id="1" name=""/>
        <p:cNvGrpSpPr/>
        <p:nvPr/>
      </p:nvGrpSpPr>
      <p:grpSpPr>
        <a:xfrm>
          <a:off x="0" y="0"/>
          <a:ext cx="0" cy="0"/>
          <a:chOff x="0" y="0"/>
          <a:chExt cx="0" cy="0"/>
        </a:xfrm>
      </p:grpSpPr>
      <p:sp>
        <p:nvSpPr>
          <p:cNvPr id="884"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887" name="组合"/>
          <p:cNvGrpSpPr>
            <a:grpSpLocks/>
          </p:cNvGrpSpPr>
          <p:nvPr/>
        </p:nvGrpSpPr>
        <p:grpSpPr>
          <a:xfrm>
            <a:off x="361954" y="-4761"/>
            <a:ext cx="2070099" cy="1585912"/>
            <a:chOff x="361954" y="-4761"/>
            <a:chExt cx="2070099" cy="1585912"/>
          </a:xfrm>
        </p:grpSpPr>
        <p:sp>
          <p:nvSpPr>
            <p:cNvPr id="885" name="曲线"/>
            <p:cNvSpPr>
              <a:spLocks/>
            </p:cNvSpPr>
            <p:nvPr/>
          </p:nvSpPr>
          <p:spPr>
            <a:xfrm>
              <a:off x="1382187"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886" name="曲线"/>
            <p:cNvSpPr>
              <a:spLocks/>
            </p:cNvSpPr>
            <p:nvPr/>
          </p:nvSpPr>
          <p:spPr>
            <a:xfrm>
              <a:off x="361954"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888" name="曲线"/>
          <p:cNvSpPr>
            <a:spLocks/>
          </p:cNvSpPr>
          <p:nvPr/>
        </p:nvSpPr>
        <p:spPr>
          <a:xfrm>
            <a:off x="2495553" y="-9524"/>
            <a:ext cx="2527300" cy="1519239"/>
          </a:xfrm>
          <a:custGeom>
            <a:avLst/>
            <a:gdLst>
              <a:gd name="T1" fmla="*/ 0 w 21600"/>
              <a:gd name="T2" fmla="*/ 0 h 21600"/>
              <a:gd name="T3" fmla="*/ 21600 w 21600"/>
              <a:gd name="T4" fmla="*/ 21600 h 21600"/>
            </a:gdLst>
            <a:ahLst/>
            <a:cxnLst/>
            <a:rect l="T1" t="T2" r="T3" b="T4"/>
            <a:pathLst>
              <a:path w="21600" h="21600">
                <a:moveTo>
                  <a:pt x="15250" y="0"/>
                </a:moveTo>
                <a:lnTo>
                  <a:pt x="0" y="19974"/>
                </a:lnTo>
                <a:lnTo>
                  <a:pt x="0" y="21600"/>
                </a:lnTo>
                <a:lnTo>
                  <a:pt x="21600" y="0"/>
                </a:lnTo>
                <a:lnTo>
                  <a:pt x="15250" y="0"/>
                </a:lnTo>
                <a:close/>
              </a:path>
            </a:pathLst>
          </a:custGeom>
          <a:solidFill>
            <a:schemeClr val="accent2"/>
          </a:solidFill>
          <a:ln w="9525" cap="flat" cmpd="sng">
            <a:noFill/>
            <a:prstDash val="solid"/>
            <a:round/>
          </a:ln>
        </p:spPr>
      </p:sp>
      <p:sp>
        <p:nvSpPr>
          <p:cNvPr id="889"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890" name="曲线"/>
          <p:cNvSpPr>
            <a:spLocks/>
          </p:cNvSpPr>
          <p:nvPr/>
        </p:nvSpPr>
        <p:spPr>
          <a:xfrm>
            <a:off x="2495553" y="-14286"/>
            <a:ext cx="3117849"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8" y="0"/>
                </a:lnTo>
                <a:lnTo>
                  <a:pt x="21600" y="126"/>
                </a:lnTo>
                <a:close/>
              </a:path>
            </a:pathLst>
          </a:custGeom>
          <a:solidFill>
            <a:srgbClr val="FAC090"/>
          </a:solidFill>
          <a:ln w="9525" cap="flat" cmpd="sng">
            <a:noFill/>
            <a:prstDash val="solid"/>
            <a:round/>
          </a:ln>
        </p:spPr>
      </p:sp>
      <p:sp>
        <p:nvSpPr>
          <p:cNvPr id="891" name="曲线"/>
          <p:cNvSpPr>
            <a:spLocks/>
          </p:cNvSpPr>
          <p:nvPr/>
        </p:nvSpPr>
        <p:spPr>
          <a:xfrm>
            <a:off x="2499787" y="4437066"/>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2"/>
                </a:lnTo>
                <a:lnTo>
                  <a:pt x="20024" y="21599"/>
                </a:lnTo>
                <a:lnTo>
                  <a:pt x="21600" y="21585"/>
                </a:lnTo>
                <a:close/>
              </a:path>
            </a:pathLst>
          </a:custGeom>
          <a:solidFill>
            <a:schemeClr val="tx2"/>
          </a:solidFill>
          <a:ln w="9525" cap="flat" cmpd="sng">
            <a:noFill/>
            <a:prstDash val="solid"/>
            <a:round/>
          </a:ln>
        </p:spPr>
      </p:sp>
      <p:sp>
        <p:nvSpPr>
          <p:cNvPr id="892" name="曲线"/>
          <p:cNvSpPr>
            <a:spLocks/>
          </p:cNvSpPr>
          <p:nvPr/>
        </p:nvSpPr>
        <p:spPr>
          <a:xfrm>
            <a:off x="2501899" y="4475164"/>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9"/>
                </a:lnTo>
                <a:lnTo>
                  <a:pt x="19499" y="21600"/>
                </a:lnTo>
                <a:lnTo>
                  <a:pt x="21600" y="21600"/>
                </a:lnTo>
                <a:close/>
              </a:path>
            </a:pathLst>
          </a:custGeom>
          <a:solidFill>
            <a:srgbClr val="FAC090"/>
          </a:solidFill>
          <a:ln w="9525" cap="flat" cmpd="sng">
            <a:noFill/>
            <a:prstDash val="solid"/>
            <a:round/>
          </a:ln>
        </p:spPr>
      </p:sp>
      <p:sp>
        <p:nvSpPr>
          <p:cNvPr id="893"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600" y="21556"/>
                </a:lnTo>
                <a:lnTo>
                  <a:pt x="21506" y="21600"/>
                </a:lnTo>
                <a:lnTo>
                  <a:pt x="15641" y="21556"/>
                </a:lnTo>
                <a:close/>
              </a:path>
            </a:pathLst>
          </a:custGeom>
          <a:solidFill>
            <a:schemeClr val="accent2"/>
          </a:solidFill>
          <a:ln w="9525" cap="flat" cmpd="sng">
            <a:noFill/>
            <a:prstDash val="solid"/>
            <a:round/>
          </a:ln>
        </p:spPr>
      </p:sp>
      <p:sp>
        <p:nvSpPr>
          <p:cNvPr id="894" name="直线"/>
          <p:cNvSpPr>
            <a:spLocks/>
          </p:cNvSpPr>
          <p:nvPr/>
        </p:nvSpPr>
        <p:spPr>
          <a:xfrm>
            <a:off x="2501899" y="1552577"/>
            <a:ext cx="0" cy="2957513"/>
          </a:xfrm>
          <a:prstGeom prst="line">
            <a:avLst/>
          </a:prstGeom>
          <a:noFill/>
          <a:ln w="9525" cap="flat" cmpd="sng">
            <a:solidFill>
              <a:srgbClr val="4F81BD"/>
            </a:solidFill>
            <a:prstDash val="solid"/>
            <a:round/>
          </a:ln>
        </p:spPr>
      </p:sp>
      <p:sp>
        <p:nvSpPr>
          <p:cNvPr id="895" name="矩形"/>
          <p:cNvSpPr>
            <a:spLocks/>
          </p:cNvSpPr>
          <p:nvPr/>
        </p:nvSpPr>
        <p:spPr>
          <a:xfrm>
            <a:off x="86786" y="4457702"/>
            <a:ext cx="2349500" cy="215900"/>
          </a:xfrm>
          <a:prstGeom prst="rect">
            <a:avLst/>
          </a:prstGeom>
          <a:solidFill>
            <a:schemeClr val="bg2"/>
          </a:solidFill>
          <a:ln w="9525" cap="flat" cmpd="sng">
            <a:noFill/>
            <a:prstDash val="solid"/>
            <a:round/>
          </a:ln>
        </p:spPr>
      </p:sp>
      <p:sp>
        <p:nvSpPr>
          <p:cNvPr id="896" name="矩形"/>
          <p:cNvSpPr>
            <a:spLocks/>
          </p:cNvSpPr>
          <p:nvPr/>
        </p:nvSpPr>
        <p:spPr>
          <a:xfrm>
            <a:off x="-50797" y="4387851"/>
            <a:ext cx="2783417" cy="353939"/>
          </a:xfrm>
          <a:prstGeom prst="rect">
            <a:avLst/>
          </a:prstGeom>
          <a:noFill/>
          <a:ln w="9525" cap="flat" cmpd="sng">
            <a:noFill/>
            <a:prstDash val="solid"/>
            <a:round/>
          </a:ln>
        </p:spPr>
        <p:txBody>
          <a:bodyPr vert="horz" wrap="square" lIns="121914" tIns="60957" rIns="121914" bIns="60957" anchor="t" anchorCtr="0">
            <a:prstTxWarp prst="textNoShape">
              <a:avLst/>
            </a:prstTxWarp>
          </a:bodyPr>
          <a:lstStyle/>
          <a:p>
            <a:pPr marL="0" indent="0" algn="l" defTabSz="6094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897" name="图片" descr="章.tif"/>
          <p:cNvPicPr>
            <a:picLocks/>
          </p:cNvPicPr>
          <p:nvPr/>
        </p:nvPicPr>
        <p:blipFill>
          <a:blip r:embed="rId4" cstate="print"/>
          <a:stretch>
            <a:fillRect/>
          </a:stretch>
        </p:blipFill>
        <p:spPr>
          <a:xfrm>
            <a:off x="480133" y="2337007"/>
            <a:ext cx="1536000" cy="1536000"/>
          </a:xfrm>
          <a:prstGeom prst="rect">
            <a:avLst/>
          </a:prstGeom>
          <a:noFill/>
          <a:ln w="9525" cap="flat" cmpd="sng">
            <a:noFill/>
            <a:prstDash val="solid"/>
            <a:round/>
          </a:ln>
        </p:spPr>
      </p:pic>
      <p:pic>
        <p:nvPicPr>
          <p:cNvPr id="898" name="图片"/>
          <p:cNvPicPr>
            <a:picLocks noChangeAspect="1"/>
          </p:cNvPicPr>
          <p:nvPr/>
        </p:nvPicPr>
        <p:blipFill>
          <a:blip r:embed="rId5" cstate="print"/>
          <a:stretch>
            <a:fillRect/>
          </a:stretch>
        </p:blipFill>
        <p:spPr>
          <a:xfrm>
            <a:off x="9882718" y="6383339"/>
            <a:ext cx="1943100" cy="341311"/>
          </a:xfrm>
          <a:prstGeom prst="rect">
            <a:avLst/>
          </a:prstGeom>
          <a:noFill/>
          <a:ln w="9525" cap="flat" cmpd="sng">
            <a:noFill/>
            <a:prstDash val="solid"/>
            <a:miter/>
          </a:ln>
          <a:effectLst>
            <a:outerShdw blurRad="50800" dist="12700" dir="2700000" algn="tl" rotWithShape="0">
              <a:srgbClr val="000000">
                <a:alpha val="39607"/>
              </a:srgbClr>
            </a:outerShdw>
          </a:effectLst>
        </p:spPr>
      </p:pic>
      <p:sp>
        <p:nvSpPr>
          <p:cNvPr id="899" name="矩形"/>
          <p:cNvSpPr>
            <a:spLocks/>
          </p:cNvSpPr>
          <p:nvPr/>
        </p:nvSpPr>
        <p:spPr>
          <a:xfrm>
            <a:off x="2618976" y="2341600"/>
            <a:ext cx="7649659" cy="1025128"/>
          </a:xfrm>
          <a:prstGeom prst="rect">
            <a:avLst/>
          </a:prstGeom>
          <a:noFill/>
          <a:ln w="9525" cap="flat" cmpd="sng">
            <a:noFill/>
            <a:prstDash val="solid"/>
            <a:miter/>
          </a:ln>
        </p:spPr>
        <p:txBody>
          <a:bodyPr vert="horz" wrap="square" lIns="121914" tIns="60957" rIns="121914" bIns="60957" anchor="ctr" anchorCtr="0">
            <a:prstTxWarp prst="textNoShape">
              <a:avLst/>
            </a:prstTxWarp>
          </a:bodyPr>
          <a:lstStyle/>
          <a:p>
            <a:pPr marL="0" indent="0" algn="l" defTabSz="609473" eaLnBrk="0" fontAlgn="base" latinLnBrk="0" hangingPunct="0">
              <a:lnSpc>
                <a:spcPct val="70000"/>
              </a:lnSpc>
              <a:spcBef>
                <a:spcPts val="0"/>
              </a:spcBef>
              <a:spcAft>
                <a:spcPts val="0"/>
              </a:spcAft>
              <a:buNone/>
            </a:pPr>
            <a:r>
              <a:rPr lang="zh-CN" altLang="en-US" sz="5300" b="1" u="none" strike="noStrike" kern="1200" cap="none" spc="0" baseline="0">
                <a:solidFill>
                  <a:srgbClr val="FF0000"/>
                </a:solidFill>
                <a:latin typeface="微软雅黑" charset="0"/>
                <a:ea typeface="微软雅黑" charset="0"/>
                <a:cs typeface="Calibri" charset="0"/>
              </a:rPr>
              <a:t>《时事报告大学生版》</a:t>
            </a:r>
            <a:endParaRPr lang="zh-CN" altLang="en-US" sz="5300" b="1" u="none" strike="noStrike" kern="1200" cap="none" spc="0" baseline="0">
              <a:solidFill>
                <a:srgbClr val="FF0000"/>
              </a:solidFill>
              <a:latin typeface="微软雅黑" charset="0"/>
              <a:ea typeface="冬青黑体简体中文 W6" charset="-122"/>
              <a:cs typeface="Calibri" charset="0"/>
            </a:endParaRPr>
          </a:p>
        </p:txBody>
      </p:sp>
      <p:sp>
        <p:nvSpPr>
          <p:cNvPr id="900" name="矩形"/>
          <p:cNvSpPr>
            <a:spLocks/>
          </p:cNvSpPr>
          <p:nvPr/>
        </p:nvSpPr>
        <p:spPr>
          <a:xfrm>
            <a:off x="3540309" y="3370225"/>
            <a:ext cx="7298267" cy="431799"/>
          </a:xfrm>
          <a:prstGeom prst="rect">
            <a:avLst/>
          </a:prstGeom>
          <a:noFill/>
          <a:ln w="9525" cap="flat" cmpd="sng">
            <a:noFill/>
            <a:prstDash val="solid"/>
            <a:miter/>
          </a:ln>
        </p:spPr>
        <p:txBody>
          <a:bodyPr vert="horz" wrap="square" lIns="121914" tIns="60957" rIns="121914" bIns="60957" anchor="t" anchorCtr="0">
            <a:prstTxWarp prst="textNoShape">
              <a:avLst/>
            </a:prstTxWarp>
          </a:bodyPr>
          <a:lstStyle/>
          <a:p>
            <a:pPr marL="0" indent="0" algn="l" defTabSz="609473" eaLnBrk="0" fontAlgn="base" latinLnBrk="1" hangingPunct="0">
              <a:lnSpc>
                <a:spcPct val="100000"/>
              </a:lnSpc>
              <a:spcBef>
                <a:spcPct val="20000"/>
              </a:spcBef>
              <a:spcAft>
                <a:spcPts val="0"/>
              </a:spcAft>
              <a:buNone/>
            </a:pPr>
            <a:r>
              <a:rPr lang="zh-CN" altLang="en-US" sz="3700" b="1" u="none" strike="noStrike" kern="1200" cap="none" spc="0" baseline="0">
                <a:solidFill>
                  <a:srgbClr val="C00000"/>
                </a:solidFill>
                <a:latin typeface="楷体" pitchFamily="49" charset="-122"/>
                <a:ea typeface="楷体" pitchFamily="49" charset="-122"/>
                <a:cs typeface="Calibri" charset="0"/>
              </a:rPr>
              <a:t>高校形势与政策课专用</a:t>
            </a:r>
            <a:endParaRPr lang="zh-CN" altLang="en-US" sz="3700" b="1" u="none" strike="noStrike" kern="1200" cap="none" spc="0" baseline="0">
              <a:solidFill>
                <a:srgbClr val="C00000"/>
              </a:solidFill>
              <a:latin typeface="楷体" pitchFamily="49" charset="-122"/>
              <a:ea typeface="楷体-简" charset="-122"/>
              <a:cs typeface="Calibri" charset="0"/>
            </a:endParaRPr>
          </a:p>
        </p:txBody>
      </p:sp>
      <p:sp>
        <p:nvSpPr>
          <p:cNvPr id="901" name="曲线"/>
          <p:cNvSpPr>
            <a:spLocks/>
          </p:cNvSpPr>
          <p:nvPr/>
        </p:nvSpPr>
        <p:spPr>
          <a:xfrm>
            <a:off x="2525951" y="-73066"/>
            <a:ext cx="9776883" cy="6946899"/>
          </a:xfrm>
          <a:custGeom>
            <a:avLst/>
            <a:gdLst>
              <a:gd name="T1" fmla="*/ 0 w 21600"/>
              <a:gd name="T2" fmla="*/ 0 h 21600"/>
              <a:gd name="T3" fmla="*/ 21600 w 21600"/>
              <a:gd name="T4" fmla="*/ 21600 h 21600"/>
            </a:gdLst>
            <a:ahLst/>
            <a:cxnLst/>
            <a:rect l="T1" t="T2" r="T3" b="T4"/>
            <a:pathLst>
              <a:path w="21600" h="21600">
                <a:moveTo>
                  <a:pt x="6938" y="0"/>
                </a:moveTo>
                <a:lnTo>
                  <a:pt x="4" y="5078"/>
                </a:lnTo>
                <a:lnTo>
                  <a:pt x="0" y="13966"/>
                </a:lnTo>
                <a:lnTo>
                  <a:pt x="10476" y="21600"/>
                </a:lnTo>
                <a:lnTo>
                  <a:pt x="21600" y="21570"/>
                </a:lnTo>
                <a:lnTo>
                  <a:pt x="21571" y="0"/>
                </a:lnTo>
                <a:lnTo>
                  <a:pt x="6938" y="0"/>
                </a:lnTo>
                <a:close/>
              </a:path>
            </a:pathLst>
          </a:custGeom>
          <a:solidFill>
            <a:schemeClr val="bg1"/>
          </a:solidFill>
          <a:ln w="9525" cap="flat" cmpd="sng">
            <a:noFill/>
            <a:prstDash val="solid"/>
            <a:round/>
          </a:ln>
        </p:spPr>
      </p:sp>
    </p:spTree>
    <p:extLst>
      <p:ext uri="{BB962C8B-B14F-4D97-AF65-F5344CB8AC3E}">
        <p14:creationId xmlns:p14="http://schemas.microsoft.com/office/powerpoint/2010/main" val="1239149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887"/>
                                        </p:tgtEl>
                                        <p:attrNameLst>
                                          <p:attrName>style.visibility</p:attrName>
                                        </p:attrNameLst>
                                      </p:cBhvr>
                                      <p:to>
                                        <p:strVal val="visible"/>
                                      </p:to>
                                    </p:set>
                                    <p:anim calcmode="lin" valueType="num">
                                      <p:cBhvr additive="base">
                                        <p:cTn id="7" dur="500"/>
                                        <p:tgtEl>
                                          <p:spTgt spid="887"/>
                                        </p:tgtEl>
                                        <p:attrNameLst>
                                          <p:attrName>ppt_y</p:attrName>
                                        </p:attrNameLst>
                                      </p:cBhvr>
                                      <p:tavLst>
                                        <p:tav tm="0">
                                          <p:val>
                                            <p:strVal val="#ppt_y-#ppt_h*1.125000"/>
                                          </p:val>
                                        </p:tav>
                                        <p:tav tm="100000">
                                          <p:val>
                                            <p:strVal val="#ppt_y"/>
                                          </p:val>
                                        </p:tav>
                                      </p:tavLst>
                                    </p:anim>
                                    <p:animEffect transition="in" filter="wipe(down)">
                                      <p:cBhvr>
                                        <p:cTn id="8" dur="500"/>
                                        <p:tgtEl>
                                          <p:spTgt spid="887"/>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888"/>
                                        </p:tgtEl>
                                        <p:attrNameLst>
                                          <p:attrName>style.visibility</p:attrName>
                                        </p:attrNameLst>
                                      </p:cBhvr>
                                      <p:to>
                                        <p:strVal val="visible"/>
                                      </p:to>
                                    </p:set>
                                    <p:anim calcmode="lin" valueType="num">
                                      <p:cBhvr additive="base">
                                        <p:cTn id="12" dur="500"/>
                                        <p:tgtEl>
                                          <p:spTgt spid="888"/>
                                        </p:tgtEl>
                                        <p:attrNameLst>
                                          <p:attrName>ppt_y</p:attrName>
                                        </p:attrNameLst>
                                      </p:cBhvr>
                                      <p:tavLst>
                                        <p:tav tm="0">
                                          <p:val>
                                            <p:strVal val="#ppt_y-#ppt_h*1.125000"/>
                                          </p:val>
                                        </p:tav>
                                        <p:tav tm="100000">
                                          <p:val>
                                            <p:strVal val="#ppt_y"/>
                                          </p:val>
                                        </p:tav>
                                      </p:tavLst>
                                    </p:anim>
                                    <p:animEffect transition="in" filter="wipe(down)">
                                      <p:cBhvr>
                                        <p:cTn id="13" dur="500"/>
                                        <p:tgtEl>
                                          <p:spTgt spid="888"/>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884"/>
                                        </p:tgtEl>
                                        <p:attrNameLst>
                                          <p:attrName>style.visibility</p:attrName>
                                        </p:attrNameLst>
                                      </p:cBhvr>
                                      <p:to>
                                        <p:strVal val="visible"/>
                                      </p:to>
                                    </p:set>
                                    <p:anim calcmode="lin" valueType="num">
                                      <p:cBhvr additive="base">
                                        <p:cTn id="17" dur="500" fill="hold"/>
                                        <p:tgtEl>
                                          <p:spTgt spid="884"/>
                                        </p:tgtEl>
                                        <p:attrNameLst>
                                          <p:attrName>ppt_x</p:attrName>
                                        </p:attrNameLst>
                                      </p:cBhvr>
                                      <p:tavLst>
                                        <p:tav tm="0">
                                          <p:val>
                                            <p:strVal val="#ppt_x"/>
                                          </p:val>
                                        </p:tav>
                                        <p:tav tm="100000">
                                          <p:val>
                                            <p:strVal val="#ppt_x"/>
                                          </p:val>
                                        </p:tav>
                                      </p:tavLst>
                                    </p:anim>
                                    <p:anim calcmode="lin" valueType="num">
                                      <p:cBhvr additive="base">
                                        <p:cTn id="18" dur="500" fill="hold"/>
                                        <p:tgtEl>
                                          <p:spTgt spid="88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12" presetClass="entr" presetSubtype="1" fill="hold" grpId="0" nodeType="afterEffect">
                                  <p:stCondLst>
                                    <p:cond delay="0"/>
                                  </p:stCondLst>
                                  <p:childTnLst>
                                    <p:set>
                                      <p:cBhvr>
                                        <p:cTn id="21" dur="1" fill="hold">
                                          <p:stCondLst>
                                            <p:cond delay="0"/>
                                          </p:stCondLst>
                                        </p:cTn>
                                        <p:tgtEl>
                                          <p:spTgt spid="889"/>
                                        </p:tgtEl>
                                        <p:attrNameLst>
                                          <p:attrName>style.visibility</p:attrName>
                                        </p:attrNameLst>
                                      </p:cBhvr>
                                      <p:to>
                                        <p:strVal val="visible"/>
                                      </p:to>
                                    </p:set>
                                    <p:anim calcmode="lin" valueType="num">
                                      <p:cBhvr additive="base">
                                        <p:cTn id="22" dur="500"/>
                                        <p:tgtEl>
                                          <p:spTgt spid="889"/>
                                        </p:tgtEl>
                                        <p:attrNameLst>
                                          <p:attrName>ppt_y</p:attrName>
                                        </p:attrNameLst>
                                      </p:cBhvr>
                                      <p:tavLst>
                                        <p:tav tm="0">
                                          <p:val>
                                            <p:strVal val="#ppt_y-#ppt_h*1.125000"/>
                                          </p:val>
                                        </p:tav>
                                        <p:tav tm="100000">
                                          <p:val>
                                            <p:strVal val="#ppt_y"/>
                                          </p:val>
                                        </p:tav>
                                      </p:tavLst>
                                    </p:anim>
                                    <p:animEffect transition="in" filter="wipe(down)">
                                      <p:cBhvr>
                                        <p:cTn id="23" dur="500"/>
                                        <p:tgtEl>
                                          <p:spTgt spid="889"/>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893"/>
                                        </p:tgtEl>
                                        <p:attrNameLst>
                                          <p:attrName>style.visibility</p:attrName>
                                        </p:attrNameLst>
                                      </p:cBhvr>
                                      <p:to>
                                        <p:strVal val="visible"/>
                                      </p:to>
                                    </p:set>
                                    <p:anim calcmode="lin" valueType="num">
                                      <p:cBhvr additive="base">
                                        <p:cTn id="27" dur="500"/>
                                        <p:tgtEl>
                                          <p:spTgt spid="893"/>
                                        </p:tgtEl>
                                        <p:attrNameLst>
                                          <p:attrName>ppt_y</p:attrName>
                                        </p:attrNameLst>
                                      </p:cBhvr>
                                      <p:tavLst>
                                        <p:tav tm="0">
                                          <p:val>
                                            <p:strVal val="#ppt_y+#ppt_h*1.125000"/>
                                          </p:val>
                                        </p:tav>
                                        <p:tav tm="100000">
                                          <p:val>
                                            <p:strVal val="#ppt_y"/>
                                          </p:val>
                                        </p:tav>
                                      </p:tavLst>
                                    </p:anim>
                                    <p:animEffect transition="in" filter="wipe(up)">
                                      <p:cBhvr>
                                        <p:cTn id="28" dur="500"/>
                                        <p:tgtEl>
                                          <p:spTgt spid="893"/>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892"/>
                                        </p:tgtEl>
                                        <p:attrNameLst>
                                          <p:attrName>style.visibility</p:attrName>
                                        </p:attrNameLst>
                                      </p:cBhvr>
                                      <p:to>
                                        <p:strVal val="visible"/>
                                      </p:to>
                                    </p:set>
                                    <p:anim calcmode="lin" valueType="num">
                                      <p:cBhvr additive="base">
                                        <p:cTn id="32" dur="500"/>
                                        <p:tgtEl>
                                          <p:spTgt spid="892"/>
                                        </p:tgtEl>
                                        <p:attrNameLst>
                                          <p:attrName>ppt_y</p:attrName>
                                        </p:attrNameLst>
                                      </p:cBhvr>
                                      <p:tavLst>
                                        <p:tav tm="0">
                                          <p:val>
                                            <p:strVal val="#ppt_y+#ppt_h*1.125000"/>
                                          </p:val>
                                        </p:tav>
                                        <p:tav tm="100000">
                                          <p:val>
                                            <p:strVal val="#ppt_y"/>
                                          </p:val>
                                        </p:tav>
                                      </p:tavLst>
                                    </p:anim>
                                    <p:animEffect transition="in" filter="wipe(up)">
                                      <p:cBhvr>
                                        <p:cTn id="33" dur="500"/>
                                        <p:tgtEl>
                                          <p:spTgt spid="892"/>
                                        </p:tgtEl>
                                      </p:cBhvr>
                                    </p:animEffect>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894"/>
                                        </p:tgtEl>
                                        <p:attrNameLst>
                                          <p:attrName>style.visibility</p:attrName>
                                        </p:attrNameLst>
                                      </p:cBhvr>
                                      <p:to>
                                        <p:strVal val="visible"/>
                                      </p:to>
                                    </p:set>
                                    <p:anim calcmode="lin" valueType="num">
                                      <p:cBhvr additive="base">
                                        <p:cTn id="37" dur="500" fill="hold"/>
                                        <p:tgtEl>
                                          <p:spTgt spid="894"/>
                                        </p:tgtEl>
                                        <p:attrNameLst>
                                          <p:attrName>ppt_x</p:attrName>
                                        </p:attrNameLst>
                                      </p:cBhvr>
                                      <p:tavLst>
                                        <p:tav tm="0">
                                          <p:val>
                                            <p:strVal val="#ppt_x"/>
                                          </p:val>
                                        </p:tav>
                                        <p:tav tm="100000">
                                          <p:val>
                                            <p:strVal val="#ppt_x"/>
                                          </p:val>
                                        </p:tav>
                                      </p:tavLst>
                                    </p:anim>
                                    <p:anim calcmode="lin" valueType="num">
                                      <p:cBhvr additive="base">
                                        <p:cTn id="38" dur="500" fill="hold"/>
                                        <p:tgtEl>
                                          <p:spTgt spid="894"/>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12" presetClass="entr" presetSubtype="1" fill="hold" grpId="0" nodeType="afterEffect">
                                  <p:stCondLst>
                                    <p:cond delay="0"/>
                                  </p:stCondLst>
                                  <p:childTnLst>
                                    <p:set>
                                      <p:cBhvr>
                                        <p:cTn id="41" dur="1" fill="hold">
                                          <p:stCondLst>
                                            <p:cond delay="0"/>
                                          </p:stCondLst>
                                        </p:cTn>
                                        <p:tgtEl>
                                          <p:spTgt spid="890"/>
                                        </p:tgtEl>
                                        <p:attrNameLst>
                                          <p:attrName>style.visibility</p:attrName>
                                        </p:attrNameLst>
                                      </p:cBhvr>
                                      <p:to>
                                        <p:strVal val="visible"/>
                                      </p:to>
                                    </p:set>
                                    <p:anim calcmode="lin" valueType="num">
                                      <p:cBhvr additive="base">
                                        <p:cTn id="42" dur="500"/>
                                        <p:tgtEl>
                                          <p:spTgt spid="890"/>
                                        </p:tgtEl>
                                        <p:attrNameLst>
                                          <p:attrName>ppt_y</p:attrName>
                                        </p:attrNameLst>
                                      </p:cBhvr>
                                      <p:tavLst>
                                        <p:tav tm="0">
                                          <p:val>
                                            <p:strVal val="#ppt_y-#ppt_h*1.125000"/>
                                          </p:val>
                                        </p:tav>
                                        <p:tav tm="100000">
                                          <p:val>
                                            <p:strVal val="#ppt_y"/>
                                          </p:val>
                                        </p:tav>
                                      </p:tavLst>
                                    </p:anim>
                                    <p:animEffect transition="in" filter="wipe(down)">
                                      <p:cBhvr>
                                        <p:cTn id="43" dur="500"/>
                                        <p:tgtEl>
                                          <p:spTgt spid="890"/>
                                        </p:tgtEl>
                                      </p:cBhvr>
                                    </p:animEffect>
                                  </p:childTnLst>
                                </p:cTn>
                              </p:par>
                            </p:childTnLst>
                          </p:cTn>
                        </p:par>
                        <p:par>
                          <p:cTn id="44" fill="hold">
                            <p:stCondLst>
                              <p:cond delay="4000"/>
                            </p:stCondLst>
                            <p:childTnLst>
                              <p:par>
                                <p:cTn id="45" presetID="12" presetClass="entr" presetSubtype="4" fill="hold" grpId="0" nodeType="afterEffect">
                                  <p:stCondLst>
                                    <p:cond delay="0"/>
                                  </p:stCondLst>
                                  <p:childTnLst>
                                    <p:set>
                                      <p:cBhvr>
                                        <p:cTn id="46" dur="1" fill="hold">
                                          <p:stCondLst>
                                            <p:cond delay="0"/>
                                          </p:stCondLst>
                                        </p:cTn>
                                        <p:tgtEl>
                                          <p:spTgt spid="891"/>
                                        </p:tgtEl>
                                        <p:attrNameLst>
                                          <p:attrName>style.visibility</p:attrName>
                                        </p:attrNameLst>
                                      </p:cBhvr>
                                      <p:to>
                                        <p:strVal val="visible"/>
                                      </p:to>
                                    </p:set>
                                    <p:anim calcmode="lin" valueType="num">
                                      <p:cBhvr additive="base">
                                        <p:cTn id="47" dur="500"/>
                                        <p:tgtEl>
                                          <p:spTgt spid="891"/>
                                        </p:tgtEl>
                                        <p:attrNameLst>
                                          <p:attrName>ppt_y</p:attrName>
                                        </p:attrNameLst>
                                      </p:cBhvr>
                                      <p:tavLst>
                                        <p:tav tm="0">
                                          <p:val>
                                            <p:strVal val="#ppt_y+#ppt_h*1.125000"/>
                                          </p:val>
                                        </p:tav>
                                        <p:tav tm="100000">
                                          <p:val>
                                            <p:strVal val="#ppt_y"/>
                                          </p:val>
                                        </p:tav>
                                      </p:tavLst>
                                    </p:anim>
                                    <p:animEffect transition="in" filter="wipe(up)">
                                      <p:cBhvr>
                                        <p:cTn id="48" dur="500"/>
                                        <p:tgtEl>
                                          <p:spTgt spid="891"/>
                                        </p:tgtEl>
                                      </p:cBhvr>
                                    </p:animEffect>
                                  </p:childTnLst>
                                </p:cTn>
                              </p:par>
                            </p:childTnLst>
                          </p:cTn>
                        </p:par>
                        <p:par>
                          <p:cTn id="49" fill="hold">
                            <p:stCondLst>
                              <p:cond delay="4500"/>
                            </p:stCondLst>
                            <p:childTnLst>
                              <p:par>
                                <p:cTn id="50" presetID="2" presetClass="entr" presetSubtype="1" fill="hold" grpId="0" nodeType="afterEffect">
                                  <p:stCondLst>
                                    <p:cond delay="0"/>
                                  </p:stCondLst>
                                  <p:childTnLst>
                                    <p:set>
                                      <p:cBhvr>
                                        <p:cTn id="51" dur="1" fill="hold">
                                          <p:stCondLst>
                                            <p:cond delay="0"/>
                                          </p:stCondLst>
                                        </p:cTn>
                                        <p:tgtEl>
                                          <p:spTgt spid="895"/>
                                        </p:tgtEl>
                                        <p:attrNameLst>
                                          <p:attrName>style.visibility</p:attrName>
                                        </p:attrNameLst>
                                      </p:cBhvr>
                                      <p:to>
                                        <p:strVal val="visible"/>
                                      </p:to>
                                    </p:set>
                                    <p:anim calcmode="lin" valueType="num">
                                      <p:cBhvr additive="base">
                                        <p:cTn id="52" dur="500" fill="hold"/>
                                        <p:tgtEl>
                                          <p:spTgt spid="895"/>
                                        </p:tgtEl>
                                        <p:attrNameLst>
                                          <p:attrName>ppt_x</p:attrName>
                                        </p:attrNameLst>
                                      </p:cBhvr>
                                      <p:tavLst>
                                        <p:tav tm="0">
                                          <p:val>
                                            <p:strVal val="#ppt_x"/>
                                          </p:val>
                                        </p:tav>
                                        <p:tav tm="100000">
                                          <p:val>
                                            <p:strVal val="#ppt_x"/>
                                          </p:val>
                                        </p:tav>
                                      </p:tavLst>
                                    </p:anim>
                                    <p:anim calcmode="lin" valueType="num">
                                      <p:cBhvr additive="base">
                                        <p:cTn id="53" dur="500" fill="hold"/>
                                        <p:tgtEl>
                                          <p:spTgt spid="895"/>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3" presetClass="entr" presetSubtype="10" fill="hold" grpId="0" nodeType="afterEffect">
                                  <p:stCondLst>
                                    <p:cond delay="0"/>
                                  </p:stCondLst>
                                  <p:childTnLst>
                                    <p:set>
                                      <p:cBhvr>
                                        <p:cTn id="56" dur="1" fill="hold">
                                          <p:stCondLst>
                                            <p:cond delay="0"/>
                                          </p:stCondLst>
                                        </p:cTn>
                                        <p:tgtEl>
                                          <p:spTgt spid="896"/>
                                        </p:tgtEl>
                                        <p:attrNameLst>
                                          <p:attrName>style.visibility</p:attrName>
                                        </p:attrNameLst>
                                      </p:cBhvr>
                                      <p:to>
                                        <p:strVal val="visible"/>
                                      </p:to>
                                    </p:set>
                                    <p:animEffect transition="in" filter="blinds(horizontal)">
                                      <p:cBhvr>
                                        <p:cTn id="57" dur="500"/>
                                        <p:tgtEl>
                                          <p:spTgt spid="896"/>
                                        </p:tgtEl>
                                      </p:cBhvr>
                                    </p:animEffect>
                                  </p:childTnLst>
                                </p:cTn>
                              </p:par>
                            </p:childTnLst>
                          </p:cTn>
                        </p:par>
                        <p:par>
                          <p:cTn id="58" fill="hold" nodeType="withGroup">
                            <p:stCondLst>
                              <p:cond delay="5500"/>
                            </p:stCondLst>
                            <p:childTnLst>
                              <p:par>
                                <p:cTn id="59" presetID="3" presetClass="exit" presetSubtype="5" fill="hold" grpId="0" nodeType="afterEffect">
                                  <p:stCondLst>
                                    <p:cond delay="0"/>
                                  </p:stCondLst>
                                  <p:childTnLst>
                                    <p:animEffect transition="out" filter="blinds(vertical)">
                                      <p:cBhvr>
                                        <p:cTn id="60" dur="1000"/>
                                        <p:tgtEl>
                                          <p:spTgt spid="901"/>
                                        </p:tgtEl>
                                      </p:cBhvr>
                                    </p:animEffect>
                                    <p:set>
                                      <p:cBhvr>
                                        <p:cTn id="61" dur="1" fill="hold">
                                          <p:stCondLst>
                                            <p:cond delay="999"/>
                                          </p:stCondLst>
                                        </p:cTn>
                                        <p:tgtEl>
                                          <p:spTgt spid="9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 grpId="0" animBg="1"/>
      <p:bldP spid="887" grpId="0" animBg="1"/>
      <p:bldP spid="888" grpId="0" animBg="1"/>
      <p:bldP spid="889" grpId="0" animBg="1"/>
      <p:bldP spid="890" grpId="0" animBg="1"/>
      <p:bldP spid="891" grpId="0" animBg="1"/>
      <p:bldP spid="892" grpId="0" animBg="1"/>
      <p:bldP spid="893" grpId="0" animBg="1"/>
      <p:bldP spid="894" grpId="0" animBg="1"/>
      <p:bldP spid="895" grpId="0" animBg="1"/>
      <p:bldP spid="896" grpId="0"/>
      <p:bldP spid="90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43" name="文本框"/>
          <p:cNvSpPr>
            <a:spLocks noGrp="1"/>
          </p:cNvSpPr>
          <p:nvPr>
            <p:ph type="body"/>
          </p:nvPr>
        </p:nvSpPr>
        <p:spPr>
          <a:xfrm>
            <a:off x="3818430" y="2756937"/>
            <a:ext cx="8373570" cy="480131"/>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ctr">
              <a:buNone/>
            </a:pPr>
            <a:r>
              <a:rPr lang="zh-CN" altLang="en-US" b="1" spc="300" dirty="0">
                <a:solidFill>
                  <a:srgbClr val="D70000"/>
                </a:solidFill>
                <a:cs typeface="Times New Roman" charset="0"/>
              </a:rPr>
              <a:t>坚持“以本为本”是</a:t>
            </a:r>
            <a:r>
              <a:rPr lang="zh-CN" altLang="en-US" sz="2800" b="1" u="none" strike="noStrike" kern="1200" cap="none" spc="300" baseline="0" dirty="0">
                <a:solidFill>
                  <a:srgbClr val="D70000"/>
                </a:solidFill>
                <a:latin typeface="微软雅黑" charset="0"/>
                <a:ea typeface="微软雅黑" charset="0"/>
                <a:cs typeface="Times New Roman" charset="0"/>
              </a:rPr>
              <a:t>建设高等教育强国的</a:t>
            </a:r>
            <a:endParaRPr lang="en-US" altLang="zh-CN" sz="2800" b="1" u="none" strike="noStrike" kern="1200" cap="none" spc="300" baseline="0" dirty="0">
              <a:solidFill>
                <a:srgbClr val="D70000"/>
              </a:solidFill>
              <a:latin typeface="微软雅黑" charset="0"/>
              <a:ea typeface="微软雅黑" charset="0"/>
              <a:cs typeface="Times New Roman" charset="0"/>
            </a:endParaRPr>
          </a:p>
          <a:p>
            <a:pPr marL="0" indent="0" algn="ctr">
              <a:buNone/>
            </a:pPr>
            <a:r>
              <a:rPr lang="zh-CN" altLang="en-US" sz="2800" b="1" u="none" strike="noStrike" kern="1200" cap="none" spc="300" baseline="0" dirty="0">
                <a:solidFill>
                  <a:srgbClr val="D70000"/>
                </a:solidFill>
                <a:latin typeface="微软雅黑" charset="0"/>
                <a:ea typeface="微软雅黑" charset="0"/>
                <a:cs typeface="Times New Roman" charset="0"/>
              </a:rPr>
              <a:t>必然要求</a:t>
            </a:r>
            <a:endParaRPr lang="zh-CN" altLang="en-US" sz="2800" b="1" u="none" strike="noStrike" kern="1200" cap="none" spc="250" baseline="0" dirty="0">
              <a:solidFill>
                <a:srgbClr val="D70000"/>
              </a:solidFill>
              <a:latin typeface="微软雅黑" charset="0"/>
              <a:ea typeface="微软雅黑" charset="0"/>
              <a:cs typeface="Times New Roman" charset="0"/>
            </a:endParaRPr>
          </a:p>
        </p:txBody>
      </p:sp>
      <p:sp>
        <p:nvSpPr>
          <p:cNvPr id="144" name="文本框"/>
          <p:cNvSpPr>
            <a:spLocks noGrp="1"/>
          </p:cNvSpPr>
          <p:nvPr>
            <p:ph type="body" idx="10"/>
          </p:nvPr>
        </p:nvSpPr>
        <p:spPr>
          <a:xfrm>
            <a:off x="6247906" y="1456662"/>
            <a:ext cx="3514616" cy="85408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228600" indent="-228600" algn="ctr">
              <a:lnSpc>
                <a:spcPct val="90000"/>
              </a:lnSpc>
              <a:spcBef>
                <a:spcPts val="1000"/>
              </a:spcBef>
              <a:spcAft>
                <a:spcPts val="0"/>
              </a:spcAft>
              <a:buNone/>
            </a:pPr>
            <a:r>
              <a:rPr lang="zh-CN" altLang="en-US" sz="5500" b="1" u="none" strike="noStrike" kern="1200" cap="none" spc="600" baseline="0" dirty="0">
                <a:solidFill>
                  <a:schemeClr val="tx1"/>
                </a:solidFill>
                <a:latin typeface="微软雅黑" charset="0"/>
                <a:ea typeface="微软雅黑" charset="0"/>
                <a:cs typeface="Times New Roman" charset="0"/>
              </a:rPr>
              <a:t>第一章</a:t>
            </a:r>
          </a:p>
        </p:txBody>
      </p:sp>
    </p:spTree>
    <p:extLst>
      <p:ext uri="{BB962C8B-B14F-4D97-AF65-F5344CB8AC3E}">
        <p14:creationId xmlns:p14="http://schemas.microsoft.com/office/powerpoint/2010/main" val="141591245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fade">
                                      <p:cBhvr>
                                        <p:cTn id="7" dur="1000"/>
                                        <p:tgtEl>
                                          <p:spTgt spid="144">
                                            <p:txEl>
                                              <p:pRg st="0" end="0"/>
                                            </p:txEl>
                                          </p:spTgt>
                                        </p:tgtEl>
                                      </p:cBhvr>
                                    </p:animEffect>
                                    <p:anim calcmode="lin" valueType="num">
                                      <p:cBhvr>
                                        <p:cTn id="8" dur="1000" fill="hold"/>
                                        <p:tgtEl>
                                          <p:spTgt spid="14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3">
                                            <p:txEl>
                                              <p:pRg st="0" end="0"/>
                                            </p:txEl>
                                          </p:spTgt>
                                        </p:tgtEl>
                                        <p:attrNameLst>
                                          <p:attrName>style.visibility</p:attrName>
                                        </p:attrNameLst>
                                      </p:cBhvr>
                                      <p:to>
                                        <p:strVal val="visible"/>
                                      </p:to>
                                    </p:set>
                                    <p:animEffect transition="in" filter="fade">
                                      <p:cBhvr>
                                        <p:cTn id="14" dur="1000"/>
                                        <p:tgtEl>
                                          <p:spTgt spid="143">
                                            <p:txEl>
                                              <p:pRg st="0" end="0"/>
                                            </p:txEl>
                                          </p:spTgt>
                                        </p:tgtEl>
                                      </p:cBhvr>
                                    </p:animEffect>
                                    <p:anim calcmode="lin" valueType="num">
                                      <p:cBhvr>
                                        <p:cTn id="15" dur="1000" fill="hold"/>
                                        <p:tgtEl>
                                          <p:spTgt spid="14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3">
                                            <p:txEl>
                                              <p:pRg st="1" end="1"/>
                                            </p:txEl>
                                          </p:spTgt>
                                        </p:tgtEl>
                                        <p:attrNameLst>
                                          <p:attrName>style.visibility</p:attrName>
                                        </p:attrNameLst>
                                      </p:cBhvr>
                                      <p:to>
                                        <p:strVal val="visible"/>
                                      </p:to>
                                    </p:set>
                                    <p:animEffect transition="in" filter="fade">
                                      <p:cBhvr>
                                        <p:cTn id="21" dur="1000"/>
                                        <p:tgtEl>
                                          <p:spTgt spid="143">
                                            <p:txEl>
                                              <p:pRg st="1" end="1"/>
                                            </p:txEl>
                                          </p:spTgt>
                                        </p:tgtEl>
                                      </p:cBhvr>
                                    </p:animEffect>
                                    <p:anim calcmode="lin" valueType="num">
                                      <p:cBhvr>
                                        <p:cTn id="22" dur="1000" fill="hold"/>
                                        <p:tgtEl>
                                          <p:spTgt spid="14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4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uild="p"/>
      <p:bldP spid="14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45" name="椭圆"/>
          <p:cNvSpPr>
            <a:spLocks/>
          </p:cNvSpPr>
          <p:nvPr/>
        </p:nvSpPr>
        <p:spPr>
          <a:xfrm>
            <a:off x="3773842" y="2017346"/>
            <a:ext cx="3970548" cy="3970548"/>
          </a:xfrm>
          <a:prstGeom prst="ellipse">
            <a:avLst/>
          </a:prstGeom>
          <a:noFill/>
          <a:ln w="15875" cap="flat" cmpd="sng">
            <a:solidFill>
              <a:srgbClr val="D70000"/>
            </a:solidFill>
            <a:prstDash val="dash"/>
            <a:round/>
          </a:ln>
        </p:spPr>
      </p:sp>
      <p:pic>
        <p:nvPicPr>
          <p:cNvPr id="146" name="图片"/>
          <p:cNvPicPr>
            <a:picLocks noChangeAspect="1"/>
          </p:cNvPicPr>
          <p:nvPr/>
        </p:nvPicPr>
        <p:blipFill>
          <a:blip r:embed="rId3" cstate="print"/>
          <a:stretch>
            <a:fillRect/>
          </a:stretch>
        </p:blipFill>
        <p:spPr>
          <a:xfrm>
            <a:off x="3959115" y="2200113"/>
            <a:ext cx="3599999" cy="3598873"/>
          </a:xfrm>
          <a:prstGeom prst="rect">
            <a:avLst/>
          </a:prstGeom>
          <a:noFill/>
          <a:ln w="9525" cap="flat" cmpd="sng">
            <a:noFill/>
            <a:prstDash val="solid"/>
            <a:miter/>
          </a:ln>
        </p:spPr>
      </p:pic>
      <p:sp>
        <p:nvSpPr>
          <p:cNvPr id="147" name="椭圆"/>
          <p:cNvSpPr>
            <a:spLocks/>
          </p:cNvSpPr>
          <p:nvPr/>
        </p:nvSpPr>
        <p:spPr>
          <a:xfrm>
            <a:off x="390009" y="2597921"/>
            <a:ext cx="2803259" cy="2803259"/>
          </a:xfrm>
          <a:prstGeom prst="ellipse">
            <a:avLst/>
          </a:prstGeom>
          <a:solidFill>
            <a:schemeClr val="accent1"/>
          </a:solidFill>
          <a:ln w="12700" cap="flat" cmpd="sng">
            <a:noFill/>
            <a:prstDash val="solid"/>
            <a:round/>
          </a:ln>
        </p:spPr>
      </p:sp>
      <p:sp>
        <p:nvSpPr>
          <p:cNvPr id="148" name="椭圆"/>
          <p:cNvSpPr>
            <a:spLocks/>
          </p:cNvSpPr>
          <p:nvPr/>
        </p:nvSpPr>
        <p:spPr>
          <a:xfrm>
            <a:off x="2723565" y="2975954"/>
            <a:ext cx="792000" cy="792000"/>
          </a:xfrm>
          <a:prstGeom prst="ellipse">
            <a:avLst/>
          </a:prstGeom>
          <a:solidFill>
            <a:schemeClr val="accent1"/>
          </a:solidFill>
          <a:ln w="76200" cap="flat" cmpd="sng">
            <a:solidFill>
              <a:srgbClr val="FF8989"/>
            </a:solidFill>
            <a:prstDash val="solid"/>
            <a:round/>
          </a:ln>
        </p:spPr>
      </p:sp>
      <p:sp>
        <p:nvSpPr>
          <p:cNvPr id="149" name="曲线"/>
          <p:cNvSpPr>
            <a:spLocks noChangeAspect="1"/>
          </p:cNvSpPr>
          <p:nvPr/>
        </p:nvSpPr>
        <p:spPr>
          <a:xfrm>
            <a:off x="2953703" y="3119884"/>
            <a:ext cx="331724" cy="453354"/>
          </a:xfrm>
          <a:custGeom>
            <a:avLst/>
            <a:gdLst>
              <a:gd name="T1" fmla="*/ 0 w 21600"/>
              <a:gd name="T2" fmla="*/ 0 h 21600"/>
              <a:gd name="T3" fmla="*/ 21600 w 21600"/>
              <a:gd name="T4" fmla="*/ 21600 h 21600"/>
            </a:gdLst>
            <a:ahLst/>
            <a:cxnLst/>
            <a:rect l="T1" t="T2" r="T3" b="T4"/>
            <a:pathLst>
              <a:path w="21600" h="21600">
                <a:moveTo>
                  <a:pt x="1657" y="5676"/>
                </a:moveTo>
                <a:cubicBezTo>
                  <a:pt x="1657" y="5069"/>
                  <a:pt x="2047" y="4784"/>
                  <a:pt x="2827" y="4748"/>
                </a:cubicBezTo>
                <a:lnTo>
                  <a:pt x="2827" y="3498"/>
                </a:lnTo>
                <a:cubicBezTo>
                  <a:pt x="1316" y="3534"/>
                  <a:pt x="0" y="4212"/>
                  <a:pt x="0" y="5319"/>
                </a:cubicBezTo>
                <a:lnTo>
                  <a:pt x="0" y="19850"/>
                </a:lnTo>
                <a:cubicBezTo>
                  <a:pt x="0" y="20743"/>
                  <a:pt x="1170" y="21600"/>
                  <a:pt x="2389" y="21600"/>
                </a:cubicBezTo>
                <a:lnTo>
                  <a:pt x="19210" y="21600"/>
                </a:lnTo>
                <a:cubicBezTo>
                  <a:pt x="20429" y="21600"/>
                  <a:pt x="21600" y="20743"/>
                  <a:pt x="21600" y="19850"/>
                </a:cubicBezTo>
                <a:lnTo>
                  <a:pt x="21600" y="5319"/>
                </a:lnTo>
                <a:cubicBezTo>
                  <a:pt x="21600" y="4212"/>
                  <a:pt x="20283" y="3534"/>
                  <a:pt x="18772" y="3498"/>
                </a:cubicBezTo>
                <a:lnTo>
                  <a:pt x="18772" y="4748"/>
                </a:lnTo>
                <a:cubicBezTo>
                  <a:pt x="19600" y="4784"/>
                  <a:pt x="19990" y="5069"/>
                  <a:pt x="19990" y="5676"/>
                </a:cubicBezTo>
                <a:lnTo>
                  <a:pt x="19990" y="19457"/>
                </a:lnTo>
                <a:cubicBezTo>
                  <a:pt x="19990" y="19886"/>
                  <a:pt x="19698" y="20350"/>
                  <a:pt x="19162" y="20350"/>
                </a:cubicBezTo>
                <a:lnTo>
                  <a:pt x="2486" y="20350"/>
                </a:lnTo>
                <a:cubicBezTo>
                  <a:pt x="1804" y="20350"/>
                  <a:pt x="1657" y="19850"/>
                  <a:pt x="1657" y="19350"/>
                </a:cubicBezTo>
                <a:lnTo>
                  <a:pt x="1657" y="5676"/>
                </a:lnTo>
              </a:path>
              <a:path w="21600" h="21600">
                <a:moveTo>
                  <a:pt x="9361" y="2284"/>
                </a:moveTo>
                <a:cubicBezTo>
                  <a:pt x="9361" y="1785"/>
                  <a:pt x="9995" y="1320"/>
                  <a:pt x="10678" y="1320"/>
                </a:cubicBezTo>
                <a:lnTo>
                  <a:pt x="10921" y="1320"/>
                </a:lnTo>
                <a:cubicBezTo>
                  <a:pt x="11604" y="1320"/>
                  <a:pt x="12287" y="1785"/>
                  <a:pt x="12287" y="2284"/>
                </a:cubicBezTo>
                <a:lnTo>
                  <a:pt x="12287" y="2392"/>
                </a:lnTo>
                <a:cubicBezTo>
                  <a:pt x="12287" y="2963"/>
                  <a:pt x="11604" y="3427"/>
                  <a:pt x="10824" y="3427"/>
                </a:cubicBezTo>
                <a:lnTo>
                  <a:pt x="10775" y="3427"/>
                </a:lnTo>
                <a:cubicBezTo>
                  <a:pt x="9995" y="3427"/>
                  <a:pt x="9361" y="2963"/>
                  <a:pt x="9361" y="2392"/>
                </a:cubicBezTo>
                <a:lnTo>
                  <a:pt x="9361" y="2284"/>
                </a:lnTo>
              </a:path>
              <a:path w="21600" h="21600">
                <a:moveTo>
                  <a:pt x="7557" y="2356"/>
                </a:moveTo>
                <a:lnTo>
                  <a:pt x="5168" y="2356"/>
                </a:lnTo>
                <a:cubicBezTo>
                  <a:pt x="4339" y="2356"/>
                  <a:pt x="3949" y="2641"/>
                  <a:pt x="3949" y="3213"/>
                </a:cubicBezTo>
                <a:lnTo>
                  <a:pt x="3949" y="5462"/>
                </a:lnTo>
                <a:cubicBezTo>
                  <a:pt x="3949" y="5855"/>
                  <a:pt x="4290" y="6247"/>
                  <a:pt x="4778" y="6247"/>
                </a:cubicBezTo>
                <a:lnTo>
                  <a:pt x="16821" y="6247"/>
                </a:lnTo>
                <a:cubicBezTo>
                  <a:pt x="17309" y="6247"/>
                  <a:pt x="17650" y="5855"/>
                  <a:pt x="17650" y="5462"/>
                </a:cubicBezTo>
                <a:lnTo>
                  <a:pt x="17650" y="3213"/>
                </a:lnTo>
                <a:cubicBezTo>
                  <a:pt x="17650" y="2641"/>
                  <a:pt x="17260" y="2356"/>
                  <a:pt x="16431" y="2356"/>
                </a:cubicBezTo>
                <a:lnTo>
                  <a:pt x="14042" y="2356"/>
                </a:lnTo>
                <a:cubicBezTo>
                  <a:pt x="14042" y="1142"/>
                  <a:pt x="12677" y="0"/>
                  <a:pt x="11068" y="0"/>
                </a:cubicBezTo>
                <a:lnTo>
                  <a:pt x="10531" y="0"/>
                </a:lnTo>
                <a:cubicBezTo>
                  <a:pt x="8971" y="0"/>
                  <a:pt x="7557" y="1142"/>
                  <a:pt x="7557" y="2356"/>
                </a:cubicBezTo>
              </a:path>
              <a:path w="21600" h="21600">
                <a:moveTo>
                  <a:pt x="4583" y="16565"/>
                </a:moveTo>
                <a:cubicBezTo>
                  <a:pt x="4583" y="16423"/>
                  <a:pt x="4632" y="16387"/>
                  <a:pt x="4778" y="16387"/>
                </a:cubicBezTo>
                <a:lnTo>
                  <a:pt x="7606" y="16387"/>
                </a:lnTo>
                <a:lnTo>
                  <a:pt x="7606" y="16565"/>
                </a:lnTo>
                <a:cubicBezTo>
                  <a:pt x="7606" y="16744"/>
                  <a:pt x="6436" y="17244"/>
                  <a:pt x="6192" y="17315"/>
                </a:cubicBezTo>
                <a:cubicBezTo>
                  <a:pt x="5997" y="17208"/>
                  <a:pt x="5558" y="16887"/>
                  <a:pt x="5217" y="16887"/>
                </a:cubicBezTo>
                <a:lnTo>
                  <a:pt x="5168" y="16887"/>
                </a:lnTo>
                <a:cubicBezTo>
                  <a:pt x="4973" y="16887"/>
                  <a:pt x="4729" y="17101"/>
                  <a:pt x="4729" y="17208"/>
                </a:cubicBezTo>
                <a:lnTo>
                  <a:pt x="4729" y="17280"/>
                </a:lnTo>
                <a:cubicBezTo>
                  <a:pt x="4729" y="17422"/>
                  <a:pt x="5753" y="18243"/>
                  <a:pt x="5997" y="18243"/>
                </a:cubicBezTo>
                <a:lnTo>
                  <a:pt x="6046" y="18243"/>
                </a:lnTo>
                <a:cubicBezTo>
                  <a:pt x="6241" y="18243"/>
                  <a:pt x="7411" y="17565"/>
                  <a:pt x="7606" y="17458"/>
                </a:cubicBezTo>
                <a:cubicBezTo>
                  <a:pt x="7606" y="17744"/>
                  <a:pt x="7801" y="18708"/>
                  <a:pt x="7411" y="18708"/>
                </a:cubicBezTo>
                <a:lnTo>
                  <a:pt x="4778" y="18708"/>
                </a:lnTo>
                <a:cubicBezTo>
                  <a:pt x="4632" y="18708"/>
                  <a:pt x="4583" y="18672"/>
                  <a:pt x="4583" y="18529"/>
                </a:cubicBezTo>
                <a:lnTo>
                  <a:pt x="4583" y="16565"/>
                </a:lnTo>
              </a:path>
              <a:path w="21600" h="21600">
                <a:moveTo>
                  <a:pt x="7411" y="19243"/>
                </a:moveTo>
                <a:cubicBezTo>
                  <a:pt x="8825" y="19243"/>
                  <a:pt x="8288" y="18136"/>
                  <a:pt x="8386" y="17172"/>
                </a:cubicBezTo>
                <a:cubicBezTo>
                  <a:pt x="8435" y="16673"/>
                  <a:pt x="10092" y="16244"/>
                  <a:pt x="10239" y="15816"/>
                </a:cubicBezTo>
                <a:lnTo>
                  <a:pt x="10044" y="15816"/>
                </a:lnTo>
                <a:cubicBezTo>
                  <a:pt x="9507" y="15816"/>
                  <a:pt x="8727" y="16137"/>
                  <a:pt x="8386" y="16280"/>
                </a:cubicBezTo>
                <a:cubicBezTo>
                  <a:pt x="8191" y="16101"/>
                  <a:pt x="7996" y="15851"/>
                  <a:pt x="7557" y="15851"/>
                </a:cubicBezTo>
                <a:lnTo>
                  <a:pt x="4632" y="15851"/>
                </a:lnTo>
                <a:cubicBezTo>
                  <a:pt x="4193" y="15851"/>
                  <a:pt x="3803" y="16137"/>
                  <a:pt x="3803" y="16458"/>
                </a:cubicBezTo>
                <a:lnTo>
                  <a:pt x="3803" y="18636"/>
                </a:lnTo>
                <a:cubicBezTo>
                  <a:pt x="3803" y="19029"/>
                  <a:pt x="4241" y="19243"/>
                  <a:pt x="4778" y="19243"/>
                </a:cubicBezTo>
                <a:lnTo>
                  <a:pt x="7411" y="19243"/>
                </a:lnTo>
              </a:path>
              <a:path w="21600" h="21600">
                <a:moveTo>
                  <a:pt x="4583" y="8639"/>
                </a:moveTo>
                <a:cubicBezTo>
                  <a:pt x="4583" y="8497"/>
                  <a:pt x="4632" y="8461"/>
                  <a:pt x="4778" y="8461"/>
                </a:cubicBezTo>
                <a:lnTo>
                  <a:pt x="7411" y="8461"/>
                </a:lnTo>
                <a:cubicBezTo>
                  <a:pt x="7557" y="8461"/>
                  <a:pt x="7606" y="8497"/>
                  <a:pt x="7606" y="8639"/>
                </a:cubicBezTo>
                <a:cubicBezTo>
                  <a:pt x="7606" y="8782"/>
                  <a:pt x="6338" y="9389"/>
                  <a:pt x="6192" y="9389"/>
                </a:cubicBezTo>
                <a:cubicBezTo>
                  <a:pt x="6046" y="9389"/>
                  <a:pt x="5655" y="8961"/>
                  <a:pt x="5217" y="8961"/>
                </a:cubicBezTo>
                <a:cubicBezTo>
                  <a:pt x="5022" y="8961"/>
                  <a:pt x="4729" y="9139"/>
                  <a:pt x="4729" y="9282"/>
                </a:cubicBezTo>
                <a:lnTo>
                  <a:pt x="4729" y="9354"/>
                </a:lnTo>
                <a:cubicBezTo>
                  <a:pt x="4729" y="9568"/>
                  <a:pt x="5753" y="10282"/>
                  <a:pt x="5997" y="10389"/>
                </a:cubicBezTo>
                <a:lnTo>
                  <a:pt x="7606" y="9496"/>
                </a:lnTo>
                <a:lnTo>
                  <a:pt x="7606" y="10782"/>
                </a:lnTo>
                <a:lnTo>
                  <a:pt x="4583" y="10782"/>
                </a:lnTo>
                <a:lnTo>
                  <a:pt x="4583" y="8639"/>
                </a:lnTo>
              </a:path>
              <a:path w="21600" h="21600">
                <a:moveTo>
                  <a:pt x="8288" y="8354"/>
                </a:moveTo>
                <a:cubicBezTo>
                  <a:pt x="8191" y="8068"/>
                  <a:pt x="7898" y="7925"/>
                  <a:pt x="7411" y="7925"/>
                </a:cubicBezTo>
                <a:lnTo>
                  <a:pt x="4778" y="7925"/>
                </a:lnTo>
                <a:cubicBezTo>
                  <a:pt x="4241" y="7925"/>
                  <a:pt x="3803" y="8175"/>
                  <a:pt x="3803" y="8532"/>
                </a:cubicBezTo>
                <a:lnTo>
                  <a:pt x="3803" y="10710"/>
                </a:lnTo>
                <a:cubicBezTo>
                  <a:pt x="3803" y="11032"/>
                  <a:pt x="4193" y="11317"/>
                  <a:pt x="4632" y="11317"/>
                </a:cubicBezTo>
                <a:lnTo>
                  <a:pt x="7557" y="11317"/>
                </a:lnTo>
                <a:cubicBezTo>
                  <a:pt x="8727" y="11317"/>
                  <a:pt x="8386" y="9960"/>
                  <a:pt x="8337" y="9104"/>
                </a:cubicBezTo>
                <a:lnTo>
                  <a:pt x="10239" y="7925"/>
                </a:lnTo>
                <a:cubicBezTo>
                  <a:pt x="10239" y="7925"/>
                  <a:pt x="10092" y="7890"/>
                  <a:pt x="10092" y="7890"/>
                </a:cubicBezTo>
                <a:cubicBezTo>
                  <a:pt x="9361" y="7890"/>
                  <a:pt x="8776" y="8354"/>
                  <a:pt x="8288" y="8354"/>
                </a:cubicBezTo>
              </a:path>
              <a:path w="21600" h="21600">
                <a:moveTo>
                  <a:pt x="4583" y="12460"/>
                </a:moveTo>
                <a:lnTo>
                  <a:pt x="7606" y="12460"/>
                </a:lnTo>
                <a:lnTo>
                  <a:pt x="7606" y="12745"/>
                </a:lnTo>
                <a:lnTo>
                  <a:pt x="6192" y="13388"/>
                </a:lnTo>
                <a:lnTo>
                  <a:pt x="5265" y="12888"/>
                </a:lnTo>
                <a:cubicBezTo>
                  <a:pt x="5022" y="12995"/>
                  <a:pt x="4729" y="13031"/>
                  <a:pt x="4729" y="13281"/>
                </a:cubicBezTo>
                <a:cubicBezTo>
                  <a:pt x="4729" y="13459"/>
                  <a:pt x="5753" y="14316"/>
                  <a:pt x="5997" y="14316"/>
                </a:cubicBezTo>
                <a:cubicBezTo>
                  <a:pt x="6338" y="14316"/>
                  <a:pt x="7216" y="13566"/>
                  <a:pt x="7606" y="13495"/>
                </a:cubicBezTo>
                <a:lnTo>
                  <a:pt x="7606" y="14709"/>
                </a:lnTo>
                <a:lnTo>
                  <a:pt x="4583" y="14709"/>
                </a:lnTo>
                <a:lnTo>
                  <a:pt x="4583" y="12460"/>
                </a:lnTo>
              </a:path>
              <a:path w="21600" h="21600">
                <a:moveTo>
                  <a:pt x="8337" y="12317"/>
                </a:moveTo>
                <a:cubicBezTo>
                  <a:pt x="8240" y="12138"/>
                  <a:pt x="8045" y="11924"/>
                  <a:pt x="7606" y="11924"/>
                </a:cubicBezTo>
                <a:lnTo>
                  <a:pt x="4583" y="11924"/>
                </a:lnTo>
                <a:cubicBezTo>
                  <a:pt x="4193" y="11924"/>
                  <a:pt x="3803" y="12174"/>
                  <a:pt x="3803" y="12460"/>
                </a:cubicBezTo>
                <a:lnTo>
                  <a:pt x="3803" y="14709"/>
                </a:lnTo>
                <a:cubicBezTo>
                  <a:pt x="3803" y="14995"/>
                  <a:pt x="4193" y="15244"/>
                  <a:pt x="4583" y="15244"/>
                </a:cubicBezTo>
                <a:lnTo>
                  <a:pt x="7606" y="15244"/>
                </a:lnTo>
                <a:cubicBezTo>
                  <a:pt x="8727" y="15244"/>
                  <a:pt x="8386" y="13852"/>
                  <a:pt x="8337" y="13031"/>
                </a:cubicBezTo>
                <a:lnTo>
                  <a:pt x="10239" y="11888"/>
                </a:lnTo>
                <a:lnTo>
                  <a:pt x="9995" y="11781"/>
                </a:lnTo>
                <a:lnTo>
                  <a:pt x="8337" y="12317"/>
                </a:lnTo>
              </a:path>
              <a:path w="21600" h="21600">
                <a:moveTo>
                  <a:pt x="11068" y="18136"/>
                </a:moveTo>
                <a:cubicBezTo>
                  <a:pt x="11068" y="18279"/>
                  <a:pt x="11116" y="18315"/>
                  <a:pt x="11311" y="18315"/>
                </a:cubicBezTo>
                <a:lnTo>
                  <a:pt x="17114" y="18315"/>
                </a:lnTo>
                <a:cubicBezTo>
                  <a:pt x="17309" y="18315"/>
                  <a:pt x="17358" y="18279"/>
                  <a:pt x="17358" y="18136"/>
                </a:cubicBezTo>
                <a:lnTo>
                  <a:pt x="17358" y="16958"/>
                </a:lnTo>
                <a:cubicBezTo>
                  <a:pt x="17358" y="16815"/>
                  <a:pt x="17309" y="16780"/>
                  <a:pt x="17114" y="16780"/>
                </a:cubicBezTo>
                <a:lnTo>
                  <a:pt x="11068" y="16780"/>
                </a:lnTo>
                <a:lnTo>
                  <a:pt x="11068" y="18136"/>
                </a:lnTo>
              </a:path>
              <a:path w="21600" h="21600">
                <a:moveTo>
                  <a:pt x="11068" y="14316"/>
                </a:moveTo>
                <a:lnTo>
                  <a:pt x="17358" y="14316"/>
                </a:lnTo>
                <a:lnTo>
                  <a:pt x="17358" y="12852"/>
                </a:lnTo>
                <a:lnTo>
                  <a:pt x="11068" y="12852"/>
                </a:lnTo>
                <a:lnTo>
                  <a:pt x="11068" y="14316"/>
                </a:lnTo>
              </a:path>
              <a:path w="21600" h="21600">
                <a:moveTo>
                  <a:pt x="11068" y="10389"/>
                </a:moveTo>
                <a:lnTo>
                  <a:pt x="15651" y="10389"/>
                </a:lnTo>
                <a:lnTo>
                  <a:pt x="15651" y="8925"/>
                </a:lnTo>
                <a:lnTo>
                  <a:pt x="11068" y="8925"/>
                </a:lnTo>
                <a:lnTo>
                  <a:pt x="11068" y="10389"/>
                </a:lnTo>
                <a:close/>
              </a:path>
            </a:pathLst>
          </a:custGeom>
          <a:solidFill>
            <a:srgbClr val="FFFFFF"/>
          </a:solidFill>
          <a:ln w="9525" cap="flat" cmpd="sng">
            <a:noFill/>
            <a:prstDash val="solid"/>
            <a:round/>
          </a:ln>
        </p:spPr>
      </p:sp>
      <p:sp>
        <p:nvSpPr>
          <p:cNvPr id="150" name="矩形"/>
          <p:cNvSpPr>
            <a:spLocks/>
          </p:cNvSpPr>
          <p:nvPr/>
        </p:nvSpPr>
        <p:spPr>
          <a:xfrm>
            <a:off x="1045278" y="3219453"/>
            <a:ext cx="1492717" cy="446276"/>
          </a:xfrm>
          <a:prstGeom prst="rect">
            <a:avLst/>
          </a:prstGeom>
          <a:noFill/>
          <a:ln w="9525" cap="flat" cmpd="sng">
            <a:noFill/>
            <a:prstDash val="solid"/>
            <a:miter/>
          </a:ln>
        </p:spPr>
        <p:txBody>
          <a:bodyPr vert="horz" wrap="none" lIns="91440" tIns="45720" rIns="91440" bIns="45720" anchor="t" anchorCtr="0">
            <a:prstTxWarp prst="textNoShape">
              <a:avLst/>
            </a:prstTxWarp>
          </a:bodyPr>
          <a:lstStyle/>
          <a:p>
            <a:pPr marL="0" indent="0" algn="ctr">
              <a:lnSpc>
                <a:spcPct val="100000"/>
              </a:lnSpc>
              <a:spcBef>
                <a:spcPts val="0"/>
              </a:spcBef>
              <a:spcAft>
                <a:spcPts val="0"/>
              </a:spcAft>
              <a:buNone/>
            </a:pPr>
            <a:r>
              <a:rPr lang="zh-CN" altLang="en-US" sz="2300" b="1" u="none" strike="noStrike" kern="1200" cap="none" spc="250" baseline="0">
                <a:solidFill>
                  <a:srgbClr val="FFFFFF"/>
                </a:solidFill>
                <a:latin typeface="微软雅黑" charset="0"/>
                <a:ea typeface="微软雅黑" charset="0"/>
                <a:cs typeface="微软雅黑" charset="0"/>
              </a:rPr>
              <a:t>以本为本</a:t>
            </a:r>
          </a:p>
        </p:txBody>
      </p:sp>
      <p:sp>
        <p:nvSpPr>
          <p:cNvPr id="151" name="矩形"/>
          <p:cNvSpPr>
            <a:spLocks/>
          </p:cNvSpPr>
          <p:nvPr/>
        </p:nvSpPr>
        <p:spPr>
          <a:xfrm>
            <a:off x="791485" y="3967417"/>
            <a:ext cx="2243808" cy="83099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50000"/>
              </a:lnSpc>
              <a:spcBef>
                <a:spcPts val="0"/>
              </a:spcBef>
              <a:spcAft>
                <a:spcPts val="0"/>
              </a:spcAft>
              <a:buNone/>
            </a:pPr>
            <a:r>
              <a:rPr lang="zh-CN" altLang="en-US" sz="1600" u="none" strike="noStrike" kern="1200" cap="none" spc="0" baseline="0">
                <a:solidFill>
                  <a:schemeClr val="bg1"/>
                </a:solidFill>
                <a:latin typeface="微软雅黑" charset="0"/>
                <a:ea typeface="微软雅黑" charset="0"/>
                <a:cs typeface="微软雅黑" charset="0"/>
              </a:rPr>
              <a:t>百年大计，教育为本；高教大计，本科为本</a:t>
            </a:r>
            <a:endParaRPr lang="zh-CN" altLang="en-US" sz="1600" u="none" strike="noStrike" kern="1200" cap="none" spc="150" baseline="0">
              <a:solidFill>
                <a:schemeClr val="bg1"/>
              </a:solidFill>
              <a:latin typeface="微软雅黑" charset="0"/>
              <a:ea typeface="微软雅黑" charset="0"/>
              <a:cs typeface="微软雅黑" charset="0"/>
            </a:endParaRPr>
          </a:p>
        </p:txBody>
      </p:sp>
      <p:sp>
        <p:nvSpPr>
          <p:cNvPr id="152" name="文本框"/>
          <p:cNvSpPr>
            <a:spLocks noGrp="1"/>
          </p:cNvSpPr>
          <p:nvPr>
            <p:ph type="body"/>
          </p:nvPr>
        </p:nvSpPr>
        <p:spPr>
          <a:xfrm>
            <a:off x="1304096" y="396333"/>
            <a:ext cx="8639865" cy="523219"/>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nSpc>
                <a:spcPct val="100000"/>
              </a:lnSpc>
              <a:buNone/>
            </a:pPr>
            <a:endParaRPr lang="en-US" altLang="zh-CN" b="1" spc="300" dirty="0">
              <a:solidFill>
                <a:srgbClr val="D70000"/>
              </a:solidFill>
              <a:cs typeface="Times New Roman" charset="0"/>
            </a:endParaRPr>
          </a:p>
          <a:p>
            <a:pPr marL="0" indent="0">
              <a:lnSpc>
                <a:spcPct val="100000"/>
              </a:lnSpc>
              <a:buNone/>
            </a:pPr>
            <a:r>
              <a:rPr lang="zh-CN" altLang="en-US" b="1" spc="300" dirty="0">
                <a:solidFill>
                  <a:srgbClr val="D70000"/>
                </a:solidFill>
                <a:cs typeface="Times New Roman" charset="0"/>
              </a:rPr>
              <a:t>坚持“以本为本” 是</a:t>
            </a:r>
            <a:r>
              <a:rPr lang="zh-CN" altLang="en-US" b="1" u="none" strike="noStrike" kern="1200" cap="none" spc="300" baseline="0" dirty="0">
                <a:solidFill>
                  <a:srgbClr val="D70000"/>
                </a:solidFill>
                <a:latin typeface="微软雅黑" charset="0"/>
                <a:ea typeface="微软雅黑" charset="0"/>
                <a:cs typeface="Times New Roman" charset="0"/>
              </a:rPr>
              <a:t>建设高等教育强国的</a:t>
            </a:r>
            <a:endParaRPr lang="en-US" altLang="zh-CN" b="1" u="none" strike="noStrike" kern="1200" cap="none" spc="300" baseline="0" dirty="0">
              <a:solidFill>
                <a:srgbClr val="D70000"/>
              </a:solidFill>
              <a:latin typeface="微软雅黑" charset="0"/>
              <a:ea typeface="微软雅黑" charset="0"/>
              <a:cs typeface="Times New Roman" charset="0"/>
            </a:endParaRPr>
          </a:p>
          <a:p>
            <a:pPr marL="0" indent="0">
              <a:lnSpc>
                <a:spcPct val="100000"/>
              </a:lnSpc>
              <a:buNone/>
            </a:pPr>
            <a:r>
              <a:rPr lang="zh-CN" altLang="en-US" b="1" u="none" strike="noStrike" kern="1200" cap="none" spc="300" baseline="0" dirty="0">
                <a:solidFill>
                  <a:srgbClr val="D70000"/>
                </a:solidFill>
                <a:latin typeface="微软雅黑" charset="0"/>
                <a:ea typeface="微软雅黑" charset="0"/>
                <a:cs typeface="Times New Roman" charset="0"/>
              </a:rPr>
              <a:t>必然要求</a:t>
            </a:r>
            <a:endParaRPr lang="zh-CN" altLang="en-US" b="1" u="none" strike="noStrike" kern="1200" cap="none" spc="250" baseline="0" dirty="0">
              <a:solidFill>
                <a:srgbClr val="D70000"/>
              </a:solidFill>
              <a:latin typeface="微软雅黑" charset="0"/>
              <a:ea typeface="微软雅黑" charset="0"/>
              <a:cs typeface="Times New Roman" charset="0"/>
            </a:endParaRPr>
          </a:p>
        </p:txBody>
      </p:sp>
      <p:sp>
        <p:nvSpPr>
          <p:cNvPr id="153" name="矩形"/>
          <p:cNvSpPr>
            <a:spLocks/>
          </p:cNvSpPr>
          <p:nvPr/>
        </p:nvSpPr>
        <p:spPr>
          <a:xfrm>
            <a:off x="7839393" y="1814489"/>
            <a:ext cx="4209136" cy="4370119"/>
          </a:xfrm>
          <a:prstGeom prst="rect">
            <a:avLst/>
          </a:prstGeom>
          <a:noFill/>
          <a:ln w="38100" cap="flat" cmpd="sng">
            <a:solidFill>
              <a:srgbClr val="D70000"/>
            </a:solidFill>
            <a:prstDash val="solid"/>
            <a:round/>
          </a:ln>
        </p:spPr>
        <p:txBody>
          <a:bodyPr vert="horz" wrap="square" lIns="359991" tIns="71998" rIns="359991" bIns="71998" anchor="ctr" anchorCtr="0">
            <a:prstTxWarp prst="textNoShape">
              <a:avLst/>
            </a:prstTxWarp>
          </a:bodyPr>
          <a:lstStyle/>
          <a:p>
            <a:pPr marL="0" indent="0" algn="just">
              <a:lnSpc>
                <a:spcPct val="110000"/>
              </a:lnSpc>
              <a:spcBef>
                <a:spcPts val="0"/>
              </a:spcBef>
              <a:spcAft>
                <a:spcPts val="0"/>
              </a:spcAft>
              <a:buNone/>
            </a:pPr>
            <a:r>
              <a:rPr lang="zh-CN" altLang="en-US" sz="2400" u="none" strike="noStrike" kern="1200" cap="none" spc="0" baseline="0" dirty="0">
                <a:solidFill>
                  <a:srgbClr val="000000"/>
                </a:solidFill>
                <a:latin typeface="微软雅黑" charset="0"/>
                <a:ea typeface="微软雅黑" charset="0"/>
                <a:cs typeface="微软雅黑" charset="0"/>
              </a:rPr>
              <a:t>建设高等教育强国必须坚持“以本为本”，把本科教育放在人才培养的核心地位，放在教育教学的基础地位，放在新时代教育发展的前沿地位。</a:t>
            </a:r>
            <a:endParaRPr lang="zh-CN" altLang="en-US" sz="2400" b="1" u="none" strike="noStrike" kern="1200" cap="none" spc="0" baseline="0" dirty="0">
              <a:solidFill>
                <a:srgbClr val="000000"/>
              </a:solidFill>
              <a:latin typeface="黑体" pitchFamily="49" charset="-122"/>
              <a:ea typeface="黑体" pitchFamily="49" charset="-122"/>
              <a:cs typeface="微软雅黑" charset="0"/>
            </a:endParaRPr>
          </a:p>
        </p:txBody>
      </p:sp>
      <p:pic>
        <p:nvPicPr>
          <p:cNvPr id="851" name="图片"/>
          <p:cNvPicPr>
            <a:picLocks noChangeAspect="1"/>
          </p:cNvPicPr>
          <p:nvPr/>
        </p:nvPicPr>
        <p:blipFill>
          <a:blip r:embed="rId4"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77221174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p:cTn id="7" dur="500" fill="hold"/>
                                        <p:tgtEl>
                                          <p:spTgt spid="148"/>
                                        </p:tgtEl>
                                        <p:attrNameLst>
                                          <p:attrName>ppt_w</p:attrName>
                                        </p:attrNameLst>
                                      </p:cBhvr>
                                      <p:tavLst>
                                        <p:tav tm="0">
                                          <p:val>
                                            <p:fltVal val="0"/>
                                          </p:val>
                                        </p:tav>
                                        <p:tav tm="100000">
                                          <p:val>
                                            <p:strVal val="#ppt_w"/>
                                          </p:val>
                                        </p:tav>
                                      </p:tavLst>
                                    </p:anim>
                                    <p:anim calcmode="lin" valueType="num">
                                      <p:cBhvr>
                                        <p:cTn id="8" dur="500" fill="hold"/>
                                        <p:tgtEl>
                                          <p:spTgt spid="14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49"/>
                                        </p:tgtEl>
                                        <p:attrNameLst>
                                          <p:attrName>style.visibility</p:attrName>
                                        </p:attrNameLst>
                                      </p:cBhvr>
                                      <p:to>
                                        <p:strVal val="visible"/>
                                      </p:to>
                                    </p:set>
                                    <p:anim calcmode="lin" valueType="num">
                                      <p:cBhvr additive="base">
                                        <p:cTn id="12" dur="500"/>
                                        <p:tgtEl>
                                          <p:spTgt spid="149"/>
                                        </p:tgtEl>
                                        <p:attrNameLst>
                                          <p:attrName>ppt_y</p:attrName>
                                        </p:attrNameLst>
                                      </p:cBhvr>
                                      <p:tavLst>
                                        <p:tav tm="0">
                                          <p:val>
                                            <p:strVal val="#ppt_y+#ppt_h*1.125000"/>
                                          </p:val>
                                        </p:tav>
                                        <p:tav tm="100000">
                                          <p:val>
                                            <p:strVal val="#ppt_y"/>
                                          </p:val>
                                        </p:tav>
                                      </p:tavLst>
                                    </p:anim>
                                    <p:animEffect transition="in" filter="wipe(up)">
                                      <p:cBhvr>
                                        <p:cTn id="13" dur="500"/>
                                        <p:tgtEl>
                                          <p:spTgt spid="14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7"/>
                                        </p:tgtEl>
                                        <p:attrNameLst>
                                          <p:attrName>style.visibility</p:attrName>
                                        </p:attrNameLst>
                                      </p:cBhvr>
                                      <p:to>
                                        <p:strVal val="visible"/>
                                      </p:to>
                                    </p:set>
                                    <p:anim calcmode="lin" valueType="num">
                                      <p:cBhvr additive="base">
                                        <p:cTn id="18" dur="500" fill="hold"/>
                                        <p:tgtEl>
                                          <p:spTgt spid="147"/>
                                        </p:tgtEl>
                                        <p:attrNameLst>
                                          <p:attrName>ppt_x</p:attrName>
                                        </p:attrNameLst>
                                      </p:cBhvr>
                                      <p:tavLst>
                                        <p:tav tm="0">
                                          <p:val>
                                            <p:strVal val="#ppt_x"/>
                                          </p:val>
                                        </p:tav>
                                        <p:tav tm="100000">
                                          <p:val>
                                            <p:strVal val="#ppt_x"/>
                                          </p:val>
                                        </p:tav>
                                      </p:tavLst>
                                    </p:anim>
                                    <p:anim calcmode="lin" valueType="num">
                                      <p:cBhvr additive="base">
                                        <p:cTn id="19" dur="500" fill="hold"/>
                                        <p:tgtEl>
                                          <p:spTgt spid="147"/>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6" presetClass="entr" presetSubtype="37" fill="hold" grpId="0" nodeType="afterEffect">
                                  <p:stCondLst>
                                    <p:cond delay="0"/>
                                  </p:stCondLst>
                                  <p:childTnLst>
                                    <p:set>
                                      <p:cBhvr>
                                        <p:cTn id="22" dur="1" fill="hold">
                                          <p:stCondLst>
                                            <p:cond delay="0"/>
                                          </p:stCondLst>
                                        </p:cTn>
                                        <p:tgtEl>
                                          <p:spTgt spid="150"/>
                                        </p:tgtEl>
                                        <p:attrNameLst>
                                          <p:attrName>style.visibility</p:attrName>
                                        </p:attrNameLst>
                                      </p:cBhvr>
                                      <p:to>
                                        <p:strVal val="visible"/>
                                      </p:to>
                                    </p:set>
                                    <p:animEffect transition="in" filter="barn(outVertical)">
                                      <p:cBhvr>
                                        <p:cTn id="23" dur="500"/>
                                        <p:tgtEl>
                                          <p:spTgt spid="150"/>
                                        </p:tgtEl>
                                      </p:cBhvr>
                                    </p:animEffect>
                                  </p:childTnLst>
                                </p:cTn>
                              </p:par>
                            </p:childTnLst>
                          </p:cTn>
                        </p:par>
                        <p:par>
                          <p:cTn id="24" fill="hold" nodeType="withGroup">
                            <p:stCondLst>
                              <p:cond delay="1000"/>
                            </p:stCondLst>
                            <p:childTnLst>
                              <p:par>
                                <p:cTn id="25" presetID="23" presetClass="entr" presetSubtype="16" fill="hold" grpId="0" nodeType="afterEffect">
                                  <p:stCondLst>
                                    <p:cond delay="0"/>
                                  </p:stCondLst>
                                  <p:childTnLst>
                                    <p:set>
                                      <p:cBhvr>
                                        <p:cTn id="26" dur="1" fill="hold">
                                          <p:stCondLst>
                                            <p:cond delay="0"/>
                                          </p:stCondLst>
                                        </p:cTn>
                                        <p:tgtEl>
                                          <p:spTgt spid="145"/>
                                        </p:tgtEl>
                                        <p:attrNameLst>
                                          <p:attrName>style.visibility</p:attrName>
                                        </p:attrNameLst>
                                      </p:cBhvr>
                                      <p:to>
                                        <p:strVal val="visible"/>
                                      </p:to>
                                    </p:set>
                                    <p:anim calcmode="lin" valueType="num">
                                      <p:cBhvr>
                                        <p:cTn id="27" dur="500" fill="hold"/>
                                        <p:tgtEl>
                                          <p:spTgt spid="145"/>
                                        </p:tgtEl>
                                        <p:attrNameLst>
                                          <p:attrName>ppt_w</p:attrName>
                                        </p:attrNameLst>
                                      </p:cBhvr>
                                      <p:tavLst>
                                        <p:tav tm="0">
                                          <p:val>
                                            <p:fltVal val="0"/>
                                          </p:val>
                                        </p:tav>
                                        <p:tav tm="100000">
                                          <p:val>
                                            <p:strVal val="#ppt_w"/>
                                          </p:val>
                                        </p:tav>
                                      </p:tavLst>
                                    </p:anim>
                                    <p:anim calcmode="lin" valueType="num">
                                      <p:cBhvr>
                                        <p:cTn id="28" dur="500" fill="hold"/>
                                        <p:tgtEl>
                                          <p:spTgt spid="14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146"/>
                                        </p:tgtEl>
                                        <p:attrNameLst>
                                          <p:attrName>style.visibility</p:attrName>
                                        </p:attrNameLst>
                                      </p:cBhvr>
                                      <p:to>
                                        <p:strVal val="visible"/>
                                      </p:to>
                                    </p:set>
                                    <p:animEffect transition="in" filter="fade">
                                      <p:cBhvr>
                                        <p:cTn id="33" dur="1000"/>
                                        <p:tgtEl>
                                          <p:spTgt spid="146"/>
                                        </p:tgtEl>
                                      </p:cBhvr>
                                    </p:animEffect>
                                    <p:anim calcmode="lin" valueType="num">
                                      <p:cBhvr>
                                        <p:cTn id="34" dur="1000" fill="hold"/>
                                        <p:tgtEl>
                                          <p:spTgt spid="146"/>
                                        </p:tgtEl>
                                        <p:attrNameLst>
                                          <p:attrName>ppt_x</p:attrName>
                                        </p:attrNameLst>
                                      </p:cBhvr>
                                      <p:tavLst>
                                        <p:tav tm="0">
                                          <p:val>
                                            <p:strVal val="#ppt_x"/>
                                          </p:val>
                                        </p:tav>
                                        <p:tav tm="100000">
                                          <p:val>
                                            <p:strVal val="#ppt_x"/>
                                          </p:val>
                                        </p:tav>
                                      </p:tavLst>
                                    </p:anim>
                                    <p:anim calcmode="lin" valueType="num">
                                      <p:cBhvr>
                                        <p:cTn id="35" dur="1000" fill="hold"/>
                                        <p:tgtEl>
                                          <p:spTgt spid="146"/>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151"/>
                                        </p:tgtEl>
                                        <p:attrNameLst>
                                          <p:attrName>style.visibility</p:attrName>
                                        </p:attrNameLst>
                                      </p:cBhvr>
                                      <p:to>
                                        <p:strVal val="visible"/>
                                      </p:to>
                                    </p:set>
                                    <p:animEffect transition="in" filter="fade">
                                      <p:cBhvr>
                                        <p:cTn id="39" dur="500"/>
                                        <p:tgtEl>
                                          <p:spTgt spid="151"/>
                                        </p:tgtEl>
                                      </p:cBhvr>
                                    </p:animEffect>
                                    <p:anim calcmode="lin" valueType="num">
                                      <p:cBhvr>
                                        <p:cTn id="40" dur="500" fill="hold"/>
                                        <p:tgtEl>
                                          <p:spTgt spid="151"/>
                                        </p:tgtEl>
                                        <p:attrNameLst>
                                          <p:attrName>ppt_x</p:attrName>
                                        </p:attrNameLst>
                                      </p:cBhvr>
                                      <p:tavLst>
                                        <p:tav tm="0">
                                          <p:val>
                                            <p:strVal val="#ppt_x"/>
                                          </p:val>
                                        </p:tav>
                                        <p:tav tm="100000">
                                          <p:val>
                                            <p:strVal val="#ppt_x"/>
                                          </p:val>
                                        </p:tav>
                                      </p:tavLst>
                                    </p:anim>
                                    <p:anim calcmode="lin" valueType="num">
                                      <p:cBhvr>
                                        <p:cTn id="41" dur="500" fill="hold"/>
                                        <p:tgtEl>
                                          <p:spTgt spid="15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fade">
                                      <p:cBhvr>
                                        <p:cTn id="46" dur="1000"/>
                                        <p:tgtEl>
                                          <p:spTgt spid="153"/>
                                        </p:tgtEl>
                                      </p:cBhvr>
                                    </p:animEffect>
                                    <p:anim calcmode="lin" valueType="num">
                                      <p:cBhvr>
                                        <p:cTn id="47" dur="1000" fill="hold"/>
                                        <p:tgtEl>
                                          <p:spTgt spid="153"/>
                                        </p:tgtEl>
                                        <p:attrNameLst>
                                          <p:attrName>ppt_x</p:attrName>
                                        </p:attrNameLst>
                                      </p:cBhvr>
                                      <p:tavLst>
                                        <p:tav tm="0">
                                          <p:val>
                                            <p:strVal val="#ppt_x"/>
                                          </p:val>
                                        </p:tav>
                                        <p:tav tm="100000">
                                          <p:val>
                                            <p:strVal val="#ppt_x"/>
                                          </p:val>
                                        </p:tav>
                                      </p:tavLst>
                                    </p:anim>
                                    <p:anim calcmode="lin" valueType="num">
                                      <p:cBhvr>
                                        <p:cTn id="48" dur="1000" fill="hold"/>
                                        <p:tgtEl>
                                          <p:spTgt spid="15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52">
                                            <p:txEl>
                                              <p:pRg st="1" end="1"/>
                                            </p:txEl>
                                          </p:spTgt>
                                        </p:tgtEl>
                                        <p:attrNameLst>
                                          <p:attrName>style.visibility</p:attrName>
                                        </p:attrNameLst>
                                      </p:cBhvr>
                                      <p:to>
                                        <p:strVal val="visible"/>
                                      </p:to>
                                    </p:set>
                                    <p:animEffect transition="in" filter="fade">
                                      <p:cBhvr>
                                        <p:cTn id="53" dur="1000"/>
                                        <p:tgtEl>
                                          <p:spTgt spid="152">
                                            <p:txEl>
                                              <p:pRg st="1" end="1"/>
                                            </p:txEl>
                                          </p:spTgt>
                                        </p:tgtEl>
                                      </p:cBhvr>
                                    </p:animEffect>
                                    <p:anim calcmode="lin" valueType="num">
                                      <p:cBhvr>
                                        <p:cTn id="54" dur="1000" fill="hold"/>
                                        <p:tgtEl>
                                          <p:spTgt spid="152">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1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52">
                                            <p:txEl>
                                              <p:pRg st="2" end="2"/>
                                            </p:txEl>
                                          </p:spTgt>
                                        </p:tgtEl>
                                        <p:attrNameLst>
                                          <p:attrName>style.visibility</p:attrName>
                                        </p:attrNameLst>
                                      </p:cBhvr>
                                      <p:to>
                                        <p:strVal val="visible"/>
                                      </p:to>
                                    </p:set>
                                    <p:animEffect transition="in" filter="fade">
                                      <p:cBhvr>
                                        <p:cTn id="60" dur="1000"/>
                                        <p:tgtEl>
                                          <p:spTgt spid="152">
                                            <p:txEl>
                                              <p:pRg st="2" end="2"/>
                                            </p:txEl>
                                          </p:spTgt>
                                        </p:tgtEl>
                                      </p:cBhvr>
                                    </p:animEffect>
                                    <p:anim calcmode="lin" valueType="num">
                                      <p:cBhvr>
                                        <p:cTn id="61" dur="1000" fill="hold"/>
                                        <p:tgtEl>
                                          <p:spTgt spid="152">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5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8" grpId="0" animBg="1"/>
      <p:bldP spid="149" grpId="0" animBg="1"/>
      <p:bldP spid="150" grpId="0"/>
      <p:bldP spid="151" grpId="0"/>
      <p:bldP spid="152" grpId="0" build="p"/>
      <p:bldP spid="1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60" name="文本框"/>
          <p:cNvSpPr>
            <a:spLocks noGrp="1"/>
          </p:cNvSpPr>
          <p:nvPr>
            <p:ph type="body"/>
          </p:nvPr>
        </p:nvSpPr>
        <p:spPr>
          <a:xfrm>
            <a:off x="1626920" y="1367407"/>
            <a:ext cx="9227127" cy="1852046"/>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ctr">
              <a:lnSpc>
                <a:spcPct val="100000"/>
              </a:lnSpc>
              <a:buNone/>
            </a:pPr>
            <a:r>
              <a:rPr lang="zh-CN" altLang="en-US" sz="3200" b="1" spc="300" dirty="0">
                <a:solidFill>
                  <a:srgbClr val="D70000"/>
                </a:solidFill>
                <a:cs typeface="Times New Roman" charset="0"/>
              </a:rPr>
              <a:t>坚持“以本为本” 是</a:t>
            </a:r>
            <a:r>
              <a:rPr lang="zh-CN" altLang="en-US" sz="3200" b="1" u="none" strike="noStrike" kern="1200" cap="none" spc="300" baseline="0" dirty="0">
                <a:solidFill>
                  <a:srgbClr val="D70000"/>
                </a:solidFill>
                <a:latin typeface="微软雅黑" charset="0"/>
                <a:ea typeface="微软雅黑" charset="0"/>
                <a:cs typeface="Times New Roman" charset="0"/>
              </a:rPr>
              <a:t>建设高等教育强国的</a:t>
            </a:r>
            <a:endParaRPr lang="en-US" altLang="zh-CN" sz="3200" b="1" u="none" strike="noStrike" kern="1200" cap="none" spc="300" baseline="0" dirty="0">
              <a:solidFill>
                <a:srgbClr val="D70000"/>
              </a:solidFill>
              <a:latin typeface="微软雅黑" charset="0"/>
              <a:ea typeface="微软雅黑" charset="0"/>
              <a:cs typeface="Times New Roman" charset="0"/>
            </a:endParaRPr>
          </a:p>
          <a:p>
            <a:pPr marL="0" indent="0" algn="ctr">
              <a:lnSpc>
                <a:spcPct val="100000"/>
              </a:lnSpc>
              <a:buNone/>
            </a:pPr>
            <a:r>
              <a:rPr lang="zh-CN" altLang="en-US" sz="3200" b="1" u="none" strike="noStrike" kern="1200" cap="none" spc="300" baseline="0" dirty="0">
                <a:solidFill>
                  <a:srgbClr val="D70000"/>
                </a:solidFill>
                <a:latin typeface="微软雅黑" charset="0"/>
                <a:ea typeface="微软雅黑" charset="0"/>
                <a:cs typeface="Times New Roman" charset="0"/>
              </a:rPr>
              <a:t>必然要求</a:t>
            </a:r>
            <a:endParaRPr lang="zh-CN" altLang="en-US" sz="3200" b="1" u="none" strike="noStrike" kern="1200" cap="none" spc="250" baseline="0" dirty="0">
              <a:solidFill>
                <a:srgbClr val="D70000"/>
              </a:solidFill>
              <a:latin typeface="微软雅黑" charset="0"/>
              <a:ea typeface="微软雅黑" charset="0"/>
              <a:cs typeface="Times New Roman" charset="0"/>
            </a:endParaRPr>
          </a:p>
        </p:txBody>
      </p:sp>
      <p:sp>
        <p:nvSpPr>
          <p:cNvPr id="162" name="圆角矩形"/>
          <p:cNvSpPr>
            <a:spLocks/>
          </p:cNvSpPr>
          <p:nvPr/>
        </p:nvSpPr>
        <p:spPr>
          <a:xfrm flipH="1">
            <a:off x="1791637" y="3536359"/>
            <a:ext cx="8610960" cy="608975"/>
          </a:xfrm>
          <a:prstGeom prst="roundRect">
            <a:avLst>
              <a:gd name="adj" fmla="val 16666"/>
            </a:avLst>
          </a:prstGeom>
          <a:gradFill rotWithShape="1">
            <a:gsLst>
              <a:gs pos="0">
                <a:srgbClr val="AA4A3D">
                  <a:lumMod val="96000"/>
                  <a:lumOff val="4000"/>
                  <a:alpha val="100000"/>
                </a:srgbClr>
              </a:gs>
              <a:gs pos="100000">
                <a:srgbClr val="A32F10">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719982" tIns="45719" rIns="91438" bIns="45719" anchor="ctr" anchorCtr="0">
            <a:prstTxWarp prst="textNoShape">
              <a:avLst/>
            </a:prstTxWarp>
          </a:bodyPr>
          <a:lstStyle/>
          <a:p>
            <a:pPr defTabSz="914273"/>
            <a:r>
              <a:rPr lang="en-US" altLang="zh-CN" sz="2800" i="0" u="none" strike="noStrike" kern="0" cap="none" spc="0" baseline="0" dirty="0">
                <a:solidFill>
                  <a:srgbClr val="FFFFFF"/>
                </a:solidFill>
                <a:latin typeface="Century Gothic" charset="0"/>
                <a:ea typeface="幼圆" charset="0"/>
                <a:cs typeface="微软雅黑" charset="0"/>
                <a:sym typeface="微软雅黑" charset="0"/>
              </a:rPr>
              <a:t>1.</a:t>
            </a:r>
            <a:r>
              <a:rPr lang="zh-CN" altLang="en-US" sz="2800" i="0" u="none" strike="noStrike" kern="0" cap="none" spc="0" baseline="0" dirty="0">
                <a:solidFill>
                  <a:srgbClr val="FFFFFF"/>
                </a:solidFill>
                <a:latin typeface="Century Gothic" charset="0"/>
                <a:ea typeface="幼圆" charset="0"/>
                <a:cs typeface="微软雅黑" charset="0"/>
                <a:sym typeface="微软雅黑" charset="0"/>
              </a:rPr>
              <a:t>“</a:t>
            </a:r>
            <a:r>
              <a:rPr lang="zh-CN" altLang="en-US" sz="2800" dirty="0">
                <a:solidFill>
                  <a:schemeClr val="bg1"/>
                </a:solidFill>
                <a:latin typeface="微软雅黑" charset="0"/>
                <a:ea typeface="微软雅黑" charset="0"/>
                <a:cs typeface="微软雅黑" charset="0"/>
              </a:rPr>
              <a:t>以本为本</a:t>
            </a:r>
            <a:r>
              <a:rPr lang="zh-CN" altLang="en-US" sz="2800" i="0" u="none" strike="noStrike" kern="0" cap="none" spc="0" baseline="0" dirty="0">
                <a:solidFill>
                  <a:srgbClr val="FFFFFF"/>
                </a:solidFill>
                <a:latin typeface="Century Gothic" charset="0"/>
                <a:ea typeface="幼圆" charset="0"/>
                <a:cs typeface="微软雅黑" charset="0"/>
                <a:sym typeface="微软雅黑" charset="0"/>
              </a:rPr>
              <a:t>”</a:t>
            </a:r>
            <a:r>
              <a:rPr lang="zh-CN" altLang="en-US" sz="2800" u="none" strike="noStrike" kern="1200" cap="none" spc="0" baseline="0" dirty="0">
                <a:solidFill>
                  <a:schemeClr val="bg1"/>
                </a:solidFill>
                <a:latin typeface="微软雅黑" charset="0"/>
                <a:ea typeface="微软雅黑" charset="0"/>
                <a:cs typeface="微软雅黑" charset="0"/>
              </a:rPr>
              <a:t> 是由本科教育的本质属性决定的</a:t>
            </a:r>
            <a:endParaRPr lang="zh-CN" altLang="en-US" sz="2800" i="0" u="none" strike="noStrike" kern="0" cap="none" spc="0" baseline="0" dirty="0">
              <a:solidFill>
                <a:schemeClr val="bg1"/>
              </a:solidFill>
              <a:latin typeface="Century Gothic" charset="0"/>
              <a:ea typeface="幼圆" charset="0"/>
              <a:cs typeface="微软雅黑" charset="0"/>
              <a:sym typeface="微软雅黑" charset="0"/>
            </a:endParaRPr>
          </a:p>
        </p:txBody>
      </p:sp>
      <p:sp>
        <p:nvSpPr>
          <p:cNvPr id="163" name="圆角矩形"/>
          <p:cNvSpPr>
            <a:spLocks/>
          </p:cNvSpPr>
          <p:nvPr/>
        </p:nvSpPr>
        <p:spPr>
          <a:xfrm flipH="1">
            <a:off x="1791637" y="4798414"/>
            <a:ext cx="8610960" cy="608975"/>
          </a:xfrm>
          <a:prstGeom prst="roundRect">
            <a:avLst>
              <a:gd name="adj" fmla="val 16666"/>
            </a:avLst>
          </a:prstGeom>
          <a:gradFill rotWithShape="1">
            <a:gsLst>
              <a:gs pos="0">
                <a:srgbClr val="AA4A3D">
                  <a:lumMod val="96000"/>
                  <a:lumOff val="4000"/>
                  <a:alpha val="100000"/>
                </a:srgbClr>
              </a:gs>
              <a:gs pos="100000">
                <a:srgbClr val="A32F10">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719982" tIns="45719" rIns="91438" bIns="45719" anchor="ctr" anchorCtr="0">
            <a:prstTxWarp prst="textNoShape">
              <a:avLst/>
            </a:prstTxWarp>
          </a:bodyPr>
          <a:lstStyle/>
          <a:p>
            <a:pPr defTabSz="914273"/>
            <a:r>
              <a:rPr lang="en-US" altLang="zh-CN" sz="2800" i="0" u="none" strike="noStrike" kern="0" cap="none" spc="0" baseline="0" dirty="0">
                <a:solidFill>
                  <a:srgbClr val="FFFFFF"/>
                </a:solidFill>
                <a:latin typeface="Century Gothic" charset="0"/>
                <a:ea typeface="幼圆" charset="0"/>
                <a:cs typeface="微软雅黑" charset="0"/>
                <a:sym typeface="微软雅黑" charset="0"/>
              </a:rPr>
              <a:t>2.</a:t>
            </a:r>
            <a:r>
              <a:rPr lang="zh-CN" altLang="en-US" sz="2800" i="0" u="none" strike="noStrike" kern="0" cap="none" spc="0" baseline="0" dirty="0">
                <a:solidFill>
                  <a:srgbClr val="FFFFFF"/>
                </a:solidFill>
                <a:latin typeface="Century Gothic" charset="0"/>
                <a:ea typeface="幼圆" charset="0"/>
                <a:cs typeface="微软雅黑" charset="0"/>
                <a:sym typeface="微软雅黑" charset="0"/>
              </a:rPr>
              <a:t>“</a:t>
            </a:r>
            <a:r>
              <a:rPr lang="zh-CN" altLang="en-US" sz="2800" dirty="0">
                <a:solidFill>
                  <a:schemeClr val="bg1"/>
                </a:solidFill>
                <a:latin typeface="微软雅黑" charset="0"/>
                <a:ea typeface="微软雅黑" charset="0"/>
                <a:cs typeface="微软雅黑" charset="0"/>
              </a:rPr>
              <a:t>以本为本</a:t>
            </a:r>
            <a:r>
              <a:rPr lang="zh-CN" altLang="en-US" sz="2800" i="0" u="none" strike="noStrike" kern="0" cap="none" spc="0" baseline="0" dirty="0">
                <a:solidFill>
                  <a:srgbClr val="FFFFFF"/>
                </a:solidFill>
                <a:latin typeface="Century Gothic" charset="0"/>
                <a:ea typeface="幼圆" charset="0"/>
                <a:cs typeface="微软雅黑" charset="0"/>
                <a:sym typeface="微软雅黑" charset="0"/>
              </a:rPr>
              <a:t>”</a:t>
            </a:r>
            <a:r>
              <a:rPr lang="zh-CN" altLang="en-US" sz="2800" u="none" strike="noStrike" kern="1200" cap="none" spc="0" baseline="0" dirty="0">
                <a:solidFill>
                  <a:schemeClr val="bg1"/>
                </a:solidFill>
                <a:latin typeface="微软雅黑" charset="0"/>
                <a:ea typeface="微软雅黑" charset="0"/>
                <a:cs typeface="微软雅黑" charset="0"/>
              </a:rPr>
              <a:t> 是由本科教育的地位作用决定的</a:t>
            </a:r>
            <a:endParaRPr lang="zh-CN" altLang="en-US" sz="2800" i="0" u="none" strike="noStrike" kern="0" cap="none" spc="0" baseline="0" dirty="0">
              <a:solidFill>
                <a:schemeClr val="bg1"/>
              </a:solidFill>
              <a:latin typeface="Century Gothic" charset="0"/>
              <a:ea typeface="幼圆" charset="0"/>
              <a:cs typeface="微软雅黑" charset="0"/>
              <a:sym typeface="微软雅黑" charset="0"/>
            </a:endParaRPr>
          </a:p>
        </p:txBody>
      </p:sp>
    </p:spTree>
    <p:extLst>
      <p:ext uri="{BB962C8B-B14F-4D97-AF65-F5344CB8AC3E}">
        <p14:creationId xmlns:p14="http://schemas.microsoft.com/office/powerpoint/2010/main" val="78483699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anim calcmode="lin" valueType="num">
                                      <p:cBhvr>
                                        <p:cTn id="8" dur="1000" fill="hold"/>
                                        <p:tgtEl>
                                          <p:spTgt spid="162"/>
                                        </p:tgtEl>
                                        <p:attrNameLst>
                                          <p:attrName>ppt_x</p:attrName>
                                        </p:attrNameLst>
                                      </p:cBhvr>
                                      <p:tavLst>
                                        <p:tav tm="0">
                                          <p:val>
                                            <p:strVal val="#ppt_x"/>
                                          </p:val>
                                        </p:tav>
                                        <p:tav tm="100000">
                                          <p:val>
                                            <p:strVal val="#ppt_x"/>
                                          </p:val>
                                        </p:tav>
                                      </p:tavLst>
                                    </p:anim>
                                    <p:anim calcmode="lin" valueType="num">
                                      <p:cBhvr>
                                        <p:cTn id="9"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
                                        </p:tgtEl>
                                        <p:attrNameLst>
                                          <p:attrName>style.visibility</p:attrName>
                                        </p:attrNameLst>
                                      </p:cBhvr>
                                      <p:to>
                                        <p:strVal val="visible"/>
                                      </p:to>
                                    </p:set>
                                    <p:animEffect transition="in" filter="fade">
                                      <p:cBhvr>
                                        <p:cTn id="14" dur="1000"/>
                                        <p:tgtEl>
                                          <p:spTgt spid="163"/>
                                        </p:tgtEl>
                                      </p:cBhvr>
                                    </p:animEffect>
                                    <p:anim calcmode="lin" valueType="num">
                                      <p:cBhvr>
                                        <p:cTn id="15" dur="1000" fill="hold"/>
                                        <p:tgtEl>
                                          <p:spTgt spid="163"/>
                                        </p:tgtEl>
                                        <p:attrNameLst>
                                          <p:attrName>ppt_x</p:attrName>
                                        </p:attrNameLst>
                                      </p:cBhvr>
                                      <p:tavLst>
                                        <p:tav tm="0">
                                          <p:val>
                                            <p:strVal val="#ppt_x"/>
                                          </p:val>
                                        </p:tav>
                                        <p:tav tm="100000">
                                          <p:val>
                                            <p:strVal val="#ppt_x"/>
                                          </p:val>
                                        </p:tav>
                                      </p:tavLst>
                                    </p:anim>
                                    <p:anim calcmode="lin" valueType="num">
                                      <p:cBhvr>
                                        <p:cTn id="16" dur="1000" fill="hold"/>
                                        <p:tgtEl>
                                          <p:spTgt spid="16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0">
                                            <p:txEl>
                                              <p:pRg st="0" end="0"/>
                                            </p:txEl>
                                          </p:spTgt>
                                        </p:tgtEl>
                                        <p:attrNameLst>
                                          <p:attrName>style.visibility</p:attrName>
                                        </p:attrNameLst>
                                      </p:cBhvr>
                                      <p:to>
                                        <p:strVal val="visible"/>
                                      </p:to>
                                    </p:set>
                                    <p:animEffect transition="in" filter="fade">
                                      <p:cBhvr>
                                        <p:cTn id="21" dur="1000"/>
                                        <p:tgtEl>
                                          <p:spTgt spid="160">
                                            <p:txEl>
                                              <p:pRg st="0" end="0"/>
                                            </p:txEl>
                                          </p:spTgt>
                                        </p:tgtEl>
                                      </p:cBhvr>
                                    </p:animEffect>
                                    <p:anim calcmode="lin" valueType="num">
                                      <p:cBhvr>
                                        <p:cTn id="22" dur="1000" fill="hold"/>
                                        <p:tgtEl>
                                          <p:spTgt spid="16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6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0">
                                            <p:txEl>
                                              <p:pRg st="1" end="1"/>
                                            </p:txEl>
                                          </p:spTgt>
                                        </p:tgtEl>
                                        <p:attrNameLst>
                                          <p:attrName>style.visibility</p:attrName>
                                        </p:attrNameLst>
                                      </p:cBhvr>
                                      <p:to>
                                        <p:strVal val="visible"/>
                                      </p:to>
                                    </p:set>
                                    <p:animEffect transition="in" filter="fade">
                                      <p:cBhvr>
                                        <p:cTn id="28" dur="1000"/>
                                        <p:tgtEl>
                                          <p:spTgt spid="160">
                                            <p:txEl>
                                              <p:pRg st="1" end="1"/>
                                            </p:txEl>
                                          </p:spTgt>
                                        </p:tgtEl>
                                      </p:cBhvr>
                                    </p:animEffect>
                                    <p:anim calcmode="lin" valueType="num">
                                      <p:cBhvr>
                                        <p:cTn id="29" dur="1000" fill="hold"/>
                                        <p:tgtEl>
                                          <p:spTgt spid="16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6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build="p"/>
      <p:bldP spid="162" grpId="0" animBg="1"/>
      <p:bldP spid="1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67" name="流程图: 显示"/>
          <p:cNvSpPr>
            <a:spLocks/>
          </p:cNvSpPr>
          <p:nvPr/>
        </p:nvSpPr>
        <p:spPr>
          <a:xfrm flipH="1">
            <a:off x="320839" y="3239424"/>
            <a:ext cx="3920522" cy="1380356"/>
          </a:xfrm>
          <a:prstGeom prst="flowChartDisplay">
            <a:avLst/>
          </a:prstGeom>
          <a:solidFill>
            <a:schemeClr val="accent1"/>
          </a:solidFill>
          <a:ln w="12700" cap="flat" cmpd="sng">
            <a:noFill/>
            <a:prstDash val="solid"/>
            <a:round/>
          </a:ln>
        </p:spPr>
      </p:sp>
      <p:sp>
        <p:nvSpPr>
          <p:cNvPr id="168" name="圆角矩形"/>
          <p:cNvSpPr>
            <a:spLocks/>
          </p:cNvSpPr>
          <p:nvPr/>
        </p:nvSpPr>
        <p:spPr>
          <a:xfrm>
            <a:off x="5958608" y="1374240"/>
            <a:ext cx="5631766" cy="2054167"/>
          </a:xfrm>
          <a:prstGeom prst="roundRect">
            <a:avLst>
              <a:gd name="adj" fmla="val 50000"/>
            </a:avLst>
          </a:prstGeom>
          <a:solidFill>
            <a:schemeClr val="accent2"/>
          </a:solidFill>
          <a:ln w="12700" cap="flat" cmpd="sng">
            <a:noFill/>
            <a:prstDash val="solid"/>
            <a:round/>
          </a:ln>
        </p:spPr>
      </p:sp>
      <p:sp>
        <p:nvSpPr>
          <p:cNvPr id="169" name="圆角矩形"/>
          <p:cNvSpPr>
            <a:spLocks/>
          </p:cNvSpPr>
          <p:nvPr/>
        </p:nvSpPr>
        <p:spPr>
          <a:xfrm>
            <a:off x="6041793" y="3990616"/>
            <a:ext cx="5679151" cy="2304787"/>
          </a:xfrm>
          <a:prstGeom prst="roundRect">
            <a:avLst>
              <a:gd name="adj" fmla="val 50000"/>
            </a:avLst>
          </a:prstGeom>
          <a:solidFill>
            <a:schemeClr val="accent2"/>
          </a:solidFill>
          <a:ln w="12700" cap="flat" cmpd="sng">
            <a:noFill/>
            <a:prstDash val="solid"/>
            <a:round/>
          </a:ln>
        </p:spPr>
      </p:sp>
      <p:sp>
        <p:nvSpPr>
          <p:cNvPr id="170" name="直线"/>
          <p:cNvSpPr>
            <a:spLocks/>
          </p:cNvSpPr>
          <p:nvPr/>
        </p:nvSpPr>
        <p:spPr>
          <a:xfrm flipV="1">
            <a:off x="4241363" y="2403088"/>
            <a:ext cx="1647573" cy="1530414"/>
          </a:xfrm>
          <a:prstGeom prst="line">
            <a:avLst/>
          </a:prstGeom>
          <a:noFill/>
          <a:ln w="12700" cap="flat" cmpd="sng">
            <a:solidFill>
              <a:srgbClr val="6C0000"/>
            </a:solidFill>
            <a:prstDash val="solid"/>
            <a:round/>
            <a:tailEnd type="triangle" w="lg" len="lg"/>
          </a:ln>
        </p:spPr>
      </p:sp>
      <p:sp>
        <p:nvSpPr>
          <p:cNvPr id="171" name="直线"/>
          <p:cNvSpPr>
            <a:spLocks/>
          </p:cNvSpPr>
          <p:nvPr/>
        </p:nvSpPr>
        <p:spPr>
          <a:xfrm>
            <a:off x="4241363" y="3933501"/>
            <a:ext cx="1647573" cy="1493517"/>
          </a:xfrm>
          <a:prstGeom prst="line">
            <a:avLst/>
          </a:prstGeom>
          <a:noFill/>
          <a:ln w="12700" cap="flat" cmpd="sng">
            <a:solidFill>
              <a:srgbClr val="6C0000"/>
            </a:solidFill>
            <a:prstDash val="solid"/>
            <a:round/>
            <a:tailEnd type="triangle" w="lg" len="lg"/>
          </a:ln>
        </p:spPr>
      </p:sp>
      <p:sp>
        <p:nvSpPr>
          <p:cNvPr id="172" name="椭圆"/>
          <p:cNvSpPr>
            <a:spLocks noChangeAspect="1"/>
          </p:cNvSpPr>
          <p:nvPr/>
        </p:nvSpPr>
        <p:spPr>
          <a:xfrm>
            <a:off x="6196384" y="1982273"/>
            <a:ext cx="838098" cy="838099"/>
          </a:xfrm>
          <a:prstGeom prst="ellipse">
            <a:avLst/>
          </a:prstGeom>
          <a:solidFill>
            <a:schemeClr val="accent1"/>
          </a:solidFill>
          <a:ln w="50800" cap="flat" cmpd="sng">
            <a:solidFill>
              <a:srgbClr val="FFFFFF"/>
            </a:solidFill>
            <a:prstDash val="solid"/>
            <a:round/>
          </a:ln>
        </p:spPr>
        <p:txBody>
          <a:bodyPr vert="horz" wrap="square" lIns="144000" tIns="45720" rIns="91440" bIns="45720" anchor="ctr" anchorCtr="0">
            <a:prstTxWarp prst="textNoShape">
              <a:avLst/>
            </a:prstTxWarp>
          </a:bodyPr>
          <a:lstStyle/>
          <a:p>
            <a:pPr marL="0" indent="0" algn="ctr">
              <a:lnSpc>
                <a:spcPct val="100000"/>
              </a:lnSpc>
              <a:spcBef>
                <a:spcPts val="0"/>
              </a:spcBef>
              <a:spcAft>
                <a:spcPts val="0"/>
              </a:spcAft>
              <a:buNone/>
            </a:pPr>
            <a:r>
              <a:rPr lang="en-US" altLang="zh-CN" sz="2300" u="none" strike="noStrike" kern="1200" cap="none" spc="250" baseline="0">
                <a:solidFill>
                  <a:srgbClr val="FFFFFF"/>
                </a:solidFill>
                <a:latin typeface="微软雅黑" charset="0"/>
                <a:ea typeface="微软雅黑" charset="0"/>
                <a:cs typeface="微软雅黑" charset="0"/>
              </a:rPr>
              <a:t>1</a:t>
            </a:r>
            <a:endParaRPr lang="zh-CN" altLang="en-US" sz="2300" u="none" strike="noStrike" kern="1200" cap="none" spc="250" baseline="0">
              <a:solidFill>
                <a:srgbClr val="FFFFFF"/>
              </a:solidFill>
              <a:latin typeface="微软雅黑" charset="0"/>
              <a:ea typeface="微软雅黑" charset="0"/>
              <a:cs typeface="微软雅黑" charset="0"/>
            </a:endParaRPr>
          </a:p>
        </p:txBody>
      </p:sp>
      <p:sp>
        <p:nvSpPr>
          <p:cNvPr id="173" name="椭圆"/>
          <p:cNvSpPr>
            <a:spLocks noChangeAspect="1"/>
          </p:cNvSpPr>
          <p:nvPr/>
        </p:nvSpPr>
        <p:spPr>
          <a:xfrm>
            <a:off x="6255434" y="4783011"/>
            <a:ext cx="720000" cy="719999"/>
          </a:xfrm>
          <a:prstGeom prst="ellipse">
            <a:avLst/>
          </a:prstGeom>
          <a:solidFill>
            <a:schemeClr val="accent1"/>
          </a:solidFill>
          <a:ln w="50800" cap="flat" cmpd="sng">
            <a:solidFill>
              <a:srgbClr val="FFFFFF"/>
            </a:solidFill>
            <a:prstDash val="solid"/>
            <a:round/>
          </a:ln>
        </p:spPr>
        <p:txBody>
          <a:bodyPr vert="horz" wrap="square" lIns="144000" tIns="45720" rIns="91440" bIns="45720" anchor="ctr" anchorCtr="0">
            <a:prstTxWarp prst="textNoShape">
              <a:avLst/>
            </a:prstTxWarp>
          </a:bodyPr>
          <a:lstStyle/>
          <a:p>
            <a:pPr marL="0" indent="0" algn="ctr">
              <a:lnSpc>
                <a:spcPct val="100000"/>
              </a:lnSpc>
              <a:spcBef>
                <a:spcPts val="0"/>
              </a:spcBef>
              <a:spcAft>
                <a:spcPts val="0"/>
              </a:spcAft>
              <a:buNone/>
            </a:pPr>
            <a:r>
              <a:rPr lang="en-US" altLang="zh-CN" sz="2300" u="none" strike="noStrike" kern="1200" cap="none" spc="250" baseline="0">
                <a:solidFill>
                  <a:srgbClr val="FFFFFF"/>
                </a:solidFill>
                <a:latin typeface="微软雅黑" charset="0"/>
                <a:ea typeface="微软雅黑" charset="0"/>
                <a:cs typeface="微软雅黑" charset="0"/>
              </a:rPr>
              <a:t>2</a:t>
            </a:r>
            <a:endParaRPr lang="zh-CN" altLang="en-US" sz="2300" u="none" strike="noStrike" kern="1200" cap="none" spc="250" baseline="0">
              <a:solidFill>
                <a:srgbClr val="FFFFFF"/>
              </a:solidFill>
              <a:latin typeface="微软雅黑" charset="0"/>
              <a:ea typeface="微软雅黑" charset="0"/>
              <a:cs typeface="微软雅黑" charset="0"/>
            </a:endParaRPr>
          </a:p>
        </p:txBody>
      </p:sp>
      <p:sp>
        <p:nvSpPr>
          <p:cNvPr id="174" name="曲线"/>
          <p:cNvSpPr>
            <a:spLocks noChangeAspect="1"/>
          </p:cNvSpPr>
          <p:nvPr/>
        </p:nvSpPr>
        <p:spPr>
          <a:xfrm>
            <a:off x="710614" y="3514104"/>
            <a:ext cx="565568" cy="827068"/>
          </a:xfrm>
          <a:custGeom>
            <a:avLst/>
            <a:gdLst>
              <a:gd name="T1" fmla="*/ 0 w 21600"/>
              <a:gd name="T2" fmla="*/ 0 h 21600"/>
              <a:gd name="T3" fmla="*/ 21600 w 21600"/>
              <a:gd name="T4" fmla="*/ 21600 h 21600"/>
            </a:gdLst>
            <a:ahLst/>
            <a:cxnLst/>
            <a:rect l="T1" t="T2" r="T3" b="T4"/>
            <a:pathLst>
              <a:path w="21600" h="21600">
                <a:moveTo>
                  <a:pt x="21600" y="14135"/>
                </a:moveTo>
                <a:cubicBezTo>
                  <a:pt x="21600" y="19058"/>
                  <a:pt x="21600" y="19058"/>
                  <a:pt x="21600" y="19058"/>
                </a:cubicBezTo>
                <a:cubicBezTo>
                  <a:pt x="21600" y="20488"/>
                  <a:pt x="19974" y="21600"/>
                  <a:pt x="17883" y="21600"/>
                </a:cubicBezTo>
                <a:cubicBezTo>
                  <a:pt x="11148" y="21600"/>
                  <a:pt x="11148" y="21600"/>
                  <a:pt x="11148" y="21600"/>
                </a:cubicBezTo>
                <a:cubicBezTo>
                  <a:pt x="9987" y="21600"/>
                  <a:pt x="9058" y="21282"/>
                  <a:pt x="8361" y="20805"/>
                </a:cubicBezTo>
                <a:cubicBezTo>
                  <a:pt x="1161" y="15882"/>
                  <a:pt x="1161" y="15882"/>
                  <a:pt x="1161" y="15882"/>
                </a:cubicBezTo>
                <a:cubicBezTo>
                  <a:pt x="464" y="15405"/>
                  <a:pt x="464" y="14929"/>
                  <a:pt x="1161" y="14452"/>
                </a:cubicBezTo>
                <a:cubicBezTo>
                  <a:pt x="1625" y="14135"/>
                  <a:pt x="1625" y="14135"/>
                  <a:pt x="1625" y="14135"/>
                </a:cubicBezTo>
                <a:cubicBezTo>
                  <a:pt x="1858" y="13976"/>
                  <a:pt x="2322" y="13817"/>
                  <a:pt x="2554" y="13817"/>
                </a:cubicBezTo>
                <a:cubicBezTo>
                  <a:pt x="3019" y="13817"/>
                  <a:pt x="3251" y="13976"/>
                  <a:pt x="3483" y="14135"/>
                </a:cubicBezTo>
                <a:cubicBezTo>
                  <a:pt x="7432" y="16676"/>
                  <a:pt x="7432" y="16676"/>
                  <a:pt x="7432" y="16676"/>
                </a:cubicBezTo>
                <a:cubicBezTo>
                  <a:pt x="7432" y="6988"/>
                  <a:pt x="7432" y="6988"/>
                  <a:pt x="7432" y="6988"/>
                </a:cubicBezTo>
                <a:cubicBezTo>
                  <a:pt x="7432" y="6352"/>
                  <a:pt x="7896" y="6035"/>
                  <a:pt x="8825" y="6035"/>
                </a:cubicBezTo>
                <a:cubicBezTo>
                  <a:pt x="9290" y="6035"/>
                  <a:pt x="9290" y="6035"/>
                  <a:pt x="9290" y="6035"/>
                </a:cubicBezTo>
                <a:cubicBezTo>
                  <a:pt x="9987" y="6035"/>
                  <a:pt x="10683" y="6352"/>
                  <a:pt x="10683" y="6988"/>
                </a:cubicBezTo>
                <a:cubicBezTo>
                  <a:pt x="10683" y="12388"/>
                  <a:pt x="10683" y="12388"/>
                  <a:pt x="10683" y="12388"/>
                </a:cubicBezTo>
                <a:cubicBezTo>
                  <a:pt x="11148" y="12229"/>
                  <a:pt x="11148" y="12229"/>
                  <a:pt x="11148" y="12229"/>
                </a:cubicBezTo>
                <a:cubicBezTo>
                  <a:pt x="11612" y="12229"/>
                  <a:pt x="11845" y="12229"/>
                  <a:pt x="12077" y="12229"/>
                </a:cubicBezTo>
                <a:cubicBezTo>
                  <a:pt x="13238" y="12229"/>
                  <a:pt x="13703" y="12388"/>
                  <a:pt x="13703" y="12388"/>
                </a:cubicBezTo>
                <a:cubicBezTo>
                  <a:pt x="13935" y="12388"/>
                  <a:pt x="13935" y="12388"/>
                  <a:pt x="13935" y="12388"/>
                </a:cubicBezTo>
                <a:cubicBezTo>
                  <a:pt x="13935" y="13182"/>
                  <a:pt x="13935" y="13182"/>
                  <a:pt x="13935" y="13182"/>
                </a:cubicBezTo>
                <a:cubicBezTo>
                  <a:pt x="13935" y="13182"/>
                  <a:pt x="13935" y="13341"/>
                  <a:pt x="14167" y="13341"/>
                </a:cubicBezTo>
                <a:cubicBezTo>
                  <a:pt x="14167" y="13341"/>
                  <a:pt x="14400" y="13182"/>
                  <a:pt x="14400" y="13182"/>
                </a:cubicBezTo>
                <a:cubicBezTo>
                  <a:pt x="14400" y="12388"/>
                  <a:pt x="14400" y="12388"/>
                  <a:pt x="14400" y="12388"/>
                </a:cubicBezTo>
                <a:cubicBezTo>
                  <a:pt x="14400" y="12388"/>
                  <a:pt x="14632" y="12388"/>
                  <a:pt x="15096" y="12388"/>
                </a:cubicBezTo>
                <a:cubicBezTo>
                  <a:pt x="15561" y="12388"/>
                  <a:pt x="16258" y="12547"/>
                  <a:pt x="16722" y="12705"/>
                </a:cubicBezTo>
                <a:cubicBezTo>
                  <a:pt x="16722" y="12705"/>
                  <a:pt x="16722" y="12705"/>
                  <a:pt x="16722" y="12705"/>
                </a:cubicBezTo>
                <a:cubicBezTo>
                  <a:pt x="16722" y="13500"/>
                  <a:pt x="16722" y="13500"/>
                  <a:pt x="16722" y="13500"/>
                </a:cubicBezTo>
                <a:cubicBezTo>
                  <a:pt x="16722" y="13500"/>
                  <a:pt x="16954" y="13658"/>
                  <a:pt x="16954" y="13658"/>
                </a:cubicBezTo>
                <a:cubicBezTo>
                  <a:pt x="17187" y="13658"/>
                  <a:pt x="17419" y="13500"/>
                  <a:pt x="17419" y="13500"/>
                </a:cubicBezTo>
                <a:cubicBezTo>
                  <a:pt x="17419" y="12547"/>
                  <a:pt x="17419" y="12547"/>
                  <a:pt x="17419" y="12547"/>
                </a:cubicBezTo>
                <a:cubicBezTo>
                  <a:pt x="17419" y="12547"/>
                  <a:pt x="17651" y="12547"/>
                  <a:pt x="17883" y="12547"/>
                </a:cubicBezTo>
                <a:cubicBezTo>
                  <a:pt x="18812" y="12547"/>
                  <a:pt x="19509" y="12864"/>
                  <a:pt x="19509" y="12864"/>
                </a:cubicBezTo>
                <a:cubicBezTo>
                  <a:pt x="19509" y="12864"/>
                  <a:pt x="19509" y="12864"/>
                  <a:pt x="19509" y="12864"/>
                </a:cubicBezTo>
                <a:cubicBezTo>
                  <a:pt x="19741" y="12864"/>
                  <a:pt x="19741" y="12864"/>
                  <a:pt x="19741" y="12864"/>
                </a:cubicBezTo>
                <a:cubicBezTo>
                  <a:pt x="19741" y="12864"/>
                  <a:pt x="19741" y="12864"/>
                  <a:pt x="19741" y="12864"/>
                </a:cubicBezTo>
                <a:cubicBezTo>
                  <a:pt x="19741" y="13658"/>
                  <a:pt x="19741" y="13658"/>
                  <a:pt x="19741" y="13658"/>
                </a:cubicBezTo>
                <a:cubicBezTo>
                  <a:pt x="19741" y="13817"/>
                  <a:pt x="19741" y="13817"/>
                  <a:pt x="19974" y="13817"/>
                </a:cubicBezTo>
                <a:cubicBezTo>
                  <a:pt x="20206" y="13817"/>
                  <a:pt x="20206" y="13817"/>
                  <a:pt x="20206" y="13658"/>
                </a:cubicBezTo>
                <a:cubicBezTo>
                  <a:pt x="20206" y="12864"/>
                  <a:pt x="20206" y="12864"/>
                  <a:pt x="20206" y="12864"/>
                </a:cubicBezTo>
                <a:cubicBezTo>
                  <a:pt x="21367" y="13182"/>
                  <a:pt x="21600" y="13658"/>
                  <a:pt x="21600" y="14135"/>
                </a:cubicBezTo>
              </a:path>
              <a:path w="21600" h="21600">
                <a:moveTo>
                  <a:pt x="13238" y="6194"/>
                </a:moveTo>
                <a:cubicBezTo>
                  <a:pt x="13238" y="4447"/>
                  <a:pt x="11380" y="3017"/>
                  <a:pt x="8825" y="3017"/>
                </a:cubicBezTo>
                <a:cubicBezTo>
                  <a:pt x="6270" y="3017"/>
                  <a:pt x="4180" y="4447"/>
                  <a:pt x="4180" y="6194"/>
                </a:cubicBezTo>
                <a:cubicBezTo>
                  <a:pt x="4180" y="6988"/>
                  <a:pt x="4877" y="7782"/>
                  <a:pt x="5806" y="8417"/>
                </a:cubicBezTo>
                <a:cubicBezTo>
                  <a:pt x="5806" y="6988"/>
                  <a:pt x="5806" y="6988"/>
                  <a:pt x="5806" y="6988"/>
                </a:cubicBezTo>
                <a:cubicBezTo>
                  <a:pt x="5806" y="5876"/>
                  <a:pt x="6967" y="4923"/>
                  <a:pt x="8825" y="4923"/>
                </a:cubicBezTo>
                <a:cubicBezTo>
                  <a:pt x="9290" y="4923"/>
                  <a:pt x="9290" y="4923"/>
                  <a:pt x="9290" y="4923"/>
                </a:cubicBezTo>
                <a:cubicBezTo>
                  <a:pt x="10916" y="4923"/>
                  <a:pt x="12309" y="5876"/>
                  <a:pt x="12309" y="6988"/>
                </a:cubicBezTo>
                <a:cubicBezTo>
                  <a:pt x="12309" y="8099"/>
                  <a:pt x="12309" y="8099"/>
                  <a:pt x="12309" y="8099"/>
                </a:cubicBezTo>
                <a:cubicBezTo>
                  <a:pt x="13006" y="7623"/>
                  <a:pt x="13238" y="6829"/>
                  <a:pt x="13238" y="6194"/>
                </a:cubicBezTo>
              </a:path>
              <a:path w="21600" h="21600">
                <a:moveTo>
                  <a:pt x="5806" y="11752"/>
                </a:moveTo>
                <a:cubicBezTo>
                  <a:pt x="5806" y="10323"/>
                  <a:pt x="5806" y="10323"/>
                  <a:pt x="5806" y="10323"/>
                </a:cubicBezTo>
                <a:cubicBezTo>
                  <a:pt x="3483" y="9529"/>
                  <a:pt x="2090" y="7941"/>
                  <a:pt x="2090" y="6194"/>
                </a:cubicBezTo>
                <a:cubicBezTo>
                  <a:pt x="2090" y="3494"/>
                  <a:pt x="5109" y="1429"/>
                  <a:pt x="8825" y="1429"/>
                </a:cubicBezTo>
                <a:cubicBezTo>
                  <a:pt x="12541" y="1429"/>
                  <a:pt x="15561" y="3494"/>
                  <a:pt x="15561" y="6194"/>
                </a:cubicBezTo>
                <a:cubicBezTo>
                  <a:pt x="15561" y="7782"/>
                  <a:pt x="14167" y="9211"/>
                  <a:pt x="12309" y="10164"/>
                </a:cubicBezTo>
                <a:cubicBezTo>
                  <a:pt x="12309" y="11117"/>
                  <a:pt x="12309" y="11117"/>
                  <a:pt x="12309" y="11117"/>
                </a:cubicBezTo>
                <a:cubicBezTo>
                  <a:pt x="12774" y="11117"/>
                  <a:pt x="13238" y="11117"/>
                  <a:pt x="13470" y="11276"/>
                </a:cubicBezTo>
                <a:cubicBezTo>
                  <a:pt x="16025" y="10164"/>
                  <a:pt x="17651" y="8258"/>
                  <a:pt x="17651" y="6194"/>
                </a:cubicBezTo>
                <a:cubicBezTo>
                  <a:pt x="17651" y="2699"/>
                  <a:pt x="13703" y="0"/>
                  <a:pt x="8825" y="0"/>
                </a:cubicBezTo>
                <a:cubicBezTo>
                  <a:pt x="3948" y="0"/>
                  <a:pt x="0" y="2699"/>
                  <a:pt x="0" y="6194"/>
                </a:cubicBezTo>
                <a:cubicBezTo>
                  <a:pt x="0" y="8735"/>
                  <a:pt x="2322" y="10958"/>
                  <a:pt x="5806" y="11752"/>
                </a:cubicBezTo>
                <a:close/>
              </a:path>
            </a:pathLst>
          </a:custGeom>
          <a:solidFill>
            <a:srgbClr val="FFFFFF"/>
          </a:solidFill>
          <a:ln w="9525" cap="flat" cmpd="sng">
            <a:noFill/>
            <a:prstDash val="solid"/>
            <a:round/>
          </a:ln>
        </p:spPr>
      </p:sp>
      <p:sp>
        <p:nvSpPr>
          <p:cNvPr id="175" name="矩形"/>
          <p:cNvSpPr>
            <a:spLocks/>
          </p:cNvSpPr>
          <p:nvPr/>
        </p:nvSpPr>
        <p:spPr>
          <a:xfrm>
            <a:off x="1276182" y="3568505"/>
            <a:ext cx="2492990" cy="707885"/>
          </a:xfrm>
          <a:prstGeom prst="rect">
            <a:avLst/>
          </a:prstGeom>
          <a:noFill/>
          <a:ln w="9525" cap="flat" cmpd="sng">
            <a:noFill/>
            <a:prstDash val="solid"/>
            <a:miter/>
          </a:ln>
        </p:spPr>
        <p:txBody>
          <a:bodyPr vert="horz" wrap="none" lIns="91440" tIns="45720" rIns="91440" bIns="45720" anchor="t" anchorCtr="0">
            <a:prstTxWarp prst="textNoShape">
              <a:avLst/>
            </a:prstTxWarp>
          </a:bodyPr>
          <a:lstStyle/>
          <a:p>
            <a:pPr marL="0" indent="0" algn="ctr">
              <a:lnSpc>
                <a:spcPct val="100000"/>
              </a:lnSpc>
              <a:spcBef>
                <a:spcPts val="0"/>
              </a:spcBef>
              <a:spcAft>
                <a:spcPts val="0"/>
              </a:spcAft>
              <a:buNone/>
            </a:pPr>
            <a:r>
              <a:rPr lang="zh-CN" altLang="en-US" sz="2000" b="1" u="none" strike="noStrike" kern="1200" cap="none" spc="0" baseline="0" dirty="0">
                <a:solidFill>
                  <a:schemeClr val="bg1"/>
                </a:solidFill>
                <a:latin typeface="微软雅黑" charset="0"/>
                <a:ea typeface="微软雅黑" charset="0"/>
                <a:cs typeface="微软雅黑" charset="0"/>
              </a:rPr>
              <a:t>本科教育是青年学生</a:t>
            </a:r>
            <a:endParaRPr lang="en-US" altLang="zh-CN" sz="2000" b="1" u="none" strike="noStrike" kern="1200" cap="none" spc="0" baseline="0" dirty="0">
              <a:solidFill>
                <a:schemeClr val="bg1"/>
              </a:solidFill>
              <a:latin typeface="微软雅黑" charset="0"/>
              <a:ea typeface="微软雅黑" charset="0"/>
              <a:cs typeface="微软雅黑" charset="0"/>
            </a:endParaRPr>
          </a:p>
          <a:p>
            <a:pPr marL="0" indent="0" algn="ctr">
              <a:lnSpc>
                <a:spcPct val="100000"/>
              </a:lnSpc>
              <a:spcBef>
                <a:spcPts val="0"/>
              </a:spcBef>
              <a:spcAft>
                <a:spcPts val="0"/>
              </a:spcAft>
              <a:buNone/>
            </a:pPr>
            <a:r>
              <a:rPr lang="zh-CN" altLang="en-US" sz="2000" b="1" u="none" strike="noStrike" kern="1200" cap="none" spc="0" baseline="0" dirty="0">
                <a:solidFill>
                  <a:schemeClr val="bg1"/>
                </a:solidFill>
                <a:latin typeface="微软雅黑" charset="0"/>
                <a:ea typeface="微软雅黑" charset="0"/>
                <a:cs typeface="微软雅黑" charset="0"/>
              </a:rPr>
              <a:t>成长成才的关键阶段</a:t>
            </a:r>
            <a:endParaRPr lang="zh-CN" altLang="en-US" sz="2000" b="1" u="none" strike="noStrike" kern="1200" cap="none" spc="250" baseline="0" dirty="0">
              <a:solidFill>
                <a:schemeClr val="bg1"/>
              </a:solidFill>
              <a:latin typeface="微软雅黑" charset="0"/>
              <a:ea typeface="微软雅黑" charset="0"/>
              <a:cs typeface="微软雅黑" charset="0"/>
            </a:endParaRPr>
          </a:p>
        </p:txBody>
      </p:sp>
      <p:sp>
        <p:nvSpPr>
          <p:cNvPr id="176" name="矩形"/>
          <p:cNvSpPr>
            <a:spLocks/>
          </p:cNvSpPr>
          <p:nvPr/>
        </p:nvSpPr>
        <p:spPr>
          <a:xfrm>
            <a:off x="7187277" y="1525925"/>
            <a:ext cx="4049486" cy="1754325"/>
          </a:xfrm>
          <a:prstGeom prst="rect">
            <a:avLst/>
          </a:prstGeom>
          <a:noFill/>
          <a:ln w="9525" cap="flat" cmpd="sng">
            <a:noFill/>
            <a:prstDash val="solid"/>
            <a:miter/>
          </a:ln>
        </p:spPr>
        <p:txBody>
          <a:bodyPr vert="horz" wrap="square" lIns="144000" tIns="45720" rIns="0" bIns="45720" anchor="ctr" anchorCtr="0">
            <a:prstTxWarp prst="textNoShape">
              <a:avLst/>
            </a:prstTxWarp>
          </a:bodyPr>
          <a:lstStyle/>
          <a:p>
            <a:pPr marL="0" indent="0" algn="just">
              <a:lnSpc>
                <a:spcPct val="150000"/>
              </a:lnSpc>
              <a:spcBef>
                <a:spcPts val="0"/>
              </a:spcBef>
              <a:spcAft>
                <a:spcPts val="0"/>
              </a:spcAft>
              <a:buNone/>
            </a:pPr>
            <a:r>
              <a:rPr lang="zh-CN" altLang="en-US" sz="1800" u="none" strike="noStrike" kern="1200" cap="none" spc="0" baseline="0" dirty="0">
                <a:solidFill>
                  <a:schemeClr val="bg1"/>
                </a:solidFill>
                <a:latin typeface="微软雅黑" charset="0"/>
                <a:ea typeface="微软雅黑" charset="0"/>
                <a:cs typeface="微软雅黑" charset="0"/>
              </a:rPr>
              <a:t>这一阶段是学生思想观念、价值取向、精神风貌的成型期，要教育引导学生铸就理想信念、锤炼高尚品格，扣好人生的第一粒扣子，打牢成长发展的基础。</a:t>
            </a:r>
            <a:endParaRPr lang="zh-CN" altLang="en-US" sz="1800" u="none" strike="noStrike" kern="1200" cap="none" spc="150" baseline="0" dirty="0">
              <a:solidFill>
                <a:schemeClr val="bg1"/>
              </a:solidFill>
              <a:latin typeface="微软雅黑" charset="0"/>
              <a:ea typeface="微软雅黑" charset="0"/>
              <a:cs typeface="微软雅黑" charset="0"/>
            </a:endParaRPr>
          </a:p>
        </p:txBody>
      </p:sp>
      <p:sp>
        <p:nvSpPr>
          <p:cNvPr id="177" name="矩形"/>
          <p:cNvSpPr>
            <a:spLocks/>
          </p:cNvSpPr>
          <p:nvPr/>
        </p:nvSpPr>
        <p:spPr>
          <a:xfrm>
            <a:off x="6975434" y="4000229"/>
            <a:ext cx="4049486" cy="2308324"/>
          </a:xfrm>
          <a:prstGeom prst="rect">
            <a:avLst/>
          </a:prstGeom>
          <a:noFill/>
          <a:ln w="9525" cap="flat" cmpd="sng">
            <a:noFill/>
            <a:prstDash val="solid"/>
            <a:miter/>
          </a:ln>
        </p:spPr>
        <p:txBody>
          <a:bodyPr vert="horz" wrap="square" lIns="144000" tIns="45720" rIns="0" bIns="45720" anchor="ctr" anchorCtr="0">
            <a:prstTxWarp prst="textNoShape">
              <a:avLst/>
            </a:prstTxWarp>
          </a:bodyPr>
          <a:lstStyle/>
          <a:p>
            <a:pPr marL="0" indent="0" algn="just">
              <a:lnSpc>
                <a:spcPct val="150000"/>
              </a:lnSpc>
              <a:spcBef>
                <a:spcPts val="0"/>
              </a:spcBef>
              <a:spcAft>
                <a:spcPts val="0"/>
              </a:spcAft>
              <a:buNone/>
            </a:pPr>
            <a:r>
              <a:rPr lang="zh-CN" altLang="en-US" sz="1600" u="none" strike="noStrike" kern="1200" cap="none" spc="0" baseline="0" dirty="0">
                <a:solidFill>
                  <a:schemeClr val="bg1"/>
                </a:solidFill>
                <a:latin typeface="微软雅黑" charset="0"/>
                <a:ea typeface="微软雅黑" charset="0"/>
                <a:cs typeface="微软雅黑" charset="0"/>
              </a:rPr>
              <a:t>这一阶段也是学生知识架构、基础能力的形成期，要教育引导学生夯实知识基础，了解学科前沿，接触社会实际，接受专业训练，练就独立工作能力，成为具有社会责任感、创新精神和实践能力的高素质专门人才，为学生成才立业奠定坚实基础。</a:t>
            </a:r>
            <a:endParaRPr lang="zh-CN" altLang="en-US" sz="1600" u="none" strike="noStrike" kern="1200" cap="none" spc="150" baseline="0" dirty="0">
              <a:solidFill>
                <a:schemeClr val="bg1"/>
              </a:solidFill>
              <a:latin typeface="微软雅黑" charset="0"/>
              <a:ea typeface="微软雅黑" charset="0"/>
              <a:cs typeface="微软雅黑" charset="0"/>
            </a:endParaRPr>
          </a:p>
        </p:txBody>
      </p:sp>
      <p:sp>
        <p:nvSpPr>
          <p:cNvPr id="178" name="文本框"/>
          <p:cNvSpPr>
            <a:spLocks noGrp="1"/>
          </p:cNvSpPr>
          <p:nvPr>
            <p:ph type="body"/>
          </p:nvPr>
        </p:nvSpPr>
        <p:spPr>
          <a:xfrm>
            <a:off x="1276182" y="336956"/>
            <a:ext cx="8639865" cy="523219"/>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defTabSz="914273">
              <a:lnSpc>
                <a:spcPct val="100000"/>
              </a:lnSpc>
              <a:buNone/>
            </a:pPr>
            <a:r>
              <a:rPr lang="en-US" altLang="zh-CN" sz="2800" b="1" u="none" strike="noStrike" kern="0" cap="none" spc="0" baseline="0" dirty="0">
                <a:solidFill>
                  <a:srgbClr val="D70000"/>
                </a:solidFill>
                <a:latin typeface="Century Gothic" charset="0"/>
                <a:ea typeface="幼圆" charset="0"/>
                <a:cs typeface="Times New Roman" charset="0"/>
                <a:sym typeface="微软雅黑" charset="0"/>
              </a:rPr>
              <a:t>1.</a:t>
            </a:r>
            <a:r>
              <a:rPr lang="zh-CN" altLang="en-US" sz="2800" b="1" u="none" strike="noStrike" kern="0" cap="none" spc="0" baseline="0" dirty="0">
                <a:solidFill>
                  <a:srgbClr val="D70000"/>
                </a:solidFill>
                <a:latin typeface="Century Gothic" charset="0"/>
                <a:ea typeface="幼圆" charset="0"/>
                <a:cs typeface="Times New Roman" charset="0"/>
                <a:sym typeface="微软雅黑" charset="0"/>
              </a:rPr>
              <a:t>“</a:t>
            </a:r>
            <a:r>
              <a:rPr lang="zh-CN" altLang="en-US" b="1" spc="300" dirty="0">
                <a:solidFill>
                  <a:srgbClr val="D70000"/>
                </a:solidFill>
                <a:cs typeface="Times New Roman" charset="0"/>
              </a:rPr>
              <a:t>以本为本</a:t>
            </a:r>
            <a:r>
              <a:rPr lang="zh-CN" altLang="en-US" sz="2800" b="1" u="none" strike="noStrike" kern="0" cap="none" spc="0" baseline="0" dirty="0">
                <a:solidFill>
                  <a:srgbClr val="D70000"/>
                </a:solidFill>
                <a:latin typeface="Century Gothic" charset="0"/>
                <a:ea typeface="幼圆" charset="0"/>
                <a:cs typeface="Times New Roman" charset="0"/>
                <a:sym typeface="微软雅黑" charset="0"/>
              </a:rPr>
              <a:t>”</a:t>
            </a:r>
            <a:r>
              <a:rPr lang="zh-CN" altLang="en-US" sz="2800" b="1" u="none" strike="noStrike" kern="1200" cap="none" spc="300" baseline="0" dirty="0">
                <a:solidFill>
                  <a:srgbClr val="D70000"/>
                </a:solidFill>
                <a:latin typeface="微软雅黑" charset="0"/>
                <a:ea typeface="微软雅黑" charset="0"/>
                <a:cs typeface="Times New Roman" charset="0"/>
              </a:rPr>
              <a:t>是由本科教育的本质属性决定的</a:t>
            </a:r>
            <a:endParaRPr lang="zh-CN" altLang="en-US" sz="2800" b="1" u="none" strike="noStrike" kern="0" cap="none" spc="0" baseline="0" dirty="0">
              <a:solidFill>
                <a:srgbClr val="D70000"/>
              </a:solidFill>
              <a:latin typeface="Century Gothic" charset="0"/>
              <a:ea typeface="幼圆" charset="0"/>
              <a:cs typeface="Times New Roman" charset="0"/>
              <a:sym typeface="微软雅黑" charset="0"/>
            </a:endParaRPr>
          </a:p>
        </p:txBody>
      </p:sp>
      <p:pic>
        <p:nvPicPr>
          <p:cNvPr id="852" name="图片"/>
          <p:cNvPicPr>
            <a:picLocks noChangeAspect="1"/>
          </p:cNvPicPr>
          <p:nvPr/>
        </p:nvPicPr>
        <p:blipFill>
          <a:blip r:embed="rId3"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110768411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additive="base">
                                        <p:cTn id="7" dur="500" fill="hold"/>
                                        <p:tgtEl>
                                          <p:spTgt spid="167"/>
                                        </p:tgtEl>
                                        <p:attrNameLst>
                                          <p:attrName>ppt_x</p:attrName>
                                        </p:attrNameLst>
                                      </p:cBhvr>
                                      <p:tavLst>
                                        <p:tav tm="0">
                                          <p:val>
                                            <p:strVal val="0-#ppt_w/2"/>
                                          </p:val>
                                        </p:tav>
                                        <p:tav tm="100000">
                                          <p:val>
                                            <p:strVal val="#ppt_x"/>
                                          </p:val>
                                        </p:tav>
                                      </p:tavLst>
                                    </p:anim>
                                    <p:anim calcmode="lin" valueType="num">
                                      <p:cBhvr additive="base">
                                        <p:cTn id="8" dur="500" fill="hold"/>
                                        <p:tgtEl>
                                          <p:spTgt spid="16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74"/>
                                        </p:tgtEl>
                                        <p:attrNameLst>
                                          <p:attrName>style.visibility</p:attrName>
                                        </p:attrNameLst>
                                      </p:cBhvr>
                                      <p:to>
                                        <p:strVal val="visible"/>
                                      </p:to>
                                    </p:set>
                                    <p:anim calcmode="lin" valueType="num">
                                      <p:cBhvr additive="base">
                                        <p:cTn id="12" dur="500"/>
                                        <p:tgtEl>
                                          <p:spTgt spid="174"/>
                                        </p:tgtEl>
                                        <p:attrNameLst>
                                          <p:attrName>ppt_y</p:attrName>
                                        </p:attrNameLst>
                                      </p:cBhvr>
                                      <p:tavLst>
                                        <p:tav tm="0">
                                          <p:val>
                                            <p:strVal val="#ppt_y+#ppt_h*1.125000"/>
                                          </p:val>
                                        </p:tav>
                                        <p:tav tm="100000">
                                          <p:val>
                                            <p:strVal val="#ppt_y"/>
                                          </p:val>
                                        </p:tav>
                                      </p:tavLst>
                                    </p:anim>
                                    <p:animEffect transition="in" filter="wipe(up)">
                                      <p:cBhvr>
                                        <p:cTn id="13" dur="500"/>
                                        <p:tgtEl>
                                          <p:spTgt spid="17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5"/>
                                        </p:tgtEl>
                                        <p:attrNameLst>
                                          <p:attrName>style.visibility</p:attrName>
                                        </p:attrNameLst>
                                      </p:cBhvr>
                                      <p:to>
                                        <p:strVal val="visible"/>
                                      </p:to>
                                    </p:set>
                                    <p:anim calcmode="lin" valueType="num">
                                      <p:cBhvr additive="base">
                                        <p:cTn id="18" dur="500" fill="hold"/>
                                        <p:tgtEl>
                                          <p:spTgt spid="175"/>
                                        </p:tgtEl>
                                        <p:attrNameLst>
                                          <p:attrName>ppt_x</p:attrName>
                                        </p:attrNameLst>
                                      </p:cBhvr>
                                      <p:tavLst>
                                        <p:tav tm="0">
                                          <p:val>
                                            <p:strVal val="#ppt_x"/>
                                          </p:val>
                                        </p:tav>
                                        <p:tav tm="100000">
                                          <p:val>
                                            <p:strVal val="#ppt_x"/>
                                          </p:val>
                                        </p:tav>
                                      </p:tavLst>
                                    </p:anim>
                                    <p:anim calcmode="lin" valueType="num">
                                      <p:cBhvr additive="base">
                                        <p:cTn id="19" dur="500" fill="hold"/>
                                        <p:tgtEl>
                                          <p:spTgt spid="175"/>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70"/>
                                        </p:tgtEl>
                                        <p:attrNameLst>
                                          <p:attrName>style.visibility</p:attrName>
                                        </p:attrNameLst>
                                      </p:cBhvr>
                                      <p:to>
                                        <p:strVal val="visible"/>
                                      </p:to>
                                    </p:set>
                                    <p:animEffect transition="in" filter="wipe(left)">
                                      <p:cBhvr>
                                        <p:cTn id="23" dur="500"/>
                                        <p:tgtEl>
                                          <p:spTgt spid="17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8"/>
                                        </p:tgtEl>
                                        <p:attrNameLst>
                                          <p:attrName>style.visibility</p:attrName>
                                        </p:attrNameLst>
                                      </p:cBhvr>
                                      <p:to>
                                        <p:strVal val="visible"/>
                                      </p:to>
                                    </p:set>
                                    <p:animEffect transition="in" filter="wipe(left)">
                                      <p:cBhvr>
                                        <p:cTn id="27" dur="500"/>
                                        <p:tgtEl>
                                          <p:spTgt spid="168"/>
                                        </p:tgtEl>
                                      </p:cBhvr>
                                    </p:animEffect>
                                  </p:childTnLst>
                                </p:cTn>
                              </p:par>
                            </p:childTnLst>
                          </p:cTn>
                        </p:par>
                        <p:par>
                          <p:cTn id="28" fill="hold" nodeType="withGroup">
                            <p:stCondLst>
                              <p:cond delay="1500"/>
                            </p:stCondLst>
                            <p:childTnLst>
                              <p:par>
                                <p:cTn id="29" presetID="23" presetClass="entr" presetSubtype="16" fill="hold" grpId="0" nodeType="afterEffect">
                                  <p:stCondLst>
                                    <p:cond delay="0"/>
                                  </p:stCondLst>
                                  <p:childTnLst>
                                    <p:set>
                                      <p:cBhvr>
                                        <p:cTn id="30" dur="1" fill="hold">
                                          <p:stCondLst>
                                            <p:cond delay="0"/>
                                          </p:stCondLst>
                                        </p:cTn>
                                        <p:tgtEl>
                                          <p:spTgt spid="172"/>
                                        </p:tgtEl>
                                        <p:attrNameLst>
                                          <p:attrName>style.visibility</p:attrName>
                                        </p:attrNameLst>
                                      </p:cBhvr>
                                      <p:to>
                                        <p:strVal val="visible"/>
                                      </p:to>
                                    </p:set>
                                    <p:anim calcmode="lin" valueType="num">
                                      <p:cBhvr>
                                        <p:cTn id="31" dur="500" fill="hold"/>
                                        <p:tgtEl>
                                          <p:spTgt spid="172"/>
                                        </p:tgtEl>
                                        <p:attrNameLst>
                                          <p:attrName>ppt_w</p:attrName>
                                        </p:attrNameLst>
                                      </p:cBhvr>
                                      <p:tavLst>
                                        <p:tav tm="0">
                                          <p:val>
                                            <p:fltVal val="0"/>
                                          </p:val>
                                        </p:tav>
                                        <p:tav tm="100000">
                                          <p:val>
                                            <p:strVal val="#ppt_w"/>
                                          </p:val>
                                        </p:tav>
                                      </p:tavLst>
                                    </p:anim>
                                    <p:anim calcmode="lin" valueType="num">
                                      <p:cBhvr>
                                        <p:cTn id="32" dur="500" fill="hold"/>
                                        <p:tgtEl>
                                          <p:spTgt spid="172"/>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76"/>
                                        </p:tgtEl>
                                        <p:attrNameLst>
                                          <p:attrName>style.visibility</p:attrName>
                                        </p:attrNameLst>
                                      </p:cBhvr>
                                      <p:to>
                                        <p:strVal val="visible"/>
                                      </p:to>
                                    </p:set>
                                    <p:animEffect transition="in" filter="fade">
                                      <p:cBhvr>
                                        <p:cTn id="37" dur="1000"/>
                                        <p:tgtEl>
                                          <p:spTgt spid="176"/>
                                        </p:tgtEl>
                                      </p:cBhvr>
                                    </p:animEffect>
                                    <p:anim calcmode="lin" valueType="num">
                                      <p:cBhvr>
                                        <p:cTn id="38" dur="1000" fill="hold"/>
                                        <p:tgtEl>
                                          <p:spTgt spid="176"/>
                                        </p:tgtEl>
                                        <p:attrNameLst>
                                          <p:attrName>ppt_x</p:attrName>
                                        </p:attrNameLst>
                                      </p:cBhvr>
                                      <p:tavLst>
                                        <p:tav tm="0">
                                          <p:val>
                                            <p:strVal val="#ppt_x"/>
                                          </p:val>
                                        </p:tav>
                                        <p:tav tm="100000">
                                          <p:val>
                                            <p:strVal val="#ppt_x"/>
                                          </p:val>
                                        </p:tav>
                                      </p:tavLst>
                                    </p:anim>
                                    <p:anim calcmode="lin" valueType="num">
                                      <p:cBhvr>
                                        <p:cTn id="39" dur="1000" fill="hold"/>
                                        <p:tgtEl>
                                          <p:spTgt spid="176"/>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71"/>
                                        </p:tgtEl>
                                        <p:attrNameLst>
                                          <p:attrName>style.visibility</p:attrName>
                                        </p:attrNameLst>
                                      </p:cBhvr>
                                      <p:to>
                                        <p:strVal val="visible"/>
                                      </p:to>
                                    </p:set>
                                    <p:animEffect transition="in" filter="wipe(left)">
                                      <p:cBhvr>
                                        <p:cTn id="43" dur="500"/>
                                        <p:tgtEl>
                                          <p:spTgt spid="171"/>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169"/>
                                        </p:tgtEl>
                                        <p:attrNameLst>
                                          <p:attrName>style.visibility</p:attrName>
                                        </p:attrNameLst>
                                      </p:cBhvr>
                                      <p:to>
                                        <p:strVal val="visible"/>
                                      </p:to>
                                    </p:set>
                                    <p:animEffect transition="in" filter="wipe(left)">
                                      <p:cBhvr>
                                        <p:cTn id="47" dur="500"/>
                                        <p:tgtEl>
                                          <p:spTgt spid="169"/>
                                        </p:tgtEl>
                                      </p:cBhvr>
                                    </p:animEffect>
                                  </p:childTnLst>
                                </p:cTn>
                              </p:par>
                            </p:childTnLst>
                          </p:cTn>
                        </p:par>
                        <p:par>
                          <p:cTn id="48" fill="hold" nodeType="withGroup">
                            <p:stCondLst>
                              <p:cond delay="2000"/>
                            </p:stCondLst>
                            <p:childTnLst>
                              <p:par>
                                <p:cTn id="49" presetID="23" presetClass="entr" presetSubtype="16" fill="hold" grpId="0" nodeType="afterEffect">
                                  <p:stCondLst>
                                    <p:cond delay="0"/>
                                  </p:stCondLst>
                                  <p:childTnLst>
                                    <p:set>
                                      <p:cBhvr>
                                        <p:cTn id="50" dur="1" fill="hold">
                                          <p:stCondLst>
                                            <p:cond delay="0"/>
                                          </p:stCondLst>
                                        </p:cTn>
                                        <p:tgtEl>
                                          <p:spTgt spid="173"/>
                                        </p:tgtEl>
                                        <p:attrNameLst>
                                          <p:attrName>style.visibility</p:attrName>
                                        </p:attrNameLst>
                                      </p:cBhvr>
                                      <p:to>
                                        <p:strVal val="visible"/>
                                      </p:to>
                                    </p:set>
                                    <p:anim calcmode="lin" valueType="num">
                                      <p:cBhvr>
                                        <p:cTn id="51" dur="500" fill="hold"/>
                                        <p:tgtEl>
                                          <p:spTgt spid="173"/>
                                        </p:tgtEl>
                                        <p:attrNameLst>
                                          <p:attrName>ppt_w</p:attrName>
                                        </p:attrNameLst>
                                      </p:cBhvr>
                                      <p:tavLst>
                                        <p:tav tm="0">
                                          <p:val>
                                            <p:fltVal val="0"/>
                                          </p:val>
                                        </p:tav>
                                        <p:tav tm="100000">
                                          <p:val>
                                            <p:strVal val="#ppt_w"/>
                                          </p:val>
                                        </p:tav>
                                      </p:tavLst>
                                    </p:anim>
                                    <p:anim calcmode="lin" valueType="num">
                                      <p:cBhvr>
                                        <p:cTn id="52" dur="500" fill="hold"/>
                                        <p:tgtEl>
                                          <p:spTgt spid="173"/>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77"/>
                                        </p:tgtEl>
                                        <p:attrNameLst>
                                          <p:attrName>style.visibility</p:attrName>
                                        </p:attrNameLst>
                                      </p:cBhvr>
                                      <p:to>
                                        <p:strVal val="visible"/>
                                      </p:to>
                                    </p:set>
                                    <p:animEffect transition="in" filter="fade">
                                      <p:cBhvr>
                                        <p:cTn id="57" dur="1000"/>
                                        <p:tgtEl>
                                          <p:spTgt spid="177"/>
                                        </p:tgtEl>
                                      </p:cBhvr>
                                    </p:animEffect>
                                    <p:anim calcmode="lin" valueType="num">
                                      <p:cBhvr>
                                        <p:cTn id="58" dur="1000" fill="hold"/>
                                        <p:tgtEl>
                                          <p:spTgt spid="177"/>
                                        </p:tgtEl>
                                        <p:attrNameLst>
                                          <p:attrName>ppt_x</p:attrName>
                                        </p:attrNameLst>
                                      </p:cBhvr>
                                      <p:tavLst>
                                        <p:tav tm="0">
                                          <p:val>
                                            <p:strVal val="#ppt_x"/>
                                          </p:val>
                                        </p:tav>
                                        <p:tav tm="100000">
                                          <p:val>
                                            <p:strVal val="#ppt_x"/>
                                          </p:val>
                                        </p:tav>
                                      </p:tavLst>
                                    </p:anim>
                                    <p:anim calcmode="lin" valueType="num">
                                      <p:cBhvr>
                                        <p:cTn id="59" dur="1000" fill="hold"/>
                                        <p:tgtEl>
                                          <p:spTgt spid="17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78">
                                            <p:txEl>
                                              <p:pRg st="0" end="0"/>
                                            </p:txEl>
                                          </p:spTgt>
                                        </p:tgtEl>
                                        <p:attrNameLst>
                                          <p:attrName>style.visibility</p:attrName>
                                        </p:attrNameLst>
                                      </p:cBhvr>
                                      <p:to>
                                        <p:strVal val="visible"/>
                                      </p:to>
                                    </p:set>
                                    <p:animEffect transition="in" filter="fade">
                                      <p:cBhvr>
                                        <p:cTn id="64" dur="1000"/>
                                        <p:tgtEl>
                                          <p:spTgt spid="178">
                                            <p:txEl>
                                              <p:pRg st="0" end="0"/>
                                            </p:txEl>
                                          </p:spTgt>
                                        </p:tgtEl>
                                      </p:cBhvr>
                                    </p:animEffect>
                                    <p:anim calcmode="lin" valueType="num">
                                      <p:cBhvr>
                                        <p:cTn id="65" dur="1000" fill="hold"/>
                                        <p:tgtEl>
                                          <p:spTgt spid="17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17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168" grpId="0" animBg="1"/>
      <p:bldP spid="169" grpId="0" animBg="1"/>
      <p:bldP spid="170" grpId="0" animBg="1"/>
      <p:bldP spid="171" grpId="0" animBg="1"/>
      <p:bldP spid="172" grpId="0" animBg="1"/>
      <p:bldP spid="173" grpId="0" animBg="1"/>
      <p:bldP spid="174" grpId="0" animBg="1"/>
      <p:bldP spid="175" grpId="0"/>
      <p:bldP spid="176" grpId="0"/>
      <p:bldP spid="177" grpId="0"/>
      <p:bldP spid="17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84" name="矩形"/>
          <p:cNvSpPr>
            <a:spLocks/>
          </p:cNvSpPr>
          <p:nvPr/>
        </p:nvSpPr>
        <p:spPr>
          <a:xfrm>
            <a:off x="7187277" y="1525925"/>
            <a:ext cx="4049486" cy="1754325"/>
          </a:xfrm>
          <a:prstGeom prst="rect">
            <a:avLst/>
          </a:prstGeom>
          <a:noFill/>
          <a:ln w="9525" cap="flat" cmpd="sng">
            <a:noFill/>
            <a:prstDash val="solid"/>
            <a:miter/>
          </a:ln>
        </p:spPr>
        <p:txBody>
          <a:bodyPr vert="horz" wrap="square" lIns="144000" tIns="45720" rIns="0" bIns="45720" anchor="ctr" anchorCtr="0">
            <a:prstTxWarp prst="textNoShape">
              <a:avLst/>
            </a:prstTxWarp>
          </a:bodyPr>
          <a:lstStyle/>
          <a:p>
            <a:pPr marL="0" indent="0" algn="just">
              <a:lnSpc>
                <a:spcPct val="150000"/>
              </a:lnSpc>
              <a:spcBef>
                <a:spcPts val="0"/>
              </a:spcBef>
              <a:spcAft>
                <a:spcPts val="0"/>
              </a:spcAft>
              <a:buNone/>
            </a:pPr>
            <a:r>
              <a:rPr lang="zh-CN" altLang="en-US" sz="1800" u="none" strike="noStrike" kern="1200" cap="none" spc="0" baseline="0" dirty="0">
                <a:solidFill>
                  <a:schemeClr val="bg1"/>
                </a:solidFill>
                <a:latin typeface="微软雅黑" charset="0"/>
                <a:ea typeface="微软雅黑" charset="0"/>
                <a:cs typeface="微软雅黑" charset="0"/>
              </a:rPr>
              <a:t>这一阶段是学生思想观念、价值取向、精神风貌的成型期，要教育引导学生铸就理想信念、锤炼高尚品格，扣好人生的第一粒扣子，打牢成长发展的基础。</a:t>
            </a:r>
            <a:endParaRPr lang="zh-CN" altLang="en-US" sz="1800" u="none" strike="noStrike" kern="1200" cap="none" spc="150" baseline="0" dirty="0">
              <a:solidFill>
                <a:schemeClr val="bg1"/>
              </a:solidFill>
              <a:latin typeface="微软雅黑" charset="0"/>
              <a:ea typeface="微软雅黑" charset="0"/>
              <a:cs typeface="微软雅黑" charset="0"/>
            </a:endParaRPr>
          </a:p>
        </p:txBody>
      </p:sp>
      <p:sp>
        <p:nvSpPr>
          <p:cNvPr id="186" name="文本框"/>
          <p:cNvSpPr>
            <a:spLocks noGrp="1"/>
          </p:cNvSpPr>
          <p:nvPr>
            <p:ph type="body"/>
          </p:nvPr>
        </p:nvSpPr>
        <p:spPr>
          <a:xfrm>
            <a:off x="1276181" y="348831"/>
            <a:ext cx="9063206" cy="52322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defTabSz="914273">
              <a:lnSpc>
                <a:spcPct val="100000"/>
              </a:lnSpc>
              <a:buNone/>
            </a:pPr>
            <a:r>
              <a:rPr lang="en-US" altLang="zh-CN" sz="2800" b="1" u="none" strike="noStrike" kern="0" cap="none" spc="0" baseline="0" dirty="0">
                <a:solidFill>
                  <a:srgbClr val="D70000"/>
                </a:solidFill>
                <a:latin typeface="Century Gothic" charset="0"/>
                <a:ea typeface="幼圆" charset="0"/>
                <a:cs typeface="Times New Roman" charset="0"/>
                <a:sym typeface="微软雅黑" charset="0"/>
              </a:rPr>
              <a:t>2.</a:t>
            </a:r>
            <a:r>
              <a:rPr lang="zh-CN" altLang="en-US" sz="2800" b="1" u="none" strike="noStrike" kern="0" cap="none" spc="0" baseline="0" dirty="0">
                <a:solidFill>
                  <a:srgbClr val="D70000"/>
                </a:solidFill>
                <a:latin typeface="Century Gothic" charset="0"/>
                <a:ea typeface="幼圆" charset="0"/>
                <a:cs typeface="Times New Roman" charset="0"/>
                <a:sym typeface="微软雅黑" charset="0"/>
              </a:rPr>
              <a:t>“</a:t>
            </a:r>
            <a:r>
              <a:rPr lang="zh-CN" altLang="en-US" b="1" spc="300" dirty="0">
                <a:solidFill>
                  <a:srgbClr val="D70000"/>
                </a:solidFill>
                <a:cs typeface="Times New Roman" charset="0"/>
              </a:rPr>
              <a:t>以本为本</a:t>
            </a:r>
            <a:r>
              <a:rPr lang="zh-CN" altLang="en-US" sz="2800" b="1" u="none" strike="noStrike" kern="0" cap="none" spc="0" baseline="0" dirty="0">
                <a:solidFill>
                  <a:srgbClr val="D70000"/>
                </a:solidFill>
                <a:latin typeface="Century Gothic" charset="0"/>
                <a:ea typeface="幼圆" charset="0"/>
                <a:cs typeface="Times New Roman" charset="0"/>
                <a:sym typeface="微软雅黑" charset="0"/>
              </a:rPr>
              <a:t>”</a:t>
            </a:r>
            <a:r>
              <a:rPr lang="zh-CN" altLang="en-US" sz="2800" b="1" u="none" strike="noStrike" kern="1200" cap="none" spc="300" baseline="0" dirty="0">
                <a:solidFill>
                  <a:srgbClr val="D70000"/>
                </a:solidFill>
                <a:latin typeface="微软雅黑" charset="0"/>
                <a:ea typeface="微软雅黑" charset="0"/>
                <a:cs typeface="Times New Roman" charset="0"/>
              </a:rPr>
              <a:t>是由本科教育的地位作用决定的</a:t>
            </a:r>
            <a:endParaRPr lang="zh-CN" altLang="en-US" sz="2800" b="1" u="none" strike="noStrike" kern="0" cap="none" spc="0" baseline="0" dirty="0">
              <a:solidFill>
                <a:srgbClr val="D70000"/>
              </a:solidFill>
              <a:latin typeface="Century Gothic" charset="0"/>
              <a:ea typeface="幼圆" charset="0"/>
              <a:cs typeface="Times New Roman" charset="0"/>
              <a:sym typeface="微软雅黑" charset="0"/>
            </a:endParaRPr>
          </a:p>
        </p:txBody>
      </p:sp>
      <p:sp>
        <p:nvSpPr>
          <p:cNvPr id="187" name="矩形"/>
          <p:cNvSpPr>
            <a:spLocks/>
          </p:cNvSpPr>
          <p:nvPr/>
        </p:nvSpPr>
        <p:spPr>
          <a:xfrm>
            <a:off x="1526919" y="1433797"/>
            <a:ext cx="7481901" cy="1835792"/>
          </a:xfrm>
          <a:prstGeom prst="rect">
            <a:avLst/>
          </a:prstGeom>
          <a:solidFill>
            <a:srgbClr val="CCC7B6"/>
          </a:solidFill>
          <a:ln w="15875" cap="rnd" cmpd="sng">
            <a:noFill/>
            <a:prstDash val="solid"/>
            <a:round/>
          </a:ln>
        </p:spPr>
        <p:txBody>
          <a:bodyPr vert="horz" wrap="square" lIns="359991" tIns="215995" rIns="359991" bIns="215995" anchor="ctr" anchorCtr="0">
            <a:prstTxWarp prst="textNoShape">
              <a:avLst/>
            </a:prstTxWarp>
          </a:bodyPr>
          <a:lstStyle/>
          <a:p>
            <a:pPr marL="0" indent="0" algn="just" defTabSz="914273">
              <a:lnSpc>
                <a:spcPct val="125000"/>
              </a:lnSpc>
              <a:spcBef>
                <a:spcPts val="0"/>
              </a:spcBef>
              <a:spcAft>
                <a:spcPts val="0"/>
              </a:spcAft>
              <a:buNone/>
            </a:pPr>
            <a:r>
              <a:rPr lang="zh-CN" altLang="en-US" sz="2400" u="none" strike="noStrike" kern="1200" cap="none" spc="0" baseline="0" dirty="0">
                <a:solidFill>
                  <a:schemeClr val="tx1"/>
                </a:solidFill>
                <a:latin typeface="微软雅黑" charset="0"/>
                <a:ea typeface="微软雅黑" charset="0"/>
                <a:cs typeface="微软雅黑" charset="0"/>
              </a:rPr>
              <a:t>本科教育在高等教育中体量规模最大，本科生是高素质专门人才培养的最大群体。本科生培养质量直接影响到我国高层次人才培养质量的高低。</a:t>
            </a:r>
            <a:endParaRPr lang="zh-CN" altLang="en-US" sz="2400" b="1" i="0" u="none" strike="noStrike" kern="0" cap="none" spc="0" baseline="0" dirty="0">
              <a:solidFill>
                <a:srgbClr val="000000"/>
              </a:solidFill>
              <a:latin typeface="黑体" pitchFamily="49" charset="-122"/>
              <a:ea typeface="黑体" pitchFamily="49" charset="-122"/>
              <a:cs typeface="Times New Roman" charset="0"/>
            </a:endParaRPr>
          </a:p>
        </p:txBody>
      </p:sp>
      <p:sp>
        <p:nvSpPr>
          <p:cNvPr id="188" name="右三角"/>
          <p:cNvSpPr>
            <a:spLocks/>
          </p:cNvSpPr>
          <p:nvPr/>
        </p:nvSpPr>
        <p:spPr>
          <a:xfrm>
            <a:off x="9008820" y="1433797"/>
            <a:ext cx="327137" cy="1846453"/>
          </a:xfrm>
          <a:prstGeom prst="rtTriangle">
            <a:avLst/>
          </a:prstGeom>
          <a:solidFill>
            <a:srgbClr val="6E3F0C"/>
          </a:solidFill>
          <a:ln w="15875" cap="rnd" cmpd="sng">
            <a:noFill/>
            <a:prstDash val="solid"/>
            <a:round/>
          </a:ln>
        </p:spPr>
      </p:sp>
      <p:graphicFrame>
        <p:nvGraphicFramePr>
          <p:cNvPr id="189" name="对象"/>
          <p:cNvGraphicFramePr>
            <a:graphicFrameLocks/>
          </p:cNvGraphicFramePr>
          <p:nvPr>
            <p:extLst>
              <p:ext uri="{D42A27DB-BD31-4B8C-83A1-F6EECF244321}">
                <p14:modId xmlns:p14="http://schemas.microsoft.com/office/powerpoint/2010/main" val="3095363172"/>
              </p:ext>
            </p:extLst>
          </p:nvPr>
        </p:nvGraphicFramePr>
        <p:xfrm>
          <a:off x="7248088" y="3343224"/>
          <a:ext cx="5013288" cy="3227407"/>
        </p:xfrm>
        <a:graphic>
          <a:graphicData uri="http://schemas.openxmlformats.org/drawingml/2006/chart">
            <c:chart xmlns:c="http://schemas.openxmlformats.org/drawingml/2006/chart" xmlns:r="http://schemas.openxmlformats.org/officeDocument/2006/relationships" r:id="rId3"/>
          </a:graphicData>
        </a:graphic>
      </p:graphicFrame>
      <p:sp>
        <p:nvSpPr>
          <p:cNvPr id="190" name="矩形"/>
          <p:cNvSpPr>
            <a:spLocks/>
          </p:cNvSpPr>
          <p:nvPr/>
        </p:nvSpPr>
        <p:spPr>
          <a:xfrm>
            <a:off x="380010" y="3758299"/>
            <a:ext cx="7053942" cy="240065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5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据统计，全国</a:t>
            </a:r>
            <a:r>
              <a:rPr lang="en-US" altLang="zh-CN" sz="2000" u="none" strike="noStrike" kern="1200" cap="none" spc="0" baseline="0" dirty="0">
                <a:solidFill>
                  <a:schemeClr val="tx1"/>
                </a:solidFill>
                <a:latin typeface="微软雅黑" charset="0"/>
                <a:ea typeface="微软雅黑" charset="0"/>
                <a:cs typeface="微软雅黑" charset="0"/>
              </a:rPr>
              <a:t>1200</a:t>
            </a:r>
            <a:r>
              <a:rPr lang="zh-CN" altLang="en-US" sz="2000" u="none" strike="noStrike" kern="1200" cap="none" spc="0" baseline="0" dirty="0">
                <a:solidFill>
                  <a:schemeClr val="tx1"/>
                </a:solidFill>
                <a:latin typeface="微软雅黑" charset="0"/>
                <a:ea typeface="微软雅黑" charset="0"/>
                <a:cs typeface="微软雅黑" charset="0"/>
              </a:rPr>
              <a:t>多所本科院校在校生中，本科生与研究生比例是</a:t>
            </a:r>
            <a:r>
              <a:rPr lang="en-US" altLang="zh-CN" sz="2000" u="none" strike="noStrike" kern="1200" cap="none" spc="0" baseline="0" dirty="0">
                <a:solidFill>
                  <a:schemeClr val="tx1"/>
                </a:solidFill>
                <a:latin typeface="微软雅黑" charset="0"/>
                <a:ea typeface="微软雅黑" charset="0"/>
                <a:cs typeface="微软雅黑" charset="0"/>
              </a:rPr>
              <a:t>8:1</a:t>
            </a:r>
            <a:r>
              <a:rPr lang="zh-CN" altLang="en-US" sz="2000" u="none" strike="noStrike" kern="1200" cap="none" spc="0" baseline="0" dirty="0">
                <a:solidFill>
                  <a:schemeClr val="tx1"/>
                </a:solidFill>
                <a:latin typeface="微软雅黑" charset="0"/>
                <a:ea typeface="微软雅黑" charset="0"/>
                <a:cs typeface="微软雅黑" charset="0"/>
              </a:rPr>
              <a:t>，毕业生中本科生占比</a:t>
            </a:r>
            <a:r>
              <a:rPr lang="en-US" altLang="zh-CN" sz="2000" u="none" strike="noStrike" kern="1200" cap="none" spc="0" baseline="0" dirty="0">
                <a:solidFill>
                  <a:schemeClr val="tx1"/>
                </a:solidFill>
                <a:latin typeface="微软雅黑" charset="0"/>
                <a:ea typeface="微软雅黑" charset="0"/>
                <a:cs typeface="微软雅黑" charset="0"/>
              </a:rPr>
              <a:t>87%</a:t>
            </a:r>
            <a:r>
              <a:rPr lang="zh-CN" altLang="en-US" sz="2000" u="none" strike="noStrike" kern="1200" cap="none" spc="0" baseline="0" dirty="0">
                <a:solidFill>
                  <a:schemeClr val="tx1"/>
                </a:solidFill>
                <a:latin typeface="微软雅黑" charset="0"/>
                <a:ea typeface="微软雅黑" charset="0"/>
                <a:cs typeface="微软雅黑" charset="0"/>
              </a:rPr>
              <a:t>。改革开放以来，我国培养了</a:t>
            </a:r>
            <a:r>
              <a:rPr lang="en-US" altLang="zh-CN" sz="2000" u="none" strike="noStrike" kern="1200" cap="none" spc="0" baseline="0" dirty="0">
                <a:solidFill>
                  <a:schemeClr val="tx1"/>
                </a:solidFill>
                <a:latin typeface="微软雅黑" charset="0"/>
                <a:ea typeface="微软雅黑" charset="0"/>
                <a:cs typeface="微软雅黑" charset="0"/>
              </a:rPr>
              <a:t>6000</a:t>
            </a:r>
            <a:r>
              <a:rPr lang="zh-CN" altLang="en-US" sz="2000" u="none" strike="noStrike" kern="1200" cap="none" spc="0" baseline="0" dirty="0">
                <a:solidFill>
                  <a:schemeClr val="tx1"/>
                </a:solidFill>
                <a:latin typeface="微软雅黑" charset="0"/>
                <a:ea typeface="微软雅黑" charset="0"/>
                <a:cs typeface="微软雅黑" charset="0"/>
              </a:rPr>
              <a:t>多万本科毕业生，成为各行各业的中坚力量。</a:t>
            </a:r>
            <a:endParaRPr lang="zh-CN" altLang="en-US" sz="2000" u="none" strike="noStrike" kern="1200" cap="none" spc="150" baseline="0" dirty="0">
              <a:solidFill>
                <a:srgbClr val="D70000"/>
              </a:solidFill>
              <a:latin typeface="微软雅黑" charset="0"/>
              <a:ea typeface="微软雅黑" charset="0"/>
              <a:cs typeface="微软雅黑" charset="0"/>
            </a:endParaRPr>
          </a:p>
        </p:txBody>
      </p:sp>
      <p:pic>
        <p:nvPicPr>
          <p:cNvPr id="853" name="图片"/>
          <p:cNvPicPr>
            <a:picLocks noChangeAspect="1"/>
          </p:cNvPicPr>
          <p:nvPr/>
        </p:nvPicPr>
        <p:blipFill>
          <a:blip r:embed="rId4"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83463914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wipe(left)">
                                      <p:cBhvr>
                                        <p:cTn id="7" dur="5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7"/>
                                        </p:tgtEl>
                                        <p:attrNameLst>
                                          <p:attrName>style.visibility</p:attrName>
                                        </p:attrNameLst>
                                      </p:cBhvr>
                                      <p:to>
                                        <p:strVal val="visible"/>
                                      </p:to>
                                    </p:set>
                                    <p:animEffect transition="in" filter="fade">
                                      <p:cBhvr>
                                        <p:cTn id="12" dur="1000"/>
                                        <p:tgtEl>
                                          <p:spTgt spid="187"/>
                                        </p:tgtEl>
                                      </p:cBhvr>
                                    </p:animEffect>
                                    <p:anim calcmode="lin" valueType="num">
                                      <p:cBhvr>
                                        <p:cTn id="13" dur="1000" fill="hold"/>
                                        <p:tgtEl>
                                          <p:spTgt spid="187"/>
                                        </p:tgtEl>
                                        <p:attrNameLst>
                                          <p:attrName>ppt_x</p:attrName>
                                        </p:attrNameLst>
                                      </p:cBhvr>
                                      <p:tavLst>
                                        <p:tav tm="0">
                                          <p:val>
                                            <p:strVal val="#ppt_x"/>
                                          </p:val>
                                        </p:tav>
                                        <p:tav tm="100000">
                                          <p:val>
                                            <p:strVal val="#ppt_x"/>
                                          </p:val>
                                        </p:tav>
                                      </p:tavLst>
                                    </p:anim>
                                    <p:anim calcmode="lin" valueType="num">
                                      <p:cBhvr>
                                        <p:cTn id="14" dur="1000" fill="hold"/>
                                        <p:tgtEl>
                                          <p:spTgt spid="187"/>
                                        </p:tgtEl>
                                        <p:attrNameLst>
                                          <p:attrName>ppt_y</p:attrName>
                                        </p:attrNameLst>
                                      </p:cBhvr>
                                      <p:tavLst>
                                        <p:tav tm="0">
                                          <p:val>
                                            <p:strVal val="#ppt_y+.1"/>
                                          </p:val>
                                        </p:tav>
                                        <p:tav tm="100000">
                                          <p:val>
                                            <p:strVal val="#ppt_y"/>
                                          </p:val>
                                        </p:tav>
                                      </p:tavLst>
                                    </p:anim>
                                  </p:childTnLst>
                                </p:cTn>
                              </p:par>
                              <p:par>
                                <p:cTn id="15" presetID="18" presetClass="entr" presetSubtype="6" fill="hold" grpId="0" nodeType="withEffect">
                                  <p:stCondLst>
                                    <p:cond delay="0"/>
                                  </p:stCondLst>
                                  <p:childTnLst>
                                    <p:set>
                                      <p:cBhvr>
                                        <p:cTn id="16" dur="1" fill="hold">
                                          <p:stCondLst>
                                            <p:cond delay="0"/>
                                          </p:stCondLst>
                                        </p:cTn>
                                        <p:tgtEl>
                                          <p:spTgt spid="188"/>
                                        </p:tgtEl>
                                        <p:attrNameLst>
                                          <p:attrName>style.visibility</p:attrName>
                                        </p:attrNameLst>
                                      </p:cBhvr>
                                      <p:to>
                                        <p:strVal val="visible"/>
                                      </p:to>
                                    </p:set>
                                    <p:animEffect transition="in" filter="strips(downRight)">
                                      <p:cBhvr>
                                        <p:cTn id="17" dur="1000"/>
                                        <p:tgtEl>
                                          <p:spTgt spid="18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90"/>
                                        </p:tgtEl>
                                        <p:attrNameLst>
                                          <p:attrName>style.visibility</p:attrName>
                                        </p:attrNameLst>
                                      </p:cBhvr>
                                      <p:to>
                                        <p:strVal val="visible"/>
                                      </p:to>
                                    </p:set>
                                    <p:animEffect transition="in" filter="fade">
                                      <p:cBhvr>
                                        <p:cTn id="22" dur="1000"/>
                                        <p:tgtEl>
                                          <p:spTgt spid="190"/>
                                        </p:tgtEl>
                                      </p:cBhvr>
                                    </p:animEffect>
                                    <p:anim calcmode="lin" valueType="num">
                                      <p:cBhvr>
                                        <p:cTn id="23" dur="1000" fill="hold"/>
                                        <p:tgtEl>
                                          <p:spTgt spid="190"/>
                                        </p:tgtEl>
                                        <p:attrNameLst>
                                          <p:attrName>ppt_x</p:attrName>
                                        </p:attrNameLst>
                                      </p:cBhvr>
                                      <p:tavLst>
                                        <p:tav tm="0">
                                          <p:val>
                                            <p:strVal val="#ppt_x"/>
                                          </p:val>
                                        </p:tav>
                                        <p:tav tm="100000">
                                          <p:val>
                                            <p:strVal val="#ppt_x"/>
                                          </p:val>
                                        </p:tav>
                                      </p:tavLst>
                                    </p:anim>
                                    <p:anim calcmode="lin" valueType="num">
                                      <p:cBhvr>
                                        <p:cTn id="24" dur="1000" fill="hold"/>
                                        <p:tgtEl>
                                          <p:spTgt spid="19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86">
                                            <p:txEl>
                                              <p:pRg st="0" end="0"/>
                                            </p:txEl>
                                          </p:spTgt>
                                        </p:tgtEl>
                                        <p:attrNameLst>
                                          <p:attrName>style.visibility</p:attrName>
                                        </p:attrNameLst>
                                      </p:cBhvr>
                                      <p:to>
                                        <p:strVal val="visible"/>
                                      </p:to>
                                    </p:set>
                                    <p:animEffect transition="in" filter="fade">
                                      <p:cBhvr>
                                        <p:cTn id="29" dur="1000"/>
                                        <p:tgtEl>
                                          <p:spTgt spid="186">
                                            <p:txEl>
                                              <p:pRg st="0" end="0"/>
                                            </p:txEl>
                                          </p:spTgt>
                                        </p:tgtEl>
                                      </p:cBhvr>
                                    </p:animEffect>
                                    <p:anim calcmode="lin" valueType="num">
                                      <p:cBhvr>
                                        <p:cTn id="30" dur="1000" fill="hold"/>
                                        <p:tgtEl>
                                          <p:spTgt spid="18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9"/>
                                        </p:tgtEl>
                                        <p:attrNameLst>
                                          <p:attrName>style.visibility</p:attrName>
                                        </p:attrNameLst>
                                      </p:cBhvr>
                                      <p:to>
                                        <p:strVal val="visible"/>
                                      </p:to>
                                    </p:set>
                                    <p:anim calcmode="lin" valueType="num">
                                      <p:cBhvr additive="base">
                                        <p:cTn id="36" dur="500" fill="hold"/>
                                        <p:tgtEl>
                                          <p:spTgt spid="189"/>
                                        </p:tgtEl>
                                        <p:attrNameLst>
                                          <p:attrName>ppt_x</p:attrName>
                                        </p:attrNameLst>
                                      </p:cBhvr>
                                      <p:tavLst>
                                        <p:tav tm="0">
                                          <p:val>
                                            <p:strVal val="#ppt_x"/>
                                          </p:val>
                                        </p:tav>
                                        <p:tav tm="100000">
                                          <p:val>
                                            <p:strVal val="#ppt_x"/>
                                          </p:val>
                                        </p:tav>
                                      </p:tavLst>
                                    </p:anim>
                                    <p:anim calcmode="lin" valueType="num">
                                      <p:cBhvr additive="base">
                                        <p:cTn id="37" dur="500" fill="hold"/>
                                        <p:tgtEl>
                                          <p:spTgt spid="1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P spid="186" grpId="0" build="p"/>
      <p:bldP spid="187" grpId="0" animBg="1"/>
      <p:bldP spid="188" grpId="0" animBg="1"/>
      <p:bldGraphic spid="189" grpId="0">
        <p:bldAsOne/>
      </p:bldGraphic>
      <p:bldP spid="19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94" name="曲线"/>
          <p:cNvSpPr>
            <a:spLocks noChangeAspect="1"/>
          </p:cNvSpPr>
          <p:nvPr/>
        </p:nvSpPr>
        <p:spPr>
          <a:xfrm>
            <a:off x="710614" y="3514104"/>
            <a:ext cx="565568" cy="827068"/>
          </a:xfrm>
          <a:custGeom>
            <a:avLst/>
            <a:gdLst>
              <a:gd name="T1" fmla="*/ 0 w 21600"/>
              <a:gd name="T2" fmla="*/ 0 h 21600"/>
              <a:gd name="T3" fmla="*/ 21600 w 21600"/>
              <a:gd name="T4" fmla="*/ 21600 h 21600"/>
            </a:gdLst>
            <a:ahLst/>
            <a:cxnLst/>
            <a:rect l="T1" t="T2" r="T3" b="T4"/>
            <a:pathLst>
              <a:path w="21600" h="21600">
                <a:moveTo>
                  <a:pt x="21600" y="14135"/>
                </a:moveTo>
                <a:cubicBezTo>
                  <a:pt x="21600" y="19058"/>
                  <a:pt x="21600" y="19058"/>
                  <a:pt x="21600" y="19058"/>
                </a:cubicBezTo>
                <a:cubicBezTo>
                  <a:pt x="21600" y="20488"/>
                  <a:pt x="19974" y="21600"/>
                  <a:pt x="17883" y="21600"/>
                </a:cubicBezTo>
                <a:cubicBezTo>
                  <a:pt x="11148" y="21600"/>
                  <a:pt x="11148" y="21600"/>
                  <a:pt x="11148" y="21600"/>
                </a:cubicBezTo>
                <a:cubicBezTo>
                  <a:pt x="9987" y="21600"/>
                  <a:pt x="9058" y="21282"/>
                  <a:pt x="8361" y="20805"/>
                </a:cubicBezTo>
                <a:cubicBezTo>
                  <a:pt x="1161" y="15882"/>
                  <a:pt x="1161" y="15882"/>
                  <a:pt x="1161" y="15882"/>
                </a:cubicBezTo>
                <a:cubicBezTo>
                  <a:pt x="464" y="15405"/>
                  <a:pt x="464" y="14929"/>
                  <a:pt x="1161" y="14452"/>
                </a:cubicBezTo>
                <a:cubicBezTo>
                  <a:pt x="1625" y="14135"/>
                  <a:pt x="1625" y="14135"/>
                  <a:pt x="1625" y="14135"/>
                </a:cubicBezTo>
                <a:cubicBezTo>
                  <a:pt x="1858" y="13976"/>
                  <a:pt x="2322" y="13817"/>
                  <a:pt x="2554" y="13817"/>
                </a:cubicBezTo>
                <a:cubicBezTo>
                  <a:pt x="3019" y="13817"/>
                  <a:pt x="3251" y="13976"/>
                  <a:pt x="3483" y="14135"/>
                </a:cubicBezTo>
                <a:cubicBezTo>
                  <a:pt x="7432" y="16676"/>
                  <a:pt x="7432" y="16676"/>
                  <a:pt x="7432" y="16676"/>
                </a:cubicBezTo>
                <a:cubicBezTo>
                  <a:pt x="7432" y="6988"/>
                  <a:pt x="7432" y="6988"/>
                  <a:pt x="7432" y="6988"/>
                </a:cubicBezTo>
                <a:cubicBezTo>
                  <a:pt x="7432" y="6352"/>
                  <a:pt x="7896" y="6035"/>
                  <a:pt x="8825" y="6035"/>
                </a:cubicBezTo>
                <a:cubicBezTo>
                  <a:pt x="9290" y="6035"/>
                  <a:pt x="9290" y="6035"/>
                  <a:pt x="9290" y="6035"/>
                </a:cubicBezTo>
                <a:cubicBezTo>
                  <a:pt x="9987" y="6035"/>
                  <a:pt x="10683" y="6352"/>
                  <a:pt x="10683" y="6988"/>
                </a:cubicBezTo>
                <a:cubicBezTo>
                  <a:pt x="10683" y="12388"/>
                  <a:pt x="10683" y="12388"/>
                  <a:pt x="10683" y="12388"/>
                </a:cubicBezTo>
                <a:cubicBezTo>
                  <a:pt x="11148" y="12229"/>
                  <a:pt x="11148" y="12229"/>
                  <a:pt x="11148" y="12229"/>
                </a:cubicBezTo>
                <a:cubicBezTo>
                  <a:pt x="11612" y="12229"/>
                  <a:pt x="11845" y="12229"/>
                  <a:pt x="12077" y="12229"/>
                </a:cubicBezTo>
                <a:cubicBezTo>
                  <a:pt x="13238" y="12229"/>
                  <a:pt x="13703" y="12388"/>
                  <a:pt x="13703" y="12388"/>
                </a:cubicBezTo>
                <a:cubicBezTo>
                  <a:pt x="13935" y="12388"/>
                  <a:pt x="13935" y="12388"/>
                  <a:pt x="13935" y="12388"/>
                </a:cubicBezTo>
                <a:cubicBezTo>
                  <a:pt x="13935" y="13182"/>
                  <a:pt x="13935" y="13182"/>
                  <a:pt x="13935" y="13182"/>
                </a:cubicBezTo>
                <a:cubicBezTo>
                  <a:pt x="13935" y="13182"/>
                  <a:pt x="13935" y="13341"/>
                  <a:pt x="14167" y="13341"/>
                </a:cubicBezTo>
                <a:cubicBezTo>
                  <a:pt x="14167" y="13341"/>
                  <a:pt x="14400" y="13182"/>
                  <a:pt x="14400" y="13182"/>
                </a:cubicBezTo>
                <a:cubicBezTo>
                  <a:pt x="14400" y="12388"/>
                  <a:pt x="14400" y="12388"/>
                  <a:pt x="14400" y="12388"/>
                </a:cubicBezTo>
                <a:cubicBezTo>
                  <a:pt x="14400" y="12388"/>
                  <a:pt x="14632" y="12388"/>
                  <a:pt x="15096" y="12388"/>
                </a:cubicBezTo>
                <a:cubicBezTo>
                  <a:pt x="15561" y="12388"/>
                  <a:pt x="16258" y="12547"/>
                  <a:pt x="16722" y="12705"/>
                </a:cubicBezTo>
                <a:cubicBezTo>
                  <a:pt x="16722" y="12705"/>
                  <a:pt x="16722" y="12705"/>
                  <a:pt x="16722" y="12705"/>
                </a:cubicBezTo>
                <a:cubicBezTo>
                  <a:pt x="16722" y="13500"/>
                  <a:pt x="16722" y="13500"/>
                  <a:pt x="16722" y="13500"/>
                </a:cubicBezTo>
                <a:cubicBezTo>
                  <a:pt x="16722" y="13500"/>
                  <a:pt x="16954" y="13658"/>
                  <a:pt x="16954" y="13658"/>
                </a:cubicBezTo>
                <a:cubicBezTo>
                  <a:pt x="17187" y="13658"/>
                  <a:pt x="17419" y="13500"/>
                  <a:pt x="17419" y="13500"/>
                </a:cubicBezTo>
                <a:cubicBezTo>
                  <a:pt x="17419" y="12547"/>
                  <a:pt x="17419" y="12547"/>
                  <a:pt x="17419" y="12547"/>
                </a:cubicBezTo>
                <a:cubicBezTo>
                  <a:pt x="17419" y="12547"/>
                  <a:pt x="17651" y="12547"/>
                  <a:pt x="17883" y="12547"/>
                </a:cubicBezTo>
                <a:cubicBezTo>
                  <a:pt x="18812" y="12547"/>
                  <a:pt x="19509" y="12864"/>
                  <a:pt x="19509" y="12864"/>
                </a:cubicBezTo>
                <a:cubicBezTo>
                  <a:pt x="19509" y="12864"/>
                  <a:pt x="19509" y="12864"/>
                  <a:pt x="19509" y="12864"/>
                </a:cubicBezTo>
                <a:cubicBezTo>
                  <a:pt x="19741" y="12864"/>
                  <a:pt x="19741" y="12864"/>
                  <a:pt x="19741" y="12864"/>
                </a:cubicBezTo>
                <a:cubicBezTo>
                  <a:pt x="19741" y="12864"/>
                  <a:pt x="19741" y="12864"/>
                  <a:pt x="19741" y="12864"/>
                </a:cubicBezTo>
                <a:cubicBezTo>
                  <a:pt x="19741" y="13658"/>
                  <a:pt x="19741" y="13658"/>
                  <a:pt x="19741" y="13658"/>
                </a:cubicBezTo>
                <a:cubicBezTo>
                  <a:pt x="19741" y="13817"/>
                  <a:pt x="19741" y="13817"/>
                  <a:pt x="19974" y="13817"/>
                </a:cubicBezTo>
                <a:cubicBezTo>
                  <a:pt x="20206" y="13817"/>
                  <a:pt x="20206" y="13817"/>
                  <a:pt x="20206" y="13658"/>
                </a:cubicBezTo>
                <a:cubicBezTo>
                  <a:pt x="20206" y="12864"/>
                  <a:pt x="20206" y="12864"/>
                  <a:pt x="20206" y="12864"/>
                </a:cubicBezTo>
                <a:cubicBezTo>
                  <a:pt x="21367" y="13182"/>
                  <a:pt x="21600" y="13658"/>
                  <a:pt x="21600" y="14135"/>
                </a:cubicBezTo>
              </a:path>
              <a:path w="21600" h="21600">
                <a:moveTo>
                  <a:pt x="13238" y="6194"/>
                </a:moveTo>
                <a:cubicBezTo>
                  <a:pt x="13238" y="4447"/>
                  <a:pt x="11380" y="3017"/>
                  <a:pt x="8825" y="3017"/>
                </a:cubicBezTo>
                <a:cubicBezTo>
                  <a:pt x="6270" y="3017"/>
                  <a:pt x="4180" y="4447"/>
                  <a:pt x="4180" y="6194"/>
                </a:cubicBezTo>
                <a:cubicBezTo>
                  <a:pt x="4180" y="6988"/>
                  <a:pt x="4877" y="7782"/>
                  <a:pt x="5806" y="8417"/>
                </a:cubicBezTo>
                <a:cubicBezTo>
                  <a:pt x="5806" y="6988"/>
                  <a:pt x="5806" y="6988"/>
                  <a:pt x="5806" y="6988"/>
                </a:cubicBezTo>
                <a:cubicBezTo>
                  <a:pt x="5806" y="5876"/>
                  <a:pt x="6967" y="4923"/>
                  <a:pt x="8825" y="4923"/>
                </a:cubicBezTo>
                <a:cubicBezTo>
                  <a:pt x="9290" y="4923"/>
                  <a:pt x="9290" y="4923"/>
                  <a:pt x="9290" y="4923"/>
                </a:cubicBezTo>
                <a:cubicBezTo>
                  <a:pt x="10916" y="4923"/>
                  <a:pt x="12309" y="5876"/>
                  <a:pt x="12309" y="6988"/>
                </a:cubicBezTo>
                <a:cubicBezTo>
                  <a:pt x="12309" y="8099"/>
                  <a:pt x="12309" y="8099"/>
                  <a:pt x="12309" y="8099"/>
                </a:cubicBezTo>
                <a:cubicBezTo>
                  <a:pt x="13006" y="7623"/>
                  <a:pt x="13238" y="6829"/>
                  <a:pt x="13238" y="6194"/>
                </a:cubicBezTo>
              </a:path>
              <a:path w="21600" h="21600">
                <a:moveTo>
                  <a:pt x="5806" y="11752"/>
                </a:moveTo>
                <a:cubicBezTo>
                  <a:pt x="5806" y="10323"/>
                  <a:pt x="5806" y="10323"/>
                  <a:pt x="5806" y="10323"/>
                </a:cubicBezTo>
                <a:cubicBezTo>
                  <a:pt x="3483" y="9529"/>
                  <a:pt x="2090" y="7941"/>
                  <a:pt x="2090" y="6194"/>
                </a:cubicBezTo>
                <a:cubicBezTo>
                  <a:pt x="2090" y="3494"/>
                  <a:pt x="5109" y="1429"/>
                  <a:pt x="8825" y="1429"/>
                </a:cubicBezTo>
                <a:cubicBezTo>
                  <a:pt x="12541" y="1429"/>
                  <a:pt x="15561" y="3494"/>
                  <a:pt x="15561" y="6194"/>
                </a:cubicBezTo>
                <a:cubicBezTo>
                  <a:pt x="15561" y="7782"/>
                  <a:pt x="14167" y="9211"/>
                  <a:pt x="12309" y="10164"/>
                </a:cubicBezTo>
                <a:cubicBezTo>
                  <a:pt x="12309" y="11117"/>
                  <a:pt x="12309" y="11117"/>
                  <a:pt x="12309" y="11117"/>
                </a:cubicBezTo>
                <a:cubicBezTo>
                  <a:pt x="12774" y="11117"/>
                  <a:pt x="13238" y="11117"/>
                  <a:pt x="13470" y="11276"/>
                </a:cubicBezTo>
                <a:cubicBezTo>
                  <a:pt x="16025" y="10164"/>
                  <a:pt x="17651" y="8258"/>
                  <a:pt x="17651" y="6194"/>
                </a:cubicBezTo>
                <a:cubicBezTo>
                  <a:pt x="17651" y="2699"/>
                  <a:pt x="13703" y="0"/>
                  <a:pt x="8825" y="0"/>
                </a:cubicBezTo>
                <a:cubicBezTo>
                  <a:pt x="3948" y="0"/>
                  <a:pt x="0" y="2699"/>
                  <a:pt x="0" y="6194"/>
                </a:cubicBezTo>
                <a:cubicBezTo>
                  <a:pt x="0" y="8735"/>
                  <a:pt x="2322" y="10958"/>
                  <a:pt x="5806" y="11752"/>
                </a:cubicBezTo>
                <a:close/>
              </a:path>
            </a:pathLst>
          </a:custGeom>
          <a:solidFill>
            <a:srgbClr val="FFFFFF"/>
          </a:solidFill>
          <a:ln w="9525" cap="flat" cmpd="sng">
            <a:noFill/>
            <a:prstDash val="solid"/>
            <a:round/>
          </a:ln>
        </p:spPr>
      </p:sp>
      <p:sp>
        <p:nvSpPr>
          <p:cNvPr id="195" name="矩形"/>
          <p:cNvSpPr>
            <a:spLocks/>
          </p:cNvSpPr>
          <p:nvPr/>
        </p:nvSpPr>
        <p:spPr>
          <a:xfrm>
            <a:off x="1276182" y="3568505"/>
            <a:ext cx="2492990" cy="707885"/>
          </a:xfrm>
          <a:prstGeom prst="rect">
            <a:avLst/>
          </a:prstGeom>
          <a:noFill/>
          <a:ln w="9525" cap="flat" cmpd="sng">
            <a:noFill/>
            <a:prstDash val="solid"/>
            <a:miter/>
          </a:ln>
        </p:spPr>
        <p:txBody>
          <a:bodyPr vert="horz" wrap="none" lIns="91440" tIns="45720" rIns="91440" bIns="45720" anchor="t" anchorCtr="0">
            <a:prstTxWarp prst="textNoShape">
              <a:avLst/>
            </a:prstTxWarp>
          </a:bodyPr>
          <a:lstStyle/>
          <a:p>
            <a:pPr marL="0" indent="0" algn="ctr">
              <a:lnSpc>
                <a:spcPct val="100000"/>
              </a:lnSpc>
              <a:spcBef>
                <a:spcPts val="0"/>
              </a:spcBef>
              <a:spcAft>
                <a:spcPts val="0"/>
              </a:spcAft>
              <a:buNone/>
            </a:pPr>
            <a:r>
              <a:rPr lang="zh-CN" altLang="en-US" sz="2000" b="1" u="none" strike="noStrike" kern="1200" cap="none" spc="0" baseline="0">
                <a:solidFill>
                  <a:schemeClr val="bg1"/>
                </a:solidFill>
                <a:latin typeface="微软雅黑" charset="0"/>
                <a:ea typeface="微软雅黑" charset="0"/>
                <a:cs typeface="微软雅黑" charset="0"/>
              </a:rPr>
              <a:t>本科教育是青年学生</a:t>
            </a:r>
            <a:endParaRPr lang="en-US" altLang="zh-CN" sz="2000" b="1" u="none" strike="noStrike" kern="1200" cap="none" spc="0" baseline="0">
              <a:solidFill>
                <a:schemeClr val="bg1"/>
              </a:solidFill>
              <a:latin typeface="微软雅黑" charset="0"/>
              <a:ea typeface="微软雅黑" charset="0"/>
              <a:cs typeface="微软雅黑" charset="0"/>
            </a:endParaRPr>
          </a:p>
          <a:p>
            <a:pPr marL="0" indent="0" algn="ctr">
              <a:lnSpc>
                <a:spcPct val="100000"/>
              </a:lnSpc>
              <a:spcBef>
                <a:spcPts val="0"/>
              </a:spcBef>
              <a:spcAft>
                <a:spcPts val="0"/>
              </a:spcAft>
              <a:buNone/>
            </a:pPr>
            <a:r>
              <a:rPr lang="zh-CN" altLang="en-US" sz="2000" b="1" u="none" strike="noStrike" kern="1200" cap="none" spc="0" baseline="0">
                <a:solidFill>
                  <a:schemeClr val="bg1"/>
                </a:solidFill>
                <a:latin typeface="微软雅黑" charset="0"/>
                <a:ea typeface="微软雅黑" charset="0"/>
                <a:cs typeface="微软雅黑" charset="0"/>
              </a:rPr>
              <a:t>成长成才的关键阶段</a:t>
            </a:r>
            <a:endParaRPr lang="zh-CN" altLang="en-US" sz="2000" b="1" u="none" strike="noStrike" kern="1200" cap="none" spc="250" baseline="0">
              <a:solidFill>
                <a:schemeClr val="bg1"/>
              </a:solidFill>
              <a:latin typeface="微软雅黑" charset="0"/>
              <a:ea typeface="微软雅黑" charset="0"/>
              <a:cs typeface="微软雅黑" charset="0"/>
            </a:endParaRPr>
          </a:p>
        </p:txBody>
      </p:sp>
      <p:sp>
        <p:nvSpPr>
          <p:cNvPr id="198" name="文本框"/>
          <p:cNvSpPr>
            <a:spLocks noGrp="1"/>
          </p:cNvSpPr>
          <p:nvPr>
            <p:ph type="body"/>
          </p:nvPr>
        </p:nvSpPr>
        <p:spPr>
          <a:xfrm>
            <a:off x="1195501" y="401683"/>
            <a:ext cx="8443449" cy="52322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defTabSz="914273">
              <a:lnSpc>
                <a:spcPct val="100000"/>
              </a:lnSpc>
              <a:buNone/>
            </a:pPr>
            <a:r>
              <a:rPr lang="en-US" altLang="zh-CN" sz="2800" b="1" u="none" strike="noStrike" kern="0" cap="none" spc="0" baseline="0" dirty="0">
                <a:solidFill>
                  <a:srgbClr val="D70000"/>
                </a:solidFill>
                <a:latin typeface="Century Gothic" charset="0"/>
                <a:ea typeface="幼圆" charset="0"/>
                <a:cs typeface="Times New Roman" charset="0"/>
                <a:sym typeface="微软雅黑" charset="0"/>
              </a:rPr>
              <a:t>2.</a:t>
            </a:r>
            <a:r>
              <a:rPr lang="zh-CN" altLang="en-US" sz="2800" b="1" u="none" strike="noStrike" kern="0" cap="none" spc="0" baseline="0" dirty="0">
                <a:solidFill>
                  <a:srgbClr val="D70000"/>
                </a:solidFill>
                <a:latin typeface="Century Gothic" charset="0"/>
                <a:ea typeface="幼圆" charset="0"/>
                <a:cs typeface="Times New Roman" charset="0"/>
                <a:sym typeface="微软雅黑" charset="0"/>
              </a:rPr>
              <a:t>“</a:t>
            </a:r>
            <a:r>
              <a:rPr lang="zh-CN" altLang="en-US" b="1" spc="300" dirty="0">
                <a:solidFill>
                  <a:srgbClr val="D70000"/>
                </a:solidFill>
                <a:cs typeface="Times New Roman" charset="0"/>
              </a:rPr>
              <a:t>以本为本</a:t>
            </a:r>
            <a:r>
              <a:rPr lang="zh-CN" altLang="en-US" sz="2800" b="1" u="none" strike="noStrike" kern="0" cap="none" spc="0" baseline="0" dirty="0">
                <a:solidFill>
                  <a:srgbClr val="D70000"/>
                </a:solidFill>
                <a:latin typeface="Century Gothic" charset="0"/>
                <a:ea typeface="幼圆" charset="0"/>
                <a:cs typeface="Times New Roman" charset="0"/>
                <a:sym typeface="微软雅黑" charset="0"/>
              </a:rPr>
              <a:t>”</a:t>
            </a:r>
            <a:r>
              <a:rPr lang="zh-CN" altLang="en-US" sz="2800" b="1" u="none" strike="noStrike" kern="1200" cap="none" spc="300" baseline="0" dirty="0">
                <a:solidFill>
                  <a:srgbClr val="D70000"/>
                </a:solidFill>
                <a:latin typeface="微软雅黑" charset="0"/>
                <a:ea typeface="微软雅黑" charset="0"/>
                <a:cs typeface="Times New Roman" charset="0"/>
              </a:rPr>
              <a:t>是由本科教育的地位作用决定的</a:t>
            </a:r>
            <a:endParaRPr lang="zh-CN" altLang="en-US" sz="2800" b="1" u="none" strike="noStrike" kern="0" cap="none" spc="0" baseline="0" dirty="0">
              <a:solidFill>
                <a:srgbClr val="D70000"/>
              </a:solidFill>
              <a:latin typeface="Century Gothic" charset="0"/>
              <a:ea typeface="幼圆" charset="0"/>
              <a:cs typeface="Times New Roman" charset="0"/>
              <a:sym typeface="微软雅黑" charset="0"/>
            </a:endParaRPr>
          </a:p>
        </p:txBody>
      </p:sp>
      <p:pic>
        <p:nvPicPr>
          <p:cNvPr id="199" name="图片"/>
          <p:cNvPicPr>
            <a:picLocks noChangeAspect="1"/>
          </p:cNvPicPr>
          <p:nvPr/>
        </p:nvPicPr>
        <p:blipFill>
          <a:blip r:embed="rId3" cstate="print"/>
          <a:stretch>
            <a:fillRect/>
          </a:stretch>
        </p:blipFill>
        <p:spPr>
          <a:xfrm>
            <a:off x="6678265" y="2206051"/>
            <a:ext cx="5400539" cy="3588357"/>
          </a:xfrm>
          <a:prstGeom prst="rect">
            <a:avLst/>
          </a:prstGeom>
          <a:noFill/>
          <a:ln w="9525" cap="flat" cmpd="sng">
            <a:noFill/>
            <a:prstDash val="solid"/>
            <a:miter/>
          </a:ln>
        </p:spPr>
      </p:pic>
      <p:grpSp>
        <p:nvGrpSpPr>
          <p:cNvPr id="210" name="组合"/>
          <p:cNvGrpSpPr>
            <a:grpSpLocks/>
          </p:cNvGrpSpPr>
          <p:nvPr/>
        </p:nvGrpSpPr>
        <p:grpSpPr>
          <a:xfrm>
            <a:off x="2434054" y="1439048"/>
            <a:ext cx="2706573" cy="1134346"/>
            <a:chOff x="2434054" y="1439048"/>
            <a:chExt cx="2706573" cy="1134346"/>
          </a:xfrm>
        </p:grpSpPr>
        <p:sp>
          <p:nvSpPr>
            <p:cNvPr id="200" name="矩形"/>
            <p:cNvSpPr>
              <a:spLocks/>
            </p:cNvSpPr>
            <p:nvPr/>
          </p:nvSpPr>
          <p:spPr>
            <a:xfrm>
              <a:off x="3528064" y="1439048"/>
              <a:ext cx="864532" cy="892403"/>
            </a:xfrm>
            <a:prstGeom prst="rect">
              <a:avLst/>
            </a:prstGeom>
            <a:noFill/>
            <a:ln w="9525" cap="flat" cmpd="sng">
              <a:noFill/>
              <a:prstDash val="solid"/>
              <a:miter/>
            </a:ln>
          </p:spPr>
          <p:txBody>
            <a:bodyPr vert="horz" wrap="none" lIns="91440" tIns="45720" rIns="91440" bIns="45720" anchor="t" anchorCtr="0">
              <a:prstTxWarp prst="textNoShape">
                <a:avLst/>
              </a:prstTxWarp>
            </a:bodyPr>
            <a:lstStyle/>
            <a:p>
              <a:pPr marL="0" indent="0" algn="l">
                <a:lnSpc>
                  <a:spcPct val="100000"/>
                </a:lnSpc>
                <a:spcBef>
                  <a:spcPts val="0"/>
                </a:spcBef>
                <a:spcAft>
                  <a:spcPts val="0"/>
                </a:spcAft>
                <a:buNone/>
              </a:pPr>
              <a:r>
                <a:rPr lang="en-US" altLang="zh-CN" sz="4000" u="none" strike="noStrike" kern="1200" cap="none" spc="0" baseline="0">
                  <a:solidFill>
                    <a:srgbClr val="FF0000"/>
                  </a:solidFill>
                  <a:latin typeface="Impact" pitchFamily="34" charset="0"/>
                  <a:ea typeface="微软雅黑" charset="0"/>
                  <a:cs typeface="微软雅黑" charset="0"/>
                </a:rPr>
                <a:t>40</a:t>
              </a:r>
              <a:endParaRPr lang="zh-CN" altLang="en-US" sz="4000" u="none" strike="noStrike" kern="1200" cap="none" spc="0" baseline="0">
                <a:solidFill>
                  <a:srgbClr val="FF0000"/>
                </a:solidFill>
                <a:latin typeface="Impact" pitchFamily="34" charset="0"/>
                <a:ea typeface="微软雅黑" charset="0"/>
                <a:cs typeface="微软雅黑" charset="0"/>
              </a:endParaRPr>
            </a:p>
          </p:txBody>
        </p:sp>
        <p:sp>
          <p:nvSpPr>
            <p:cNvPr id="201" name="矩形"/>
            <p:cNvSpPr>
              <a:spLocks/>
            </p:cNvSpPr>
            <p:nvPr/>
          </p:nvSpPr>
          <p:spPr>
            <a:xfrm>
              <a:off x="4346355" y="1519882"/>
              <a:ext cx="588987" cy="730736"/>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ts val="3800"/>
                </a:lnSpc>
                <a:spcBef>
                  <a:spcPts val="0"/>
                </a:spcBef>
                <a:spcAft>
                  <a:spcPts val="0"/>
                </a:spcAft>
                <a:buNone/>
              </a:pPr>
              <a:r>
                <a:rPr lang="zh-CN" altLang="en-US" sz="2800" b="1" u="none" strike="noStrike" kern="1200" cap="none" spc="0" baseline="0">
                  <a:solidFill>
                    <a:srgbClr val="FF0000"/>
                  </a:solidFill>
                  <a:latin typeface="微软雅黑" charset="0"/>
                  <a:ea typeface="微软雅黑" charset="0"/>
                  <a:cs typeface="微软雅黑" charset="0"/>
                </a:rPr>
                <a:t>年</a:t>
              </a:r>
            </a:p>
          </p:txBody>
        </p:sp>
        <p:sp>
          <p:nvSpPr>
            <p:cNvPr id="202" name="矩形"/>
            <p:cNvSpPr>
              <a:spLocks/>
            </p:cNvSpPr>
            <p:nvPr/>
          </p:nvSpPr>
          <p:spPr>
            <a:xfrm>
              <a:off x="2434054" y="1519882"/>
              <a:ext cx="1143482" cy="1053512"/>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ctr">
                <a:lnSpc>
                  <a:spcPct val="100000"/>
                </a:lnSpc>
                <a:spcBef>
                  <a:spcPts val="0"/>
                </a:spcBef>
                <a:spcAft>
                  <a:spcPts val="0"/>
                </a:spcAft>
                <a:buNone/>
              </a:pPr>
              <a:r>
                <a:rPr lang="zh-CN" altLang="en-US" sz="3200" b="1" u="none" strike="noStrike" kern="1200" cap="none" spc="-151" baseline="0" dirty="0">
                  <a:solidFill>
                    <a:srgbClr val="222A34"/>
                  </a:solidFill>
                  <a:latin typeface="微软雅黑" charset="0"/>
                  <a:ea typeface="微软雅黑" charset="0"/>
                  <a:cs typeface="微软雅黑" charset="0"/>
                </a:rPr>
                <a:t>改革</a:t>
              </a:r>
              <a:endParaRPr lang="en-US" altLang="zh-CN" sz="3200" b="1" u="none" strike="noStrike" kern="1200" cap="none" spc="-151" baseline="0" dirty="0">
                <a:solidFill>
                  <a:srgbClr val="222A34"/>
                </a:solidFill>
                <a:latin typeface="微软雅黑" charset="0"/>
                <a:ea typeface="微软雅黑" charset="0"/>
                <a:cs typeface="微软雅黑" charset="0"/>
              </a:endParaRPr>
            </a:p>
            <a:p>
              <a:pPr marL="0" indent="0" algn="ctr">
                <a:lnSpc>
                  <a:spcPct val="100000"/>
                </a:lnSpc>
                <a:spcBef>
                  <a:spcPts val="0"/>
                </a:spcBef>
                <a:spcAft>
                  <a:spcPts val="0"/>
                </a:spcAft>
                <a:buNone/>
              </a:pPr>
              <a:r>
                <a:rPr lang="zh-CN" altLang="en-US" sz="3200" b="1" u="none" strike="noStrike" kern="1200" cap="none" spc="-151" baseline="0" dirty="0">
                  <a:solidFill>
                    <a:srgbClr val="222A34"/>
                  </a:solidFill>
                  <a:latin typeface="微软雅黑" charset="0"/>
                  <a:ea typeface="微软雅黑" charset="0"/>
                  <a:cs typeface="微软雅黑" charset="0"/>
                </a:rPr>
                <a:t>开放</a:t>
              </a:r>
            </a:p>
          </p:txBody>
        </p:sp>
        <p:sp>
          <p:nvSpPr>
            <p:cNvPr id="203" name="圆角矩形"/>
            <p:cNvSpPr>
              <a:spLocks/>
            </p:cNvSpPr>
            <p:nvPr/>
          </p:nvSpPr>
          <p:spPr>
            <a:xfrm>
              <a:off x="3644564" y="2220052"/>
              <a:ext cx="1496063" cy="293522"/>
            </a:xfrm>
            <a:prstGeom prst="roundRect">
              <a:avLst>
                <a:gd name="adj" fmla="val 50000"/>
              </a:avLst>
            </a:prstGeom>
            <a:no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a:lnSpc>
                  <a:spcPct val="100000"/>
                </a:lnSpc>
                <a:spcBef>
                  <a:spcPts val="0"/>
                </a:spcBef>
                <a:spcAft>
                  <a:spcPts val="0"/>
                </a:spcAft>
                <a:buNone/>
              </a:pPr>
              <a:r>
                <a:rPr lang="en-US" altLang="zh-CN" sz="1600" b="1" u="none" strike="noStrike" kern="1200" cap="none" spc="0" baseline="0">
                  <a:solidFill>
                    <a:schemeClr val="tx1"/>
                  </a:solidFill>
                  <a:latin typeface="微软雅黑" charset="0"/>
                  <a:ea typeface="微软雅黑" charset="0"/>
                  <a:cs typeface="微软雅黑" charset="0"/>
                </a:rPr>
                <a:t>1978-2018</a:t>
              </a:r>
              <a:endParaRPr lang="zh-CN" altLang="en-US" sz="1600" b="1" u="none" strike="noStrike" kern="1200" cap="none" spc="0" baseline="0">
                <a:solidFill>
                  <a:schemeClr val="tx1"/>
                </a:solidFill>
                <a:latin typeface="微软雅黑" charset="0"/>
                <a:ea typeface="微软雅黑" charset="0"/>
                <a:cs typeface="微软雅黑" charset="0"/>
              </a:endParaRPr>
            </a:p>
          </p:txBody>
        </p:sp>
      </p:grpSp>
      <p:sp>
        <p:nvSpPr>
          <p:cNvPr id="211" name="矩形"/>
          <p:cNvSpPr>
            <a:spLocks/>
          </p:cNvSpPr>
          <p:nvPr/>
        </p:nvSpPr>
        <p:spPr>
          <a:xfrm>
            <a:off x="0" y="3280251"/>
            <a:ext cx="6678268" cy="1692769"/>
          </a:xfrm>
          <a:prstGeom prst="rect">
            <a:avLst/>
          </a:prstGeom>
          <a:solidFill>
            <a:srgbClr val="C00000"/>
          </a:solidFill>
          <a:effectLst>
            <a:outerShdw blurRad="149987" dist="250190" dir="8460000" algn="ctr" rotWithShape="0">
              <a:srgbClr val="000000">
                <a:alpha val="27450"/>
              </a:srgbClr>
            </a:outerShdw>
            <a:softEdge rad="12700"/>
          </a:effectLst>
          <a:scene3d>
            <a:camera prst="legacyObliqueFront"/>
            <a:lightRig rig="legacyFlat4" dir="t"/>
          </a:scene3d>
          <a:sp3d prstMaterial="legacyMetal">
            <a:bevelT w="13500" h="13500" prst="angle"/>
            <a:bevelB w="13500" h="13500" prst="angle"/>
          </a:sp3d>
        </p:spPr>
        <p:txBody>
          <a:bodyPr vert="horz" wrap="square" lIns="323992" tIns="45719" rIns="323992" bIns="45719" anchor="t" anchorCtr="0">
            <a:prstTxWarp prst="textNoShape">
              <a:avLst/>
            </a:prstTxWarp>
          </a:bodyPr>
          <a:lstStyle/>
          <a:p>
            <a:pPr marL="0" indent="0" algn="just" fontAlgn="auto">
              <a:lnSpc>
                <a:spcPct val="129999"/>
              </a:lnSpc>
              <a:spcBef>
                <a:spcPts val="0"/>
              </a:spcBef>
              <a:spcAft>
                <a:spcPts val="0"/>
              </a:spcAft>
              <a:buNone/>
            </a:pPr>
            <a:r>
              <a:rPr lang="zh-CN" altLang="en-US" sz="2000" u="none" strike="noStrike" kern="1200" cap="none" spc="0" baseline="0" dirty="0">
                <a:solidFill>
                  <a:srgbClr val="FFFFFF"/>
                </a:solidFill>
                <a:latin typeface="微软雅黑" charset="0"/>
                <a:ea typeface="微软雅黑" charset="0"/>
                <a:cs typeface="微软雅黑" charset="0"/>
              </a:rPr>
              <a:t>改革开放</a:t>
            </a:r>
            <a:r>
              <a:rPr lang="en-US" altLang="zh-CN" sz="2000" u="none" strike="noStrike" kern="1200" cap="none" spc="0" baseline="0" dirty="0">
                <a:solidFill>
                  <a:srgbClr val="FFFFFF"/>
                </a:solidFill>
                <a:latin typeface="微软雅黑" charset="0"/>
                <a:ea typeface="微软雅黑" charset="0"/>
                <a:cs typeface="微软雅黑" charset="0"/>
              </a:rPr>
              <a:t>40</a:t>
            </a:r>
            <a:r>
              <a:rPr lang="zh-CN" altLang="en-US" sz="2000" u="none" strike="noStrike" kern="1200" cap="none" spc="0" baseline="0" dirty="0">
                <a:solidFill>
                  <a:srgbClr val="FFFFFF"/>
                </a:solidFill>
                <a:latin typeface="微软雅黑" charset="0"/>
                <a:ea typeface="微软雅黑" charset="0"/>
                <a:cs typeface="微软雅黑" charset="0"/>
              </a:rPr>
              <a:t>年来，我国培养了</a:t>
            </a:r>
            <a:r>
              <a:rPr lang="en-US" altLang="zh-CN" sz="2000" u="none" strike="noStrike" kern="1200" cap="none" spc="0" baseline="0" dirty="0">
                <a:solidFill>
                  <a:srgbClr val="FFFFFF"/>
                </a:solidFill>
                <a:latin typeface="微软雅黑" charset="0"/>
                <a:ea typeface="微软雅黑" charset="0"/>
                <a:cs typeface="微软雅黑" charset="0"/>
              </a:rPr>
              <a:t>650</a:t>
            </a:r>
            <a:r>
              <a:rPr lang="zh-CN" altLang="en-US" sz="2000" u="none" strike="noStrike" kern="1200" cap="none" spc="0" baseline="0" dirty="0">
                <a:solidFill>
                  <a:srgbClr val="FFFFFF"/>
                </a:solidFill>
                <a:latin typeface="微软雅黑" charset="0"/>
                <a:ea typeface="微软雅黑" charset="0"/>
                <a:cs typeface="微软雅黑" charset="0"/>
              </a:rPr>
              <a:t>万左右研究生，他们成为社会各行各业的领军人物和骨干力量，没有本科教育的优质生源作为基础保障，做到这一点是不可想象的。</a:t>
            </a:r>
            <a:endParaRPr lang="zh-CN" altLang="en-US" sz="2000" b="1" u="none" strike="noStrike" kern="1200" cap="none" spc="0" baseline="0" dirty="0">
              <a:solidFill>
                <a:schemeClr val="bg1"/>
              </a:solidFill>
              <a:effectLst>
                <a:outerShdw blurRad="38100" dist="38100" dir="2700000" algn="tl">
                  <a:srgbClr val="000000">
                    <a:alpha val="43000"/>
                  </a:srgbClr>
                </a:outerShdw>
              </a:effectLst>
              <a:latin typeface="黑体" pitchFamily="49" charset="-122"/>
              <a:ea typeface="黑体" pitchFamily="49" charset="-122"/>
              <a:cs typeface="微软雅黑" charset="0"/>
            </a:endParaRPr>
          </a:p>
        </p:txBody>
      </p:sp>
      <p:pic>
        <p:nvPicPr>
          <p:cNvPr id="854" name="图片"/>
          <p:cNvPicPr>
            <a:picLocks noChangeAspect="1"/>
          </p:cNvPicPr>
          <p:nvPr/>
        </p:nvPicPr>
        <p:blipFill>
          <a:blip r:embed="rId4"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1833204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additive="base">
                                        <p:cTn id="7" dur="500"/>
                                        <p:tgtEl>
                                          <p:spTgt spid="194"/>
                                        </p:tgtEl>
                                        <p:attrNameLst>
                                          <p:attrName>ppt_y</p:attrName>
                                        </p:attrNameLst>
                                      </p:cBhvr>
                                      <p:tavLst>
                                        <p:tav tm="0">
                                          <p:val>
                                            <p:strVal val="#ppt_y+#ppt_h*1.125000"/>
                                          </p:val>
                                        </p:tav>
                                        <p:tav tm="100000">
                                          <p:val>
                                            <p:strVal val="#ppt_y"/>
                                          </p:val>
                                        </p:tav>
                                      </p:tavLst>
                                    </p:anim>
                                    <p:animEffect transition="in" filter="wipe(up)">
                                      <p:cBhvr>
                                        <p:cTn id="8" dur="500"/>
                                        <p:tgtEl>
                                          <p:spTgt spid="194"/>
                                        </p:tgtEl>
                                      </p:cBhvr>
                                    </p:animEffect>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95"/>
                                        </p:tgtEl>
                                        <p:attrNameLst>
                                          <p:attrName>style.visibility</p:attrName>
                                        </p:attrNameLst>
                                      </p:cBhvr>
                                      <p:to>
                                        <p:strVal val="visible"/>
                                      </p:to>
                                    </p:set>
                                    <p:animEffect transition="in" filter="barn(outVertical)">
                                      <p:cBhvr>
                                        <p:cTn id="12" dur="500"/>
                                        <p:tgtEl>
                                          <p:spTgt spid="19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0"/>
                                        </p:tgtEl>
                                        <p:attrNameLst>
                                          <p:attrName>style.visibility</p:attrName>
                                        </p:attrNameLst>
                                      </p:cBhvr>
                                      <p:to>
                                        <p:strVal val="visible"/>
                                      </p:to>
                                    </p:set>
                                    <p:anim calcmode="lin" valueType="num">
                                      <p:cBhvr additive="base">
                                        <p:cTn id="17" dur="500" fill="hold"/>
                                        <p:tgtEl>
                                          <p:spTgt spid="210"/>
                                        </p:tgtEl>
                                        <p:attrNameLst>
                                          <p:attrName>ppt_x</p:attrName>
                                        </p:attrNameLst>
                                      </p:cBhvr>
                                      <p:tavLst>
                                        <p:tav tm="0">
                                          <p:val>
                                            <p:strVal val="#ppt_x"/>
                                          </p:val>
                                        </p:tav>
                                        <p:tav tm="100000">
                                          <p:val>
                                            <p:strVal val="#ppt_x"/>
                                          </p:val>
                                        </p:tav>
                                      </p:tavLst>
                                    </p:anim>
                                    <p:anim calcmode="lin" valueType="num">
                                      <p:cBhvr additive="base">
                                        <p:cTn id="18" dur="500" fill="hold"/>
                                        <p:tgtEl>
                                          <p:spTgt spid="2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11"/>
                                        </p:tgtEl>
                                        <p:attrNameLst>
                                          <p:attrName>style.visibility</p:attrName>
                                        </p:attrNameLst>
                                      </p:cBhvr>
                                      <p:to>
                                        <p:strVal val="visible"/>
                                      </p:to>
                                    </p:set>
                                    <p:animEffect transition="in" filter="fade">
                                      <p:cBhvr>
                                        <p:cTn id="23" dur="1000"/>
                                        <p:tgtEl>
                                          <p:spTgt spid="211"/>
                                        </p:tgtEl>
                                      </p:cBhvr>
                                    </p:animEffect>
                                    <p:anim calcmode="lin" valueType="num">
                                      <p:cBhvr>
                                        <p:cTn id="24" dur="1000" fill="hold"/>
                                        <p:tgtEl>
                                          <p:spTgt spid="211"/>
                                        </p:tgtEl>
                                        <p:attrNameLst>
                                          <p:attrName>ppt_x</p:attrName>
                                        </p:attrNameLst>
                                      </p:cBhvr>
                                      <p:tavLst>
                                        <p:tav tm="0">
                                          <p:val>
                                            <p:strVal val="#ppt_x"/>
                                          </p:val>
                                        </p:tav>
                                        <p:tav tm="100000">
                                          <p:val>
                                            <p:strVal val="#ppt_x"/>
                                          </p:val>
                                        </p:tav>
                                      </p:tavLst>
                                    </p:anim>
                                    <p:anim calcmode="lin" valueType="num">
                                      <p:cBhvr>
                                        <p:cTn id="25" dur="1000" fill="hold"/>
                                        <p:tgtEl>
                                          <p:spTgt spid="2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98">
                                            <p:txEl>
                                              <p:pRg st="0" end="0"/>
                                            </p:txEl>
                                          </p:spTgt>
                                        </p:tgtEl>
                                        <p:attrNameLst>
                                          <p:attrName>style.visibility</p:attrName>
                                        </p:attrNameLst>
                                      </p:cBhvr>
                                      <p:to>
                                        <p:strVal val="visible"/>
                                      </p:to>
                                    </p:set>
                                    <p:animEffect transition="in" filter="fade">
                                      <p:cBhvr>
                                        <p:cTn id="30" dur="1000"/>
                                        <p:tgtEl>
                                          <p:spTgt spid="198">
                                            <p:txEl>
                                              <p:pRg st="0" end="0"/>
                                            </p:txEl>
                                          </p:spTgt>
                                        </p:tgtEl>
                                      </p:cBhvr>
                                    </p:animEffect>
                                    <p:anim calcmode="lin" valueType="num">
                                      <p:cBhvr>
                                        <p:cTn id="31" dur="1000" fill="hold"/>
                                        <p:tgtEl>
                                          <p:spTgt spid="198">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19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99"/>
                                        </p:tgtEl>
                                        <p:attrNameLst>
                                          <p:attrName>style.visibility</p:attrName>
                                        </p:attrNameLst>
                                      </p:cBhvr>
                                      <p:to>
                                        <p:strVal val="visible"/>
                                      </p:to>
                                    </p:set>
                                    <p:animEffect transition="in" filter="fade">
                                      <p:cBhvr>
                                        <p:cTn id="37" dur="1000"/>
                                        <p:tgtEl>
                                          <p:spTgt spid="199"/>
                                        </p:tgtEl>
                                      </p:cBhvr>
                                    </p:animEffect>
                                    <p:anim calcmode="lin" valueType="num">
                                      <p:cBhvr>
                                        <p:cTn id="38" dur="1000" fill="hold"/>
                                        <p:tgtEl>
                                          <p:spTgt spid="199"/>
                                        </p:tgtEl>
                                        <p:attrNameLst>
                                          <p:attrName>ppt_x</p:attrName>
                                        </p:attrNameLst>
                                      </p:cBhvr>
                                      <p:tavLst>
                                        <p:tav tm="0">
                                          <p:val>
                                            <p:strVal val="#ppt_x"/>
                                          </p:val>
                                        </p:tav>
                                        <p:tav tm="100000">
                                          <p:val>
                                            <p:strVal val="#ppt_x"/>
                                          </p:val>
                                        </p:tav>
                                      </p:tavLst>
                                    </p:anim>
                                    <p:anim calcmode="lin" valueType="num">
                                      <p:cBhvr>
                                        <p:cTn id="39"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8" grpId="0" build="p"/>
      <p:bldP spid="2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219" name="文本框"/>
          <p:cNvSpPr>
            <a:spLocks noGrp="1"/>
          </p:cNvSpPr>
          <p:nvPr>
            <p:ph type="body"/>
          </p:nvPr>
        </p:nvSpPr>
        <p:spPr>
          <a:xfrm>
            <a:off x="1276182" y="348831"/>
            <a:ext cx="8379546" cy="52322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defTabSz="914273">
              <a:lnSpc>
                <a:spcPct val="100000"/>
              </a:lnSpc>
              <a:buNone/>
            </a:pPr>
            <a:r>
              <a:rPr lang="en-US" altLang="zh-CN" sz="2800" b="1" u="none" strike="noStrike" kern="0" cap="none" spc="0" baseline="0" dirty="0">
                <a:solidFill>
                  <a:srgbClr val="D70000"/>
                </a:solidFill>
                <a:latin typeface="Century Gothic" charset="0"/>
                <a:ea typeface="幼圆" charset="0"/>
                <a:cs typeface="Times New Roman" charset="0"/>
                <a:sym typeface="微软雅黑" charset="0"/>
              </a:rPr>
              <a:t>2.</a:t>
            </a:r>
            <a:r>
              <a:rPr lang="zh-CN" altLang="en-US" sz="2800" b="1" u="none" strike="noStrike" kern="0" cap="none" spc="0" baseline="0" dirty="0">
                <a:solidFill>
                  <a:srgbClr val="D70000"/>
                </a:solidFill>
                <a:latin typeface="Century Gothic" charset="0"/>
                <a:ea typeface="幼圆" charset="0"/>
                <a:cs typeface="Times New Roman" charset="0"/>
                <a:sym typeface="微软雅黑" charset="0"/>
              </a:rPr>
              <a:t>“</a:t>
            </a:r>
            <a:r>
              <a:rPr lang="zh-CN" altLang="en-US" b="1" spc="300" dirty="0">
                <a:solidFill>
                  <a:srgbClr val="D70000"/>
                </a:solidFill>
                <a:cs typeface="Times New Roman" charset="0"/>
              </a:rPr>
              <a:t>以本为本</a:t>
            </a:r>
            <a:r>
              <a:rPr lang="zh-CN" altLang="en-US" sz="2800" b="1" u="none" strike="noStrike" kern="0" cap="none" spc="0" baseline="0" dirty="0">
                <a:solidFill>
                  <a:srgbClr val="D70000"/>
                </a:solidFill>
                <a:latin typeface="Century Gothic" charset="0"/>
                <a:ea typeface="幼圆" charset="0"/>
                <a:cs typeface="Times New Roman" charset="0"/>
                <a:sym typeface="微软雅黑" charset="0"/>
              </a:rPr>
              <a:t>”</a:t>
            </a:r>
            <a:r>
              <a:rPr lang="zh-CN" altLang="en-US" sz="2800" b="1" u="none" strike="noStrike" kern="1200" cap="none" spc="300" baseline="0" dirty="0">
                <a:solidFill>
                  <a:srgbClr val="D70000"/>
                </a:solidFill>
                <a:latin typeface="微软雅黑" charset="0"/>
                <a:ea typeface="微软雅黑" charset="0"/>
                <a:cs typeface="Times New Roman" charset="0"/>
              </a:rPr>
              <a:t>是由本科教育的地位作用决定的</a:t>
            </a:r>
            <a:endParaRPr lang="zh-CN" altLang="en-US" sz="2800" b="1" u="none" strike="noStrike" kern="0" cap="none" spc="0" baseline="0" dirty="0">
              <a:solidFill>
                <a:srgbClr val="D70000"/>
              </a:solidFill>
              <a:latin typeface="Century Gothic" charset="0"/>
              <a:ea typeface="幼圆" charset="0"/>
              <a:cs typeface="Times New Roman" charset="0"/>
              <a:sym typeface="微软雅黑" charset="0"/>
            </a:endParaRPr>
          </a:p>
        </p:txBody>
      </p:sp>
      <p:pic>
        <p:nvPicPr>
          <p:cNvPr id="220" name="图片"/>
          <p:cNvPicPr>
            <a:picLocks noChangeAspect="1"/>
          </p:cNvPicPr>
          <p:nvPr/>
        </p:nvPicPr>
        <p:blipFill>
          <a:blip r:embed="rId3" cstate="print"/>
          <a:stretch>
            <a:fillRect/>
          </a:stretch>
        </p:blipFill>
        <p:spPr>
          <a:xfrm>
            <a:off x="993399" y="1941399"/>
            <a:ext cx="5289554" cy="2294696"/>
          </a:xfrm>
          <a:prstGeom prst="rect">
            <a:avLst/>
          </a:prstGeom>
          <a:noFill/>
          <a:ln w="9525" cap="flat" cmpd="sng">
            <a:noFill/>
            <a:prstDash val="solid"/>
            <a:miter/>
          </a:ln>
        </p:spPr>
      </p:pic>
      <p:pic>
        <p:nvPicPr>
          <p:cNvPr id="221" name="图片"/>
          <p:cNvPicPr>
            <a:picLocks noChangeAspect="1"/>
          </p:cNvPicPr>
          <p:nvPr/>
        </p:nvPicPr>
        <p:blipFill>
          <a:blip r:embed="rId4" cstate="print"/>
          <a:stretch>
            <a:fillRect/>
          </a:stretch>
        </p:blipFill>
        <p:spPr>
          <a:xfrm>
            <a:off x="6565254" y="4236095"/>
            <a:ext cx="4752036" cy="2478811"/>
          </a:xfrm>
          <a:prstGeom prst="rect">
            <a:avLst/>
          </a:prstGeom>
          <a:noFill/>
          <a:ln w="9525" cap="flat" cmpd="sng">
            <a:noFill/>
            <a:prstDash val="solid"/>
            <a:miter/>
          </a:ln>
        </p:spPr>
      </p:pic>
      <p:sp>
        <p:nvSpPr>
          <p:cNvPr id="222" name="减去对角的矩形"/>
          <p:cNvSpPr>
            <a:spLocks/>
          </p:cNvSpPr>
          <p:nvPr/>
        </p:nvSpPr>
        <p:spPr>
          <a:xfrm>
            <a:off x="993398" y="1193278"/>
            <a:ext cx="9730019" cy="660931"/>
          </a:xfrm>
          <a:prstGeom prst="snip2DiagRect">
            <a:avLst>
              <a:gd name="adj1" fmla="val 0"/>
              <a:gd name="adj2" fmla="val 17546"/>
            </a:avLst>
          </a:prstGeom>
          <a:solidFill>
            <a:srgbClr val="F2F2F2"/>
          </a:solidFill>
          <a:effectLst>
            <a:softEdge rad="127000"/>
          </a:effectLst>
          <a:scene3d>
            <a:camera prst="legacyObliqueFront"/>
            <a:lightRig rig="legacyFlat4" dir="t"/>
          </a:scene3d>
          <a:sp3d prstMaterial="legacyMatte">
            <a:bevelT w="13500" h="13500" prst="angle"/>
            <a:bevelB w="13500" h="13500" prst="angle"/>
          </a:sp3d>
        </p:spPr>
        <p:txBody>
          <a:bodyPr vert="horz" wrap="square" lIns="287993" tIns="71998" rIns="287993" bIns="71998" anchor="ctr" anchorCtr="0">
            <a:prstTxWarp prst="textNoShape">
              <a:avLst/>
            </a:prstTxWarp>
            <a:spAutoFit/>
          </a:bodyPr>
          <a:lstStyle/>
          <a:p>
            <a:pPr marL="0" indent="0" algn="just" fontAlgn="auto">
              <a:lnSpc>
                <a:spcPct val="150000"/>
              </a:lnSpc>
              <a:spcBef>
                <a:spcPts val="0"/>
              </a:spcBef>
              <a:spcAft>
                <a:spcPts val="0"/>
              </a:spcAft>
              <a:buNone/>
            </a:pPr>
            <a:r>
              <a:rPr lang="zh-CN" altLang="en-US" sz="2000" u="none" strike="noStrike" kern="1200" cap="none" spc="0" baseline="0" dirty="0">
                <a:solidFill>
                  <a:srgbClr val="000000"/>
                </a:solidFill>
                <a:latin typeface="微软雅黑" charset="0"/>
                <a:ea typeface="微软雅黑" charset="0"/>
                <a:cs typeface="微软雅黑" charset="0"/>
              </a:rPr>
              <a:t>近千年的世界大学发展史表明，本科教育始终是高等教育的立命之本、发展之本</a:t>
            </a:r>
            <a:endParaRPr lang="zh-CN" altLang="en-US" sz="2000" b="1" u="none" strike="noStrike" kern="1200" cap="none" spc="0" baseline="0" dirty="0">
              <a:solidFill>
                <a:srgbClr val="000000"/>
              </a:solidFill>
              <a:latin typeface="黑体" pitchFamily="49" charset="-122"/>
              <a:ea typeface="黑体" pitchFamily="49" charset="-122"/>
              <a:cs typeface="微软雅黑" charset="0"/>
            </a:endParaRPr>
          </a:p>
        </p:txBody>
      </p:sp>
      <p:sp>
        <p:nvSpPr>
          <p:cNvPr id="223" name="矩形"/>
          <p:cNvSpPr>
            <a:spLocks/>
          </p:cNvSpPr>
          <p:nvPr/>
        </p:nvSpPr>
        <p:spPr>
          <a:xfrm>
            <a:off x="6767029" y="2072948"/>
            <a:ext cx="4752036" cy="1938992"/>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just">
              <a:lnSpc>
                <a:spcPct val="15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一流大学普遍将本科教育放在学校发展的重要战略地位，本科教育被这些大学视为保持卓越的看家本领和成就核心竞争力的制胜法宝。</a:t>
            </a:r>
            <a:endParaRPr lang="zh-CN" altLang="en-US" sz="2000" u="none" strike="noStrike" kern="1200" cap="none" spc="150" baseline="0" dirty="0">
              <a:solidFill>
                <a:srgbClr val="D70000"/>
              </a:solidFill>
              <a:latin typeface="微软雅黑" charset="0"/>
              <a:ea typeface="微软雅黑" charset="0"/>
              <a:cs typeface="微软雅黑" charset="0"/>
            </a:endParaRPr>
          </a:p>
        </p:txBody>
      </p:sp>
      <p:sp>
        <p:nvSpPr>
          <p:cNvPr id="224" name="矩形"/>
          <p:cNvSpPr>
            <a:spLocks/>
          </p:cNvSpPr>
          <p:nvPr/>
        </p:nvSpPr>
        <p:spPr>
          <a:xfrm>
            <a:off x="710614" y="4433539"/>
            <a:ext cx="5603188" cy="1938992"/>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just">
              <a:lnSpc>
                <a:spcPct val="15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进入</a:t>
            </a:r>
            <a:r>
              <a:rPr lang="en-US" altLang="zh-CN" sz="2000" u="none" strike="noStrike" kern="1200" cap="none" spc="0" baseline="0" dirty="0">
                <a:solidFill>
                  <a:schemeClr val="tx1"/>
                </a:solidFill>
                <a:latin typeface="微软雅黑" charset="0"/>
                <a:ea typeface="微软雅黑" charset="0"/>
                <a:cs typeface="微软雅黑" charset="0"/>
              </a:rPr>
              <a:t>21</a:t>
            </a:r>
            <a:r>
              <a:rPr lang="zh-CN" altLang="en-US" sz="2000" u="none" strike="noStrike" kern="1200" cap="none" spc="0" baseline="0" dirty="0">
                <a:solidFill>
                  <a:schemeClr val="tx1"/>
                </a:solidFill>
                <a:latin typeface="微软雅黑" charset="0"/>
                <a:ea typeface="微软雅黑" charset="0"/>
                <a:cs typeface="微软雅黑" charset="0"/>
              </a:rPr>
              <a:t>世纪，人才培养的本质职能进一步强化和凸显，哈佛、斯坦福、麻省理工等世界一流大学纷纷回归本科教育，启动本科教学改革。“回归本科教育”成为世界一流大学共同的行动纲领。</a:t>
            </a:r>
            <a:endParaRPr lang="zh-CN" altLang="en-US" sz="2000" u="none" strike="noStrike" kern="1200" cap="none" spc="150" baseline="0" dirty="0">
              <a:solidFill>
                <a:srgbClr val="D70000"/>
              </a:solidFill>
              <a:latin typeface="微软雅黑" charset="0"/>
              <a:ea typeface="微软雅黑" charset="0"/>
              <a:cs typeface="微软雅黑" charset="0"/>
            </a:endParaRPr>
          </a:p>
        </p:txBody>
      </p:sp>
    </p:spTree>
    <p:extLst>
      <p:ext uri="{BB962C8B-B14F-4D97-AF65-F5344CB8AC3E}">
        <p14:creationId xmlns:p14="http://schemas.microsoft.com/office/powerpoint/2010/main" val="145480020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1000"/>
                                        <p:tgtEl>
                                          <p:spTgt spid="222"/>
                                        </p:tgtEl>
                                      </p:cBhvr>
                                    </p:animEffect>
                                    <p:anim calcmode="lin" valueType="num">
                                      <p:cBhvr>
                                        <p:cTn id="8" dur="1000" fill="hold"/>
                                        <p:tgtEl>
                                          <p:spTgt spid="222"/>
                                        </p:tgtEl>
                                        <p:attrNameLst>
                                          <p:attrName>ppt_x</p:attrName>
                                        </p:attrNameLst>
                                      </p:cBhvr>
                                      <p:tavLst>
                                        <p:tav tm="0">
                                          <p:val>
                                            <p:strVal val="#ppt_x"/>
                                          </p:val>
                                        </p:tav>
                                        <p:tav tm="100000">
                                          <p:val>
                                            <p:strVal val="#ppt_x"/>
                                          </p:val>
                                        </p:tav>
                                      </p:tavLst>
                                    </p:anim>
                                    <p:anim calcmode="lin" valueType="num">
                                      <p:cBhvr>
                                        <p:cTn id="9" dur="1000" fill="hold"/>
                                        <p:tgtEl>
                                          <p:spTgt spid="2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3"/>
                                        </p:tgtEl>
                                        <p:attrNameLst>
                                          <p:attrName>style.visibility</p:attrName>
                                        </p:attrNameLst>
                                      </p:cBhvr>
                                      <p:to>
                                        <p:strVal val="visible"/>
                                      </p:to>
                                    </p:set>
                                    <p:animEffect transition="in" filter="fade">
                                      <p:cBhvr>
                                        <p:cTn id="14" dur="1000"/>
                                        <p:tgtEl>
                                          <p:spTgt spid="223"/>
                                        </p:tgtEl>
                                      </p:cBhvr>
                                    </p:animEffect>
                                    <p:anim calcmode="lin" valueType="num">
                                      <p:cBhvr>
                                        <p:cTn id="15" dur="1000" fill="hold"/>
                                        <p:tgtEl>
                                          <p:spTgt spid="223"/>
                                        </p:tgtEl>
                                        <p:attrNameLst>
                                          <p:attrName>ppt_x</p:attrName>
                                        </p:attrNameLst>
                                      </p:cBhvr>
                                      <p:tavLst>
                                        <p:tav tm="0">
                                          <p:val>
                                            <p:strVal val="#ppt_x"/>
                                          </p:val>
                                        </p:tav>
                                        <p:tav tm="100000">
                                          <p:val>
                                            <p:strVal val="#ppt_x"/>
                                          </p:val>
                                        </p:tav>
                                      </p:tavLst>
                                    </p:anim>
                                    <p:anim calcmode="lin" valueType="num">
                                      <p:cBhvr>
                                        <p:cTn id="16" dur="1000" fill="hold"/>
                                        <p:tgtEl>
                                          <p:spTgt spid="2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4"/>
                                        </p:tgtEl>
                                        <p:attrNameLst>
                                          <p:attrName>style.visibility</p:attrName>
                                        </p:attrNameLst>
                                      </p:cBhvr>
                                      <p:to>
                                        <p:strVal val="visible"/>
                                      </p:to>
                                    </p:set>
                                    <p:animEffect transition="in" filter="fade">
                                      <p:cBhvr>
                                        <p:cTn id="21" dur="1000"/>
                                        <p:tgtEl>
                                          <p:spTgt spid="224"/>
                                        </p:tgtEl>
                                      </p:cBhvr>
                                    </p:animEffect>
                                    <p:anim calcmode="lin" valueType="num">
                                      <p:cBhvr>
                                        <p:cTn id="22" dur="1000" fill="hold"/>
                                        <p:tgtEl>
                                          <p:spTgt spid="224"/>
                                        </p:tgtEl>
                                        <p:attrNameLst>
                                          <p:attrName>ppt_x</p:attrName>
                                        </p:attrNameLst>
                                      </p:cBhvr>
                                      <p:tavLst>
                                        <p:tav tm="0">
                                          <p:val>
                                            <p:strVal val="#ppt_x"/>
                                          </p:val>
                                        </p:tav>
                                        <p:tav tm="100000">
                                          <p:val>
                                            <p:strVal val="#ppt_x"/>
                                          </p:val>
                                        </p:tav>
                                      </p:tavLst>
                                    </p:anim>
                                    <p:anim calcmode="lin" valueType="num">
                                      <p:cBhvr>
                                        <p:cTn id="23" dur="1000" fill="hold"/>
                                        <p:tgtEl>
                                          <p:spTgt spid="2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9">
                                            <p:txEl>
                                              <p:pRg st="0" end="0"/>
                                            </p:txEl>
                                          </p:spTgt>
                                        </p:tgtEl>
                                        <p:attrNameLst>
                                          <p:attrName>style.visibility</p:attrName>
                                        </p:attrNameLst>
                                      </p:cBhvr>
                                      <p:to>
                                        <p:strVal val="visible"/>
                                      </p:to>
                                    </p:set>
                                    <p:animEffect transition="in" filter="fade">
                                      <p:cBhvr>
                                        <p:cTn id="28" dur="1000"/>
                                        <p:tgtEl>
                                          <p:spTgt spid="219">
                                            <p:txEl>
                                              <p:pRg st="0" end="0"/>
                                            </p:txEl>
                                          </p:spTgt>
                                        </p:tgtEl>
                                      </p:cBhvr>
                                    </p:animEffect>
                                    <p:anim calcmode="lin" valueType="num">
                                      <p:cBhvr>
                                        <p:cTn id="29" dur="1000" fill="hold"/>
                                        <p:tgtEl>
                                          <p:spTgt spid="21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0"/>
                                        </p:tgtEl>
                                        <p:attrNameLst>
                                          <p:attrName>style.visibility</p:attrName>
                                        </p:attrNameLst>
                                      </p:cBhvr>
                                      <p:to>
                                        <p:strVal val="visible"/>
                                      </p:to>
                                    </p:set>
                                    <p:animEffect transition="in" filter="fade">
                                      <p:cBhvr>
                                        <p:cTn id="35" dur="1000"/>
                                        <p:tgtEl>
                                          <p:spTgt spid="220"/>
                                        </p:tgtEl>
                                      </p:cBhvr>
                                    </p:animEffect>
                                    <p:anim calcmode="lin" valueType="num">
                                      <p:cBhvr>
                                        <p:cTn id="36" dur="1000" fill="hold"/>
                                        <p:tgtEl>
                                          <p:spTgt spid="220"/>
                                        </p:tgtEl>
                                        <p:attrNameLst>
                                          <p:attrName>ppt_x</p:attrName>
                                        </p:attrNameLst>
                                      </p:cBhvr>
                                      <p:tavLst>
                                        <p:tav tm="0">
                                          <p:val>
                                            <p:strVal val="#ppt_x"/>
                                          </p:val>
                                        </p:tav>
                                        <p:tav tm="100000">
                                          <p:val>
                                            <p:strVal val="#ppt_x"/>
                                          </p:val>
                                        </p:tav>
                                      </p:tavLst>
                                    </p:anim>
                                    <p:anim calcmode="lin" valueType="num">
                                      <p:cBhvr>
                                        <p:cTn id="37" dur="1000" fill="hold"/>
                                        <p:tgtEl>
                                          <p:spTgt spid="2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21"/>
                                        </p:tgtEl>
                                        <p:attrNameLst>
                                          <p:attrName>style.visibility</p:attrName>
                                        </p:attrNameLst>
                                      </p:cBhvr>
                                      <p:to>
                                        <p:strVal val="visible"/>
                                      </p:to>
                                    </p:set>
                                    <p:animEffect transition="in" filter="fade">
                                      <p:cBhvr>
                                        <p:cTn id="42" dur="1000"/>
                                        <p:tgtEl>
                                          <p:spTgt spid="221"/>
                                        </p:tgtEl>
                                      </p:cBhvr>
                                    </p:animEffect>
                                    <p:anim calcmode="lin" valueType="num">
                                      <p:cBhvr>
                                        <p:cTn id="43" dur="1000" fill="hold"/>
                                        <p:tgtEl>
                                          <p:spTgt spid="221"/>
                                        </p:tgtEl>
                                        <p:attrNameLst>
                                          <p:attrName>ppt_x</p:attrName>
                                        </p:attrNameLst>
                                      </p:cBhvr>
                                      <p:tavLst>
                                        <p:tav tm="0">
                                          <p:val>
                                            <p:strVal val="#ppt_x"/>
                                          </p:val>
                                        </p:tav>
                                        <p:tav tm="100000">
                                          <p:val>
                                            <p:strVal val="#ppt_x"/>
                                          </p:val>
                                        </p:tav>
                                      </p:tavLst>
                                    </p:anim>
                                    <p:anim calcmode="lin" valueType="num">
                                      <p:cBhvr>
                                        <p:cTn id="44" dur="1000" fill="hold"/>
                                        <p:tgtEl>
                                          <p:spTgt spid="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uild="p"/>
      <p:bldP spid="222" grpId="0" animBg="1"/>
      <p:bldP spid="223" grpId="0"/>
      <p:bldP spid="2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229" name="矩形"/>
          <p:cNvSpPr>
            <a:spLocks/>
          </p:cNvSpPr>
          <p:nvPr/>
        </p:nvSpPr>
        <p:spPr>
          <a:xfrm>
            <a:off x="1276182" y="3568505"/>
            <a:ext cx="2492990" cy="707885"/>
          </a:xfrm>
          <a:prstGeom prst="rect">
            <a:avLst/>
          </a:prstGeom>
          <a:noFill/>
          <a:ln w="9525" cap="flat" cmpd="sng">
            <a:noFill/>
            <a:prstDash val="solid"/>
            <a:miter/>
          </a:ln>
        </p:spPr>
        <p:txBody>
          <a:bodyPr vert="horz" wrap="none" lIns="91440" tIns="45720" rIns="91440" bIns="45720" anchor="t" anchorCtr="0">
            <a:prstTxWarp prst="textNoShape">
              <a:avLst/>
            </a:prstTxWarp>
          </a:bodyPr>
          <a:lstStyle/>
          <a:p>
            <a:pPr marL="0" indent="0" algn="ctr">
              <a:lnSpc>
                <a:spcPct val="100000"/>
              </a:lnSpc>
              <a:spcBef>
                <a:spcPts val="0"/>
              </a:spcBef>
              <a:spcAft>
                <a:spcPts val="0"/>
              </a:spcAft>
              <a:buNone/>
            </a:pPr>
            <a:r>
              <a:rPr lang="zh-CN" altLang="en-US" sz="2000" b="1" u="none" strike="noStrike" kern="1200" cap="none" spc="0" baseline="0">
                <a:solidFill>
                  <a:schemeClr val="bg1"/>
                </a:solidFill>
                <a:latin typeface="微软雅黑" charset="0"/>
                <a:ea typeface="微软雅黑" charset="0"/>
                <a:cs typeface="微软雅黑" charset="0"/>
              </a:rPr>
              <a:t>本科教育是青年学生</a:t>
            </a:r>
            <a:endParaRPr lang="en-US" altLang="zh-CN" sz="2000" b="1" u="none" strike="noStrike" kern="1200" cap="none" spc="0" baseline="0">
              <a:solidFill>
                <a:schemeClr val="bg1"/>
              </a:solidFill>
              <a:latin typeface="微软雅黑" charset="0"/>
              <a:ea typeface="微软雅黑" charset="0"/>
              <a:cs typeface="微软雅黑" charset="0"/>
            </a:endParaRPr>
          </a:p>
          <a:p>
            <a:pPr marL="0" indent="0" algn="ctr">
              <a:lnSpc>
                <a:spcPct val="100000"/>
              </a:lnSpc>
              <a:spcBef>
                <a:spcPts val="0"/>
              </a:spcBef>
              <a:spcAft>
                <a:spcPts val="0"/>
              </a:spcAft>
              <a:buNone/>
            </a:pPr>
            <a:r>
              <a:rPr lang="zh-CN" altLang="en-US" sz="2000" b="1" u="none" strike="noStrike" kern="1200" cap="none" spc="0" baseline="0">
                <a:solidFill>
                  <a:schemeClr val="bg1"/>
                </a:solidFill>
                <a:latin typeface="微软雅黑" charset="0"/>
                <a:ea typeface="微软雅黑" charset="0"/>
                <a:cs typeface="微软雅黑" charset="0"/>
              </a:rPr>
              <a:t>成长成才的关键阶段</a:t>
            </a:r>
            <a:endParaRPr lang="zh-CN" altLang="en-US" sz="2000" b="1" u="none" strike="noStrike" kern="1200" cap="none" spc="250" baseline="0">
              <a:solidFill>
                <a:schemeClr val="bg1"/>
              </a:solidFill>
              <a:latin typeface="微软雅黑" charset="0"/>
              <a:ea typeface="微软雅黑" charset="0"/>
              <a:cs typeface="微软雅黑" charset="0"/>
            </a:endParaRPr>
          </a:p>
        </p:txBody>
      </p:sp>
      <p:sp>
        <p:nvSpPr>
          <p:cNvPr id="232" name="文本框"/>
          <p:cNvSpPr>
            <a:spLocks noGrp="1"/>
          </p:cNvSpPr>
          <p:nvPr>
            <p:ph type="body"/>
          </p:nvPr>
        </p:nvSpPr>
        <p:spPr>
          <a:xfrm>
            <a:off x="1276182" y="642716"/>
            <a:ext cx="8480214" cy="52322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defTabSz="914273">
              <a:lnSpc>
                <a:spcPct val="100000"/>
              </a:lnSpc>
              <a:buNone/>
            </a:pPr>
            <a:r>
              <a:rPr lang="en-US" altLang="zh-CN" sz="2800" b="1" u="none" strike="noStrike" kern="0" cap="none" spc="0" baseline="0" dirty="0">
                <a:solidFill>
                  <a:srgbClr val="D70000"/>
                </a:solidFill>
                <a:latin typeface="Century Gothic" charset="0"/>
                <a:ea typeface="幼圆" charset="0"/>
                <a:cs typeface="Times New Roman" charset="0"/>
                <a:sym typeface="微软雅黑" charset="0"/>
              </a:rPr>
              <a:t>2.</a:t>
            </a:r>
            <a:r>
              <a:rPr lang="zh-CN" altLang="en-US" sz="2800" b="1" u="none" strike="noStrike" kern="0" cap="none" spc="0" baseline="0" dirty="0">
                <a:solidFill>
                  <a:srgbClr val="D70000"/>
                </a:solidFill>
                <a:latin typeface="Century Gothic" charset="0"/>
                <a:ea typeface="幼圆" charset="0"/>
                <a:cs typeface="Times New Roman" charset="0"/>
                <a:sym typeface="微软雅黑" charset="0"/>
              </a:rPr>
              <a:t>“</a:t>
            </a:r>
            <a:r>
              <a:rPr lang="zh-CN" altLang="en-US" b="1" spc="300" dirty="0">
                <a:solidFill>
                  <a:srgbClr val="D70000"/>
                </a:solidFill>
                <a:cs typeface="Times New Roman" charset="0"/>
              </a:rPr>
              <a:t>以本为本</a:t>
            </a:r>
            <a:r>
              <a:rPr lang="zh-CN" altLang="en-US" sz="2800" b="1" u="none" strike="noStrike" kern="0" cap="none" spc="0" baseline="0" dirty="0">
                <a:solidFill>
                  <a:srgbClr val="D70000"/>
                </a:solidFill>
                <a:latin typeface="Century Gothic" charset="0"/>
                <a:ea typeface="幼圆" charset="0"/>
                <a:cs typeface="Times New Roman" charset="0"/>
                <a:sym typeface="微软雅黑" charset="0"/>
              </a:rPr>
              <a:t>”</a:t>
            </a:r>
            <a:r>
              <a:rPr lang="zh-CN" altLang="en-US" sz="2800" b="1" u="none" strike="noStrike" kern="1200" cap="none" spc="300" baseline="0" dirty="0">
                <a:solidFill>
                  <a:srgbClr val="D70000"/>
                </a:solidFill>
                <a:latin typeface="微软雅黑" charset="0"/>
                <a:ea typeface="微软雅黑" charset="0"/>
                <a:cs typeface="Times New Roman" charset="0"/>
              </a:rPr>
              <a:t>是由本科教育的地位作用决定的</a:t>
            </a:r>
            <a:endParaRPr lang="zh-CN" altLang="en-US" sz="2800" b="1" u="none" strike="noStrike" kern="0" cap="none" spc="0" baseline="0" dirty="0">
              <a:solidFill>
                <a:srgbClr val="D70000"/>
              </a:solidFill>
              <a:latin typeface="Century Gothic" charset="0"/>
              <a:ea typeface="幼圆" charset="0"/>
              <a:cs typeface="Times New Roman" charset="0"/>
              <a:sym typeface="微软雅黑" charset="0"/>
            </a:endParaRPr>
          </a:p>
        </p:txBody>
      </p:sp>
      <p:sp>
        <p:nvSpPr>
          <p:cNvPr id="233" name="圆角矩形"/>
          <p:cNvSpPr>
            <a:spLocks/>
          </p:cNvSpPr>
          <p:nvPr/>
        </p:nvSpPr>
        <p:spPr>
          <a:xfrm>
            <a:off x="1781299" y="2214092"/>
            <a:ext cx="9072748" cy="2940299"/>
          </a:xfrm>
          <a:prstGeom prst="roundRect">
            <a:avLst>
              <a:gd name="adj" fmla="val 11273"/>
            </a:avLst>
          </a:prstGeom>
          <a:solidFill>
            <a:srgbClr val="C00000"/>
          </a:solidFill>
          <a:ln w="19050" cap="flat" cmpd="sng">
            <a:noFill/>
            <a:prstDash val="solid"/>
            <a:round/>
          </a:ln>
          <a:effectLst>
            <a:outerShdw blurRad="127000" dist="63500" dir="8100000" algn="tr" rotWithShape="0">
              <a:srgbClr val="000000">
                <a:alpha val="29803"/>
              </a:srgbClr>
            </a:outerShdw>
          </a:effectLst>
        </p:spPr>
      </p:sp>
      <p:sp>
        <p:nvSpPr>
          <p:cNvPr id="234" name="矩形"/>
          <p:cNvSpPr>
            <a:spLocks/>
          </p:cNvSpPr>
          <p:nvPr/>
        </p:nvSpPr>
        <p:spPr>
          <a:xfrm>
            <a:off x="1114081" y="2214091"/>
            <a:ext cx="9395581" cy="2596863"/>
          </a:xfrm>
          <a:prstGeom prst="rect">
            <a:avLst/>
          </a:prstGeom>
          <a:solidFill>
            <a:srgbClr val="FFFFFF"/>
          </a:solidFill>
          <a:ln w="12700" cap="flat" cmpd="sng">
            <a:noFill/>
            <a:prstDash val="solid"/>
            <a:round/>
          </a:ln>
        </p:spPr>
        <p:txBody>
          <a:bodyPr vert="horz" wrap="square" lIns="91438" tIns="45719" rIns="91438" bIns="45719" anchor="t" anchorCtr="0">
            <a:prstTxWarp prst="textNoShape">
              <a:avLst/>
            </a:prstTxWarp>
          </a:bodyPr>
          <a:lstStyle/>
          <a:p>
            <a:pPr marL="0" indent="0" algn="l">
              <a:lnSpc>
                <a:spcPct val="150000"/>
              </a:lnSpc>
              <a:spcBef>
                <a:spcPts val="0"/>
              </a:spcBef>
              <a:spcAft>
                <a:spcPts val="0"/>
              </a:spcAft>
              <a:buNone/>
            </a:pPr>
            <a:r>
              <a:rPr lang="zh-CN" altLang="en-US" sz="2800" u="none" strike="noStrike" kern="1200" cap="none" spc="0" baseline="0" dirty="0">
                <a:solidFill>
                  <a:srgbClr val="000000"/>
                </a:solidFill>
                <a:latin typeface="微软雅黑" charset="0"/>
                <a:ea typeface="微软雅黑" charset="0"/>
                <a:cs typeface="微软雅黑" charset="0"/>
              </a:rPr>
              <a:t>新中国成立以来特别是改革开放以来，经过一代又一代人的努力，我国建立了相对完整的中国特色社会主义高等教育制度体系，举办着当今世界上规模最大的高等教育，培养了数以千万计的高素质专门人才。</a:t>
            </a:r>
            <a:endParaRPr lang="zh-CN" altLang="en-US" sz="2800" b="1" u="none" strike="noStrike" kern="1200" cap="none" spc="0" baseline="0" dirty="0">
              <a:solidFill>
                <a:srgbClr val="000000"/>
              </a:solidFill>
              <a:effectLst>
                <a:outerShdw blurRad="38100" dist="38100" dir="2700000" algn="tl">
                  <a:srgbClr val="000000">
                    <a:alpha val="43000"/>
                  </a:srgbClr>
                </a:outerShdw>
              </a:effectLst>
              <a:latin typeface="黑体" pitchFamily="49" charset="-122"/>
              <a:ea typeface="黑体" pitchFamily="49" charset="-122"/>
              <a:cs typeface="微软雅黑" charset="0"/>
            </a:endParaRPr>
          </a:p>
        </p:txBody>
      </p:sp>
      <p:pic>
        <p:nvPicPr>
          <p:cNvPr id="855" name="图片"/>
          <p:cNvPicPr>
            <a:picLocks noChangeAspect="1"/>
          </p:cNvPicPr>
          <p:nvPr/>
        </p:nvPicPr>
        <p:blipFill>
          <a:blip r:embed="rId3"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111431391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barn(outVertical)">
                                      <p:cBhvr>
                                        <p:cTn id="7" dur="500"/>
                                        <p:tgtEl>
                                          <p:spTgt spid="2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4"/>
                                        </p:tgtEl>
                                        <p:attrNameLst>
                                          <p:attrName>style.visibility</p:attrName>
                                        </p:attrNameLst>
                                      </p:cBhvr>
                                      <p:to>
                                        <p:strVal val="visible"/>
                                      </p:to>
                                    </p:set>
                                    <p:animEffect transition="in" filter="fade">
                                      <p:cBhvr>
                                        <p:cTn id="12" dur="1000"/>
                                        <p:tgtEl>
                                          <p:spTgt spid="234"/>
                                        </p:tgtEl>
                                      </p:cBhvr>
                                    </p:animEffect>
                                    <p:anim calcmode="lin" valueType="num">
                                      <p:cBhvr>
                                        <p:cTn id="13" dur="1000" fill="hold"/>
                                        <p:tgtEl>
                                          <p:spTgt spid="234"/>
                                        </p:tgtEl>
                                        <p:attrNameLst>
                                          <p:attrName>ppt_x</p:attrName>
                                        </p:attrNameLst>
                                      </p:cBhvr>
                                      <p:tavLst>
                                        <p:tav tm="0">
                                          <p:val>
                                            <p:strVal val="#ppt_x"/>
                                          </p:val>
                                        </p:tav>
                                        <p:tav tm="100000">
                                          <p:val>
                                            <p:strVal val="#ppt_x"/>
                                          </p:val>
                                        </p:tav>
                                      </p:tavLst>
                                    </p:anim>
                                    <p:anim calcmode="lin" valueType="num">
                                      <p:cBhvr>
                                        <p:cTn id="14" dur="1000" fill="hold"/>
                                        <p:tgtEl>
                                          <p:spTgt spid="23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33"/>
                                        </p:tgtEl>
                                        <p:attrNameLst>
                                          <p:attrName>style.visibility</p:attrName>
                                        </p:attrNameLst>
                                      </p:cBhvr>
                                      <p:to>
                                        <p:strVal val="visible"/>
                                      </p:to>
                                    </p:set>
                                    <p:animEffect transition="in" filter="wipe(left)">
                                      <p:cBhvr>
                                        <p:cTn id="18" dur="500"/>
                                        <p:tgtEl>
                                          <p:spTgt spid="23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32">
                                            <p:txEl>
                                              <p:pRg st="0" end="0"/>
                                            </p:txEl>
                                          </p:spTgt>
                                        </p:tgtEl>
                                        <p:attrNameLst>
                                          <p:attrName>style.visibility</p:attrName>
                                        </p:attrNameLst>
                                      </p:cBhvr>
                                      <p:to>
                                        <p:strVal val="visible"/>
                                      </p:to>
                                    </p:set>
                                    <p:animEffect transition="in" filter="fade">
                                      <p:cBhvr>
                                        <p:cTn id="23" dur="1000"/>
                                        <p:tgtEl>
                                          <p:spTgt spid="232">
                                            <p:txEl>
                                              <p:pRg st="0" end="0"/>
                                            </p:txEl>
                                          </p:spTgt>
                                        </p:tgtEl>
                                      </p:cBhvr>
                                    </p:animEffect>
                                    <p:anim calcmode="lin" valueType="num">
                                      <p:cBhvr>
                                        <p:cTn id="24" dur="1000" fill="hold"/>
                                        <p:tgtEl>
                                          <p:spTgt spid="23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3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232" grpId="0" build="p"/>
      <p:bldP spid="233" grpId="0" animBg="1"/>
      <p:bldP spid="2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238" name="椭圆"/>
          <p:cNvSpPr>
            <a:spLocks/>
          </p:cNvSpPr>
          <p:nvPr/>
        </p:nvSpPr>
        <p:spPr>
          <a:xfrm>
            <a:off x="4311673" y="1809773"/>
            <a:ext cx="3568655" cy="3568655"/>
          </a:xfrm>
          <a:prstGeom prst="ellipse">
            <a:avLst/>
          </a:prstGeom>
          <a:noFill/>
          <a:ln w="15875" cap="flat" cmpd="sng">
            <a:solidFill>
              <a:srgbClr val="D70000"/>
            </a:solidFill>
            <a:prstDash val="dash"/>
            <a:round/>
          </a:ln>
        </p:spPr>
      </p:sp>
      <p:pic>
        <p:nvPicPr>
          <p:cNvPr id="239" name="图片"/>
          <p:cNvPicPr>
            <a:picLocks noChangeAspect="1"/>
          </p:cNvPicPr>
          <p:nvPr/>
        </p:nvPicPr>
        <p:blipFill>
          <a:blip r:embed="rId3" cstate="print"/>
          <a:stretch>
            <a:fillRect/>
          </a:stretch>
        </p:blipFill>
        <p:spPr>
          <a:xfrm>
            <a:off x="4503640" y="2555166"/>
            <a:ext cx="3185999" cy="2076589"/>
          </a:xfrm>
          <a:prstGeom prst="rect">
            <a:avLst/>
          </a:prstGeom>
          <a:noFill/>
          <a:ln w="9525" cap="flat" cmpd="sng">
            <a:noFill/>
            <a:prstDash val="solid"/>
            <a:round/>
          </a:ln>
        </p:spPr>
      </p:pic>
      <p:grpSp>
        <p:nvGrpSpPr>
          <p:cNvPr id="244" name="组合"/>
          <p:cNvGrpSpPr>
            <a:grpSpLocks/>
          </p:cNvGrpSpPr>
          <p:nvPr/>
        </p:nvGrpSpPr>
        <p:grpSpPr>
          <a:xfrm>
            <a:off x="7574682" y="2029525"/>
            <a:ext cx="1250772" cy="481974"/>
            <a:chOff x="7574682" y="2029525"/>
            <a:chExt cx="1250772" cy="481974"/>
          </a:xfrm>
        </p:grpSpPr>
        <p:sp>
          <p:nvSpPr>
            <p:cNvPr id="240" name="直线"/>
            <p:cNvSpPr>
              <a:spLocks/>
            </p:cNvSpPr>
            <p:nvPr/>
          </p:nvSpPr>
          <p:spPr>
            <a:xfrm>
              <a:off x="8796144" y="2029525"/>
              <a:ext cx="0" cy="473295"/>
            </a:xfrm>
            <a:prstGeom prst="line">
              <a:avLst/>
            </a:prstGeom>
            <a:noFill/>
            <a:ln w="19050" cap="flat" cmpd="sng">
              <a:solidFill>
                <a:srgbClr val="D70000"/>
              </a:solidFill>
              <a:prstDash val="solid"/>
              <a:round/>
            </a:ln>
          </p:spPr>
        </p:sp>
        <p:sp>
          <p:nvSpPr>
            <p:cNvPr id="241" name="直线"/>
            <p:cNvSpPr>
              <a:spLocks/>
            </p:cNvSpPr>
            <p:nvPr/>
          </p:nvSpPr>
          <p:spPr>
            <a:xfrm flipV="1">
              <a:off x="7574682" y="2266173"/>
              <a:ext cx="224324" cy="245327"/>
            </a:xfrm>
            <a:prstGeom prst="line">
              <a:avLst/>
            </a:prstGeom>
            <a:noFill/>
            <a:ln w="19050" cap="flat" cmpd="sng">
              <a:solidFill>
                <a:srgbClr val="D70000"/>
              </a:solidFill>
              <a:prstDash val="solid"/>
              <a:round/>
            </a:ln>
          </p:spPr>
        </p:sp>
        <p:sp>
          <p:nvSpPr>
            <p:cNvPr id="242" name="直线"/>
            <p:cNvSpPr>
              <a:spLocks/>
            </p:cNvSpPr>
            <p:nvPr/>
          </p:nvSpPr>
          <p:spPr>
            <a:xfrm>
              <a:off x="7795422" y="2266173"/>
              <a:ext cx="978870" cy="0"/>
            </a:xfrm>
            <a:prstGeom prst="line">
              <a:avLst/>
            </a:prstGeom>
            <a:noFill/>
            <a:ln w="19050" cap="flat" cmpd="sng">
              <a:solidFill>
                <a:srgbClr val="D70000"/>
              </a:solidFill>
              <a:prstDash val="solid"/>
              <a:round/>
            </a:ln>
          </p:spPr>
        </p:sp>
        <p:sp>
          <p:nvSpPr>
            <p:cNvPr id="243" name="椭圆"/>
            <p:cNvSpPr>
              <a:spLocks noChangeAspect="1"/>
            </p:cNvSpPr>
            <p:nvPr/>
          </p:nvSpPr>
          <p:spPr>
            <a:xfrm>
              <a:off x="8771454" y="2239172"/>
              <a:ext cx="54000" cy="54000"/>
            </a:xfrm>
            <a:prstGeom prst="ellipse">
              <a:avLst/>
            </a:prstGeom>
            <a:solidFill>
              <a:srgbClr val="EFF4FA"/>
            </a:solidFill>
            <a:ln w="19050" cap="flat" cmpd="sng">
              <a:solidFill>
                <a:srgbClr val="D70000"/>
              </a:solidFill>
              <a:prstDash val="solid"/>
              <a:round/>
            </a:ln>
          </p:spPr>
        </p:sp>
      </p:grpSp>
      <p:grpSp>
        <p:nvGrpSpPr>
          <p:cNvPr id="249" name="组合"/>
          <p:cNvGrpSpPr>
            <a:grpSpLocks/>
          </p:cNvGrpSpPr>
          <p:nvPr/>
        </p:nvGrpSpPr>
        <p:grpSpPr>
          <a:xfrm flipV="1">
            <a:off x="7574682" y="4676701"/>
            <a:ext cx="1250772" cy="481974"/>
            <a:chOff x="7574682" y="4676701"/>
            <a:chExt cx="1250772" cy="481974"/>
          </a:xfrm>
        </p:grpSpPr>
        <p:sp>
          <p:nvSpPr>
            <p:cNvPr id="245" name="直线"/>
            <p:cNvSpPr>
              <a:spLocks/>
            </p:cNvSpPr>
            <p:nvPr/>
          </p:nvSpPr>
          <p:spPr>
            <a:xfrm>
              <a:off x="8796144" y="4676702"/>
              <a:ext cx="0" cy="473295"/>
            </a:xfrm>
            <a:prstGeom prst="line">
              <a:avLst/>
            </a:prstGeom>
            <a:noFill/>
            <a:ln w="19050" cap="flat" cmpd="sng">
              <a:solidFill>
                <a:srgbClr val="D70000"/>
              </a:solidFill>
              <a:prstDash val="solid"/>
              <a:round/>
            </a:ln>
          </p:spPr>
        </p:sp>
        <p:sp>
          <p:nvSpPr>
            <p:cNvPr id="246" name="直线"/>
            <p:cNvSpPr>
              <a:spLocks/>
            </p:cNvSpPr>
            <p:nvPr/>
          </p:nvSpPr>
          <p:spPr>
            <a:xfrm flipV="1">
              <a:off x="7574682" y="4913349"/>
              <a:ext cx="224324" cy="245326"/>
            </a:xfrm>
            <a:prstGeom prst="line">
              <a:avLst/>
            </a:prstGeom>
            <a:noFill/>
            <a:ln w="19050" cap="flat" cmpd="sng">
              <a:solidFill>
                <a:srgbClr val="D70000"/>
              </a:solidFill>
              <a:prstDash val="solid"/>
              <a:round/>
            </a:ln>
          </p:spPr>
        </p:sp>
        <p:sp>
          <p:nvSpPr>
            <p:cNvPr id="247" name="直线"/>
            <p:cNvSpPr>
              <a:spLocks/>
            </p:cNvSpPr>
            <p:nvPr/>
          </p:nvSpPr>
          <p:spPr>
            <a:xfrm>
              <a:off x="7795422" y="4913349"/>
              <a:ext cx="978870" cy="0"/>
            </a:xfrm>
            <a:prstGeom prst="line">
              <a:avLst/>
            </a:prstGeom>
            <a:noFill/>
            <a:ln w="19050" cap="flat" cmpd="sng">
              <a:solidFill>
                <a:srgbClr val="D70000"/>
              </a:solidFill>
              <a:prstDash val="solid"/>
              <a:round/>
            </a:ln>
          </p:spPr>
        </p:sp>
        <p:sp>
          <p:nvSpPr>
            <p:cNvPr id="248" name="椭圆"/>
            <p:cNvSpPr>
              <a:spLocks noChangeAspect="1"/>
            </p:cNvSpPr>
            <p:nvPr/>
          </p:nvSpPr>
          <p:spPr>
            <a:xfrm>
              <a:off x="8771454" y="4886349"/>
              <a:ext cx="54000" cy="53999"/>
            </a:xfrm>
            <a:prstGeom prst="ellipse">
              <a:avLst/>
            </a:prstGeom>
            <a:solidFill>
              <a:srgbClr val="EFF4FA"/>
            </a:solidFill>
            <a:ln w="19050" cap="flat" cmpd="sng">
              <a:solidFill>
                <a:srgbClr val="D70000"/>
              </a:solidFill>
              <a:prstDash val="solid"/>
              <a:round/>
            </a:ln>
          </p:spPr>
        </p:sp>
      </p:grpSp>
      <p:grpSp>
        <p:nvGrpSpPr>
          <p:cNvPr id="254" name="组合"/>
          <p:cNvGrpSpPr>
            <a:grpSpLocks/>
          </p:cNvGrpSpPr>
          <p:nvPr/>
        </p:nvGrpSpPr>
        <p:grpSpPr>
          <a:xfrm flipH="1">
            <a:off x="3371165" y="2029525"/>
            <a:ext cx="1246149" cy="481974"/>
            <a:chOff x="3371165" y="2029525"/>
            <a:chExt cx="1246149" cy="481974"/>
          </a:xfrm>
        </p:grpSpPr>
        <p:sp>
          <p:nvSpPr>
            <p:cNvPr id="250" name="直线"/>
            <p:cNvSpPr>
              <a:spLocks/>
            </p:cNvSpPr>
            <p:nvPr/>
          </p:nvSpPr>
          <p:spPr>
            <a:xfrm>
              <a:off x="4592627" y="2029525"/>
              <a:ext cx="0" cy="473295"/>
            </a:xfrm>
            <a:prstGeom prst="line">
              <a:avLst/>
            </a:prstGeom>
            <a:noFill/>
            <a:ln w="19050" cap="flat" cmpd="sng">
              <a:solidFill>
                <a:srgbClr val="D70000"/>
              </a:solidFill>
              <a:prstDash val="solid"/>
              <a:round/>
            </a:ln>
          </p:spPr>
        </p:sp>
        <p:sp>
          <p:nvSpPr>
            <p:cNvPr id="251" name="直线"/>
            <p:cNvSpPr>
              <a:spLocks/>
            </p:cNvSpPr>
            <p:nvPr/>
          </p:nvSpPr>
          <p:spPr>
            <a:xfrm flipV="1">
              <a:off x="3371165" y="2266173"/>
              <a:ext cx="224324" cy="245327"/>
            </a:xfrm>
            <a:prstGeom prst="line">
              <a:avLst/>
            </a:prstGeom>
            <a:noFill/>
            <a:ln w="19050" cap="flat" cmpd="sng">
              <a:solidFill>
                <a:srgbClr val="D70000"/>
              </a:solidFill>
              <a:prstDash val="solid"/>
              <a:round/>
            </a:ln>
          </p:spPr>
        </p:sp>
        <p:sp>
          <p:nvSpPr>
            <p:cNvPr id="252" name="直线"/>
            <p:cNvSpPr>
              <a:spLocks/>
            </p:cNvSpPr>
            <p:nvPr/>
          </p:nvSpPr>
          <p:spPr>
            <a:xfrm>
              <a:off x="3591905" y="2266173"/>
              <a:ext cx="978871" cy="0"/>
            </a:xfrm>
            <a:prstGeom prst="line">
              <a:avLst/>
            </a:prstGeom>
            <a:noFill/>
            <a:ln w="19050" cap="flat" cmpd="sng">
              <a:solidFill>
                <a:srgbClr val="D70000"/>
              </a:solidFill>
              <a:prstDash val="solid"/>
              <a:round/>
            </a:ln>
          </p:spPr>
        </p:sp>
        <p:sp>
          <p:nvSpPr>
            <p:cNvPr id="253" name="椭圆"/>
            <p:cNvSpPr>
              <a:spLocks noChangeAspect="1"/>
            </p:cNvSpPr>
            <p:nvPr/>
          </p:nvSpPr>
          <p:spPr>
            <a:xfrm>
              <a:off x="4563315" y="2239172"/>
              <a:ext cx="54000" cy="54000"/>
            </a:xfrm>
            <a:prstGeom prst="ellipse">
              <a:avLst/>
            </a:prstGeom>
            <a:solidFill>
              <a:srgbClr val="EFF4FA"/>
            </a:solidFill>
            <a:ln w="19050" cap="flat" cmpd="sng">
              <a:solidFill>
                <a:srgbClr val="D70000"/>
              </a:solidFill>
              <a:prstDash val="solid"/>
              <a:round/>
            </a:ln>
          </p:spPr>
        </p:sp>
      </p:grpSp>
      <p:grpSp>
        <p:nvGrpSpPr>
          <p:cNvPr id="259" name="组合"/>
          <p:cNvGrpSpPr>
            <a:grpSpLocks/>
          </p:cNvGrpSpPr>
          <p:nvPr/>
        </p:nvGrpSpPr>
        <p:grpSpPr>
          <a:xfrm flipH="1" flipV="1">
            <a:off x="3371165" y="4676701"/>
            <a:ext cx="1246150" cy="481974"/>
            <a:chOff x="3371165" y="4676701"/>
            <a:chExt cx="1246150" cy="481974"/>
          </a:xfrm>
        </p:grpSpPr>
        <p:sp>
          <p:nvSpPr>
            <p:cNvPr id="255" name="直线"/>
            <p:cNvSpPr>
              <a:spLocks/>
            </p:cNvSpPr>
            <p:nvPr/>
          </p:nvSpPr>
          <p:spPr>
            <a:xfrm>
              <a:off x="4592626" y="4676702"/>
              <a:ext cx="0" cy="473295"/>
            </a:xfrm>
            <a:prstGeom prst="line">
              <a:avLst/>
            </a:prstGeom>
            <a:noFill/>
            <a:ln w="19050" cap="flat" cmpd="sng">
              <a:solidFill>
                <a:srgbClr val="D70000"/>
              </a:solidFill>
              <a:prstDash val="solid"/>
              <a:round/>
            </a:ln>
          </p:spPr>
        </p:sp>
        <p:sp>
          <p:nvSpPr>
            <p:cNvPr id="256" name="直线"/>
            <p:cNvSpPr>
              <a:spLocks/>
            </p:cNvSpPr>
            <p:nvPr/>
          </p:nvSpPr>
          <p:spPr>
            <a:xfrm flipV="1">
              <a:off x="3371165" y="4913349"/>
              <a:ext cx="224324" cy="245326"/>
            </a:xfrm>
            <a:prstGeom prst="line">
              <a:avLst/>
            </a:prstGeom>
            <a:noFill/>
            <a:ln w="19050" cap="flat" cmpd="sng">
              <a:solidFill>
                <a:srgbClr val="D70000"/>
              </a:solidFill>
              <a:prstDash val="solid"/>
              <a:round/>
            </a:ln>
          </p:spPr>
        </p:sp>
        <p:sp>
          <p:nvSpPr>
            <p:cNvPr id="257" name="直线"/>
            <p:cNvSpPr>
              <a:spLocks/>
            </p:cNvSpPr>
            <p:nvPr/>
          </p:nvSpPr>
          <p:spPr>
            <a:xfrm>
              <a:off x="3591905" y="4913349"/>
              <a:ext cx="978870" cy="0"/>
            </a:xfrm>
            <a:prstGeom prst="line">
              <a:avLst/>
            </a:prstGeom>
            <a:noFill/>
            <a:ln w="19050" cap="flat" cmpd="sng">
              <a:solidFill>
                <a:srgbClr val="D70000"/>
              </a:solidFill>
              <a:prstDash val="solid"/>
              <a:round/>
            </a:ln>
          </p:spPr>
        </p:sp>
        <p:sp>
          <p:nvSpPr>
            <p:cNvPr id="258" name="椭圆"/>
            <p:cNvSpPr>
              <a:spLocks noChangeAspect="1"/>
            </p:cNvSpPr>
            <p:nvPr/>
          </p:nvSpPr>
          <p:spPr>
            <a:xfrm>
              <a:off x="4563316" y="4886349"/>
              <a:ext cx="53999" cy="53999"/>
            </a:xfrm>
            <a:prstGeom prst="ellipse">
              <a:avLst/>
            </a:prstGeom>
            <a:solidFill>
              <a:srgbClr val="EFF4FA"/>
            </a:solidFill>
            <a:ln w="19050" cap="flat" cmpd="sng">
              <a:solidFill>
                <a:srgbClr val="D70000"/>
              </a:solidFill>
              <a:prstDash val="solid"/>
              <a:round/>
            </a:ln>
          </p:spPr>
        </p:sp>
      </p:grpSp>
      <p:sp>
        <p:nvSpPr>
          <p:cNvPr id="260" name="矩形"/>
          <p:cNvSpPr>
            <a:spLocks/>
          </p:cNvSpPr>
          <p:nvPr/>
        </p:nvSpPr>
        <p:spPr>
          <a:xfrm>
            <a:off x="8886542" y="1842086"/>
            <a:ext cx="3346818" cy="133882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50000"/>
              </a:lnSpc>
              <a:spcBef>
                <a:spcPts val="0"/>
              </a:spcBef>
              <a:spcAft>
                <a:spcPts val="0"/>
              </a:spcAft>
              <a:buNone/>
            </a:pPr>
            <a:r>
              <a:rPr lang="zh-CN" altLang="en-US" sz="1800" b="1" u="none" strike="noStrike" kern="1200" cap="none" spc="0" baseline="0" dirty="0">
                <a:solidFill>
                  <a:schemeClr val="tx1"/>
                </a:solidFill>
                <a:latin typeface="微软雅黑" charset="0"/>
                <a:ea typeface="微软雅黑" charset="0"/>
                <a:cs typeface="微软雅黑" charset="0"/>
              </a:rPr>
              <a:t>工程教育专业认证取得重大突破</a:t>
            </a:r>
            <a:r>
              <a:rPr lang="zh-CN" altLang="en-US" sz="1800" u="none" strike="noStrike" kern="1200" cap="none" spc="0" baseline="0" dirty="0">
                <a:solidFill>
                  <a:schemeClr val="tx1"/>
                </a:solidFill>
                <a:latin typeface="微软雅黑" charset="0"/>
                <a:ea typeface="微软雅黑" charset="0"/>
                <a:cs typeface="微软雅黑" charset="0"/>
              </a:rPr>
              <a:t>，实现国际实质等效，其他专业认证工作全面有序展开</a:t>
            </a:r>
            <a:endParaRPr lang="zh-CN" altLang="en-US" sz="1800" u="none" strike="noStrike" kern="1200" cap="none" spc="150" baseline="0" dirty="0">
              <a:solidFill>
                <a:srgbClr val="D70000"/>
              </a:solidFill>
              <a:latin typeface="微软雅黑" charset="0"/>
              <a:ea typeface="微软雅黑" charset="0"/>
              <a:cs typeface="微软雅黑" charset="0"/>
            </a:endParaRPr>
          </a:p>
        </p:txBody>
      </p:sp>
      <p:sp>
        <p:nvSpPr>
          <p:cNvPr id="261" name="矩形"/>
          <p:cNvSpPr>
            <a:spLocks/>
          </p:cNvSpPr>
          <p:nvPr/>
        </p:nvSpPr>
        <p:spPr>
          <a:xfrm>
            <a:off x="8798454" y="4501265"/>
            <a:ext cx="3346818" cy="1754326"/>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50000"/>
              </a:lnSpc>
              <a:spcBef>
                <a:spcPts val="0"/>
              </a:spcBef>
              <a:spcAft>
                <a:spcPts val="0"/>
              </a:spcAft>
              <a:buNone/>
            </a:pPr>
            <a:r>
              <a:rPr lang="zh-CN" altLang="en-US" sz="1800" b="1" u="none" strike="noStrike" kern="1200" cap="none" spc="0" baseline="0" dirty="0">
                <a:solidFill>
                  <a:schemeClr val="tx1"/>
                </a:solidFill>
                <a:latin typeface="微软雅黑" charset="0"/>
                <a:ea typeface="微软雅黑" charset="0"/>
                <a:cs typeface="微软雅黑" charset="0"/>
              </a:rPr>
              <a:t>教学改革深入推进</a:t>
            </a:r>
            <a:r>
              <a:rPr lang="zh-CN" altLang="en-US" sz="1800" u="none" strike="noStrike" kern="1200" cap="none" spc="0" baseline="0" dirty="0">
                <a:solidFill>
                  <a:schemeClr val="tx1"/>
                </a:solidFill>
                <a:latin typeface="微软雅黑" charset="0"/>
                <a:ea typeface="微软雅黑" charset="0"/>
                <a:cs typeface="微软雅黑" charset="0"/>
              </a:rPr>
              <a:t>，慕课建设和创新创业教育改革走在了世界前列，大学生创新创业呈星火燎原之势</a:t>
            </a:r>
            <a:endParaRPr lang="zh-CN" altLang="en-US" sz="1800" u="none" strike="noStrike" kern="1200" cap="none" spc="150" baseline="0" dirty="0">
              <a:solidFill>
                <a:srgbClr val="D70000"/>
              </a:solidFill>
              <a:latin typeface="微软雅黑" charset="0"/>
              <a:ea typeface="微软雅黑" charset="0"/>
              <a:cs typeface="微软雅黑" charset="0"/>
            </a:endParaRPr>
          </a:p>
        </p:txBody>
      </p:sp>
      <p:sp>
        <p:nvSpPr>
          <p:cNvPr id="262" name="矩形"/>
          <p:cNvSpPr>
            <a:spLocks/>
          </p:cNvSpPr>
          <p:nvPr/>
        </p:nvSpPr>
        <p:spPr>
          <a:xfrm>
            <a:off x="222469" y="1831933"/>
            <a:ext cx="3346818" cy="1754326"/>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50000"/>
              </a:lnSpc>
              <a:spcBef>
                <a:spcPts val="0"/>
              </a:spcBef>
              <a:spcAft>
                <a:spcPts val="0"/>
              </a:spcAft>
              <a:buNone/>
            </a:pPr>
            <a:r>
              <a:rPr lang="zh-CN" altLang="en-US" sz="1800" b="1" u="none" strike="noStrike" kern="1200" cap="none" spc="0" baseline="0" dirty="0">
                <a:solidFill>
                  <a:schemeClr val="tx1"/>
                </a:solidFill>
                <a:latin typeface="微软雅黑" charset="0"/>
                <a:ea typeface="微软雅黑" charset="0"/>
                <a:cs typeface="微软雅黑" charset="0"/>
              </a:rPr>
              <a:t>专业建设成效显著</a:t>
            </a:r>
            <a:r>
              <a:rPr lang="zh-CN" altLang="en-US" sz="1800" u="none" strike="noStrike" kern="1200" cap="none" spc="0" baseline="0" dirty="0">
                <a:solidFill>
                  <a:schemeClr val="tx1"/>
                </a:solidFill>
                <a:latin typeface="微软雅黑" charset="0"/>
                <a:ea typeface="微软雅黑" charset="0"/>
                <a:cs typeface="微软雅黑" charset="0"/>
              </a:rPr>
              <a:t>，教育部发布了首个本科专业类教学质量标准，各高校修订人才培养方案，着力提升专业内涵和质量</a:t>
            </a:r>
            <a:endParaRPr lang="zh-CN" altLang="en-US" sz="1600" u="none" strike="noStrike" kern="1200" cap="none" spc="150" baseline="0" dirty="0">
              <a:solidFill>
                <a:srgbClr val="D70000"/>
              </a:solidFill>
              <a:latin typeface="微软雅黑" charset="0"/>
              <a:ea typeface="微软雅黑" charset="0"/>
              <a:cs typeface="微软雅黑" charset="0"/>
            </a:endParaRPr>
          </a:p>
        </p:txBody>
      </p:sp>
      <p:sp>
        <p:nvSpPr>
          <p:cNvPr id="263" name="矩形"/>
          <p:cNvSpPr>
            <a:spLocks/>
          </p:cNvSpPr>
          <p:nvPr/>
        </p:nvSpPr>
        <p:spPr>
          <a:xfrm>
            <a:off x="222469" y="4432612"/>
            <a:ext cx="3346818" cy="1754326"/>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50000"/>
              </a:lnSpc>
              <a:spcBef>
                <a:spcPts val="0"/>
              </a:spcBef>
              <a:spcAft>
                <a:spcPts val="0"/>
              </a:spcAft>
              <a:buNone/>
            </a:pPr>
            <a:r>
              <a:rPr lang="zh-CN" altLang="en-US" sz="1800" b="1" u="none" strike="noStrike" kern="1200" cap="none" spc="0" baseline="0" dirty="0">
                <a:solidFill>
                  <a:schemeClr val="tx1"/>
                </a:solidFill>
                <a:latin typeface="微软雅黑" charset="0"/>
                <a:ea typeface="微软雅黑" charset="0"/>
                <a:cs typeface="微软雅黑" charset="0"/>
              </a:rPr>
              <a:t>课程改革亮点频出</a:t>
            </a:r>
            <a:r>
              <a:rPr lang="zh-CN" altLang="en-US" sz="1800" u="none" strike="noStrike" kern="1200" cap="none" spc="0" baseline="0" dirty="0">
                <a:solidFill>
                  <a:schemeClr val="tx1"/>
                </a:solidFill>
                <a:latin typeface="微软雅黑" charset="0"/>
                <a:ea typeface="微软雅黑" charset="0"/>
                <a:cs typeface="微软雅黑" charset="0"/>
              </a:rPr>
              <a:t>，推出了一大批线上线下精品课程，课程思政、专业思政、学科思政体系正在形成</a:t>
            </a:r>
            <a:endParaRPr lang="zh-CN" altLang="en-US" sz="1800" u="none" strike="noStrike" kern="1200" cap="none" spc="150" baseline="0" dirty="0">
              <a:solidFill>
                <a:srgbClr val="D70000"/>
              </a:solidFill>
              <a:latin typeface="微软雅黑" charset="0"/>
              <a:ea typeface="微软雅黑" charset="0"/>
              <a:cs typeface="微软雅黑" charset="0"/>
            </a:endParaRPr>
          </a:p>
        </p:txBody>
      </p:sp>
      <p:sp>
        <p:nvSpPr>
          <p:cNvPr id="264" name="文本框"/>
          <p:cNvSpPr>
            <a:spLocks noGrp="1"/>
          </p:cNvSpPr>
          <p:nvPr>
            <p:ph type="body"/>
          </p:nvPr>
        </p:nvSpPr>
        <p:spPr>
          <a:xfrm>
            <a:off x="1309288" y="408208"/>
            <a:ext cx="8639865" cy="52322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defTabSz="914273">
              <a:lnSpc>
                <a:spcPct val="100000"/>
              </a:lnSpc>
              <a:buNone/>
            </a:pPr>
            <a:r>
              <a:rPr lang="en-US" altLang="zh-CN" sz="2800" b="1" u="none" strike="noStrike" kern="0" cap="none" spc="0" baseline="0" dirty="0">
                <a:solidFill>
                  <a:srgbClr val="D70000"/>
                </a:solidFill>
                <a:latin typeface="Century Gothic" charset="0"/>
                <a:ea typeface="幼圆" charset="0"/>
                <a:cs typeface="Times New Roman" charset="0"/>
                <a:sym typeface="微软雅黑" charset="0"/>
              </a:rPr>
              <a:t>2.</a:t>
            </a:r>
            <a:r>
              <a:rPr lang="zh-CN" altLang="en-US" sz="2800" b="1" u="none" strike="noStrike" kern="0" cap="none" spc="0" baseline="0" dirty="0">
                <a:solidFill>
                  <a:srgbClr val="D70000"/>
                </a:solidFill>
                <a:latin typeface="Century Gothic" charset="0"/>
                <a:ea typeface="幼圆" charset="0"/>
                <a:cs typeface="Times New Roman" charset="0"/>
                <a:sym typeface="微软雅黑" charset="0"/>
              </a:rPr>
              <a:t>“</a:t>
            </a:r>
            <a:r>
              <a:rPr lang="zh-CN" altLang="en-US" b="1" spc="300" dirty="0">
                <a:solidFill>
                  <a:srgbClr val="D70000"/>
                </a:solidFill>
                <a:cs typeface="Times New Roman" charset="0"/>
              </a:rPr>
              <a:t>以本为本</a:t>
            </a:r>
            <a:r>
              <a:rPr lang="zh-CN" altLang="en-US" sz="2800" b="1" u="none" strike="noStrike" kern="0" cap="none" spc="0" baseline="0" dirty="0">
                <a:solidFill>
                  <a:srgbClr val="D70000"/>
                </a:solidFill>
                <a:latin typeface="Century Gothic" charset="0"/>
                <a:ea typeface="幼圆" charset="0"/>
                <a:cs typeface="Times New Roman" charset="0"/>
                <a:sym typeface="微软雅黑" charset="0"/>
              </a:rPr>
              <a:t>”</a:t>
            </a:r>
            <a:r>
              <a:rPr lang="zh-CN" altLang="en-US" sz="2800" b="1" u="none" strike="noStrike" kern="1200" cap="none" spc="300" baseline="0" dirty="0">
                <a:solidFill>
                  <a:srgbClr val="D70000"/>
                </a:solidFill>
                <a:latin typeface="微软雅黑" charset="0"/>
                <a:ea typeface="微软雅黑" charset="0"/>
                <a:cs typeface="Times New Roman" charset="0"/>
              </a:rPr>
              <a:t>是由本科教育的地位作用决定的</a:t>
            </a:r>
            <a:endParaRPr lang="zh-CN" altLang="en-US" sz="2800" b="1" u="none" strike="noStrike" kern="0" cap="none" spc="0" baseline="0" dirty="0">
              <a:solidFill>
                <a:srgbClr val="D70000"/>
              </a:solidFill>
              <a:latin typeface="Century Gothic" charset="0"/>
              <a:ea typeface="幼圆" charset="0"/>
              <a:cs typeface="Times New Roman" charset="0"/>
              <a:sym typeface="微软雅黑" charset="0"/>
            </a:endParaRPr>
          </a:p>
        </p:txBody>
      </p:sp>
      <p:grpSp>
        <p:nvGrpSpPr>
          <p:cNvPr id="269" name="组合"/>
          <p:cNvGrpSpPr>
            <a:grpSpLocks/>
          </p:cNvGrpSpPr>
          <p:nvPr/>
        </p:nvGrpSpPr>
        <p:grpSpPr>
          <a:xfrm>
            <a:off x="1150588" y="1154886"/>
            <a:ext cx="9786585" cy="634999"/>
            <a:chOff x="1150588" y="1154886"/>
            <a:chExt cx="9786585" cy="634999"/>
          </a:xfrm>
        </p:grpSpPr>
        <p:grpSp>
          <p:nvGrpSpPr>
            <p:cNvPr id="267" name="组合"/>
            <p:cNvGrpSpPr>
              <a:grpSpLocks/>
            </p:cNvGrpSpPr>
            <p:nvPr/>
          </p:nvGrpSpPr>
          <p:grpSpPr>
            <a:xfrm>
              <a:off x="1150588" y="1154886"/>
              <a:ext cx="9739084" cy="634999"/>
              <a:chOff x="1150588" y="1154886"/>
              <a:chExt cx="9739084" cy="634999"/>
            </a:xfrm>
          </p:grpSpPr>
          <p:sp>
            <p:nvSpPr>
              <p:cNvPr id="265" name="圆角矩形"/>
              <p:cNvSpPr>
                <a:spLocks/>
              </p:cNvSpPr>
              <p:nvPr/>
            </p:nvSpPr>
            <p:spPr>
              <a:xfrm>
                <a:off x="1150588" y="1154886"/>
                <a:ext cx="9739084" cy="634999"/>
              </a:xfrm>
              <a:prstGeom prst="roundRect">
                <a:avLst>
                  <a:gd name="adj" fmla="val 16666"/>
                </a:avLst>
              </a:prstGeom>
              <a:noFill/>
              <a:ln w="12700" cap="flat" cmpd="sng">
                <a:solidFill>
                  <a:srgbClr val="780000"/>
                </a:solidFill>
                <a:prstDash val="solid"/>
                <a:round/>
              </a:ln>
            </p:spPr>
          </p:sp>
          <p:sp>
            <p:nvSpPr>
              <p:cNvPr id="266" name="圆角矩形"/>
              <p:cNvSpPr>
                <a:spLocks/>
              </p:cNvSpPr>
              <p:nvPr/>
            </p:nvSpPr>
            <p:spPr>
              <a:xfrm>
                <a:off x="1198089" y="1218828"/>
                <a:ext cx="9644084" cy="476250"/>
              </a:xfrm>
              <a:prstGeom prst="roundRect">
                <a:avLst>
                  <a:gd name="adj" fmla="val 16666"/>
                </a:avLst>
              </a:prstGeom>
              <a:solidFill>
                <a:srgbClr val="780000"/>
              </a:solidFill>
              <a:ln w="12700" cap="flat" cmpd="sng">
                <a:solidFill>
                  <a:srgbClr val="FFFFFF"/>
                </a:solidFill>
                <a:prstDash val="solid"/>
                <a:round/>
              </a:ln>
            </p:spPr>
          </p:sp>
        </p:grpSp>
        <p:sp>
          <p:nvSpPr>
            <p:cNvPr id="268" name="矩形"/>
            <p:cNvSpPr>
              <a:spLocks/>
            </p:cNvSpPr>
            <p:nvPr/>
          </p:nvSpPr>
          <p:spPr>
            <a:xfrm>
              <a:off x="1309288" y="1218828"/>
              <a:ext cx="9627885" cy="40010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ctr">
                <a:lnSpc>
                  <a:spcPct val="100000"/>
                </a:lnSpc>
                <a:spcBef>
                  <a:spcPts val="0"/>
                </a:spcBef>
                <a:spcAft>
                  <a:spcPts val="0"/>
                </a:spcAft>
                <a:buNone/>
              </a:pPr>
              <a:r>
                <a:rPr lang="zh-CN" altLang="en-US" sz="2000" b="1" dirty="0">
                  <a:solidFill>
                    <a:srgbClr val="FFFFFF"/>
                  </a:solidFill>
                  <a:latin typeface="微软雅黑" charset="0"/>
                  <a:ea typeface="微软雅黑" charset="0"/>
                  <a:cs typeface="微软雅黑" charset="0"/>
                </a:rPr>
                <a:t>近</a:t>
              </a:r>
              <a:r>
                <a:rPr lang="zh-CN" altLang="en-US" sz="2000" b="1" u="none" strike="noStrike" kern="1200" cap="none" spc="0" baseline="0" dirty="0">
                  <a:solidFill>
                    <a:srgbClr val="FFFFFF"/>
                  </a:solidFill>
                  <a:latin typeface="微软雅黑" charset="0"/>
                  <a:ea typeface="微软雅黑" charset="0"/>
                  <a:cs typeface="微软雅黑" charset="0"/>
                </a:rPr>
                <a:t>年来，各地高校在本科人才培养方面做了大量卓有成效的工作，取得了可喜的进展</a:t>
              </a:r>
            </a:p>
          </p:txBody>
        </p:sp>
      </p:grpSp>
      <p:grpSp>
        <p:nvGrpSpPr>
          <p:cNvPr id="274" name="组合"/>
          <p:cNvGrpSpPr>
            <a:grpSpLocks/>
          </p:cNvGrpSpPr>
          <p:nvPr/>
        </p:nvGrpSpPr>
        <p:grpSpPr>
          <a:xfrm rot="5400000" flipV="1">
            <a:off x="6005520" y="5314138"/>
            <a:ext cx="228951" cy="352841"/>
            <a:chOff x="6005520" y="5314138"/>
            <a:chExt cx="228951" cy="352841"/>
          </a:xfrm>
        </p:grpSpPr>
        <p:sp>
          <p:nvSpPr>
            <p:cNvPr id="270" name="直线"/>
            <p:cNvSpPr>
              <a:spLocks/>
            </p:cNvSpPr>
            <p:nvPr/>
          </p:nvSpPr>
          <p:spPr>
            <a:xfrm>
              <a:off x="6229106" y="5314137"/>
              <a:ext cx="0" cy="346487"/>
            </a:xfrm>
            <a:prstGeom prst="line">
              <a:avLst/>
            </a:prstGeom>
            <a:noFill/>
            <a:ln w="19050" cap="flat" cmpd="sng">
              <a:solidFill>
                <a:srgbClr val="D70000"/>
              </a:solidFill>
              <a:prstDash val="solid"/>
              <a:round/>
            </a:ln>
          </p:spPr>
        </p:sp>
        <p:sp>
          <p:nvSpPr>
            <p:cNvPr id="271" name="直线"/>
            <p:cNvSpPr>
              <a:spLocks/>
            </p:cNvSpPr>
            <p:nvPr/>
          </p:nvSpPr>
          <p:spPr>
            <a:xfrm flipV="1">
              <a:off x="6005520" y="5487380"/>
              <a:ext cx="41062" cy="179597"/>
            </a:xfrm>
            <a:prstGeom prst="line">
              <a:avLst/>
            </a:prstGeom>
            <a:noFill/>
            <a:ln w="19050" cap="flat" cmpd="sng">
              <a:solidFill>
                <a:srgbClr val="D70000"/>
              </a:solidFill>
              <a:prstDash val="solid"/>
              <a:round/>
            </a:ln>
          </p:spPr>
        </p:sp>
        <p:sp>
          <p:nvSpPr>
            <p:cNvPr id="272" name="直线"/>
            <p:cNvSpPr>
              <a:spLocks/>
            </p:cNvSpPr>
            <p:nvPr/>
          </p:nvSpPr>
          <p:spPr>
            <a:xfrm>
              <a:off x="6045926" y="5487380"/>
              <a:ext cx="179180" cy="0"/>
            </a:xfrm>
            <a:prstGeom prst="line">
              <a:avLst/>
            </a:prstGeom>
            <a:noFill/>
            <a:ln w="19050" cap="flat" cmpd="sng">
              <a:solidFill>
                <a:srgbClr val="D70000"/>
              </a:solidFill>
              <a:prstDash val="solid"/>
              <a:round/>
            </a:ln>
          </p:spPr>
        </p:sp>
        <p:sp>
          <p:nvSpPr>
            <p:cNvPr id="273" name="椭圆"/>
            <p:cNvSpPr>
              <a:spLocks noChangeAspect="1"/>
            </p:cNvSpPr>
            <p:nvPr/>
          </p:nvSpPr>
          <p:spPr>
            <a:xfrm>
              <a:off x="6224587" y="5467614"/>
              <a:ext cx="9884" cy="39531"/>
            </a:xfrm>
            <a:prstGeom prst="ellipse">
              <a:avLst/>
            </a:prstGeom>
            <a:solidFill>
              <a:srgbClr val="EFF4FA"/>
            </a:solidFill>
            <a:ln w="19050" cap="flat" cmpd="sng">
              <a:solidFill>
                <a:srgbClr val="D70000"/>
              </a:solidFill>
              <a:prstDash val="solid"/>
              <a:round/>
            </a:ln>
          </p:spPr>
        </p:sp>
      </p:grpSp>
      <p:sp>
        <p:nvSpPr>
          <p:cNvPr id="275" name="矩形"/>
          <p:cNvSpPr>
            <a:spLocks/>
          </p:cNvSpPr>
          <p:nvPr/>
        </p:nvSpPr>
        <p:spPr>
          <a:xfrm>
            <a:off x="3371164" y="5530828"/>
            <a:ext cx="5454289" cy="133882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50000"/>
              </a:lnSpc>
              <a:spcBef>
                <a:spcPts val="0"/>
              </a:spcBef>
              <a:spcAft>
                <a:spcPts val="0"/>
              </a:spcAft>
              <a:buNone/>
            </a:pPr>
            <a:r>
              <a:rPr lang="zh-CN" altLang="en-US" sz="1800" b="1" u="none" strike="noStrike" kern="1200" cap="none" spc="0" baseline="0" dirty="0">
                <a:solidFill>
                  <a:schemeClr val="tx1"/>
                </a:solidFill>
                <a:latin typeface="微软雅黑" charset="0"/>
                <a:ea typeface="微软雅黑" charset="0"/>
                <a:cs typeface="微软雅黑" charset="0"/>
              </a:rPr>
              <a:t>高等教育质量保障制度逐步完善</a:t>
            </a:r>
            <a:r>
              <a:rPr lang="zh-CN" altLang="en-US" sz="1800" u="none" strike="noStrike" kern="1200" cap="none" spc="0" baseline="0" dirty="0">
                <a:solidFill>
                  <a:schemeClr val="tx1"/>
                </a:solidFill>
                <a:latin typeface="微软雅黑" charset="0"/>
                <a:ea typeface="微软雅黑" charset="0"/>
                <a:cs typeface="微软雅黑" charset="0"/>
              </a:rPr>
              <a:t>，对高校开展了一轮审核评估，完成</a:t>
            </a:r>
            <a:r>
              <a:rPr lang="en-US" altLang="zh-CN" sz="1800" u="none" strike="noStrike" kern="1200" cap="none" spc="0" baseline="0" dirty="0">
                <a:solidFill>
                  <a:schemeClr val="tx1"/>
                </a:solidFill>
                <a:latin typeface="微软雅黑" charset="0"/>
                <a:ea typeface="微软雅黑" charset="0"/>
                <a:cs typeface="微软雅黑" charset="0"/>
              </a:rPr>
              <a:t>200</a:t>
            </a:r>
            <a:r>
              <a:rPr lang="zh-CN" altLang="en-US" sz="1800" u="none" strike="noStrike" kern="1200" cap="none" spc="0" baseline="0" dirty="0">
                <a:solidFill>
                  <a:schemeClr val="tx1"/>
                </a:solidFill>
                <a:latin typeface="微软雅黑" charset="0"/>
                <a:ea typeface="微软雅黑" charset="0"/>
                <a:cs typeface="微软雅黑" charset="0"/>
              </a:rPr>
              <a:t>余所新建本科院校合格评估，质量文化的理念开始深入人心。</a:t>
            </a:r>
            <a:endParaRPr lang="zh-CN" altLang="en-US" sz="1800" u="none" strike="noStrike" kern="1200" cap="none" spc="150" baseline="0" dirty="0">
              <a:solidFill>
                <a:srgbClr val="D70000"/>
              </a:solidFill>
              <a:latin typeface="微软雅黑" charset="0"/>
              <a:ea typeface="微软雅黑" charset="0"/>
              <a:cs typeface="微软雅黑" charset="0"/>
            </a:endParaRPr>
          </a:p>
        </p:txBody>
      </p:sp>
      <p:pic>
        <p:nvPicPr>
          <p:cNvPr id="856" name="图片"/>
          <p:cNvPicPr>
            <a:picLocks noChangeAspect="1"/>
          </p:cNvPicPr>
          <p:nvPr/>
        </p:nvPicPr>
        <p:blipFill>
          <a:blip r:embed="rId4"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202537258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38"/>
                                        </p:tgtEl>
                                        <p:attrNameLst>
                                          <p:attrName>style.visibility</p:attrName>
                                        </p:attrNameLst>
                                      </p:cBhvr>
                                      <p:to>
                                        <p:strVal val="visible"/>
                                      </p:to>
                                    </p:set>
                                    <p:anim calcmode="lin" valueType="num">
                                      <p:cBhvr>
                                        <p:cTn id="7" dur="500" fill="hold"/>
                                        <p:tgtEl>
                                          <p:spTgt spid="238"/>
                                        </p:tgtEl>
                                        <p:attrNameLst>
                                          <p:attrName>ppt_w</p:attrName>
                                        </p:attrNameLst>
                                      </p:cBhvr>
                                      <p:tavLst>
                                        <p:tav tm="0">
                                          <p:val>
                                            <p:fltVal val="0"/>
                                          </p:val>
                                        </p:tav>
                                        <p:tav tm="100000">
                                          <p:val>
                                            <p:strVal val="#ppt_w"/>
                                          </p:val>
                                        </p:tav>
                                      </p:tavLst>
                                    </p:anim>
                                    <p:anim calcmode="lin" valueType="num">
                                      <p:cBhvr>
                                        <p:cTn id="8" dur="500" fill="hold"/>
                                        <p:tgtEl>
                                          <p:spTgt spid="23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9"/>
                                        </p:tgtEl>
                                        <p:attrNameLst>
                                          <p:attrName>style.visibility</p:attrName>
                                        </p:attrNameLst>
                                      </p:cBhvr>
                                      <p:to>
                                        <p:strVal val="visible"/>
                                      </p:to>
                                    </p:set>
                                    <p:anim calcmode="lin" valueType="num">
                                      <p:cBhvr additive="base">
                                        <p:cTn id="13" dur="500" fill="hold"/>
                                        <p:tgtEl>
                                          <p:spTgt spid="239"/>
                                        </p:tgtEl>
                                        <p:attrNameLst>
                                          <p:attrName>ppt_x</p:attrName>
                                        </p:attrNameLst>
                                      </p:cBhvr>
                                      <p:tavLst>
                                        <p:tav tm="0">
                                          <p:val>
                                            <p:strVal val="#ppt_x"/>
                                          </p:val>
                                        </p:tav>
                                        <p:tav tm="100000">
                                          <p:val>
                                            <p:strVal val="#ppt_x"/>
                                          </p:val>
                                        </p:tav>
                                      </p:tavLst>
                                    </p:anim>
                                    <p:anim calcmode="lin" valueType="num">
                                      <p:cBhvr additive="base">
                                        <p:cTn id="14" dur="500" fill="hold"/>
                                        <p:tgtEl>
                                          <p:spTgt spid="23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254"/>
                                        </p:tgtEl>
                                        <p:attrNameLst>
                                          <p:attrName>style.visibility</p:attrName>
                                        </p:attrNameLst>
                                      </p:cBhvr>
                                      <p:to>
                                        <p:strVal val="visible"/>
                                      </p:to>
                                    </p:set>
                                    <p:animEffect transition="in" filter="wipe(right)">
                                      <p:cBhvr>
                                        <p:cTn id="18" dur="500"/>
                                        <p:tgtEl>
                                          <p:spTgt spid="254"/>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59"/>
                                        </p:tgtEl>
                                        <p:attrNameLst>
                                          <p:attrName>style.visibility</p:attrName>
                                        </p:attrNameLst>
                                      </p:cBhvr>
                                      <p:to>
                                        <p:strVal val="visible"/>
                                      </p:to>
                                    </p:set>
                                    <p:animEffect transition="in" filter="wipe(right)">
                                      <p:cBhvr>
                                        <p:cTn id="21" dur="500"/>
                                        <p:tgtEl>
                                          <p:spTgt spid="25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44"/>
                                        </p:tgtEl>
                                        <p:attrNameLst>
                                          <p:attrName>style.visibility</p:attrName>
                                        </p:attrNameLst>
                                      </p:cBhvr>
                                      <p:to>
                                        <p:strVal val="visible"/>
                                      </p:to>
                                    </p:set>
                                    <p:animEffect transition="in" filter="wipe(left)">
                                      <p:cBhvr>
                                        <p:cTn id="24" dur="500"/>
                                        <p:tgtEl>
                                          <p:spTgt spid="24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49"/>
                                        </p:tgtEl>
                                        <p:attrNameLst>
                                          <p:attrName>style.visibility</p:attrName>
                                        </p:attrNameLst>
                                      </p:cBhvr>
                                      <p:to>
                                        <p:strVal val="visible"/>
                                      </p:to>
                                    </p:set>
                                    <p:animEffect transition="in" filter="wipe(left)">
                                      <p:cBhvr>
                                        <p:cTn id="27" dur="500"/>
                                        <p:tgtEl>
                                          <p:spTgt spid="24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62"/>
                                        </p:tgtEl>
                                        <p:attrNameLst>
                                          <p:attrName>style.visibility</p:attrName>
                                        </p:attrNameLst>
                                      </p:cBhvr>
                                      <p:to>
                                        <p:strVal val="visible"/>
                                      </p:to>
                                    </p:set>
                                    <p:animEffect transition="in" filter="fade">
                                      <p:cBhvr>
                                        <p:cTn id="32" dur="1000"/>
                                        <p:tgtEl>
                                          <p:spTgt spid="262"/>
                                        </p:tgtEl>
                                      </p:cBhvr>
                                    </p:animEffect>
                                    <p:anim calcmode="lin" valueType="num">
                                      <p:cBhvr>
                                        <p:cTn id="33" dur="1000" fill="hold"/>
                                        <p:tgtEl>
                                          <p:spTgt spid="262"/>
                                        </p:tgtEl>
                                        <p:attrNameLst>
                                          <p:attrName>ppt_x</p:attrName>
                                        </p:attrNameLst>
                                      </p:cBhvr>
                                      <p:tavLst>
                                        <p:tav tm="0">
                                          <p:val>
                                            <p:strVal val="#ppt_x"/>
                                          </p:val>
                                        </p:tav>
                                        <p:tav tm="100000">
                                          <p:val>
                                            <p:strVal val="#ppt_x"/>
                                          </p:val>
                                        </p:tav>
                                      </p:tavLst>
                                    </p:anim>
                                    <p:anim calcmode="lin" valueType="num">
                                      <p:cBhvr>
                                        <p:cTn id="34" dur="1000" fill="hold"/>
                                        <p:tgtEl>
                                          <p:spTgt spid="26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60"/>
                                        </p:tgtEl>
                                        <p:attrNameLst>
                                          <p:attrName>style.visibility</p:attrName>
                                        </p:attrNameLst>
                                      </p:cBhvr>
                                      <p:to>
                                        <p:strVal val="visible"/>
                                      </p:to>
                                    </p:set>
                                    <p:animEffect transition="in" filter="fade">
                                      <p:cBhvr>
                                        <p:cTn id="39" dur="1000"/>
                                        <p:tgtEl>
                                          <p:spTgt spid="260"/>
                                        </p:tgtEl>
                                      </p:cBhvr>
                                    </p:animEffect>
                                    <p:anim calcmode="lin" valueType="num">
                                      <p:cBhvr>
                                        <p:cTn id="40" dur="1000" fill="hold"/>
                                        <p:tgtEl>
                                          <p:spTgt spid="260"/>
                                        </p:tgtEl>
                                        <p:attrNameLst>
                                          <p:attrName>ppt_x</p:attrName>
                                        </p:attrNameLst>
                                      </p:cBhvr>
                                      <p:tavLst>
                                        <p:tav tm="0">
                                          <p:val>
                                            <p:strVal val="#ppt_x"/>
                                          </p:val>
                                        </p:tav>
                                        <p:tav tm="100000">
                                          <p:val>
                                            <p:strVal val="#ppt_x"/>
                                          </p:val>
                                        </p:tav>
                                      </p:tavLst>
                                    </p:anim>
                                    <p:anim calcmode="lin" valueType="num">
                                      <p:cBhvr>
                                        <p:cTn id="41" dur="1000" fill="hold"/>
                                        <p:tgtEl>
                                          <p:spTgt spid="26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63"/>
                                        </p:tgtEl>
                                        <p:attrNameLst>
                                          <p:attrName>style.visibility</p:attrName>
                                        </p:attrNameLst>
                                      </p:cBhvr>
                                      <p:to>
                                        <p:strVal val="visible"/>
                                      </p:to>
                                    </p:set>
                                    <p:animEffect transition="in" filter="fade">
                                      <p:cBhvr>
                                        <p:cTn id="46" dur="1000"/>
                                        <p:tgtEl>
                                          <p:spTgt spid="263"/>
                                        </p:tgtEl>
                                      </p:cBhvr>
                                    </p:animEffect>
                                    <p:anim calcmode="lin" valueType="num">
                                      <p:cBhvr>
                                        <p:cTn id="47" dur="1000" fill="hold"/>
                                        <p:tgtEl>
                                          <p:spTgt spid="263"/>
                                        </p:tgtEl>
                                        <p:attrNameLst>
                                          <p:attrName>ppt_x</p:attrName>
                                        </p:attrNameLst>
                                      </p:cBhvr>
                                      <p:tavLst>
                                        <p:tav tm="0">
                                          <p:val>
                                            <p:strVal val="#ppt_x"/>
                                          </p:val>
                                        </p:tav>
                                        <p:tav tm="100000">
                                          <p:val>
                                            <p:strVal val="#ppt_x"/>
                                          </p:val>
                                        </p:tav>
                                      </p:tavLst>
                                    </p:anim>
                                    <p:anim calcmode="lin" valueType="num">
                                      <p:cBhvr>
                                        <p:cTn id="48" dur="1000" fill="hold"/>
                                        <p:tgtEl>
                                          <p:spTgt spid="26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61"/>
                                        </p:tgtEl>
                                        <p:attrNameLst>
                                          <p:attrName>style.visibility</p:attrName>
                                        </p:attrNameLst>
                                      </p:cBhvr>
                                      <p:to>
                                        <p:strVal val="visible"/>
                                      </p:to>
                                    </p:set>
                                    <p:animEffect transition="in" filter="fade">
                                      <p:cBhvr>
                                        <p:cTn id="53" dur="1000"/>
                                        <p:tgtEl>
                                          <p:spTgt spid="261"/>
                                        </p:tgtEl>
                                      </p:cBhvr>
                                    </p:animEffect>
                                    <p:anim calcmode="lin" valueType="num">
                                      <p:cBhvr>
                                        <p:cTn id="54" dur="1000" fill="hold"/>
                                        <p:tgtEl>
                                          <p:spTgt spid="261"/>
                                        </p:tgtEl>
                                        <p:attrNameLst>
                                          <p:attrName>ppt_x</p:attrName>
                                        </p:attrNameLst>
                                      </p:cBhvr>
                                      <p:tavLst>
                                        <p:tav tm="0">
                                          <p:val>
                                            <p:strVal val="#ppt_x"/>
                                          </p:val>
                                        </p:tav>
                                        <p:tav tm="100000">
                                          <p:val>
                                            <p:strVal val="#ppt_x"/>
                                          </p:val>
                                        </p:tav>
                                      </p:tavLst>
                                    </p:anim>
                                    <p:anim calcmode="lin" valueType="num">
                                      <p:cBhvr>
                                        <p:cTn id="55" dur="1000" fill="hold"/>
                                        <p:tgtEl>
                                          <p:spTgt spid="26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69"/>
                                        </p:tgtEl>
                                        <p:attrNameLst>
                                          <p:attrName>style.visibility</p:attrName>
                                        </p:attrNameLst>
                                      </p:cBhvr>
                                      <p:to>
                                        <p:strVal val="visible"/>
                                      </p:to>
                                    </p:set>
                                    <p:animEffect transition="in" filter="fade">
                                      <p:cBhvr>
                                        <p:cTn id="60" dur="1000"/>
                                        <p:tgtEl>
                                          <p:spTgt spid="269"/>
                                        </p:tgtEl>
                                      </p:cBhvr>
                                    </p:animEffect>
                                    <p:anim calcmode="lin" valueType="num">
                                      <p:cBhvr>
                                        <p:cTn id="61" dur="1000" fill="hold"/>
                                        <p:tgtEl>
                                          <p:spTgt spid="269"/>
                                        </p:tgtEl>
                                        <p:attrNameLst>
                                          <p:attrName>ppt_x</p:attrName>
                                        </p:attrNameLst>
                                      </p:cBhvr>
                                      <p:tavLst>
                                        <p:tav tm="0">
                                          <p:val>
                                            <p:strVal val="#ppt_x"/>
                                          </p:val>
                                        </p:tav>
                                        <p:tav tm="100000">
                                          <p:val>
                                            <p:strVal val="#ppt_x"/>
                                          </p:val>
                                        </p:tav>
                                      </p:tavLst>
                                    </p:anim>
                                    <p:anim calcmode="lin" valueType="num">
                                      <p:cBhvr>
                                        <p:cTn id="62" dur="1000" fill="hold"/>
                                        <p:tgtEl>
                                          <p:spTgt spid="269"/>
                                        </p:tgtEl>
                                        <p:attrNameLst>
                                          <p:attrName>ppt_y</p:attrName>
                                        </p:attrNameLst>
                                      </p:cBhvr>
                                      <p:tavLst>
                                        <p:tav tm="0">
                                          <p:val>
                                            <p:strVal val="#ppt_y+.1"/>
                                          </p:val>
                                        </p:tav>
                                        <p:tav tm="100000">
                                          <p:val>
                                            <p:strVal val="#ppt_y"/>
                                          </p:val>
                                        </p:tav>
                                      </p:tavLst>
                                    </p:anim>
                                  </p:childTnLst>
                                </p:cTn>
                              </p:par>
                              <p:par>
                                <p:cTn id="63" presetID="22" presetClass="entr" presetSubtype="8" fill="hold" grpId="0" nodeType="withEffect">
                                  <p:stCondLst>
                                    <p:cond delay="0"/>
                                  </p:stCondLst>
                                  <p:childTnLst>
                                    <p:set>
                                      <p:cBhvr>
                                        <p:cTn id="64" dur="1" fill="hold">
                                          <p:stCondLst>
                                            <p:cond delay="0"/>
                                          </p:stCondLst>
                                        </p:cTn>
                                        <p:tgtEl>
                                          <p:spTgt spid="274"/>
                                        </p:tgtEl>
                                        <p:attrNameLst>
                                          <p:attrName>style.visibility</p:attrName>
                                        </p:attrNameLst>
                                      </p:cBhvr>
                                      <p:to>
                                        <p:strVal val="visible"/>
                                      </p:to>
                                    </p:set>
                                    <p:animEffect transition="in" filter="wipe(left)">
                                      <p:cBhvr>
                                        <p:cTn id="65" dur="500"/>
                                        <p:tgtEl>
                                          <p:spTgt spid="274"/>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75"/>
                                        </p:tgtEl>
                                        <p:attrNameLst>
                                          <p:attrName>style.visibility</p:attrName>
                                        </p:attrNameLst>
                                      </p:cBhvr>
                                      <p:to>
                                        <p:strVal val="visible"/>
                                      </p:to>
                                    </p:set>
                                    <p:animEffect transition="in" filter="fade">
                                      <p:cBhvr>
                                        <p:cTn id="70" dur="1000"/>
                                        <p:tgtEl>
                                          <p:spTgt spid="275"/>
                                        </p:tgtEl>
                                      </p:cBhvr>
                                    </p:animEffect>
                                    <p:anim calcmode="lin" valueType="num">
                                      <p:cBhvr>
                                        <p:cTn id="71" dur="1000" fill="hold"/>
                                        <p:tgtEl>
                                          <p:spTgt spid="275"/>
                                        </p:tgtEl>
                                        <p:attrNameLst>
                                          <p:attrName>ppt_x</p:attrName>
                                        </p:attrNameLst>
                                      </p:cBhvr>
                                      <p:tavLst>
                                        <p:tav tm="0">
                                          <p:val>
                                            <p:strVal val="#ppt_x"/>
                                          </p:val>
                                        </p:tav>
                                        <p:tav tm="100000">
                                          <p:val>
                                            <p:strVal val="#ppt_x"/>
                                          </p:val>
                                        </p:tav>
                                      </p:tavLst>
                                    </p:anim>
                                    <p:anim calcmode="lin" valueType="num">
                                      <p:cBhvr>
                                        <p:cTn id="72" dur="1000" fill="hold"/>
                                        <p:tgtEl>
                                          <p:spTgt spid="27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64">
                                            <p:txEl>
                                              <p:pRg st="0" end="0"/>
                                            </p:txEl>
                                          </p:spTgt>
                                        </p:tgtEl>
                                        <p:attrNameLst>
                                          <p:attrName>style.visibility</p:attrName>
                                        </p:attrNameLst>
                                      </p:cBhvr>
                                      <p:to>
                                        <p:strVal val="visible"/>
                                      </p:to>
                                    </p:set>
                                    <p:animEffect transition="in" filter="fade">
                                      <p:cBhvr>
                                        <p:cTn id="77" dur="1000"/>
                                        <p:tgtEl>
                                          <p:spTgt spid="264">
                                            <p:txEl>
                                              <p:pRg st="0" end="0"/>
                                            </p:txEl>
                                          </p:spTgt>
                                        </p:tgtEl>
                                      </p:cBhvr>
                                    </p:animEffect>
                                    <p:anim calcmode="lin" valueType="num">
                                      <p:cBhvr>
                                        <p:cTn id="78" dur="1000" fill="hold"/>
                                        <p:tgtEl>
                                          <p:spTgt spid="264">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6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44" grpId="0" animBg="1"/>
      <p:bldP spid="249" grpId="0" animBg="1"/>
      <p:bldP spid="254" grpId="0" animBg="1"/>
      <p:bldP spid="259" grpId="0" animBg="1"/>
      <p:bldP spid="260" grpId="0"/>
      <p:bldP spid="261" grpId="0"/>
      <p:bldP spid="262" grpId="0"/>
      <p:bldP spid="263" grpId="0"/>
      <p:bldP spid="264" grpId="0" build="p"/>
      <p:bldP spid="274" grpId="0" animBg="1"/>
      <p:bldP spid="2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281" name="矩形"/>
          <p:cNvSpPr>
            <a:spLocks/>
          </p:cNvSpPr>
          <p:nvPr/>
        </p:nvSpPr>
        <p:spPr>
          <a:xfrm>
            <a:off x="6975434" y="4000229"/>
            <a:ext cx="4049486" cy="2308324"/>
          </a:xfrm>
          <a:prstGeom prst="rect">
            <a:avLst/>
          </a:prstGeom>
          <a:noFill/>
          <a:ln w="9525" cap="flat" cmpd="sng">
            <a:noFill/>
            <a:prstDash val="solid"/>
            <a:miter/>
          </a:ln>
        </p:spPr>
        <p:txBody>
          <a:bodyPr vert="horz" wrap="square" lIns="144000" tIns="45720" rIns="0" bIns="45720" anchor="ctr" anchorCtr="0">
            <a:prstTxWarp prst="textNoShape">
              <a:avLst/>
            </a:prstTxWarp>
          </a:bodyPr>
          <a:lstStyle/>
          <a:p>
            <a:pPr marL="0" indent="0" algn="just">
              <a:lnSpc>
                <a:spcPct val="150000"/>
              </a:lnSpc>
              <a:spcBef>
                <a:spcPts val="0"/>
              </a:spcBef>
              <a:spcAft>
                <a:spcPts val="0"/>
              </a:spcAft>
              <a:buNone/>
            </a:pPr>
            <a:r>
              <a:rPr lang="zh-CN" altLang="en-US" sz="1600" u="none" strike="noStrike" kern="1200" cap="none" spc="0" baseline="0">
                <a:solidFill>
                  <a:schemeClr val="bg1"/>
                </a:solidFill>
                <a:latin typeface="微软雅黑" charset="0"/>
                <a:ea typeface="微软雅黑" charset="0"/>
                <a:cs typeface="微软雅黑" charset="0"/>
              </a:rPr>
              <a:t>这一阶段也是学生知识架构、基础能力的形成期，要教育引导学生夯实知识基础，了解学科前沿，接触社会实际，接受专业训练，练就独立工作能力，成为具有社会责任感、创新精神和实践能力的高素质专门人才，为学生成才立业奠定坚实基础。</a:t>
            </a:r>
            <a:endParaRPr lang="zh-CN" altLang="en-US" sz="1600" u="none" strike="noStrike" kern="1200" cap="none" spc="150" baseline="0">
              <a:solidFill>
                <a:schemeClr val="bg1"/>
              </a:solidFill>
              <a:latin typeface="微软雅黑" charset="0"/>
              <a:ea typeface="微软雅黑" charset="0"/>
              <a:cs typeface="微软雅黑" charset="0"/>
            </a:endParaRPr>
          </a:p>
        </p:txBody>
      </p:sp>
      <p:sp>
        <p:nvSpPr>
          <p:cNvPr id="282" name="文本框"/>
          <p:cNvSpPr>
            <a:spLocks noGrp="1"/>
          </p:cNvSpPr>
          <p:nvPr>
            <p:ph type="body"/>
          </p:nvPr>
        </p:nvSpPr>
        <p:spPr>
          <a:xfrm>
            <a:off x="1276182" y="348831"/>
            <a:ext cx="8396324" cy="52322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defTabSz="914273">
              <a:lnSpc>
                <a:spcPct val="100000"/>
              </a:lnSpc>
              <a:buNone/>
            </a:pPr>
            <a:r>
              <a:rPr lang="en-US" altLang="zh-CN" sz="2800" b="1" u="none" strike="noStrike" kern="0" cap="none" spc="0" baseline="0" dirty="0">
                <a:solidFill>
                  <a:srgbClr val="D70000"/>
                </a:solidFill>
                <a:latin typeface="Century Gothic" charset="0"/>
                <a:ea typeface="幼圆" charset="0"/>
                <a:cs typeface="Times New Roman" charset="0"/>
                <a:sym typeface="微软雅黑" charset="0"/>
              </a:rPr>
              <a:t>2.</a:t>
            </a:r>
            <a:r>
              <a:rPr lang="zh-CN" altLang="en-US" sz="2800" b="1" u="none" strike="noStrike" kern="0" cap="none" spc="0" baseline="0" dirty="0">
                <a:solidFill>
                  <a:srgbClr val="D70000"/>
                </a:solidFill>
                <a:latin typeface="Century Gothic" charset="0"/>
                <a:ea typeface="幼圆" charset="0"/>
                <a:cs typeface="Times New Roman" charset="0"/>
                <a:sym typeface="微软雅黑" charset="0"/>
              </a:rPr>
              <a:t>“</a:t>
            </a:r>
            <a:r>
              <a:rPr lang="zh-CN" altLang="en-US" b="1" spc="300" dirty="0">
                <a:solidFill>
                  <a:srgbClr val="D70000"/>
                </a:solidFill>
                <a:cs typeface="Times New Roman" charset="0"/>
              </a:rPr>
              <a:t>以本为本</a:t>
            </a:r>
            <a:r>
              <a:rPr lang="zh-CN" altLang="en-US" sz="2800" b="1" u="none" strike="noStrike" kern="0" cap="none" spc="0" baseline="0" dirty="0">
                <a:solidFill>
                  <a:srgbClr val="D70000"/>
                </a:solidFill>
                <a:latin typeface="Century Gothic" charset="0"/>
                <a:ea typeface="幼圆" charset="0"/>
                <a:cs typeface="Times New Roman" charset="0"/>
                <a:sym typeface="微软雅黑" charset="0"/>
              </a:rPr>
              <a:t>”</a:t>
            </a:r>
            <a:r>
              <a:rPr lang="zh-CN" altLang="en-US" sz="2800" b="1" u="none" strike="noStrike" kern="1200" cap="none" spc="300" baseline="0" dirty="0">
                <a:solidFill>
                  <a:srgbClr val="D70000"/>
                </a:solidFill>
                <a:latin typeface="微软雅黑" charset="0"/>
                <a:ea typeface="微软雅黑" charset="0"/>
                <a:cs typeface="Times New Roman" charset="0"/>
              </a:rPr>
              <a:t>是由本科教育的地位作用决定的</a:t>
            </a:r>
            <a:endParaRPr lang="zh-CN" altLang="en-US" sz="2800" b="1" u="none" strike="noStrike" kern="0" cap="none" spc="0" baseline="0" dirty="0">
              <a:solidFill>
                <a:srgbClr val="D70000"/>
              </a:solidFill>
              <a:latin typeface="Century Gothic" charset="0"/>
              <a:ea typeface="幼圆" charset="0"/>
              <a:cs typeface="Times New Roman" charset="0"/>
              <a:sym typeface="微软雅黑" charset="0"/>
            </a:endParaRPr>
          </a:p>
        </p:txBody>
      </p:sp>
      <p:sp>
        <p:nvSpPr>
          <p:cNvPr id="283" name="矩形"/>
          <p:cNvSpPr>
            <a:spLocks/>
          </p:cNvSpPr>
          <p:nvPr/>
        </p:nvSpPr>
        <p:spPr>
          <a:xfrm>
            <a:off x="993398" y="1912689"/>
            <a:ext cx="5642294" cy="3187817"/>
          </a:xfrm>
          <a:prstGeom prst="rect">
            <a:avLst/>
          </a:prstGeom>
          <a:noFill/>
          <a:ln w="38100" cap="rnd" cmpd="sng">
            <a:solidFill>
              <a:srgbClr val="A53010"/>
            </a:solidFill>
            <a:prstDash val="solid"/>
            <a:round/>
          </a:ln>
        </p:spPr>
        <p:txBody>
          <a:bodyPr vert="horz" wrap="square" lIns="359991" tIns="71998" rIns="359991" bIns="71998" anchor="ctr" anchorCtr="0">
            <a:prstTxWarp prst="textNoShape">
              <a:avLst/>
            </a:prstTxWarp>
          </a:bodyPr>
          <a:lstStyle/>
          <a:p>
            <a:pPr marL="0" indent="0" algn="just" defTabSz="914273">
              <a:lnSpc>
                <a:spcPct val="110000"/>
              </a:lnSpc>
              <a:spcBef>
                <a:spcPts val="0"/>
              </a:spcBef>
              <a:spcAft>
                <a:spcPts val="0"/>
              </a:spcAft>
              <a:buNone/>
            </a:pPr>
            <a:endParaRPr lang="zh-CN" altLang="en-US" sz="2400" b="1" i="0" u="none" strike="noStrike" kern="0" cap="none" spc="0" baseline="0" dirty="0">
              <a:solidFill>
                <a:srgbClr val="000000"/>
              </a:solidFill>
              <a:latin typeface="黑体" pitchFamily="49" charset="-122"/>
              <a:ea typeface="黑体" pitchFamily="49" charset="-122"/>
              <a:cs typeface="微软雅黑" charset="0"/>
            </a:endParaRPr>
          </a:p>
        </p:txBody>
      </p:sp>
      <p:pic>
        <p:nvPicPr>
          <p:cNvPr id="284" name="图片"/>
          <p:cNvPicPr>
            <a:picLocks noChangeAspect="1"/>
          </p:cNvPicPr>
          <p:nvPr/>
        </p:nvPicPr>
        <p:blipFill>
          <a:blip r:embed="rId3" cstate="print"/>
          <a:stretch>
            <a:fillRect/>
          </a:stretch>
        </p:blipFill>
        <p:spPr>
          <a:xfrm>
            <a:off x="6975434" y="3514103"/>
            <a:ext cx="4944662" cy="3087666"/>
          </a:xfrm>
          <a:prstGeom prst="rect">
            <a:avLst/>
          </a:prstGeom>
          <a:noFill/>
          <a:ln w="9525" cap="flat" cmpd="sng">
            <a:noFill/>
            <a:prstDash val="solid"/>
            <a:miter/>
          </a:ln>
        </p:spPr>
      </p:pic>
      <p:sp>
        <p:nvSpPr>
          <p:cNvPr id="2" name="矩形 1">
            <a:extLst>
              <a:ext uri="{FF2B5EF4-FFF2-40B4-BE49-F238E27FC236}">
                <a16:creationId xmlns:a16="http://schemas.microsoft.com/office/drawing/2014/main" id="{E3954520-4B1F-42C2-9B58-3F1CE0623516}"/>
              </a:ext>
            </a:extLst>
          </p:cNvPr>
          <p:cNvSpPr/>
          <p:nvPr/>
        </p:nvSpPr>
        <p:spPr>
          <a:xfrm>
            <a:off x="1110143" y="2349327"/>
            <a:ext cx="5340991" cy="2497607"/>
          </a:xfrm>
          <a:prstGeom prst="rect">
            <a:avLst/>
          </a:prstGeom>
        </p:spPr>
        <p:txBody>
          <a:bodyPr wrap="square">
            <a:spAutoFit/>
          </a:bodyPr>
          <a:lstStyle/>
          <a:p>
            <a:pPr algn="just" defTabSz="914273">
              <a:lnSpc>
                <a:spcPct val="110000"/>
              </a:lnSpc>
            </a:pPr>
            <a:r>
              <a:rPr lang="en-US" altLang="zh-CN" sz="2400" dirty="0">
                <a:latin typeface="微软雅黑" charset="0"/>
                <a:ea typeface="微软雅黑" charset="0"/>
                <a:cs typeface="微软雅黑" charset="0"/>
              </a:rPr>
              <a:t>2018</a:t>
            </a:r>
            <a:r>
              <a:rPr lang="zh-CN" altLang="en-US" sz="2400" dirty="0">
                <a:latin typeface="微软雅黑" charset="0"/>
                <a:ea typeface="微软雅黑" charset="0"/>
                <a:cs typeface="微软雅黑" charset="0"/>
              </a:rPr>
              <a:t>年高校师生思想政治状况滚动调查结果显示，大学生对高校教育教学工作的满意度较去年有大幅提升，其中对教师教学水平、育人意识和创新创业教育等方面的满意度提高了</a:t>
            </a:r>
            <a:r>
              <a:rPr lang="en-US" altLang="zh-CN" sz="2400" dirty="0">
                <a:latin typeface="微软雅黑" charset="0"/>
                <a:ea typeface="微软雅黑" charset="0"/>
                <a:cs typeface="微软雅黑" charset="0"/>
              </a:rPr>
              <a:t>8-10</a:t>
            </a:r>
            <a:r>
              <a:rPr lang="zh-CN" altLang="en-US" sz="2400" dirty="0">
                <a:latin typeface="微软雅黑" charset="0"/>
                <a:ea typeface="微软雅黑" charset="0"/>
                <a:cs typeface="微软雅黑" charset="0"/>
              </a:rPr>
              <a:t>个百分点。</a:t>
            </a:r>
            <a:endParaRPr lang="zh-CN" altLang="en-US" sz="2400" b="1" kern="0" dirty="0">
              <a:solidFill>
                <a:srgbClr val="000000"/>
              </a:solidFill>
              <a:latin typeface="黑体" pitchFamily="49" charset="-122"/>
              <a:ea typeface="黑体" pitchFamily="49" charset="-122"/>
              <a:cs typeface="微软雅黑" charset="0"/>
            </a:endParaRPr>
          </a:p>
        </p:txBody>
      </p:sp>
    </p:spTree>
    <p:extLst>
      <p:ext uri="{BB962C8B-B14F-4D97-AF65-F5344CB8AC3E}">
        <p14:creationId xmlns:p14="http://schemas.microsoft.com/office/powerpoint/2010/main" val="45813128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wipe(left)">
                                      <p:cBhvr>
                                        <p:cTn id="7" dur="500"/>
                                        <p:tgtEl>
                                          <p:spTgt spid="281"/>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83"/>
                                        </p:tgtEl>
                                        <p:attrNameLst>
                                          <p:attrName>style.visibility</p:attrName>
                                        </p:attrNameLst>
                                      </p:cBhvr>
                                      <p:to>
                                        <p:strVal val="visible"/>
                                      </p:to>
                                    </p:set>
                                    <p:animEffect transition="in" filter="checkerboard(across)">
                                      <p:cBhvr>
                                        <p:cTn id="11" dur="500"/>
                                        <p:tgtEl>
                                          <p:spTgt spid="283"/>
                                        </p:tgtEl>
                                      </p:cBhvr>
                                    </p:animEffect>
                                  </p:childTnLst>
                                </p:cTn>
                              </p:par>
                            </p:childTnLst>
                          </p:cTn>
                        </p:par>
                        <p:par>
                          <p:cTn id="12" fill="hold" nodeType="withGroup">
                            <p:stCondLst>
                              <p:cond delay="1000"/>
                            </p:stCondLst>
                            <p:childTnLst>
                              <p:par>
                                <p:cTn id="13" presetID="26" presetClass="emph" presetSubtype="0" fill="hold" grpId="1" nodeType="afterEffect">
                                  <p:stCondLst>
                                    <p:cond delay="0"/>
                                  </p:stCondLst>
                                  <p:childTnLst>
                                    <p:animEffect transition="out" filter="fade">
                                      <p:cBhvr>
                                        <p:cTn id="14" dur="500" tmFilter="0, 0; .2, .5; .8, .5; 1, 0"/>
                                        <p:tgtEl>
                                          <p:spTgt spid="283"/>
                                        </p:tgtEl>
                                      </p:cBhvr>
                                    </p:animEffect>
                                    <p:animScale>
                                      <p:cBhvr>
                                        <p:cTn id="15" dur="250" autoRev="1" fill="hold"/>
                                        <p:tgtEl>
                                          <p:spTgt spid="283"/>
                                        </p:tgtEl>
                                      </p:cBhvr>
                                      <p:by x="105000" y="105000"/>
                                    </p:animScale>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84"/>
                                        </p:tgtEl>
                                        <p:attrNameLst>
                                          <p:attrName>style.visibility</p:attrName>
                                        </p:attrNameLst>
                                      </p:cBhvr>
                                      <p:to>
                                        <p:strVal val="visible"/>
                                      </p:to>
                                    </p:set>
                                    <p:animEffect transition="in" filter="barn(inVertical)">
                                      <p:cBhvr>
                                        <p:cTn id="19" dur="5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p:bldP spid="283" grpId="0" animBg="1"/>
      <p:bldP spid="28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8" name="图片"/>
          <p:cNvPicPr>
            <a:picLocks noChangeAspect="1"/>
          </p:cNvPicPr>
          <p:nvPr/>
        </p:nvPicPr>
        <p:blipFill>
          <a:blip r:embed="rId3" cstate="print"/>
          <a:stretch>
            <a:fillRect/>
          </a:stretch>
        </p:blipFill>
        <p:spPr>
          <a:xfrm flipH="1">
            <a:off x="-599" y="3611367"/>
            <a:ext cx="12193200" cy="2891245"/>
          </a:xfrm>
          <a:prstGeom prst="rect">
            <a:avLst/>
          </a:prstGeom>
          <a:noFill/>
          <a:ln w="9525" cap="flat" cmpd="sng">
            <a:noFill/>
            <a:prstDash val="solid"/>
            <a:miter/>
          </a:ln>
        </p:spPr>
      </p:pic>
      <p:pic>
        <p:nvPicPr>
          <p:cNvPr id="9" name="图片"/>
          <p:cNvPicPr>
            <a:picLocks noChangeAspect="1"/>
          </p:cNvPicPr>
          <p:nvPr/>
        </p:nvPicPr>
        <p:blipFill>
          <a:blip r:embed="rId4" cstate="print"/>
          <a:srcRect t="28373" b="16233"/>
          <a:stretch>
            <a:fillRect/>
          </a:stretch>
        </p:blipFill>
        <p:spPr>
          <a:xfrm flipH="1">
            <a:off x="-599" y="4720281"/>
            <a:ext cx="12193200" cy="2137719"/>
          </a:xfrm>
          <a:prstGeom prst="rect">
            <a:avLst/>
          </a:prstGeom>
          <a:noFill/>
          <a:ln w="9525" cap="flat" cmpd="sng">
            <a:noFill/>
            <a:prstDash val="solid"/>
            <a:miter/>
          </a:ln>
        </p:spPr>
      </p:pic>
      <p:pic>
        <p:nvPicPr>
          <p:cNvPr id="10" name="图片"/>
          <p:cNvPicPr>
            <a:picLocks noChangeAspect="1"/>
          </p:cNvPicPr>
          <p:nvPr/>
        </p:nvPicPr>
        <p:blipFill>
          <a:blip r:embed="rId5" cstate="print"/>
          <a:stretch>
            <a:fillRect/>
          </a:stretch>
        </p:blipFill>
        <p:spPr>
          <a:xfrm>
            <a:off x="8399893" y="4471370"/>
            <a:ext cx="2058779" cy="2120695"/>
          </a:xfrm>
          <a:prstGeom prst="rect">
            <a:avLst/>
          </a:prstGeom>
          <a:noFill/>
          <a:ln w="9525" cap="flat" cmpd="sng">
            <a:noFill/>
            <a:prstDash val="solid"/>
            <a:round/>
          </a:ln>
        </p:spPr>
      </p:pic>
      <p:pic>
        <p:nvPicPr>
          <p:cNvPr id="11" name="图片"/>
          <p:cNvPicPr>
            <a:picLocks noChangeAspect="1"/>
          </p:cNvPicPr>
          <p:nvPr/>
        </p:nvPicPr>
        <p:blipFill>
          <a:blip r:embed="rId6" cstate="print"/>
          <a:stretch>
            <a:fillRect/>
          </a:stretch>
        </p:blipFill>
        <p:spPr>
          <a:xfrm>
            <a:off x="73190" y="76523"/>
            <a:ext cx="5361088" cy="3464963"/>
          </a:xfrm>
          <a:prstGeom prst="rect">
            <a:avLst/>
          </a:prstGeom>
          <a:noFill/>
          <a:ln w="9525" cap="flat" cmpd="sng">
            <a:noFill/>
            <a:prstDash val="solid"/>
            <a:miter/>
          </a:ln>
        </p:spPr>
      </p:pic>
      <p:pic>
        <p:nvPicPr>
          <p:cNvPr id="12" name="图片"/>
          <p:cNvPicPr>
            <a:picLocks noChangeAspect="1"/>
          </p:cNvPicPr>
          <p:nvPr/>
        </p:nvPicPr>
        <p:blipFill>
          <a:blip r:embed="rId7" cstate="print"/>
          <a:srcRect l="16394" t="14050" r="16823" b="22946"/>
          <a:stretch>
            <a:fillRect/>
          </a:stretch>
        </p:blipFill>
        <p:spPr>
          <a:xfrm>
            <a:off x="9504670" y="107760"/>
            <a:ext cx="2385390" cy="874644"/>
          </a:xfrm>
          <a:prstGeom prst="rect">
            <a:avLst/>
          </a:prstGeom>
          <a:noFill/>
          <a:ln w="9525" cap="flat" cmpd="sng">
            <a:noFill/>
            <a:prstDash val="solid"/>
            <a:miter/>
          </a:ln>
        </p:spPr>
      </p:pic>
      <p:pic>
        <p:nvPicPr>
          <p:cNvPr id="13" name="图片" descr="C:\Users\Administrator\Desktop\素材\素材中国 sccnn.png"/>
          <p:cNvPicPr>
            <a:picLocks noChangeAspect="1"/>
          </p:cNvPicPr>
          <p:nvPr/>
        </p:nvPicPr>
        <p:blipFill>
          <a:blip r:embed="rId8" cstate="print"/>
          <a:stretch>
            <a:fillRect/>
          </a:stretch>
        </p:blipFill>
        <p:spPr>
          <a:xfrm flipH="1">
            <a:off x="3037319" y="3386552"/>
            <a:ext cx="1179263" cy="945780"/>
          </a:xfrm>
          <a:prstGeom prst="rect">
            <a:avLst/>
          </a:prstGeom>
          <a:noFill/>
          <a:ln w="9525" cap="flat" cmpd="sng">
            <a:noFill/>
            <a:prstDash val="solid"/>
            <a:miter/>
          </a:ln>
        </p:spPr>
      </p:pic>
      <p:sp>
        <p:nvSpPr>
          <p:cNvPr id="15" name="曲线"/>
          <p:cNvSpPr>
            <a:spLocks/>
          </p:cNvSpPr>
          <p:nvPr/>
        </p:nvSpPr>
        <p:spPr>
          <a:xfrm rot="16200000" flipV="1">
            <a:off x="5929720" y="1058730"/>
            <a:ext cx="52736" cy="4207816"/>
          </a:xfrm>
          <a:custGeom>
            <a:avLst/>
            <a:gdLst>
              <a:gd name="T1" fmla="*/ 0 w 21600"/>
              <a:gd name="T2" fmla="*/ -21600 h 21600"/>
              <a:gd name="T3" fmla="*/ 21600 w 21600"/>
              <a:gd name="T4" fmla="*/ 0 h 21600"/>
            </a:gdLst>
            <a:ahLst/>
            <a:cxnLst/>
            <a:rect l="T1" t="T2" r="T3" b="T4"/>
            <a:pathLst>
              <a:path w="21600" h="21600">
                <a:moveTo>
                  <a:pt x="10800" y="21600"/>
                </a:moveTo>
                <a:lnTo>
                  <a:pt x="21592" y="1958"/>
                </a:lnTo>
                <a:lnTo>
                  <a:pt x="21600" y="1958"/>
                </a:lnTo>
                <a:lnTo>
                  <a:pt x="21593" y="1957"/>
                </a:lnTo>
                <a:lnTo>
                  <a:pt x="21599" y="1945"/>
                </a:lnTo>
                <a:lnTo>
                  <a:pt x="21527" y="1945"/>
                </a:lnTo>
                <a:lnTo>
                  <a:pt x="10800" y="0"/>
                </a:lnTo>
                <a:lnTo>
                  <a:pt x="72" y="1945"/>
                </a:lnTo>
                <a:lnTo>
                  <a:pt x="0" y="1945"/>
                </a:lnTo>
                <a:lnTo>
                  <a:pt x="6" y="1957"/>
                </a:lnTo>
                <a:lnTo>
                  <a:pt x="0" y="1958"/>
                </a:lnTo>
                <a:lnTo>
                  <a:pt x="7" y="1958"/>
                </a:lnTo>
                <a:close/>
              </a:path>
            </a:pathLst>
          </a:custGeom>
          <a:solidFill>
            <a:schemeClr val="accent1"/>
          </a:solidFill>
          <a:ln w="12700" cap="flat" cmpd="sng">
            <a:noFill/>
            <a:prstDash val="solid"/>
            <a:round/>
          </a:ln>
        </p:spPr>
      </p:sp>
      <p:sp>
        <p:nvSpPr>
          <p:cNvPr id="16" name="曲线"/>
          <p:cNvSpPr>
            <a:spLocks/>
          </p:cNvSpPr>
          <p:nvPr/>
        </p:nvSpPr>
        <p:spPr>
          <a:xfrm rot="5400000" flipH="1" flipV="1">
            <a:off x="10218629" y="1317536"/>
            <a:ext cx="45718" cy="3683186"/>
          </a:xfrm>
          <a:custGeom>
            <a:avLst/>
            <a:gdLst>
              <a:gd name="T1" fmla="*/ -21600 w 21600"/>
              <a:gd name="T2" fmla="*/ -21600 h 21600"/>
              <a:gd name="T3" fmla="*/ 0 w 21600"/>
              <a:gd name="T4" fmla="*/ 0 h 21600"/>
            </a:gdLst>
            <a:ahLst/>
            <a:cxnLst/>
            <a:rect l="T1" t="T2" r="T3" b="T4"/>
            <a:pathLst>
              <a:path w="21600" h="21600">
                <a:moveTo>
                  <a:pt x="10799" y="21600"/>
                </a:moveTo>
                <a:lnTo>
                  <a:pt x="21592" y="1958"/>
                </a:lnTo>
                <a:lnTo>
                  <a:pt x="21600" y="1958"/>
                </a:lnTo>
                <a:lnTo>
                  <a:pt x="21593" y="1957"/>
                </a:lnTo>
                <a:lnTo>
                  <a:pt x="21600" y="1945"/>
                </a:lnTo>
                <a:lnTo>
                  <a:pt x="21527" y="1945"/>
                </a:lnTo>
                <a:lnTo>
                  <a:pt x="10799" y="0"/>
                </a:lnTo>
                <a:lnTo>
                  <a:pt x="72" y="1945"/>
                </a:lnTo>
                <a:lnTo>
                  <a:pt x="0" y="1945"/>
                </a:lnTo>
                <a:lnTo>
                  <a:pt x="6" y="1957"/>
                </a:lnTo>
                <a:lnTo>
                  <a:pt x="0" y="1958"/>
                </a:lnTo>
                <a:lnTo>
                  <a:pt x="7" y="1958"/>
                </a:lnTo>
                <a:close/>
              </a:path>
            </a:pathLst>
          </a:custGeom>
          <a:solidFill>
            <a:schemeClr val="accent1"/>
          </a:solidFill>
          <a:ln w="12700" cap="flat" cmpd="sng">
            <a:noFill/>
            <a:prstDash val="solid"/>
            <a:round/>
          </a:ln>
        </p:spPr>
      </p:sp>
      <p:sp>
        <p:nvSpPr>
          <p:cNvPr id="17" name="矩形"/>
          <p:cNvSpPr>
            <a:spLocks/>
          </p:cNvSpPr>
          <p:nvPr/>
        </p:nvSpPr>
        <p:spPr>
          <a:xfrm>
            <a:off x="8627569" y="3627303"/>
            <a:ext cx="2587947" cy="766036"/>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endParaRPr lang="zh-CN" altLang="en-US" sz="2800" b="1" u="none" strike="noStrike" kern="1200" cap="none" spc="100" baseline="0" dirty="0">
              <a:solidFill>
                <a:schemeClr val="accent2"/>
              </a:solidFill>
              <a:latin typeface="微软雅黑" charset="0"/>
              <a:ea typeface="微软雅黑" charset="0"/>
              <a:cs typeface="微软雅黑" charset="0"/>
            </a:endParaRPr>
          </a:p>
        </p:txBody>
      </p:sp>
      <p:sp>
        <p:nvSpPr>
          <p:cNvPr id="18" name="矩形"/>
          <p:cNvSpPr>
            <a:spLocks/>
          </p:cNvSpPr>
          <p:nvPr/>
        </p:nvSpPr>
        <p:spPr>
          <a:xfrm>
            <a:off x="4223838" y="1795842"/>
            <a:ext cx="7571302" cy="1077218"/>
          </a:xfrm>
          <a:prstGeom prst="rect">
            <a:avLst/>
          </a:prstGeom>
          <a:noFill/>
          <a:ln w="9525" cap="flat" cmpd="sng">
            <a:noFill/>
            <a:prstDash val="solid"/>
            <a:miter/>
          </a:ln>
        </p:spPr>
        <p:txBody>
          <a:bodyPr vert="horz" wrap="none" lIns="91440" tIns="45720" rIns="91440" bIns="45720" anchor="ctr" anchorCtr="0">
            <a:prstTxWarp prst="textNoShape">
              <a:avLst/>
            </a:prstTxWarp>
          </a:bodyPr>
          <a:lstStyle/>
          <a:p>
            <a:pPr algn="ctr"/>
            <a:r>
              <a:rPr lang="zh-CN" altLang="en-US" sz="3200" b="1" dirty="0">
                <a:solidFill>
                  <a:srgbClr val="D70000"/>
                </a:solidFill>
                <a:latin typeface="微软雅黑" charset="0"/>
                <a:ea typeface="微软雅黑" charset="0"/>
                <a:cs typeface="微软雅黑" charset="0"/>
              </a:rPr>
              <a:t>坚持“以本为本” 推进“四个回归”</a:t>
            </a:r>
            <a:endParaRPr lang="en-US" altLang="zh-CN" sz="3200" b="1" u="none" strike="noStrike" kern="1200" cap="none" spc="0" baseline="0" dirty="0">
              <a:solidFill>
                <a:srgbClr val="D70000"/>
              </a:solidFill>
              <a:latin typeface="微软雅黑" charset="0"/>
              <a:ea typeface="微软雅黑" charset="0"/>
              <a:cs typeface="微软雅黑" charset="0"/>
            </a:endParaRPr>
          </a:p>
          <a:p>
            <a:pPr marL="0" indent="0" algn="ctr">
              <a:lnSpc>
                <a:spcPct val="100000"/>
              </a:lnSpc>
              <a:spcBef>
                <a:spcPts val="0"/>
              </a:spcBef>
              <a:spcAft>
                <a:spcPts val="0"/>
              </a:spcAft>
              <a:buNone/>
            </a:pPr>
            <a:r>
              <a:rPr lang="zh-CN" altLang="en-US" sz="3200" b="1" u="none" strike="noStrike" kern="1200" cap="none" spc="0" baseline="0" dirty="0">
                <a:solidFill>
                  <a:srgbClr val="D70000"/>
                </a:solidFill>
                <a:latin typeface="微软雅黑" charset="0"/>
                <a:ea typeface="微软雅黑" charset="0"/>
                <a:cs typeface="微软雅黑" charset="0"/>
              </a:rPr>
              <a:t>建设中国特色、世界水平的一流本科教育</a:t>
            </a:r>
          </a:p>
        </p:txBody>
      </p:sp>
      <p:sp>
        <p:nvSpPr>
          <p:cNvPr id="2" name="文本框 1">
            <a:extLst>
              <a:ext uri="{FF2B5EF4-FFF2-40B4-BE49-F238E27FC236}">
                <a16:creationId xmlns:a16="http://schemas.microsoft.com/office/drawing/2014/main" id="{B615EC89-1624-46DC-B013-FFBBFE5E0C4F}"/>
              </a:ext>
            </a:extLst>
          </p:cNvPr>
          <p:cNvSpPr txBox="1"/>
          <p:nvPr/>
        </p:nvSpPr>
        <p:spPr>
          <a:xfrm>
            <a:off x="7564236" y="3709432"/>
            <a:ext cx="2441196" cy="523220"/>
          </a:xfrm>
          <a:prstGeom prst="rect">
            <a:avLst/>
          </a:prstGeom>
          <a:noFill/>
        </p:spPr>
        <p:txBody>
          <a:bodyPr wrap="square" rtlCol="0">
            <a:spAutoFit/>
          </a:bodyPr>
          <a:lstStyle/>
          <a:p>
            <a:r>
              <a:rPr lang="zh-CN" altLang="en-US" sz="2800" dirty="0">
                <a:solidFill>
                  <a:srgbClr val="800000"/>
                </a:solidFill>
                <a:latin typeface="微软雅黑" charset="0"/>
                <a:ea typeface="微软雅黑" charset="0"/>
                <a:cs typeface="楷体_GB2312" charset="-122"/>
              </a:rPr>
              <a:t>陈宝生</a:t>
            </a:r>
            <a:endParaRPr lang="zh-CN" altLang="en-US" sz="2800" b="1" spc="100" dirty="0">
              <a:solidFill>
                <a:srgbClr val="800000"/>
              </a:solidFill>
              <a:latin typeface="微软雅黑" charset="0"/>
              <a:ea typeface="微软雅黑" charset="0"/>
              <a:cs typeface="微软雅黑" charset="0"/>
            </a:endParaRPr>
          </a:p>
        </p:txBody>
      </p:sp>
      <p:sp>
        <p:nvSpPr>
          <p:cNvPr id="14" name="曲线">
            <a:extLst>
              <a:ext uri="{FF2B5EF4-FFF2-40B4-BE49-F238E27FC236}">
                <a16:creationId xmlns:a16="http://schemas.microsoft.com/office/drawing/2014/main" id="{096B1078-5645-4254-BBC1-83A3D7712ADB}"/>
              </a:ext>
            </a:extLst>
          </p:cNvPr>
          <p:cNvSpPr>
            <a:spLocks noChangeAspect="1"/>
          </p:cNvSpPr>
          <p:nvPr/>
        </p:nvSpPr>
        <p:spPr>
          <a:xfrm>
            <a:off x="6635022" y="3783974"/>
            <a:ext cx="397547" cy="396000"/>
          </a:xfrm>
          <a:custGeom>
            <a:avLst/>
            <a:gdLst>
              <a:gd name="T1" fmla="*/ 0 w 21600"/>
              <a:gd name="T2" fmla="*/ 0 h 21600"/>
              <a:gd name="T3" fmla="*/ 21600 w 21600"/>
              <a:gd name="T4" fmla="*/ 21600 h 21600"/>
            </a:gdLst>
            <a:ahLst/>
            <a:cxnLst/>
            <a:rect l="T1" t="T2" r="T3" b="T4"/>
            <a:pathLst>
              <a:path w="21600" h="21600">
                <a:moveTo>
                  <a:pt x="15781" y="11020"/>
                </a:moveTo>
                <a:lnTo>
                  <a:pt x="15781" y="8066"/>
                </a:lnTo>
                <a:cubicBezTo>
                  <a:pt x="15781" y="7273"/>
                  <a:pt x="14458" y="7229"/>
                  <a:pt x="14458" y="8066"/>
                </a:cubicBezTo>
                <a:lnTo>
                  <a:pt x="14458" y="11020"/>
                </a:lnTo>
                <a:cubicBezTo>
                  <a:pt x="14458" y="12959"/>
                  <a:pt x="12871" y="14546"/>
                  <a:pt x="10888" y="14546"/>
                </a:cubicBezTo>
                <a:cubicBezTo>
                  <a:pt x="10888" y="14546"/>
                  <a:pt x="10844" y="14546"/>
                  <a:pt x="10844" y="14546"/>
                </a:cubicBezTo>
                <a:lnTo>
                  <a:pt x="10799" y="14546"/>
                </a:lnTo>
                <a:lnTo>
                  <a:pt x="10799" y="14546"/>
                </a:lnTo>
                <a:cubicBezTo>
                  <a:pt x="10755" y="14546"/>
                  <a:pt x="10755" y="14546"/>
                  <a:pt x="10711" y="14546"/>
                </a:cubicBezTo>
                <a:cubicBezTo>
                  <a:pt x="8728" y="14546"/>
                  <a:pt x="7141" y="12959"/>
                  <a:pt x="7141" y="11020"/>
                </a:cubicBezTo>
                <a:lnTo>
                  <a:pt x="7141" y="8066"/>
                </a:lnTo>
                <a:cubicBezTo>
                  <a:pt x="7141" y="7273"/>
                  <a:pt x="5818" y="7229"/>
                  <a:pt x="5818" y="8066"/>
                </a:cubicBezTo>
                <a:cubicBezTo>
                  <a:pt x="5818" y="8463"/>
                  <a:pt x="5818" y="11020"/>
                  <a:pt x="5818" y="11020"/>
                </a:cubicBezTo>
                <a:cubicBezTo>
                  <a:pt x="5818" y="13488"/>
                  <a:pt x="7626" y="15516"/>
                  <a:pt x="10006" y="15825"/>
                </a:cubicBezTo>
                <a:lnTo>
                  <a:pt x="10006" y="17941"/>
                </a:lnTo>
                <a:lnTo>
                  <a:pt x="7053" y="18778"/>
                </a:lnTo>
                <a:lnTo>
                  <a:pt x="14591" y="18778"/>
                </a:lnTo>
                <a:lnTo>
                  <a:pt x="11593" y="17941"/>
                </a:lnTo>
                <a:lnTo>
                  <a:pt x="11593" y="15869"/>
                </a:lnTo>
                <a:cubicBezTo>
                  <a:pt x="13973" y="15516"/>
                  <a:pt x="15781" y="13488"/>
                  <a:pt x="15781" y="11020"/>
                </a:cubicBezTo>
              </a:path>
              <a:path w="21600" h="21600">
                <a:moveTo>
                  <a:pt x="10755" y="13312"/>
                </a:moveTo>
                <a:cubicBezTo>
                  <a:pt x="10755" y="13312"/>
                  <a:pt x="10799" y="13312"/>
                  <a:pt x="10799" y="13312"/>
                </a:cubicBezTo>
                <a:cubicBezTo>
                  <a:pt x="10799" y="13312"/>
                  <a:pt x="10844" y="13312"/>
                  <a:pt x="10844" y="13312"/>
                </a:cubicBezTo>
                <a:cubicBezTo>
                  <a:pt x="12166" y="13312"/>
                  <a:pt x="13224" y="12254"/>
                  <a:pt x="13224" y="10932"/>
                </a:cubicBezTo>
                <a:lnTo>
                  <a:pt x="13224" y="5201"/>
                </a:lnTo>
                <a:cubicBezTo>
                  <a:pt x="13224" y="3879"/>
                  <a:pt x="12166" y="2821"/>
                  <a:pt x="10844" y="2821"/>
                </a:cubicBezTo>
                <a:cubicBezTo>
                  <a:pt x="10844" y="2821"/>
                  <a:pt x="10799" y="2821"/>
                  <a:pt x="10799" y="2821"/>
                </a:cubicBezTo>
                <a:cubicBezTo>
                  <a:pt x="10799" y="2821"/>
                  <a:pt x="10755" y="2821"/>
                  <a:pt x="10755" y="2821"/>
                </a:cubicBezTo>
                <a:cubicBezTo>
                  <a:pt x="9433" y="2821"/>
                  <a:pt x="8375" y="3879"/>
                  <a:pt x="8375" y="5201"/>
                </a:cubicBezTo>
                <a:lnTo>
                  <a:pt x="8375" y="10932"/>
                </a:lnTo>
                <a:cubicBezTo>
                  <a:pt x="8375" y="12254"/>
                  <a:pt x="9433" y="13312"/>
                  <a:pt x="10755" y="13312"/>
                </a:cubicBezTo>
              </a:path>
              <a:path w="21600" h="21600">
                <a:moveTo>
                  <a:pt x="10799" y="0"/>
                </a:moveTo>
                <a:cubicBezTo>
                  <a:pt x="16795" y="0"/>
                  <a:pt x="21600" y="4848"/>
                  <a:pt x="21600" y="10800"/>
                </a:cubicBezTo>
                <a:cubicBezTo>
                  <a:pt x="21600" y="16795"/>
                  <a:pt x="16795" y="21600"/>
                  <a:pt x="10799" y="21600"/>
                </a:cubicBezTo>
                <a:cubicBezTo>
                  <a:pt x="4848" y="21600"/>
                  <a:pt x="0" y="16795"/>
                  <a:pt x="0" y="10800"/>
                </a:cubicBezTo>
                <a:cubicBezTo>
                  <a:pt x="0" y="4848"/>
                  <a:pt x="4848" y="0"/>
                  <a:pt x="10799" y="0"/>
                </a:cubicBezTo>
                <a:close/>
              </a:path>
            </a:pathLst>
          </a:custGeom>
          <a:solidFill>
            <a:schemeClr val="accent2"/>
          </a:solidFill>
          <a:ln w="9525" cap="flat" cmpd="sng">
            <a:noFill/>
            <a:prstDash val="solid"/>
            <a:round/>
          </a:ln>
        </p:spPr>
      </p:sp>
    </p:spTree>
    <p:extLst>
      <p:ext uri="{BB962C8B-B14F-4D97-AF65-F5344CB8AC3E}">
        <p14:creationId xmlns:p14="http://schemas.microsoft.com/office/powerpoint/2010/main" val="13149380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nodeType="with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nodeType="with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nodeType="withGroup">
                            <p:stCondLst>
                              <p:cond delay="15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nodeType="withGroup">
                            <p:stCondLst>
                              <p:cond delay="20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1500"/>
                            </p:stCondLst>
                            <p:childTnLst>
                              <p:par>
                                <p:cTn id="44" presetID="22" presetClass="entr" presetSubtype="8" fill="hold" grpId="0" nodeType="afterEffect" nodePh="1">
                                  <p:stCondLst>
                                    <p:cond delay="0"/>
                                  </p:stCondLst>
                                  <p:endCondLst>
                                    <p:cond evt="begin" delay="0">
                                      <p:tn val="44"/>
                                    </p:cond>
                                  </p:end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288" name="直线"/>
          <p:cNvSpPr>
            <a:spLocks/>
          </p:cNvSpPr>
          <p:nvPr/>
        </p:nvSpPr>
        <p:spPr>
          <a:xfrm>
            <a:off x="7925946" y="3956068"/>
            <a:ext cx="2159999" cy="286"/>
          </a:xfrm>
          <a:prstGeom prst="line">
            <a:avLst/>
          </a:prstGeom>
          <a:noFill/>
          <a:ln w="12700" cap="flat" cmpd="sng">
            <a:solidFill>
              <a:srgbClr val="A10000"/>
            </a:solidFill>
            <a:prstDash val="dash"/>
            <a:bevel/>
            <a:tailEnd type="oval" w="med" len="med"/>
          </a:ln>
        </p:spPr>
      </p:sp>
      <p:sp>
        <p:nvSpPr>
          <p:cNvPr id="289" name="直线"/>
          <p:cNvSpPr>
            <a:spLocks/>
          </p:cNvSpPr>
          <p:nvPr/>
        </p:nvSpPr>
        <p:spPr>
          <a:xfrm>
            <a:off x="7513622" y="5489828"/>
            <a:ext cx="2159999" cy="287"/>
          </a:xfrm>
          <a:prstGeom prst="line">
            <a:avLst/>
          </a:prstGeom>
          <a:noFill/>
          <a:ln w="12700" cap="flat" cmpd="sng">
            <a:solidFill>
              <a:srgbClr val="A10000"/>
            </a:solidFill>
            <a:prstDash val="dash"/>
            <a:bevel/>
            <a:tailEnd type="oval" w="med" len="med"/>
          </a:ln>
        </p:spPr>
      </p:sp>
      <p:sp>
        <p:nvSpPr>
          <p:cNvPr id="290" name="直线"/>
          <p:cNvSpPr>
            <a:spLocks/>
          </p:cNvSpPr>
          <p:nvPr/>
        </p:nvSpPr>
        <p:spPr>
          <a:xfrm>
            <a:off x="2283225" y="3943795"/>
            <a:ext cx="2160000" cy="286"/>
          </a:xfrm>
          <a:prstGeom prst="line">
            <a:avLst/>
          </a:prstGeom>
          <a:noFill/>
          <a:ln w="12700" cap="flat" cmpd="sng">
            <a:solidFill>
              <a:srgbClr val="A10000"/>
            </a:solidFill>
            <a:prstDash val="dash"/>
            <a:bevel/>
            <a:headEnd type="oval" w="med" len="med"/>
          </a:ln>
        </p:spPr>
      </p:sp>
      <p:sp>
        <p:nvSpPr>
          <p:cNvPr id="291" name="弧形"/>
          <p:cNvSpPr>
            <a:spLocks/>
          </p:cNvSpPr>
          <p:nvPr/>
        </p:nvSpPr>
        <p:spPr>
          <a:xfrm>
            <a:off x="4641124" y="2467091"/>
            <a:ext cx="1502407" cy="2285811"/>
          </a:xfrm>
          <a:custGeom>
            <a:avLst/>
            <a:gdLst>
              <a:gd name="T1" fmla="*/ 0 w 21600"/>
              <a:gd name="T2" fmla="*/ 0 h 21600"/>
              <a:gd name="T3" fmla="*/ 21600 w 21600"/>
              <a:gd name="T4" fmla="*/ 21600 h 21600"/>
            </a:gdLst>
            <a:ahLst/>
            <a:cxnLst/>
            <a:rect l="T1" t="T2" r="T3" b="T4"/>
            <a:pathLst>
              <a:path w="21600" h="21600">
                <a:moveTo>
                  <a:pt x="3276" y="21556"/>
                </a:moveTo>
                <a:cubicBezTo>
                  <a:pt x="-883" y="17199"/>
                  <a:pt x="-1096" y="11697"/>
                  <a:pt x="2719" y="7206"/>
                </a:cubicBezTo>
                <a:cubicBezTo>
                  <a:pt x="6536" y="2715"/>
                  <a:pt x="13774" y="-47"/>
                  <a:pt x="21597" y="0"/>
                </a:cubicBezTo>
              </a:path>
              <a:path w="21600" h="21600" stroke="0">
                <a:moveTo>
                  <a:pt x="3276" y="21556"/>
                </a:moveTo>
                <a:cubicBezTo>
                  <a:pt x="-883" y="17199"/>
                  <a:pt x="-1096" y="11697"/>
                  <a:pt x="2719" y="7206"/>
                </a:cubicBezTo>
                <a:cubicBezTo>
                  <a:pt x="6536" y="2715"/>
                  <a:pt x="13774" y="-47"/>
                  <a:pt x="21597" y="0"/>
                </a:cubicBezTo>
                <a:lnTo>
                  <a:pt x="0" y="21600"/>
                </a:lnTo>
                <a:close/>
              </a:path>
            </a:pathLst>
          </a:custGeom>
          <a:noFill/>
          <a:ln w="12700" cap="flat" cmpd="sng">
            <a:solidFill>
              <a:srgbClr val="D70000"/>
            </a:solidFill>
            <a:prstDash val="dash"/>
            <a:round/>
            <a:headEnd type="oval" w="med" len="med"/>
            <a:tailEnd type="oval" w="med" len="med"/>
          </a:ln>
        </p:spPr>
      </p:sp>
      <p:sp>
        <p:nvSpPr>
          <p:cNvPr id="292" name="弧形"/>
          <p:cNvSpPr>
            <a:spLocks/>
          </p:cNvSpPr>
          <p:nvPr/>
        </p:nvSpPr>
        <p:spPr>
          <a:xfrm flipH="1" flipV="1">
            <a:off x="4614515" y="2488378"/>
            <a:ext cx="1500441" cy="2369297"/>
          </a:xfrm>
          <a:custGeom>
            <a:avLst/>
            <a:gdLst>
              <a:gd name="T1" fmla="*/ -21600 w 21600"/>
              <a:gd name="T2" fmla="*/ -21600 h 21600"/>
              <a:gd name="T3" fmla="*/ 0 w 21600"/>
              <a:gd name="T4" fmla="*/ 0 h 21600"/>
            </a:gdLst>
            <a:ahLst/>
            <a:cxnLst/>
            <a:rect l="T1" t="T2" r="T3" b="T4"/>
            <a:pathLst>
              <a:path w="21600" h="21600">
                <a:moveTo>
                  <a:pt x="17445" y="1"/>
                </a:moveTo>
                <a:cubicBezTo>
                  <a:pt x="22245" y="4142"/>
                  <a:pt x="22942" y="9645"/>
                  <a:pt x="19243" y="14217"/>
                </a:cubicBezTo>
                <a:cubicBezTo>
                  <a:pt x="15545" y="18789"/>
                  <a:pt x="8086" y="21647"/>
                  <a:pt x="25" y="21599"/>
                </a:cubicBezTo>
              </a:path>
              <a:path w="21600" h="21600" stroke="0">
                <a:moveTo>
                  <a:pt x="17445" y="1"/>
                </a:moveTo>
                <a:cubicBezTo>
                  <a:pt x="22245" y="4142"/>
                  <a:pt x="22942" y="9645"/>
                  <a:pt x="19243" y="14217"/>
                </a:cubicBezTo>
                <a:cubicBezTo>
                  <a:pt x="15545" y="18789"/>
                  <a:pt x="8086" y="21647"/>
                  <a:pt x="25" y="21599"/>
                </a:cubicBezTo>
                <a:lnTo>
                  <a:pt x="0" y="21600"/>
                </a:lnTo>
                <a:close/>
              </a:path>
            </a:pathLst>
          </a:custGeom>
          <a:noFill/>
          <a:ln w="12700" cap="flat" cmpd="sng">
            <a:solidFill>
              <a:srgbClr val="D70000"/>
            </a:solidFill>
            <a:prstDash val="dash"/>
            <a:round/>
            <a:headEnd type="oval" w="med" len="med"/>
            <a:tailEnd type="oval" w="med" len="med"/>
          </a:ln>
        </p:spPr>
      </p:sp>
      <p:sp>
        <p:nvSpPr>
          <p:cNvPr id="293" name="椭圆"/>
          <p:cNvSpPr>
            <a:spLocks/>
          </p:cNvSpPr>
          <p:nvPr/>
        </p:nvSpPr>
        <p:spPr>
          <a:xfrm>
            <a:off x="4893144" y="2740398"/>
            <a:ext cx="2472716" cy="2472716"/>
          </a:xfrm>
          <a:prstGeom prst="ellipse">
            <a:avLst/>
          </a:prstGeom>
          <a:solidFill>
            <a:schemeClr val="accent1"/>
          </a:solidFill>
          <a:ln w="127000" cap="flat" cmpd="sng">
            <a:noFill/>
            <a:prstDash val="solid"/>
            <a:round/>
          </a:ln>
        </p:spPr>
      </p:sp>
      <p:sp>
        <p:nvSpPr>
          <p:cNvPr id="294" name="曲线"/>
          <p:cNvSpPr>
            <a:spLocks noChangeAspect="1"/>
          </p:cNvSpPr>
          <p:nvPr/>
        </p:nvSpPr>
        <p:spPr>
          <a:xfrm>
            <a:off x="5631719" y="3127862"/>
            <a:ext cx="1048256" cy="965892"/>
          </a:xfrm>
          <a:custGeom>
            <a:avLst/>
            <a:gdLst>
              <a:gd name="T1" fmla="*/ 0 w 21600"/>
              <a:gd name="T2" fmla="*/ 0 h 21600"/>
              <a:gd name="T3" fmla="*/ 21600 w 21600"/>
              <a:gd name="T4" fmla="*/ 21600 h 21600"/>
            </a:gdLst>
            <a:ahLst/>
            <a:cxnLst/>
            <a:rect l="T1" t="T2" r="T3" b="T4"/>
            <a:pathLst>
              <a:path w="21600" h="21600">
                <a:moveTo>
                  <a:pt x="14811" y="9879"/>
                </a:moveTo>
                <a:cubicBezTo>
                  <a:pt x="14811" y="9711"/>
                  <a:pt x="14502" y="9544"/>
                  <a:pt x="14348" y="9544"/>
                </a:cubicBezTo>
                <a:cubicBezTo>
                  <a:pt x="12342" y="9879"/>
                  <a:pt x="12342" y="9879"/>
                  <a:pt x="12342" y="9879"/>
                </a:cubicBezTo>
                <a:cubicBezTo>
                  <a:pt x="12034" y="9544"/>
                  <a:pt x="11880" y="9209"/>
                  <a:pt x="11571" y="9041"/>
                </a:cubicBezTo>
                <a:cubicBezTo>
                  <a:pt x="12342" y="6865"/>
                  <a:pt x="12342" y="6865"/>
                  <a:pt x="12342" y="6865"/>
                </a:cubicBezTo>
                <a:cubicBezTo>
                  <a:pt x="12342" y="6697"/>
                  <a:pt x="12342" y="6530"/>
                  <a:pt x="12188" y="6362"/>
                </a:cubicBezTo>
                <a:cubicBezTo>
                  <a:pt x="10491" y="5358"/>
                  <a:pt x="10491" y="5358"/>
                  <a:pt x="10491" y="5358"/>
                </a:cubicBezTo>
                <a:cubicBezTo>
                  <a:pt x="10337" y="5358"/>
                  <a:pt x="10028" y="5358"/>
                  <a:pt x="10028" y="5525"/>
                </a:cubicBezTo>
                <a:cubicBezTo>
                  <a:pt x="8794" y="7367"/>
                  <a:pt x="8794" y="7367"/>
                  <a:pt x="8794" y="7367"/>
                </a:cubicBezTo>
                <a:cubicBezTo>
                  <a:pt x="8485" y="7367"/>
                  <a:pt x="8022" y="7200"/>
                  <a:pt x="7714" y="7200"/>
                </a:cubicBezTo>
                <a:cubicBezTo>
                  <a:pt x="6788" y="5190"/>
                  <a:pt x="6788" y="5190"/>
                  <a:pt x="6788" y="5190"/>
                </a:cubicBezTo>
                <a:cubicBezTo>
                  <a:pt x="6788" y="5023"/>
                  <a:pt x="6480" y="4855"/>
                  <a:pt x="6325" y="5023"/>
                </a:cubicBezTo>
                <a:cubicBezTo>
                  <a:pt x="4628" y="5525"/>
                  <a:pt x="4628" y="5525"/>
                  <a:pt x="4628" y="5525"/>
                </a:cubicBezTo>
                <a:cubicBezTo>
                  <a:pt x="4320" y="5525"/>
                  <a:pt x="4320" y="5860"/>
                  <a:pt x="4320" y="6027"/>
                </a:cubicBezTo>
                <a:cubicBezTo>
                  <a:pt x="4628" y="8204"/>
                  <a:pt x="4628" y="8204"/>
                  <a:pt x="4628" y="8204"/>
                </a:cubicBezTo>
                <a:cubicBezTo>
                  <a:pt x="4320" y="8539"/>
                  <a:pt x="4011" y="8706"/>
                  <a:pt x="3702" y="9041"/>
                </a:cubicBezTo>
                <a:cubicBezTo>
                  <a:pt x="1851" y="8204"/>
                  <a:pt x="1851" y="8204"/>
                  <a:pt x="1851" y="8204"/>
                </a:cubicBezTo>
                <a:cubicBezTo>
                  <a:pt x="1697" y="8204"/>
                  <a:pt x="1388" y="8204"/>
                  <a:pt x="1388" y="8372"/>
                </a:cubicBezTo>
                <a:cubicBezTo>
                  <a:pt x="462" y="10213"/>
                  <a:pt x="462" y="10213"/>
                  <a:pt x="462" y="10213"/>
                </a:cubicBezTo>
                <a:cubicBezTo>
                  <a:pt x="308" y="10381"/>
                  <a:pt x="462" y="10716"/>
                  <a:pt x="617" y="10716"/>
                </a:cubicBezTo>
                <a:cubicBezTo>
                  <a:pt x="2314" y="12055"/>
                  <a:pt x="2314" y="12055"/>
                  <a:pt x="2314" y="12055"/>
                </a:cubicBezTo>
                <a:cubicBezTo>
                  <a:pt x="2160" y="12390"/>
                  <a:pt x="2160" y="12893"/>
                  <a:pt x="2160" y="13227"/>
                </a:cubicBezTo>
                <a:cubicBezTo>
                  <a:pt x="308" y="14232"/>
                  <a:pt x="308" y="14232"/>
                  <a:pt x="308" y="14232"/>
                </a:cubicBezTo>
                <a:cubicBezTo>
                  <a:pt x="154" y="14232"/>
                  <a:pt x="0" y="14567"/>
                  <a:pt x="0" y="14734"/>
                </a:cubicBezTo>
                <a:cubicBezTo>
                  <a:pt x="617" y="16576"/>
                  <a:pt x="617" y="16576"/>
                  <a:pt x="617" y="16576"/>
                </a:cubicBezTo>
                <a:cubicBezTo>
                  <a:pt x="617" y="16911"/>
                  <a:pt x="925" y="16911"/>
                  <a:pt x="1080" y="16911"/>
                </a:cubicBezTo>
                <a:cubicBezTo>
                  <a:pt x="3085" y="16576"/>
                  <a:pt x="3085" y="16576"/>
                  <a:pt x="3085" y="16576"/>
                </a:cubicBezTo>
                <a:cubicBezTo>
                  <a:pt x="3240" y="16911"/>
                  <a:pt x="3548" y="17246"/>
                  <a:pt x="3857" y="17581"/>
                </a:cubicBezTo>
                <a:cubicBezTo>
                  <a:pt x="3085" y="19590"/>
                  <a:pt x="3085" y="19590"/>
                  <a:pt x="3085" y="19590"/>
                </a:cubicBezTo>
                <a:cubicBezTo>
                  <a:pt x="2931" y="19758"/>
                  <a:pt x="3085" y="20093"/>
                  <a:pt x="3240" y="20093"/>
                </a:cubicBezTo>
                <a:cubicBezTo>
                  <a:pt x="4782" y="21097"/>
                  <a:pt x="4782" y="21097"/>
                  <a:pt x="4782" y="21097"/>
                </a:cubicBezTo>
                <a:cubicBezTo>
                  <a:pt x="5091" y="21265"/>
                  <a:pt x="5245" y="21097"/>
                  <a:pt x="5399" y="20930"/>
                </a:cubicBezTo>
                <a:cubicBezTo>
                  <a:pt x="6634" y="19088"/>
                  <a:pt x="6634" y="19088"/>
                  <a:pt x="6634" y="19088"/>
                </a:cubicBezTo>
                <a:cubicBezTo>
                  <a:pt x="6942" y="19255"/>
                  <a:pt x="7251" y="19255"/>
                  <a:pt x="7714" y="19255"/>
                </a:cubicBezTo>
                <a:cubicBezTo>
                  <a:pt x="8485" y="21265"/>
                  <a:pt x="8485" y="21265"/>
                  <a:pt x="8485" y="21265"/>
                </a:cubicBezTo>
                <a:cubicBezTo>
                  <a:pt x="8640" y="21432"/>
                  <a:pt x="8794" y="21600"/>
                  <a:pt x="9102" y="21600"/>
                </a:cubicBezTo>
                <a:cubicBezTo>
                  <a:pt x="10800" y="20930"/>
                  <a:pt x="10800" y="20930"/>
                  <a:pt x="10800" y="20930"/>
                </a:cubicBezTo>
                <a:cubicBezTo>
                  <a:pt x="10954" y="20930"/>
                  <a:pt x="11108" y="20595"/>
                  <a:pt x="11108" y="20427"/>
                </a:cubicBezTo>
                <a:cubicBezTo>
                  <a:pt x="10800" y="18251"/>
                  <a:pt x="10800" y="18251"/>
                  <a:pt x="10800" y="18251"/>
                </a:cubicBezTo>
                <a:cubicBezTo>
                  <a:pt x="11108" y="18083"/>
                  <a:pt x="11417" y="17748"/>
                  <a:pt x="11571" y="17413"/>
                </a:cubicBezTo>
                <a:cubicBezTo>
                  <a:pt x="13577" y="18251"/>
                  <a:pt x="13577" y="18251"/>
                  <a:pt x="13577" y="18251"/>
                </a:cubicBezTo>
                <a:cubicBezTo>
                  <a:pt x="13731" y="18418"/>
                  <a:pt x="13885" y="18251"/>
                  <a:pt x="14039" y="18083"/>
                </a:cubicBezTo>
                <a:cubicBezTo>
                  <a:pt x="14965" y="16241"/>
                  <a:pt x="14965" y="16241"/>
                  <a:pt x="14965" y="16241"/>
                </a:cubicBezTo>
                <a:cubicBezTo>
                  <a:pt x="14965" y="16074"/>
                  <a:pt x="14965" y="15906"/>
                  <a:pt x="14811" y="15739"/>
                </a:cubicBezTo>
                <a:cubicBezTo>
                  <a:pt x="13114" y="14399"/>
                  <a:pt x="13114" y="14399"/>
                  <a:pt x="13114" y="14399"/>
                </a:cubicBezTo>
                <a:cubicBezTo>
                  <a:pt x="13114" y="14065"/>
                  <a:pt x="13268" y="13562"/>
                  <a:pt x="13268" y="13227"/>
                </a:cubicBezTo>
                <a:cubicBezTo>
                  <a:pt x="15119" y="12390"/>
                  <a:pt x="15119" y="12390"/>
                  <a:pt x="15119" y="12390"/>
                </a:cubicBezTo>
                <a:cubicBezTo>
                  <a:pt x="15274" y="12223"/>
                  <a:pt x="15428" y="12055"/>
                  <a:pt x="15274" y="11720"/>
                </a:cubicBezTo>
                <a:lnTo>
                  <a:pt x="14811" y="9879"/>
                </a:lnTo>
              </a:path>
              <a:path w="21600" h="21600">
                <a:moveTo>
                  <a:pt x="8640" y="16744"/>
                </a:moveTo>
                <a:cubicBezTo>
                  <a:pt x="6942" y="17246"/>
                  <a:pt x="5091" y="16241"/>
                  <a:pt x="4474" y="14232"/>
                </a:cubicBezTo>
                <a:cubicBezTo>
                  <a:pt x="4011" y="12390"/>
                  <a:pt x="4937" y="10381"/>
                  <a:pt x="6788" y="9879"/>
                </a:cubicBezTo>
                <a:cubicBezTo>
                  <a:pt x="8485" y="9209"/>
                  <a:pt x="10337" y="10381"/>
                  <a:pt x="10800" y="12223"/>
                </a:cubicBezTo>
                <a:cubicBezTo>
                  <a:pt x="11417" y="14065"/>
                  <a:pt x="10337" y="16074"/>
                  <a:pt x="8640" y="16744"/>
                </a:cubicBezTo>
              </a:path>
              <a:path w="21600" h="21600">
                <a:moveTo>
                  <a:pt x="9874" y="12558"/>
                </a:moveTo>
                <a:cubicBezTo>
                  <a:pt x="10337" y="13897"/>
                  <a:pt x="9565" y="15237"/>
                  <a:pt x="8331" y="15739"/>
                </a:cubicBezTo>
                <a:cubicBezTo>
                  <a:pt x="7097" y="16074"/>
                  <a:pt x="5862" y="15404"/>
                  <a:pt x="5399" y="14065"/>
                </a:cubicBezTo>
                <a:cubicBezTo>
                  <a:pt x="5091" y="12558"/>
                  <a:pt x="5708" y="11218"/>
                  <a:pt x="6942" y="10716"/>
                </a:cubicBezTo>
                <a:cubicBezTo>
                  <a:pt x="8177" y="10381"/>
                  <a:pt x="9565" y="11218"/>
                  <a:pt x="9874" y="12558"/>
                </a:cubicBezTo>
              </a:path>
              <a:path w="21600" h="21600">
                <a:moveTo>
                  <a:pt x="21445" y="6865"/>
                </a:moveTo>
                <a:cubicBezTo>
                  <a:pt x="20365" y="6027"/>
                  <a:pt x="20365" y="6027"/>
                  <a:pt x="20365" y="6027"/>
                </a:cubicBezTo>
                <a:cubicBezTo>
                  <a:pt x="20365" y="5693"/>
                  <a:pt x="20365" y="5525"/>
                  <a:pt x="20365" y="5190"/>
                </a:cubicBezTo>
                <a:cubicBezTo>
                  <a:pt x="20211" y="4855"/>
                  <a:pt x="20211" y="4688"/>
                  <a:pt x="20211" y="4353"/>
                </a:cubicBezTo>
                <a:cubicBezTo>
                  <a:pt x="21137" y="3348"/>
                  <a:pt x="21137" y="3348"/>
                  <a:pt x="21137" y="3348"/>
                </a:cubicBezTo>
                <a:cubicBezTo>
                  <a:pt x="21291" y="3181"/>
                  <a:pt x="21291" y="3013"/>
                  <a:pt x="21137" y="2846"/>
                </a:cubicBezTo>
                <a:cubicBezTo>
                  <a:pt x="20520" y="1841"/>
                  <a:pt x="20520" y="1841"/>
                  <a:pt x="20520" y="1841"/>
                </a:cubicBezTo>
                <a:cubicBezTo>
                  <a:pt x="20365" y="1674"/>
                  <a:pt x="20211" y="1674"/>
                  <a:pt x="20057" y="1674"/>
                </a:cubicBezTo>
                <a:cubicBezTo>
                  <a:pt x="18822" y="2344"/>
                  <a:pt x="18822" y="2344"/>
                  <a:pt x="18822" y="2344"/>
                </a:cubicBezTo>
                <a:cubicBezTo>
                  <a:pt x="18359" y="2009"/>
                  <a:pt x="17897" y="1841"/>
                  <a:pt x="17434" y="1674"/>
                </a:cubicBezTo>
                <a:cubicBezTo>
                  <a:pt x="17125" y="334"/>
                  <a:pt x="17125" y="334"/>
                  <a:pt x="17125" y="334"/>
                </a:cubicBezTo>
                <a:cubicBezTo>
                  <a:pt x="17125" y="167"/>
                  <a:pt x="16817" y="0"/>
                  <a:pt x="16662" y="0"/>
                </a:cubicBezTo>
                <a:cubicBezTo>
                  <a:pt x="15582" y="167"/>
                  <a:pt x="15582" y="167"/>
                  <a:pt x="15582" y="167"/>
                </a:cubicBezTo>
                <a:cubicBezTo>
                  <a:pt x="15428" y="167"/>
                  <a:pt x="15274" y="334"/>
                  <a:pt x="15274" y="502"/>
                </a:cubicBezTo>
                <a:cubicBezTo>
                  <a:pt x="15274" y="2009"/>
                  <a:pt x="15274" y="2009"/>
                  <a:pt x="15274" y="2009"/>
                </a:cubicBezTo>
                <a:cubicBezTo>
                  <a:pt x="14811" y="2176"/>
                  <a:pt x="14348" y="2511"/>
                  <a:pt x="14039" y="3013"/>
                </a:cubicBezTo>
                <a:cubicBezTo>
                  <a:pt x="12651" y="2511"/>
                  <a:pt x="12651" y="2511"/>
                  <a:pt x="12651" y="2511"/>
                </a:cubicBezTo>
                <a:cubicBezTo>
                  <a:pt x="12497" y="2511"/>
                  <a:pt x="12342" y="2679"/>
                  <a:pt x="12188" y="2846"/>
                </a:cubicBezTo>
                <a:cubicBezTo>
                  <a:pt x="11880" y="3851"/>
                  <a:pt x="11880" y="3851"/>
                  <a:pt x="11880" y="3851"/>
                </a:cubicBezTo>
                <a:cubicBezTo>
                  <a:pt x="11725" y="4018"/>
                  <a:pt x="11725" y="4186"/>
                  <a:pt x="11880" y="4353"/>
                </a:cubicBezTo>
                <a:cubicBezTo>
                  <a:pt x="13114" y="5190"/>
                  <a:pt x="13114" y="5190"/>
                  <a:pt x="13114" y="5190"/>
                </a:cubicBezTo>
                <a:cubicBezTo>
                  <a:pt x="13114" y="5358"/>
                  <a:pt x="13114" y="5693"/>
                  <a:pt x="13114" y="6027"/>
                </a:cubicBezTo>
                <a:cubicBezTo>
                  <a:pt x="13114" y="6195"/>
                  <a:pt x="13114" y="6530"/>
                  <a:pt x="13268" y="6697"/>
                </a:cubicBezTo>
                <a:cubicBezTo>
                  <a:pt x="12342" y="7869"/>
                  <a:pt x="12342" y="7869"/>
                  <a:pt x="12342" y="7869"/>
                </a:cubicBezTo>
                <a:cubicBezTo>
                  <a:pt x="12188" y="8037"/>
                  <a:pt x="12188" y="8204"/>
                  <a:pt x="12188" y="8372"/>
                </a:cubicBezTo>
                <a:cubicBezTo>
                  <a:pt x="12805" y="9376"/>
                  <a:pt x="12805" y="9376"/>
                  <a:pt x="12805" y="9376"/>
                </a:cubicBezTo>
                <a:cubicBezTo>
                  <a:pt x="12959" y="9544"/>
                  <a:pt x="13114" y="9544"/>
                  <a:pt x="13268" y="9376"/>
                </a:cubicBezTo>
                <a:cubicBezTo>
                  <a:pt x="14502" y="8706"/>
                  <a:pt x="14502" y="8706"/>
                  <a:pt x="14502" y="8706"/>
                </a:cubicBezTo>
                <a:cubicBezTo>
                  <a:pt x="14965" y="9041"/>
                  <a:pt x="15428" y="9376"/>
                  <a:pt x="15891" y="9376"/>
                </a:cubicBezTo>
                <a:cubicBezTo>
                  <a:pt x="16354" y="10883"/>
                  <a:pt x="16354" y="10883"/>
                  <a:pt x="16354" y="10883"/>
                </a:cubicBezTo>
                <a:cubicBezTo>
                  <a:pt x="16354" y="11051"/>
                  <a:pt x="16508" y="11218"/>
                  <a:pt x="16662" y="11218"/>
                </a:cubicBezTo>
                <a:cubicBezTo>
                  <a:pt x="17742" y="11051"/>
                  <a:pt x="17742" y="11051"/>
                  <a:pt x="17742" y="11051"/>
                </a:cubicBezTo>
                <a:cubicBezTo>
                  <a:pt x="17897" y="11051"/>
                  <a:pt x="18051" y="10883"/>
                  <a:pt x="18051" y="10716"/>
                </a:cubicBezTo>
                <a:cubicBezTo>
                  <a:pt x="18205" y="9209"/>
                  <a:pt x="18205" y="9209"/>
                  <a:pt x="18205" y="9209"/>
                </a:cubicBezTo>
                <a:cubicBezTo>
                  <a:pt x="18668" y="8874"/>
                  <a:pt x="18977" y="8539"/>
                  <a:pt x="19439" y="8204"/>
                </a:cubicBezTo>
                <a:cubicBezTo>
                  <a:pt x="20674" y="8539"/>
                  <a:pt x="20674" y="8539"/>
                  <a:pt x="20674" y="8539"/>
                </a:cubicBezTo>
                <a:cubicBezTo>
                  <a:pt x="20828" y="8706"/>
                  <a:pt x="21137" y="8539"/>
                  <a:pt x="21137" y="8372"/>
                </a:cubicBezTo>
                <a:cubicBezTo>
                  <a:pt x="21600" y="7367"/>
                  <a:pt x="21600" y="7367"/>
                  <a:pt x="21600" y="7367"/>
                </a:cubicBezTo>
                <a:cubicBezTo>
                  <a:pt x="21600" y="7200"/>
                  <a:pt x="21600" y="6865"/>
                  <a:pt x="21445" y="6865"/>
                </a:cubicBezTo>
              </a:path>
              <a:path w="21600" h="21600">
                <a:moveTo>
                  <a:pt x="16971" y="7702"/>
                </a:moveTo>
                <a:cubicBezTo>
                  <a:pt x="15891" y="7702"/>
                  <a:pt x="14965" y="6865"/>
                  <a:pt x="14811" y="5860"/>
                </a:cubicBezTo>
                <a:cubicBezTo>
                  <a:pt x="14657" y="4688"/>
                  <a:pt x="15428" y="3683"/>
                  <a:pt x="16508" y="3516"/>
                </a:cubicBezTo>
                <a:cubicBezTo>
                  <a:pt x="17588" y="3348"/>
                  <a:pt x="18514" y="4186"/>
                  <a:pt x="18668" y="5358"/>
                </a:cubicBezTo>
                <a:cubicBezTo>
                  <a:pt x="18668" y="6530"/>
                  <a:pt x="17897" y="7534"/>
                  <a:pt x="16971" y="7702"/>
                </a:cubicBezTo>
                <a:close/>
              </a:path>
            </a:pathLst>
          </a:custGeom>
          <a:solidFill>
            <a:srgbClr val="FFFFFF"/>
          </a:solidFill>
          <a:ln w="9525" cap="flat" cmpd="sng">
            <a:noFill/>
            <a:prstDash val="solid"/>
            <a:round/>
          </a:ln>
        </p:spPr>
      </p:sp>
      <p:sp>
        <p:nvSpPr>
          <p:cNvPr id="295" name="矩形"/>
          <p:cNvSpPr>
            <a:spLocks/>
          </p:cNvSpPr>
          <p:nvPr/>
        </p:nvSpPr>
        <p:spPr>
          <a:xfrm>
            <a:off x="5356608" y="4239761"/>
            <a:ext cx="1545789" cy="446276"/>
          </a:xfrm>
          <a:prstGeom prst="rect">
            <a:avLst/>
          </a:prstGeom>
          <a:noFill/>
          <a:ln w="9525" cap="flat" cmpd="sng">
            <a:noFill/>
            <a:prstDash val="solid"/>
            <a:miter/>
          </a:ln>
        </p:spPr>
        <p:txBody>
          <a:bodyPr vert="horz" wrap="none" lIns="144000" tIns="45720" rIns="91440" bIns="45720" anchor="t" anchorCtr="0">
            <a:prstTxWarp prst="textNoShape">
              <a:avLst/>
            </a:prstTxWarp>
          </a:bodyPr>
          <a:lstStyle/>
          <a:p>
            <a:pPr marL="0" indent="0" algn="ctr">
              <a:lnSpc>
                <a:spcPct val="100000"/>
              </a:lnSpc>
              <a:spcBef>
                <a:spcPts val="0"/>
              </a:spcBef>
              <a:spcAft>
                <a:spcPts val="0"/>
              </a:spcAft>
              <a:buNone/>
            </a:pPr>
            <a:r>
              <a:rPr lang="zh-CN" altLang="en-US" sz="2300" b="1" u="none" strike="noStrike" kern="1200" cap="none" spc="250" baseline="0" dirty="0">
                <a:solidFill>
                  <a:srgbClr val="FFFFFF"/>
                </a:solidFill>
                <a:latin typeface="微软雅黑" charset="0"/>
                <a:ea typeface="微软雅黑" charset="0"/>
                <a:cs typeface="微软雅黑" charset="0"/>
              </a:rPr>
              <a:t>突出问题</a:t>
            </a:r>
          </a:p>
        </p:txBody>
      </p:sp>
      <p:sp>
        <p:nvSpPr>
          <p:cNvPr id="296" name="矩形"/>
          <p:cNvSpPr>
            <a:spLocks/>
          </p:cNvSpPr>
          <p:nvPr/>
        </p:nvSpPr>
        <p:spPr>
          <a:xfrm>
            <a:off x="7747673" y="2368696"/>
            <a:ext cx="4072939" cy="1569659"/>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just">
              <a:lnSpc>
                <a:spcPct val="150000"/>
              </a:lnSpc>
              <a:spcBef>
                <a:spcPts val="0"/>
              </a:spcBef>
              <a:spcAft>
                <a:spcPts val="0"/>
              </a:spcAft>
              <a:buNone/>
            </a:pPr>
            <a:r>
              <a:rPr lang="zh-CN" altLang="en-US" sz="1600" u="none" strike="noStrike" kern="1200" cap="none" spc="0" baseline="0" dirty="0">
                <a:solidFill>
                  <a:schemeClr val="tx1"/>
                </a:solidFill>
                <a:latin typeface="微软雅黑" charset="0"/>
                <a:ea typeface="微软雅黑" charset="0"/>
                <a:cs typeface="微软雅黑" charset="0"/>
              </a:rPr>
              <a:t>投入不很到位，不少高校在本科教育上存在着领导精力投入不到位、教师精力投入不到位、学生精力投入不到位、资源投入不到位问题，本科教育仍处在艰难爬坡中</a:t>
            </a:r>
            <a:endParaRPr lang="zh-CN" altLang="en-US" sz="1600" u="none" strike="noStrike" kern="1200" cap="none" spc="150" baseline="0" dirty="0">
              <a:solidFill>
                <a:srgbClr val="D70000"/>
              </a:solidFill>
              <a:latin typeface="微软雅黑" charset="0"/>
              <a:ea typeface="微软雅黑" charset="0"/>
              <a:cs typeface="微软雅黑" charset="0"/>
            </a:endParaRPr>
          </a:p>
        </p:txBody>
      </p:sp>
      <p:sp>
        <p:nvSpPr>
          <p:cNvPr id="297" name="矩形"/>
          <p:cNvSpPr>
            <a:spLocks/>
          </p:cNvSpPr>
          <p:nvPr/>
        </p:nvSpPr>
        <p:spPr>
          <a:xfrm>
            <a:off x="449822" y="2410201"/>
            <a:ext cx="4191302" cy="156966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just">
              <a:lnSpc>
                <a:spcPct val="100000"/>
              </a:lnSpc>
              <a:spcBef>
                <a:spcPts val="0"/>
              </a:spcBef>
              <a:spcAft>
                <a:spcPts val="0"/>
              </a:spcAft>
              <a:buNone/>
            </a:pPr>
            <a:r>
              <a:rPr lang="zh-CN" altLang="en-US" sz="1600" u="none" strike="noStrike" kern="1200" cap="none" spc="0" baseline="0" dirty="0">
                <a:solidFill>
                  <a:schemeClr val="tx1"/>
                </a:solidFill>
                <a:latin typeface="微软雅黑" charset="0"/>
                <a:ea typeface="微软雅黑" charset="0"/>
                <a:cs typeface="微软雅黑" charset="0"/>
              </a:rPr>
              <a:t>理念相对滞后，面对新一轮科技革命和产业变革，一些高校仍然因循守旧，知识体系、教育模式、育人机制、管理制度等缺乏创新，专业设置、课程内容、教学方式、技术手段明显滞后于新技术新产业发展的需求，有被时代甩下的危险</a:t>
            </a:r>
            <a:endParaRPr lang="zh-CN" altLang="en-US" sz="1600" u="none" strike="noStrike" kern="1200" cap="none" spc="150" baseline="0" dirty="0">
              <a:solidFill>
                <a:srgbClr val="D70000"/>
              </a:solidFill>
              <a:latin typeface="微软雅黑" charset="0"/>
              <a:ea typeface="微软雅黑" charset="0"/>
              <a:cs typeface="微软雅黑" charset="0"/>
            </a:endParaRPr>
          </a:p>
        </p:txBody>
      </p:sp>
      <p:sp>
        <p:nvSpPr>
          <p:cNvPr id="298" name="矩形"/>
          <p:cNvSpPr>
            <a:spLocks/>
          </p:cNvSpPr>
          <p:nvPr/>
        </p:nvSpPr>
        <p:spPr>
          <a:xfrm>
            <a:off x="620375" y="4093754"/>
            <a:ext cx="4020749" cy="1569659"/>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just">
              <a:lnSpc>
                <a:spcPct val="150000"/>
              </a:lnSpc>
              <a:spcBef>
                <a:spcPts val="0"/>
              </a:spcBef>
              <a:spcAft>
                <a:spcPts val="0"/>
              </a:spcAft>
              <a:buNone/>
            </a:pPr>
            <a:r>
              <a:rPr lang="zh-CN" altLang="en-US" sz="1600" u="none" strike="noStrike" kern="1200" cap="none" spc="0" baseline="0" dirty="0">
                <a:solidFill>
                  <a:schemeClr val="tx1"/>
                </a:solidFill>
                <a:latin typeface="微软雅黑" charset="0"/>
                <a:ea typeface="微软雅黑" charset="0"/>
                <a:cs typeface="微软雅黑" charset="0"/>
              </a:rPr>
              <a:t>评价标准和政策机制导向不尽合理，有的高校评价指标没有充分体现立德树人的成效，人财物方面的政策机制还没有聚焦到人才培养上来</a:t>
            </a:r>
            <a:endParaRPr lang="zh-CN" altLang="en-US" sz="1600" u="none" strike="noStrike" kern="1200" cap="none" spc="150" baseline="0" dirty="0">
              <a:solidFill>
                <a:srgbClr val="D70000"/>
              </a:solidFill>
              <a:latin typeface="微软雅黑" charset="0"/>
              <a:ea typeface="微软雅黑" charset="0"/>
              <a:cs typeface="微软雅黑" charset="0"/>
            </a:endParaRPr>
          </a:p>
        </p:txBody>
      </p:sp>
      <p:sp>
        <p:nvSpPr>
          <p:cNvPr id="299" name="矩形"/>
          <p:cNvSpPr>
            <a:spLocks/>
          </p:cNvSpPr>
          <p:nvPr/>
        </p:nvSpPr>
        <p:spPr>
          <a:xfrm>
            <a:off x="1163707" y="293902"/>
            <a:ext cx="8509913" cy="523219"/>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defTabSz="914273">
              <a:spcBef>
                <a:spcPts val="1000"/>
              </a:spcBef>
            </a:pPr>
            <a:r>
              <a:rPr lang="en-US" altLang="zh-CN" sz="2800" b="1" u="none" strike="noStrike" kern="0" cap="none" spc="0" baseline="0" dirty="0">
                <a:solidFill>
                  <a:srgbClr val="D70000"/>
                </a:solidFill>
                <a:latin typeface="Century Gothic" charset="0"/>
                <a:ea typeface="幼圆" charset="0"/>
                <a:cs typeface="微软雅黑" charset="0"/>
                <a:sym typeface="微软雅黑" charset="0"/>
              </a:rPr>
              <a:t>2.</a:t>
            </a:r>
            <a:r>
              <a:rPr lang="zh-CN" altLang="en-US" sz="2800" b="1" u="none" strike="noStrike" kern="0" cap="none" spc="0" baseline="0" dirty="0">
                <a:solidFill>
                  <a:srgbClr val="D70000"/>
                </a:solidFill>
                <a:latin typeface="Century Gothic" charset="0"/>
                <a:ea typeface="幼圆" charset="0"/>
                <a:cs typeface="微软雅黑" charset="0"/>
                <a:sym typeface="微软雅黑" charset="0"/>
              </a:rPr>
              <a:t>“</a:t>
            </a:r>
            <a:r>
              <a:rPr lang="zh-CN" altLang="en-US" sz="2800" b="1" spc="300" dirty="0">
                <a:solidFill>
                  <a:srgbClr val="D70000"/>
                </a:solidFill>
                <a:latin typeface="微软雅黑" charset="0"/>
                <a:ea typeface="微软雅黑" charset="0"/>
                <a:cs typeface="微软雅黑" charset="0"/>
              </a:rPr>
              <a:t>以本为本</a:t>
            </a:r>
            <a:r>
              <a:rPr lang="zh-CN" altLang="en-US" sz="2800" b="1" u="none" strike="noStrike" kern="0" cap="none" spc="0" baseline="0" dirty="0">
                <a:solidFill>
                  <a:srgbClr val="D70000"/>
                </a:solidFill>
                <a:latin typeface="Century Gothic" charset="0"/>
                <a:ea typeface="幼圆" charset="0"/>
                <a:cs typeface="微软雅黑" charset="0"/>
                <a:sym typeface="微软雅黑" charset="0"/>
              </a:rPr>
              <a:t>”</a:t>
            </a:r>
            <a:r>
              <a:rPr lang="zh-CN" altLang="en-US" sz="2800" b="1" u="none" strike="noStrike" kern="1200" cap="none" spc="300" baseline="0" dirty="0">
                <a:solidFill>
                  <a:srgbClr val="D70000"/>
                </a:solidFill>
                <a:latin typeface="微软雅黑" charset="0"/>
                <a:ea typeface="微软雅黑" charset="0"/>
                <a:cs typeface="微软雅黑" charset="0"/>
              </a:rPr>
              <a:t>是由本科教育的地位作用决定的</a:t>
            </a:r>
            <a:endParaRPr lang="zh-CN" altLang="en-US" sz="2800" b="1" u="none" strike="noStrike" kern="0" cap="none" spc="0" baseline="0" dirty="0">
              <a:solidFill>
                <a:srgbClr val="D70000"/>
              </a:solidFill>
              <a:latin typeface="Century Gothic" charset="0"/>
              <a:ea typeface="幼圆" charset="0"/>
              <a:cs typeface="微软雅黑" charset="0"/>
              <a:sym typeface="微软雅黑" charset="0"/>
            </a:endParaRPr>
          </a:p>
        </p:txBody>
      </p:sp>
      <p:sp>
        <p:nvSpPr>
          <p:cNvPr id="300" name="矩形"/>
          <p:cNvSpPr>
            <a:spLocks/>
          </p:cNvSpPr>
          <p:nvPr/>
        </p:nvSpPr>
        <p:spPr>
          <a:xfrm>
            <a:off x="1395458" y="1145878"/>
            <a:ext cx="10569038" cy="953653"/>
          </a:xfrm>
          <a:prstGeom prst="rect">
            <a:avLst/>
          </a:prstGeom>
          <a:gradFill rotWithShape="1">
            <a:gsLst>
              <a:gs pos="100000">
                <a:srgbClr val="FFFFFF">
                  <a:alpha val="100000"/>
                </a:srgbClr>
              </a:gs>
              <a:gs pos="0">
                <a:srgbClr val="EEEEEE">
                  <a:alpha val="100000"/>
                </a:srgbClr>
              </a:gs>
            </a:gsLst>
            <a:lin ang="8100000" scaled="1"/>
          </a:gradFill>
          <a:ln w="19050" cap="flat" cmpd="sng">
            <a:gradFill rotWithShape="1">
              <a:gsLst>
                <a:gs pos="0">
                  <a:srgbClr val="D7000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29803"/>
              </a:srgbClr>
            </a:outerShdw>
          </a:effectLst>
        </p:spPr>
      </p:sp>
      <p:sp>
        <p:nvSpPr>
          <p:cNvPr id="301" name="矩形"/>
          <p:cNvSpPr>
            <a:spLocks/>
          </p:cNvSpPr>
          <p:nvPr/>
        </p:nvSpPr>
        <p:spPr>
          <a:xfrm>
            <a:off x="1037818" y="1145878"/>
            <a:ext cx="10782794" cy="735584"/>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marL="0" indent="0" algn="just" defTabSz="914273">
              <a:lnSpc>
                <a:spcPct val="110000"/>
              </a:lnSpc>
              <a:spcBef>
                <a:spcPts val="0"/>
              </a:spcBef>
              <a:spcAft>
                <a:spcPts val="0"/>
              </a:spcAft>
              <a:buNone/>
            </a:pPr>
            <a:r>
              <a:rPr lang="zh-CN" altLang="en-US" sz="1800" u="none" strike="noStrike" kern="1200" cap="none" spc="0" baseline="0" dirty="0">
                <a:solidFill>
                  <a:schemeClr val="bg1"/>
                </a:solidFill>
                <a:latin typeface="微软雅黑" charset="0"/>
                <a:ea typeface="微软雅黑" charset="0"/>
                <a:cs typeface="微软雅黑" charset="0"/>
              </a:rPr>
              <a:t>目前高等学校人才培养工作已进入提高质量的升级期、变轨超车的机遇期、改革创新的攻坚期。在看到成绩的同时，必须清醒认识到，面对新时代新形势新要求，本科教育仍然存在一些带有普遍性的突出问题</a:t>
            </a:r>
            <a:r>
              <a:rPr lang="zh-CN" altLang="en-US" sz="2000" u="none" strike="noStrike" kern="1200" cap="none" spc="0" baseline="0" dirty="0">
                <a:solidFill>
                  <a:schemeClr val="bg1"/>
                </a:solidFill>
                <a:latin typeface="微软雅黑" charset="0"/>
                <a:ea typeface="微软雅黑" charset="0"/>
                <a:cs typeface="微软雅黑" charset="0"/>
              </a:rPr>
              <a:t>。</a:t>
            </a:r>
            <a:endParaRPr lang="zh-CN" altLang="en-US" sz="2000" b="1" i="0" u="none" strike="noStrike" kern="0" cap="none" spc="0" baseline="0" dirty="0">
              <a:solidFill>
                <a:srgbClr val="FFFFFF"/>
              </a:solidFill>
              <a:effectLst>
                <a:outerShdw blurRad="38100" dist="38100" dir="2700000" algn="tl">
                  <a:srgbClr val="000000">
                    <a:alpha val="43000"/>
                  </a:srgbClr>
                </a:outerShdw>
              </a:effectLst>
              <a:latin typeface="黑体" pitchFamily="49" charset="-122"/>
              <a:ea typeface="黑体" pitchFamily="49" charset="-122"/>
              <a:cs typeface="Times New Roman" charset="0"/>
            </a:endParaRPr>
          </a:p>
        </p:txBody>
      </p:sp>
      <p:sp>
        <p:nvSpPr>
          <p:cNvPr id="302" name="直线"/>
          <p:cNvSpPr>
            <a:spLocks/>
          </p:cNvSpPr>
          <p:nvPr/>
        </p:nvSpPr>
        <p:spPr>
          <a:xfrm>
            <a:off x="2200098" y="5649449"/>
            <a:ext cx="2160000" cy="287"/>
          </a:xfrm>
          <a:prstGeom prst="line">
            <a:avLst/>
          </a:prstGeom>
          <a:noFill/>
          <a:ln w="12700" cap="flat" cmpd="sng">
            <a:solidFill>
              <a:srgbClr val="A10000"/>
            </a:solidFill>
            <a:prstDash val="dash"/>
            <a:bevel/>
            <a:headEnd type="oval" w="med" len="med"/>
          </a:ln>
        </p:spPr>
      </p:sp>
      <p:sp>
        <p:nvSpPr>
          <p:cNvPr id="303" name="矩形"/>
          <p:cNvSpPr>
            <a:spLocks/>
          </p:cNvSpPr>
          <p:nvPr/>
        </p:nvSpPr>
        <p:spPr>
          <a:xfrm>
            <a:off x="7698761" y="4339975"/>
            <a:ext cx="4265735" cy="107721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just">
              <a:lnSpc>
                <a:spcPct val="100000"/>
              </a:lnSpc>
              <a:spcBef>
                <a:spcPts val="0"/>
              </a:spcBef>
              <a:spcAft>
                <a:spcPts val="0"/>
              </a:spcAft>
              <a:buNone/>
            </a:pPr>
            <a:r>
              <a:rPr lang="zh-CN" altLang="en-US" sz="1600" u="none" strike="noStrike" kern="1200" cap="none" spc="0" baseline="0" dirty="0">
                <a:solidFill>
                  <a:schemeClr val="tx1"/>
                </a:solidFill>
                <a:latin typeface="微软雅黑" charset="0"/>
                <a:ea typeface="微软雅黑" charset="0"/>
                <a:cs typeface="微软雅黑" charset="0"/>
              </a:rPr>
              <a:t>片面追求论文、专利、项目等数量指标，弱化了人才培养</a:t>
            </a:r>
          </a:p>
        </p:txBody>
      </p:sp>
      <p:pic>
        <p:nvPicPr>
          <p:cNvPr id="857" name="图片"/>
          <p:cNvPicPr>
            <a:picLocks noChangeAspect="1"/>
          </p:cNvPicPr>
          <p:nvPr/>
        </p:nvPicPr>
        <p:blipFill>
          <a:blip r:embed="rId3"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167355257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93"/>
                                        </p:tgtEl>
                                        <p:attrNameLst>
                                          <p:attrName>style.visibility</p:attrName>
                                        </p:attrNameLst>
                                      </p:cBhvr>
                                      <p:to>
                                        <p:strVal val="visible"/>
                                      </p:to>
                                    </p:set>
                                    <p:anim calcmode="lin" valueType="num">
                                      <p:cBhvr>
                                        <p:cTn id="7" dur="500" fill="hold"/>
                                        <p:tgtEl>
                                          <p:spTgt spid="293"/>
                                        </p:tgtEl>
                                        <p:attrNameLst>
                                          <p:attrName>ppt_w</p:attrName>
                                        </p:attrNameLst>
                                      </p:cBhvr>
                                      <p:tavLst>
                                        <p:tav tm="0">
                                          <p:val>
                                            <p:fltVal val="0"/>
                                          </p:val>
                                        </p:tav>
                                        <p:tav tm="100000">
                                          <p:val>
                                            <p:strVal val="#ppt_w"/>
                                          </p:val>
                                        </p:tav>
                                      </p:tavLst>
                                    </p:anim>
                                    <p:anim calcmode="lin" valueType="num">
                                      <p:cBhvr>
                                        <p:cTn id="8" dur="500" fill="hold"/>
                                        <p:tgtEl>
                                          <p:spTgt spid="29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5"/>
                                        </p:tgtEl>
                                        <p:attrNameLst>
                                          <p:attrName>style.visibility</p:attrName>
                                        </p:attrNameLst>
                                      </p:cBhvr>
                                      <p:to>
                                        <p:strVal val="visible"/>
                                      </p:to>
                                    </p:set>
                                    <p:anim calcmode="lin" valueType="num">
                                      <p:cBhvr additive="base">
                                        <p:cTn id="13" dur="500" fill="hold"/>
                                        <p:tgtEl>
                                          <p:spTgt spid="295"/>
                                        </p:tgtEl>
                                        <p:attrNameLst>
                                          <p:attrName>ppt_x</p:attrName>
                                        </p:attrNameLst>
                                      </p:cBhvr>
                                      <p:tavLst>
                                        <p:tav tm="0">
                                          <p:val>
                                            <p:strVal val="#ppt_x"/>
                                          </p:val>
                                        </p:tav>
                                        <p:tav tm="100000">
                                          <p:val>
                                            <p:strVal val="#ppt_x"/>
                                          </p:val>
                                        </p:tav>
                                      </p:tavLst>
                                    </p:anim>
                                    <p:anim calcmode="lin" valueType="num">
                                      <p:cBhvr additive="base">
                                        <p:cTn id="14" dur="500" fill="hold"/>
                                        <p:tgtEl>
                                          <p:spTgt spid="29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4"/>
                                        </p:tgtEl>
                                        <p:attrNameLst>
                                          <p:attrName>style.visibility</p:attrName>
                                        </p:attrNameLst>
                                      </p:cBhvr>
                                      <p:to>
                                        <p:strVal val="visible"/>
                                      </p:to>
                                    </p:set>
                                    <p:anim calcmode="lin" valueType="num">
                                      <p:cBhvr additive="base">
                                        <p:cTn id="19" dur="500" fill="hold"/>
                                        <p:tgtEl>
                                          <p:spTgt spid="294"/>
                                        </p:tgtEl>
                                        <p:attrNameLst>
                                          <p:attrName>ppt_x</p:attrName>
                                        </p:attrNameLst>
                                      </p:cBhvr>
                                      <p:tavLst>
                                        <p:tav tm="0">
                                          <p:val>
                                            <p:strVal val="#ppt_x"/>
                                          </p:val>
                                        </p:tav>
                                        <p:tav tm="100000">
                                          <p:val>
                                            <p:strVal val="#ppt_x"/>
                                          </p:val>
                                        </p:tav>
                                      </p:tavLst>
                                    </p:anim>
                                    <p:anim calcmode="lin" valueType="num">
                                      <p:cBhvr additive="base">
                                        <p:cTn id="20" dur="500" fill="hold"/>
                                        <p:tgtEl>
                                          <p:spTgt spid="29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291"/>
                                        </p:tgtEl>
                                        <p:attrNameLst>
                                          <p:attrName>style.visibility</p:attrName>
                                        </p:attrNameLst>
                                      </p:cBhvr>
                                      <p:to>
                                        <p:strVal val="visible"/>
                                      </p:to>
                                    </p:set>
                                    <p:animEffect transition="in" filter="wipe(up)">
                                      <p:cBhvr>
                                        <p:cTn id="24" dur="500"/>
                                        <p:tgtEl>
                                          <p:spTgt spid="291"/>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292"/>
                                        </p:tgtEl>
                                        <p:attrNameLst>
                                          <p:attrName>style.visibility</p:attrName>
                                        </p:attrNameLst>
                                      </p:cBhvr>
                                      <p:to>
                                        <p:strVal val="visible"/>
                                      </p:to>
                                    </p:set>
                                    <p:animEffect transition="in" filter="wipe(down)">
                                      <p:cBhvr>
                                        <p:cTn id="28" dur="500"/>
                                        <p:tgtEl>
                                          <p:spTgt spid="292"/>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288"/>
                                        </p:tgtEl>
                                        <p:attrNameLst>
                                          <p:attrName>style.visibility</p:attrName>
                                        </p:attrNameLst>
                                      </p:cBhvr>
                                      <p:to>
                                        <p:strVal val="visible"/>
                                      </p:to>
                                    </p:set>
                                    <p:animEffect transition="in" filter="wipe(left)">
                                      <p:cBhvr>
                                        <p:cTn id="32" dur="500"/>
                                        <p:tgtEl>
                                          <p:spTgt spid="28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97"/>
                                        </p:tgtEl>
                                        <p:attrNameLst>
                                          <p:attrName>style.visibility</p:attrName>
                                        </p:attrNameLst>
                                      </p:cBhvr>
                                      <p:to>
                                        <p:strVal val="visible"/>
                                      </p:to>
                                    </p:set>
                                    <p:animEffect transition="in" filter="fade">
                                      <p:cBhvr>
                                        <p:cTn id="37" dur="1000"/>
                                        <p:tgtEl>
                                          <p:spTgt spid="297"/>
                                        </p:tgtEl>
                                      </p:cBhvr>
                                    </p:animEffect>
                                    <p:anim calcmode="lin" valueType="num">
                                      <p:cBhvr>
                                        <p:cTn id="38" dur="1000" fill="hold"/>
                                        <p:tgtEl>
                                          <p:spTgt spid="297"/>
                                        </p:tgtEl>
                                        <p:attrNameLst>
                                          <p:attrName>ppt_x</p:attrName>
                                        </p:attrNameLst>
                                      </p:cBhvr>
                                      <p:tavLst>
                                        <p:tav tm="0">
                                          <p:val>
                                            <p:strVal val="#ppt_x"/>
                                          </p:val>
                                        </p:tav>
                                        <p:tav tm="100000">
                                          <p:val>
                                            <p:strVal val="#ppt_x"/>
                                          </p:val>
                                        </p:tav>
                                      </p:tavLst>
                                    </p:anim>
                                    <p:anim calcmode="lin" valueType="num">
                                      <p:cBhvr>
                                        <p:cTn id="39" dur="1000" fill="hold"/>
                                        <p:tgtEl>
                                          <p:spTgt spid="297"/>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2" presetClass="entr" presetSubtype="2" fill="hold" grpId="0" nodeType="afterEffect">
                                  <p:stCondLst>
                                    <p:cond delay="0"/>
                                  </p:stCondLst>
                                  <p:childTnLst>
                                    <p:set>
                                      <p:cBhvr>
                                        <p:cTn id="42" dur="1" fill="hold">
                                          <p:stCondLst>
                                            <p:cond delay="0"/>
                                          </p:stCondLst>
                                        </p:cTn>
                                        <p:tgtEl>
                                          <p:spTgt spid="290"/>
                                        </p:tgtEl>
                                        <p:attrNameLst>
                                          <p:attrName>style.visibility</p:attrName>
                                        </p:attrNameLst>
                                      </p:cBhvr>
                                      <p:to>
                                        <p:strVal val="visible"/>
                                      </p:to>
                                    </p:set>
                                    <p:animEffect transition="in" filter="wipe(right)">
                                      <p:cBhvr>
                                        <p:cTn id="43" dur="500"/>
                                        <p:tgtEl>
                                          <p:spTgt spid="29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98"/>
                                        </p:tgtEl>
                                        <p:attrNameLst>
                                          <p:attrName>style.visibility</p:attrName>
                                        </p:attrNameLst>
                                      </p:cBhvr>
                                      <p:to>
                                        <p:strVal val="visible"/>
                                      </p:to>
                                    </p:set>
                                    <p:animEffect transition="in" filter="fade">
                                      <p:cBhvr>
                                        <p:cTn id="48" dur="1000"/>
                                        <p:tgtEl>
                                          <p:spTgt spid="298"/>
                                        </p:tgtEl>
                                      </p:cBhvr>
                                    </p:animEffect>
                                    <p:anim calcmode="lin" valueType="num">
                                      <p:cBhvr>
                                        <p:cTn id="49" dur="1000" fill="hold"/>
                                        <p:tgtEl>
                                          <p:spTgt spid="298"/>
                                        </p:tgtEl>
                                        <p:attrNameLst>
                                          <p:attrName>ppt_x</p:attrName>
                                        </p:attrNameLst>
                                      </p:cBhvr>
                                      <p:tavLst>
                                        <p:tav tm="0">
                                          <p:val>
                                            <p:strVal val="#ppt_x"/>
                                          </p:val>
                                        </p:tav>
                                        <p:tav tm="100000">
                                          <p:val>
                                            <p:strVal val="#ppt_x"/>
                                          </p:val>
                                        </p:tav>
                                      </p:tavLst>
                                    </p:anim>
                                    <p:anim calcmode="lin" valueType="num">
                                      <p:cBhvr>
                                        <p:cTn id="50" dur="1000" fill="hold"/>
                                        <p:tgtEl>
                                          <p:spTgt spid="298"/>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289"/>
                                        </p:tgtEl>
                                        <p:attrNameLst>
                                          <p:attrName>style.visibility</p:attrName>
                                        </p:attrNameLst>
                                      </p:cBhvr>
                                      <p:to>
                                        <p:strVal val="visible"/>
                                      </p:to>
                                    </p:set>
                                    <p:animEffect transition="in" filter="wipe(left)">
                                      <p:cBhvr>
                                        <p:cTn id="54" dur="500"/>
                                        <p:tgtEl>
                                          <p:spTgt spid="28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96"/>
                                        </p:tgtEl>
                                        <p:attrNameLst>
                                          <p:attrName>style.visibility</p:attrName>
                                        </p:attrNameLst>
                                      </p:cBhvr>
                                      <p:to>
                                        <p:strVal val="visible"/>
                                      </p:to>
                                    </p:set>
                                    <p:animEffect transition="in" filter="fade">
                                      <p:cBhvr>
                                        <p:cTn id="59" dur="1000"/>
                                        <p:tgtEl>
                                          <p:spTgt spid="296"/>
                                        </p:tgtEl>
                                      </p:cBhvr>
                                    </p:animEffect>
                                    <p:anim calcmode="lin" valueType="num">
                                      <p:cBhvr>
                                        <p:cTn id="60" dur="1000" fill="hold"/>
                                        <p:tgtEl>
                                          <p:spTgt spid="296"/>
                                        </p:tgtEl>
                                        <p:attrNameLst>
                                          <p:attrName>ppt_x</p:attrName>
                                        </p:attrNameLst>
                                      </p:cBhvr>
                                      <p:tavLst>
                                        <p:tav tm="0">
                                          <p:val>
                                            <p:strVal val="#ppt_x"/>
                                          </p:val>
                                        </p:tav>
                                        <p:tav tm="100000">
                                          <p:val>
                                            <p:strVal val="#ppt_x"/>
                                          </p:val>
                                        </p:tav>
                                      </p:tavLst>
                                    </p:anim>
                                    <p:anim calcmode="lin" valueType="num">
                                      <p:cBhvr>
                                        <p:cTn id="61" dur="1000" fill="hold"/>
                                        <p:tgtEl>
                                          <p:spTgt spid="296"/>
                                        </p:tgtEl>
                                        <p:attrNameLst>
                                          <p:attrName>ppt_y</p:attrName>
                                        </p:attrNameLst>
                                      </p:cBhvr>
                                      <p:tavLst>
                                        <p:tav tm="0">
                                          <p:val>
                                            <p:strVal val="#ppt_y+.1"/>
                                          </p:val>
                                        </p:tav>
                                        <p:tav tm="100000">
                                          <p:val>
                                            <p:strVal val="#ppt_y"/>
                                          </p:val>
                                        </p:tav>
                                      </p:tavLst>
                                    </p:anim>
                                  </p:childTnLst>
                                </p:cTn>
                              </p:par>
                              <p:par>
                                <p:cTn id="62" presetID="9" presetClass="entr" presetSubtype="0" fill="hold" grpId="0" nodeType="withEffect">
                                  <p:stCondLst>
                                    <p:cond delay="0"/>
                                  </p:stCondLst>
                                  <p:childTnLst>
                                    <p:set>
                                      <p:cBhvr>
                                        <p:cTn id="63" dur="1" fill="hold">
                                          <p:stCondLst>
                                            <p:cond delay="0"/>
                                          </p:stCondLst>
                                        </p:cTn>
                                        <p:tgtEl>
                                          <p:spTgt spid="300"/>
                                        </p:tgtEl>
                                        <p:attrNameLst>
                                          <p:attrName>style.visibility</p:attrName>
                                        </p:attrNameLst>
                                      </p:cBhvr>
                                      <p:to>
                                        <p:strVal val="visible"/>
                                      </p:to>
                                    </p:set>
                                    <p:animEffect transition="in" filter="dissolve">
                                      <p:cBhvr>
                                        <p:cTn id="64" dur="1000"/>
                                        <p:tgtEl>
                                          <p:spTgt spid="300"/>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03"/>
                                        </p:tgtEl>
                                        <p:attrNameLst>
                                          <p:attrName>style.visibility</p:attrName>
                                        </p:attrNameLst>
                                      </p:cBhvr>
                                      <p:to>
                                        <p:strVal val="visible"/>
                                      </p:to>
                                    </p:set>
                                    <p:animEffect transition="in" filter="fade">
                                      <p:cBhvr>
                                        <p:cTn id="69" dur="1000"/>
                                        <p:tgtEl>
                                          <p:spTgt spid="303"/>
                                        </p:tgtEl>
                                      </p:cBhvr>
                                    </p:animEffect>
                                    <p:anim calcmode="lin" valueType="num">
                                      <p:cBhvr>
                                        <p:cTn id="70" dur="1000" fill="hold"/>
                                        <p:tgtEl>
                                          <p:spTgt spid="303"/>
                                        </p:tgtEl>
                                        <p:attrNameLst>
                                          <p:attrName>ppt_x</p:attrName>
                                        </p:attrNameLst>
                                      </p:cBhvr>
                                      <p:tavLst>
                                        <p:tav tm="0">
                                          <p:val>
                                            <p:strVal val="#ppt_x"/>
                                          </p:val>
                                        </p:tav>
                                        <p:tav tm="100000">
                                          <p:val>
                                            <p:strVal val="#ppt_x"/>
                                          </p:val>
                                        </p:tav>
                                      </p:tavLst>
                                    </p:anim>
                                    <p:anim calcmode="lin" valueType="num">
                                      <p:cBhvr>
                                        <p:cTn id="71" dur="1000" fill="hold"/>
                                        <p:tgtEl>
                                          <p:spTgt spid="303"/>
                                        </p:tgtEl>
                                        <p:attrNameLst>
                                          <p:attrName>ppt_y</p:attrName>
                                        </p:attrNameLst>
                                      </p:cBhvr>
                                      <p:tavLst>
                                        <p:tav tm="0">
                                          <p:val>
                                            <p:strVal val="#ppt_y+.1"/>
                                          </p:val>
                                        </p:tav>
                                        <p:tav tm="100000">
                                          <p:val>
                                            <p:strVal val="#ppt_y"/>
                                          </p:val>
                                        </p:tav>
                                      </p:tavLst>
                                    </p:anim>
                                  </p:childTnLst>
                                </p:cTn>
                              </p:par>
                              <p:par>
                                <p:cTn id="72" presetID="22" presetClass="entr" presetSubtype="2" fill="hold" grpId="0" nodeType="withEffect">
                                  <p:stCondLst>
                                    <p:cond delay="0"/>
                                  </p:stCondLst>
                                  <p:childTnLst>
                                    <p:set>
                                      <p:cBhvr>
                                        <p:cTn id="73" dur="1" fill="hold">
                                          <p:stCondLst>
                                            <p:cond delay="0"/>
                                          </p:stCondLst>
                                        </p:cTn>
                                        <p:tgtEl>
                                          <p:spTgt spid="302"/>
                                        </p:tgtEl>
                                        <p:attrNameLst>
                                          <p:attrName>style.visibility</p:attrName>
                                        </p:attrNameLst>
                                      </p:cBhvr>
                                      <p:to>
                                        <p:strVal val="visible"/>
                                      </p:to>
                                    </p:set>
                                    <p:animEffect transition="in" filter="wipe(right)">
                                      <p:cBhvr>
                                        <p:cTn id="74" dur="500"/>
                                        <p:tgtEl>
                                          <p:spTgt spid="302"/>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01"/>
                                        </p:tgtEl>
                                        <p:attrNameLst>
                                          <p:attrName>style.visibility</p:attrName>
                                        </p:attrNameLst>
                                      </p:cBhvr>
                                      <p:to>
                                        <p:strVal val="visible"/>
                                      </p:to>
                                    </p:set>
                                    <p:animEffect transition="in" filter="fade">
                                      <p:cBhvr>
                                        <p:cTn id="79" dur="1000"/>
                                        <p:tgtEl>
                                          <p:spTgt spid="301"/>
                                        </p:tgtEl>
                                      </p:cBhvr>
                                    </p:animEffect>
                                    <p:anim calcmode="lin" valueType="num">
                                      <p:cBhvr>
                                        <p:cTn id="80" dur="1000" fill="hold"/>
                                        <p:tgtEl>
                                          <p:spTgt spid="301"/>
                                        </p:tgtEl>
                                        <p:attrNameLst>
                                          <p:attrName>ppt_x</p:attrName>
                                        </p:attrNameLst>
                                      </p:cBhvr>
                                      <p:tavLst>
                                        <p:tav tm="0">
                                          <p:val>
                                            <p:strVal val="#ppt_x"/>
                                          </p:val>
                                        </p:tav>
                                        <p:tav tm="100000">
                                          <p:val>
                                            <p:strVal val="#ppt_x"/>
                                          </p:val>
                                        </p:tav>
                                      </p:tavLst>
                                    </p:anim>
                                    <p:anim calcmode="lin" valueType="num">
                                      <p:cBhvr>
                                        <p:cTn id="81" dur="1000" fill="hold"/>
                                        <p:tgtEl>
                                          <p:spTgt spid="301"/>
                                        </p:tgtEl>
                                        <p:attrNameLst>
                                          <p:attrName>ppt_y</p:attrName>
                                        </p:attrNameLst>
                                      </p:cBhvr>
                                      <p:tavLst>
                                        <p:tav tm="0">
                                          <p:val>
                                            <p:strVal val="#ppt_y+.1"/>
                                          </p:val>
                                        </p:tav>
                                        <p:tav tm="100000">
                                          <p:val>
                                            <p:strVal val="#ppt_y"/>
                                          </p:val>
                                        </p:tav>
                                      </p:tavLst>
                                    </p:anim>
                                  </p:childTnLst>
                                </p:cTn>
                              </p:par>
                              <p:par>
                                <p:cTn id="82" presetID="32" presetClass="emph" presetSubtype="0" fill="hold" grpId="1" nodeType="withEffect">
                                  <p:stCondLst>
                                    <p:cond delay="0"/>
                                  </p:stCondLst>
                                  <p:childTnLst>
                                    <p:animClr clrSpc="rgb" dir="cw">
                                      <p:cBhvr override="childStyle">
                                        <p:cTn id="83" dur="100" fill="hold"/>
                                        <p:tgtEl>
                                          <p:spTgt spid="300"/>
                                        </p:tgtEl>
                                        <p:attrNameLst>
                                          <p:attrName>style.color</p:attrName>
                                        </p:attrNameLst>
                                      </p:cBhvr>
                                      <p:to>
                                        <a:srgbClr val="FFFFFF"/>
                                      </p:to>
                                    </p:animClr>
                                    <p:animClr clrSpc="rgb" dir="cw">
                                      <p:cBhvr>
                                        <p:cTn id="84" dur="100" fill="hold"/>
                                        <p:tgtEl>
                                          <p:spTgt spid="300"/>
                                        </p:tgtEl>
                                        <p:attrNameLst>
                                          <p:attrName>fillcolor</p:attrName>
                                        </p:attrNameLst>
                                      </p:cBhvr>
                                      <p:to>
                                        <a:srgbClr val="FFFFFF"/>
                                      </p:to>
                                    </p:animClr>
                                    <p:set>
                                      <p:cBhvr>
                                        <p:cTn id="85" dur="100" fill="hold"/>
                                        <p:tgtEl>
                                          <p:spTgt spid="300"/>
                                        </p:tgtEl>
                                        <p:attrNameLst>
                                          <p:attrName>fill.type</p:attrName>
                                        </p:attrNameLst>
                                      </p:cBhvr>
                                      <p:to>
                                        <p:strVal val="solid"/>
                                      </p:to>
                                    </p:set>
                                    <p:set>
                                      <p:cBhvr>
                                        <p:cTn id="86" dur="100" fill="hold"/>
                                        <p:tgtEl>
                                          <p:spTgt spid="300"/>
                                        </p:tgtEl>
                                        <p:attrNameLst>
                                          <p:attrName>fill.on</p:attrName>
                                        </p:attrNameLst>
                                      </p:cBhvr>
                                      <p:to>
                                        <p:strVal val="true"/>
                                      </p:to>
                                    </p:set>
                                    <p:animRot by="120000">
                                      <p:cBhvr>
                                        <p:cTn id="87" dur="100" fill="hold">
                                          <p:stCondLst>
                                            <p:cond delay="0"/>
                                          </p:stCondLst>
                                        </p:cTn>
                                        <p:tgtEl>
                                          <p:spTgt spid="300"/>
                                        </p:tgtEl>
                                        <p:attrNameLst>
                                          <p:attrName>r</p:attrName>
                                        </p:attrNameLst>
                                      </p:cBhvr>
                                    </p:animRot>
                                    <p:animRot by="-240000">
                                      <p:cBhvr>
                                        <p:cTn id="88" dur="200" fill="hold">
                                          <p:stCondLst>
                                            <p:cond delay="200"/>
                                          </p:stCondLst>
                                        </p:cTn>
                                        <p:tgtEl>
                                          <p:spTgt spid="300"/>
                                        </p:tgtEl>
                                        <p:attrNameLst>
                                          <p:attrName>r</p:attrName>
                                        </p:attrNameLst>
                                      </p:cBhvr>
                                    </p:animRot>
                                    <p:animRot by="240000">
                                      <p:cBhvr>
                                        <p:cTn id="89" dur="200" fill="hold">
                                          <p:stCondLst>
                                            <p:cond delay="400"/>
                                          </p:stCondLst>
                                        </p:cTn>
                                        <p:tgtEl>
                                          <p:spTgt spid="300"/>
                                        </p:tgtEl>
                                        <p:attrNameLst>
                                          <p:attrName>r</p:attrName>
                                        </p:attrNameLst>
                                      </p:cBhvr>
                                    </p:animRot>
                                    <p:animRot by="-240000">
                                      <p:cBhvr>
                                        <p:cTn id="90" dur="200" fill="hold">
                                          <p:stCondLst>
                                            <p:cond delay="600"/>
                                          </p:stCondLst>
                                        </p:cTn>
                                        <p:tgtEl>
                                          <p:spTgt spid="300"/>
                                        </p:tgtEl>
                                        <p:attrNameLst>
                                          <p:attrName>r</p:attrName>
                                        </p:attrNameLst>
                                      </p:cBhvr>
                                    </p:animRot>
                                    <p:animRot by="120000">
                                      <p:cBhvr>
                                        <p:cTn id="91" dur="200" fill="hold">
                                          <p:stCondLst>
                                            <p:cond delay="800"/>
                                          </p:stCondLst>
                                        </p:cTn>
                                        <p:tgtEl>
                                          <p:spTgt spid="300"/>
                                        </p:tgtEl>
                                        <p:attrNameLst>
                                          <p:attrName>r</p:attrName>
                                        </p:attrNameLst>
                                      </p:cBhvr>
                                    </p:animRo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99"/>
                                        </p:tgtEl>
                                        <p:attrNameLst>
                                          <p:attrName>style.visibility</p:attrName>
                                        </p:attrNameLst>
                                      </p:cBhvr>
                                      <p:to>
                                        <p:strVal val="visible"/>
                                      </p:to>
                                    </p:set>
                                    <p:animEffect transition="in" filter="fade">
                                      <p:cBhvr>
                                        <p:cTn id="96" dur="1000"/>
                                        <p:tgtEl>
                                          <p:spTgt spid="299"/>
                                        </p:tgtEl>
                                      </p:cBhvr>
                                    </p:animEffect>
                                    <p:anim calcmode="lin" valueType="num">
                                      <p:cBhvr>
                                        <p:cTn id="97" dur="1000" fill="hold"/>
                                        <p:tgtEl>
                                          <p:spTgt spid="299"/>
                                        </p:tgtEl>
                                        <p:attrNameLst>
                                          <p:attrName>ppt_x</p:attrName>
                                        </p:attrNameLst>
                                      </p:cBhvr>
                                      <p:tavLst>
                                        <p:tav tm="0">
                                          <p:val>
                                            <p:strVal val="#ppt_x"/>
                                          </p:val>
                                        </p:tav>
                                        <p:tav tm="100000">
                                          <p:val>
                                            <p:strVal val="#ppt_x"/>
                                          </p:val>
                                        </p:tav>
                                      </p:tavLst>
                                    </p:anim>
                                    <p:anim calcmode="lin" valueType="num">
                                      <p:cBhvr>
                                        <p:cTn id="98" dur="1000" fill="hold"/>
                                        <p:tgtEl>
                                          <p:spTgt spid="2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0" animBg="1"/>
      <p:bldP spid="289" grpId="0" animBg="1"/>
      <p:bldP spid="290" grpId="0" animBg="1"/>
      <p:bldP spid="291" grpId="0" animBg="1"/>
      <p:bldP spid="292" grpId="0" animBg="1"/>
      <p:bldP spid="293" grpId="0" animBg="1"/>
      <p:bldP spid="295" grpId="0"/>
      <p:bldP spid="296" grpId="0"/>
      <p:bldP spid="297" grpId="0"/>
      <p:bldP spid="298" grpId="0"/>
      <p:bldP spid="299" grpId="0"/>
      <p:bldP spid="300" grpId="0" animBg="1"/>
      <p:bldP spid="300" grpId="1" animBg="1"/>
      <p:bldP spid="301" grpId="0" animBg="1"/>
      <p:bldP spid="302" grpId="0" animBg="1"/>
      <p:bldP spid="30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307" name="文本框"/>
          <p:cNvSpPr>
            <a:spLocks noGrp="1"/>
          </p:cNvSpPr>
          <p:nvPr>
            <p:ph type="body"/>
          </p:nvPr>
        </p:nvSpPr>
        <p:spPr>
          <a:xfrm>
            <a:off x="3818430" y="2498918"/>
            <a:ext cx="8373570" cy="99617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ctr">
              <a:lnSpc>
                <a:spcPct val="90000"/>
              </a:lnSpc>
              <a:spcBef>
                <a:spcPts val="1000"/>
              </a:spcBef>
              <a:spcAft>
                <a:spcPts val="0"/>
              </a:spcAft>
              <a:buNone/>
            </a:pPr>
            <a:r>
              <a:rPr lang="zh-CN" altLang="en-US" sz="2800" b="1" u="none" strike="noStrike" kern="1200" cap="none" spc="300" baseline="0" dirty="0">
                <a:solidFill>
                  <a:srgbClr val="D70000"/>
                </a:solidFill>
                <a:latin typeface="微软雅黑" charset="0"/>
                <a:ea typeface="微软雅黑" charset="0"/>
                <a:cs typeface="Times New Roman" charset="0"/>
              </a:rPr>
              <a:t>把“四个回归”作为加快建设一流</a:t>
            </a:r>
            <a:endParaRPr lang="en-US" altLang="zh-CN" sz="2800" b="1" u="none" strike="noStrike" kern="1200" cap="none" spc="300" baseline="0" dirty="0">
              <a:solidFill>
                <a:srgbClr val="D70000"/>
              </a:solidFill>
              <a:latin typeface="微软雅黑" charset="0"/>
              <a:ea typeface="微软雅黑" charset="0"/>
              <a:cs typeface="Times New Roman" charset="0"/>
            </a:endParaRPr>
          </a:p>
          <a:p>
            <a:pPr marL="0" indent="0" algn="ctr">
              <a:lnSpc>
                <a:spcPct val="90000"/>
              </a:lnSpc>
              <a:spcBef>
                <a:spcPts val="1000"/>
              </a:spcBef>
              <a:spcAft>
                <a:spcPts val="0"/>
              </a:spcAft>
              <a:buNone/>
            </a:pPr>
            <a:r>
              <a:rPr lang="zh-CN" altLang="en-US" sz="2800" b="1" u="none" strike="noStrike" kern="1200" cap="none" spc="300" baseline="0" dirty="0">
                <a:solidFill>
                  <a:srgbClr val="D70000"/>
                </a:solidFill>
                <a:latin typeface="微软雅黑" charset="0"/>
                <a:ea typeface="微软雅黑" charset="0"/>
                <a:cs typeface="Times New Roman" charset="0"/>
              </a:rPr>
              <a:t>本科教育的基本要求</a:t>
            </a:r>
            <a:endParaRPr lang="zh-CN" altLang="en-US" sz="2800" b="1" u="none" strike="noStrike" kern="1200" cap="none" spc="300" baseline="0" dirty="0">
              <a:solidFill>
                <a:schemeClr val="tx1"/>
              </a:solidFill>
              <a:latin typeface="微软雅黑" charset="0"/>
              <a:ea typeface="微软雅黑" charset="0"/>
              <a:cs typeface="Times New Roman" charset="0"/>
            </a:endParaRPr>
          </a:p>
        </p:txBody>
      </p:sp>
      <p:sp>
        <p:nvSpPr>
          <p:cNvPr id="308" name="文本框"/>
          <p:cNvSpPr>
            <a:spLocks noGrp="1"/>
          </p:cNvSpPr>
          <p:nvPr>
            <p:ph type="body" idx="10"/>
          </p:nvPr>
        </p:nvSpPr>
        <p:spPr>
          <a:xfrm>
            <a:off x="6247906" y="1456662"/>
            <a:ext cx="3514616" cy="85408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228600" indent="-228600" algn="ctr">
              <a:lnSpc>
                <a:spcPct val="90000"/>
              </a:lnSpc>
              <a:spcBef>
                <a:spcPts val="1000"/>
              </a:spcBef>
              <a:spcAft>
                <a:spcPts val="0"/>
              </a:spcAft>
              <a:buNone/>
            </a:pPr>
            <a:r>
              <a:rPr lang="zh-CN" altLang="en-US" sz="5500" b="1" u="none" strike="noStrike" kern="1200" cap="none" spc="600" baseline="0" dirty="0">
                <a:solidFill>
                  <a:schemeClr val="tx1"/>
                </a:solidFill>
                <a:latin typeface="微软雅黑" charset="0"/>
                <a:ea typeface="微软雅黑" charset="0"/>
                <a:cs typeface="Times New Roman" charset="0"/>
              </a:rPr>
              <a:t>第二章</a:t>
            </a:r>
          </a:p>
        </p:txBody>
      </p:sp>
    </p:spTree>
    <p:extLst>
      <p:ext uri="{BB962C8B-B14F-4D97-AF65-F5344CB8AC3E}">
        <p14:creationId xmlns:p14="http://schemas.microsoft.com/office/powerpoint/2010/main" val="16951971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8">
                                            <p:txEl>
                                              <p:pRg st="0" end="0"/>
                                            </p:txEl>
                                          </p:spTgt>
                                        </p:tgtEl>
                                        <p:attrNameLst>
                                          <p:attrName>style.visibility</p:attrName>
                                        </p:attrNameLst>
                                      </p:cBhvr>
                                      <p:to>
                                        <p:strVal val="visible"/>
                                      </p:to>
                                    </p:set>
                                    <p:animEffect transition="in" filter="fade">
                                      <p:cBhvr>
                                        <p:cTn id="7" dur="1000"/>
                                        <p:tgtEl>
                                          <p:spTgt spid="308">
                                            <p:txEl>
                                              <p:pRg st="0" end="0"/>
                                            </p:txEl>
                                          </p:spTgt>
                                        </p:tgtEl>
                                      </p:cBhvr>
                                    </p:animEffect>
                                    <p:anim calcmode="lin" valueType="num">
                                      <p:cBhvr>
                                        <p:cTn id="8" dur="1000" fill="hold"/>
                                        <p:tgtEl>
                                          <p:spTgt spid="30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
                                            <p:txEl>
                                              <p:pRg st="0" end="0"/>
                                            </p:txEl>
                                          </p:spTgt>
                                        </p:tgtEl>
                                        <p:attrNameLst>
                                          <p:attrName>style.visibility</p:attrName>
                                        </p:attrNameLst>
                                      </p:cBhvr>
                                      <p:to>
                                        <p:strVal val="visible"/>
                                      </p:to>
                                    </p:set>
                                    <p:animEffect transition="in" filter="fade">
                                      <p:cBhvr>
                                        <p:cTn id="14" dur="1000"/>
                                        <p:tgtEl>
                                          <p:spTgt spid="307">
                                            <p:txEl>
                                              <p:pRg st="0" end="0"/>
                                            </p:txEl>
                                          </p:spTgt>
                                        </p:tgtEl>
                                      </p:cBhvr>
                                    </p:animEffect>
                                    <p:anim calcmode="lin" valueType="num">
                                      <p:cBhvr>
                                        <p:cTn id="15" dur="1000" fill="hold"/>
                                        <p:tgtEl>
                                          <p:spTgt spid="30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
                                            <p:txEl>
                                              <p:pRg st="1" end="1"/>
                                            </p:txEl>
                                          </p:spTgt>
                                        </p:tgtEl>
                                        <p:attrNameLst>
                                          <p:attrName>style.visibility</p:attrName>
                                        </p:attrNameLst>
                                      </p:cBhvr>
                                      <p:to>
                                        <p:strVal val="visible"/>
                                      </p:to>
                                    </p:set>
                                    <p:animEffect transition="in" filter="fade">
                                      <p:cBhvr>
                                        <p:cTn id="21" dur="1000"/>
                                        <p:tgtEl>
                                          <p:spTgt spid="307">
                                            <p:txEl>
                                              <p:pRg st="1" end="1"/>
                                            </p:txEl>
                                          </p:spTgt>
                                        </p:tgtEl>
                                      </p:cBhvr>
                                    </p:animEffect>
                                    <p:anim calcmode="lin" valueType="num">
                                      <p:cBhvr>
                                        <p:cTn id="22" dur="1000" fill="hold"/>
                                        <p:tgtEl>
                                          <p:spTgt spid="30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0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0" build="p"/>
      <p:bldP spid="30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309" name="直线"/>
          <p:cNvSpPr>
            <a:spLocks/>
          </p:cNvSpPr>
          <p:nvPr/>
        </p:nvSpPr>
        <p:spPr>
          <a:xfrm>
            <a:off x="6096000" y="1727200"/>
            <a:ext cx="0" cy="5130800"/>
          </a:xfrm>
          <a:prstGeom prst="line">
            <a:avLst/>
          </a:prstGeom>
          <a:noFill/>
          <a:ln w="38100" cap="flat" cmpd="sng">
            <a:solidFill>
              <a:srgbClr val="D70000"/>
            </a:solidFill>
            <a:prstDash val="solid"/>
            <a:round/>
          </a:ln>
        </p:spPr>
      </p:sp>
      <p:sp>
        <p:nvSpPr>
          <p:cNvPr id="310" name="等腰三角形"/>
          <p:cNvSpPr>
            <a:spLocks/>
          </p:cNvSpPr>
          <p:nvPr/>
        </p:nvSpPr>
        <p:spPr>
          <a:xfrm rot="16200000" flipH="1">
            <a:off x="5823763" y="3583965"/>
            <a:ext cx="157246" cy="263844"/>
          </a:xfrm>
          <a:prstGeom prst="triangle">
            <a:avLst>
              <a:gd name="adj" fmla="val 50000"/>
            </a:avLst>
          </a:prstGeom>
          <a:solidFill>
            <a:srgbClr val="D70000"/>
          </a:solidFill>
          <a:ln w="12700" cap="flat" cmpd="sng">
            <a:noFill/>
            <a:prstDash val="solid"/>
            <a:round/>
          </a:ln>
        </p:spPr>
      </p:sp>
      <p:sp>
        <p:nvSpPr>
          <p:cNvPr id="311" name="等腰三角形"/>
          <p:cNvSpPr>
            <a:spLocks/>
          </p:cNvSpPr>
          <p:nvPr/>
        </p:nvSpPr>
        <p:spPr>
          <a:xfrm rot="5400000">
            <a:off x="6222519" y="5092693"/>
            <a:ext cx="157246" cy="263843"/>
          </a:xfrm>
          <a:prstGeom prst="triangle">
            <a:avLst>
              <a:gd name="adj" fmla="val 50000"/>
            </a:avLst>
          </a:prstGeom>
          <a:solidFill>
            <a:srgbClr val="D70000"/>
          </a:solidFill>
          <a:ln w="12700" cap="flat" cmpd="sng">
            <a:noFill/>
            <a:prstDash val="solid"/>
            <a:round/>
          </a:ln>
        </p:spPr>
      </p:sp>
      <p:sp>
        <p:nvSpPr>
          <p:cNvPr id="312" name="圆角矩形"/>
          <p:cNvSpPr>
            <a:spLocks/>
          </p:cNvSpPr>
          <p:nvPr/>
        </p:nvSpPr>
        <p:spPr>
          <a:xfrm>
            <a:off x="6531203" y="2749413"/>
            <a:ext cx="4313293" cy="3709675"/>
          </a:xfrm>
          <a:prstGeom prst="roundRect">
            <a:avLst>
              <a:gd name="adj" fmla="val 5217"/>
            </a:avLst>
          </a:prstGeom>
          <a:solidFill>
            <a:schemeClr val="accent1"/>
          </a:solidFill>
          <a:ln w="12700" cap="flat" cmpd="sng">
            <a:noFill/>
            <a:prstDash val="solid"/>
            <a:round/>
          </a:ln>
        </p:spPr>
      </p:sp>
      <p:sp>
        <p:nvSpPr>
          <p:cNvPr id="313" name="椭圆"/>
          <p:cNvSpPr>
            <a:spLocks/>
          </p:cNvSpPr>
          <p:nvPr/>
        </p:nvSpPr>
        <p:spPr>
          <a:xfrm>
            <a:off x="10305923" y="2212298"/>
            <a:ext cx="1094837" cy="1094837"/>
          </a:xfrm>
          <a:prstGeom prst="ellipse">
            <a:avLst/>
          </a:prstGeom>
          <a:solidFill>
            <a:srgbClr val="FFFFFF"/>
          </a:solidFill>
          <a:ln w="73025" cap="flat" cmpd="sng">
            <a:solidFill>
              <a:srgbClr val="D70000"/>
            </a:solidFill>
            <a:prstDash val="solid"/>
            <a:round/>
          </a:ln>
        </p:spPr>
      </p:sp>
      <p:sp>
        <p:nvSpPr>
          <p:cNvPr id="314" name="曲线"/>
          <p:cNvSpPr>
            <a:spLocks/>
          </p:cNvSpPr>
          <p:nvPr/>
        </p:nvSpPr>
        <p:spPr>
          <a:xfrm>
            <a:off x="10558241" y="2427776"/>
            <a:ext cx="587443" cy="644662"/>
          </a:xfrm>
          <a:custGeom>
            <a:avLst/>
            <a:gdLst>
              <a:gd name="T1" fmla="*/ 0 w 21600"/>
              <a:gd name="T2" fmla="*/ 0 h 21600"/>
              <a:gd name="T3" fmla="*/ 21600 w 21600"/>
              <a:gd name="T4" fmla="*/ 21600 h 21600"/>
            </a:gdLst>
            <a:ahLst/>
            <a:cxnLst/>
            <a:rect l="T1" t="T2" r="T3" b="T4"/>
            <a:pathLst>
              <a:path w="21600" h="21600">
                <a:moveTo>
                  <a:pt x="16607" y="20611"/>
                </a:moveTo>
                <a:lnTo>
                  <a:pt x="5484" y="20611"/>
                </a:lnTo>
                <a:cubicBezTo>
                  <a:pt x="5199" y="20611"/>
                  <a:pt x="4966" y="20847"/>
                  <a:pt x="4966" y="21105"/>
                </a:cubicBezTo>
                <a:cubicBezTo>
                  <a:pt x="4966" y="21388"/>
                  <a:pt x="5199" y="21600"/>
                  <a:pt x="5484" y="21600"/>
                </a:cubicBezTo>
                <a:lnTo>
                  <a:pt x="16607" y="21600"/>
                </a:lnTo>
                <a:cubicBezTo>
                  <a:pt x="16891" y="21600"/>
                  <a:pt x="17150" y="21388"/>
                  <a:pt x="17150" y="21105"/>
                </a:cubicBezTo>
                <a:cubicBezTo>
                  <a:pt x="17150" y="20847"/>
                  <a:pt x="16891" y="20611"/>
                  <a:pt x="16607" y="20611"/>
                </a:cubicBezTo>
              </a:path>
              <a:path w="21600" h="21600">
                <a:moveTo>
                  <a:pt x="4397" y="9152"/>
                </a:moveTo>
                <a:lnTo>
                  <a:pt x="11744" y="6000"/>
                </a:lnTo>
                <a:lnTo>
                  <a:pt x="7501" y="13764"/>
                </a:lnTo>
                <a:lnTo>
                  <a:pt x="4397" y="9152"/>
                </a:lnTo>
              </a:path>
              <a:path w="21600" h="21600">
                <a:moveTo>
                  <a:pt x="18444" y="0"/>
                </a:moveTo>
                <a:lnTo>
                  <a:pt x="0" y="7952"/>
                </a:lnTo>
                <a:lnTo>
                  <a:pt x="7786" y="19552"/>
                </a:lnTo>
                <a:lnTo>
                  <a:pt x="18444" y="0"/>
                </a:lnTo>
              </a:path>
              <a:path w="21600" h="21600">
                <a:moveTo>
                  <a:pt x="21160" y="11741"/>
                </a:moveTo>
                <a:lnTo>
                  <a:pt x="19220" y="9976"/>
                </a:lnTo>
                <a:cubicBezTo>
                  <a:pt x="19039" y="9811"/>
                  <a:pt x="18806" y="9717"/>
                  <a:pt x="18599" y="9694"/>
                </a:cubicBezTo>
                <a:cubicBezTo>
                  <a:pt x="18314" y="9647"/>
                  <a:pt x="18056" y="9717"/>
                  <a:pt x="17874" y="9882"/>
                </a:cubicBezTo>
                <a:lnTo>
                  <a:pt x="16840" y="10823"/>
                </a:lnTo>
                <a:lnTo>
                  <a:pt x="20228" y="13905"/>
                </a:lnTo>
                <a:lnTo>
                  <a:pt x="21263" y="12964"/>
                </a:lnTo>
                <a:cubicBezTo>
                  <a:pt x="21600" y="12658"/>
                  <a:pt x="21574" y="12117"/>
                  <a:pt x="21160" y="11741"/>
                </a:cubicBezTo>
              </a:path>
              <a:path w="21600" h="21600">
                <a:moveTo>
                  <a:pt x="11537" y="18517"/>
                </a:moveTo>
                <a:lnTo>
                  <a:pt x="11770" y="17905"/>
                </a:lnTo>
                <a:lnTo>
                  <a:pt x="12106" y="16964"/>
                </a:lnTo>
                <a:lnTo>
                  <a:pt x="12804" y="17576"/>
                </a:lnTo>
                <a:lnTo>
                  <a:pt x="13503" y="18211"/>
                </a:lnTo>
                <a:lnTo>
                  <a:pt x="12468" y="18541"/>
                </a:lnTo>
                <a:lnTo>
                  <a:pt x="11795" y="18729"/>
                </a:lnTo>
                <a:cubicBezTo>
                  <a:pt x="11666" y="18776"/>
                  <a:pt x="11588" y="18800"/>
                  <a:pt x="11537" y="18752"/>
                </a:cubicBezTo>
                <a:cubicBezTo>
                  <a:pt x="11485" y="18705"/>
                  <a:pt x="11485" y="18611"/>
                  <a:pt x="11537" y="18517"/>
                </a:cubicBezTo>
              </a:path>
              <a:path w="21600" h="21600">
                <a:moveTo>
                  <a:pt x="10709" y="18235"/>
                </a:moveTo>
                <a:cubicBezTo>
                  <a:pt x="10554" y="18635"/>
                  <a:pt x="10631" y="19035"/>
                  <a:pt x="10916" y="19294"/>
                </a:cubicBezTo>
                <a:cubicBezTo>
                  <a:pt x="11226" y="19576"/>
                  <a:pt x="11666" y="19647"/>
                  <a:pt x="12106" y="19482"/>
                </a:cubicBezTo>
                <a:lnTo>
                  <a:pt x="12727" y="19294"/>
                </a:lnTo>
                <a:lnTo>
                  <a:pt x="13787" y="18988"/>
                </a:lnTo>
                <a:lnTo>
                  <a:pt x="15107" y="18564"/>
                </a:lnTo>
                <a:lnTo>
                  <a:pt x="14124" y="17670"/>
                </a:lnTo>
                <a:lnTo>
                  <a:pt x="13425" y="17035"/>
                </a:lnTo>
                <a:lnTo>
                  <a:pt x="12727" y="16399"/>
                </a:lnTo>
                <a:lnTo>
                  <a:pt x="11718" y="15482"/>
                </a:lnTo>
                <a:lnTo>
                  <a:pt x="11278" y="16705"/>
                </a:lnTo>
                <a:lnTo>
                  <a:pt x="10942" y="17647"/>
                </a:lnTo>
                <a:lnTo>
                  <a:pt x="10709" y="18235"/>
                </a:lnTo>
              </a:path>
              <a:path w="21600" h="21600">
                <a:moveTo>
                  <a:pt x="17202" y="11600"/>
                </a:moveTo>
                <a:lnTo>
                  <a:pt x="16607" y="11035"/>
                </a:lnTo>
                <a:lnTo>
                  <a:pt x="15986" y="11600"/>
                </a:lnTo>
                <a:lnTo>
                  <a:pt x="12597" y="14682"/>
                </a:lnTo>
                <a:lnTo>
                  <a:pt x="12002" y="15223"/>
                </a:lnTo>
                <a:lnTo>
                  <a:pt x="12597" y="15788"/>
                </a:lnTo>
                <a:lnTo>
                  <a:pt x="14770" y="17764"/>
                </a:lnTo>
                <a:lnTo>
                  <a:pt x="15391" y="18329"/>
                </a:lnTo>
                <a:lnTo>
                  <a:pt x="16012" y="17764"/>
                </a:lnTo>
                <a:lnTo>
                  <a:pt x="19375" y="14682"/>
                </a:lnTo>
                <a:lnTo>
                  <a:pt x="19996" y="14141"/>
                </a:lnTo>
                <a:lnTo>
                  <a:pt x="19375" y="13576"/>
                </a:lnTo>
                <a:lnTo>
                  <a:pt x="17202" y="11600"/>
                </a:lnTo>
                <a:close/>
              </a:path>
            </a:pathLst>
          </a:custGeom>
          <a:solidFill>
            <a:schemeClr val="accent1"/>
          </a:solidFill>
          <a:ln w="9525" cap="flat" cmpd="sng">
            <a:noFill/>
            <a:prstDash val="solid"/>
            <a:round/>
          </a:ln>
        </p:spPr>
      </p:sp>
      <p:grpSp>
        <p:nvGrpSpPr>
          <p:cNvPr id="317" name="组合"/>
          <p:cNvGrpSpPr>
            <a:grpSpLocks/>
          </p:cNvGrpSpPr>
          <p:nvPr/>
        </p:nvGrpSpPr>
        <p:grpSpPr>
          <a:xfrm>
            <a:off x="5975096" y="1598836"/>
            <a:ext cx="256726" cy="256726"/>
            <a:chOff x="5975096" y="1598836"/>
            <a:chExt cx="256726" cy="256726"/>
          </a:xfrm>
        </p:grpSpPr>
        <p:sp>
          <p:nvSpPr>
            <p:cNvPr id="315" name="椭圆"/>
            <p:cNvSpPr>
              <a:spLocks/>
            </p:cNvSpPr>
            <p:nvPr/>
          </p:nvSpPr>
          <p:spPr>
            <a:xfrm>
              <a:off x="5975096" y="1598836"/>
              <a:ext cx="256726" cy="256726"/>
            </a:xfrm>
            <a:prstGeom prst="ellipse">
              <a:avLst/>
            </a:prstGeom>
            <a:solidFill>
              <a:srgbClr val="D70000"/>
            </a:solidFill>
            <a:ln w="12700" cap="flat" cmpd="sng">
              <a:solidFill>
                <a:srgbClr val="D70000"/>
              </a:solidFill>
              <a:prstDash val="solid"/>
              <a:round/>
            </a:ln>
          </p:spPr>
        </p:sp>
        <p:sp>
          <p:nvSpPr>
            <p:cNvPr id="316" name="椭圆"/>
            <p:cNvSpPr>
              <a:spLocks/>
            </p:cNvSpPr>
            <p:nvPr/>
          </p:nvSpPr>
          <p:spPr>
            <a:xfrm>
              <a:off x="6039278" y="1663017"/>
              <a:ext cx="128364" cy="128363"/>
            </a:xfrm>
            <a:prstGeom prst="ellipse">
              <a:avLst/>
            </a:prstGeom>
            <a:solidFill>
              <a:schemeClr val="bg1"/>
            </a:solidFill>
            <a:ln w="12700" cap="flat" cmpd="sng">
              <a:solidFill>
                <a:srgbClr val="D70000"/>
              </a:solidFill>
              <a:prstDash val="solid"/>
              <a:round/>
            </a:ln>
          </p:spPr>
        </p:sp>
      </p:grpSp>
      <p:grpSp>
        <p:nvGrpSpPr>
          <p:cNvPr id="320" name="组合"/>
          <p:cNvGrpSpPr>
            <a:grpSpLocks/>
          </p:cNvGrpSpPr>
          <p:nvPr/>
        </p:nvGrpSpPr>
        <p:grpSpPr>
          <a:xfrm>
            <a:off x="5977877" y="3587522"/>
            <a:ext cx="256726" cy="256726"/>
            <a:chOff x="5977877" y="3587522"/>
            <a:chExt cx="256726" cy="256726"/>
          </a:xfrm>
        </p:grpSpPr>
        <p:sp>
          <p:nvSpPr>
            <p:cNvPr id="318" name="椭圆"/>
            <p:cNvSpPr>
              <a:spLocks/>
            </p:cNvSpPr>
            <p:nvPr/>
          </p:nvSpPr>
          <p:spPr>
            <a:xfrm>
              <a:off x="5977877" y="3587522"/>
              <a:ext cx="256726" cy="256726"/>
            </a:xfrm>
            <a:prstGeom prst="ellipse">
              <a:avLst/>
            </a:prstGeom>
            <a:solidFill>
              <a:srgbClr val="D70000"/>
            </a:solidFill>
            <a:ln w="12700" cap="flat" cmpd="sng">
              <a:solidFill>
                <a:srgbClr val="D70000"/>
              </a:solidFill>
              <a:prstDash val="solid"/>
              <a:round/>
            </a:ln>
          </p:spPr>
        </p:sp>
        <p:sp>
          <p:nvSpPr>
            <p:cNvPr id="319" name="椭圆"/>
            <p:cNvSpPr>
              <a:spLocks/>
            </p:cNvSpPr>
            <p:nvPr/>
          </p:nvSpPr>
          <p:spPr>
            <a:xfrm>
              <a:off x="6042059" y="3651704"/>
              <a:ext cx="128364" cy="128363"/>
            </a:xfrm>
            <a:prstGeom prst="ellipse">
              <a:avLst/>
            </a:prstGeom>
            <a:solidFill>
              <a:schemeClr val="bg1"/>
            </a:solidFill>
            <a:ln w="12700" cap="flat" cmpd="sng">
              <a:solidFill>
                <a:srgbClr val="D70000"/>
              </a:solidFill>
              <a:prstDash val="solid"/>
              <a:round/>
            </a:ln>
          </p:spPr>
        </p:sp>
      </p:grpSp>
      <p:grpSp>
        <p:nvGrpSpPr>
          <p:cNvPr id="323" name="组合"/>
          <p:cNvGrpSpPr>
            <a:grpSpLocks/>
          </p:cNvGrpSpPr>
          <p:nvPr/>
        </p:nvGrpSpPr>
        <p:grpSpPr>
          <a:xfrm>
            <a:off x="5953492" y="5096252"/>
            <a:ext cx="256726" cy="256726"/>
            <a:chOff x="5953492" y="5096252"/>
            <a:chExt cx="256726" cy="256726"/>
          </a:xfrm>
        </p:grpSpPr>
        <p:sp>
          <p:nvSpPr>
            <p:cNvPr id="321" name="椭圆"/>
            <p:cNvSpPr>
              <a:spLocks/>
            </p:cNvSpPr>
            <p:nvPr/>
          </p:nvSpPr>
          <p:spPr>
            <a:xfrm>
              <a:off x="5953492" y="5096252"/>
              <a:ext cx="256726" cy="256726"/>
            </a:xfrm>
            <a:prstGeom prst="ellipse">
              <a:avLst/>
            </a:prstGeom>
            <a:solidFill>
              <a:srgbClr val="D70000"/>
            </a:solidFill>
            <a:ln w="12700" cap="flat" cmpd="sng">
              <a:solidFill>
                <a:srgbClr val="D70000"/>
              </a:solidFill>
              <a:prstDash val="solid"/>
              <a:round/>
            </a:ln>
          </p:spPr>
        </p:sp>
        <p:sp>
          <p:nvSpPr>
            <p:cNvPr id="322" name="椭圆"/>
            <p:cNvSpPr>
              <a:spLocks/>
            </p:cNvSpPr>
            <p:nvPr/>
          </p:nvSpPr>
          <p:spPr>
            <a:xfrm>
              <a:off x="6017673" y="5160433"/>
              <a:ext cx="128364" cy="128363"/>
            </a:xfrm>
            <a:prstGeom prst="ellipse">
              <a:avLst/>
            </a:prstGeom>
            <a:solidFill>
              <a:schemeClr val="bg1"/>
            </a:solidFill>
            <a:ln w="12700" cap="flat" cmpd="sng">
              <a:solidFill>
                <a:srgbClr val="D70000"/>
              </a:solidFill>
              <a:prstDash val="solid"/>
              <a:round/>
            </a:ln>
          </p:spPr>
        </p:sp>
      </p:grpSp>
      <p:sp>
        <p:nvSpPr>
          <p:cNvPr id="324" name="矩形"/>
          <p:cNvSpPr>
            <a:spLocks/>
          </p:cNvSpPr>
          <p:nvPr/>
        </p:nvSpPr>
        <p:spPr>
          <a:xfrm>
            <a:off x="6531203" y="2942257"/>
            <a:ext cx="4146812" cy="3323987"/>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467994" algn="just">
              <a:lnSpc>
                <a:spcPct val="150000"/>
              </a:lnSpc>
              <a:spcBef>
                <a:spcPts val="0"/>
              </a:spcBef>
              <a:spcAft>
                <a:spcPts val="1500"/>
              </a:spcAft>
              <a:buNone/>
            </a:pPr>
            <a:r>
              <a:rPr lang="en-US" altLang="zh-CN" sz="2000" b="1" u="none" strike="noStrike" kern="1200" cap="none" spc="150" baseline="0" dirty="0">
                <a:solidFill>
                  <a:schemeClr val="bg1"/>
                </a:solidFill>
                <a:latin typeface="微软雅黑" charset="0"/>
                <a:ea typeface="微软雅黑" charset="0"/>
                <a:cs typeface="微软雅黑" charset="0"/>
              </a:rPr>
              <a:t>2016</a:t>
            </a:r>
            <a:r>
              <a:rPr lang="zh-CN" altLang="en-US" sz="2000" b="1" u="none" strike="noStrike" kern="1200" cap="none" spc="150" baseline="0" dirty="0">
                <a:solidFill>
                  <a:schemeClr val="bg1"/>
                </a:solidFill>
                <a:latin typeface="微软雅黑" charset="0"/>
                <a:ea typeface="微软雅黑" charset="0"/>
                <a:cs typeface="微软雅黑" charset="0"/>
              </a:rPr>
              <a:t>年教育部党组提出，高等教育要回归常识、回归本分、回归初心、回归梦想。“四个回归”的核心是回归大学的本质职能，把培养人作为根本任务，把立德树人的成效作为检验学校一切工作的根本标准。</a:t>
            </a:r>
          </a:p>
        </p:txBody>
      </p:sp>
      <p:sp>
        <p:nvSpPr>
          <p:cNvPr id="325" name="文本框"/>
          <p:cNvSpPr>
            <a:spLocks noGrp="1"/>
          </p:cNvSpPr>
          <p:nvPr>
            <p:ph type="body"/>
          </p:nvPr>
        </p:nvSpPr>
        <p:spPr>
          <a:xfrm>
            <a:off x="1276181" y="107070"/>
            <a:ext cx="8580337" cy="959237"/>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1000"/>
              </a:spcBef>
              <a:spcAft>
                <a:spcPts val="0"/>
              </a:spcAft>
              <a:buNone/>
            </a:pPr>
            <a:r>
              <a:rPr lang="zh-CN" altLang="en-US" sz="2400" b="1" u="none" strike="noStrike" kern="1200" cap="none" spc="300" baseline="0" dirty="0">
                <a:solidFill>
                  <a:srgbClr val="D70000"/>
                </a:solidFill>
                <a:latin typeface="微软雅黑" charset="0"/>
                <a:ea typeface="微软雅黑" charset="0"/>
                <a:cs typeface="Times New Roman" charset="0"/>
              </a:rPr>
              <a:t>把“四个回归”作为加快</a:t>
            </a:r>
            <a:endParaRPr lang="en-US" altLang="zh-CN" sz="2400" b="1" u="none" strike="noStrike" kern="1200" cap="none" spc="300" baseline="0" dirty="0">
              <a:solidFill>
                <a:srgbClr val="D70000"/>
              </a:solidFill>
              <a:latin typeface="微软雅黑" charset="0"/>
              <a:ea typeface="微软雅黑" charset="0"/>
              <a:cs typeface="Times New Roman" charset="0"/>
            </a:endParaRPr>
          </a:p>
          <a:p>
            <a:pPr marL="0" indent="0" algn="l">
              <a:lnSpc>
                <a:spcPct val="100000"/>
              </a:lnSpc>
              <a:spcBef>
                <a:spcPts val="1000"/>
              </a:spcBef>
              <a:spcAft>
                <a:spcPts val="0"/>
              </a:spcAft>
              <a:buNone/>
            </a:pPr>
            <a:r>
              <a:rPr lang="zh-CN" altLang="en-US" sz="2400" b="1" u="none" strike="noStrike" kern="1200" cap="none" spc="300" baseline="0" dirty="0">
                <a:solidFill>
                  <a:srgbClr val="D70000"/>
                </a:solidFill>
                <a:latin typeface="微软雅黑" charset="0"/>
                <a:ea typeface="微软雅黑" charset="0"/>
                <a:cs typeface="Times New Roman" charset="0"/>
              </a:rPr>
              <a:t>建设一流本科教育的基本要求</a:t>
            </a:r>
            <a:endParaRPr lang="zh-CN" altLang="en-US" sz="2400" b="1" u="none" strike="noStrike" kern="1200" cap="none" spc="300" baseline="0" dirty="0">
              <a:solidFill>
                <a:schemeClr val="tx1"/>
              </a:solidFill>
              <a:latin typeface="微软雅黑" charset="0"/>
              <a:ea typeface="微软雅黑" charset="0"/>
              <a:cs typeface="Times New Roman" charset="0"/>
            </a:endParaRPr>
          </a:p>
        </p:txBody>
      </p:sp>
      <p:pic>
        <p:nvPicPr>
          <p:cNvPr id="326" name="图片"/>
          <p:cNvPicPr>
            <a:picLocks noChangeAspect="1"/>
          </p:cNvPicPr>
          <p:nvPr/>
        </p:nvPicPr>
        <p:blipFill>
          <a:blip r:embed="rId3" cstate="print"/>
          <a:stretch>
            <a:fillRect/>
          </a:stretch>
        </p:blipFill>
        <p:spPr>
          <a:xfrm>
            <a:off x="1023798" y="2749413"/>
            <a:ext cx="4635845" cy="3384061"/>
          </a:xfrm>
          <a:prstGeom prst="rect">
            <a:avLst/>
          </a:prstGeom>
          <a:noFill/>
          <a:ln w="9525" cap="flat" cmpd="sng">
            <a:noFill/>
            <a:prstDash val="solid"/>
            <a:miter/>
          </a:ln>
        </p:spPr>
      </p:pic>
    </p:spTree>
    <p:extLst>
      <p:ext uri="{BB962C8B-B14F-4D97-AF65-F5344CB8AC3E}">
        <p14:creationId xmlns:p14="http://schemas.microsoft.com/office/powerpoint/2010/main" val="81937368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wipe(down)">
                                      <p:cBhvr>
                                        <p:cTn id="7" dur="500"/>
                                        <p:tgtEl>
                                          <p:spTgt spid="309"/>
                                        </p:tgtEl>
                                      </p:cBhvr>
                                    </p:animEffect>
                                  </p:childTnLst>
                                </p:cTn>
                              </p:par>
                            </p:childTnLst>
                          </p:cTn>
                        </p:par>
                        <p:par>
                          <p:cTn id="8" fill="hold" nodeType="with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17"/>
                                        </p:tgtEl>
                                        <p:attrNameLst>
                                          <p:attrName>style.visibility</p:attrName>
                                        </p:attrNameLst>
                                      </p:cBhvr>
                                      <p:to>
                                        <p:strVal val="visible"/>
                                      </p:to>
                                    </p:set>
                                    <p:anim calcmode="lin" valueType="num">
                                      <p:cBhvr>
                                        <p:cTn id="11" dur="500" fill="hold"/>
                                        <p:tgtEl>
                                          <p:spTgt spid="317"/>
                                        </p:tgtEl>
                                        <p:attrNameLst>
                                          <p:attrName>ppt_w</p:attrName>
                                        </p:attrNameLst>
                                      </p:cBhvr>
                                      <p:tavLst>
                                        <p:tav tm="0">
                                          <p:val>
                                            <p:fltVal val="0"/>
                                          </p:val>
                                        </p:tav>
                                        <p:tav tm="100000">
                                          <p:val>
                                            <p:strVal val="#ppt_w"/>
                                          </p:val>
                                        </p:tav>
                                      </p:tavLst>
                                    </p:anim>
                                    <p:anim calcmode="lin" valueType="num">
                                      <p:cBhvr>
                                        <p:cTn id="12" dur="500" fill="hold"/>
                                        <p:tgtEl>
                                          <p:spTgt spid="31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20"/>
                                        </p:tgtEl>
                                        <p:attrNameLst>
                                          <p:attrName>style.visibility</p:attrName>
                                        </p:attrNameLst>
                                      </p:cBhvr>
                                      <p:to>
                                        <p:strVal val="visible"/>
                                      </p:to>
                                    </p:set>
                                    <p:anim calcmode="lin" valueType="num">
                                      <p:cBhvr>
                                        <p:cTn id="15" dur="500" fill="hold"/>
                                        <p:tgtEl>
                                          <p:spTgt spid="320"/>
                                        </p:tgtEl>
                                        <p:attrNameLst>
                                          <p:attrName>ppt_w</p:attrName>
                                        </p:attrNameLst>
                                      </p:cBhvr>
                                      <p:tavLst>
                                        <p:tav tm="0">
                                          <p:val>
                                            <p:fltVal val="0"/>
                                          </p:val>
                                        </p:tav>
                                        <p:tav tm="100000">
                                          <p:val>
                                            <p:strVal val="#ppt_w"/>
                                          </p:val>
                                        </p:tav>
                                      </p:tavLst>
                                    </p:anim>
                                    <p:anim calcmode="lin" valueType="num">
                                      <p:cBhvr>
                                        <p:cTn id="16" dur="500" fill="hold"/>
                                        <p:tgtEl>
                                          <p:spTgt spid="320"/>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23"/>
                                        </p:tgtEl>
                                        <p:attrNameLst>
                                          <p:attrName>style.visibility</p:attrName>
                                        </p:attrNameLst>
                                      </p:cBhvr>
                                      <p:to>
                                        <p:strVal val="visible"/>
                                      </p:to>
                                    </p:set>
                                    <p:anim calcmode="lin" valueType="num">
                                      <p:cBhvr>
                                        <p:cTn id="19" dur="500" fill="hold"/>
                                        <p:tgtEl>
                                          <p:spTgt spid="323"/>
                                        </p:tgtEl>
                                        <p:attrNameLst>
                                          <p:attrName>ppt_w</p:attrName>
                                        </p:attrNameLst>
                                      </p:cBhvr>
                                      <p:tavLst>
                                        <p:tav tm="0">
                                          <p:val>
                                            <p:fltVal val="0"/>
                                          </p:val>
                                        </p:tav>
                                        <p:tav tm="100000">
                                          <p:val>
                                            <p:strVal val="#ppt_w"/>
                                          </p:val>
                                        </p:tav>
                                      </p:tavLst>
                                    </p:anim>
                                    <p:anim calcmode="lin" valueType="num">
                                      <p:cBhvr>
                                        <p:cTn id="20" dur="500" fill="hold"/>
                                        <p:tgtEl>
                                          <p:spTgt spid="323"/>
                                        </p:tgtEl>
                                        <p:attrNameLst>
                                          <p:attrName>ppt_h</p:attrName>
                                        </p:attrNameLst>
                                      </p:cBhvr>
                                      <p:tavLst>
                                        <p:tav tm="0">
                                          <p:val>
                                            <p:fltVal val="0"/>
                                          </p:val>
                                        </p:tav>
                                        <p:tav tm="100000">
                                          <p:val>
                                            <p:strVal val="#ppt_h"/>
                                          </p:val>
                                        </p:tav>
                                      </p:tavLst>
                                    </p:anim>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310"/>
                                        </p:tgtEl>
                                        <p:attrNameLst>
                                          <p:attrName>style.visibility</p:attrName>
                                        </p:attrNameLst>
                                      </p:cBhvr>
                                      <p:to>
                                        <p:strVal val="visible"/>
                                      </p:to>
                                    </p:set>
                                    <p:animEffect transition="in" filter="wipe(right)">
                                      <p:cBhvr>
                                        <p:cTn id="24" dur="500"/>
                                        <p:tgtEl>
                                          <p:spTgt spid="310"/>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11"/>
                                        </p:tgtEl>
                                        <p:attrNameLst>
                                          <p:attrName>style.visibility</p:attrName>
                                        </p:attrNameLst>
                                      </p:cBhvr>
                                      <p:to>
                                        <p:strVal val="visible"/>
                                      </p:to>
                                    </p:set>
                                    <p:animEffect transition="in" filter="wipe(left)">
                                      <p:cBhvr>
                                        <p:cTn id="28" dur="500"/>
                                        <p:tgtEl>
                                          <p:spTgt spid="311"/>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12"/>
                                        </p:tgtEl>
                                        <p:attrNameLst>
                                          <p:attrName>style.visibility</p:attrName>
                                        </p:attrNameLst>
                                      </p:cBhvr>
                                      <p:to>
                                        <p:strVal val="visible"/>
                                      </p:to>
                                    </p:set>
                                    <p:animEffect transition="in" filter="wipe(left)">
                                      <p:cBhvr>
                                        <p:cTn id="32" dur="500"/>
                                        <p:tgtEl>
                                          <p:spTgt spid="312"/>
                                        </p:tgtEl>
                                      </p:cBhvr>
                                    </p:animEffect>
                                  </p:childTnLst>
                                </p:cTn>
                              </p:par>
                            </p:childTnLst>
                          </p:cTn>
                        </p:par>
                        <p:par>
                          <p:cTn id="33" fill="hold" nodeType="withGroup">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313"/>
                                        </p:tgtEl>
                                        <p:attrNameLst>
                                          <p:attrName>style.visibility</p:attrName>
                                        </p:attrNameLst>
                                      </p:cBhvr>
                                      <p:to>
                                        <p:strVal val="visible"/>
                                      </p:to>
                                    </p:set>
                                    <p:animEffect transition="in" filter="fade">
                                      <p:cBhvr>
                                        <p:cTn id="36" dur="500"/>
                                        <p:tgtEl>
                                          <p:spTgt spid="313"/>
                                        </p:tgtEl>
                                      </p:cBhvr>
                                    </p:animEffect>
                                  </p:childTnLst>
                                </p:cTn>
                              </p:par>
                            </p:childTnLst>
                          </p:cTn>
                        </p:par>
                        <p:par>
                          <p:cTn id="37" fill="hold">
                            <p:stCondLst>
                              <p:cond delay="3000"/>
                            </p:stCondLst>
                            <p:childTnLst>
                              <p:par>
                                <p:cTn id="38" presetID="12" presetClass="entr" presetSubtype="4" fill="hold" grpId="0" nodeType="afterEffect">
                                  <p:stCondLst>
                                    <p:cond delay="0"/>
                                  </p:stCondLst>
                                  <p:childTnLst>
                                    <p:set>
                                      <p:cBhvr>
                                        <p:cTn id="39" dur="1" fill="hold">
                                          <p:stCondLst>
                                            <p:cond delay="0"/>
                                          </p:stCondLst>
                                        </p:cTn>
                                        <p:tgtEl>
                                          <p:spTgt spid="314"/>
                                        </p:tgtEl>
                                        <p:attrNameLst>
                                          <p:attrName>style.visibility</p:attrName>
                                        </p:attrNameLst>
                                      </p:cBhvr>
                                      <p:to>
                                        <p:strVal val="visible"/>
                                      </p:to>
                                    </p:set>
                                    <p:anim calcmode="lin" valueType="num">
                                      <p:cBhvr additive="base">
                                        <p:cTn id="40" dur="500"/>
                                        <p:tgtEl>
                                          <p:spTgt spid="314"/>
                                        </p:tgtEl>
                                        <p:attrNameLst>
                                          <p:attrName>ppt_y</p:attrName>
                                        </p:attrNameLst>
                                      </p:cBhvr>
                                      <p:tavLst>
                                        <p:tav tm="0">
                                          <p:val>
                                            <p:strVal val="#ppt_y+#ppt_h*1.125000"/>
                                          </p:val>
                                        </p:tav>
                                        <p:tav tm="100000">
                                          <p:val>
                                            <p:strVal val="#ppt_y"/>
                                          </p:val>
                                        </p:tav>
                                      </p:tavLst>
                                    </p:anim>
                                    <p:animEffect transition="in" filter="wipe(up)">
                                      <p:cBhvr>
                                        <p:cTn id="41" dur="500"/>
                                        <p:tgtEl>
                                          <p:spTgt spid="31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24"/>
                                        </p:tgtEl>
                                        <p:attrNameLst>
                                          <p:attrName>style.visibility</p:attrName>
                                        </p:attrNameLst>
                                      </p:cBhvr>
                                      <p:to>
                                        <p:strVal val="visible"/>
                                      </p:to>
                                    </p:set>
                                    <p:animEffect transition="in" filter="fade">
                                      <p:cBhvr>
                                        <p:cTn id="46" dur="1000"/>
                                        <p:tgtEl>
                                          <p:spTgt spid="324"/>
                                        </p:tgtEl>
                                      </p:cBhvr>
                                    </p:animEffect>
                                    <p:anim calcmode="lin" valueType="num">
                                      <p:cBhvr>
                                        <p:cTn id="47" dur="1000" fill="hold"/>
                                        <p:tgtEl>
                                          <p:spTgt spid="324"/>
                                        </p:tgtEl>
                                        <p:attrNameLst>
                                          <p:attrName>ppt_x</p:attrName>
                                        </p:attrNameLst>
                                      </p:cBhvr>
                                      <p:tavLst>
                                        <p:tav tm="0">
                                          <p:val>
                                            <p:strVal val="#ppt_x"/>
                                          </p:val>
                                        </p:tav>
                                        <p:tav tm="100000">
                                          <p:val>
                                            <p:strVal val="#ppt_x"/>
                                          </p:val>
                                        </p:tav>
                                      </p:tavLst>
                                    </p:anim>
                                    <p:anim calcmode="lin" valueType="num">
                                      <p:cBhvr>
                                        <p:cTn id="48" dur="1000" fill="hold"/>
                                        <p:tgtEl>
                                          <p:spTgt spid="32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26"/>
                                        </p:tgtEl>
                                        <p:attrNameLst>
                                          <p:attrName>style.visibility</p:attrName>
                                        </p:attrNameLst>
                                      </p:cBhvr>
                                      <p:to>
                                        <p:strVal val="visible"/>
                                      </p:to>
                                    </p:set>
                                    <p:animEffect transition="in" filter="fade">
                                      <p:cBhvr>
                                        <p:cTn id="53" dur="1000"/>
                                        <p:tgtEl>
                                          <p:spTgt spid="326"/>
                                        </p:tgtEl>
                                      </p:cBhvr>
                                    </p:animEffect>
                                    <p:anim calcmode="lin" valueType="num">
                                      <p:cBhvr>
                                        <p:cTn id="54" dur="1000" fill="hold"/>
                                        <p:tgtEl>
                                          <p:spTgt spid="326"/>
                                        </p:tgtEl>
                                        <p:attrNameLst>
                                          <p:attrName>ppt_x</p:attrName>
                                        </p:attrNameLst>
                                      </p:cBhvr>
                                      <p:tavLst>
                                        <p:tav tm="0">
                                          <p:val>
                                            <p:strVal val="#ppt_x"/>
                                          </p:val>
                                        </p:tav>
                                        <p:tav tm="100000">
                                          <p:val>
                                            <p:strVal val="#ppt_x"/>
                                          </p:val>
                                        </p:tav>
                                      </p:tavLst>
                                    </p:anim>
                                    <p:anim calcmode="lin" valueType="num">
                                      <p:cBhvr>
                                        <p:cTn id="55" dur="1000" fill="hold"/>
                                        <p:tgtEl>
                                          <p:spTgt spid="32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25">
                                            <p:txEl>
                                              <p:pRg st="0" end="0"/>
                                            </p:txEl>
                                          </p:spTgt>
                                        </p:tgtEl>
                                        <p:attrNameLst>
                                          <p:attrName>style.visibility</p:attrName>
                                        </p:attrNameLst>
                                      </p:cBhvr>
                                      <p:to>
                                        <p:strVal val="visible"/>
                                      </p:to>
                                    </p:set>
                                    <p:animEffect transition="in" filter="fade">
                                      <p:cBhvr>
                                        <p:cTn id="60" dur="1000"/>
                                        <p:tgtEl>
                                          <p:spTgt spid="325">
                                            <p:txEl>
                                              <p:pRg st="0" end="0"/>
                                            </p:txEl>
                                          </p:spTgt>
                                        </p:tgtEl>
                                      </p:cBhvr>
                                    </p:animEffect>
                                    <p:anim calcmode="lin" valueType="num">
                                      <p:cBhvr>
                                        <p:cTn id="61" dur="1000" fill="hold"/>
                                        <p:tgtEl>
                                          <p:spTgt spid="325">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25">
                                            <p:txEl>
                                              <p:pRg st="1" end="1"/>
                                            </p:txEl>
                                          </p:spTgt>
                                        </p:tgtEl>
                                        <p:attrNameLst>
                                          <p:attrName>style.visibility</p:attrName>
                                        </p:attrNameLst>
                                      </p:cBhvr>
                                      <p:to>
                                        <p:strVal val="visible"/>
                                      </p:to>
                                    </p:set>
                                    <p:animEffect transition="in" filter="fade">
                                      <p:cBhvr>
                                        <p:cTn id="67" dur="1000"/>
                                        <p:tgtEl>
                                          <p:spTgt spid="325">
                                            <p:txEl>
                                              <p:pRg st="1" end="1"/>
                                            </p:txEl>
                                          </p:spTgt>
                                        </p:tgtEl>
                                      </p:cBhvr>
                                    </p:animEffect>
                                    <p:anim calcmode="lin" valueType="num">
                                      <p:cBhvr>
                                        <p:cTn id="68" dur="1000" fill="hold"/>
                                        <p:tgtEl>
                                          <p:spTgt spid="325">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32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310" grpId="0" animBg="1"/>
      <p:bldP spid="311" grpId="0" animBg="1"/>
      <p:bldP spid="312" grpId="0" animBg="1"/>
      <p:bldP spid="313" grpId="0" animBg="1"/>
      <p:bldP spid="314" grpId="0" animBg="1"/>
      <p:bldP spid="317" grpId="0" animBg="1"/>
      <p:bldP spid="320" grpId="0" animBg="1"/>
      <p:bldP spid="323" grpId="0" animBg="1"/>
      <p:bldP spid="324" grpId="0"/>
      <p:bldP spid="32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333" name="文本框"/>
          <p:cNvSpPr>
            <a:spLocks noGrp="1"/>
          </p:cNvSpPr>
          <p:nvPr>
            <p:ph type="body"/>
          </p:nvPr>
        </p:nvSpPr>
        <p:spPr>
          <a:xfrm>
            <a:off x="1658176" y="1535717"/>
            <a:ext cx="10010898" cy="523219"/>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1000"/>
              </a:spcBef>
              <a:spcAft>
                <a:spcPts val="0"/>
              </a:spcAft>
              <a:buNone/>
            </a:pPr>
            <a:r>
              <a:rPr lang="zh-CN" altLang="en-US" sz="2800" b="1" u="none" strike="noStrike" kern="1200" cap="none" spc="300" baseline="0" dirty="0">
                <a:solidFill>
                  <a:srgbClr val="D70000"/>
                </a:solidFill>
                <a:latin typeface="微软雅黑" charset="0"/>
                <a:ea typeface="微软雅黑" charset="0"/>
                <a:cs typeface="Times New Roman" charset="0"/>
              </a:rPr>
              <a:t>把“四个回归”作为加快建设一流本科教育的基本要求</a:t>
            </a:r>
            <a:endParaRPr lang="zh-CN" altLang="en-US" sz="2800" b="1" u="none" strike="noStrike" kern="1200" cap="none" spc="250" baseline="0" dirty="0">
              <a:solidFill>
                <a:srgbClr val="D70000"/>
              </a:solidFill>
              <a:latin typeface="微软雅黑" charset="0"/>
              <a:ea typeface="微软雅黑" charset="0"/>
              <a:cs typeface="Times New Roman" charset="0"/>
            </a:endParaRPr>
          </a:p>
        </p:txBody>
      </p:sp>
      <p:sp>
        <p:nvSpPr>
          <p:cNvPr id="334" name="圆角矩形"/>
          <p:cNvSpPr>
            <a:spLocks/>
          </p:cNvSpPr>
          <p:nvPr/>
        </p:nvSpPr>
        <p:spPr>
          <a:xfrm flipH="1">
            <a:off x="1944035" y="2763307"/>
            <a:ext cx="9183140" cy="608975"/>
          </a:xfrm>
          <a:prstGeom prst="roundRect">
            <a:avLst>
              <a:gd name="adj" fmla="val 16666"/>
            </a:avLst>
          </a:prstGeom>
          <a:gradFill rotWithShape="1">
            <a:gsLst>
              <a:gs pos="0">
                <a:srgbClr val="AA4A3D">
                  <a:lumMod val="96000"/>
                  <a:lumOff val="4000"/>
                  <a:alpha val="100000"/>
                </a:srgbClr>
              </a:gs>
              <a:gs pos="100000">
                <a:srgbClr val="A32F10">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719982" tIns="45719" rIns="91438" bIns="45719" anchor="ctr" anchorCtr="0">
            <a:prstTxWarp prst="textNoShape">
              <a:avLst/>
            </a:prstTxWarp>
          </a:bodyPr>
          <a:lstStyle/>
          <a:p>
            <a:pPr marL="0" indent="0" algn="l" defTabSz="914273">
              <a:lnSpc>
                <a:spcPct val="100000"/>
              </a:lnSpc>
              <a:spcBef>
                <a:spcPts val="0"/>
              </a:spcBef>
              <a:spcAft>
                <a:spcPts val="0"/>
              </a:spcAft>
              <a:buNone/>
            </a:pPr>
            <a:r>
              <a:rPr lang="en-US" altLang="zh-CN" sz="2400" i="0" u="none" strike="noStrike" kern="0" cap="none" spc="0" baseline="0" dirty="0">
                <a:solidFill>
                  <a:srgbClr val="FFFFFF"/>
                </a:solidFill>
                <a:latin typeface="Century Gothic" charset="0"/>
                <a:ea typeface="幼圆" charset="0"/>
                <a:cs typeface="微软雅黑" charset="0"/>
                <a:sym typeface="微软雅黑" charset="0"/>
              </a:rPr>
              <a:t>1.</a:t>
            </a:r>
            <a:r>
              <a:rPr lang="zh-CN" altLang="en-US" sz="2400" u="none" strike="noStrike" kern="1200" cap="none" spc="0" baseline="0" dirty="0">
                <a:solidFill>
                  <a:schemeClr val="bg1"/>
                </a:solidFill>
                <a:latin typeface="微软雅黑" charset="0"/>
                <a:ea typeface="微软雅黑" charset="0"/>
                <a:cs typeface="微软雅黑" charset="0"/>
              </a:rPr>
              <a:t>回归常识，就是学生要刻苦读书学习</a:t>
            </a:r>
            <a:endParaRPr lang="zh-CN" altLang="en-US" sz="2400" i="0" u="none" strike="noStrike" kern="0" cap="none" spc="0" baseline="0" dirty="0">
              <a:solidFill>
                <a:schemeClr val="bg1"/>
              </a:solidFill>
              <a:latin typeface="Century Gothic" charset="0"/>
              <a:ea typeface="幼圆" charset="0"/>
              <a:cs typeface="微软雅黑" charset="0"/>
              <a:sym typeface="微软雅黑" charset="0"/>
            </a:endParaRPr>
          </a:p>
        </p:txBody>
      </p:sp>
      <p:sp>
        <p:nvSpPr>
          <p:cNvPr id="335" name="圆角矩形"/>
          <p:cNvSpPr>
            <a:spLocks/>
          </p:cNvSpPr>
          <p:nvPr/>
        </p:nvSpPr>
        <p:spPr>
          <a:xfrm flipH="1">
            <a:off x="1944035" y="3763125"/>
            <a:ext cx="9183140" cy="608975"/>
          </a:xfrm>
          <a:prstGeom prst="roundRect">
            <a:avLst>
              <a:gd name="adj" fmla="val 16666"/>
            </a:avLst>
          </a:prstGeom>
          <a:gradFill rotWithShape="1">
            <a:gsLst>
              <a:gs pos="0">
                <a:srgbClr val="AA4A3D">
                  <a:lumMod val="96000"/>
                  <a:lumOff val="4000"/>
                  <a:alpha val="100000"/>
                </a:srgbClr>
              </a:gs>
              <a:gs pos="100000">
                <a:srgbClr val="A32F10">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719982" tIns="45719" rIns="91438" bIns="45719" anchor="ctr" anchorCtr="0">
            <a:prstTxWarp prst="textNoShape">
              <a:avLst/>
            </a:prstTxWarp>
          </a:bodyPr>
          <a:lstStyle/>
          <a:p>
            <a:pPr marL="0" indent="0" algn="l" defTabSz="914273">
              <a:lnSpc>
                <a:spcPct val="100000"/>
              </a:lnSpc>
              <a:spcBef>
                <a:spcPts val="0"/>
              </a:spcBef>
              <a:spcAft>
                <a:spcPts val="0"/>
              </a:spcAft>
              <a:buNone/>
            </a:pPr>
            <a:r>
              <a:rPr lang="en-US" altLang="zh-CN" sz="2400" i="0" u="none" strike="noStrike" kern="0" cap="none" spc="0" baseline="0" dirty="0">
                <a:solidFill>
                  <a:srgbClr val="FFFFFF"/>
                </a:solidFill>
                <a:latin typeface="Century Gothic" charset="0"/>
                <a:ea typeface="幼圆" charset="0"/>
                <a:cs typeface="微软雅黑" charset="0"/>
                <a:sym typeface="微软雅黑" charset="0"/>
              </a:rPr>
              <a:t>2.</a:t>
            </a:r>
            <a:r>
              <a:rPr lang="zh-CN" altLang="en-US" sz="2400" u="none" strike="noStrike" kern="1200" cap="none" spc="0" baseline="0" dirty="0">
                <a:solidFill>
                  <a:schemeClr val="bg1"/>
                </a:solidFill>
                <a:latin typeface="微软雅黑" charset="0"/>
                <a:ea typeface="微软雅黑" charset="0"/>
                <a:cs typeface="微软雅黑" charset="0"/>
              </a:rPr>
              <a:t>回归本分，就是教师要潜心教书育人</a:t>
            </a:r>
            <a:endParaRPr lang="zh-CN" altLang="en-US" sz="2400" i="0" u="none" strike="noStrike" kern="0" cap="none" spc="0" baseline="0" dirty="0">
              <a:solidFill>
                <a:schemeClr val="bg1"/>
              </a:solidFill>
              <a:latin typeface="Century Gothic" charset="0"/>
              <a:ea typeface="幼圆" charset="0"/>
              <a:cs typeface="微软雅黑" charset="0"/>
              <a:sym typeface="微软雅黑" charset="0"/>
            </a:endParaRPr>
          </a:p>
        </p:txBody>
      </p:sp>
      <p:sp>
        <p:nvSpPr>
          <p:cNvPr id="337" name="圆角矩形"/>
          <p:cNvSpPr>
            <a:spLocks/>
          </p:cNvSpPr>
          <p:nvPr/>
        </p:nvSpPr>
        <p:spPr>
          <a:xfrm flipH="1">
            <a:off x="1944034" y="4713308"/>
            <a:ext cx="9183141" cy="608975"/>
          </a:xfrm>
          <a:prstGeom prst="roundRect">
            <a:avLst>
              <a:gd name="adj" fmla="val 16666"/>
            </a:avLst>
          </a:prstGeom>
          <a:gradFill rotWithShape="1">
            <a:gsLst>
              <a:gs pos="0">
                <a:srgbClr val="AA4A3D">
                  <a:lumMod val="96000"/>
                  <a:lumOff val="4000"/>
                  <a:alpha val="100000"/>
                </a:srgbClr>
              </a:gs>
              <a:gs pos="100000">
                <a:srgbClr val="A32F10">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719982" tIns="45719" rIns="91438" bIns="45719" anchor="ctr" anchorCtr="0">
            <a:prstTxWarp prst="textNoShape">
              <a:avLst/>
            </a:prstTxWarp>
          </a:bodyPr>
          <a:lstStyle/>
          <a:p>
            <a:pPr marL="0" indent="0" algn="l" defTabSz="914273">
              <a:lnSpc>
                <a:spcPct val="100000"/>
              </a:lnSpc>
              <a:spcBef>
                <a:spcPts val="0"/>
              </a:spcBef>
              <a:spcAft>
                <a:spcPts val="0"/>
              </a:spcAft>
              <a:buNone/>
            </a:pPr>
            <a:r>
              <a:rPr lang="en-US" altLang="zh-CN" sz="2400" u="none" strike="noStrike" kern="0" cap="none" spc="0" baseline="0" dirty="0">
                <a:solidFill>
                  <a:srgbClr val="FFFFFF"/>
                </a:solidFill>
                <a:latin typeface="Century Gothic" charset="0"/>
                <a:ea typeface="幼圆" charset="0"/>
                <a:cs typeface="微软雅黑" charset="0"/>
                <a:sym typeface="微软雅黑" charset="0"/>
              </a:rPr>
              <a:t>3</a:t>
            </a:r>
            <a:r>
              <a:rPr lang="en-US" altLang="zh-CN" sz="2400" i="0" u="none" strike="noStrike" kern="0" cap="none" spc="0" baseline="0" dirty="0">
                <a:solidFill>
                  <a:srgbClr val="FFFFFF"/>
                </a:solidFill>
                <a:latin typeface="Century Gothic" charset="0"/>
                <a:ea typeface="幼圆" charset="0"/>
                <a:cs typeface="微软雅黑" charset="0"/>
                <a:sym typeface="微软雅黑" charset="0"/>
              </a:rPr>
              <a:t>.</a:t>
            </a:r>
            <a:r>
              <a:rPr lang="zh-CN" altLang="en-US" sz="2400" u="none" strike="noStrike" kern="1200" cap="none" spc="0" baseline="0" dirty="0">
                <a:solidFill>
                  <a:schemeClr val="bg1"/>
                </a:solidFill>
                <a:latin typeface="微软雅黑" charset="0"/>
                <a:ea typeface="微软雅黑" charset="0"/>
                <a:cs typeface="微软雅黑" charset="0"/>
              </a:rPr>
              <a:t>回归初心，就是高等学校要倾心培养建设者和接班人</a:t>
            </a:r>
            <a:endParaRPr lang="zh-CN" altLang="en-US" sz="2400" i="0" u="none" strike="noStrike" kern="0" cap="none" spc="0" baseline="0" dirty="0">
              <a:solidFill>
                <a:schemeClr val="bg1"/>
              </a:solidFill>
              <a:latin typeface="Century Gothic" charset="0"/>
              <a:ea typeface="幼圆" charset="0"/>
              <a:cs typeface="微软雅黑" charset="0"/>
              <a:sym typeface="微软雅黑" charset="0"/>
            </a:endParaRPr>
          </a:p>
        </p:txBody>
      </p:sp>
      <p:sp>
        <p:nvSpPr>
          <p:cNvPr id="338" name="圆角矩形"/>
          <p:cNvSpPr>
            <a:spLocks/>
          </p:cNvSpPr>
          <p:nvPr/>
        </p:nvSpPr>
        <p:spPr>
          <a:xfrm flipH="1">
            <a:off x="1944035" y="5685106"/>
            <a:ext cx="9183144" cy="608975"/>
          </a:xfrm>
          <a:prstGeom prst="roundRect">
            <a:avLst>
              <a:gd name="adj" fmla="val 16666"/>
            </a:avLst>
          </a:prstGeom>
          <a:gradFill rotWithShape="1">
            <a:gsLst>
              <a:gs pos="0">
                <a:srgbClr val="AA4A3D">
                  <a:lumMod val="96000"/>
                  <a:lumOff val="4000"/>
                  <a:alpha val="100000"/>
                </a:srgbClr>
              </a:gs>
              <a:gs pos="100000">
                <a:srgbClr val="A32F10">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719982" tIns="45719" rIns="91438" bIns="45719" anchor="ctr" anchorCtr="0">
            <a:prstTxWarp prst="textNoShape">
              <a:avLst/>
            </a:prstTxWarp>
          </a:bodyPr>
          <a:lstStyle/>
          <a:p>
            <a:pPr marL="0" indent="0" algn="l" defTabSz="914273">
              <a:lnSpc>
                <a:spcPct val="100000"/>
              </a:lnSpc>
              <a:spcBef>
                <a:spcPts val="0"/>
              </a:spcBef>
              <a:spcAft>
                <a:spcPts val="0"/>
              </a:spcAft>
              <a:buNone/>
            </a:pPr>
            <a:r>
              <a:rPr lang="en-US" altLang="zh-CN" sz="2400" u="none" strike="noStrike" kern="0" cap="none" spc="0" baseline="0" dirty="0">
                <a:solidFill>
                  <a:schemeClr val="bg1"/>
                </a:solidFill>
                <a:latin typeface="Century Gothic" charset="0"/>
                <a:ea typeface="幼圆" charset="0"/>
                <a:cs typeface="微软雅黑" charset="0"/>
                <a:sym typeface="微软雅黑" charset="0"/>
              </a:rPr>
              <a:t>4</a:t>
            </a:r>
            <a:r>
              <a:rPr lang="en-US" altLang="zh-CN" sz="2400" i="0" u="none" strike="noStrike" kern="0" cap="none" spc="0" baseline="0" dirty="0">
                <a:solidFill>
                  <a:schemeClr val="bg1"/>
                </a:solidFill>
                <a:latin typeface="Century Gothic" charset="0"/>
                <a:ea typeface="幼圆" charset="0"/>
                <a:cs typeface="微软雅黑" charset="0"/>
                <a:sym typeface="微软雅黑" charset="0"/>
              </a:rPr>
              <a:t>.</a:t>
            </a:r>
            <a:r>
              <a:rPr lang="zh-CN" altLang="en-US" sz="2400" u="none" strike="noStrike" kern="1200" cap="none" spc="0" baseline="0" dirty="0">
                <a:solidFill>
                  <a:schemeClr val="bg1"/>
                </a:solidFill>
                <a:latin typeface="微软雅黑" charset="0"/>
                <a:ea typeface="微软雅黑" charset="0"/>
                <a:cs typeface="微软雅黑" charset="0"/>
              </a:rPr>
              <a:t>回归梦想，就是高等教育要倾力实现教育报国、教育强国梦</a:t>
            </a:r>
            <a:endParaRPr lang="zh-CN" altLang="en-US" sz="2400" i="0" u="none" strike="noStrike" kern="0" cap="none" spc="0" baseline="0" dirty="0">
              <a:solidFill>
                <a:schemeClr val="bg1"/>
              </a:solidFill>
              <a:latin typeface="Century Gothic" charset="0"/>
              <a:ea typeface="幼圆" charset="0"/>
              <a:cs typeface="微软雅黑" charset="0"/>
              <a:sym typeface="微软雅黑" charset="0"/>
            </a:endParaRPr>
          </a:p>
        </p:txBody>
      </p:sp>
    </p:spTree>
    <p:extLst>
      <p:ext uri="{BB962C8B-B14F-4D97-AF65-F5344CB8AC3E}">
        <p14:creationId xmlns:p14="http://schemas.microsoft.com/office/powerpoint/2010/main" val="105904194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1000"/>
                                        <p:tgtEl>
                                          <p:spTgt spid="334"/>
                                        </p:tgtEl>
                                      </p:cBhvr>
                                    </p:animEffect>
                                    <p:anim calcmode="lin" valueType="num">
                                      <p:cBhvr>
                                        <p:cTn id="8" dur="1000" fill="hold"/>
                                        <p:tgtEl>
                                          <p:spTgt spid="334"/>
                                        </p:tgtEl>
                                        <p:attrNameLst>
                                          <p:attrName>ppt_x</p:attrName>
                                        </p:attrNameLst>
                                      </p:cBhvr>
                                      <p:tavLst>
                                        <p:tav tm="0">
                                          <p:val>
                                            <p:strVal val="#ppt_x"/>
                                          </p:val>
                                        </p:tav>
                                        <p:tav tm="100000">
                                          <p:val>
                                            <p:strVal val="#ppt_x"/>
                                          </p:val>
                                        </p:tav>
                                      </p:tavLst>
                                    </p:anim>
                                    <p:anim calcmode="lin" valueType="num">
                                      <p:cBhvr>
                                        <p:cTn id="9" dur="1000" fill="hold"/>
                                        <p:tgtEl>
                                          <p:spTgt spid="3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5"/>
                                        </p:tgtEl>
                                        <p:attrNameLst>
                                          <p:attrName>style.visibility</p:attrName>
                                        </p:attrNameLst>
                                      </p:cBhvr>
                                      <p:to>
                                        <p:strVal val="visible"/>
                                      </p:to>
                                    </p:set>
                                    <p:animEffect transition="in" filter="fade">
                                      <p:cBhvr>
                                        <p:cTn id="14" dur="1000"/>
                                        <p:tgtEl>
                                          <p:spTgt spid="335"/>
                                        </p:tgtEl>
                                      </p:cBhvr>
                                    </p:animEffect>
                                    <p:anim calcmode="lin" valueType="num">
                                      <p:cBhvr>
                                        <p:cTn id="15" dur="1000" fill="hold"/>
                                        <p:tgtEl>
                                          <p:spTgt spid="335"/>
                                        </p:tgtEl>
                                        <p:attrNameLst>
                                          <p:attrName>ppt_x</p:attrName>
                                        </p:attrNameLst>
                                      </p:cBhvr>
                                      <p:tavLst>
                                        <p:tav tm="0">
                                          <p:val>
                                            <p:strVal val="#ppt_x"/>
                                          </p:val>
                                        </p:tav>
                                        <p:tav tm="100000">
                                          <p:val>
                                            <p:strVal val="#ppt_x"/>
                                          </p:val>
                                        </p:tav>
                                      </p:tavLst>
                                    </p:anim>
                                    <p:anim calcmode="lin" valueType="num">
                                      <p:cBhvr>
                                        <p:cTn id="16" dur="1000" fill="hold"/>
                                        <p:tgtEl>
                                          <p:spTgt spid="3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7"/>
                                        </p:tgtEl>
                                        <p:attrNameLst>
                                          <p:attrName>style.visibility</p:attrName>
                                        </p:attrNameLst>
                                      </p:cBhvr>
                                      <p:to>
                                        <p:strVal val="visible"/>
                                      </p:to>
                                    </p:set>
                                    <p:animEffect transition="in" filter="fade">
                                      <p:cBhvr>
                                        <p:cTn id="21" dur="1000"/>
                                        <p:tgtEl>
                                          <p:spTgt spid="337"/>
                                        </p:tgtEl>
                                      </p:cBhvr>
                                    </p:animEffect>
                                    <p:anim calcmode="lin" valueType="num">
                                      <p:cBhvr>
                                        <p:cTn id="22" dur="1000" fill="hold"/>
                                        <p:tgtEl>
                                          <p:spTgt spid="337"/>
                                        </p:tgtEl>
                                        <p:attrNameLst>
                                          <p:attrName>ppt_x</p:attrName>
                                        </p:attrNameLst>
                                      </p:cBhvr>
                                      <p:tavLst>
                                        <p:tav tm="0">
                                          <p:val>
                                            <p:strVal val="#ppt_x"/>
                                          </p:val>
                                        </p:tav>
                                        <p:tav tm="100000">
                                          <p:val>
                                            <p:strVal val="#ppt_x"/>
                                          </p:val>
                                        </p:tav>
                                      </p:tavLst>
                                    </p:anim>
                                    <p:anim calcmode="lin" valueType="num">
                                      <p:cBhvr>
                                        <p:cTn id="23" dur="1000" fill="hold"/>
                                        <p:tgtEl>
                                          <p:spTgt spid="3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38"/>
                                        </p:tgtEl>
                                        <p:attrNameLst>
                                          <p:attrName>style.visibility</p:attrName>
                                        </p:attrNameLst>
                                      </p:cBhvr>
                                      <p:to>
                                        <p:strVal val="visible"/>
                                      </p:to>
                                    </p:set>
                                    <p:animEffect transition="in" filter="fade">
                                      <p:cBhvr>
                                        <p:cTn id="28" dur="1000"/>
                                        <p:tgtEl>
                                          <p:spTgt spid="338"/>
                                        </p:tgtEl>
                                      </p:cBhvr>
                                    </p:animEffect>
                                    <p:anim calcmode="lin" valueType="num">
                                      <p:cBhvr>
                                        <p:cTn id="29" dur="1000" fill="hold"/>
                                        <p:tgtEl>
                                          <p:spTgt spid="338"/>
                                        </p:tgtEl>
                                        <p:attrNameLst>
                                          <p:attrName>ppt_x</p:attrName>
                                        </p:attrNameLst>
                                      </p:cBhvr>
                                      <p:tavLst>
                                        <p:tav tm="0">
                                          <p:val>
                                            <p:strVal val="#ppt_x"/>
                                          </p:val>
                                        </p:tav>
                                        <p:tav tm="100000">
                                          <p:val>
                                            <p:strVal val="#ppt_x"/>
                                          </p:val>
                                        </p:tav>
                                      </p:tavLst>
                                    </p:anim>
                                    <p:anim calcmode="lin" valueType="num">
                                      <p:cBhvr>
                                        <p:cTn id="30" dur="1000" fill="hold"/>
                                        <p:tgtEl>
                                          <p:spTgt spid="33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33">
                                            <p:txEl>
                                              <p:pRg st="0" end="0"/>
                                            </p:txEl>
                                          </p:spTgt>
                                        </p:tgtEl>
                                        <p:attrNameLst>
                                          <p:attrName>style.visibility</p:attrName>
                                        </p:attrNameLst>
                                      </p:cBhvr>
                                      <p:to>
                                        <p:strVal val="visible"/>
                                      </p:to>
                                    </p:set>
                                    <p:animEffect transition="in" filter="fade">
                                      <p:cBhvr>
                                        <p:cTn id="35" dur="1000"/>
                                        <p:tgtEl>
                                          <p:spTgt spid="333">
                                            <p:txEl>
                                              <p:pRg st="0" end="0"/>
                                            </p:txEl>
                                          </p:spTgt>
                                        </p:tgtEl>
                                      </p:cBhvr>
                                    </p:animEffect>
                                    <p:anim calcmode="lin" valueType="num">
                                      <p:cBhvr>
                                        <p:cTn id="36" dur="1000" fill="hold"/>
                                        <p:tgtEl>
                                          <p:spTgt spid="33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 grpId="0" build="p"/>
      <p:bldP spid="334" grpId="0" animBg="1"/>
      <p:bldP spid="335" grpId="0" animBg="1"/>
      <p:bldP spid="337" grpId="0" animBg="1"/>
      <p:bldP spid="3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345" name="文本框"/>
          <p:cNvSpPr>
            <a:spLocks noGrp="1"/>
          </p:cNvSpPr>
          <p:nvPr>
            <p:ph type="body"/>
          </p:nvPr>
        </p:nvSpPr>
        <p:spPr>
          <a:xfrm>
            <a:off x="1276181" y="355856"/>
            <a:ext cx="8580337"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a:lnSpc>
                <a:spcPct val="100000"/>
              </a:lnSpc>
              <a:spcBef>
                <a:spcPts val="1000"/>
              </a:spcBef>
              <a:spcAft>
                <a:spcPts val="0"/>
              </a:spcAft>
              <a:buNone/>
            </a:pPr>
            <a:r>
              <a:rPr lang="en-US" altLang="zh-CN" sz="2400" b="1" u="none" strike="noStrike" kern="0" cap="none" spc="0" baseline="0" dirty="0">
                <a:solidFill>
                  <a:srgbClr val="D70000"/>
                </a:solidFill>
                <a:latin typeface="Century Gothic" charset="0"/>
                <a:ea typeface="幼圆" charset="0"/>
                <a:cs typeface="Times New Roman" charset="0"/>
                <a:sym typeface="微软雅黑" charset="0"/>
              </a:rPr>
              <a:t>1.</a:t>
            </a:r>
            <a:r>
              <a:rPr lang="zh-CN" altLang="en-US" sz="2400" b="1" u="none" strike="noStrike" kern="1200" cap="none" spc="300" baseline="0" dirty="0">
                <a:solidFill>
                  <a:srgbClr val="D70000"/>
                </a:solidFill>
                <a:latin typeface="微软雅黑" charset="0"/>
                <a:ea typeface="微软雅黑" charset="0"/>
                <a:cs typeface="Times New Roman" charset="0"/>
              </a:rPr>
              <a:t>回归常识，就是学生要刻苦读书学习</a:t>
            </a:r>
            <a:endParaRPr lang="zh-CN" altLang="en-US" sz="2400" b="1" u="none" strike="noStrike" kern="0" cap="none" spc="0" baseline="0" dirty="0">
              <a:solidFill>
                <a:srgbClr val="D70000"/>
              </a:solidFill>
              <a:latin typeface="Century Gothic" charset="0"/>
              <a:ea typeface="幼圆" charset="0"/>
              <a:cs typeface="Times New Roman" charset="0"/>
              <a:sym typeface="微软雅黑" charset="0"/>
            </a:endParaRPr>
          </a:p>
        </p:txBody>
      </p:sp>
      <p:sp>
        <p:nvSpPr>
          <p:cNvPr id="346" name="矩形"/>
          <p:cNvSpPr>
            <a:spLocks/>
          </p:cNvSpPr>
          <p:nvPr/>
        </p:nvSpPr>
        <p:spPr>
          <a:xfrm>
            <a:off x="1591295" y="1145879"/>
            <a:ext cx="10119696" cy="409790"/>
          </a:xfrm>
          <a:prstGeom prst="rect">
            <a:avLst/>
          </a:prstGeom>
          <a:gradFill rotWithShape="1">
            <a:gsLst>
              <a:gs pos="100000">
                <a:srgbClr val="FFFFFF">
                  <a:alpha val="100000"/>
                </a:srgbClr>
              </a:gs>
              <a:gs pos="0">
                <a:srgbClr val="EEEEEE">
                  <a:alpha val="100000"/>
                </a:srgbClr>
              </a:gs>
            </a:gsLst>
            <a:lin ang="8100000" scaled="1"/>
          </a:gradFill>
          <a:ln w="19050" cap="flat" cmpd="sng">
            <a:gradFill rotWithShape="1">
              <a:gsLst>
                <a:gs pos="0">
                  <a:srgbClr val="D7000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29803"/>
              </a:srgbClr>
            </a:outerShdw>
          </a:effectLst>
        </p:spPr>
      </p:sp>
      <p:sp>
        <p:nvSpPr>
          <p:cNvPr id="347" name="矩形"/>
          <p:cNvSpPr>
            <a:spLocks/>
          </p:cNvSpPr>
          <p:nvPr/>
        </p:nvSpPr>
        <p:spPr>
          <a:xfrm>
            <a:off x="1252791" y="1033022"/>
            <a:ext cx="10295908" cy="372792"/>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marL="0" indent="0" algn="just" defTabSz="914273">
              <a:lnSpc>
                <a:spcPct val="110000"/>
              </a:lnSpc>
              <a:spcBef>
                <a:spcPts val="0"/>
              </a:spcBef>
              <a:spcAft>
                <a:spcPts val="0"/>
              </a:spcAft>
              <a:buNone/>
            </a:pPr>
            <a:r>
              <a:rPr lang="zh-CN" altLang="en-US" sz="1800" b="1" u="none" strike="noStrike" kern="1200" cap="none" spc="0" baseline="0" dirty="0">
                <a:solidFill>
                  <a:schemeClr val="bg1"/>
                </a:solidFill>
                <a:latin typeface="微软雅黑" charset="0"/>
                <a:ea typeface="微软雅黑" charset="0"/>
                <a:cs typeface="微软雅黑" charset="0"/>
              </a:rPr>
              <a:t>学生的第一任务就是读书学习。高校必须围绕激发学生学习潜能、激励学生刻苦读书来办教育。</a:t>
            </a:r>
            <a:endParaRPr lang="zh-CN" altLang="en-US" sz="1800" b="1" i="0" u="none" strike="noStrike" kern="0" cap="none" spc="0" baseline="0" dirty="0">
              <a:solidFill>
                <a:schemeClr val="bg1"/>
              </a:solidFill>
              <a:effectLst>
                <a:outerShdw blurRad="38100" dist="38100" dir="2700000" algn="tl">
                  <a:srgbClr val="000000">
                    <a:alpha val="43000"/>
                  </a:srgbClr>
                </a:outerShdw>
              </a:effectLst>
              <a:latin typeface="黑体" pitchFamily="49" charset="-122"/>
              <a:ea typeface="黑体" pitchFamily="49" charset="-122"/>
              <a:cs typeface="Times New Roman" charset="0"/>
            </a:endParaRPr>
          </a:p>
        </p:txBody>
      </p:sp>
      <p:sp>
        <p:nvSpPr>
          <p:cNvPr id="348" name="曲线"/>
          <p:cNvSpPr>
            <a:spLocks/>
          </p:cNvSpPr>
          <p:nvPr/>
        </p:nvSpPr>
        <p:spPr>
          <a:xfrm rot="18900000">
            <a:off x="5527250" y="2016621"/>
            <a:ext cx="1746987" cy="1746987"/>
          </a:xfrm>
          <a:custGeom>
            <a:avLst/>
            <a:gdLst>
              <a:gd name="T1" fmla="*/ 0 w 21600"/>
              <a:gd name="T2" fmla="*/ 0 h 21600"/>
              <a:gd name="T3" fmla="*/ 21600 w 21600"/>
              <a:gd name="T4" fmla="*/ 21600 h 21600"/>
            </a:gdLst>
            <a:ahLst/>
            <a:cxnLst/>
            <a:rect l="T1" t="T2" r="T3" b="T4"/>
            <a:pathLst>
              <a:path w="21600" h="21600">
                <a:moveTo>
                  <a:pt x="21600" y="8250"/>
                </a:moveTo>
                <a:cubicBezTo>
                  <a:pt x="21600" y="9540"/>
                  <a:pt x="20580" y="10560"/>
                  <a:pt x="19290" y="10560"/>
                </a:cubicBezTo>
                <a:cubicBezTo>
                  <a:pt x="19290" y="10560"/>
                  <a:pt x="19290" y="10560"/>
                  <a:pt x="19290" y="10560"/>
                </a:cubicBezTo>
                <a:cubicBezTo>
                  <a:pt x="19169" y="10560"/>
                  <a:pt x="18630" y="10530"/>
                  <a:pt x="18090" y="10079"/>
                </a:cubicBezTo>
                <a:cubicBezTo>
                  <a:pt x="17760" y="9810"/>
                  <a:pt x="17399" y="9390"/>
                  <a:pt x="17070" y="9390"/>
                </a:cubicBezTo>
                <a:cubicBezTo>
                  <a:pt x="16770" y="9390"/>
                  <a:pt x="16500" y="9690"/>
                  <a:pt x="16289" y="10679"/>
                </a:cubicBezTo>
                <a:cubicBezTo>
                  <a:pt x="16260" y="10770"/>
                  <a:pt x="16260" y="10860"/>
                  <a:pt x="16260" y="10950"/>
                </a:cubicBezTo>
                <a:cubicBezTo>
                  <a:pt x="16260" y="16260"/>
                  <a:pt x="16260" y="16260"/>
                  <a:pt x="16260" y="16260"/>
                </a:cubicBezTo>
                <a:cubicBezTo>
                  <a:pt x="16260" y="16260"/>
                  <a:pt x="16260" y="16260"/>
                  <a:pt x="16260" y="16260"/>
                </a:cubicBezTo>
                <a:cubicBezTo>
                  <a:pt x="10679" y="16260"/>
                  <a:pt x="10679" y="16260"/>
                  <a:pt x="10679" y="16260"/>
                </a:cubicBezTo>
                <a:cubicBezTo>
                  <a:pt x="10560" y="16260"/>
                  <a:pt x="10470" y="16290"/>
                  <a:pt x="10350" y="16290"/>
                </a:cubicBezTo>
                <a:cubicBezTo>
                  <a:pt x="9450" y="16500"/>
                  <a:pt x="8999" y="16769"/>
                  <a:pt x="8879" y="17160"/>
                </a:cubicBezTo>
                <a:cubicBezTo>
                  <a:pt x="8760" y="17580"/>
                  <a:pt x="9120" y="17970"/>
                  <a:pt x="9420" y="18300"/>
                </a:cubicBezTo>
                <a:cubicBezTo>
                  <a:pt x="9479" y="18390"/>
                  <a:pt x="9540" y="18450"/>
                  <a:pt x="9600" y="18510"/>
                </a:cubicBezTo>
                <a:cubicBezTo>
                  <a:pt x="10050" y="19019"/>
                  <a:pt x="10050" y="19530"/>
                  <a:pt x="10050" y="19560"/>
                </a:cubicBezTo>
                <a:cubicBezTo>
                  <a:pt x="10050" y="20700"/>
                  <a:pt x="9120" y="21600"/>
                  <a:pt x="7979" y="21600"/>
                </a:cubicBezTo>
                <a:cubicBezTo>
                  <a:pt x="6870" y="21600"/>
                  <a:pt x="5939" y="20700"/>
                  <a:pt x="5939" y="19560"/>
                </a:cubicBezTo>
                <a:cubicBezTo>
                  <a:pt x="5939" y="19560"/>
                  <a:pt x="5939" y="19560"/>
                  <a:pt x="5939" y="19560"/>
                </a:cubicBezTo>
                <a:cubicBezTo>
                  <a:pt x="5939" y="19530"/>
                  <a:pt x="5910" y="19019"/>
                  <a:pt x="6360" y="18510"/>
                </a:cubicBezTo>
                <a:cubicBezTo>
                  <a:pt x="6420" y="18450"/>
                  <a:pt x="6480" y="18390"/>
                  <a:pt x="6569" y="18300"/>
                </a:cubicBezTo>
                <a:cubicBezTo>
                  <a:pt x="6870" y="17970"/>
                  <a:pt x="7229" y="17580"/>
                  <a:pt x="7109" y="17160"/>
                </a:cubicBezTo>
                <a:cubicBezTo>
                  <a:pt x="6990" y="16769"/>
                  <a:pt x="6509" y="16500"/>
                  <a:pt x="5610" y="16290"/>
                </a:cubicBezTo>
                <a:cubicBezTo>
                  <a:pt x="5520" y="16290"/>
                  <a:pt x="5400" y="16260"/>
                  <a:pt x="5310" y="16260"/>
                </a:cubicBezTo>
                <a:cubicBezTo>
                  <a:pt x="0" y="16260"/>
                  <a:pt x="0" y="16260"/>
                  <a:pt x="0" y="16260"/>
                </a:cubicBezTo>
                <a:cubicBezTo>
                  <a:pt x="0" y="10950"/>
                  <a:pt x="0" y="10950"/>
                  <a:pt x="0" y="10950"/>
                </a:cubicBezTo>
                <a:cubicBezTo>
                  <a:pt x="0" y="10890"/>
                  <a:pt x="0" y="10800"/>
                  <a:pt x="30" y="10740"/>
                </a:cubicBezTo>
                <a:cubicBezTo>
                  <a:pt x="239" y="9720"/>
                  <a:pt x="510" y="9630"/>
                  <a:pt x="570" y="9630"/>
                </a:cubicBezTo>
                <a:cubicBezTo>
                  <a:pt x="719" y="9630"/>
                  <a:pt x="990" y="9870"/>
                  <a:pt x="1199" y="10050"/>
                </a:cubicBezTo>
                <a:cubicBezTo>
                  <a:pt x="1259" y="10140"/>
                  <a:pt x="1350" y="10199"/>
                  <a:pt x="1410" y="10259"/>
                </a:cubicBezTo>
                <a:cubicBezTo>
                  <a:pt x="2010" y="10770"/>
                  <a:pt x="2610" y="10800"/>
                  <a:pt x="2760" y="10800"/>
                </a:cubicBezTo>
                <a:cubicBezTo>
                  <a:pt x="2789" y="10800"/>
                  <a:pt x="2789" y="10800"/>
                  <a:pt x="2789" y="10800"/>
                </a:cubicBezTo>
                <a:cubicBezTo>
                  <a:pt x="4200" y="10800"/>
                  <a:pt x="5340" y="9660"/>
                  <a:pt x="5340" y="8250"/>
                </a:cubicBezTo>
                <a:cubicBezTo>
                  <a:pt x="5340" y="6869"/>
                  <a:pt x="4200" y="5699"/>
                  <a:pt x="2789" y="5699"/>
                </a:cubicBezTo>
                <a:cubicBezTo>
                  <a:pt x="2760" y="5699"/>
                  <a:pt x="2760" y="5699"/>
                  <a:pt x="2760" y="5699"/>
                </a:cubicBezTo>
                <a:cubicBezTo>
                  <a:pt x="2610" y="5699"/>
                  <a:pt x="2010" y="5760"/>
                  <a:pt x="1410" y="6270"/>
                </a:cubicBezTo>
                <a:cubicBezTo>
                  <a:pt x="1350" y="6330"/>
                  <a:pt x="1259" y="6389"/>
                  <a:pt x="1199" y="6450"/>
                </a:cubicBezTo>
                <a:cubicBezTo>
                  <a:pt x="990" y="6660"/>
                  <a:pt x="719" y="6900"/>
                  <a:pt x="570" y="6900"/>
                </a:cubicBezTo>
                <a:cubicBezTo>
                  <a:pt x="510" y="6900"/>
                  <a:pt x="239" y="6809"/>
                  <a:pt x="30" y="5789"/>
                </a:cubicBezTo>
                <a:cubicBezTo>
                  <a:pt x="0" y="5699"/>
                  <a:pt x="0" y="5640"/>
                  <a:pt x="0" y="5580"/>
                </a:cubicBezTo>
                <a:cubicBezTo>
                  <a:pt x="0" y="0"/>
                  <a:pt x="0" y="0"/>
                  <a:pt x="0" y="0"/>
                </a:cubicBezTo>
                <a:cubicBezTo>
                  <a:pt x="5310" y="0"/>
                  <a:pt x="5310" y="0"/>
                  <a:pt x="5310" y="0"/>
                </a:cubicBezTo>
                <a:cubicBezTo>
                  <a:pt x="5400" y="0"/>
                  <a:pt x="5490" y="30"/>
                  <a:pt x="5580" y="30"/>
                </a:cubicBezTo>
                <a:cubicBezTo>
                  <a:pt x="7709" y="540"/>
                  <a:pt x="6689" y="1260"/>
                  <a:pt x="6179" y="1830"/>
                </a:cubicBezTo>
                <a:cubicBezTo>
                  <a:pt x="5669" y="2459"/>
                  <a:pt x="5699" y="3060"/>
                  <a:pt x="5699" y="3060"/>
                </a:cubicBezTo>
                <a:cubicBezTo>
                  <a:pt x="5699" y="4319"/>
                  <a:pt x="6720" y="5370"/>
                  <a:pt x="7979" y="5370"/>
                </a:cubicBezTo>
                <a:cubicBezTo>
                  <a:pt x="9269" y="5370"/>
                  <a:pt x="10289" y="4319"/>
                  <a:pt x="10289" y="3060"/>
                </a:cubicBezTo>
                <a:cubicBezTo>
                  <a:pt x="10289" y="3060"/>
                  <a:pt x="10319" y="2459"/>
                  <a:pt x="9809" y="1830"/>
                </a:cubicBezTo>
                <a:cubicBezTo>
                  <a:pt x="9299" y="1260"/>
                  <a:pt x="8280" y="540"/>
                  <a:pt x="10409" y="30"/>
                </a:cubicBezTo>
                <a:cubicBezTo>
                  <a:pt x="10500" y="30"/>
                  <a:pt x="10589" y="0"/>
                  <a:pt x="10679" y="0"/>
                </a:cubicBezTo>
                <a:cubicBezTo>
                  <a:pt x="16260" y="0"/>
                  <a:pt x="16260" y="0"/>
                  <a:pt x="16260" y="0"/>
                </a:cubicBezTo>
                <a:cubicBezTo>
                  <a:pt x="16260" y="5580"/>
                  <a:pt x="16260" y="5580"/>
                  <a:pt x="16260" y="5580"/>
                </a:cubicBezTo>
                <a:cubicBezTo>
                  <a:pt x="16260" y="5670"/>
                  <a:pt x="16260" y="5760"/>
                  <a:pt x="16289" y="5820"/>
                </a:cubicBezTo>
                <a:cubicBezTo>
                  <a:pt x="16500" y="6840"/>
                  <a:pt x="16770" y="7139"/>
                  <a:pt x="17070" y="7139"/>
                </a:cubicBezTo>
                <a:cubicBezTo>
                  <a:pt x="17399" y="7139"/>
                  <a:pt x="17760" y="6720"/>
                  <a:pt x="18090" y="6450"/>
                </a:cubicBezTo>
                <a:cubicBezTo>
                  <a:pt x="18600" y="6000"/>
                  <a:pt x="19140" y="5969"/>
                  <a:pt x="19259" y="5969"/>
                </a:cubicBezTo>
                <a:cubicBezTo>
                  <a:pt x="19290" y="5969"/>
                  <a:pt x="19290" y="5969"/>
                  <a:pt x="19290" y="5969"/>
                </a:cubicBezTo>
                <a:cubicBezTo>
                  <a:pt x="20580" y="5969"/>
                  <a:pt x="21600" y="6990"/>
                  <a:pt x="21600" y="8250"/>
                </a:cubicBezTo>
                <a:close/>
              </a:path>
            </a:pathLst>
          </a:custGeom>
          <a:solidFill>
            <a:schemeClr val="accent2"/>
          </a:solidFill>
          <a:ln w="12700" cap="flat" cmpd="sng">
            <a:noFill/>
            <a:prstDash val="solid"/>
            <a:round/>
          </a:ln>
        </p:spPr>
      </p:sp>
      <p:sp>
        <p:nvSpPr>
          <p:cNvPr id="349" name="曲线"/>
          <p:cNvSpPr>
            <a:spLocks/>
          </p:cNvSpPr>
          <p:nvPr/>
        </p:nvSpPr>
        <p:spPr>
          <a:xfrm rot="18900000">
            <a:off x="6178580" y="3281653"/>
            <a:ext cx="1750100" cy="1746988"/>
          </a:xfrm>
          <a:custGeom>
            <a:avLst/>
            <a:gdLst>
              <a:gd name="T1" fmla="*/ 0 w 21600"/>
              <a:gd name="T2" fmla="*/ 0 h 21600"/>
              <a:gd name="T3" fmla="*/ 21600 w 21600"/>
              <a:gd name="T4" fmla="*/ 21600 h 21600"/>
            </a:gdLst>
            <a:ahLst/>
            <a:cxnLst/>
            <a:rect l="T1" t="T2" r="T3" b="T4"/>
            <a:pathLst>
              <a:path w="21600" h="21600">
                <a:moveTo>
                  <a:pt x="21570" y="10680"/>
                </a:moveTo>
                <a:cubicBezTo>
                  <a:pt x="21600" y="16260"/>
                  <a:pt x="21600" y="16260"/>
                  <a:pt x="21600" y="16260"/>
                </a:cubicBezTo>
                <a:cubicBezTo>
                  <a:pt x="16027" y="16260"/>
                  <a:pt x="16027" y="16260"/>
                  <a:pt x="16027" y="16260"/>
                </a:cubicBezTo>
                <a:cubicBezTo>
                  <a:pt x="15937" y="16260"/>
                  <a:pt x="15847" y="16260"/>
                  <a:pt x="15758" y="16289"/>
                </a:cubicBezTo>
                <a:cubicBezTo>
                  <a:pt x="13631" y="16769"/>
                  <a:pt x="14649" y="17490"/>
                  <a:pt x="15158" y="18090"/>
                </a:cubicBezTo>
                <a:cubicBezTo>
                  <a:pt x="15668" y="18690"/>
                  <a:pt x="15638" y="19290"/>
                  <a:pt x="15638" y="19290"/>
                </a:cubicBezTo>
                <a:cubicBezTo>
                  <a:pt x="15638" y="20580"/>
                  <a:pt x="14619" y="21600"/>
                  <a:pt x="13331" y="21600"/>
                </a:cubicBezTo>
                <a:cubicBezTo>
                  <a:pt x="12073" y="21600"/>
                  <a:pt x="11054" y="20580"/>
                  <a:pt x="11054" y="19290"/>
                </a:cubicBezTo>
                <a:cubicBezTo>
                  <a:pt x="11054" y="19290"/>
                  <a:pt x="11024" y="18690"/>
                  <a:pt x="11533" y="18090"/>
                </a:cubicBezTo>
                <a:cubicBezTo>
                  <a:pt x="12043" y="17490"/>
                  <a:pt x="13061" y="16769"/>
                  <a:pt x="10934" y="16289"/>
                </a:cubicBezTo>
                <a:cubicBezTo>
                  <a:pt x="10844" y="16260"/>
                  <a:pt x="10755" y="16260"/>
                  <a:pt x="10665" y="16260"/>
                </a:cubicBezTo>
                <a:cubicBezTo>
                  <a:pt x="5362" y="16260"/>
                  <a:pt x="5362" y="16260"/>
                  <a:pt x="5362" y="16260"/>
                </a:cubicBezTo>
                <a:cubicBezTo>
                  <a:pt x="5362" y="10680"/>
                  <a:pt x="5362" y="10680"/>
                  <a:pt x="5362" y="10680"/>
                </a:cubicBezTo>
                <a:cubicBezTo>
                  <a:pt x="5362" y="10590"/>
                  <a:pt x="5332" y="10470"/>
                  <a:pt x="5302" y="10379"/>
                </a:cubicBezTo>
                <a:cubicBezTo>
                  <a:pt x="5152" y="9660"/>
                  <a:pt x="4883" y="8880"/>
                  <a:pt x="4284" y="8880"/>
                </a:cubicBezTo>
                <a:cubicBezTo>
                  <a:pt x="3924" y="8880"/>
                  <a:pt x="3595" y="9150"/>
                  <a:pt x="3295" y="9420"/>
                </a:cubicBezTo>
                <a:cubicBezTo>
                  <a:pt x="3235" y="9509"/>
                  <a:pt x="3175" y="9570"/>
                  <a:pt x="3115" y="9630"/>
                </a:cubicBezTo>
                <a:cubicBezTo>
                  <a:pt x="2636" y="10019"/>
                  <a:pt x="2157" y="10050"/>
                  <a:pt x="2067" y="10050"/>
                </a:cubicBezTo>
                <a:cubicBezTo>
                  <a:pt x="2037" y="10050"/>
                  <a:pt x="2037" y="10050"/>
                  <a:pt x="2037" y="10050"/>
                </a:cubicBezTo>
                <a:cubicBezTo>
                  <a:pt x="928" y="10050"/>
                  <a:pt x="0" y="9120"/>
                  <a:pt x="0" y="8010"/>
                </a:cubicBezTo>
                <a:cubicBezTo>
                  <a:pt x="0" y="6870"/>
                  <a:pt x="928" y="5940"/>
                  <a:pt x="2037" y="5940"/>
                </a:cubicBezTo>
                <a:cubicBezTo>
                  <a:pt x="2067" y="5940"/>
                  <a:pt x="2067" y="5940"/>
                  <a:pt x="2067" y="5940"/>
                </a:cubicBezTo>
                <a:cubicBezTo>
                  <a:pt x="2127" y="5940"/>
                  <a:pt x="2246" y="5970"/>
                  <a:pt x="2456" y="6000"/>
                </a:cubicBezTo>
                <a:cubicBezTo>
                  <a:pt x="2636" y="6059"/>
                  <a:pt x="2876" y="6180"/>
                  <a:pt x="3115" y="6389"/>
                </a:cubicBezTo>
                <a:cubicBezTo>
                  <a:pt x="3175" y="6450"/>
                  <a:pt x="3235" y="6509"/>
                  <a:pt x="3295" y="6569"/>
                </a:cubicBezTo>
                <a:cubicBezTo>
                  <a:pt x="3595" y="6840"/>
                  <a:pt x="3924" y="7140"/>
                  <a:pt x="4284" y="7140"/>
                </a:cubicBezTo>
                <a:cubicBezTo>
                  <a:pt x="4883" y="7140"/>
                  <a:pt x="5152" y="6329"/>
                  <a:pt x="5302" y="5640"/>
                </a:cubicBezTo>
                <a:cubicBezTo>
                  <a:pt x="5332" y="5520"/>
                  <a:pt x="5362" y="5430"/>
                  <a:pt x="5362" y="5310"/>
                </a:cubicBezTo>
                <a:cubicBezTo>
                  <a:pt x="5362" y="0"/>
                  <a:pt x="5362" y="0"/>
                  <a:pt x="5362" y="0"/>
                </a:cubicBezTo>
                <a:cubicBezTo>
                  <a:pt x="5362" y="0"/>
                  <a:pt x="5362" y="0"/>
                  <a:pt x="5362" y="0"/>
                </a:cubicBezTo>
                <a:cubicBezTo>
                  <a:pt x="5362" y="0"/>
                  <a:pt x="5362" y="0"/>
                  <a:pt x="5362" y="0"/>
                </a:cubicBezTo>
                <a:cubicBezTo>
                  <a:pt x="10665" y="0"/>
                  <a:pt x="10665" y="0"/>
                  <a:pt x="10665" y="0"/>
                </a:cubicBezTo>
                <a:cubicBezTo>
                  <a:pt x="10725" y="0"/>
                  <a:pt x="10785" y="0"/>
                  <a:pt x="10874" y="29"/>
                </a:cubicBezTo>
                <a:cubicBezTo>
                  <a:pt x="11803" y="240"/>
                  <a:pt x="11953" y="480"/>
                  <a:pt x="11983" y="540"/>
                </a:cubicBezTo>
                <a:cubicBezTo>
                  <a:pt x="12013" y="689"/>
                  <a:pt x="11743" y="990"/>
                  <a:pt x="11563" y="1200"/>
                </a:cubicBezTo>
                <a:cubicBezTo>
                  <a:pt x="11474" y="1260"/>
                  <a:pt x="11414" y="1349"/>
                  <a:pt x="11354" y="1410"/>
                </a:cubicBezTo>
                <a:cubicBezTo>
                  <a:pt x="10785" y="2070"/>
                  <a:pt x="10785" y="2699"/>
                  <a:pt x="10785" y="2790"/>
                </a:cubicBezTo>
                <a:cubicBezTo>
                  <a:pt x="10785" y="4200"/>
                  <a:pt x="11953" y="5340"/>
                  <a:pt x="13331" y="5340"/>
                </a:cubicBezTo>
                <a:cubicBezTo>
                  <a:pt x="14739" y="5340"/>
                  <a:pt x="15877" y="4200"/>
                  <a:pt x="15877" y="2790"/>
                </a:cubicBezTo>
                <a:cubicBezTo>
                  <a:pt x="15877" y="2699"/>
                  <a:pt x="15907" y="2039"/>
                  <a:pt x="15338" y="1410"/>
                </a:cubicBezTo>
                <a:cubicBezTo>
                  <a:pt x="15278" y="1349"/>
                  <a:pt x="15218" y="1260"/>
                  <a:pt x="15128" y="1200"/>
                </a:cubicBezTo>
                <a:cubicBezTo>
                  <a:pt x="14949" y="990"/>
                  <a:pt x="14679" y="689"/>
                  <a:pt x="14709" y="540"/>
                </a:cubicBezTo>
                <a:cubicBezTo>
                  <a:pt x="14739" y="480"/>
                  <a:pt x="14889" y="240"/>
                  <a:pt x="15818" y="29"/>
                </a:cubicBezTo>
                <a:cubicBezTo>
                  <a:pt x="15877" y="0"/>
                  <a:pt x="15967" y="0"/>
                  <a:pt x="16027" y="0"/>
                </a:cubicBezTo>
                <a:cubicBezTo>
                  <a:pt x="21600" y="0"/>
                  <a:pt x="21600" y="0"/>
                  <a:pt x="21600" y="0"/>
                </a:cubicBezTo>
                <a:cubicBezTo>
                  <a:pt x="21570" y="5310"/>
                  <a:pt x="21570" y="5310"/>
                  <a:pt x="21570" y="5310"/>
                </a:cubicBezTo>
                <a:cubicBezTo>
                  <a:pt x="21570" y="5399"/>
                  <a:pt x="21570" y="5490"/>
                  <a:pt x="21540" y="5579"/>
                </a:cubicBezTo>
                <a:cubicBezTo>
                  <a:pt x="21330" y="6569"/>
                  <a:pt x="21060" y="6870"/>
                  <a:pt x="20761" y="6870"/>
                </a:cubicBezTo>
                <a:cubicBezTo>
                  <a:pt x="20431" y="6870"/>
                  <a:pt x="20072" y="6450"/>
                  <a:pt x="19742" y="6180"/>
                </a:cubicBezTo>
                <a:cubicBezTo>
                  <a:pt x="19233" y="5729"/>
                  <a:pt x="18694" y="5700"/>
                  <a:pt x="18574" y="5700"/>
                </a:cubicBezTo>
                <a:cubicBezTo>
                  <a:pt x="18544" y="5700"/>
                  <a:pt x="18544" y="5700"/>
                  <a:pt x="18544" y="5700"/>
                </a:cubicBezTo>
                <a:cubicBezTo>
                  <a:pt x="17256" y="5700"/>
                  <a:pt x="16237" y="6720"/>
                  <a:pt x="16237" y="8010"/>
                </a:cubicBezTo>
                <a:cubicBezTo>
                  <a:pt x="16237" y="9269"/>
                  <a:pt x="17256" y="10290"/>
                  <a:pt x="18544" y="10290"/>
                </a:cubicBezTo>
                <a:cubicBezTo>
                  <a:pt x="18544" y="10290"/>
                  <a:pt x="18544" y="10290"/>
                  <a:pt x="18574" y="10290"/>
                </a:cubicBezTo>
                <a:cubicBezTo>
                  <a:pt x="18664" y="10290"/>
                  <a:pt x="19203" y="10260"/>
                  <a:pt x="19742" y="9810"/>
                </a:cubicBezTo>
                <a:cubicBezTo>
                  <a:pt x="20072" y="9540"/>
                  <a:pt x="20431" y="9120"/>
                  <a:pt x="20761" y="9120"/>
                </a:cubicBezTo>
                <a:cubicBezTo>
                  <a:pt x="21060" y="9120"/>
                  <a:pt x="21330" y="9420"/>
                  <a:pt x="21540" y="10439"/>
                </a:cubicBezTo>
                <a:cubicBezTo>
                  <a:pt x="21570" y="10500"/>
                  <a:pt x="21570" y="10590"/>
                  <a:pt x="21570" y="10680"/>
                </a:cubicBezTo>
                <a:close/>
              </a:path>
            </a:pathLst>
          </a:custGeom>
          <a:solidFill>
            <a:schemeClr val="accent1"/>
          </a:solidFill>
          <a:ln w="12700" cap="flat" cmpd="sng">
            <a:noFill/>
            <a:prstDash val="solid"/>
            <a:round/>
          </a:ln>
        </p:spPr>
      </p:sp>
      <p:sp>
        <p:nvSpPr>
          <p:cNvPr id="350" name="曲线"/>
          <p:cNvSpPr>
            <a:spLocks/>
          </p:cNvSpPr>
          <p:nvPr/>
        </p:nvSpPr>
        <p:spPr>
          <a:xfrm rot="18900000">
            <a:off x="4916204" y="3935640"/>
            <a:ext cx="1746987" cy="1746988"/>
          </a:xfrm>
          <a:custGeom>
            <a:avLst/>
            <a:gdLst>
              <a:gd name="T1" fmla="*/ 0 w 21600"/>
              <a:gd name="T2" fmla="*/ 0 h 21600"/>
              <a:gd name="T3" fmla="*/ 21600 w 21600"/>
              <a:gd name="T4" fmla="*/ 21600 h 21600"/>
            </a:gdLst>
            <a:ahLst/>
            <a:cxnLst/>
            <a:rect l="T1" t="T2" r="T3" b="T4"/>
            <a:pathLst>
              <a:path w="21600" h="21600">
                <a:moveTo>
                  <a:pt x="21600" y="16020"/>
                </a:moveTo>
                <a:cubicBezTo>
                  <a:pt x="21600" y="21600"/>
                  <a:pt x="21600" y="21600"/>
                  <a:pt x="21600" y="21600"/>
                </a:cubicBezTo>
                <a:cubicBezTo>
                  <a:pt x="21600" y="21600"/>
                  <a:pt x="21600" y="21600"/>
                  <a:pt x="21600" y="21600"/>
                </a:cubicBezTo>
                <a:cubicBezTo>
                  <a:pt x="16289" y="21600"/>
                  <a:pt x="16289" y="21600"/>
                  <a:pt x="16289" y="21600"/>
                </a:cubicBezTo>
                <a:cubicBezTo>
                  <a:pt x="16200" y="21600"/>
                  <a:pt x="16110" y="21569"/>
                  <a:pt x="16020" y="21569"/>
                </a:cubicBezTo>
                <a:cubicBezTo>
                  <a:pt x="13890" y="21060"/>
                  <a:pt x="14879" y="20340"/>
                  <a:pt x="15390" y="19770"/>
                </a:cubicBezTo>
                <a:cubicBezTo>
                  <a:pt x="15930" y="19170"/>
                  <a:pt x="15900" y="18540"/>
                  <a:pt x="15900" y="18540"/>
                </a:cubicBezTo>
                <a:cubicBezTo>
                  <a:pt x="15900" y="17279"/>
                  <a:pt x="14850" y="16230"/>
                  <a:pt x="13590" y="16230"/>
                </a:cubicBezTo>
                <a:cubicBezTo>
                  <a:pt x="12330" y="16230"/>
                  <a:pt x="11280" y="17279"/>
                  <a:pt x="11280" y="18540"/>
                </a:cubicBezTo>
                <a:cubicBezTo>
                  <a:pt x="11280" y="18540"/>
                  <a:pt x="11249" y="19170"/>
                  <a:pt x="11790" y="19770"/>
                </a:cubicBezTo>
                <a:cubicBezTo>
                  <a:pt x="12300" y="20340"/>
                  <a:pt x="13320" y="21060"/>
                  <a:pt x="11159" y="21569"/>
                </a:cubicBezTo>
                <a:cubicBezTo>
                  <a:pt x="11069" y="21569"/>
                  <a:pt x="10980" y="21600"/>
                  <a:pt x="10890" y="21600"/>
                </a:cubicBezTo>
                <a:cubicBezTo>
                  <a:pt x="5340" y="21600"/>
                  <a:pt x="5340" y="21600"/>
                  <a:pt x="5340" y="21600"/>
                </a:cubicBezTo>
                <a:cubicBezTo>
                  <a:pt x="5340" y="16020"/>
                  <a:pt x="5340" y="16020"/>
                  <a:pt x="5340" y="16020"/>
                </a:cubicBezTo>
                <a:cubicBezTo>
                  <a:pt x="5340" y="15929"/>
                  <a:pt x="5340" y="15839"/>
                  <a:pt x="5310" y="15780"/>
                </a:cubicBezTo>
                <a:cubicBezTo>
                  <a:pt x="5070" y="14759"/>
                  <a:pt x="4799" y="14459"/>
                  <a:pt x="4500" y="14459"/>
                </a:cubicBezTo>
                <a:cubicBezTo>
                  <a:pt x="4170" y="14459"/>
                  <a:pt x="3809" y="14880"/>
                  <a:pt x="3509" y="15150"/>
                </a:cubicBezTo>
                <a:cubicBezTo>
                  <a:pt x="2969" y="15599"/>
                  <a:pt x="2430" y="15630"/>
                  <a:pt x="2309" y="15630"/>
                </a:cubicBezTo>
                <a:cubicBezTo>
                  <a:pt x="2309" y="15630"/>
                  <a:pt x="2280" y="15630"/>
                  <a:pt x="2280" y="15630"/>
                </a:cubicBezTo>
                <a:cubicBezTo>
                  <a:pt x="1019" y="15630"/>
                  <a:pt x="0" y="14610"/>
                  <a:pt x="0" y="13349"/>
                </a:cubicBezTo>
                <a:cubicBezTo>
                  <a:pt x="0" y="12060"/>
                  <a:pt x="1019" y="11040"/>
                  <a:pt x="2280" y="11040"/>
                </a:cubicBezTo>
                <a:cubicBezTo>
                  <a:pt x="2280" y="11040"/>
                  <a:pt x="2280" y="11040"/>
                  <a:pt x="2309" y="11040"/>
                </a:cubicBezTo>
                <a:cubicBezTo>
                  <a:pt x="2430" y="11040"/>
                  <a:pt x="2969" y="11070"/>
                  <a:pt x="3509" y="11520"/>
                </a:cubicBezTo>
                <a:cubicBezTo>
                  <a:pt x="3809" y="11790"/>
                  <a:pt x="4170" y="12209"/>
                  <a:pt x="4500" y="12209"/>
                </a:cubicBezTo>
                <a:cubicBezTo>
                  <a:pt x="4799" y="12209"/>
                  <a:pt x="5070" y="11910"/>
                  <a:pt x="5310" y="10919"/>
                </a:cubicBezTo>
                <a:cubicBezTo>
                  <a:pt x="5340" y="10830"/>
                  <a:pt x="5340" y="10740"/>
                  <a:pt x="5340" y="10649"/>
                </a:cubicBezTo>
                <a:cubicBezTo>
                  <a:pt x="5340" y="5340"/>
                  <a:pt x="5340" y="5340"/>
                  <a:pt x="5340" y="5340"/>
                </a:cubicBezTo>
                <a:cubicBezTo>
                  <a:pt x="10890" y="5340"/>
                  <a:pt x="10890" y="5340"/>
                  <a:pt x="10890" y="5340"/>
                </a:cubicBezTo>
                <a:cubicBezTo>
                  <a:pt x="11010" y="5340"/>
                  <a:pt x="11129" y="5310"/>
                  <a:pt x="11219" y="5310"/>
                </a:cubicBezTo>
                <a:cubicBezTo>
                  <a:pt x="12120" y="5100"/>
                  <a:pt x="12570" y="4830"/>
                  <a:pt x="12690" y="4440"/>
                </a:cubicBezTo>
                <a:cubicBezTo>
                  <a:pt x="12840" y="4020"/>
                  <a:pt x="12480" y="3629"/>
                  <a:pt x="12150" y="3300"/>
                </a:cubicBezTo>
                <a:cubicBezTo>
                  <a:pt x="12089" y="3210"/>
                  <a:pt x="12030" y="3149"/>
                  <a:pt x="11969" y="3090"/>
                </a:cubicBezTo>
                <a:cubicBezTo>
                  <a:pt x="11519" y="2580"/>
                  <a:pt x="11550" y="2070"/>
                  <a:pt x="11550" y="2039"/>
                </a:cubicBezTo>
                <a:cubicBezTo>
                  <a:pt x="11550" y="900"/>
                  <a:pt x="12449" y="0"/>
                  <a:pt x="13590" y="0"/>
                </a:cubicBezTo>
                <a:cubicBezTo>
                  <a:pt x="14730" y="0"/>
                  <a:pt x="15629" y="900"/>
                  <a:pt x="15629" y="2039"/>
                </a:cubicBezTo>
                <a:cubicBezTo>
                  <a:pt x="15629" y="2039"/>
                  <a:pt x="15629" y="2039"/>
                  <a:pt x="15629" y="2039"/>
                </a:cubicBezTo>
                <a:cubicBezTo>
                  <a:pt x="15629" y="2070"/>
                  <a:pt x="15660" y="2580"/>
                  <a:pt x="15210" y="3090"/>
                </a:cubicBezTo>
                <a:cubicBezTo>
                  <a:pt x="15149" y="3149"/>
                  <a:pt x="15090" y="3210"/>
                  <a:pt x="15030" y="3300"/>
                </a:cubicBezTo>
                <a:cubicBezTo>
                  <a:pt x="14700" y="3629"/>
                  <a:pt x="14370" y="4020"/>
                  <a:pt x="14490" y="4440"/>
                </a:cubicBezTo>
                <a:cubicBezTo>
                  <a:pt x="14610" y="4830"/>
                  <a:pt x="15060" y="5100"/>
                  <a:pt x="15960" y="5310"/>
                </a:cubicBezTo>
                <a:cubicBezTo>
                  <a:pt x="16079" y="5310"/>
                  <a:pt x="16169" y="5340"/>
                  <a:pt x="16289" y="5340"/>
                </a:cubicBezTo>
                <a:cubicBezTo>
                  <a:pt x="21600" y="5340"/>
                  <a:pt x="21600" y="5340"/>
                  <a:pt x="21600" y="5340"/>
                </a:cubicBezTo>
                <a:cubicBezTo>
                  <a:pt x="21600" y="10649"/>
                  <a:pt x="21600" y="10649"/>
                  <a:pt x="21600" y="10649"/>
                </a:cubicBezTo>
                <a:cubicBezTo>
                  <a:pt x="21600" y="10710"/>
                  <a:pt x="21600" y="10800"/>
                  <a:pt x="21569" y="10860"/>
                </a:cubicBezTo>
                <a:cubicBezTo>
                  <a:pt x="21330" y="11880"/>
                  <a:pt x="21089" y="11970"/>
                  <a:pt x="21029" y="11970"/>
                </a:cubicBezTo>
                <a:cubicBezTo>
                  <a:pt x="20850" y="11970"/>
                  <a:pt x="20610" y="11729"/>
                  <a:pt x="20400" y="11550"/>
                </a:cubicBezTo>
                <a:cubicBezTo>
                  <a:pt x="20310" y="11459"/>
                  <a:pt x="20250" y="11400"/>
                  <a:pt x="20159" y="11339"/>
                </a:cubicBezTo>
                <a:cubicBezTo>
                  <a:pt x="19590" y="10830"/>
                  <a:pt x="18990" y="10800"/>
                  <a:pt x="18810" y="10800"/>
                </a:cubicBezTo>
                <a:cubicBezTo>
                  <a:pt x="18779" y="10800"/>
                  <a:pt x="18779" y="10800"/>
                  <a:pt x="18779" y="10800"/>
                </a:cubicBezTo>
                <a:cubicBezTo>
                  <a:pt x="17399" y="10800"/>
                  <a:pt x="16230" y="11939"/>
                  <a:pt x="16230" y="13349"/>
                </a:cubicBezTo>
                <a:cubicBezTo>
                  <a:pt x="16230" y="14730"/>
                  <a:pt x="17399" y="15900"/>
                  <a:pt x="18779" y="15900"/>
                </a:cubicBezTo>
                <a:cubicBezTo>
                  <a:pt x="18810" y="15900"/>
                  <a:pt x="18810" y="15900"/>
                  <a:pt x="18810" y="15900"/>
                </a:cubicBezTo>
                <a:cubicBezTo>
                  <a:pt x="18990" y="15900"/>
                  <a:pt x="19590" y="15839"/>
                  <a:pt x="20189" y="15330"/>
                </a:cubicBezTo>
                <a:cubicBezTo>
                  <a:pt x="20250" y="15270"/>
                  <a:pt x="20310" y="15210"/>
                  <a:pt x="20400" y="15150"/>
                </a:cubicBezTo>
                <a:cubicBezTo>
                  <a:pt x="20610" y="14939"/>
                  <a:pt x="20850" y="14700"/>
                  <a:pt x="21029" y="14700"/>
                </a:cubicBezTo>
                <a:cubicBezTo>
                  <a:pt x="21089" y="14700"/>
                  <a:pt x="21330" y="14790"/>
                  <a:pt x="21569" y="15810"/>
                </a:cubicBezTo>
                <a:cubicBezTo>
                  <a:pt x="21600" y="15900"/>
                  <a:pt x="21600" y="15959"/>
                  <a:pt x="21600" y="16020"/>
                </a:cubicBezTo>
                <a:close/>
              </a:path>
            </a:pathLst>
          </a:custGeom>
          <a:solidFill>
            <a:schemeClr val="accent2"/>
          </a:solidFill>
          <a:ln w="12700" cap="flat" cmpd="sng">
            <a:noFill/>
            <a:prstDash val="solid"/>
            <a:round/>
          </a:ln>
        </p:spPr>
      </p:sp>
      <p:sp>
        <p:nvSpPr>
          <p:cNvPr id="351" name="曲线"/>
          <p:cNvSpPr>
            <a:spLocks/>
          </p:cNvSpPr>
          <p:nvPr/>
        </p:nvSpPr>
        <p:spPr>
          <a:xfrm rot="18900000">
            <a:off x="4263319" y="2670605"/>
            <a:ext cx="1746987" cy="1746988"/>
          </a:xfrm>
          <a:custGeom>
            <a:avLst/>
            <a:gdLst>
              <a:gd name="T1" fmla="*/ 0 w 21600"/>
              <a:gd name="T2" fmla="*/ 0 h 21600"/>
              <a:gd name="T3" fmla="*/ 21600 w 21600"/>
              <a:gd name="T4" fmla="*/ 21600 h 21600"/>
            </a:gdLst>
            <a:ahLst/>
            <a:cxnLst/>
            <a:rect l="T1" t="T2" r="T3" b="T4"/>
            <a:pathLst>
              <a:path w="21600" h="21600">
                <a:moveTo>
                  <a:pt x="21600" y="13590"/>
                </a:moveTo>
                <a:cubicBezTo>
                  <a:pt x="21600" y="14729"/>
                  <a:pt x="20700" y="15659"/>
                  <a:pt x="19560" y="15659"/>
                </a:cubicBezTo>
                <a:cubicBezTo>
                  <a:pt x="19560" y="15659"/>
                  <a:pt x="19560" y="15659"/>
                  <a:pt x="19560" y="15659"/>
                </a:cubicBezTo>
                <a:cubicBezTo>
                  <a:pt x="19500" y="15659"/>
                  <a:pt x="19350" y="15659"/>
                  <a:pt x="19169" y="15599"/>
                </a:cubicBezTo>
                <a:cubicBezTo>
                  <a:pt x="18990" y="15540"/>
                  <a:pt x="18749" y="15419"/>
                  <a:pt x="18509" y="15210"/>
                </a:cubicBezTo>
                <a:cubicBezTo>
                  <a:pt x="18450" y="15149"/>
                  <a:pt x="18360" y="15090"/>
                  <a:pt x="18299" y="15030"/>
                </a:cubicBezTo>
                <a:cubicBezTo>
                  <a:pt x="18000" y="14760"/>
                  <a:pt x="17700" y="14460"/>
                  <a:pt x="17340" y="14460"/>
                </a:cubicBezTo>
                <a:cubicBezTo>
                  <a:pt x="16710" y="14460"/>
                  <a:pt x="16470" y="15270"/>
                  <a:pt x="16289" y="15960"/>
                </a:cubicBezTo>
                <a:cubicBezTo>
                  <a:pt x="16260" y="16079"/>
                  <a:pt x="16260" y="16170"/>
                  <a:pt x="16260" y="16290"/>
                </a:cubicBezTo>
                <a:cubicBezTo>
                  <a:pt x="16260" y="21600"/>
                  <a:pt x="16260" y="21600"/>
                  <a:pt x="16260" y="21600"/>
                </a:cubicBezTo>
                <a:cubicBezTo>
                  <a:pt x="16260" y="21600"/>
                  <a:pt x="16260" y="21600"/>
                  <a:pt x="16260" y="21600"/>
                </a:cubicBezTo>
                <a:cubicBezTo>
                  <a:pt x="16260" y="21600"/>
                  <a:pt x="16260" y="21600"/>
                  <a:pt x="16260" y="21600"/>
                </a:cubicBezTo>
                <a:cubicBezTo>
                  <a:pt x="10950" y="21600"/>
                  <a:pt x="10950" y="21600"/>
                  <a:pt x="10950" y="21600"/>
                </a:cubicBezTo>
                <a:cubicBezTo>
                  <a:pt x="10860" y="21600"/>
                  <a:pt x="10800" y="21600"/>
                  <a:pt x="10740" y="21569"/>
                </a:cubicBezTo>
                <a:cubicBezTo>
                  <a:pt x="9780" y="21360"/>
                  <a:pt x="9660" y="21120"/>
                  <a:pt x="9630" y="21060"/>
                </a:cubicBezTo>
                <a:cubicBezTo>
                  <a:pt x="9570" y="20910"/>
                  <a:pt x="9839" y="20610"/>
                  <a:pt x="10050" y="20399"/>
                </a:cubicBezTo>
                <a:cubicBezTo>
                  <a:pt x="10110" y="20340"/>
                  <a:pt x="10199" y="20250"/>
                  <a:pt x="10260" y="20189"/>
                </a:cubicBezTo>
                <a:cubicBezTo>
                  <a:pt x="10800" y="19559"/>
                  <a:pt x="10800" y="18900"/>
                  <a:pt x="10800" y="18810"/>
                </a:cubicBezTo>
                <a:cubicBezTo>
                  <a:pt x="10800" y="17400"/>
                  <a:pt x="9660" y="16259"/>
                  <a:pt x="8250" y="16259"/>
                </a:cubicBezTo>
                <a:cubicBezTo>
                  <a:pt x="6840" y="16259"/>
                  <a:pt x="5699" y="17400"/>
                  <a:pt x="5699" y="18810"/>
                </a:cubicBezTo>
                <a:cubicBezTo>
                  <a:pt x="5699" y="18900"/>
                  <a:pt x="5699" y="19559"/>
                  <a:pt x="6240" y="20189"/>
                </a:cubicBezTo>
                <a:cubicBezTo>
                  <a:pt x="6299" y="20250"/>
                  <a:pt x="6390" y="20340"/>
                  <a:pt x="6449" y="20399"/>
                </a:cubicBezTo>
                <a:cubicBezTo>
                  <a:pt x="6660" y="20610"/>
                  <a:pt x="6929" y="20910"/>
                  <a:pt x="6870" y="21060"/>
                </a:cubicBezTo>
                <a:cubicBezTo>
                  <a:pt x="6870" y="21120"/>
                  <a:pt x="6720" y="21360"/>
                  <a:pt x="5759" y="21569"/>
                </a:cubicBezTo>
                <a:cubicBezTo>
                  <a:pt x="5699" y="21600"/>
                  <a:pt x="5640" y="21600"/>
                  <a:pt x="5550" y="21600"/>
                </a:cubicBezTo>
                <a:cubicBezTo>
                  <a:pt x="0" y="21600"/>
                  <a:pt x="0" y="21600"/>
                  <a:pt x="0" y="21600"/>
                </a:cubicBezTo>
                <a:cubicBezTo>
                  <a:pt x="0" y="16290"/>
                  <a:pt x="0" y="16290"/>
                  <a:pt x="0" y="16290"/>
                </a:cubicBezTo>
                <a:cubicBezTo>
                  <a:pt x="0" y="16200"/>
                  <a:pt x="0" y="16110"/>
                  <a:pt x="30" y="16020"/>
                </a:cubicBezTo>
                <a:cubicBezTo>
                  <a:pt x="270" y="15030"/>
                  <a:pt x="539" y="14729"/>
                  <a:pt x="840" y="14729"/>
                </a:cubicBezTo>
                <a:cubicBezTo>
                  <a:pt x="1170" y="14729"/>
                  <a:pt x="1529" y="15149"/>
                  <a:pt x="1829" y="15419"/>
                </a:cubicBezTo>
                <a:cubicBezTo>
                  <a:pt x="2369" y="15870"/>
                  <a:pt x="2909" y="15900"/>
                  <a:pt x="3030" y="15900"/>
                </a:cubicBezTo>
                <a:cubicBezTo>
                  <a:pt x="3030" y="15900"/>
                  <a:pt x="3059" y="15900"/>
                  <a:pt x="3059" y="15900"/>
                </a:cubicBezTo>
                <a:cubicBezTo>
                  <a:pt x="4319" y="15900"/>
                  <a:pt x="5340" y="14880"/>
                  <a:pt x="5340" y="13590"/>
                </a:cubicBezTo>
                <a:cubicBezTo>
                  <a:pt x="5340" y="12330"/>
                  <a:pt x="4319" y="11309"/>
                  <a:pt x="3059" y="11309"/>
                </a:cubicBezTo>
                <a:cubicBezTo>
                  <a:pt x="3059" y="11309"/>
                  <a:pt x="3030" y="11309"/>
                  <a:pt x="3030" y="11309"/>
                </a:cubicBezTo>
                <a:cubicBezTo>
                  <a:pt x="2909" y="11309"/>
                  <a:pt x="2369" y="11340"/>
                  <a:pt x="1829" y="11789"/>
                </a:cubicBezTo>
                <a:cubicBezTo>
                  <a:pt x="1529" y="12060"/>
                  <a:pt x="1170" y="12480"/>
                  <a:pt x="840" y="12480"/>
                </a:cubicBezTo>
                <a:cubicBezTo>
                  <a:pt x="539" y="12480"/>
                  <a:pt x="270" y="12180"/>
                  <a:pt x="30" y="11189"/>
                </a:cubicBezTo>
                <a:cubicBezTo>
                  <a:pt x="0" y="11100"/>
                  <a:pt x="0" y="11010"/>
                  <a:pt x="0" y="10920"/>
                </a:cubicBezTo>
                <a:cubicBezTo>
                  <a:pt x="0" y="5340"/>
                  <a:pt x="0" y="5340"/>
                  <a:pt x="0" y="5340"/>
                </a:cubicBezTo>
                <a:cubicBezTo>
                  <a:pt x="5550" y="5340"/>
                  <a:pt x="5550" y="5340"/>
                  <a:pt x="5550" y="5340"/>
                </a:cubicBezTo>
                <a:cubicBezTo>
                  <a:pt x="5640" y="5340"/>
                  <a:pt x="5730" y="5340"/>
                  <a:pt x="5819" y="5310"/>
                </a:cubicBezTo>
                <a:cubicBezTo>
                  <a:pt x="7979" y="4830"/>
                  <a:pt x="6960" y="4110"/>
                  <a:pt x="6449" y="3510"/>
                </a:cubicBezTo>
                <a:cubicBezTo>
                  <a:pt x="5910" y="2909"/>
                  <a:pt x="5939" y="2310"/>
                  <a:pt x="5939" y="2310"/>
                </a:cubicBezTo>
                <a:cubicBezTo>
                  <a:pt x="5939" y="1019"/>
                  <a:pt x="6989" y="0"/>
                  <a:pt x="8250" y="0"/>
                </a:cubicBezTo>
                <a:cubicBezTo>
                  <a:pt x="9510" y="0"/>
                  <a:pt x="10560" y="1019"/>
                  <a:pt x="10560" y="2310"/>
                </a:cubicBezTo>
                <a:cubicBezTo>
                  <a:pt x="10560" y="2310"/>
                  <a:pt x="10589" y="2909"/>
                  <a:pt x="10050" y="3510"/>
                </a:cubicBezTo>
                <a:cubicBezTo>
                  <a:pt x="9540" y="4110"/>
                  <a:pt x="8549" y="4830"/>
                  <a:pt x="10679" y="5310"/>
                </a:cubicBezTo>
                <a:cubicBezTo>
                  <a:pt x="10769" y="5340"/>
                  <a:pt x="10860" y="5340"/>
                  <a:pt x="10950" y="5340"/>
                </a:cubicBezTo>
                <a:cubicBezTo>
                  <a:pt x="16260" y="5340"/>
                  <a:pt x="16260" y="5340"/>
                  <a:pt x="16260" y="5340"/>
                </a:cubicBezTo>
                <a:cubicBezTo>
                  <a:pt x="16260" y="10920"/>
                  <a:pt x="16260" y="10920"/>
                  <a:pt x="16260" y="10920"/>
                </a:cubicBezTo>
                <a:cubicBezTo>
                  <a:pt x="16260" y="11010"/>
                  <a:pt x="16260" y="11130"/>
                  <a:pt x="16289" y="11220"/>
                </a:cubicBezTo>
                <a:cubicBezTo>
                  <a:pt x="16470" y="11940"/>
                  <a:pt x="16710" y="12719"/>
                  <a:pt x="17340" y="12719"/>
                </a:cubicBezTo>
                <a:cubicBezTo>
                  <a:pt x="17700" y="12719"/>
                  <a:pt x="18000" y="12449"/>
                  <a:pt x="18299" y="12180"/>
                </a:cubicBezTo>
                <a:cubicBezTo>
                  <a:pt x="18360" y="12090"/>
                  <a:pt x="18450" y="12029"/>
                  <a:pt x="18509" y="11969"/>
                </a:cubicBezTo>
                <a:cubicBezTo>
                  <a:pt x="18990" y="11580"/>
                  <a:pt x="19440" y="11549"/>
                  <a:pt x="19530" y="11549"/>
                </a:cubicBezTo>
                <a:cubicBezTo>
                  <a:pt x="19560" y="11549"/>
                  <a:pt x="19560" y="11549"/>
                  <a:pt x="19560" y="11549"/>
                </a:cubicBezTo>
                <a:cubicBezTo>
                  <a:pt x="20700" y="11549"/>
                  <a:pt x="21600" y="12480"/>
                  <a:pt x="21600" y="13590"/>
                </a:cubicBezTo>
                <a:close/>
              </a:path>
            </a:pathLst>
          </a:custGeom>
          <a:solidFill>
            <a:schemeClr val="accent1"/>
          </a:solidFill>
          <a:ln w="12700" cap="flat" cmpd="sng">
            <a:noFill/>
            <a:prstDash val="solid"/>
            <a:round/>
          </a:ln>
        </p:spPr>
      </p:sp>
      <p:sp>
        <p:nvSpPr>
          <p:cNvPr id="352" name="直线"/>
          <p:cNvSpPr>
            <a:spLocks/>
          </p:cNvSpPr>
          <p:nvPr/>
        </p:nvSpPr>
        <p:spPr>
          <a:xfrm flipH="1">
            <a:off x="7030039" y="2238137"/>
            <a:ext cx="1224000" cy="0"/>
          </a:xfrm>
          <a:prstGeom prst="line">
            <a:avLst/>
          </a:prstGeom>
          <a:noFill/>
          <a:ln w="12700" cap="flat" cmpd="sng">
            <a:solidFill>
              <a:srgbClr val="D70000"/>
            </a:solidFill>
            <a:prstDash val="dash"/>
            <a:round/>
            <a:headEnd type="oval" w="med" len="med"/>
          </a:ln>
        </p:spPr>
      </p:sp>
      <p:sp>
        <p:nvSpPr>
          <p:cNvPr id="353" name="直线"/>
          <p:cNvSpPr>
            <a:spLocks/>
          </p:cNvSpPr>
          <p:nvPr/>
        </p:nvSpPr>
        <p:spPr>
          <a:xfrm>
            <a:off x="3946109" y="5489401"/>
            <a:ext cx="1223999" cy="0"/>
          </a:xfrm>
          <a:prstGeom prst="line">
            <a:avLst/>
          </a:prstGeom>
          <a:noFill/>
          <a:ln w="12700" cap="flat" cmpd="sng">
            <a:solidFill>
              <a:srgbClr val="D70000"/>
            </a:solidFill>
            <a:prstDash val="dash"/>
            <a:round/>
            <a:headEnd type="oval" w="med" len="med"/>
          </a:ln>
        </p:spPr>
      </p:sp>
      <p:sp>
        <p:nvSpPr>
          <p:cNvPr id="354" name="直线"/>
          <p:cNvSpPr>
            <a:spLocks/>
          </p:cNvSpPr>
          <p:nvPr/>
        </p:nvSpPr>
        <p:spPr>
          <a:xfrm>
            <a:off x="3676109" y="3188533"/>
            <a:ext cx="540000" cy="0"/>
          </a:xfrm>
          <a:prstGeom prst="line">
            <a:avLst/>
          </a:prstGeom>
          <a:noFill/>
          <a:ln w="12700" cap="flat" cmpd="sng">
            <a:solidFill>
              <a:srgbClr val="D70000"/>
            </a:solidFill>
            <a:prstDash val="dash"/>
            <a:round/>
            <a:headEnd type="oval" w="med" len="med"/>
          </a:ln>
        </p:spPr>
      </p:sp>
      <p:sp>
        <p:nvSpPr>
          <p:cNvPr id="355" name="直线"/>
          <p:cNvSpPr>
            <a:spLocks/>
          </p:cNvSpPr>
          <p:nvPr/>
        </p:nvSpPr>
        <p:spPr>
          <a:xfrm flipH="1">
            <a:off x="7984038" y="4567567"/>
            <a:ext cx="540000" cy="0"/>
          </a:xfrm>
          <a:prstGeom prst="line">
            <a:avLst/>
          </a:prstGeom>
          <a:noFill/>
          <a:ln w="12700" cap="flat" cmpd="sng">
            <a:solidFill>
              <a:srgbClr val="D70000"/>
            </a:solidFill>
            <a:prstDash val="dash"/>
            <a:round/>
            <a:headEnd type="oval" w="med" len="med"/>
          </a:ln>
        </p:spPr>
      </p:sp>
      <p:sp>
        <p:nvSpPr>
          <p:cNvPr id="356" name="曲线"/>
          <p:cNvSpPr>
            <a:spLocks noChangeAspect="1"/>
          </p:cNvSpPr>
          <p:nvPr/>
        </p:nvSpPr>
        <p:spPr>
          <a:xfrm>
            <a:off x="5678337" y="4489809"/>
            <a:ext cx="397704" cy="430435"/>
          </a:xfrm>
          <a:custGeom>
            <a:avLst/>
            <a:gdLst>
              <a:gd name="T1" fmla="*/ 0 w 21600"/>
              <a:gd name="T2" fmla="*/ 0 h 21600"/>
              <a:gd name="T3" fmla="*/ 21600 w 21600"/>
              <a:gd name="T4" fmla="*/ 21600 h 21600"/>
            </a:gdLst>
            <a:ahLst/>
            <a:cxnLst/>
            <a:rect l="T1" t="T2" r="T3" b="T4"/>
            <a:pathLst>
              <a:path w="21600" h="21600">
                <a:moveTo>
                  <a:pt x="20482" y="18309"/>
                </a:moveTo>
                <a:cubicBezTo>
                  <a:pt x="20020" y="18063"/>
                  <a:pt x="19510" y="18041"/>
                  <a:pt x="19024" y="18175"/>
                </a:cubicBezTo>
                <a:cubicBezTo>
                  <a:pt x="15963" y="16496"/>
                  <a:pt x="15963" y="16496"/>
                  <a:pt x="15963" y="16496"/>
                </a:cubicBezTo>
                <a:cubicBezTo>
                  <a:pt x="16011" y="16160"/>
                  <a:pt x="16254" y="15869"/>
                  <a:pt x="16619" y="15735"/>
                </a:cubicBezTo>
                <a:cubicBezTo>
                  <a:pt x="17177" y="15534"/>
                  <a:pt x="17299" y="15041"/>
                  <a:pt x="16862" y="14638"/>
                </a:cubicBezTo>
                <a:cubicBezTo>
                  <a:pt x="16449" y="14235"/>
                  <a:pt x="16497" y="13609"/>
                  <a:pt x="16959" y="13250"/>
                </a:cubicBezTo>
                <a:cubicBezTo>
                  <a:pt x="17396" y="12892"/>
                  <a:pt x="17348" y="12400"/>
                  <a:pt x="16789" y="12131"/>
                </a:cubicBezTo>
                <a:cubicBezTo>
                  <a:pt x="16278" y="11885"/>
                  <a:pt x="16084" y="11281"/>
                  <a:pt x="16376" y="10811"/>
                </a:cubicBezTo>
                <a:cubicBezTo>
                  <a:pt x="16692" y="10341"/>
                  <a:pt x="16449" y="9871"/>
                  <a:pt x="15865" y="9803"/>
                </a:cubicBezTo>
                <a:cubicBezTo>
                  <a:pt x="15258" y="9714"/>
                  <a:pt x="14869" y="9221"/>
                  <a:pt x="14991" y="8662"/>
                </a:cubicBezTo>
                <a:cubicBezTo>
                  <a:pt x="15112" y="8125"/>
                  <a:pt x="14723" y="7767"/>
                  <a:pt x="14140" y="7878"/>
                </a:cubicBezTo>
                <a:cubicBezTo>
                  <a:pt x="13533" y="7968"/>
                  <a:pt x="12998" y="7610"/>
                  <a:pt x="12925" y="7050"/>
                </a:cubicBezTo>
                <a:cubicBezTo>
                  <a:pt x="12853" y="6513"/>
                  <a:pt x="12342" y="6289"/>
                  <a:pt x="11832" y="6558"/>
                </a:cubicBezTo>
                <a:cubicBezTo>
                  <a:pt x="11298" y="6826"/>
                  <a:pt x="10666" y="6647"/>
                  <a:pt x="10399" y="6155"/>
                </a:cubicBezTo>
                <a:cubicBezTo>
                  <a:pt x="10131" y="5663"/>
                  <a:pt x="9597" y="5595"/>
                  <a:pt x="9184" y="5998"/>
                </a:cubicBezTo>
                <a:cubicBezTo>
                  <a:pt x="8795" y="6424"/>
                  <a:pt x="8115" y="6446"/>
                  <a:pt x="7677" y="6043"/>
                </a:cubicBezTo>
                <a:cubicBezTo>
                  <a:pt x="7264" y="5663"/>
                  <a:pt x="6730" y="5774"/>
                  <a:pt x="6487" y="6267"/>
                </a:cubicBezTo>
                <a:cubicBezTo>
                  <a:pt x="6268" y="6782"/>
                  <a:pt x="5636" y="7006"/>
                  <a:pt x="5078" y="6782"/>
                </a:cubicBezTo>
                <a:cubicBezTo>
                  <a:pt x="4543" y="6535"/>
                  <a:pt x="4081" y="6782"/>
                  <a:pt x="4033" y="7341"/>
                </a:cubicBezTo>
                <a:cubicBezTo>
                  <a:pt x="4009" y="7901"/>
                  <a:pt x="3474" y="8281"/>
                  <a:pt x="2891" y="8214"/>
                </a:cubicBezTo>
                <a:cubicBezTo>
                  <a:pt x="2283" y="8169"/>
                  <a:pt x="1943" y="8550"/>
                  <a:pt x="2089" y="9065"/>
                </a:cubicBezTo>
                <a:cubicBezTo>
                  <a:pt x="2259" y="9602"/>
                  <a:pt x="1895" y="10139"/>
                  <a:pt x="1312" y="10251"/>
                </a:cubicBezTo>
                <a:cubicBezTo>
                  <a:pt x="728" y="10385"/>
                  <a:pt x="510" y="10855"/>
                  <a:pt x="850" y="11303"/>
                </a:cubicBezTo>
                <a:cubicBezTo>
                  <a:pt x="1214" y="11751"/>
                  <a:pt x="1069" y="12378"/>
                  <a:pt x="534" y="12646"/>
                </a:cubicBezTo>
                <a:cubicBezTo>
                  <a:pt x="24" y="12937"/>
                  <a:pt x="0" y="13452"/>
                  <a:pt x="485" y="13788"/>
                </a:cubicBezTo>
                <a:cubicBezTo>
                  <a:pt x="971" y="14101"/>
                  <a:pt x="1044" y="14728"/>
                  <a:pt x="656" y="15153"/>
                </a:cubicBezTo>
                <a:cubicBezTo>
                  <a:pt x="267" y="15578"/>
                  <a:pt x="437" y="16071"/>
                  <a:pt x="996" y="16227"/>
                </a:cubicBezTo>
                <a:cubicBezTo>
                  <a:pt x="1579" y="16407"/>
                  <a:pt x="1870" y="16966"/>
                  <a:pt x="1652" y="17481"/>
                </a:cubicBezTo>
                <a:cubicBezTo>
                  <a:pt x="1433" y="17996"/>
                  <a:pt x="1749" y="18399"/>
                  <a:pt x="2356" y="18399"/>
                </a:cubicBezTo>
                <a:cubicBezTo>
                  <a:pt x="2964" y="18376"/>
                  <a:pt x="3425" y="18824"/>
                  <a:pt x="3401" y="19384"/>
                </a:cubicBezTo>
                <a:cubicBezTo>
                  <a:pt x="3377" y="19943"/>
                  <a:pt x="3838" y="20234"/>
                  <a:pt x="4397" y="20033"/>
                </a:cubicBezTo>
                <a:cubicBezTo>
                  <a:pt x="4956" y="19854"/>
                  <a:pt x="5564" y="20122"/>
                  <a:pt x="5734" y="20659"/>
                </a:cubicBezTo>
                <a:cubicBezTo>
                  <a:pt x="5904" y="21174"/>
                  <a:pt x="6438" y="21331"/>
                  <a:pt x="6900" y="20973"/>
                </a:cubicBezTo>
                <a:cubicBezTo>
                  <a:pt x="7361" y="20637"/>
                  <a:pt x="8042" y="20704"/>
                  <a:pt x="8382" y="21152"/>
                </a:cubicBezTo>
                <a:cubicBezTo>
                  <a:pt x="8746" y="21600"/>
                  <a:pt x="9305" y="21600"/>
                  <a:pt x="9597" y="21129"/>
                </a:cubicBezTo>
                <a:cubicBezTo>
                  <a:pt x="9937" y="20659"/>
                  <a:pt x="10593" y="20525"/>
                  <a:pt x="11079" y="20838"/>
                </a:cubicBezTo>
                <a:cubicBezTo>
                  <a:pt x="11565" y="21174"/>
                  <a:pt x="12075" y="20995"/>
                  <a:pt x="12221" y="20458"/>
                </a:cubicBezTo>
                <a:cubicBezTo>
                  <a:pt x="12367" y="19898"/>
                  <a:pt x="12950" y="19585"/>
                  <a:pt x="13509" y="19742"/>
                </a:cubicBezTo>
                <a:cubicBezTo>
                  <a:pt x="14092" y="19898"/>
                  <a:pt x="14505" y="19585"/>
                  <a:pt x="14456" y="19025"/>
                </a:cubicBezTo>
                <a:cubicBezTo>
                  <a:pt x="14408" y="18757"/>
                  <a:pt x="14529" y="18488"/>
                  <a:pt x="14699" y="18287"/>
                </a:cubicBezTo>
                <a:cubicBezTo>
                  <a:pt x="17858" y="20010"/>
                  <a:pt x="17858" y="20010"/>
                  <a:pt x="17858" y="20010"/>
                </a:cubicBezTo>
                <a:cubicBezTo>
                  <a:pt x="17955" y="20458"/>
                  <a:pt x="18222" y="20861"/>
                  <a:pt x="18684" y="21107"/>
                </a:cubicBezTo>
                <a:cubicBezTo>
                  <a:pt x="19534" y="21577"/>
                  <a:pt x="20603" y="21309"/>
                  <a:pt x="21114" y="20547"/>
                </a:cubicBezTo>
                <a:cubicBezTo>
                  <a:pt x="21600" y="19764"/>
                  <a:pt x="21332" y="18779"/>
                  <a:pt x="20482" y="18309"/>
                </a:cubicBezTo>
              </a:path>
              <a:path w="21600" h="21600">
                <a:moveTo>
                  <a:pt x="13363" y="15086"/>
                </a:moveTo>
                <a:cubicBezTo>
                  <a:pt x="11079" y="13832"/>
                  <a:pt x="11079" y="13832"/>
                  <a:pt x="11079" y="13832"/>
                </a:cubicBezTo>
                <a:cubicBezTo>
                  <a:pt x="11055" y="13161"/>
                  <a:pt x="10690" y="12512"/>
                  <a:pt x="10010" y="12154"/>
                </a:cubicBezTo>
                <a:cubicBezTo>
                  <a:pt x="9257" y="11751"/>
                  <a:pt x="8382" y="11796"/>
                  <a:pt x="7702" y="12198"/>
                </a:cubicBezTo>
                <a:cubicBezTo>
                  <a:pt x="8941" y="12870"/>
                  <a:pt x="8941" y="12870"/>
                  <a:pt x="8941" y="12870"/>
                </a:cubicBezTo>
                <a:cubicBezTo>
                  <a:pt x="9402" y="13116"/>
                  <a:pt x="9524" y="13653"/>
                  <a:pt x="9257" y="14101"/>
                </a:cubicBezTo>
                <a:cubicBezTo>
                  <a:pt x="8989" y="14526"/>
                  <a:pt x="8406" y="14661"/>
                  <a:pt x="7969" y="14414"/>
                </a:cubicBezTo>
                <a:cubicBezTo>
                  <a:pt x="6705" y="13743"/>
                  <a:pt x="6705" y="13743"/>
                  <a:pt x="6705" y="13743"/>
                </a:cubicBezTo>
                <a:cubicBezTo>
                  <a:pt x="6633" y="14482"/>
                  <a:pt x="7021" y="15220"/>
                  <a:pt x="7775" y="15623"/>
                </a:cubicBezTo>
                <a:cubicBezTo>
                  <a:pt x="8455" y="16004"/>
                  <a:pt x="9232" y="15981"/>
                  <a:pt x="9888" y="15668"/>
                </a:cubicBezTo>
                <a:cubicBezTo>
                  <a:pt x="12099" y="16877"/>
                  <a:pt x="12099" y="16877"/>
                  <a:pt x="12099" y="16877"/>
                </a:cubicBezTo>
                <a:cubicBezTo>
                  <a:pt x="11492" y="17391"/>
                  <a:pt x="10763" y="17794"/>
                  <a:pt x="9913" y="17996"/>
                </a:cubicBezTo>
                <a:cubicBezTo>
                  <a:pt x="7264" y="18623"/>
                  <a:pt x="4567" y="17145"/>
                  <a:pt x="3887" y="14705"/>
                </a:cubicBezTo>
                <a:cubicBezTo>
                  <a:pt x="3207" y="12266"/>
                  <a:pt x="4810" y="9781"/>
                  <a:pt x="7459" y="9154"/>
                </a:cubicBezTo>
                <a:cubicBezTo>
                  <a:pt x="10083" y="8528"/>
                  <a:pt x="12804" y="10005"/>
                  <a:pt x="13484" y="12445"/>
                </a:cubicBezTo>
                <a:cubicBezTo>
                  <a:pt x="13727" y="13340"/>
                  <a:pt x="13654" y="14258"/>
                  <a:pt x="13363" y="15086"/>
                </a:cubicBezTo>
              </a:path>
              <a:path w="21600" h="21600">
                <a:moveTo>
                  <a:pt x="14456" y="15668"/>
                </a:moveTo>
                <a:cubicBezTo>
                  <a:pt x="13995" y="15422"/>
                  <a:pt x="13995" y="15422"/>
                  <a:pt x="13995" y="15422"/>
                </a:cubicBezTo>
                <a:cubicBezTo>
                  <a:pt x="14383" y="14459"/>
                  <a:pt x="14505" y="13362"/>
                  <a:pt x="14189" y="12266"/>
                </a:cubicBezTo>
                <a:cubicBezTo>
                  <a:pt x="13411" y="9468"/>
                  <a:pt x="10301" y="7767"/>
                  <a:pt x="7264" y="8483"/>
                </a:cubicBezTo>
                <a:cubicBezTo>
                  <a:pt x="4227" y="9221"/>
                  <a:pt x="2381" y="12064"/>
                  <a:pt x="3158" y="14884"/>
                </a:cubicBezTo>
                <a:cubicBezTo>
                  <a:pt x="3960" y="17682"/>
                  <a:pt x="7046" y="19361"/>
                  <a:pt x="10083" y="18645"/>
                </a:cubicBezTo>
                <a:cubicBezTo>
                  <a:pt x="11152" y="18399"/>
                  <a:pt x="12051" y="17884"/>
                  <a:pt x="12731" y="17235"/>
                </a:cubicBezTo>
                <a:cubicBezTo>
                  <a:pt x="13217" y="17481"/>
                  <a:pt x="13217" y="17481"/>
                  <a:pt x="13217" y="17481"/>
                </a:cubicBezTo>
                <a:cubicBezTo>
                  <a:pt x="12440" y="18242"/>
                  <a:pt x="11419" y="18824"/>
                  <a:pt x="10229" y="19115"/>
                </a:cubicBezTo>
                <a:cubicBezTo>
                  <a:pt x="6900" y="19898"/>
                  <a:pt x="3523" y="18063"/>
                  <a:pt x="2648" y="14996"/>
                </a:cubicBezTo>
                <a:cubicBezTo>
                  <a:pt x="1797" y="11930"/>
                  <a:pt x="3814" y="8819"/>
                  <a:pt x="7143" y="8035"/>
                </a:cubicBezTo>
                <a:cubicBezTo>
                  <a:pt x="10447" y="7229"/>
                  <a:pt x="13849" y="9087"/>
                  <a:pt x="14699" y="12154"/>
                </a:cubicBezTo>
                <a:cubicBezTo>
                  <a:pt x="15039" y="13362"/>
                  <a:pt x="14918" y="14593"/>
                  <a:pt x="14456" y="15668"/>
                </a:cubicBezTo>
              </a:path>
              <a:path w="21600" h="21600">
                <a:moveTo>
                  <a:pt x="20385" y="20145"/>
                </a:moveTo>
                <a:cubicBezTo>
                  <a:pt x="19583" y="20570"/>
                  <a:pt x="19583" y="20570"/>
                  <a:pt x="19583" y="20570"/>
                </a:cubicBezTo>
                <a:cubicBezTo>
                  <a:pt x="18781" y="20145"/>
                  <a:pt x="18781" y="20145"/>
                  <a:pt x="18781" y="20145"/>
                </a:cubicBezTo>
                <a:cubicBezTo>
                  <a:pt x="18781" y="19272"/>
                  <a:pt x="18781" y="19272"/>
                  <a:pt x="18781" y="19272"/>
                </a:cubicBezTo>
                <a:cubicBezTo>
                  <a:pt x="19607" y="18846"/>
                  <a:pt x="19607" y="18846"/>
                  <a:pt x="19607" y="18846"/>
                </a:cubicBezTo>
                <a:cubicBezTo>
                  <a:pt x="20409" y="19294"/>
                  <a:pt x="20409" y="19294"/>
                  <a:pt x="20409" y="19294"/>
                </a:cubicBezTo>
                <a:lnTo>
                  <a:pt x="20385" y="20145"/>
                </a:lnTo>
              </a:path>
              <a:path w="21600" h="21600">
                <a:moveTo>
                  <a:pt x="12780" y="4834"/>
                </a:moveTo>
                <a:cubicBezTo>
                  <a:pt x="13193" y="5058"/>
                  <a:pt x="13193" y="5058"/>
                  <a:pt x="13193" y="5058"/>
                </a:cubicBezTo>
                <a:cubicBezTo>
                  <a:pt x="13533" y="5260"/>
                  <a:pt x="13824" y="5730"/>
                  <a:pt x="13824" y="6110"/>
                </a:cubicBezTo>
                <a:cubicBezTo>
                  <a:pt x="13849" y="6558"/>
                  <a:pt x="13849" y="6558"/>
                  <a:pt x="13849" y="6558"/>
                </a:cubicBezTo>
                <a:cubicBezTo>
                  <a:pt x="13873" y="6916"/>
                  <a:pt x="14213" y="7162"/>
                  <a:pt x="14602" y="7073"/>
                </a:cubicBezTo>
                <a:cubicBezTo>
                  <a:pt x="15064" y="6983"/>
                  <a:pt x="15064" y="6983"/>
                  <a:pt x="15064" y="6983"/>
                </a:cubicBezTo>
                <a:cubicBezTo>
                  <a:pt x="15477" y="6894"/>
                  <a:pt x="16035" y="7050"/>
                  <a:pt x="16327" y="7296"/>
                </a:cubicBezTo>
                <a:cubicBezTo>
                  <a:pt x="16692" y="7610"/>
                  <a:pt x="16692" y="7610"/>
                  <a:pt x="16692" y="7610"/>
                </a:cubicBezTo>
                <a:cubicBezTo>
                  <a:pt x="16983" y="7856"/>
                  <a:pt x="17396" y="7811"/>
                  <a:pt x="17615" y="7498"/>
                </a:cubicBezTo>
                <a:cubicBezTo>
                  <a:pt x="17882" y="7117"/>
                  <a:pt x="17882" y="7117"/>
                  <a:pt x="17882" y="7117"/>
                </a:cubicBezTo>
                <a:cubicBezTo>
                  <a:pt x="18101" y="6804"/>
                  <a:pt x="18611" y="6513"/>
                  <a:pt x="19000" y="6513"/>
                </a:cubicBezTo>
                <a:cubicBezTo>
                  <a:pt x="19486" y="6491"/>
                  <a:pt x="19486" y="6491"/>
                  <a:pt x="19486" y="6491"/>
                </a:cubicBezTo>
                <a:cubicBezTo>
                  <a:pt x="19899" y="6491"/>
                  <a:pt x="20166" y="6177"/>
                  <a:pt x="20069" y="5797"/>
                </a:cubicBezTo>
                <a:cubicBezTo>
                  <a:pt x="19947" y="5372"/>
                  <a:pt x="19947" y="5372"/>
                  <a:pt x="19947" y="5372"/>
                </a:cubicBezTo>
                <a:cubicBezTo>
                  <a:pt x="19874" y="5013"/>
                  <a:pt x="20020" y="4476"/>
                  <a:pt x="20287" y="4208"/>
                </a:cubicBezTo>
                <a:cubicBezTo>
                  <a:pt x="20628" y="3872"/>
                  <a:pt x="20628" y="3872"/>
                  <a:pt x="20628" y="3872"/>
                </a:cubicBezTo>
                <a:cubicBezTo>
                  <a:pt x="20895" y="3603"/>
                  <a:pt x="20846" y="3223"/>
                  <a:pt x="20506" y="3021"/>
                </a:cubicBezTo>
                <a:cubicBezTo>
                  <a:pt x="20093" y="2775"/>
                  <a:pt x="20093" y="2775"/>
                  <a:pt x="20093" y="2775"/>
                </a:cubicBezTo>
                <a:cubicBezTo>
                  <a:pt x="19753" y="2574"/>
                  <a:pt x="19461" y="2126"/>
                  <a:pt x="19437" y="1745"/>
                </a:cubicBezTo>
                <a:cubicBezTo>
                  <a:pt x="19437" y="1298"/>
                  <a:pt x="19437" y="1298"/>
                  <a:pt x="19437" y="1298"/>
                </a:cubicBezTo>
                <a:cubicBezTo>
                  <a:pt x="19413" y="917"/>
                  <a:pt x="19073" y="693"/>
                  <a:pt x="18684" y="761"/>
                </a:cubicBezTo>
                <a:cubicBezTo>
                  <a:pt x="18198" y="872"/>
                  <a:pt x="18198" y="872"/>
                  <a:pt x="18198" y="872"/>
                </a:cubicBezTo>
                <a:cubicBezTo>
                  <a:pt x="17809" y="940"/>
                  <a:pt x="17250" y="805"/>
                  <a:pt x="16959" y="559"/>
                </a:cubicBezTo>
                <a:cubicBezTo>
                  <a:pt x="16594" y="246"/>
                  <a:pt x="16594" y="246"/>
                  <a:pt x="16594" y="246"/>
                </a:cubicBezTo>
                <a:cubicBezTo>
                  <a:pt x="16303" y="0"/>
                  <a:pt x="15865" y="44"/>
                  <a:pt x="15671" y="358"/>
                </a:cubicBezTo>
                <a:cubicBezTo>
                  <a:pt x="15404" y="738"/>
                  <a:pt x="15404" y="738"/>
                  <a:pt x="15404" y="738"/>
                </a:cubicBezTo>
                <a:cubicBezTo>
                  <a:pt x="15185" y="1052"/>
                  <a:pt x="14675" y="1320"/>
                  <a:pt x="14262" y="1343"/>
                </a:cubicBezTo>
                <a:cubicBezTo>
                  <a:pt x="13776" y="1343"/>
                  <a:pt x="13776" y="1343"/>
                  <a:pt x="13776" y="1343"/>
                </a:cubicBezTo>
                <a:cubicBezTo>
                  <a:pt x="13387" y="1365"/>
                  <a:pt x="13120" y="1678"/>
                  <a:pt x="13217" y="2036"/>
                </a:cubicBezTo>
                <a:cubicBezTo>
                  <a:pt x="13314" y="2484"/>
                  <a:pt x="13314" y="2484"/>
                  <a:pt x="13314" y="2484"/>
                </a:cubicBezTo>
                <a:cubicBezTo>
                  <a:pt x="13411" y="2842"/>
                  <a:pt x="13266" y="3357"/>
                  <a:pt x="12974" y="3648"/>
                </a:cubicBezTo>
                <a:cubicBezTo>
                  <a:pt x="12658" y="3961"/>
                  <a:pt x="12658" y="3961"/>
                  <a:pt x="12658" y="3961"/>
                </a:cubicBezTo>
                <a:cubicBezTo>
                  <a:pt x="12367" y="4230"/>
                  <a:pt x="12440" y="4633"/>
                  <a:pt x="12780" y="4834"/>
                </a:cubicBezTo>
              </a:path>
              <a:path w="21600" h="21600">
                <a:moveTo>
                  <a:pt x="16643" y="2081"/>
                </a:moveTo>
                <a:cubicBezTo>
                  <a:pt x="17736" y="2081"/>
                  <a:pt x="18635" y="2909"/>
                  <a:pt x="18635" y="3917"/>
                </a:cubicBezTo>
                <a:cubicBezTo>
                  <a:pt x="18635" y="4946"/>
                  <a:pt x="17736" y="5774"/>
                  <a:pt x="16643" y="5774"/>
                </a:cubicBezTo>
                <a:cubicBezTo>
                  <a:pt x="15525" y="5774"/>
                  <a:pt x="14651" y="4946"/>
                  <a:pt x="14651" y="3917"/>
                </a:cubicBezTo>
                <a:cubicBezTo>
                  <a:pt x="14651" y="2909"/>
                  <a:pt x="15525" y="2081"/>
                  <a:pt x="16643" y="2081"/>
                </a:cubicBezTo>
              </a:path>
              <a:path w="21600" h="21600">
                <a:moveTo>
                  <a:pt x="16643" y="2081"/>
                </a:moveTo>
                <a:cubicBezTo>
                  <a:pt x="16643" y="2081"/>
                  <a:pt x="16643" y="2081"/>
                  <a:pt x="16643" y="2081"/>
                </a:cubicBezTo>
                <a:close/>
              </a:path>
            </a:pathLst>
          </a:custGeom>
          <a:solidFill>
            <a:srgbClr val="FFFFFF"/>
          </a:solidFill>
          <a:ln w="9525" cap="flat" cmpd="sng">
            <a:noFill/>
            <a:prstDash val="solid"/>
            <a:round/>
          </a:ln>
        </p:spPr>
      </p:sp>
      <p:sp>
        <p:nvSpPr>
          <p:cNvPr id="357" name="曲线"/>
          <p:cNvSpPr>
            <a:spLocks noChangeAspect="1"/>
          </p:cNvSpPr>
          <p:nvPr/>
        </p:nvSpPr>
        <p:spPr>
          <a:xfrm>
            <a:off x="4956671" y="3392100"/>
            <a:ext cx="432000" cy="363449"/>
          </a:xfrm>
          <a:custGeom>
            <a:avLst/>
            <a:gdLst>
              <a:gd name="T1" fmla="*/ 0 w 21600"/>
              <a:gd name="T2" fmla="*/ 0 h 21600"/>
              <a:gd name="T3" fmla="*/ 21600 w 21600"/>
              <a:gd name="T4" fmla="*/ 21600 h 21600"/>
            </a:gdLst>
            <a:ahLst/>
            <a:cxnLst/>
            <a:rect l="T1" t="T2" r="T3" b="T4"/>
            <a:pathLst>
              <a:path w="21600" h="21600">
                <a:moveTo>
                  <a:pt x="16986" y="10659"/>
                </a:moveTo>
                <a:lnTo>
                  <a:pt x="17482" y="10659"/>
                </a:lnTo>
                <a:lnTo>
                  <a:pt x="17719" y="11530"/>
                </a:lnTo>
                <a:lnTo>
                  <a:pt x="17267" y="12222"/>
                </a:lnTo>
                <a:lnTo>
                  <a:pt x="16749" y="11530"/>
                </a:lnTo>
              </a:path>
              <a:path w="21600" h="21600">
                <a:moveTo>
                  <a:pt x="4117" y="10659"/>
                </a:moveTo>
                <a:lnTo>
                  <a:pt x="4613" y="10659"/>
                </a:lnTo>
                <a:lnTo>
                  <a:pt x="4850" y="11530"/>
                </a:lnTo>
                <a:lnTo>
                  <a:pt x="4376" y="12222"/>
                </a:lnTo>
                <a:lnTo>
                  <a:pt x="3880" y="11530"/>
                </a:lnTo>
              </a:path>
              <a:path w="21600" h="21600">
                <a:moveTo>
                  <a:pt x="15787" y="10249"/>
                </a:moveTo>
                <a:cubicBezTo>
                  <a:pt x="15787" y="10249"/>
                  <a:pt x="15787" y="10249"/>
                  <a:pt x="17260" y="12553"/>
                </a:cubicBezTo>
                <a:cubicBezTo>
                  <a:pt x="17260" y="12553"/>
                  <a:pt x="17260" y="12553"/>
                  <a:pt x="18693" y="10249"/>
                </a:cubicBezTo>
                <a:cubicBezTo>
                  <a:pt x="20398" y="10986"/>
                  <a:pt x="21600" y="12922"/>
                  <a:pt x="21600" y="15227"/>
                </a:cubicBezTo>
                <a:cubicBezTo>
                  <a:pt x="21600" y="15227"/>
                  <a:pt x="21600" y="15227"/>
                  <a:pt x="21600" y="18361"/>
                </a:cubicBezTo>
                <a:cubicBezTo>
                  <a:pt x="21522" y="18961"/>
                  <a:pt x="19623" y="19422"/>
                  <a:pt x="17260" y="19422"/>
                </a:cubicBezTo>
                <a:cubicBezTo>
                  <a:pt x="17221" y="19422"/>
                  <a:pt x="17221" y="19422"/>
                  <a:pt x="17182" y="19422"/>
                </a:cubicBezTo>
                <a:cubicBezTo>
                  <a:pt x="17182" y="19422"/>
                  <a:pt x="17182" y="19422"/>
                  <a:pt x="17182" y="15964"/>
                </a:cubicBezTo>
                <a:cubicBezTo>
                  <a:pt x="17182" y="13844"/>
                  <a:pt x="16446" y="11908"/>
                  <a:pt x="15283" y="10525"/>
                </a:cubicBezTo>
                <a:cubicBezTo>
                  <a:pt x="15438" y="10387"/>
                  <a:pt x="15632" y="10341"/>
                  <a:pt x="15787" y="10249"/>
                </a:cubicBezTo>
              </a:path>
              <a:path w="21600" h="21600">
                <a:moveTo>
                  <a:pt x="2906" y="10249"/>
                </a:moveTo>
                <a:cubicBezTo>
                  <a:pt x="2906" y="10249"/>
                  <a:pt x="2906" y="10249"/>
                  <a:pt x="4378" y="12553"/>
                </a:cubicBezTo>
                <a:cubicBezTo>
                  <a:pt x="4378" y="12553"/>
                  <a:pt x="4378" y="12553"/>
                  <a:pt x="5812" y="10249"/>
                </a:cubicBezTo>
                <a:cubicBezTo>
                  <a:pt x="6006" y="10341"/>
                  <a:pt x="6161" y="10387"/>
                  <a:pt x="6316" y="10525"/>
                </a:cubicBezTo>
                <a:cubicBezTo>
                  <a:pt x="5153" y="11908"/>
                  <a:pt x="4417" y="13844"/>
                  <a:pt x="4417" y="15964"/>
                </a:cubicBezTo>
                <a:cubicBezTo>
                  <a:pt x="4417" y="15964"/>
                  <a:pt x="4417" y="15964"/>
                  <a:pt x="4417" y="19422"/>
                </a:cubicBezTo>
                <a:cubicBezTo>
                  <a:pt x="4417" y="19422"/>
                  <a:pt x="4378" y="19422"/>
                  <a:pt x="4378" y="19422"/>
                </a:cubicBezTo>
                <a:cubicBezTo>
                  <a:pt x="2014" y="19422"/>
                  <a:pt x="77" y="18961"/>
                  <a:pt x="0" y="18361"/>
                </a:cubicBezTo>
                <a:cubicBezTo>
                  <a:pt x="0" y="18361"/>
                  <a:pt x="0" y="18361"/>
                  <a:pt x="0" y="15227"/>
                </a:cubicBezTo>
                <a:cubicBezTo>
                  <a:pt x="0" y="12922"/>
                  <a:pt x="1201" y="10986"/>
                  <a:pt x="2906" y="10249"/>
                </a:cubicBezTo>
              </a:path>
              <a:path w="21600" h="21600">
                <a:moveTo>
                  <a:pt x="17256" y="9916"/>
                </a:moveTo>
                <a:cubicBezTo>
                  <a:pt x="17409" y="9916"/>
                  <a:pt x="17523" y="9916"/>
                  <a:pt x="17676" y="9963"/>
                </a:cubicBezTo>
                <a:cubicBezTo>
                  <a:pt x="17676" y="10344"/>
                  <a:pt x="17485" y="10582"/>
                  <a:pt x="17485" y="10582"/>
                </a:cubicBezTo>
                <a:cubicBezTo>
                  <a:pt x="17332" y="10582"/>
                  <a:pt x="17027" y="10582"/>
                  <a:pt x="17027" y="10582"/>
                </a:cubicBezTo>
                <a:cubicBezTo>
                  <a:pt x="16835" y="10296"/>
                  <a:pt x="16835" y="9963"/>
                  <a:pt x="16835" y="9963"/>
                </a:cubicBezTo>
                <a:cubicBezTo>
                  <a:pt x="16988" y="9916"/>
                  <a:pt x="17103" y="9916"/>
                  <a:pt x="17256" y="9916"/>
                </a:cubicBezTo>
              </a:path>
              <a:path w="21600" h="21600">
                <a:moveTo>
                  <a:pt x="4386" y="9916"/>
                </a:moveTo>
                <a:cubicBezTo>
                  <a:pt x="4539" y="9916"/>
                  <a:pt x="4654" y="9916"/>
                  <a:pt x="4807" y="9963"/>
                </a:cubicBezTo>
                <a:cubicBezTo>
                  <a:pt x="4807" y="10344"/>
                  <a:pt x="4654" y="10582"/>
                  <a:pt x="4654" y="10582"/>
                </a:cubicBezTo>
                <a:cubicBezTo>
                  <a:pt x="4463" y="10582"/>
                  <a:pt x="4157" y="10582"/>
                  <a:pt x="4157" y="10582"/>
                </a:cubicBezTo>
                <a:cubicBezTo>
                  <a:pt x="3966" y="10296"/>
                  <a:pt x="3966" y="9963"/>
                  <a:pt x="3966" y="9963"/>
                </a:cubicBezTo>
                <a:cubicBezTo>
                  <a:pt x="4119" y="9916"/>
                  <a:pt x="4233" y="9916"/>
                  <a:pt x="4386" y="9916"/>
                </a:cubicBezTo>
              </a:path>
              <a:path w="21600" h="21600">
                <a:moveTo>
                  <a:pt x="10476" y="9864"/>
                </a:moveTo>
                <a:lnTo>
                  <a:pt x="11166" y="9864"/>
                </a:lnTo>
                <a:lnTo>
                  <a:pt x="11446" y="11069"/>
                </a:lnTo>
                <a:lnTo>
                  <a:pt x="10821" y="11965"/>
                </a:lnTo>
                <a:lnTo>
                  <a:pt x="10153" y="11069"/>
                </a:lnTo>
              </a:path>
              <a:path w="21600" h="21600">
                <a:moveTo>
                  <a:pt x="8878" y="9326"/>
                </a:moveTo>
                <a:cubicBezTo>
                  <a:pt x="8878" y="9326"/>
                  <a:pt x="8878" y="9326"/>
                  <a:pt x="10819" y="12418"/>
                </a:cubicBezTo>
                <a:cubicBezTo>
                  <a:pt x="10819" y="12418"/>
                  <a:pt x="10819" y="12418"/>
                  <a:pt x="12760" y="9326"/>
                </a:cubicBezTo>
                <a:cubicBezTo>
                  <a:pt x="15011" y="10295"/>
                  <a:pt x="16641" y="12925"/>
                  <a:pt x="16641" y="15970"/>
                </a:cubicBezTo>
                <a:cubicBezTo>
                  <a:pt x="16641" y="15970"/>
                  <a:pt x="16641" y="15970"/>
                  <a:pt x="16641" y="20169"/>
                </a:cubicBezTo>
                <a:cubicBezTo>
                  <a:pt x="16525" y="20954"/>
                  <a:pt x="13963" y="21600"/>
                  <a:pt x="10819" y="21600"/>
                </a:cubicBezTo>
                <a:cubicBezTo>
                  <a:pt x="7636" y="21600"/>
                  <a:pt x="5074" y="20954"/>
                  <a:pt x="4958" y="20169"/>
                </a:cubicBezTo>
                <a:cubicBezTo>
                  <a:pt x="4958" y="20169"/>
                  <a:pt x="4958" y="20169"/>
                  <a:pt x="4958" y="15970"/>
                </a:cubicBezTo>
                <a:cubicBezTo>
                  <a:pt x="4958" y="12925"/>
                  <a:pt x="6588" y="10295"/>
                  <a:pt x="8878" y="9326"/>
                </a:cubicBezTo>
              </a:path>
              <a:path w="21600" h="21600">
                <a:moveTo>
                  <a:pt x="10821" y="8916"/>
                </a:moveTo>
                <a:cubicBezTo>
                  <a:pt x="11015" y="8916"/>
                  <a:pt x="11209" y="8916"/>
                  <a:pt x="11403" y="8962"/>
                </a:cubicBezTo>
                <a:cubicBezTo>
                  <a:pt x="11403" y="9463"/>
                  <a:pt x="11170" y="9736"/>
                  <a:pt x="11170" y="9736"/>
                </a:cubicBezTo>
                <a:cubicBezTo>
                  <a:pt x="10937" y="9736"/>
                  <a:pt x="10511" y="9736"/>
                  <a:pt x="10511" y="9736"/>
                </a:cubicBezTo>
                <a:cubicBezTo>
                  <a:pt x="10239" y="9417"/>
                  <a:pt x="10278" y="8962"/>
                  <a:pt x="10278" y="8962"/>
                </a:cubicBezTo>
                <a:cubicBezTo>
                  <a:pt x="10472" y="8916"/>
                  <a:pt x="10627" y="8916"/>
                  <a:pt x="10821" y="8916"/>
                </a:cubicBezTo>
              </a:path>
              <a:path w="21600" h="21600">
                <a:moveTo>
                  <a:pt x="17245" y="3228"/>
                </a:moveTo>
                <a:cubicBezTo>
                  <a:pt x="18757" y="3228"/>
                  <a:pt x="19983" y="4685"/>
                  <a:pt x="19983" y="6482"/>
                </a:cubicBezTo>
                <a:cubicBezTo>
                  <a:pt x="19983" y="8279"/>
                  <a:pt x="18757" y="9736"/>
                  <a:pt x="17245" y="9736"/>
                </a:cubicBezTo>
                <a:cubicBezTo>
                  <a:pt x="15733" y="9736"/>
                  <a:pt x="14507" y="8279"/>
                  <a:pt x="14507" y="6482"/>
                </a:cubicBezTo>
                <a:cubicBezTo>
                  <a:pt x="14507" y="4685"/>
                  <a:pt x="15733" y="3228"/>
                  <a:pt x="17245" y="3228"/>
                </a:cubicBezTo>
              </a:path>
              <a:path w="21600" h="21600">
                <a:moveTo>
                  <a:pt x="4365" y="3228"/>
                </a:moveTo>
                <a:cubicBezTo>
                  <a:pt x="5871" y="3228"/>
                  <a:pt x="7092" y="4685"/>
                  <a:pt x="7092" y="6482"/>
                </a:cubicBezTo>
                <a:cubicBezTo>
                  <a:pt x="7092" y="8279"/>
                  <a:pt x="5871" y="9736"/>
                  <a:pt x="4365" y="9736"/>
                </a:cubicBezTo>
                <a:cubicBezTo>
                  <a:pt x="2859" y="9736"/>
                  <a:pt x="1638" y="8279"/>
                  <a:pt x="1638" y="6482"/>
                </a:cubicBezTo>
                <a:cubicBezTo>
                  <a:pt x="1638" y="4685"/>
                  <a:pt x="2859" y="3228"/>
                  <a:pt x="4365" y="3228"/>
                </a:cubicBezTo>
              </a:path>
              <a:path w="21600" h="21600">
                <a:moveTo>
                  <a:pt x="10800" y="0"/>
                </a:moveTo>
                <a:cubicBezTo>
                  <a:pt x="12800" y="0"/>
                  <a:pt x="14421" y="1933"/>
                  <a:pt x="14421" y="4317"/>
                </a:cubicBezTo>
                <a:cubicBezTo>
                  <a:pt x="14421" y="6701"/>
                  <a:pt x="12800" y="8634"/>
                  <a:pt x="10800" y="8634"/>
                </a:cubicBezTo>
                <a:cubicBezTo>
                  <a:pt x="8799" y="8634"/>
                  <a:pt x="7178" y="6701"/>
                  <a:pt x="7178" y="4317"/>
                </a:cubicBezTo>
                <a:cubicBezTo>
                  <a:pt x="7178" y="1933"/>
                  <a:pt x="8799" y="0"/>
                  <a:pt x="10800" y="0"/>
                </a:cubicBezTo>
                <a:close/>
              </a:path>
            </a:pathLst>
          </a:custGeom>
          <a:solidFill>
            <a:srgbClr val="FFFFFF"/>
          </a:solidFill>
          <a:ln w="9525" cap="flat" cmpd="sng">
            <a:noFill/>
            <a:prstDash val="solid"/>
            <a:round/>
          </a:ln>
        </p:spPr>
      </p:sp>
      <p:sp>
        <p:nvSpPr>
          <p:cNvPr id="358" name="曲线"/>
          <p:cNvSpPr>
            <a:spLocks noChangeAspect="1"/>
          </p:cNvSpPr>
          <p:nvPr/>
        </p:nvSpPr>
        <p:spPr>
          <a:xfrm>
            <a:off x="6157040" y="2678993"/>
            <a:ext cx="359999" cy="369675"/>
          </a:xfrm>
          <a:custGeom>
            <a:avLst/>
            <a:gdLst>
              <a:gd name="T1" fmla="*/ 0 w 21600"/>
              <a:gd name="T2" fmla="*/ 0 h 21600"/>
              <a:gd name="T3" fmla="*/ 21600 w 21600"/>
              <a:gd name="T4" fmla="*/ 21600 h 21600"/>
            </a:gdLst>
            <a:ahLst/>
            <a:cxnLst/>
            <a:rect l="T1" t="T2" r="T3" b="T4"/>
            <a:pathLst>
              <a:path w="21600" h="21600">
                <a:moveTo>
                  <a:pt x="17742" y="16947"/>
                </a:moveTo>
                <a:cubicBezTo>
                  <a:pt x="18514" y="17612"/>
                  <a:pt x="18514" y="17612"/>
                  <a:pt x="18514" y="17612"/>
                </a:cubicBezTo>
                <a:cubicBezTo>
                  <a:pt x="18514" y="18775"/>
                  <a:pt x="18514" y="18775"/>
                  <a:pt x="18514" y="18775"/>
                </a:cubicBezTo>
                <a:cubicBezTo>
                  <a:pt x="18514" y="20270"/>
                  <a:pt x="17434" y="21600"/>
                  <a:pt x="16045" y="21600"/>
                </a:cubicBezTo>
                <a:cubicBezTo>
                  <a:pt x="2468" y="21600"/>
                  <a:pt x="2468" y="21600"/>
                  <a:pt x="2468" y="21600"/>
                </a:cubicBezTo>
                <a:cubicBezTo>
                  <a:pt x="1079" y="21600"/>
                  <a:pt x="0" y="20270"/>
                  <a:pt x="0" y="18775"/>
                </a:cubicBezTo>
                <a:cubicBezTo>
                  <a:pt x="0" y="4984"/>
                  <a:pt x="0" y="4984"/>
                  <a:pt x="0" y="4984"/>
                </a:cubicBezTo>
                <a:cubicBezTo>
                  <a:pt x="0" y="4984"/>
                  <a:pt x="0" y="4984"/>
                  <a:pt x="0" y="4984"/>
                </a:cubicBezTo>
                <a:cubicBezTo>
                  <a:pt x="0" y="4818"/>
                  <a:pt x="0" y="4652"/>
                  <a:pt x="154" y="4486"/>
                </a:cubicBezTo>
                <a:cubicBezTo>
                  <a:pt x="4011" y="332"/>
                  <a:pt x="4011" y="332"/>
                  <a:pt x="4011" y="332"/>
                </a:cubicBezTo>
                <a:cubicBezTo>
                  <a:pt x="4165" y="166"/>
                  <a:pt x="4319" y="0"/>
                  <a:pt x="4474" y="0"/>
                </a:cubicBezTo>
                <a:cubicBezTo>
                  <a:pt x="4474" y="0"/>
                  <a:pt x="4474" y="0"/>
                  <a:pt x="4474" y="0"/>
                </a:cubicBezTo>
                <a:cubicBezTo>
                  <a:pt x="16045" y="0"/>
                  <a:pt x="16045" y="0"/>
                  <a:pt x="16045" y="0"/>
                </a:cubicBezTo>
                <a:cubicBezTo>
                  <a:pt x="17434" y="0"/>
                  <a:pt x="18514" y="1329"/>
                  <a:pt x="18514" y="2824"/>
                </a:cubicBezTo>
                <a:cubicBezTo>
                  <a:pt x="18514" y="5483"/>
                  <a:pt x="18514" y="5483"/>
                  <a:pt x="18514" y="5483"/>
                </a:cubicBezTo>
                <a:cubicBezTo>
                  <a:pt x="18205" y="5483"/>
                  <a:pt x="17897" y="5483"/>
                  <a:pt x="17742" y="5483"/>
                </a:cubicBezTo>
                <a:cubicBezTo>
                  <a:pt x="17588" y="5483"/>
                  <a:pt x="17280" y="5483"/>
                  <a:pt x="17125" y="5483"/>
                </a:cubicBezTo>
                <a:cubicBezTo>
                  <a:pt x="17125" y="2824"/>
                  <a:pt x="17125" y="2824"/>
                  <a:pt x="17125" y="2824"/>
                </a:cubicBezTo>
                <a:cubicBezTo>
                  <a:pt x="17125" y="1993"/>
                  <a:pt x="16662" y="1495"/>
                  <a:pt x="16045" y="1495"/>
                </a:cubicBezTo>
                <a:cubicBezTo>
                  <a:pt x="5091" y="1495"/>
                  <a:pt x="5091" y="1495"/>
                  <a:pt x="5091" y="1495"/>
                </a:cubicBezTo>
                <a:cubicBezTo>
                  <a:pt x="5091" y="2990"/>
                  <a:pt x="5091" y="2990"/>
                  <a:pt x="5091" y="2990"/>
                </a:cubicBezTo>
                <a:cubicBezTo>
                  <a:pt x="5091" y="4486"/>
                  <a:pt x="4011" y="5815"/>
                  <a:pt x="2622" y="5815"/>
                </a:cubicBezTo>
                <a:cubicBezTo>
                  <a:pt x="1234" y="5815"/>
                  <a:pt x="1234" y="5815"/>
                  <a:pt x="1234" y="5815"/>
                </a:cubicBezTo>
                <a:cubicBezTo>
                  <a:pt x="1234" y="18775"/>
                  <a:pt x="1234" y="18775"/>
                  <a:pt x="1234" y="18775"/>
                </a:cubicBezTo>
                <a:cubicBezTo>
                  <a:pt x="1234" y="19606"/>
                  <a:pt x="1851" y="20104"/>
                  <a:pt x="2468" y="20104"/>
                </a:cubicBezTo>
                <a:cubicBezTo>
                  <a:pt x="16045" y="20104"/>
                  <a:pt x="16045" y="20104"/>
                  <a:pt x="16045" y="20104"/>
                </a:cubicBezTo>
                <a:cubicBezTo>
                  <a:pt x="16662" y="20104"/>
                  <a:pt x="17125" y="19606"/>
                  <a:pt x="17125" y="18775"/>
                </a:cubicBezTo>
                <a:cubicBezTo>
                  <a:pt x="17125" y="17446"/>
                  <a:pt x="17125" y="17446"/>
                  <a:pt x="17125" y="17446"/>
                </a:cubicBezTo>
                <a:lnTo>
                  <a:pt x="17742" y="16947"/>
                </a:lnTo>
              </a:path>
              <a:path w="21600" h="21600">
                <a:moveTo>
                  <a:pt x="19594" y="13956"/>
                </a:moveTo>
                <a:cubicBezTo>
                  <a:pt x="19594" y="17778"/>
                  <a:pt x="19594" y="17778"/>
                  <a:pt x="19594" y="17778"/>
                </a:cubicBezTo>
                <a:cubicBezTo>
                  <a:pt x="17742" y="16116"/>
                  <a:pt x="17742" y="16116"/>
                  <a:pt x="17742" y="16116"/>
                </a:cubicBezTo>
                <a:cubicBezTo>
                  <a:pt x="15737" y="17778"/>
                  <a:pt x="15737" y="17778"/>
                  <a:pt x="15737" y="17778"/>
                </a:cubicBezTo>
                <a:cubicBezTo>
                  <a:pt x="15737" y="13956"/>
                  <a:pt x="15737" y="13956"/>
                  <a:pt x="15737" y="13956"/>
                </a:cubicBezTo>
                <a:cubicBezTo>
                  <a:pt x="14502" y="13126"/>
                  <a:pt x="13731" y="11796"/>
                  <a:pt x="13731" y="10301"/>
                </a:cubicBezTo>
                <a:cubicBezTo>
                  <a:pt x="13731" y="7975"/>
                  <a:pt x="15582" y="5981"/>
                  <a:pt x="17742" y="5981"/>
                </a:cubicBezTo>
                <a:cubicBezTo>
                  <a:pt x="19902" y="5981"/>
                  <a:pt x="21600" y="7975"/>
                  <a:pt x="21600" y="10301"/>
                </a:cubicBezTo>
                <a:cubicBezTo>
                  <a:pt x="21600" y="11796"/>
                  <a:pt x="20828" y="13126"/>
                  <a:pt x="19594" y="13956"/>
                </a:cubicBezTo>
              </a:path>
              <a:path w="21600" h="21600">
                <a:moveTo>
                  <a:pt x="20982" y="10301"/>
                </a:moveTo>
                <a:cubicBezTo>
                  <a:pt x="20982" y="8307"/>
                  <a:pt x="19594" y="6646"/>
                  <a:pt x="17742" y="6646"/>
                </a:cubicBezTo>
                <a:cubicBezTo>
                  <a:pt x="15891" y="6646"/>
                  <a:pt x="14348" y="8307"/>
                  <a:pt x="14348" y="10301"/>
                </a:cubicBezTo>
                <a:cubicBezTo>
                  <a:pt x="14348" y="12295"/>
                  <a:pt x="15891" y="13790"/>
                  <a:pt x="17742" y="13790"/>
                </a:cubicBezTo>
                <a:cubicBezTo>
                  <a:pt x="19594" y="13790"/>
                  <a:pt x="20982" y="12295"/>
                  <a:pt x="20982" y="10301"/>
                </a:cubicBezTo>
              </a:path>
              <a:path w="21600" h="21600">
                <a:moveTo>
                  <a:pt x="17742" y="7144"/>
                </a:moveTo>
                <a:cubicBezTo>
                  <a:pt x="16045" y="7144"/>
                  <a:pt x="14811" y="8473"/>
                  <a:pt x="14811" y="10301"/>
                </a:cubicBezTo>
                <a:cubicBezTo>
                  <a:pt x="14811" y="11963"/>
                  <a:pt x="16045" y="13458"/>
                  <a:pt x="17742" y="13458"/>
                </a:cubicBezTo>
                <a:cubicBezTo>
                  <a:pt x="19285" y="13458"/>
                  <a:pt x="20520" y="11963"/>
                  <a:pt x="20520" y="10301"/>
                </a:cubicBezTo>
                <a:cubicBezTo>
                  <a:pt x="20520" y="8473"/>
                  <a:pt x="19285" y="7144"/>
                  <a:pt x="17742" y="7144"/>
                </a:cubicBezTo>
              </a:path>
              <a:path w="21600" h="21600">
                <a:moveTo>
                  <a:pt x="12342" y="6147"/>
                </a:moveTo>
                <a:cubicBezTo>
                  <a:pt x="4319" y="6147"/>
                  <a:pt x="4319" y="6147"/>
                  <a:pt x="4319" y="6147"/>
                </a:cubicBezTo>
                <a:cubicBezTo>
                  <a:pt x="4011" y="6147"/>
                  <a:pt x="3857" y="6313"/>
                  <a:pt x="3857" y="6646"/>
                </a:cubicBezTo>
                <a:cubicBezTo>
                  <a:pt x="3857" y="6978"/>
                  <a:pt x="4011" y="7310"/>
                  <a:pt x="4319" y="7310"/>
                </a:cubicBezTo>
                <a:cubicBezTo>
                  <a:pt x="12342" y="7310"/>
                  <a:pt x="12342" y="7310"/>
                  <a:pt x="12342" y="7310"/>
                </a:cubicBezTo>
                <a:cubicBezTo>
                  <a:pt x="12651" y="7310"/>
                  <a:pt x="12805" y="6978"/>
                  <a:pt x="12805" y="6646"/>
                </a:cubicBezTo>
                <a:cubicBezTo>
                  <a:pt x="12805" y="6313"/>
                  <a:pt x="12651" y="6147"/>
                  <a:pt x="12342" y="6147"/>
                </a:cubicBezTo>
              </a:path>
              <a:path w="21600" h="21600">
                <a:moveTo>
                  <a:pt x="4319" y="9969"/>
                </a:moveTo>
                <a:cubicBezTo>
                  <a:pt x="12342" y="9969"/>
                  <a:pt x="12342" y="9969"/>
                  <a:pt x="12342" y="9969"/>
                </a:cubicBezTo>
                <a:cubicBezTo>
                  <a:pt x="12651" y="9969"/>
                  <a:pt x="12805" y="9636"/>
                  <a:pt x="12805" y="9304"/>
                </a:cubicBezTo>
                <a:cubicBezTo>
                  <a:pt x="12805" y="9138"/>
                  <a:pt x="12651" y="8806"/>
                  <a:pt x="12342" y="8806"/>
                </a:cubicBezTo>
                <a:cubicBezTo>
                  <a:pt x="4319" y="8806"/>
                  <a:pt x="4319" y="8806"/>
                  <a:pt x="4319" y="8806"/>
                </a:cubicBezTo>
                <a:cubicBezTo>
                  <a:pt x="4011" y="8806"/>
                  <a:pt x="3857" y="9138"/>
                  <a:pt x="3857" y="9304"/>
                </a:cubicBezTo>
                <a:cubicBezTo>
                  <a:pt x="3857" y="9636"/>
                  <a:pt x="4011" y="9969"/>
                  <a:pt x="4319" y="9969"/>
                </a:cubicBezTo>
              </a:path>
              <a:path w="21600" h="21600">
                <a:moveTo>
                  <a:pt x="4319" y="12627"/>
                </a:moveTo>
                <a:cubicBezTo>
                  <a:pt x="12342" y="12627"/>
                  <a:pt x="12342" y="12627"/>
                  <a:pt x="12342" y="12627"/>
                </a:cubicBezTo>
                <a:cubicBezTo>
                  <a:pt x="12651" y="12627"/>
                  <a:pt x="12805" y="12461"/>
                  <a:pt x="12805" y="12129"/>
                </a:cubicBezTo>
                <a:cubicBezTo>
                  <a:pt x="12805" y="11796"/>
                  <a:pt x="12651" y="11464"/>
                  <a:pt x="12342" y="11464"/>
                </a:cubicBezTo>
                <a:cubicBezTo>
                  <a:pt x="4319" y="11464"/>
                  <a:pt x="4319" y="11464"/>
                  <a:pt x="4319" y="11464"/>
                </a:cubicBezTo>
                <a:cubicBezTo>
                  <a:pt x="4011" y="11464"/>
                  <a:pt x="3857" y="11796"/>
                  <a:pt x="3857" y="12129"/>
                </a:cubicBezTo>
                <a:cubicBezTo>
                  <a:pt x="3857" y="12461"/>
                  <a:pt x="4011" y="12627"/>
                  <a:pt x="4319" y="12627"/>
                </a:cubicBezTo>
              </a:path>
              <a:path w="21600" h="21600">
                <a:moveTo>
                  <a:pt x="14194" y="14289"/>
                </a:moveTo>
                <a:cubicBezTo>
                  <a:pt x="4319" y="14289"/>
                  <a:pt x="4319" y="14289"/>
                  <a:pt x="4319" y="14289"/>
                </a:cubicBezTo>
                <a:cubicBezTo>
                  <a:pt x="4011" y="14289"/>
                  <a:pt x="3857" y="14455"/>
                  <a:pt x="3857" y="14787"/>
                </a:cubicBezTo>
                <a:cubicBezTo>
                  <a:pt x="3857" y="15119"/>
                  <a:pt x="4011" y="15286"/>
                  <a:pt x="4319" y="15286"/>
                </a:cubicBezTo>
                <a:cubicBezTo>
                  <a:pt x="14194" y="15286"/>
                  <a:pt x="14194" y="15286"/>
                  <a:pt x="14194" y="15286"/>
                </a:cubicBezTo>
                <a:cubicBezTo>
                  <a:pt x="14502" y="15286"/>
                  <a:pt x="14657" y="15119"/>
                  <a:pt x="14657" y="14787"/>
                </a:cubicBezTo>
                <a:cubicBezTo>
                  <a:pt x="14657" y="14455"/>
                  <a:pt x="14502" y="14289"/>
                  <a:pt x="14194" y="14289"/>
                </a:cubicBezTo>
              </a:path>
              <a:path w="21600" h="21600">
                <a:moveTo>
                  <a:pt x="14194" y="16947"/>
                </a:moveTo>
                <a:cubicBezTo>
                  <a:pt x="4319" y="16947"/>
                  <a:pt x="4319" y="16947"/>
                  <a:pt x="4319" y="16947"/>
                </a:cubicBezTo>
                <a:cubicBezTo>
                  <a:pt x="4011" y="16947"/>
                  <a:pt x="3857" y="17113"/>
                  <a:pt x="3857" y="17446"/>
                </a:cubicBezTo>
                <a:cubicBezTo>
                  <a:pt x="3857" y="17778"/>
                  <a:pt x="4011" y="18110"/>
                  <a:pt x="4319" y="18110"/>
                </a:cubicBezTo>
                <a:cubicBezTo>
                  <a:pt x="14194" y="18110"/>
                  <a:pt x="14194" y="18110"/>
                  <a:pt x="14194" y="18110"/>
                </a:cubicBezTo>
                <a:cubicBezTo>
                  <a:pt x="14502" y="18110"/>
                  <a:pt x="14657" y="17778"/>
                  <a:pt x="14657" y="17446"/>
                </a:cubicBezTo>
                <a:cubicBezTo>
                  <a:pt x="14657" y="17113"/>
                  <a:pt x="14502" y="16947"/>
                  <a:pt x="14194" y="16947"/>
                </a:cubicBezTo>
                <a:close/>
              </a:path>
            </a:pathLst>
          </a:custGeom>
          <a:solidFill>
            <a:srgbClr val="FFFFFF"/>
          </a:solidFill>
          <a:ln w="9525" cap="flat" cmpd="sng">
            <a:noFill/>
            <a:prstDash val="solid"/>
            <a:round/>
          </a:ln>
        </p:spPr>
      </p:sp>
      <p:sp>
        <p:nvSpPr>
          <p:cNvPr id="359" name="曲线"/>
          <p:cNvSpPr>
            <a:spLocks noChangeAspect="1"/>
          </p:cNvSpPr>
          <p:nvPr/>
        </p:nvSpPr>
        <p:spPr>
          <a:xfrm>
            <a:off x="6731890" y="3895695"/>
            <a:ext cx="501880" cy="319035"/>
          </a:xfrm>
          <a:custGeom>
            <a:avLst/>
            <a:gdLst>
              <a:gd name="T1" fmla="*/ 0 w 21600"/>
              <a:gd name="T2" fmla="*/ 0 h 21600"/>
              <a:gd name="T3" fmla="*/ 21600 w 21600"/>
              <a:gd name="T4" fmla="*/ 21600 h 21600"/>
            </a:gdLst>
            <a:ahLst/>
            <a:cxnLst/>
            <a:rect l="T1" t="T2" r="T3" b="T4"/>
            <a:pathLst>
              <a:path w="21600" h="21600">
                <a:moveTo>
                  <a:pt x="922" y="9187"/>
                </a:moveTo>
                <a:cubicBezTo>
                  <a:pt x="1153" y="9187"/>
                  <a:pt x="1383" y="9187"/>
                  <a:pt x="1614" y="9187"/>
                </a:cubicBezTo>
                <a:cubicBezTo>
                  <a:pt x="1806" y="9187"/>
                  <a:pt x="1998" y="9126"/>
                  <a:pt x="2075" y="8944"/>
                </a:cubicBezTo>
                <a:cubicBezTo>
                  <a:pt x="2190" y="8700"/>
                  <a:pt x="2229" y="8457"/>
                  <a:pt x="2306" y="8092"/>
                </a:cubicBezTo>
                <a:cubicBezTo>
                  <a:pt x="2113" y="7788"/>
                  <a:pt x="1960" y="7423"/>
                  <a:pt x="1883" y="6997"/>
                </a:cubicBezTo>
                <a:cubicBezTo>
                  <a:pt x="1767" y="6936"/>
                  <a:pt x="1691" y="6753"/>
                  <a:pt x="1652" y="6571"/>
                </a:cubicBezTo>
                <a:cubicBezTo>
                  <a:pt x="1614" y="6388"/>
                  <a:pt x="1575" y="6084"/>
                  <a:pt x="1575" y="5780"/>
                </a:cubicBezTo>
                <a:lnTo>
                  <a:pt x="1575" y="5658"/>
                </a:lnTo>
                <a:lnTo>
                  <a:pt x="1652" y="5597"/>
                </a:lnTo>
                <a:cubicBezTo>
                  <a:pt x="1652" y="5597"/>
                  <a:pt x="1652" y="5597"/>
                  <a:pt x="1652" y="5597"/>
                </a:cubicBezTo>
                <a:cubicBezTo>
                  <a:pt x="1537" y="4198"/>
                  <a:pt x="1652" y="3589"/>
                  <a:pt x="2037" y="3103"/>
                </a:cubicBezTo>
                <a:cubicBezTo>
                  <a:pt x="2613" y="2312"/>
                  <a:pt x="3728" y="2312"/>
                  <a:pt x="4343" y="2981"/>
                </a:cubicBezTo>
                <a:cubicBezTo>
                  <a:pt x="4727" y="3468"/>
                  <a:pt x="4881" y="4320"/>
                  <a:pt x="4765" y="5536"/>
                </a:cubicBezTo>
                <a:cubicBezTo>
                  <a:pt x="4804" y="5597"/>
                  <a:pt x="4804" y="5597"/>
                  <a:pt x="4842" y="5597"/>
                </a:cubicBezTo>
                <a:lnTo>
                  <a:pt x="4881" y="5658"/>
                </a:lnTo>
                <a:lnTo>
                  <a:pt x="4881" y="5780"/>
                </a:lnTo>
                <a:cubicBezTo>
                  <a:pt x="4881" y="6084"/>
                  <a:pt x="4881" y="6388"/>
                  <a:pt x="4804" y="6571"/>
                </a:cubicBezTo>
                <a:cubicBezTo>
                  <a:pt x="4765" y="6753"/>
                  <a:pt x="4688" y="6936"/>
                  <a:pt x="4612" y="6997"/>
                </a:cubicBezTo>
                <a:cubicBezTo>
                  <a:pt x="4535" y="7362"/>
                  <a:pt x="4381" y="7727"/>
                  <a:pt x="4227" y="8031"/>
                </a:cubicBezTo>
                <a:cubicBezTo>
                  <a:pt x="4266" y="8457"/>
                  <a:pt x="4343" y="8822"/>
                  <a:pt x="4496" y="9065"/>
                </a:cubicBezTo>
                <a:cubicBezTo>
                  <a:pt x="4612" y="9126"/>
                  <a:pt x="4765" y="9126"/>
                  <a:pt x="4919" y="9126"/>
                </a:cubicBezTo>
                <a:cubicBezTo>
                  <a:pt x="5150" y="9126"/>
                  <a:pt x="5342" y="9126"/>
                  <a:pt x="5572" y="9126"/>
                </a:cubicBezTo>
                <a:cubicBezTo>
                  <a:pt x="5688" y="9248"/>
                  <a:pt x="5765" y="9491"/>
                  <a:pt x="5842" y="9796"/>
                </a:cubicBezTo>
                <a:cubicBezTo>
                  <a:pt x="5918" y="9005"/>
                  <a:pt x="5995" y="8335"/>
                  <a:pt x="6111" y="8153"/>
                </a:cubicBezTo>
                <a:cubicBezTo>
                  <a:pt x="6187" y="7849"/>
                  <a:pt x="7302" y="7727"/>
                  <a:pt x="7456" y="7727"/>
                </a:cubicBezTo>
                <a:cubicBezTo>
                  <a:pt x="7533" y="7423"/>
                  <a:pt x="7571" y="7179"/>
                  <a:pt x="7609" y="6875"/>
                </a:cubicBezTo>
                <a:cubicBezTo>
                  <a:pt x="7340" y="6632"/>
                  <a:pt x="7187" y="6206"/>
                  <a:pt x="7071" y="5780"/>
                </a:cubicBezTo>
                <a:cubicBezTo>
                  <a:pt x="6956" y="5780"/>
                  <a:pt x="6649" y="5780"/>
                  <a:pt x="6533" y="5780"/>
                </a:cubicBezTo>
                <a:cubicBezTo>
                  <a:pt x="6380" y="4259"/>
                  <a:pt x="6572" y="2129"/>
                  <a:pt x="6956" y="1642"/>
                </a:cubicBezTo>
                <a:cubicBezTo>
                  <a:pt x="7533" y="912"/>
                  <a:pt x="8916" y="851"/>
                  <a:pt x="9493" y="1521"/>
                </a:cubicBezTo>
                <a:cubicBezTo>
                  <a:pt x="9916" y="2007"/>
                  <a:pt x="10185" y="4380"/>
                  <a:pt x="10031" y="5719"/>
                </a:cubicBezTo>
                <a:cubicBezTo>
                  <a:pt x="9954" y="5780"/>
                  <a:pt x="9570" y="5719"/>
                  <a:pt x="9493" y="5780"/>
                </a:cubicBezTo>
                <a:cubicBezTo>
                  <a:pt x="9339" y="6206"/>
                  <a:pt x="9147" y="6571"/>
                  <a:pt x="8878" y="6875"/>
                </a:cubicBezTo>
                <a:cubicBezTo>
                  <a:pt x="8955" y="7301"/>
                  <a:pt x="8993" y="7483"/>
                  <a:pt x="9070" y="7727"/>
                </a:cubicBezTo>
                <a:cubicBezTo>
                  <a:pt x="9224" y="7727"/>
                  <a:pt x="10338" y="7849"/>
                  <a:pt x="10415" y="8153"/>
                </a:cubicBezTo>
                <a:cubicBezTo>
                  <a:pt x="10454" y="8153"/>
                  <a:pt x="10492" y="8274"/>
                  <a:pt x="10530" y="8335"/>
                </a:cubicBezTo>
                <a:cubicBezTo>
                  <a:pt x="10646" y="7362"/>
                  <a:pt x="10800" y="6510"/>
                  <a:pt x="11030" y="6145"/>
                </a:cubicBezTo>
                <a:cubicBezTo>
                  <a:pt x="11261" y="6145"/>
                  <a:pt x="11491" y="6145"/>
                  <a:pt x="11683" y="6145"/>
                </a:cubicBezTo>
                <a:cubicBezTo>
                  <a:pt x="11876" y="6206"/>
                  <a:pt x="11991" y="6145"/>
                  <a:pt x="12106" y="5901"/>
                </a:cubicBezTo>
                <a:cubicBezTo>
                  <a:pt x="12183" y="5719"/>
                  <a:pt x="12260" y="5476"/>
                  <a:pt x="12298" y="5171"/>
                </a:cubicBezTo>
                <a:cubicBezTo>
                  <a:pt x="12106" y="4928"/>
                  <a:pt x="11991" y="4563"/>
                  <a:pt x="11914" y="4198"/>
                </a:cubicBezTo>
                <a:cubicBezTo>
                  <a:pt x="11837" y="4137"/>
                  <a:pt x="11760" y="4015"/>
                  <a:pt x="11722" y="3833"/>
                </a:cubicBezTo>
                <a:cubicBezTo>
                  <a:pt x="11683" y="3650"/>
                  <a:pt x="11645" y="3407"/>
                  <a:pt x="11645" y="3103"/>
                </a:cubicBezTo>
                <a:lnTo>
                  <a:pt x="11645" y="2981"/>
                </a:lnTo>
                <a:lnTo>
                  <a:pt x="11683" y="2981"/>
                </a:lnTo>
                <a:cubicBezTo>
                  <a:pt x="11722" y="2920"/>
                  <a:pt x="11722" y="2920"/>
                  <a:pt x="11722" y="2920"/>
                </a:cubicBezTo>
                <a:cubicBezTo>
                  <a:pt x="11607" y="1703"/>
                  <a:pt x="11722" y="1095"/>
                  <a:pt x="12029" y="669"/>
                </a:cubicBezTo>
                <a:cubicBezTo>
                  <a:pt x="12567" y="0"/>
                  <a:pt x="13567" y="0"/>
                  <a:pt x="14105" y="608"/>
                </a:cubicBezTo>
                <a:cubicBezTo>
                  <a:pt x="14489" y="1034"/>
                  <a:pt x="14604" y="1764"/>
                  <a:pt x="14528" y="2920"/>
                </a:cubicBezTo>
                <a:cubicBezTo>
                  <a:pt x="14528" y="2920"/>
                  <a:pt x="14566" y="2920"/>
                  <a:pt x="14566" y="2981"/>
                </a:cubicBezTo>
                <a:lnTo>
                  <a:pt x="14604" y="2981"/>
                </a:lnTo>
                <a:lnTo>
                  <a:pt x="14604" y="3103"/>
                </a:lnTo>
                <a:cubicBezTo>
                  <a:pt x="14643" y="3407"/>
                  <a:pt x="14604" y="3650"/>
                  <a:pt x="14566" y="3833"/>
                </a:cubicBezTo>
                <a:cubicBezTo>
                  <a:pt x="14528" y="4015"/>
                  <a:pt x="14451" y="4137"/>
                  <a:pt x="14374" y="4198"/>
                </a:cubicBezTo>
                <a:cubicBezTo>
                  <a:pt x="14297" y="4563"/>
                  <a:pt x="14182" y="4867"/>
                  <a:pt x="14028" y="5110"/>
                </a:cubicBezTo>
                <a:cubicBezTo>
                  <a:pt x="14066" y="5536"/>
                  <a:pt x="14143" y="5841"/>
                  <a:pt x="14259" y="6023"/>
                </a:cubicBezTo>
                <a:cubicBezTo>
                  <a:pt x="14374" y="6084"/>
                  <a:pt x="14489" y="6145"/>
                  <a:pt x="14643" y="6145"/>
                </a:cubicBezTo>
                <a:cubicBezTo>
                  <a:pt x="14835" y="6084"/>
                  <a:pt x="15027" y="6084"/>
                  <a:pt x="15258" y="6084"/>
                </a:cubicBezTo>
                <a:cubicBezTo>
                  <a:pt x="15335" y="6267"/>
                  <a:pt x="15450" y="6571"/>
                  <a:pt x="15527" y="6997"/>
                </a:cubicBezTo>
                <a:lnTo>
                  <a:pt x="10530" y="14116"/>
                </a:lnTo>
                <a:lnTo>
                  <a:pt x="6187" y="10100"/>
                </a:lnTo>
                <a:lnTo>
                  <a:pt x="0" y="15454"/>
                </a:lnTo>
                <a:cubicBezTo>
                  <a:pt x="38" y="13933"/>
                  <a:pt x="192" y="10161"/>
                  <a:pt x="922" y="9187"/>
                </a:cubicBezTo>
              </a:path>
              <a:path w="21600" h="21600">
                <a:moveTo>
                  <a:pt x="345" y="16975"/>
                </a:moveTo>
                <a:lnTo>
                  <a:pt x="345" y="16975"/>
                </a:lnTo>
                <a:lnTo>
                  <a:pt x="1691" y="20930"/>
                </a:lnTo>
                <a:lnTo>
                  <a:pt x="6111" y="17097"/>
                </a:lnTo>
                <a:lnTo>
                  <a:pt x="10108" y="20748"/>
                </a:lnTo>
                <a:lnTo>
                  <a:pt x="11030" y="21600"/>
                </a:lnTo>
                <a:lnTo>
                  <a:pt x="11799" y="20443"/>
                </a:lnTo>
                <a:lnTo>
                  <a:pt x="18871" y="10343"/>
                </a:lnTo>
                <a:lnTo>
                  <a:pt x="19947" y="12047"/>
                </a:lnTo>
                <a:lnTo>
                  <a:pt x="21600" y="3103"/>
                </a:lnTo>
                <a:lnTo>
                  <a:pt x="15796" y="5597"/>
                </a:lnTo>
                <a:lnTo>
                  <a:pt x="16834" y="7240"/>
                </a:lnTo>
                <a:lnTo>
                  <a:pt x="10607" y="16063"/>
                </a:lnTo>
                <a:lnTo>
                  <a:pt x="6841" y="12594"/>
                </a:lnTo>
                <a:lnTo>
                  <a:pt x="6149" y="11986"/>
                </a:lnTo>
                <a:lnTo>
                  <a:pt x="5457" y="12534"/>
                </a:lnTo>
                <a:lnTo>
                  <a:pt x="345" y="16975"/>
                </a:lnTo>
                <a:close/>
              </a:path>
            </a:pathLst>
          </a:custGeom>
          <a:solidFill>
            <a:srgbClr val="FFFFFF"/>
          </a:solidFill>
          <a:ln w="9525" cap="flat" cmpd="sng">
            <a:noFill/>
            <a:prstDash val="solid"/>
            <a:round/>
          </a:ln>
        </p:spPr>
      </p:sp>
      <p:sp>
        <p:nvSpPr>
          <p:cNvPr id="360" name="矩形"/>
          <p:cNvSpPr>
            <a:spLocks/>
          </p:cNvSpPr>
          <p:nvPr/>
        </p:nvSpPr>
        <p:spPr>
          <a:xfrm>
            <a:off x="406283" y="2220209"/>
            <a:ext cx="3222304" cy="20313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just">
              <a:lnSpc>
                <a:spcPct val="100000"/>
              </a:lnSpc>
              <a:spcBef>
                <a:spcPts val="0"/>
              </a:spcBef>
              <a:spcAft>
                <a:spcPts val="0"/>
              </a:spcAft>
              <a:buNone/>
            </a:pPr>
            <a:r>
              <a:rPr lang="zh-CN" altLang="en-US" sz="1800" u="none" strike="noStrike" kern="1200" cap="none" spc="0" baseline="0" dirty="0">
                <a:solidFill>
                  <a:schemeClr val="tx1"/>
                </a:solidFill>
                <a:latin typeface="微软雅黑" charset="0"/>
                <a:ea typeface="微软雅黑" charset="0"/>
                <a:cs typeface="微软雅黑" charset="0"/>
              </a:rPr>
              <a:t>要引导学生读“国情”书、“基层”书、“群众”书，读优秀传统文化经典、马列经典、中外传世经典和专业经典，让学生更好地认识世界、了解国情民情，掌握事物发展规律，通晓天下道理，学会理性思考</a:t>
            </a:r>
            <a:endParaRPr lang="zh-CN" altLang="en-US" sz="1800" u="none" strike="noStrike" kern="1200" cap="none" spc="150" baseline="0" dirty="0">
              <a:solidFill>
                <a:srgbClr val="D70000"/>
              </a:solidFill>
              <a:latin typeface="微软雅黑" charset="0"/>
              <a:ea typeface="微软雅黑" charset="0"/>
              <a:cs typeface="微软雅黑" charset="0"/>
            </a:endParaRPr>
          </a:p>
        </p:txBody>
      </p:sp>
      <p:sp>
        <p:nvSpPr>
          <p:cNvPr id="361" name="矩形"/>
          <p:cNvSpPr>
            <a:spLocks/>
          </p:cNvSpPr>
          <p:nvPr/>
        </p:nvSpPr>
        <p:spPr>
          <a:xfrm>
            <a:off x="546868" y="4922059"/>
            <a:ext cx="3222304" cy="120032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r>
              <a:rPr lang="zh-CN" altLang="en-US" sz="1800" u="none" strike="noStrike" kern="1200" cap="none" spc="0" baseline="0" dirty="0">
                <a:solidFill>
                  <a:schemeClr val="tx1"/>
                </a:solidFill>
                <a:latin typeface="微软雅黑" charset="0"/>
                <a:ea typeface="微软雅黑" charset="0"/>
                <a:cs typeface="微软雅黑" charset="0"/>
              </a:rPr>
              <a:t>高校要以学生发展为中心办教育，以学生的学习结果为中心评价教育，以学生学到了什么、学会了什么评判教育的成效</a:t>
            </a:r>
            <a:endParaRPr lang="zh-CN" altLang="en-US" sz="1800" u="none" strike="noStrike" kern="1200" cap="none" spc="150" baseline="0" dirty="0">
              <a:solidFill>
                <a:srgbClr val="D70000"/>
              </a:solidFill>
              <a:latin typeface="微软雅黑" charset="0"/>
              <a:ea typeface="微软雅黑" charset="0"/>
              <a:cs typeface="微软雅黑" charset="0"/>
            </a:endParaRPr>
          </a:p>
        </p:txBody>
      </p:sp>
      <p:sp>
        <p:nvSpPr>
          <p:cNvPr id="362" name="矩形"/>
          <p:cNvSpPr>
            <a:spLocks/>
          </p:cNvSpPr>
          <p:nvPr/>
        </p:nvSpPr>
        <p:spPr>
          <a:xfrm>
            <a:off x="8488686" y="1820365"/>
            <a:ext cx="3222305" cy="120032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just">
              <a:lnSpc>
                <a:spcPct val="100000"/>
              </a:lnSpc>
              <a:spcBef>
                <a:spcPts val="0"/>
              </a:spcBef>
              <a:spcAft>
                <a:spcPts val="0"/>
              </a:spcAft>
              <a:buNone/>
            </a:pPr>
            <a:r>
              <a:rPr lang="zh-CN" altLang="en-US" sz="1800" u="none" strike="noStrike" kern="1200" cap="none" spc="0" baseline="0" dirty="0">
                <a:solidFill>
                  <a:schemeClr val="tx1"/>
                </a:solidFill>
                <a:latin typeface="微软雅黑" charset="0"/>
                <a:ea typeface="微软雅黑" charset="0"/>
                <a:cs typeface="微软雅黑" charset="0"/>
              </a:rPr>
              <a:t>引导学生读专业书，更好地掌握专业知识，面向实际、深入实践，以知促行、以行求知，脚踏实地、苦干实干</a:t>
            </a:r>
            <a:endParaRPr lang="zh-CN" altLang="en-US" sz="1800" u="none" strike="noStrike" kern="1200" cap="none" spc="150" baseline="0" dirty="0">
              <a:solidFill>
                <a:srgbClr val="D70000"/>
              </a:solidFill>
              <a:latin typeface="微软雅黑" charset="0"/>
              <a:ea typeface="微软雅黑" charset="0"/>
              <a:cs typeface="微软雅黑" charset="0"/>
            </a:endParaRPr>
          </a:p>
        </p:txBody>
      </p:sp>
      <p:sp>
        <p:nvSpPr>
          <p:cNvPr id="363" name="矩形"/>
          <p:cNvSpPr>
            <a:spLocks/>
          </p:cNvSpPr>
          <p:nvPr/>
        </p:nvSpPr>
        <p:spPr>
          <a:xfrm>
            <a:off x="8648515" y="4147414"/>
            <a:ext cx="3222304" cy="147732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just">
              <a:lnSpc>
                <a:spcPct val="100000"/>
              </a:lnSpc>
              <a:spcBef>
                <a:spcPts val="0"/>
              </a:spcBef>
              <a:spcAft>
                <a:spcPts val="0"/>
              </a:spcAft>
              <a:buNone/>
            </a:pPr>
            <a:r>
              <a:rPr lang="zh-CN" altLang="en-US" sz="1800" u="none" strike="noStrike" kern="1200" cap="none" spc="0" baseline="0" dirty="0">
                <a:solidFill>
                  <a:schemeClr val="tx1"/>
                </a:solidFill>
                <a:latin typeface="微软雅黑" charset="0"/>
                <a:ea typeface="微软雅黑" charset="0"/>
                <a:cs typeface="微软雅黑" charset="0"/>
              </a:rPr>
              <a:t>回归常识，就是要按照总书记指出的，引导学生求真学问、练真本领，成为有理想、有学问、有才干的实干家，更好地为国为民服务</a:t>
            </a:r>
            <a:endParaRPr lang="zh-CN" altLang="en-US" sz="1800" u="none" strike="noStrike" kern="1200" cap="none" spc="150" baseline="0" dirty="0">
              <a:solidFill>
                <a:srgbClr val="D70000"/>
              </a:solidFill>
              <a:latin typeface="微软雅黑" charset="0"/>
              <a:ea typeface="微软雅黑" charset="0"/>
              <a:cs typeface="微软雅黑" charset="0"/>
            </a:endParaRPr>
          </a:p>
        </p:txBody>
      </p:sp>
      <p:pic>
        <p:nvPicPr>
          <p:cNvPr id="858" name="图片"/>
          <p:cNvPicPr>
            <a:picLocks noChangeAspect="1"/>
          </p:cNvPicPr>
          <p:nvPr/>
        </p:nvPicPr>
        <p:blipFill>
          <a:blip r:embed="rId3"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166666372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7"/>
                                        </p:tgtEl>
                                        <p:attrNameLst>
                                          <p:attrName>style.visibility</p:attrName>
                                        </p:attrNameLst>
                                      </p:cBhvr>
                                      <p:to>
                                        <p:strVal val="visible"/>
                                      </p:to>
                                    </p:set>
                                    <p:animEffect transition="in" filter="fade">
                                      <p:cBhvr>
                                        <p:cTn id="7" dur="1000"/>
                                        <p:tgtEl>
                                          <p:spTgt spid="347"/>
                                        </p:tgtEl>
                                      </p:cBhvr>
                                    </p:animEffect>
                                    <p:anim calcmode="lin" valueType="num">
                                      <p:cBhvr>
                                        <p:cTn id="8" dur="1000" fill="hold"/>
                                        <p:tgtEl>
                                          <p:spTgt spid="347"/>
                                        </p:tgtEl>
                                        <p:attrNameLst>
                                          <p:attrName>ppt_x</p:attrName>
                                        </p:attrNameLst>
                                      </p:cBhvr>
                                      <p:tavLst>
                                        <p:tav tm="0">
                                          <p:val>
                                            <p:strVal val="#ppt_x"/>
                                          </p:val>
                                        </p:tav>
                                        <p:tav tm="100000">
                                          <p:val>
                                            <p:strVal val="#ppt_x"/>
                                          </p:val>
                                        </p:tav>
                                      </p:tavLst>
                                    </p:anim>
                                    <p:anim calcmode="lin" valueType="num">
                                      <p:cBhvr>
                                        <p:cTn id="9" dur="1000" fill="hold"/>
                                        <p:tgtEl>
                                          <p:spTgt spid="347"/>
                                        </p:tgtEl>
                                        <p:attrNameLst>
                                          <p:attrName>ppt_y</p:attrName>
                                        </p:attrNameLst>
                                      </p:cBhvr>
                                      <p:tavLst>
                                        <p:tav tm="0">
                                          <p:val>
                                            <p:strVal val="#ppt_y+.1"/>
                                          </p:val>
                                        </p:tav>
                                        <p:tav tm="100000">
                                          <p:val>
                                            <p:strVal val="#ppt_y"/>
                                          </p:val>
                                        </p:tav>
                                      </p:tavLst>
                                    </p:anim>
                                  </p:childTnLst>
                                </p:cTn>
                              </p:par>
                              <p:par>
                                <p:cTn id="10" presetID="9" presetClass="entr" presetSubtype="0" fill="hold" grpId="0" nodeType="withEffect">
                                  <p:stCondLst>
                                    <p:cond delay="0"/>
                                  </p:stCondLst>
                                  <p:childTnLst>
                                    <p:set>
                                      <p:cBhvr>
                                        <p:cTn id="11" dur="1" fill="hold">
                                          <p:stCondLst>
                                            <p:cond delay="0"/>
                                          </p:stCondLst>
                                        </p:cTn>
                                        <p:tgtEl>
                                          <p:spTgt spid="346"/>
                                        </p:tgtEl>
                                        <p:attrNameLst>
                                          <p:attrName>style.visibility</p:attrName>
                                        </p:attrNameLst>
                                      </p:cBhvr>
                                      <p:to>
                                        <p:strVal val="visible"/>
                                      </p:to>
                                    </p:set>
                                    <p:animEffect transition="in" filter="dissolve">
                                      <p:cBhvr>
                                        <p:cTn id="12" dur="1000"/>
                                        <p:tgtEl>
                                          <p:spTgt spid="346"/>
                                        </p:tgtEl>
                                      </p:cBhvr>
                                    </p:animEffect>
                                  </p:childTnLst>
                                </p:cTn>
                              </p:par>
                              <p:par>
                                <p:cTn id="13" presetID="32" presetClass="emph" presetSubtype="0" fill="hold" grpId="1" nodeType="withEffect">
                                  <p:stCondLst>
                                    <p:cond delay="0"/>
                                  </p:stCondLst>
                                  <p:childTnLst>
                                    <p:animClr clrSpc="rgb" dir="cw">
                                      <p:cBhvr override="childStyle">
                                        <p:cTn id="14" dur="100" fill="hold"/>
                                        <p:tgtEl>
                                          <p:spTgt spid="346"/>
                                        </p:tgtEl>
                                        <p:attrNameLst>
                                          <p:attrName>style.color</p:attrName>
                                        </p:attrNameLst>
                                      </p:cBhvr>
                                      <p:to>
                                        <a:srgbClr val="FFFFFF"/>
                                      </p:to>
                                    </p:animClr>
                                    <p:animClr clrSpc="rgb" dir="cw">
                                      <p:cBhvr>
                                        <p:cTn id="15" dur="100" fill="hold"/>
                                        <p:tgtEl>
                                          <p:spTgt spid="346"/>
                                        </p:tgtEl>
                                        <p:attrNameLst>
                                          <p:attrName>fillcolor</p:attrName>
                                        </p:attrNameLst>
                                      </p:cBhvr>
                                      <p:to>
                                        <a:srgbClr val="FFFFFF"/>
                                      </p:to>
                                    </p:animClr>
                                    <p:set>
                                      <p:cBhvr>
                                        <p:cTn id="16" dur="100" fill="hold"/>
                                        <p:tgtEl>
                                          <p:spTgt spid="346"/>
                                        </p:tgtEl>
                                        <p:attrNameLst>
                                          <p:attrName>fill.type</p:attrName>
                                        </p:attrNameLst>
                                      </p:cBhvr>
                                      <p:to>
                                        <p:strVal val="solid"/>
                                      </p:to>
                                    </p:set>
                                    <p:set>
                                      <p:cBhvr>
                                        <p:cTn id="17" dur="100" fill="hold"/>
                                        <p:tgtEl>
                                          <p:spTgt spid="346"/>
                                        </p:tgtEl>
                                        <p:attrNameLst>
                                          <p:attrName>fill.on</p:attrName>
                                        </p:attrNameLst>
                                      </p:cBhvr>
                                      <p:to>
                                        <p:strVal val="true"/>
                                      </p:to>
                                    </p:set>
                                    <p:animRot by="120000">
                                      <p:cBhvr>
                                        <p:cTn id="18" dur="100" fill="hold">
                                          <p:stCondLst>
                                            <p:cond delay="0"/>
                                          </p:stCondLst>
                                        </p:cTn>
                                        <p:tgtEl>
                                          <p:spTgt spid="346"/>
                                        </p:tgtEl>
                                        <p:attrNameLst>
                                          <p:attrName>r</p:attrName>
                                        </p:attrNameLst>
                                      </p:cBhvr>
                                    </p:animRot>
                                    <p:animRot by="-240000">
                                      <p:cBhvr>
                                        <p:cTn id="19" dur="200" fill="hold">
                                          <p:stCondLst>
                                            <p:cond delay="200"/>
                                          </p:stCondLst>
                                        </p:cTn>
                                        <p:tgtEl>
                                          <p:spTgt spid="346"/>
                                        </p:tgtEl>
                                        <p:attrNameLst>
                                          <p:attrName>r</p:attrName>
                                        </p:attrNameLst>
                                      </p:cBhvr>
                                    </p:animRot>
                                    <p:animRot by="240000">
                                      <p:cBhvr>
                                        <p:cTn id="20" dur="200" fill="hold">
                                          <p:stCondLst>
                                            <p:cond delay="400"/>
                                          </p:stCondLst>
                                        </p:cTn>
                                        <p:tgtEl>
                                          <p:spTgt spid="346"/>
                                        </p:tgtEl>
                                        <p:attrNameLst>
                                          <p:attrName>r</p:attrName>
                                        </p:attrNameLst>
                                      </p:cBhvr>
                                    </p:animRot>
                                    <p:animRot by="-240000">
                                      <p:cBhvr>
                                        <p:cTn id="21" dur="200" fill="hold">
                                          <p:stCondLst>
                                            <p:cond delay="600"/>
                                          </p:stCondLst>
                                        </p:cTn>
                                        <p:tgtEl>
                                          <p:spTgt spid="346"/>
                                        </p:tgtEl>
                                        <p:attrNameLst>
                                          <p:attrName>r</p:attrName>
                                        </p:attrNameLst>
                                      </p:cBhvr>
                                    </p:animRot>
                                    <p:animRot by="120000">
                                      <p:cBhvr>
                                        <p:cTn id="22" dur="200" fill="hold">
                                          <p:stCondLst>
                                            <p:cond delay="800"/>
                                          </p:stCondLst>
                                        </p:cTn>
                                        <p:tgtEl>
                                          <p:spTgt spid="346"/>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48"/>
                                        </p:tgtEl>
                                        <p:attrNameLst>
                                          <p:attrName>style.visibility</p:attrName>
                                        </p:attrNameLst>
                                      </p:cBhvr>
                                      <p:to>
                                        <p:strVal val="visible"/>
                                      </p:to>
                                    </p:set>
                                    <p:anim calcmode="lin" valueType="num">
                                      <p:cBhvr additive="base">
                                        <p:cTn id="27" dur="500" fill="hold"/>
                                        <p:tgtEl>
                                          <p:spTgt spid="348"/>
                                        </p:tgtEl>
                                        <p:attrNameLst>
                                          <p:attrName>ppt_x</p:attrName>
                                        </p:attrNameLst>
                                      </p:cBhvr>
                                      <p:tavLst>
                                        <p:tav tm="0">
                                          <p:val>
                                            <p:strVal val="#ppt_x"/>
                                          </p:val>
                                        </p:tav>
                                        <p:tav tm="100000">
                                          <p:val>
                                            <p:strVal val="#ppt_x"/>
                                          </p:val>
                                        </p:tav>
                                      </p:tavLst>
                                    </p:anim>
                                    <p:anim calcmode="lin" valueType="num">
                                      <p:cBhvr additive="base">
                                        <p:cTn id="28" dur="500" fill="hold"/>
                                        <p:tgtEl>
                                          <p:spTgt spid="348"/>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2" presetClass="entr" presetSubtype="4" fill="hold" grpId="0" nodeType="afterEffect">
                                  <p:stCondLst>
                                    <p:cond delay="0"/>
                                  </p:stCondLst>
                                  <p:childTnLst>
                                    <p:set>
                                      <p:cBhvr>
                                        <p:cTn id="31" dur="1" fill="hold">
                                          <p:stCondLst>
                                            <p:cond delay="0"/>
                                          </p:stCondLst>
                                        </p:cTn>
                                        <p:tgtEl>
                                          <p:spTgt spid="358"/>
                                        </p:tgtEl>
                                        <p:attrNameLst>
                                          <p:attrName>style.visibility</p:attrName>
                                        </p:attrNameLst>
                                      </p:cBhvr>
                                      <p:to>
                                        <p:strVal val="visible"/>
                                      </p:to>
                                    </p:set>
                                    <p:anim calcmode="lin" valueType="num">
                                      <p:cBhvr additive="base">
                                        <p:cTn id="32" dur="500"/>
                                        <p:tgtEl>
                                          <p:spTgt spid="358"/>
                                        </p:tgtEl>
                                        <p:attrNameLst>
                                          <p:attrName>ppt_y</p:attrName>
                                        </p:attrNameLst>
                                      </p:cBhvr>
                                      <p:tavLst>
                                        <p:tav tm="0">
                                          <p:val>
                                            <p:strVal val="#ppt_y+#ppt_h*1.125000"/>
                                          </p:val>
                                        </p:tav>
                                        <p:tav tm="100000">
                                          <p:val>
                                            <p:strVal val="#ppt_y"/>
                                          </p:val>
                                        </p:tav>
                                      </p:tavLst>
                                    </p:anim>
                                    <p:animEffect transition="in" filter="wipe(up)">
                                      <p:cBhvr>
                                        <p:cTn id="33" dur="500"/>
                                        <p:tgtEl>
                                          <p:spTgt spid="35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51"/>
                                        </p:tgtEl>
                                        <p:attrNameLst>
                                          <p:attrName>style.visibility</p:attrName>
                                        </p:attrNameLst>
                                      </p:cBhvr>
                                      <p:to>
                                        <p:strVal val="visible"/>
                                      </p:to>
                                    </p:set>
                                    <p:anim calcmode="lin" valueType="num">
                                      <p:cBhvr additive="base">
                                        <p:cTn id="38" dur="500" fill="hold"/>
                                        <p:tgtEl>
                                          <p:spTgt spid="351"/>
                                        </p:tgtEl>
                                        <p:attrNameLst>
                                          <p:attrName>ppt_x</p:attrName>
                                        </p:attrNameLst>
                                      </p:cBhvr>
                                      <p:tavLst>
                                        <p:tav tm="0">
                                          <p:val>
                                            <p:strVal val="#ppt_x"/>
                                          </p:val>
                                        </p:tav>
                                        <p:tav tm="100000">
                                          <p:val>
                                            <p:strVal val="#ppt_x"/>
                                          </p:val>
                                        </p:tav>
                                      </p:tavLst>
                                    </p:anim>
                                    <p:anim calcmode="lin" valueType="num">
                                      <p:cBhvr additive="base">
                                        <p:cTn id="39" dur="500" fill="hold"/>
                                        <p:tgtEl>
                                          <p:spTgt spid="351"/>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12" presetClass="entr" presetSubtype="4" fill="hold" grpId="0" nodeType="afterEffect">
                                  <p:stCondLst>
                                    <p:cond delay="0"/>
                                  </p:stCondLst>
                                  <p:childTnLst>
                                    <p:set>
                                      <p:cBhvr>
                                        <p:cTn id="42" dur="1" fill="hold">
                                          <p:stCondLst>
                                            <p:cond delay="0"/>
                                          </p:stCondLst>
                                        </p:cTn>
                                        <p:tgtEl>
                                          <p:spTgt spid="357"/>
                                        </p:tgtEl>
                                        <p:attrNameLst>
                                          <p:attrName>style.visibility</p:attrName>
                                        </p:attrNameLst>
                                      </p:cBhvr>
                                      <p:to>
                                        <p:strVal val="visible"/>
                                      </p:to>
                                    </p:set>
                                    <p:anim calcmode="lin" valueType="num">
                                      <p:cBhvr additive="base">
                                        <p:cTn id="43" dur="500"/>
                                        <p:tgtEl>
                                          <p:spTgt spid="357"/>
                                        </p:tgtEl>
                                        <p:attrNameLst>
                                          <p:attrName>ppt_y</p:attrName>
                                        </p:attrNameLst>
                                      </p:cBhvr>
                                      <p:tavLst>
                                        <p:tav tm="0">
                                          <p:val>
                                            <p:strVal val="#ppt_y+#ppt_h*1.125000"/>
                                          </p:val>
                                        </p:tav>
                                        <p:tav tm="100000">
                                          <p:val>
                                            <p:strVal val="#ppt_y"/>
                                          </p:val>
                                        </p:tav>
                                      </p:tavLst>
                                    </p:anim>
                                    <p:animEffect transition="in" filter="wipe(up)">
                                      <p:cBhvr>
                                        <p:cTn id="44" dur="500"/>
                                        <p:tgtEl>
                                          <p:spTgt spid="35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50"/>
                                        </p:tgtEl>
                                        <p:attrNameLst>
                                          <p:attrName>style.visibility</p:attrName>
                                        </p:attrNameLst>
                                      </p:cBhvr>
                                      <p:to>
                                        <p:strVal val="visible"/>
                                      </p:to>
                                    </p:set>
                                    <p:anim calcmode="lin" valueType="num">
                                      <p:cBhvr additive="base">
                                        <p:cTn id="49" dur="500" fill="hold"/>
                                        <p:tgtEl>
                                          <p:spTgt spid="350"/>
                                        </p:tgtEl>
                                        <p:attrNameLst>
                                          <p:attrName>ppt_x</p:attrName>
                                        </p:attrNameLst>
                                      </p:cBhvr>
                                      <p:tavLst>
                                        <p:tav tm="0">
                                          <p:val>
                                            <p:strVal val="#ppt_x"/>
                                          </p:val>
                                        </p:tav>
                                        <p:tav tm="100000">
                                          <p:val>
                                            <p:strVal val="#ppt_x"/>
                                          </p:val>
                                        </p:tav>
                                      </p:tavLst>
                                    </p:anim>
                                    <p:anim calcmode="lin" valueType="num">
                                      <p:cBhvr additive="base">
                                        <p:cTn id="50" dur="500" fill="hold"/>
                                        <p:tgtEl>
                                          <p:spTgt spid="350"/>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12" presetClass="entr" presetSubtype="4" fill="hold" grpId="0" nodeType="afterEffect">
                                  <p:stCondLst>
                                    <p:cond delay="0"/>
                                  </p:stCondLst>
                                  <p:childTnLst>
                                    <p:set>
                                      <p:cBhvr>
                                        <p:cTn id="53" dur="1" fill="hold">
                                          <p:stCondLst>
                                            <p:cond delay="0"/>
                                          </p:stCondLst>
                                        </p:cTn>
                                        <p:tgtEl>
                                          <p:spTgt spid="356"/>
                                        </p:tgtEl>
                                        <p:attrNameLst>
                                          <p:attrName>style.visibility</p:attrName>
                                        </p:attrNameLst>
                                      </p:cBhvr>
                                      <p:to>
                                        <p:strVal val="visible"/>
                                      </p:to>
                                    </p:set>
                                    <p:anim calcmode="lin" valueType="num">
                                      <p:cBhvr additive="base">
                                        <p:cTn id="54" dur="500"/>
                                        <p:tgtEl>
                                          <p:spTgt spid="356"/>
                                        </p:tgtEl>
                                        <p:attrNameLst>
                                          <p:attrName>ppt_y</p:attrName>
                                        </p:attrNameLst>
                                      </p:cBhvr>
                                      <p:tavLst>
                                        <p:tav tm="0">
                                          <p:val>
                                            <p:strVal val="#ppt_y+#ppt_h*1.125000"/>
                                          </p:val>
                                        </p:tav>
                                        <p:tav tm="100000">
                                          <p:val>
                                            <p:strVal val="#ppt_y"/>
                                          </p:val>
                                        </p:tav>
                                      </p:tavLst>
                                    </p:anim>
                                    <p:animEffect transition="in" filter="wipe(up)">
                                      <p:cBhvr>
                                        <p:cTn id="55" dur="500"/>
                                        <p:tgtEl>
                                          <p:spTgt spid="356"/>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49"/>
                                        </p:tgtEl>
                                        <p:attrNameLst>
                                          <p:attrName>style.visibility</p:attrName>
                                        </p:attrNameLst>
                                      </p:cBhvr>
                                      <p:to>
                                        <p:strVal val="visible"/>
                                      </p:to>
                                    </p:set>
                                    <p:anim calcmode="lin" valueType="num">
                                      <p:cBhvr additive="base">
                                        <p:cTn id="60" dur="500" fill="hold"/>
                                        <p:tgtEl>
                                          <p:spTgt spid="349"/>
                                        </p:tgtEl>
                                        <p:attrNameLst>
                                          <p:attrName>ppt_x</p:attrName>
                                        </p:attrNameLst>
                                      </p:cBhvr>
                                      <p:tavLst>
                                        <p:tav tm="0">
                                          <p:val>
                                            <p:strVal val="#ppt_x"/>
                                          </p:val>
                                        </p:tav>
                                        <p:tav tm="100000">
                                          <p:val>
                                            <p:strVal val="#ppt_x"/>
                                          </p:val>
                                        </p:tav>
                                      </p:tavLst>
                                    </p:anim>
                                    <p:anim calcmode="lin" valueType="num">
                                      <p:cBhvr additive="base">
                                        <p:cTn id="61" dur="500" fill="hold"/>
                                        <p:tgtEl>
                                          <p:spTgt spid="349"/>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12" presetClass="entr" presetSubtype="4" fill="hold" grpId="0" nodeType="afterEffect">
                                  <p:stCondLst>
                                    <p:cond delay="0"/>
                                  </p:stCondLst>
                                  <p:childTnLst>
                                    <p:set>
                                      <p:cBhvr>
                                        <p:cTn id="64" dur="1" fill="hold">
                                          <p:stCondLst>
                                            <p:cond delay="0"/>
                                          </p:stCondLst>
                                        </p:cTn>
                                        <p:tgtEl>
                                          <p:spTgt spid="359"/>
                                        </p:tgtEl>
                                        <p:attrNameLst>
                                          <p:attrName>style.visibility</p:attrName>
                                        </p:attrNameLst>
                                      </p:cBhvr>
                                      <p:to>
                                        <p:strVal val="visible"/>
                                      </p:to>
                                    </p:set>
                                    <p:anim calcmode="lin" valueType="num">
                                      <p:cBhvr additive="base">
                                        <p:cTn id="65" dur="500"/>
                                        <p:tgtEl>
                                          <p:spTgt spid="359"/>
                                        </p:tgtEl>
                                        <p:attrNameLst>
                                          <p:attrName>ppt_y</p:attrName>
                                        </p:attrNameLst>
                                      </p:cBhvr>
                                      <p:tavLst>
                                        <p:tav tm="0">
                                          <p:val>
                                            <p:strVal val="#ppt_y+#ppt_h*1.125000"/>
                                          </p:val>
                                        </p:tav>
                                        <p:tav tm="100000">
                                          <p:val>
                                            <p:strVal val="#ppt_y"/>
                                          </p:val>
                                        </p:tav>
                                      </p:tavLst>
                                    </p:anim>
                                    <p:animEffect transition="in" filter="wipe(up)">
                                      <p:cBhvr>
                                        <p:cTn id="66" dur="500"/>
                                        <p:tgtEl>
                                          <p:spTgt spid="359"/>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352"/>
                                        </p:tgtEl>
                                        <p:attrNameLst>
                                          <p:attrName>style.visibility</p:attrName>
                                        </p:attrNameLst>
                                      </p:cBhvr>
                                      <p:to>
                                        <p:strVal val="visible"/>
                                      </p:to>
                                    </p:set>
                                    <p:animEffect transition="in" filter="wipe(left)">
                                      <p:cBhvr>
                                        <p:cTn id="70" dur="500"/>
                                        <p:tgtEl>
                                          <p:spTgt spid="35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355"/>
                                        </p:tgtEl>
                                        <p:attrNameLst>
                                          <p:attrName>style.visibility</p:attrName>
                                        </p:attrNameLst>
                                      </p:cBhvr>
                                      <p:to>
                                        <p:strVal val="visible"/>
                                      </p:to>
                                    </p:set>
                                    <p:animEffect transition="in" filter="wipe(left)">
                                      <p:cBhvr>
                                        <p:cTn id="73" dur="500"/>
                                        <p:tgtEl>
                                          <p:spTgt spid="355"/>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354"/>
                                        </p:tgtEl>
                                        <p:attrNameLst>
                                          <p:attrName>style.visibility</p:attrName>
                                        </p:attrNameLst>
                                      </p:cBhvr>
                                      <p:to>
                                        <p:strVal val="visible"/>
                                      </p:to>
                                    </p:set>
                                    <p:animEffect transition="in" filter="wipe(right)">
                                      <p:cBhvr>
                                        <p:cTn id="76" dur="500"/>
                                        <p:tgtEl>
                                          <p:spTgt spid="354"/>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353"/>
                                        </p:tgtEl>
                                        <p:attrNameLst>
                                          <p:attrName>style.visibility</p:attrName>
                                        </p:attrNameLst>
                                      </p:cBhvr>
                                      <p:to>
                                        <p:strVal val="visible"/>
                                      </p:to>
                                    </p:set>
                                    <p:animEffect transition="in" filter="wipe(right)">
                                      <p:cBhvr>
                                        <p:cTn id="79" dur="500"/>
                                        <p:tgtEl>
                                          <p:spTgt spid="353"/>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60"/>
                                        </p:tgtEl>
                                        <p:attrNameLst>
                                          <p:attrName>style.visibility</p:attrName>
                                        </p:attrNameLst>
                                      </p:cBhvr>
                                      <p:to>
                                        <p:strVal val="visible"/>
                                      </p:to>
                                    </p:set>
                                    <p:animEffect transition="in" filter="fade">
                                      <p:cBhvr>
                                        <p:cTn id="84" dur="1000"/>
                                        <p:tgtEl>
                                          <p:spTgt spid="360"/>
                                        </p:tgtEl>
                                      </p:cBhvr>
                                    </p:animEffect>
                                    <p:anim calcmode="lin" valueType="num">
                                      <p:cBhvr>
                                        <p:cTn id="85" dur="1000" fill="hold"/>
                                        <p:tgtEl>
                                          <p:spTgt spid="360"/>
                                        </p:tgtEl>
                                        <p:attrNameLst>
                                          <p:attrName>ppt_x</p:attrName>
                                        </p:attrNameLst>
                                      </p:cBhvr>
                                      <p:tavLst>
                                        <p:tav tm="0">
                                          <p:val>
                                            <p:strVal val="#ppt_x"/>
                                          </p:val>
                                        </p:tav>
                                        <p:tav tm="100000">
                                          <p:val>
                                            <p:strVal val="#ppt_x"/>
                                          </p:val>
                                        </p:tav>
                                      </p:tavLst>
                                    </p:anim>
                                    <p:anim calcmode="lin" valueType="num">
                                      <p:cBhvr>
                                        <p:cTn id="86" dur="1000" fill="hold"/>
                                        <p:tgtEl>
                                          <p:spTgt spid="36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61"/>
                                        </p:tgtEl>
                                        <p:attrNameLst>
                                          <p:attrName>style.visibility</p:attrName>
                                        </p:attrNameLst>
                                      </p:cBhvr>
                                      <p:to>
                                        <p:strVal val="visible"/>
                                      </p:to>
                                    </p:set>
                                    <p:animEffect transition="in" filter="fade">
                                      <p:cBhvr>
                                        <p:cTn id="91" dur="1000"/>
                                        <p:tgtEl>
                                          <p:spTgt spid="361"/>
                                        </p:tgtEl>
                                      </p:cBhvr>
                                    </p:animEffect>
                                    <p:anim calcmode="lin" valueType="num">
                                      <p:cBhvr>
                                        <p:cTn id="92" dur="1000" fill="hold"/>
                                        <p:tgtEl>
                                          <p:spTgt spid="361"/>
                                        </p:tgtEl>
                                        <p:attrNameLst>
                                          <p:attrName>ppt_x</p:attrName>
                                        </p:attrNameLst>
                                      </p:cBhvr>
                                      <p:tavLst>
                                        <p:tav tm="0">
                                          <p:val>
                                            <p:strVal val="#ppt_x"/>
                                          </p:val>
                                        </p:tav>
                                        <p:tav tm="100000">
                                          <p:val>
                                            <p:strVal val="#ppt_x"/>
                                          </p:val>
                                        </p:tav>
                                      </p:tavLst>
                                    </p:anim>
                                    <p:anim calcmode="lin" valueType="num">
                                      <p:cBhvr>
                                        <p:cTn id="93" dur="1000" fill="hold"/>
                                        <p:tgtEl>
                                          <p:spTgt spid="36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62"/>
                                        </p:tgtEl>
                                        <p:attrNameLst>
                                          <p:attrName>style.visibility</p:attrName>
                                        </p:attrNameLst>
                                      </p:cBhvr>
                                      <p:to>
                                        <p:strVal val="visible"/>
                                      </p:to>
                                    </p:set>
                                    <p:animEffect transition="in" filter="fade">
                                      <p:cBhvr>
                                        <p:cTn id="98" dur="1000"/>
                                        <p:tgtEl>
                                          <p:spTgt spid="362"/>
                                        </p:tgtEl>
                                      </p:cBhvr>
                                    </p:animEffect>
                                    <p:anim calcmode="lin" valueType="num">
                                      <p:cBhvr>
                                        <p:cTn id="99" dur="1000" fill="hold"/>
                                        <p:tgtEl>
                                          <p:spTgt spid="362"/>
                                        </p:tgtEl>
                                        <p:attrNameLst>
                                          <p:attrName>ppt_x</p:attrName>
                                        </p:attrNameLst>
                                      </p:cBhvr>
                                      <p:tavLst>
                                        <p:tav tm="0">
                                          <p:val>
                                            <p:strVal val="#ppt_x"/>
                                          </p:val>
                                        </p:tav>
                                        <p:tav tm="100000">
                                          <p:val>
                                            <p:strVal val="#ppt_x"/>
                                          </p:val>
                                        </p:tav>
                                      </p:tavLst>
                                    </p:anim>
                                    <p:anim calcmode="lin" valueType="num">
                                      <p:cBhvr>
                                        <p:cTn id="100" dur="1000" fill="hold"/>
                                        <p:tgtEl>
                                          <p:spTgt spid="362"/>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63"/>
                                        </p:tgtEl>
                                        <p:attrNameLst>
                                          <p:attrName>style.visibility</p:attrName>
                                        </p:attrNameLst>
                                      </p:cBhvr>
                                      <p:to>
                                        <p:strVal val="visible"/>
                                      </p:to>
                                    </p:set>
                                    <p:animEffect transition="in" filter="fade">
                                      <p:cBhvr>
                                        <p:cTn id="105" dur="1000"/>
                                        <p:tgtEl>
                                          <p:spTgt spid="363"/>
                                        </p:tgtEl>
                                      </p:cBhvr>
                                    </p:animEffect>
                                    <p:anim calcmode="lin" valueType="num">
                                      <p:cBhvr>
                                        <p:cTn id="106" dur="1000" fill="hold"/>
                                        <p:tgtEl>
                                          <p:spTgt spid="363"/>
                                        </p:tgtEl>
                                        <p:attrNameLst>
                                          <p:attrName>ppt_x</p:attrName>
                                        </p:attrNameLst>
                                      </p:cBhvr>
                                      <p:tavLst>
                                        <p:tav tm="0">
                                          <p:val>
                                            <p:strVal val="#ppt_x"/>
                                          </p:val>
                                        </p:tav>
                                        <p:tav tm="100000">
                                          <p:val>
                                            <p:strVal val="#ppt_x"/>
                                          </p:val>
                                        </p:tav>
                                      </p:tavLst>
                                    </p:anim>
                                    <p:anim calcmode="lin" valueType="num">
                                      <p:cBhvr>
                                        <p:cTn id="107" dur="1000" fill="hold"/>
                                        <p:tgtEl>
                                          <p:spTgt spid="363"/>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45">
                                            <p:txEl>
                                              <p:pRg st="0" end="0"/>
                                            </p:txEl>
                                          </p:spTgt>
                                        </p:tgtEl>
                                        <p:attrNameLst>
                                          <p:attrName>style.visibility</p:attrName>
                                        </p:attrNameLst>
                                      </p:cBhvr>
                                      <p:to>
                                        <p:strVal val="visible"/>
                                      </p:to>
                                    </p:set>
                                    <p:animEffect transition="in" filter="fade">
                                      <p:cBhvr>
                                        <p:cTn id="112" dur="1000"/>
                                        <p:tgtEl>
                                          <p:spTgt spid="345">
                                            <p:txEl>
                                              <p:pRg st="0" end="0"/>
                                            </p:txEl>
                                          </p:spTgt>
                                        </p:tgtEl>
                                      </p:cBhvr>
                                    </p:animEffect>
                                    <p:anim calcmode="lin" valueType="num">
                                      <p:cBhvr>
                                        <p:cTn id="113" dur="1000" fill="hold"/>
                                        <p:tgtEl>
                                          <p:spTgt spid="345">
                                            <p:txEl>
                                              <p:pRg st="0" end="0"/>
                                            </p:txEl>
                                          </p:spTgt>
                                        </p:tgtEl>
                                        <p:attrNameLst>
                                          <p:attrName>ppt_x</p:attrName>
                                        </p:attrNameLst>
                                      </p:cBhvr>
                                      <p:tavLst>
                                        <p:tav tm="0">
                                          <p:val>
                                            <p:strVal val="#ppt_x"/>
                                          </p:val>
                                        </p:tav>
                                        <p:tav tm="100000">
                                          <p:val>
                                            <p:strVal val="#ppt_x"/>
                                          </p:val>
                                        </p:tav>
                                      </p:tavLst>
                                    </p:anim>
                                    <p:anim calcmode="lin" valueType="num">
                                      <p:cBhvr>
                                        <p:cTn id="114" dur="1000" fill="hold"/>
                                        <p:tgtEl>
                                          <p:spTgt spid="3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build="p"/>
      <p:bldP spid="346" grpId="0" animBg="1"/>
      <p:bldP spid="346" grpId="1" animBg="1"/>
      <p:bldP spid="347" grpId="0" animBg="1"/>
      <p:bldP spid="352" grpId="0" animBg="1"/>
      <p:bldP spid="353" grpId="0" animBg="1"/>
      <p:bldP spid="354" grpId="0" animBg="1"/>
      <p:bldP spid="355" grpId="0" animBg="1"/>
      <p:bldP spid="356" grpId="0" animBg="1"/>
      <p:bldP spid="357" grpId="0" animBg="1"/>
      <p:bldP spid="358" grpId="0" animBg="1"/>
      <p:bldP spid="359" grpId="0" animBg="1"/>
      <p:bldP spid="360" grpId="0"/>
      <p:bldP spid="361" grpId="0"/>
      <p:bldP spid="362" grpId="0"/>
      <p:bldP spid="36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367" name="曲线"/>
          <p:cNvSpPr>
            <a:spLocks noChangeAspect="1"/>
          </p:cNvSpPr>
          <p:nvPr/>
        </p:nvSpPr>
        <p:spPr>
          <a:xfrm>
            <a:off x="710614" y="3514104"/>
            <a:ext cx="565568" cy="827068"/>
          </a:xfrm>
          <a:custGeom>
            <a:avLst/>
            <a:gdLst>
              <a:gd name="T1" fmla="*/ 0 w 21600"/>
              <a:gd name="T2" fmla="*/ 0 h 21600"/>
              <a:gd name="T3" fmla="*/ 21600 w 21600"/>
              <a:gd name="T4" fmla="*/ 21600 h 21600"/>
            </a:gdLst>
            <a:ahLst/>
            <a:cxnLst/>
            <a:rect l="T1" t="T2" r="T3" b="T4"/>
            <a:pathLst>
              <a:path w="21600" h="21600">
                <a:moveTo>
                  <a:pt x="21600" y="14135"/>
                </a:moveTo>
                <a:cubicBezTo>
                  <a:pt x="21600" y="19058"/>
                  <a:pt x="21600" y="19058"/>
                  <a:pt x="21600" y="19058"/>
                </a:cubicBezTo>
                <a:cubicBezTo>
                  <a:pt x="21600" y="20488"/>
                  <a:pt x="19974" y="21600"/>
                  <a:pt x="17883" y="21600"/>
                </a:cubicBezTo>
                <a:cubicBezTo>
                  <a:pt x="11148" y="21600"/>
                  <a:pt x="11148" y="21600"/>
                  <a:pt x="11148" y="21600"/>
                </a:cubicBezTo>
                <a:cubicBezTo>
                  <a:pt x="9987" y="21600"/>
                  <a:pt x="9058" y="21282"/>
                  <a:pt x="8361" y="20805"/>
                </a:cubicBezTo>
                <a:cubicBezTo>
                  <a:pt x="1161" y="15882"/>
                  <a:pt x="1161" y="15882"/>
                  <a:pt x="1161" y="15882"/>
                </a:cubicBezTo>
                <a:cubicBezTo>
                  <a:pt x="464" y="15405"/>
                  <a:pt x="464" y="14929"/>
                  <a:pt x="1161" y="14452"/>
                </a:cubicBezTo>
                <a:cubicBezTo>
                  <a:pt x="1625" y="14135"/>
                  <a:pt x="1625" y="14135"/>
                  <a:pt x="1625" y="14135"/>
                </a:cubicBezTo>
                <a:cubicBezTo>
                  <a:pt x="1858" y="13976"/>
                  <a:pt x="2322" y="13817"/>
                  <a:pt x="2554" y="13817"/>
                </a:cubicBezTo>
                <a:cubicBezTo>
                  <a:pt x="3019" y="13817"/>
                  <a:pt x="3251" y="13976"/>
                  <a:pt x="3483" y="14135"/>
                </a:cubicBezTo>
                <a:cubicBezTo>
                  <a:pt x="7432" y="16676"/>
                  <a:pt x="7432" y="16676"/>
                  <a:pt x="7432" y="16676"/>
                </a:cubicBezTo>
                <a:cubicBezTo>
                  <a:pt x="7432" y="6988"/>
                  <a:pt x="7432" y="6988"/>
                  <a:pt x="7432" y="6988"/>
                </a:cubicBezTo>
                <a:cubicBezTo>
                  <a:pt x="7432" y="6352"/>
                  <a:pt x="7896" y="6035"/>
                  <a:pt x="8825" y="6035"/>
                </a:cubicBezTo>
                <a:cubicBezTo>
                  <a:pt x="9290" y="6035"/>
                  <a:pt x="9290" y="6035"/>
                  <a:pt x="9290" y="6035"/>
                </a:cubicBezTo>
                <a:cubicBezTo>
                  <a:pt x="9987" y="6035"/>
                  <a:pt x="10683" y="6352"/>
                  <a:pt x="10683" y="6988"/>
                </a:cubicBezTo>
                <a:cubicBezTo>
                  <a:pt x="10683" y="12388"/>
                  <a:pt x="10683" y="12388"/>
                  <a:pt x="10683" y="12388"/>
                </a:cubicBezTo>
                <a:cubicBezTo>
                  <a:pt x="11148" y="12229"/>
                  <a:pt x="11148" y="12229"/>
                  <a:pt x="11148" y="12229"/>
                </a:cubicBezTo>
                <a:cubicBezTo>
                  <a:pt x="11612" y="12229"/>
                  <a:pt x="11845" y="12229"/>
                  <a:pt x="12077" y="12229"/>
                </a:cubicBezTo>
                <a:cubicBezTo>
                  <a:pt x="13238" y="12229"/>
                  <a:pt x="13703" y="12388"/>
                  <a:pt x="13703" y="12388"/>
                </a:cubicBezTo>
                <a:cubicBezTo>
                  <a:pt x="13935" y="12388"/>
                  <a:pt x="13935" y="12388"/>
                  <a:pt x="13935" y="12388"/>
                </a:cubicBezTo>
                <a:cubicBezTo>
                  <a:pt x="13935" y="13182"/>
                  <a:pt x="13935" y="13182"/>
                  <a:pt x="13935" y="13182"/>
                </a:cubicBezTo>
                <a:cubicBezTo>
                  <a:pt x="13935" y="13182"/>
                  <a:pt x="13935" y="13341"/>
                  <a:pt x="14167" y="13341"/>
                </a:cubicBezTo>
                <a:cubicBezTo>
                  <a:pt x="14167" y="13341"/>
                  <a:pt x="14400" y="13182"/>
                  <a:pt x="14400" y="13182"/>
                </a:cubicBezTo>
                <a:cubicBezTo>
                  <a:pt x="14400" y="12388"/>
                  <a:pt x="14400" y="12388"/>
                  <a:pt x="14400" y="12388"/>
                </a:cubicBezTo>
                <a:cubicBezTo>
                  <a:pt x="14400" y="12388"/>
                  <a:pt x="14632" y="12388"/>
                  <a:pt x="15096" y="12388"/>
                </a:cubicBezTo>
                <a:cubicBezTo>
                  <a:pt x="15561" y="12388"/>
                  <a:pt x="16258" y="12547"/>
                  <a:pt x="16722" y="12705"/>
                </a:cubicBezTo>
                <a:cubicBezTo>
                  <a:pt x="16722" y="12705"/>
                  <a:pt x="16722" y="12705"/>
                  <a:pt x="16722" y="12705"/>
                </a:cubicBezTo>
                <a:cubicBezTo>
                  <a:pt x="16722" y="13500"/>
                  <a:pt x="16722" y="13500"/>
                  <a:pt x="16722" y="13500"/>
                </a:cubicBezTo>
                <a:cubicBezTo>
                  <a:pt x="16722" y="13500"/>
                  <a:pt x="16954" y="13658"/>
                  <a:pt x="16954" y="13658"/>
                </a:cubicBezTo>
                <a:cubicBezTo>
                  <a:pt x="17187" y="13658"/>
                  <a:pt x="17419" y="13500"/>
                  <a:pt x="17419" y="13500"/>
                </a:cubicBezTo>
                <a:cubicBezTo>
                  <a:pt x="17419" y="12547"/>
                  <a:pt x="17419" y="12547"/>
                  <a:pt x="17419" y="12547"/>
                </a:cubicBezTo>
                <a:cubicBezTo>
                  <a:pt x="17419" y="12547"/>
                  <a:pt x="17651" y="12547"/>
                  <a:pt x="17883" y="12547"/>
                </a:cubicBezTo>
                <a:cubicBezTo>
                  <a:pt x="18812" y="12547"/>
                  <a:pt x="19509" y="12864"/>
                  <a:pt x="19509" y="12864"/>
                </a:cubicBezTo>
                <a:cubicBezTo>
                  <a:pt x="19509" y="12864"/>
                  <a:pt x="19509" y="12864"/>
                  <a:pt x="19509" y="12864"/>
                </a:cubicBezTo>
                <a:cubicBezTo>
                  <a:pt x="19741" y="12864"/>
                  <a:pt x="19741" y="12864"/>
                  <a:pt x="19741" y="12864"/>
                </a:cubicBezTo>
                <a:cubicBezTo>
                  <a:pt x="19741" y="12864"/>
                  <a:pt x="19741" y="12864"/>
                  <a:pt x="19741" y="12864"/>
                </a:cubicBezTo>
                <a:cubicBezTo>
                  <a:pt x="19741" y="13658"/>
                  <a:pt x="19741" y="13658"/>
                  <a:pt x="19741" y="13658"/>
                </a:cubicBezTo>
                <a:cubicBezTo>
                  <a:pt x="19741" y="13817"/>
                  <a:pt x="19741" y="13817"/>
                  <a:pt x="19974" y="13817"/>
                </a:cubicBezTo>
                <a:cubicBezTo>
                  <a:pt x="20206" y="13817"/>
                  <a:pt x="20206" y="13817"/>
                  <a:pt x="20206" y="13658"/>
                </a:cubicBezTo>
                <a:cubicBezTo>
                  <a:pt x="20206" y="12864"/>
                  <a:pt x="20206" y="12864"/>
                  <a:pt x="20206" y="12864"/>
                </a:cubicBezTo>
                <a:cubicBezTo>
                  <a:pt x="21367" y="13182"/>
                  <a:pt x="21600" y="13658"/>
                  <a:pt x="21600" y="14135"/>
                </a:cubicBezTo>
              </a:path>
              <a:path w="21600" h="21600">
                <a:moveTo>
                  <a:pt x="13238" y="6194"/>
                </a:moveTo>
                <a:cubicBezTo>
                  <a:pt x="13238" y="4447"/>
                  <a:pt x="11380" y="3017"/>
                  <a:pt x="8825" y="3017"/>
                </a:cubicBezTo>
                <a:cubicBezTo>
                  <a:pt x="6270" y="3017"/>
                  <a:pt x="4180" y="4447"/>
                  <a:pt x="4180" y="6194"/>
                </a:cubicBezTo>
                <a:cubicBezTo>
                  <a:pt x="4180" y="6988"/>
                  <a:pt x="4877" y="7782"/>
                  <a:pt x="5806" y="8417"/>
                </a:cubicBezTo>
                <a:cubicBezTo>
                  <a:pt x="5806" y="6988"/>
                  <a:pt x="5806" y="6988"/>
                  <a:pt x="5806" y="6988"/>
                </a:cubicBezTo>
                <a:cubicBezTo>
                  <a:pt x="5806" y="5876"/>
                  <a:pt x="6967" y="4923"/>
                  <a:pt x="8825" y="4923"/>
                </a:cubicBezTo>
                <a:cubicBezTo>
                  <a:pt x="9290" y="4923"/>
                  <a:pt x="9290" y="4923"/>
                  <a:pt x="9290" y="4923"/>
                </a:cubicBezTo>
                <a:cubicBezTo>
                  <a:pt x="10916" y="4923"/>
                  <a:pt x="12309" y="5876"/>
                  <a:pt x="12309" y="6988"/>
                </a:cubicBezTo>
                <a:cubicBezTo>
                  <a:pt x="12309" y="8099"/>
                  <a:pt x="12309" y="8099"/>
                  <a:pt x="12309" y="8099"/>
                </a:cubicBezTo>
                <a:cubicBezTo>
                  <a:pt x="13006" y="7623"/>
                  <a:pt x="13238" y="6829"/>
                  <a:pt x="13238" y="6194"/>
                </a:cubicBezTo>
              </a:path>
              <a:path w="21600" h="21600">
                <a:moveTo>
                  <a:pt x="5806" y="11752"/>
                </a:moveTo>
                <a:cubicBezTo>
                  <a:pt x="5806" y="10323"/>
                  <a:pt x="5806" y="10323"/>
                  <a:pt x="5806" y="10323"/>
                </a:cubicBezTo>
                <a:cubicBezTo>
                  <a:pt x="3483" y="9529"/>
                  <a:pt x="2090" y="7941"/>
                  <a:pt x="2090" y="6194"/>
                </a:cubicBezTo>
                <a:cubicBezTo>
                  <a:pt x="2090" y="3494"/>
                  <a:pt x="5109" y="1429"/>
                  <a:pt x="8825" y="1429"/>
                </a:cubicBezTo>
                <a:cubicBezTo>
                  <a:pt x="12541" y="1429"/>
                  <a:pt x="15561" y="3494"/>
                  <a:pt x="15561" y="6194"/>
                </a:cubicBezTo>
                <a:cubicBezTo>
                  <a:pt x="15561" y="7782"/>
                  <a:pt x="14167" y="9211"/>
                  <a:pt x="12309" y="10164"/>
                </a:cubicBezTo>
                <a:cubicBezTo>
                  <a:pt x="12309" y="11117"/>
                  <a:pt x="12309" y="11117"/>
                  <a:pt x="12309" y="11117"/>
                </a:cubicBezTo>
                <a:cubicBezTo>
                  <a:pt x="12774" y="11117"/>
                  <a:pt x="13238" y="11117"/>
                  <a:pt x="13470" y="11276"/>
                </a:cubicBezTo>
                <a:cubicBezTo>
                  <a:pt x="16025" y="10164"/>
                  <a:pt x="17651" y="8258"/>
                  <a:pt x="17651" y="6194"/>
                </a:cubicBezTo>
                <a:cubicBezTo>
                  <a:pt x="17651" y="2699"/>
                  <a:pt x="13703" y="0"/>
                  <a:pt x="8825" y="0"/>
                </a:cubicBezTo>
                <a:cubicBezTo>
                  <a:pt x="3948" y="0"/>
                  <a:pt x="0" y="2699"/>
                  <a:pt x="0" y="6194"/>
                </a:cubicBezTo>
                <a:cubicBezTo>
                  <a:pt x="0" y="8735"/>
                  <a:pt x="2322" y="10958"/>
                  <a:pt x="5806" y="11752"/>
                </a:cubicBezTo>
                <a:close/>
              </a:path>
            </a:pathLst>
          </a:custGeom>
          <a:solidFill>
            <a:srgbClr val="FFFFFF"/>
          </a:solidFill>
          <a:ln w="9525" cap="flat" cmpd="sng">
            <a:noFill/>
            <a:prstDash val="solid"/>
            <a:round/>
          </a:ln>
        </p:spPr>
      </p:sp>
      <p:sp>
        <p:nvSpPr>
          <p:cNvPr id="368" name="矩形"/>
          <p:cNvSpPr>
            <a:spLocks/>
          </p:cNvSpPr>
          <p:nvPr/>
        </p:nvSpPr>
        <p:spPr>
          <a:xfrm>
            <a:off x="1276182" y="3568505"/>
            <a:ext cx="2492990" cy="707885"/>
          </a:xfrm>
          <a:prstGeom prst="rect">
            <a:avLst/>
          </a:prstGeom>
          <a:noFill/>
          <a:ln w="9525" cap="flat" cmpd="sng">
            <a:noFill/>
            <a:prstDash val="solid"/>
            <a:miter/>
          </a:ln>
        </p:spPr>
        <p:txBody>
          <a:bodyPr vert="horz" wrap="none" lIns="91440" tIns="45720" rIns="91440" bIns="45720" anchor="t" anchorCtr="0">
            <a:prstTxWarp prst="textNoShape">
              <a:avLst/>
            </a:prstTxWarp>
          </a:bodyPr>
          <a:lstStyle/>
          <a:p>
            <a:pPr marL="0" indent="0" algn="ctr">
              <a:lnSpc>
                <a:spcPct val="100000"/>
              </a:lnSpc>
              <a:spcBef>
                <a:spcPts val="0"/>
              </a:spcBef>
              <a:spcAft>
                <a:spcPts val="0"/>
              </a:spcAft>
              <a:buNone/>
            </a:pPr>
            <a:r>
              <a:rPr lang="zh-CN" altLang="en-US" sz="2000" b="1" u="none" strike="noStrike" kern="1200" cap="none" spc="0" baseline="0">
                <a:solidFill>
                  <a:schemeClr val="bg1"/>
                </a:solidFill>
                <a:latin typeface="微软雅黑" charset="0"/>
                <a:ea typeface="微软雅黑" charset="0"/>
                <a:cs typeface="微软雅黑" charset="0"/>
              </a:rPr>
              <a:t>本科教育是青年学生</a:t>
            </a:r>
            <a:endParaRPr lang="en-US" altLang="zh-CN" sz="2000" b="1" u="none" strike="noStrike" kern="1200" cap="none" spc="0" baseline="0">
              <a:solidFill>
                <a:schemeClr val="bg1"/>
              </a:solidFill>
              <a:latin typeface="微软雅黑" charset="0"/>
              <a:ea typeface="微软雅黑" charset="0"/>
              <a:cs typeface="微软雅黑" charset="0"/>
            </a:endParaRPr>
          </a:p>
          <a:p>
            <a:pPr marL="0" indent="0" algn="ctr">
              <a:lnSpc>
                <a:spcPct val="100000"/>
              </a:lnSpc>
              <a:spcBef>
                <a:spcPts val="0"/>
              </a:spcBef>
              <a:spcAft>
                <a:spcPts val="0"/>
              </a:spcAft>
              <a:buNone/>
            </a:pPr>
            <a:r>
              <a:rPr lang="zh-CN" altLang="en-US" sz="2000" b="1" u="none" strike="noStrike" kern="1200" cap="none" spc="0" baseline="0">
                <a:solidFill>
                  <a:schemeClr val="bg1"/>
                </a:solidFill>
                <a:latin typeface="微软雅黑" charset="0"/>
                <a:ea typeface="微软雅黑" charset="0"/>
                <a:cs typeface="微软雅黑" charset="0"/>
              </a:rPr>
              <a:t>成长成才的关键阶段</a:t>
            </a:r>
            <a:endParaRPr lang="zh-CN" altLang="en-US" sz="2000" b="1" u="none" strike="noStrike" kern="1200" cap="none" spc="250" baseline="0">
              <a:solidFill>
                <a:schemeClr val="bg1"/>
              </a:solidFill>
              <a:latin typeface="微软雅黑" charset="0"/>
              <a:ea typeface="微软雅黑" charset="0"/>
              <a:cs typeface="微软雅黑" charset="0"/>
            </a:endParaRPr>
          </a:p>
        </p:txBody>
      </p:sp>
      <p:sp>
        <p:nvSpPr>
          <p:cNvPr id="370" name="文本框"/>
          <p:cNvSpPr>
            <a:spLocks noGrp="1"/>
          </p:cNvSpPr>
          <p:nvPr>
            <p:ph type="body"/>
          </p:nvPr>
        </p:nvSpPr>
        <p:spPr>
          <a:xfrm>
            <a:off x="1276182" y="348831"/>
            <a:ext cx="7890250" cy="52322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a:lnSpc>
                <a:spcPct val="100000"/>
              </a:lnSpc>
              <a:spcBef>
                <a:spcPts val="1000"/>
              </a:spcBef>
              <a:spcAft>
                <a:spcPts val="0"/>
              </a:spcAft>
              <a:buNone/>
            </a:pPr>
            <a:r>
              <a:rPr lang="en-US" altLang="zh-CN" sz="2800" b="1" u="none" strike="noStrike" kern="0" cap="none" spc="0" baseline="0" dirty="0">
                <a:solidFill>
                  <a:srgbClr val="D70000"/>
                </a:solidFill>
                <a:latin typeface="Century Gothic" charset="0"/>
                <a:ea typeface="幼圆" charset="0"/>
                <a:cs typeface="Times New Roman" charset="0"/>
                <a:sym typeface="微软雅黑" charset="0"/>
              </a:rPr>
              <a:t>2.</a:t>
            </a:r>
            <a:r>
              <a:rPr lang="zh-CN" altLang="en-US" sz="2800" b="1" u="none" strike="noStrike" kern="1200" cap="none" spc="300" baseline="0" dirty="0">
                <a:solidFill>
                  <a:srgbClr val="D70000"/>
                </a:solidFill>
                <a:latin typeface="微软雅黑" charset="0"/>
                <a:ea typeface="微软雅黑" charset="0"/>
                <a:cs typeface="Times New Roman" charset="0"/>
              </a:rPr>
              <a:t>回归本分，就是教师要潜心教书育人</a:t>
            </a:r>
            <a:endParaRPr lang="zh-CN" altLang="en-US" sz="2800" b="1" u="none" strike="noStrike" kern="0" cap="none" spc="0" baseline="0" dirty="0">
              <a:solidFill>
                <a:srgbClr val="D70000"/>
              </a:solidFill>
              <a:latin typeface="Century Gothic" charset="0"/>
              <a:ea typeface="幼圆" charset="0"/>
              <a:cs typeface="Times New Roman" charset="0"/>
              <a:sym typeface="微软雅黑" charset="0"/>
            </a:endParaRPr>
          </a:p>
        </p:txBody>
      </p:sp>
      <p:sp>
        <p:nvSpPr>
          <p:cNvPr id="371" name="矩形"/>
          <p:cNvSpPr>
            <a:spLocks/>
          </p:cNvSpPr>
          <p:nvPr/>
        </p:nvSpPr>
        <p:spPr>
          <a:xfrm>
            <a:off x="793741" y="1774791"/>
            <a:ext cx="4134518" cy="3212899"/>
          </a:xfrm>
          <a:prstGeom prst="rect">
            <a:avLst/>
          </a:prstGeom>
          <a:solidFill>
            <a:srgbClr val="C00000"/>
          </a:solidFill>
          <a:ln w="15875" cap="rnd" cmpd="sng">
            <a:noFill/>
            <a:prstDash val="solid"/>
            <a:round/>
          </a:ln>
          <a:effectLst>
            <a:outerShdw blurRad="50800" dist="38100" dir="8100000" algn="tr" rotWithShape="0">
              <a:srgbClr val="000000">
                <a:alpha val="39607"/>
              </a:srgbClr>
            </a:outerShdw>
          </a:effectLst>
        </p:spPr>
      </p:sp>
      <p:sp>
        <p:nvSpPr>
          <p:cNvPr id="372" name="矩形"/>
          <p:cNvSpPr>
            <a:spLocks/>
          </p:cNvSpPr>
          <p:nvPr/>
        </p:nvSpPr>
        <p:spPr>
          <a:xfrm>
            <a:off x="710614" y="1473700"/>
            <a:ext cx="3933933" cy="3323985"/>
          </a:xfrm>
          <a:prstGeom prst="rect">
            <a:avLst/>
          </a:prstGeom>
          <a:solidFill>
            <a:srgbClr val="FFFFFF"/>
          </a:solidFill>
          <a:ln w="15875" cap="rnd" cmpd="sng">
            <a:solidFill>
              <a:srgbClr val="000000"/>
            </a:solidFill>
            <a:prstDash val="solid"/>
            <a:round/>
          </a:ln>
        </p:spPr>
        <p:txBody>
          <a:bodyPr vert="horz" wrap="square" lIns="91438" tIns="45719" rIns="91438" bIns="45719" anchor="t" anchorCtr="0">
            <a:prstTxWarp prst="textNoShape">
              <a:avLst/>
            </a:prstTxWarp>
          </a:bodyPr>
          <a:lstStyle/>
          <a:p>
            <a:pPr marL="0" indent="0" algn="just" defTabSz="914273">
              <a:lnSpc>
                <a:spcPct val="150000"/>
              </a:lnSpc>
              <a:spcBef>
                <a:spcPts val="0"/>
              </a:spcBef>
              <a:spcAft>
                <a:spcPts val="0"/>
              </a:spcAft>
              <a:buNone/>
            </a:pPr>
            <a:endParaRPr lang="en-US" altLang="zh-CN" sz="2000" u="none" strike="noStrike" kern="1200" cap="none" spc="0" baseline="0" dirty="0">
              <a:solidFill>
                <a:schemeClr val="tx1"/>
              </a:solidFill>
              <a:latin typeface="微软雅黑" charset="0"/>
              <a:ea typeface="微软雅黑" charset="0"/>
              <a:cs typeface="微软雅黑" charset="0"/>
            </a:endParaRPr>
          </a:p>
          <a:p>
            <a:pPr marL="0" indent="0" algn="just" defTabSz="914273">
              <a:lnSpc>
                <a:spcPct val="150000"/>
              </a:lnSpc>
              <a:spcBef>
                <a:spcPts val="0"/>
              </a:spcBef>
              <a:spcAft>
                <a:spcPts val="0"/>
              </a:spcAft>
              <a:buNone/>
            </a:pPr>
            <a:endParaRPr lang="en-US" altLang="zh-CN" sz="2000" dirty="0">
              <a:latin typeface="微软雅黑" charset="0"/>
              <a:ea typeface="微软雅黑" charset="0"/>
              <a:cs typeface="微软雅黑" charset="0"/>
            </a:endParaRPr>
          </a:p>
          <a:p>
            <a:pPr marL="0" indent="0" algn="just" defTabSz="914273">
              <a:lnSpc>
                <a:spcPct val="15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教师的天职就是教书育人，教授就得教书授课，离开了教书授课就不是教授</a:t>
            </a:r>
            <a:endParaRPr lang="zh-CN" altLang="en-US" sz="2000" b="1" i="0" u="none" strike="noStrike" kern="0" cap="none" spc="0" baseline="0" dirty="0">
              <a:solidFill>
                <a:srgbClr val="000000"/>
              </a:solidFill>
              <a:latin typeface="黑体" pitchFamily="49" charset="-122"/>
              <a:ea typeface="黑体" pitchFamily="49" charset="-122"/>
              <a:cs typeface="Times New Roman" charset="0"/>
            </a:endParaRPr>
          </a:p>
        </p:txBody>
      </p:sp>
      <p:sp>
        <p:nvSpPr>
          <p:cNvPr id="373" name="矩形"/>
          <p:cNvSpPr>
            <a:spLocks/>
          </p:cNvSpPr>
          <p:nvPr/>
        </p:nvSpPr>
        <p:spPr>
          <a:xfrm>
            <a:off x="5077067" y="1491014"/>
            <a:ext cx="6881386" cy="3342450"/>
          </a:xfrm>
          <a:prstGeom prst="rect">
            <a:avLst/>
          </a:prstGeom>
          <a:noFill/>
          <a:ln w="9525" cap="flat" cmpd="sng">
            <a:noFill/>
            <a:prstDash val="solid"/>
            <a:miter/>
          </a:ln>
        </p:spPr>
        <p:txBody>
          <a:bodyPr vert="horz" wrap="square" lIns="91438" tIns="45719" rIns="91438" bIns="45719" anchor="t" anchorCtr="0">
            <a:prstTxWarp prst="textNoShape">
              <a:avLst/>
            </a:prstTxWarp>
          </a:bodyPr>
          <a:lstStyle/>
          <a:p>
            <a:pPr marL="0" indent="0" algn="l" fontAlgn="auto">
              <a:lnSpc>
                <a:spcPct val="110000"/>
              </a:lnSpc>
              <a:spcBef>
                <a:spcPts val="0"/>
              </a:spcBef>
              <a:spcAft>
                <a:spcPts val="0"/>
              </a:spcAft>
              <a:buFont typeface="Wingdings" pitchFamily="2" charset="2"/>
              <a:buChar char="ü"/>
            </a:pPr>
            <a:r>
              <a:rPr lang="zh-CN" altLang="en-US" sz="2400" u="none" strike="noStrike" kern="1200" cap="none" spc="0" baseline="0" dirty="0">
                <a:solidFill>
                  <a:schemeClr val="tx1"/>
                </a:solidFill>
                <a:latin typeface="微软雅黑" charset="0"/>
                <a:ea typeface="微软雅黑" charset="0"/>
                <a:cs typeface="微软雅黑" charset="0"/>
              </a:rPr>
              <a:t>要让高校教师做到“德高”，</a:t>
            </a:r>
            <a:r>
              <a:rPr lang="zh-CN" altLang="en-US" sz="2400" u="none" strike="noStrike" kern="1200" cap="none" spc="0" baseline="0" dirty="0">
                <a:solidFill>
                  <a:srgbClr val="D70000"/>
                </a:solidFill>
                <a:latin typeface="微软雅黑" charset="0"/>
                <a:ea typeface="微软雅黑" charset="0"/>
                <a:cs typeface="微软雅黑" charset="0"/>
              </a:rPr>
              <a:t>以德立身、以德立学、以德施教</a:t>
            </a:r>
            <a:endParaRPr lang="en-US" altLang="zh-CN" sz="2400" b="1" u="none" strike="noStrike" kern="1200" cap="none" spc="0" baseline="0" dirty="0">
              <a:solidFill>
                <a:srgbClr val="D70000"/>
              </a:solidFill>
              <a:latin typeface="黑体" pitchFamily="49" charset="-122"/>
              <a:ea typeface="黑体" pitchFamily="49" charset="-122"/>
              <a:cs typeface="微软雅黑" charset="0"/>
            </a:endParaRPr>
          </a:p>
          <a:p>
            <a:pPr marL="0" indent="0" algn="l" fontAlgn="auto">
              <a:lnSpc>
                <a:spcPct val="110000"/>
              </a:lnSpc>
              <a:spcBef>
                <a:spcPts val="0"/>
              </a:spcBef>
              <a:spcAft>
                <a:spcPts val="0"/>
              </a:spcAft>
              <a:buNone/>
            </a:pPr>
            <a:endParaRPr lang="en-US" altLang="zh-CN" sz="2400" b="1" u="none" strike="noStrike" kern="1200" cap="none" spc="0" baseline="0" dirty="0">
              <a:solidFill>
                <a:schemeClr val="tx1"/>
              </a:solidFill>
              <a:latin typeface="黑体" pitchFamily="49" charset="-122"/>
              <a:ea typeface="黑体" pitchFamily="49" charset="-122"/>
              <a:cs typeface="微软雅黑" charset="0"/>
            </a:endParaRPr>
          </a:p>
          <a:p>
            <a:pPr marL="0" indent="0" algn="l" fontAlgn="auto">
              <a:lnSpc>
                <a:spcPct val="110000"/>
              </a:lnSpc>
              <a:spcBef>
                <a:spcPts val="0"/>
              </a:spcBef>
              <a:spcAft>
                <a:spcPts val="0"/>
              </a:spcAft>
              <a:buFont typeface="Wingdings" pitchFamily="2" charset="2"/>
              <a:buChar char="ü"/>
            </a:pPr>
            <a:r>
              <a:rPr lang="zh-CN" altLang="en-US" sz="2400" u="none" strike="noStrike" kern="1200" cap="none" spc="0" baseline="0" dirty="0">
                <a:solidFill>
                  <a:schemeClr val="tx1"/>
                </a:solidFill>
                <a:latin typeface="微软雅黑" charset="0"/>
                <a:ea typeface="微软雅黑" charset="0"/>
                <a:cs typeface="微软雅黑" charset="0"/>
              </a:rPr>
              <a:t>做到“学高”，</a:t>
            </a:r>
            <a:r>
              <a:rPr lang="zh-CN" altLang="en-US" sz="2400" u="none" strike="noStrike" kern="1200" cap="none" spc="0" baseline="0" dirty="0">
                <a:solidFill>
                  <a:srgbClr val="D70000"/>
                </a:solidFill>
                <a:latin typeface="微软雅黑" charset="0"/>
                <a:ea typeface="微软雅黑" charset="0"/>
                <a:cs typeface="微软雅黑" charset="0"/>
              </a:rPr>
              <a:t>下苦功夫、求真学问</a:t>
            </a:r>
            <a:r>
              <a:rPr lang="zh-CN" altLang="en-US" sz="2400" u="none" strike="noStrike" kern="1200" cap="none" spc="0" baseline="0" dirty="0">
                <a:solidFill>
                  <a:schemeClr val="tx1"/>
                </a:solidFill>
                <a:latin typeface="微软雅黑" charset="0"/>
                <a:ea typeface="微软雅黑" charset="0"/>
                <a:cs typeface="微软雅黑" charset="0"/>
              </a:rPr>
              <a:t>，以扎实学识支撑高水平教学</a:t>
            </a:r>
            <a:endParaRPr lang="en-US" altLang="zh-CN" sz="2400" b="1" u="none" strike="noStrike" kern="1200" cap="none" spc="0" baseline="0" dirty="0">
              <a:solidFill>
                <a:schemeClr val="accent2"/>
              </a:solidFill>
              <a:latin typeface="黑体" pitchFamily="49" charset="-122"/>
              <a:ea typeface="黑体" pitchFamily="49" charset="-122"/>
              <a:cs typeface="微软雅黑" charset="0"/>
            </a:endParaRPr>
          </a:p>
          <a:p>
            <a:pPr marL="0" indent="0" algn="l" fontAlgn="auto">
              <a:lnSpc>
                <a:spcPct val="110000"/>
              </a:lnSpc>
              <a:spcBef>
                <a:spcPts val="0"/>
              </a:spcBef>
              <a:spcAft>
                <a:spcPts val="0"/>
              </a:spcAft>
              <a:buNone/>
            </a:pPr>
            <a:endParaRPr lang="en-US" altLang="zh-CN" sz="2400" b="1" u="none" strike="noStrike" kern="1200" cap="none" spc="0" baseline="0" dirty="0">
              <a:solidFill>
                <a:schemeClr val="tx1"/>
              </a:solidFill>
              <a:latin typeface="黑体" pitchFamily="49" charset="-122"/>
              <a:ea typeface="黑体" pitchFamily="49" charset="-122"/>
              <a:cs typeface="微软雅黑" charset="0"/>
            </a:endParaRPr>
          </a:p>
          <a:p>
            <a:pPr marL="0" indent="0" algn="l" fontAlgn="auto">
              <a:lnSpc>
                <a:spcPct val="110000"/>
              </a:lnSpc>
              <a:spcBef>
                <a:spcPts val="0"/>
              </a:spcBef>
              <a:spcAft>
                <a:spcPts val="0"/>
              </a:spcAft>
              <a:buFont typeface="Wingdings" pitchFamily="2" charset="2"/>
              <a:buChar char="ü"/>
            </a:pPr>
            <a:r>
              <a:rPr lang="zh-CN" altLang="en-US" sz="2400" u="none" strike="noStrike" kern="1200" cap="none" spc="0" baseline="0" dirty="0">
                <a:solidFill>
                  <a:schemeClr val="tx1"/>
                </a:solidFill>
                <a:latin typeface="微软雅黑" charset="0"/>
                <a:ea typeface="微软雅黑" charset="0"/>
                <a:cs typeface="微软雅黑" charset="0"/>
              </a:rPr>
              <a:t>做到“艺高”，</a:t>
            </a:r>
            <a:r>
              <a:rPr lang="zh-CN" altLang="en-US" sz="2400" u="none" strike="noStrike" kern="1200" cap="none" spc="0" baseline="0" dirty="0">
                <a:solidFill>
                  <a:srgbClr val="D70000"/>
                </a:solidFill>
                <a:latin typeface="微软雅黑" charset="0"/>
                <a:ea typeface="微软雅黑" charset="0"/>
                <a:cs typeface="微软雅黑" charset="0"/>
              </a:rPr>
              <a:t>提升教学艺术，善于运用现代信息技术，提升改造学习、改造课堂的能力</a:t>
            </a:r>
            <a:endParaRPr lang="zh-CN" altLang="en-US" sz="2400" b="1" u="none" strike="noStrike" kern="1200" cap="none" spc="0" baseline="0" dirty="0">
              <a:solidFill>
                <a:srgbClr val="D70000"/>
              </a:solidFill>
              <a:latin typeface="黑体" pitchFamily="49" charset="-122"/>
              <a:ea typeface="黑体" pitchFamily="49" charset="-122"/>
              <a:cs typeface="微软雅黑" charset="0"/>
            </a:endParaRPr>
          </a:p>
        </p:txBody>
      </p:sp>
      <p:pic>
        <p:nvPicPr>
          <p:cNvPr id="859" name="图片"/>
          <p:cNvPicPr>
            <a:picLocks noChangeAspect="1"/>
          </p:cNvPicPr>
          <p:nvPr/>
        </p:nvPicPr>
        <p:blipFill>
          <a:blip r:embed="rId3"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200082382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67"/>
                                        </p:tgtEl>
                                        <p:attrNameLst>
                                          <p:attrName>style.visibility</p:attrName>
                                        </p:attrNameLst>
                                      </p:cBhvr>
                                      <p:to>
                                        <p:strVal val="visible"/>
                                      </p:to>
                                    </p:set>
                                    <p:anim calcmode="lin" valueType="num">
                                      <p:cBhvr additive="base">
                                        <p:cTn id="7" dur="500"/>
                                        <p:tgtEl>
                                          <p:spTgt spid="367"/>
                                        </p:tgtEl>
                                        <p:attrNameLst>
                                          <p:attrName>ppt_y</p:attrName>
                                        </p:attrNameLst>
                                      </p:cBhvr>
                                      <p:tavLst>
                                        <p:tav tm="0">
                                          <p:val>
                                            <p:strVal val="#ppt_y+#ppt_h*1.125000"/>
                                          </p:val>
                                        </p:tav>
                                        <p:tav tm="100000">
                                          <p:val>
                                            <p:strVal val="#ppt_y"/>
                                          </p:val>
                                        </p:tav>
                                      </p:tavLst>
                                    </p:anim>
                                    <p:animEffect transition="in" filter="wipe(up)">
                                      <p:cBhvr>
                                        <p:cTn id="8" dur="500"/>
                                        <p:tgtEl>
                                          <p:spTgt spid="367"/>
                                        </p:tgtEl>
                                      </p:cBhvr>
                                    </p:animEffect>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368"/>
                                        </p:tgtEl>
                                        <p:attrNameLst>
                                          <p:attrName>style.visibility</p:attrName>
                                        </p:attrNameLst>
                                      </p:cBhvr>
                                      <p:to>
                                        <p:strVal val="visible"/>
                                      </p:to>
                                    </p:set>
                                    <p:animEffect transition="in" filter="barn(outVertical)">
                                      <p:cBhvr>
                                        <p:cTn id="12" dur="500"/>
                                        <p:tgtEl>
                                          <p:spTgt spid="3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72"/>
                                        </p:tgtEl>
                                        <p:attrNameLst>
                                          <p:attrName>style.visibility</p:attrName>
                                        </p:attrNameLst>
                                      </p:cBhvr>
                                      <p:to>
                                        <p:strVal val="visible"/>
                                      </p:to>
                                    </p:set>
                                    <p:animEffect transition="in" filter="fade">
                                      <p:cBhvr>
                                        <p:cTn id="17" dur="1000"/>
                                        <p:tgtEl>
                                          <p:spTgt spid="372"/>
                                        </p:tgtEl>
                                      </p:cBhvr>
                                    </p:animEffect>
                                    <p:anim calcmode="lin" valueType="num">
                                      <p:cBhvr>
                                        <p:cTn id="18" dur="1000" fill="hold"/>
                                        <p:tgtEl>
                                          <p:spTgt spid="372"/>
                                        </p:tgtEl>
                                        <p:attrNameLst>
                                          <p:attrName>ppt_x</p:attrName>
                                        </p:attrNameLst>
                                      </p:cBhvr>
                                      <p:tavLst>
                                        <p:tav tm="0">
                                          <p:val>
                                            <p:strVal val="#ppt_x"/>
                                          </p:val>
                                        </p:tav>
                                        <p:tav tm="100000">
                                          <p:val>
                                            <p:strVal val="#ppt_x"/>
                                          </p:val>
                                        </p:tav>
                                      </p:tavLst>
                                    </p:anim>
                                    <p:anim calcmode="lin" valueType="num">
                                      <p:cBhvr>
                                        <p:cTn id="19" dur="1000" fill="hold"/>
                                        <p:tgtEl>
                                          <p:spTgt spid="37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71"/>
                                        </p:tgtEl>
                                        <p:attrNameLst>
                                          <p:attrName>style.visibility</p:attrName>
                                        </p:attrNameLst>
                                      </p:cBhvr>
                                      <p:to>
                                        <p:strVal val="visible"/>
                                      </p:to>
                                    </p:set>
                                    <p:animEffect transition="in" filter="dissolve">
                                      <p:cBhvr>
                                        <p:cTn id="24" dur="500"/>
                                        <p:tgtEl>
                                          <p:spTgt spid="37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73"/>
                                        </p:tgtEl>
                                        <p:attrNameLst>
                                          <p:attrName>style.visibility</p:attrName>
                                        </p:attrNameLst>
                                      </p:cBhvr>
                                      <p:to>
                                        <p:strVal val="visible"/>
                                      </p:to>
                                    </p:set>
                                    <p:animEffect transition="in" filter="fade">
                                      <p:cBhvr>
                                        <p:cTn id="29" dur="1000"/>
                                        <p:tgtEl>
                                          <p:spTgt spid="373"/>
                                        </p:tgtEl>
                                      </p:cBhvr>
                                    </p:animEffect>
                                    <p:anim calcmode="lin" valueType="num">
                                      <p:cBhvr>
                                        <p:cTn id="30" dur="1000" fill="hold"/>
                                        <p:tgtEl>
                                          <p:spTgt spid="373"/>
                                        </p:tgtEl>
                                        <p:attrNameLst>
                                          <p:attrName>ppt_x</p:attrName>
                                        </p:attrNameLst>
                                      </p:cBhvr>
                                      <p:tavLst>
                                        <p:tav tm="0">
                                          <p:val>
                                            <p:strVal val="#ppt_x"/>
                                          </p:val>
                                        </p:tav>
                                        <p:tav tm="100000">
                                          <p:val>
                                            <p:strVal val="#ppt_x"/>
                                          </p:val>
                                        </p:tav>
                                      </p:tavLst>
                                    </p:anim>
                                    <p:anim calcmode="lin" valueType="num">
                                      <p:cBhvr>
                                        <p:cTn id="31" dur="1000" fill="hold"/>
                                        <p:tgtEl>
                                          <p:spTgt spid="37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70">
                                            <p:txEl>
                                              <p:pRg st="0" end="0"/>
                                            </p:txEl>
                                          </p:spTgt>
                                        </p:tgtEl>
                                        <p:attrNameLst>
                                          <p:attrName>style.visibility</p:attrName>
                                        </p:attrNameLst>
                                      </p:cBhvr>
                                      <p:to>
                                        <p:strVal val="visible"/>
                                      </p:to>
                                    </p:set>
                                    <p:animEffect transition="in" filter="fade">
                                      <p:cBhvr>
                                        <p:cTn id="36" dur="1000"/>
                                        <p:tgtEl>
                                          <p:spTgt spid="370">
                                            <p:txEl>
                                              <p:pRg st="0" end="0"/>
                                            </p:txEl>
                                          </p:spTgt>
                                        </p:tgtEl>
                                      </p:cBhvr>
                                    </p:animEffect>
                                    <p:anim calcmode="lin" valueType="num">
                                      <p:cBhvr>
                                        <p:cTn id="37" dur="1000" fill="hold"/>
                                        <p:tgtEl>
                                          <p:spTgt spid="370">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7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animBg="1"/>
      <p:bldP spid="368" grpId="0"/>
      <p:bldP spid="370" grpId="0" build="p"/>
      <p:bldP spid="371" grpId="0" animBg="1"/>
      <p:bldP spid="372" grpId="0" animBg="1"/>
      <p:bldP spid="37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380" name="文本框"/>
          <p:cNvSpPr>
            <a:spLocks noGrp="1"/>
          </p:cNvSpPr>
          <p:nvPr>
            <p:ph type="body"/>
          </p:nvPr>
        </p:nvSpPr>
        <p:spPr>
          <a:xfrm>
            <a:off x="1276182" y="348831"/>
            <a:ext cx="7890250" cy="52322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a:lnSpc>
                <a:spcPct val="100000"/>
              </a:lnSpc>
              <a:spcBef>
                <a:spcPts val="1000"/>
              </a:spcBef>
              <a:spcAft>
                <a:spcPts val="0"/>
              </a:spcAft>
              <a:buNone/>
            </a:pPr>
            <a:r>
              <a:rPr lang="en-US" altLang="zh-CN" sz="2800" b="1" u="none" strike="noStrike" kern="0" cap="none" spc="0" baseline="0" dirty="0">
                <a:solidFill>
                  <a:srgbClr val="D70000"/>
                </a:solidFill>
                <a:latin typeface="Century Gothic" charset="0"/>
                <a:ea typeface="幼圆" charset="0"/>
                <a:cs typeface="Times New Roman" charset="0"/>
                <a:sym typeface="微软雅黑" charset="0"/>
              </a:rPr>
              <a:t>2.</a:t>
            </a:r>
            <a:r>
              <a:rPr lang="zh-CN" altLang="en-US" sz="2800" b="1" u="none" strike="noStrike" kern="1200" cap="none" spc="300" baseline="0" dirty="0">
                <a:solidFill>
                  <a:srgbClr val="D70000"/>
                </a:solidFill>
                <a:latin typeface="微软雅黑" charset="0"/>
                <a:ea typeface="微软雅黑" charset="0"/>
                <a:cs typeface="Times New Roman" charset="0"/>
              </a:rPr>
              <a:t>回归本分，就是教师要潜心教书育人</a:t>
            </a:r>
            <a:endParaRPr lang="zh-CN" altLang="en-US" sz="2800" b="1" u="none" strike="noStrike" kern="0" cap="none" spc="0" baseline="0" dirty="0">
              <a:solidFill>
                <a:srgbClr val="D70000"/>
              </a:solidFill>
              <a:latin typeface="Century Gothic" charset="0"/>
              <a:ea typeface="幼圆" charset="0"/>
              <a:cs typeface="Times New Roman" charset="0"/>
              <a:sym typeface="微软雅黑" charset="0"/>
            </a:endParaRPr>
          </a:p>
        </p:txBody>
      </p:sp>
      <p:sp>
        <p:nvSpPr>
          <p:cNvPr id="382" name="矩形"/>
          <p:cNvSpPr>
            <a:spLocks/>
          </p:cNvSpPr>
          <p:nvPr/>
        </p:nvSpPr>
        <p:spPr>
          <a:xfrm>
            <a:off x="1597061" y="2002476"/>
            <a:ext cx="8285169" cy="2955418"/>
          </a:xfrm>
          <a:prstGeom prst="rect">
            <a:avLst/>
          </a:prstGeom>
          <a:solidFill>
            <a:srgbClr val="C00000"/>
          </a:solidFill>
          <a:effectLst>
            <a:outerShdw blurRad="149987" dist="250190" dir="8460000" algn="ctr" rotWithShape="0">
              <a:srgbClr val="000000">
                <a:alpha val="27450"/>
              </a:srgbClr>
            </a:outerShdw>
            <a:softEdge rad="12700"/>
          </a:effectLst>
          <a:scene3d>
            <a:camera prst="legacyObliqueFront"/>
            <a:lightRig rig="legacyFlat4" dir="t"/>
          </a:scene3d>
          <a:sp3d prstMaterial="legacyMetal">
            <a:bevelT w="13500" h="13500" prst="angle"/>
            <a:bevelB w="13500" h="13500" prst="angle"/>
          </a:sp3d>
        </p:spPr>
        <p:txBody>
          <a:bodyPr vert="horz" wrap="square" lIns="323992" tIns="45719" rIns="323992" bIns="45719" anchor="t" anchorCtr="0">
            <a:prstTxWarp prst="textNoShape">
              <a:avLst/>
            </a:prstTxWarp>
          </a:bodyPr>
          <a:lstStyle/>
          <a:p>
            <a:pPr marL="0" indent="0" algn="just" fontAlgn="auto">
              <a:lnSpc>
                <a:spcPct val="129999"/>
              </a:lnSpc>
              <a:spcBef>
                <a:spcPts val="0"/>
              </a:spcBef>
              <a:spcAft>
                <a:spcPts val="0"/>
              </a:spcAft>
              <a:buNone/>
            </a:pPr>
            <a:endParaRPr lang="en-US" altLang="zh-CN" sz="2400" u="none" strike="noStrike" kern="1200" cap="none" spc="0" baseline="0" dirty="0">
              <a:solidFill>
                <a:srgbClr val="FFFFFF"/>
              </a:solidFill>
              <a:latin typeface="微软雅黑" charset="0"/>
              <a:ea typeface="微软雅黑" charset="0"/>
              <a:cs typeface="微软雅黑" charset="0"/>
            </a:endParaRPr>
          </a:p>
          <a:p>
            <a:pPr marL="0" indent="0" algn="just" fontAlgn="auto">
              <a:lnSpc>
                <a:spcPct val="129999"/>
              </a:lnSpc>
              <a:spcBef>
                <a:spcPts val="0"/>
              </a:spcBef>
              <a:spcAft>
                <a:spcPts val="0"/>
              </a:spcAft>
              <a:buNone/>
            </a:pPr>
            <a:r>
              <a:rPr lang="zh-CN" altLang="en-US" sz="2400" u="none" strike="noStrike" kern="1200" cap="none" spc="0" baseline="0" dirty="0">
                <a:solidFill>
                  <a:srgbClr val="FFFFFF"/>
                </a:solidFill>
                <a:latin typeface="微软雅黑" charset="0"/>
                <a:ea typeface="微软雅黑" charset="0"/>
                <a:cs typeface="微软雅黑" charset="0"/>
              </a:rPr>
              <a:t>回归本分，就是要按照习近平总书记对教师提出的政治素质过硬、业务能力精湛、育人水平高超、方法技术娴熟的要求，让教师潜心教书育人，更好担当起学生健康成长的指导者和引路人。</a:t>
            </a:r>
            <a:endParaRPr lang="zh-CN" altLang="en-US" sz="2400" b="1" u="none" strike="noStrike" kern="1200" cap="none" spc="0" baseline="0" dirty="0">
              <a:solidFill>
                <a:schemeClr val="bg1"/>
              </a:solidFill>
              <a:effectLst>
                <a:outerShdw blurRad="38100" dist="38100" dir="2700000" algn="tl">
                  <a:srgbClr val="000000">
                    <a:alpha val="43000"/>
                  </a:srgbClr>
                </a:outerShdw>
              </a:effectLst>
              <a:latin typeface="黑体" pitchFamily="49" charset="-122"/>
              <a:ea typeface="黑体" pitchFamily="49" charset="-122"/>
              <a:cs typeface="微软雅黑" charset="0"/>
            </a:endParaRPr>
          </a:p>
        </p:txBody>
      </p:sp>
      <p:pic>
        <p:nvPicPr>
          <p:cNvPr id="860" name="图片"/>
          <p:cNvPicPr>
            <a:picLocks noChangeAspect="1"/>
          </p:cNvPicPr>
          <p:nvPr/>
        </p:nvPicPr>
        <p:blipFill>
          <a:blip r:embed="rId3"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51574783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fade">
                                      <p:cBhvr>
                                        <p:cTn id="7" dur="1000"/>
                                        <p:tgtEl>
                                          <p:spTgt spid="382"/>
                                        </p:tgtEl>
                                      </p:cBhvr>
                                    </p:animEffect>
                                    <p:anim calcmode="lin" valueType="num">
                                      <p:cBhvr>
                                        <p:cTn id="8" dur="1000" fill="hold"/>
                                        <p:tgtEl>
                                          <p:spTgt spid="382"/>
                                        </p:tgtEl>
                                        <p:attrNameLst>
                                          <p:attrName>ppt_x</p:attrName>
                                        </p:attrNameLst>
                                      </p:cBhvr>
                                      <p:tavLst>
                                        <p:tav tm="0">
                                          <p:val>
                                            <p:strVal val="#ppt_x"/>
                                          </p:val>
                                        </p:tav>
                                        <p:tav tm="100000">
                                          <p:val>
                                            <p:strVal val="#ppt_x"/>
                                          </p:val>
                                        </p:tav>
                                      </p:tavLst>
                                    </p:anim>
                                    <p:anim calcmode="lin" valueType="num">
                                      <p:cBhvr>
                                        <p:cTn id="9" dur="1000" fill="hold"/>
                                        <p:tgtEl>
                                          <p:spTgt spid="3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0">
                                            <p:txEl>
                                              <p:pRg st="0" end="0"/>
                                            </p:txEl>
                                          </p:spTgt>
                                        </p:tgtEl>
                                        <p:attrNameLst>
                                          <p:attrName>style.visibility</p:attrName>
                                        </p:attrNameLst>
                                      </p:cBhvr>
                                      <p:to>
                                        <p:strVal val="visible"/>
                                      </p:to>
                                    </p:set>
                                    <p:animEffect transition="in" filter="fade">
                                      <p:cBhvr>
                                        <p:cTn id="14" dur="1000"/>
                                        <p:tgtEl>
                                          <p:spTgt spid="380">
                                            <p:txEl>
                                              <p:pRg st="0" end="0"/>
                                            </p:txEl>
                                          </p:spTgt>
                                        </p:tgtEl>
                                      </p:cBhvr>
                                    </p:animEffect>
                                    <p:anim calcmode="lin" valueType="num">
                                      <p:cBhvr>
                                        <p:cTn id="15" dur="1000" fill="hold"/>
                                        <p:tgtEl>
                                          <p:spTgt spid="38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8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 grpId="0" build="p"/>
      <p:bldP spid="38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389" name="文本框"/>
          <p:cNvSpPr>
            <a:spLocks noGrp="1"/>
          </p:cNvSpPr>
          <p:nvPr>
            <p:ph type="body"/>
          </p:nvPr>
        </p:nvSpPr>
        <p:spPr>
          <a:xfrm>
            <a:off x="1169303" y="343983"/>
            <a:ext cx="9138479"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a:lnSpc>
                <a:spcPct val="100000"/>
              </a:lnSpc>
              <a:spcBef>
                <a:spcPts val="1000"/>
              </a:spcBef>
              <a:spcAft>
                <a:spcPts val="0"/>
              </a:spcAft>
              <a:buNone/>
            </a:pPr>
            <a:r>
              <a:rPr lang="en-US" altLang="zh-CN" sz="2400" b="1" u="none" strike="noStrike" kern="0" cap="none" spc="0" baseline="0" dirty="0">
                <a:solidFill>
                  <a:srgbClr val="D70000"/>
                </a:solidFill>
                <a:latin typeface="Century Gothic" charset="0"/>
                <a:ea typeface="幼圆" charset="0"/>
                <a:cs typeface="Times New Roman" charset="0"/>
                <a:sym typeface="微软雅黑" charset="0"/>
              </a:rPr>
              <a:t>3.</a:t>
            </a:r>
            <a:r>
              <a:rPr lang="zh-CN" altLang="en-US" sz="2400" b="1" u="none" strike="noStrike" kern="1200" cap="none" spc="300" baseline="0" dirty="0">
                <a:solidFill>
                  <a:srgbClr val="D70000"/>
                </a:solidFill>
                <a:latin typeface="微软雅黑" charset="0"/>
                <a:ea typeface="微软雅黑" charset="0"/>
                <a:cs typeface="Times New Roman" charset="0"/>
              </a:rPr>
              <a:t>回归初心，就是高等学校要倾心培养建设者和接班人</a:t>
            </a:r>
            <a:endParaRPr lang="zh-CN" altLang="en-US" sz="2400" b="1" u="none" strike="noStrike" kern="0" cap="none" spc="0" baseline="0" dirty="0">
              <a:solidFill>
                <a:srgbClr val="D70000"/>
              </a:solidFill>
              <a:latin typeface="Century Gothic" charset="0"/>
              <a:ea typeface="幼圆" charset="0"/>
              <a:cs typeface="Times New Roman" charset="0"/>
              <a:sym typeface="微软雅黑" charset="0"/>
            </a:endParaRPr>
          </a:p>
        </p:txBody>
      </p:sp>
      <p:pic>
        <p:nvPicPr>
          <p:cNvPr id="390" name="图片"/>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6536" y="1731846"/>
            <a:ext cx="3195945" cy="3673317"/>
          </a:xfrm>
          <a:prstGeom prst="rect">
            <a:avLst/>
          </a:prstGeom>
          <a:noFill/>
          <a:ln w="9525" cap="flat" cmpd="sng">
            <a:noFill/>
            <a:prstDash val="solid"/>
            <a:miter/>
          </a:ln>
        </p:spPr>
      </p:pic>
      <p:sp>
        <p:nvSpPr>
          <p:cNvPr id="391" name="矩形"/>
          <p:cNvSpPr>
            <a:spLocks/>
          </p:cNvSpPr>
          <p:nvPr/>
        </p:nvSpPr>
        <p:spPr>
          <a:xfrm>
            <a:off x="570016" y="1731847"/>
            <a:ext cx="6236598" cy="3651456"/>
          </a:xfrm>
          <a:prstGeom prst="rect">
            <a:avLst/>
          </a:prstGeom>
          <a:noFill/>
          <a:ln w="38100" cap="rnd" cmpd="sng">
            <a:solidFill>
              <a:srgbClr val="A53010"/>
            </a:solidFill>
            <a:prstDash val="solid"/>
            <a:round/>
          </a:ln>
        </p:spPr>
      </p:sp>
      <p:sp>
        <p:nvSpPr>
          <p:cNvPr id="392" name="矩形"/>
          <p:cNvSpPr>
            <a:spLocks/>
          </p:cNvSpPr>
          <p:nvPr/>
        </p:nvSpPr>
        <p:spPr>
          <a:xfrm>
            <a:off x="640315" y="2446979"/>
            <a:ext cx="6096000" cy="22430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50000"/>
              </a:lnSpc>
              <a:spcBef>
                <a:spcPts val="0"/>
              </a:spcBef>
              <a:spcAft>
                <a:spcPts val="0"/>
              </a:spcAft>
              <a:buNone/>
            </a:pPr>
            <a:endParaRPr lang="zh-CN" altLang="en-US" sz="2400" u="none" strike="noStrike" kern="1200" cap="none" spc="0" baseline="0" dirty="0">
              <a:solidFill>
                <a:schemeClr val="tx1"/>
              </a:solidFill>
              <a:latin typeface="微软雅黑" charset="0"/>
              <a:ea typeface="微软雅黑" charset="0"/>
              <a:cs typeface="微软雅黑" charset="0"/>
            </a:endParaRPr>
          </a:p>
        </p:txBody>
      </p:sp>
      <p:pic>
        <p:nvPicPr>
          <p:cNvPr id="861" name="图片"/>
          <p:cNvPicPr>
            <a:picLocks noChangeAspect="1"/>
          </p:cNvPicPr>
          <p:nvPr/>
        </p:nvPicPr>
        <p:blipFill>
          <a:blip r:embed="rId4" cstate="print"/>
          <a:stretch>
            <a:fillRect/>
          </a:stretch>
        </p:blipFill>
        <p:spPr>
          <a:xfrm>
            <a:off x="10339387" y="6290842"/>
            <a:ext cx="1685927" cy="395775"/>
          </a:xfrm>
          <a:prstGeom prst="rect">
            <a:avLst/>
          </a:prstGeom>
          <a:noFill/>
          <a:ln w="9525" cap="flat" cmpd="sng">
            <a:noFill/>
            <a:prstDash val="solid"/>
            <a:miter/>
          </a:ln>
        </p:spPr>
      </p:pic>
      <p:sp>
        <p:nvSpPr>
          <p:cNvPr id="2" name="矩形 1">
            <a:extLst>
              <a:ext uri="{FF2B5EF4-FFF2-40B4-BE49-F238E27FC236}">
                <a16:creationId xmlns:a16="http://schemas.microsoft.com/office/drawing/2014/main" id="{DB50F3BB-E8C6-452C-8453-5D0CA38C4C1C}"/>
              </a:ext>
            </a:extLst>
          </p:cNvPr>
          <p:cNvSpPr/>
          <p:nvPr/>
        </p:nvSpPr>
        <p:spPr>
          <a:xfrm>
            <a:off x="675465" y="2446979"/>
            <a:ext cx="6096000" cy="2243050"/>
          </a:xfrm>
          <a:prstGeom prst="rect">
            <a:avLst/>
          </a:prstGeom>
        </p:spPr>
        <p:txBody>
          <a:bodyPr>
            <a:spAutoFit/>
          </a:bodyPr>
          <a:lstStyle/>
          <a:p>
            <a:pPr>
              <a:lnSpc>
                <a:spcPct val="150000"/>
              </a:lnSpc>
            </a:pPr>
            <a:r>
              <a:rPr lang="zh-CN" altLang="en-US" sz="2400" dirty="0">
                <a:latin typeface="微软雅黑" charset="0"/>
                <a:ea typeface="微软雅黑" charset="0"/>
                <a:cs typeface="微软雅黑" charset="0"/>
              </a:rPr>
              <a:t>不忘初心、方得始终。高等学校的初心就是培养人才，也就是要培养德智体美全面发展的社会主义建设者和接班人。高校要用知识体系教、用价值体系育、用创新体系做。</a:t>
            </a:r>
          </a:p>
        </p:txBody>
      </p:sp>
    </p:spTree>
    <p:extLst>
      <p:ext uri="{BB962C8B-B14F-4D97-AF65-F5344CB8AC3E}">
        <p14:creationId xmlns:p14="http://schemas.microsoft.com/office/powerpoint/2010/main" val="29316603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barn(inVertical)">
                                      <p:cBhvr>
                                        <p:cTn id="7" dur="250"/>
                                        <p:tgtEl>
                                          <p:spTgt spid="39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9">
                                            <p:txEl>
                                              <p:pRg st="0" end="0"/>
                                            </p:txEl>
                                          </p:spTgt>
                                        </p:tgtEl>
                                        <p:attrNameLst>
                                          <p:attrName>style.visibility</p:attrName>
                                        </p:attrNameLst>
                                      </p:cBhvr>
                                      <p:to>
                                        <p:strVal val="visible"/>
                                      </p:to>
                                    </p:set>
                                    <p:animEffect transition="in" filter="fade">
                                      <p:cBhvr>
                                        <p:cTn id="12" dur="1000"/>
                                        <p:tgtEl>
                                          <p:spTgt spid="389">
                                            <p:txEl>
                                              <p:pRg st="0" end="0"/>
                                            </p:txEl>
                                          </p:spTgt>
                                        </p:tgtEl>
                                      </p:cBhvr>
                                    </p:animEffect>
                                    <p:anim calcmode="lin" valueType="num">
                                      <p:cBhvr>
                                        <p:cTn id="13" dur="1000" fill="hold"/>
                                        <p:tgtEl>
                                          <p:spTgt spid="38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8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nodePh="1">
                                  <p:stCondLst>
                                    <p:cond delay="0"/>
                                  </p:stCondLst>
                                  <p:endCondLst>
                                    <p:cond evt="begin" delay="0">
                                      <p:tn val="17"/>
                                    </p:cond>
                                  </p:endCondLst>
                                  <p:childTnLst>
                                    <p:set>
                                      <p:cBhvr>
                                        <p:cTn id="18" dur="1" fill="hold">
                                          <p:stCondLst>
                                            <p:cond delay="0"/>
                                          </p:stCondLst>
                                        </p:cTn>
                                        <p:tgtEl>
                                          <p:spTgt spid="392"/>
                                        </p:tgtEl>
                                        <p:attrNameLst>
                                          <p:attrName>style.visibility</p:attrName>
                                        </p:attrNameLst>
                                      </p:cBhvr>
                                      <p:to>
                                        <p:strVal val="visible"/>
                                      </p:to>
                                    </p:set>
                                    <p:animEffect transition="in" filter="fade">
                                      <p:cBhvr>
                                        <p:cTn id="19" dur="1000"/>
                                        <p:tgtEl>
                                          <p:spTgt spid="392"/>
                                        </p:tgtEl>
                                      </p:cBhvr>
                                    </p:animEffect>
                                    <p:anim calcmode="lin" valueType="num">
                                      <p:cBhvr>
                                        <p:cTn id="20" dur="1000" fill="hold"/>
                                        <p:tgtEl>
                                          <p:spTgt spid="392"/>
                                        </p:tgtEl>
                                        <p:attrNameLst>
                                          <p:attrName>ppt_x</p:attrName>
                                        </p:attrNameLst>
                                      </p:cBhvr>
                                      <p:tavLst>
                                        <p:tav tm="0">
                                          <p:val>
                                            <p:strVal val="#ppt_x"/>
                                          </p:val>
                                        </p:tav>
                                        <p:tav tm="100000">
                                          <p:val>
                                            <p:strVal val="#ppt_x"/>
                                          </p:val>
                                        </p:tav>
                                      </p:tavLst>
                                    </p:anim>
                                    <p:anim calcmode="lin" valueType="num">
                                      <p:cBhvr>
                                        <p:cTn id="21" dur="1000" fill="hold"/>
                                        <p:tgtEl>
                                          <p:spTgt spid="39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90"/>
                                        </p:tgtEl>
                                        <p:attrNameLst>
                                          <p:attrName>style.visibility</p:attrName>
                                        </p:attrNameLst>
                                      </p:cBhvr>
                                      <p:to>
                                        <p:strVal val="visible"/>
                                      </p:to>
                                    </p:set>
                                    <p:animEffect transition="in" filter="fade">
                                      <p:cBhvr>
                                        <p:cTn id="26" dur="1000"/>
                                        <p:tgtEl>
                                          <p:spTgt spid="390"/>
                                        </p:tgtEl>
                                      </p:cBhvr>
                                    </p:animEffect>
                                    <p:anim calcmode="lin" valueType="num">
                                      <p:cBhvr>
                                        <p:cTn id="27" dur="1000" fill="hold"/>
                                        <p:tgtEl>
                                          <p:spTgt spid="390"/>
                                        </p:tgtEl>
                                        <p:attrNameLst>
                                          <p:attrName>ppt_x</p:attrName>
                                        </p:attrNameLst>
                                      </p:cBhvr>
                                      <p:tavLst>
                                        <p:tav tm="0">
                                          <p:val>
                                            <p:strVal val="#ppt_x"/>
                                          </p:val>
                                        </p:tav>
                                        <p:tav tm="100000">
                                          <p:val>
                                            <p:strVal val="#ppt_x"/>
                                          </p:val>
                                        </p:tav>
                                      </p:tavLst>
                                    </p:anim>
                                    <p:anim calcmode="lin" valueType="num">
                                      <p:cBhvr>
                                        <p:cTn id="28" dur="10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 grpId="0" build="p"/>
      <p:bldP spid="391" grpId="0" animBg="1"/>
      <p:bldP spid="39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399" name="文本框"/>
          <p:cNvSpPr>
            <a:spLocks noGrp="1"/>
          </p:cNvSpPr>
          <p:nvPr>
            <p:ph type="body"/>
          </p:nvPr>
        </p:nvSpPr>
        <p:spPr>
          <a:xfrm>
            <a:off x="1169303" y="343983"/>
            <a:ext cx="9138479"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a:lnSpc>
                <a:spcPct val="100000"/>
              </a:lnSpc>
              <a:spcBef>
                <a:spcPts val="1000"/>
              </a:spcBef>
              <a:spcAft>
                <a:spcPts val="0"/>
              </a:spcAft>
              <a:buNone/>
            </a:pPr>
            <a:r>
              <a:rPr lang="en-US" altLang="zh-CN" sz="2400" b="1" u="none" strike="noStrike" kern="0" cap="none" spc="0" baseline="0" dirty="0">
                <a:solidFill>
                  <a:srgbClr val="D70000"/>
                </a:solidFill>
                <a:latin typeface="Century Gothic" charset="0"/>
                <a:ea typeface="幼圆" charset="0"/>
                <a:cs typeface="Times New Roman" charset="0"/>
                <a:sym typeface="微软雅黑" charset="0"/>
              </a:rPr>
              <a:t>3.</a:t>
            </a:r>
            <a:r>
              <a:rPr lang="zh-CN" altLang="en-US" sz="2400" b="1" u="none" strike="noStrike" kern="1200" cap="none" spc="300" baseline="0" dirty="0">
                <a:solidFill>
                  <a:srgbClr val="D70000"/>
                </a:solidFill>
                <a:latin typeface="微软雅黑" charset="0"/>
                <a:ea typeface="微软雅黑" charset="0"/>
                <a:cs typeface="Times New Roman" charset="0"/>
              </a:rPr>
              <a:t>回归初心，就是高等学校要倾心培养建设者和接班人</a:t>
            </a:r>
            <a:endParaRPr lang="zh-CN" altLang="en-US" sz="2400" b="1" u="none" strike="noStrike" kern="0" cap="none" spc="0" baseline="0" dirty="0">
              <a:solidFill>
                <a:srgbClr val="D70000"/>
              </a:solidFill>
              <a:latin typeface="Century Gothic" charset="0"/>
              <a:ea typeface="幼圆" charset="0"/>
              <a:cs typeface="Times New Roman" charset="0"/>
              <a:sym typeface="微软雅黑" charset="0"/>
            </a:endParaRPr>
          </a:p>
        </p:txBody>
      </p:sp>
      <p:grpSp>
        <p:nvGrpSpPr>
          <p:cNvPr id="403" name="组合"/>
          <p:cNvGrpSpPr>
            <a:grpSpLocks/>
          </p:cNvGrpSpPr>
          <p:nvPr/>
        </p:nvGrpSpPr>
        <p:grpSpPr>
          <a:xfrm>
            <a:off x="4261881" y="2152651"/>
            <a:ext cx="1129271" cy="2785766"/>
            <a:chOff x="4261881" y="2152651"/>
            <a:chExt cx="1129271" cy="2785766"/>
          </a:xfrm>
        </p:grpSpPr>
        <p:sp>
          <p:nvSpPr>
            <p:cNvPr id="400" name="曲线"/>
            <p:cNvSpPr>
              <a:spLocks/>
            </p:cNvSpPr>
            <p:nvPr/>
          </p:nvSpPr>
          <p:spPr>
            <a:xfrm>
              <a:off x="4261881" y="2152651"/>
              <a:ext cx="1129271" cy="2785766"/>
            </a:xfrm>
            <a:custGeom>
              <a:avLst/>
              <a:gdLst>
                <a:gd name="T1" fmla="*/ 0 w 21600"/>
                <a:gd name="T2" fmla="*/ 0 h 21600"/>
                <a:gd name="T3" fmla="*/ 21600 w 21600"/>
                <a:gd name="T4" fmla="*/ 21600 h 21600"/>
              </a:gdLst>
              <a:ahLst/>
              <a:cxnLst/>
              <a:rect l="T1" t="T2" r="T3" b="T4"/>
              <a:pathLst>
                <a:path w="21600" h="21600">
                  <a:moveTo>
                    <a:pt x="18414" y="1300"/>
                  </a:moveTo>
                  <a:cubicBezTo>
                    <a:pt x="22627" y="3033"/>
                    <a:pt x="22627" y="5844"/>
                    <a:pt x="18414" y="7578"/>
                  </a:cubicBezTo>
                  <a:lnTo>
                    <a:pt x="18357" y="7599"/>
                  </a:lnTo>
                  <a:lnTo>
                    <a:pt x="18364" y="7599"/>
                  </a:lnTo>
                  <a:cubicBezTo>
                    <a:pt x="16203" y="8471"/>
                    <a:pt x="15021" y="9675"/>
                    <a:pt x="15103" y="10920"/>
                  </a:cubicBezTo>
                  <a:cubicBezTo>
                    <a:pt x="15176" y="12045"/>
                    <a:pt x="16280" y="13117"/>
                    <a:pt x="18193" y="13921"/>
                  </a:cubicBezTo>
                  <a:lnTo>
                    <a:pt x="18170" y="13921"/>
                  </a:lnTo>
                  <a:lnTo>
                    <a:pt x="18440" y="14021"/>
                  </a:lnTo>
                  <a:cubicBezTo>
                    <a:pt x="22653" y="15755"/>
                    <a:pt x="22653" y="18566"/>
                    <a:pt x="18440" y="20299"/>
                  </a:cubicBezTo>
                  <a:cubicBezTo>
                    <a:pt x="14227" y="22033"/>
                    <a:pt x="7397" y="22033"/>
                    <a:pt x="3185" y="20299"/>
                  </a:cubicBezTo>
                  <a:cubicBezTo>
                    <a:pt x="-1027" y="18566"/>
                    <a:pt x="-1027" y="15755"/>
                    <a:pt x="3185" y="14021"/>
                  </a:cubicBezTo>
                  <a:lnTo>
                    <a:pt x="3374" y="13951"/>
                  </a:lnTo>
                  <a:lnTo>
                    <a:pt x="3966" y="13678"/>
                  </a:lnTo>
                  <a:cubicBezTo>
                    <a:pt x="5562" y="12864"/>
                    <a:pt x="6437" y="11845"/>
                    <a:pt x="6422" y="10790"/>
                  </a:cubicBezTo>
                  <a:cubicBezTo>
                    <a:pt x="6406" y="9582"/>
                    <a:pt x="5223" y="8426"/>
                    <a:pt x="3137" y="7577"/>
                  </a:cubicBezTo>
                  <a:lnTo>
                    <a:pt x="3157" y="7577"/>
                  </a:lnTo>
                  <a:lnTo>
                    <a:pt x="2419" y="7241"/>
                  </a:lnTo>
                  <a:cubicBezTo>
                    <a:pt x="-1036" y="5497"/>
                    <a:pt x="-789" y="2925"/>
                    <a:pt x="3159" y="1300"/>
                  </a:cubicBezTo>
                  <a:cubicBezTo>
                    <a:pt x="7372" y="-433"/>
                    <a:pt x="14202" y="-433"/>
                    <a:pt x="18414" y="1300"/>
                  </a:cubicBezTo>
                  <a:close/>
                </a:path>
              </a:pathLst>
            </a:custGeom>
            <a:solidFill>
              <a:srgbClr val="C00000"/>
            </a:solidFill>
            <a:ln w="12700" cap="flat" cmpd="sng">
              <a:noFill/>
              <a:prstDash val="solid"/>
              <a:round/>
            </a:ln>
            <a:effectLst>
              <a:outerShdw blurRad="152400" dist="63500" dir="8100000" algn="tl" rotWithShape="0">
                <a:srgbClr val="000000">
                  <a:alpha val="29803"/>
                </a:srgbClr>
              </a:outerShdw>
            </a:effectLst>
            <a:scene3d>
              <a:camera prst="legacyObliqueFront"/>
              <a:lightRig rig="legacyFlat4" dir="t"/>
            </a:scene3d>
            <a:sp3d prstMaterial="legacyMatte">
              <a:bevelT w="13500" h="13500" prst="angle"/>
              <a:bevelB w="13500" h="13500" prst="angle"/>
            </a:sp3d>
          </p:spPr>
        </p:sp>
        <p:sp>
          <p:nvSpPr>
            <p:cNvPr id="401" name="椭圆"/>
            <p:cNvSpPr>
              <a:spLocks/>
            </p:cNvSpPr>
            <p:nvPr/>
          </p:nvSpPr>
          <p:spPr>
            <a:xfrm rot="2700000">
              <a:off x="4512531" y="2390470"/>
              <a:ext cx="646558" cy="636860"/>
            </a:xfrm>
            <a:prstGeom prst="ellipse">
              <a:avLst/>
            </a:prstGeom>
            <a:solidFill>
              <a:srgbClr val="D8D8D8"/>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65100" dir="16200000">
                <a:srgbClr val="000000">
                  <a:alpha val="52549"/>
                </a:srgbClr>
              </a:innerShdw>
            </a:effectLst>
          </p:spPr>
        </p:sp>
        <p:sp>
          <p:nvSpPr>
            <p:cNvPr id="402" name="椭圆"/>
            <p:cNvSpPr>
              <a:spLocks/>
            </p:cNvSpPr>
            <p:nvPr/>
          </p:nvSpPr>
          <p:spPr>
            <a:xfrm>
              <a:off x="4492261" y="4078247"/>
              <a:ext cx="626642" cy="636151"/>
            </a:xfrm>
            <a:prstGeom prst="ellipse">
              <a:avLst/>
            </a:prstGeom>
            <a:solidFill>
              <a:srgbClr val="D8D8D8"/>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65100" dir="16200000">
                <a:srgbClr val="000000">
                  <a:alpha val="52549"/>
                </a:srgbClr>
              </a:innerShdw>
            </a:effectLst>
          </p:spPr>
        </p:sp>
      </p:grpSp>
      <p:sp>
        <p:nvSpPr>
          <p:cNvPr id="404" name="曲线"/>
          <p:cNvSpPr>
            <a:spLocks/>
          </p:cNvSpPr>
          <p:nvPr/>
        </p:nvSpPr>
        <p:spPr>
          <a:xfrm>
            <a:off x="4684805" y="2578995"/>
            <a:ext cx="363447" cy="297556"/>
          </a:xfrm>
          <a:custGeom>
            <a:avLst/>
            <a:gdLst>
              <a:gd name="T1" fmla="*/ 0 w 21600"/>
              <a:gd name="T2" fmla="*/ 0 h 21600"/>
              <a:gd name="T3" fmla="*/ 21600 w 21600"/>
              <a:gd name="T4" fmla="*/ 21600 h 21600"/>
            </a:gdLst>
            <a:ahLst/>
            <a:cxnLst/>
            <a:rect l="T1" t="T2" r="T3" b="T4"/>
            <a:pathLst>
              <a:path w="21600" h="21600">
                <a:moveTo>
                  <a:pt x="8275" y="17350"/>
                </a:moveTo>
                <a:lnTo>
                  <a:pt x="8342" y="17350"/>
                </a:lnTo>
                <a:lnTo>
                  <a:pt x="13257" y="17350"/>
                </a:lnTo>
                <a:lnTo>
                  <a:pt x="13324" y="17350"/>
                </a:lnTo>
                <a:lnTo>
                  <a:pt x="13387" y="17365"/>
                </a:lnTo>
                <a:lnTo>
                  <a:pt x="13450" y="17375"/>
                </a:lnTo>
                <a:lnTo>
                  <a:pt x="13508" y="17400"/>
                </a:lnTo>
                <a:lnTo>
                  <a:pt x="13568" y="17425"/>
                </a:lnTo>
                <a:lnTo>
                  <a:pt x="13619" y="17457"/>
                </a:lnTo>
                <a:lnTo>
                  <a:pt x="13667" y="17489"/>
                </a:lnTo>
                <a:lnTo>
                  <a:pt x="13716" y="17531"/>
                </a:lnTo>
                <a:lnTo>
                  <a:pt x="13758" y="17578"/>
                </a:lnTo>
                <a:lnTo>
                  <a:pt x="13791" y="17624"/>
                </a:lnTo>
                <a:lnTo>
                  <a:pt x="13827" y="17673"/>
                </a:lnTo>
                <a:lnTo>
                  <a:pt x="13854" y="17727"/>
                </a:lnTo>
                <a:lnTo>
                  <a:pt x="13875" y="17787"/>
                </a:lnTo>
                <a:lnTo>
                  <a:pt x="13887" y="17844"/>
                </a:lnTo>
                <a:lnTo>
                  <a:pt x="13899" y="17908"/>
                </a:lnTo>
                <a:lnTo>
                  <a:pt x="13902" y="17972"/>
                </a:lnTo>
                <a:lnTo>
                  <a:pt x="13899" y="18036"/>
                </a:lnTo>
                <a:lnTo>
                  <a:pt x="13887" y="18100"/>
                </a:lnTo>
                <a:lnTo>
                  <a:pt x="13875" y="18156"/>
                </a:lnTo>
                <a:lnTo>
                  <a:pt x="13854" y="18213"/>
                </a:lnTo>
                <a:lnTo>
                  <a:pt x="13827" y="18270"/>
                </a:lnTo>
                <a:lnTo>
                  <a:pt x="13791" y="18316"/>
                </a:lnTo>
                <a:lnTo>
                  <a:pt x="13758" y="18366"/>
                </a:lnTo>
                <a:lnTo>
                  <a:pt x="13716" y="18412"/>
                </a:lnTo>
                <a:lnTo>
                  <a:pt x="13667" y="18451"/>
                </a:lnTo>
                <a:lnTo>
                  <a:pt x="13619" y="18487"/>
                </a:lnTo>
                <a:lnTo>
                  <a:pt x="13568" y="18519"/>
                </a:lnTo>
                <a:lnTo>
                  <a:pt x="13508" y="18543"/>
                </a:lnTo>
                <a:lnTo>
                  <a:pt x="13450" y="18561"/>
                </a:lnTo>
                <a:lnTo>
                  <a:pt x="13387" y="18579"/>
                </a:lnTo>
                <a:lnTo>
                  <a:pt x="13324" y="18590"/>
                </a:lnTo>
                <a:lnTo>
                  <a:pt x="13257" y="18590"/>
                </a:lnTo>
                <a:lnTo>
                  <a:pt x="8342" y="18590"/>
                </a:lnTo>
                <a:lnTo>
                  <a:pt x="8275" y="18590"/>
                </a:lnTo>
                <a:lnTo>
                  <a:pt x="8212" y="18579"/>
                </a:lnTo>
                <a:lnTo>
                  <a:pt x="8149" y="18561"/>
                </a:lnTo>
                <a:lnTo>
                  <a:pt x="8088" y="18543"/>
                </a:lnTo>
                <a:lnTo>
                  <a:pt x="8034" y="18519"/>
                </a:lnTo>
                <a:lnTo>
                  <a:pt x="7983" y="18487"/>
                </a:lnTo>
                <a:lnTo>
                  <a:pt x="7932" y="18448"/>
                </a:lnTo>
                <a:lnTo>
                  <a:pt x="7886" y="18412"/>
                </a:lnTo>
                <a:lnTo>
                  <a:pt x="7844" y="18366"/>
                </a:lnTo>
                <a:lnTo>
                  <a:pt x="7805" y="18316"/>
                </a:lnTo>
                <a:lnTo>
                  <a:pt x="7775" y="18267"/>
                </a:lnTo>
                <a:lnTo>
                  <a:pt x="7748" y="18213"/>
                </a:lnTo>
                <a:lnTo>
                  <a:pt x="7727" y="18156"/>
                </a:lnTo>
                <a:lnTo>
                  <a:pt x="7709" y="18100"/>
                </a:lnTo>
                <a:lnTo>
                  <a:pt x="7700" y="18036"/>
                </a:lnTo>
                <a:lnTo>
                  <a:pt x="7697" y="17972"/>
                </a:lnTo>
                <a:lnTo>
                  <a:pt x="7700" y="17908"/>
                </a:lnTo>
                <a:lnTo>
                  <a:pt x="7709" y="17844"/>
                </a:lnTo>
                <a:lnTo>
                  <a:pt x="7727" y="17787"/>
                </a:lnTo>
                <a:lnTo>
                  <a:pt x="7748" y="17730"/>
                </a:lnTo>
                <a:lnTo>
                  <a:pt x="7775" y="17673"/>
                </a:lnTo>
                <a:lnTo>
                  <a:pt x="7805" y="17624"/>
                </a:lnTo>
                <a:lnTo>
                  <a:pt x="7844" y="17578"/>
                </a:lnTo>
                <a:lnTo>
                  <a:pt x="7886" y="17531"/>
                </a:lnTo>
                <a:lnTo>
                  <a:pt x="7932" y="17489"/>
                </a:lnTo>
                <a:lnTo>
                  <a:pt x="7983" y="17457"/>
                </a:lnTo>
                <a:lnTo>
                  <a:pt x="8034" y="17425"/>
                </a:lnTo>
                <a:lnTo>
                  <a:pt x="8088" y="17400"/>
                </a:lnTo>
                <a:lnTo>
                  <a:pt x="8149" y="17379"/>
                </a:lnTo>
                <a:lnTo>
                  <a:pt x="8212" y="17365"/>
                </a:lnTo>
                <a:lnTo>
                  <a:pt x="8275" y="17350"/>
                </a:lnTo>
              </a:path>
              <a:path w="21600" h="21600">
                <a:moveTo>
                  <a:pt x="9338" y="14783"/>
                </a:moveTo>
                <a:lnTo>
                  <a:pt x="12261" y="14783"/>
                </a:lnTo>
                <a:lnTo>
                  <a:pt x="12309" y="14787"/>
                </a:lnTo>
                <a:lnTo>
                  <a:pt x="12357" y="14794"/>
                </a:lnTo>
                <a:lnTo>
                  <a:pt x="12402" y="14808"/>
                </a:lnTo>
                <a:lnTo>
                  <a:pt x="12445" y="14825"/>
                </a:lnTo>
                <a:lnTo>
                  <a:pt x="12484" y="14847"/>
                </a:lnTo>
                <a:lnTo>
                  <a:pt x="12523" y="14875"/>
                </a:lnTo>
                <a:lnTo>
                  <a:pt x="12559" y="14907"/>
                </a:lnTo>
                <a:lnTo>
                  <a:pt x="12592" y="14945"/>
                </a:lnTo>
                <a:lnTo>
                  <a:pt x="12622" y="14981"/>
                </a:lnTo>
                <a:lnTo>
                  <a:pt x="12646" y="15027"/>
                </a:lnTo>
                <a:lnTo>
                  <a:pt x="12670" y="15069"/>
                </a:lnTo>
                <a:lnTo>
                  <a:pt x="12691" y="15118"/>
                </a:lnTo>
                <a:lnTo>
                  <a:pt x="12706" y="15168"/>
                </a:lnTo>
                <a:lnTo>
                  <a:pt x="12718" y="15221"/>
                </a:lnTo>
                <a:lnTo>
                  <a:pt x="12728" y="15277"/>
                </a:lnTo>
                <a:lnTo>
                  <a:pt x="12728" y="15334"/>
                </a:lnTo>
                <a:lnTo>
                  <a:pt x="12728" y="15387"/>
                </a:lnTo>
                <a:lnTo>
                  <a:pt x="12718" y="15443"/>
                </a:lnTo>
                <a:lnTo>
                  <a:pt x="12706" y="15496"/>
                </a:lnTo>
                <a:lnTo>
                  <a:pt x="12691" y="15546"/>
                </a:lnTo>
                <a:lnTo>
                  <a:pt x="12670" y="15591"/>
                </a:lnTo>
                <a:lnTo>
                  <a:pt x="12646" y="15637"/>
                </a:lnTo>
                <a:lnTo>
                  <a:pt x="12619" y="15676"/>
                </a:lnTo>
                <a:lnTo>
                  <a:pt x="12592" y="15718"/>
                </a:lnTo>
                <a:lnTo>
                  <a:pt x="12559" y="15754"/>
                </a:lnTo>
                <a:lnTo>
                  <a:pt x="12523" y="15786"/>
                </a:lnTo>
                <a:lnTo>
                  <a:pt x="12484" y="15810"/>
                </a:lnTo>
                <a:lnTo>
                  <a:pt x="12445" y="15835"/>
                </a:lnTo>
                <a:lnTo>
                  <a:pt x="12399" y="15856"/>
                </a:lnTo>
                <a:lnTo>
                  <a:pt x="12357" y="15867"/>
                </a:lnTo>
                <a:lnTo>
                  <a:pt x="12309" y="15877"/>
                </a:lnTo>
                <a:lnTo>
                  <a:pt x="12261" y="15881"/>
                </a:lnTo>
                <a:lnTo>
                  <a:pt x="9338" y="15881"/>
                </a:lnTo>
                <a:lnTo>
                  <a:pt x="9293" y="15877"/>
                </a:lnTo>
                <a:lnTo>
                  <a:pt x="9245" y="15867"/>
                </a:lnTo>
                <a:lnTo>
                  <a:pt x="9200" y="15856"/>
                </a:lnTo>
                <a:lnTo>
                  <a:pt x="9157" y="15835"/>
                </a:lnTo>
                <a:lnTo>
                  <a:pt x="9115" y="15810"/>
                </a:lnTo>
                <a:lnTo>
                  <a:pt x="9079" y="15786"/>
                </a:lnTo>
                <a:lnTo>
                  <a:pt x="9040" y="15754"/>
                </a:lnTo>
                <a:lnTo>
                  <a:pt x="9010" y="15718"/>
                </a:lnTo>
                <a:lnTo>
                  <a:pt x="8977" y="15676"/>
                </a:lnTo>
                <a:lnTo>
                  <a:pt x="8950" y="15637"/>
                </a:lnTo>
                <a:lnTo>
                  <a:pt x="8929" y="15591"/>
                </a:lnTo>
                <a:lnTo>
                  <a:pt x="8908" y="15546"/>
                </a:lnTo>
                <a:lnTo>
                  <a:pt x="8893" y="15496"/>
                </a:lnTo>
                <a:lnTo>
                  <a:pt x="8881" y="15443"/>
                </a:lnTo>
                <a:lnTo>
                  <a:pt x="8874" y="15387"/>
                </a:lnTo>
                <a:lnTo>
                  <a:pt x="8871" y="15334"/>
                </a:lnTo>
                <a:lnTo>
                  <a:pt x="8874" y="15277"/>
                </a:lnTo>
                <a:lnTo>
                  <a:pt x="8881" y="15221"/>
                </a:lnTo>
                <a:lnTo>
                  <a:pt x="8893" y="15168"/>
                </a:lnTo>
                <a:lnTo>
                  <a:pt x="8908" y="15118"/>
                </a:lnTo>
                <a:lnTo>
                  <a:pt x="8926" y="15069"/>
                </a:lnTo>
                <a:lnTo>
                  <a:pt x="8950" y="15027"/>
                </a:lnTo>
                <a:lnTo>
                  <a:pt x="8977" y="14981"/>
                </a:lnTo>
                <a:lnTo>
                  <a:pt x="9010" y="14945"/>
                </a:lnTo>
                <a:lnTo>
                  <a:pt x="9040" y="14907"/>
                </a:lnTo>
                <a:lnTo>
                  <a:pt x="9079" y="14875"/>
                </a:lnTo>
                <a:lnTo>
                  <a:pt x="9115" y="14847"/>
                </a:lnTo>
                <a:lnTo>
                  <a:pt x="9157" y="14825"/>
                </a:lnTo>
                <a:lnTo>
                  <a:pt x="9200" y="14808"/>
                </a:lnTo>
                <a:lnTo>
                  <a:pt x="9245" y="14794"/>
                </a:lnTo>
                <a:lnTo>
                  <a:pt x="9293" y="14787"/>
                </a:lnTo>
                <a:lnTo>
                  <a:pt x="9338" y="14783"/>
                </a:lnTo>
              </a:path>
              <a:path w="21600" h="21600">
                <a:moveTo>
                  <a:pt x="3503" y="11986"/>
                </a:moveTo>
                <a:lnTo>
                  <a:pt x="8422" y="11986"/>
                </a:lnTo>
                <a:lnTo>
                  <a:pt x="8486" y="11989"/>
                </a:lnTo>
                <a:lnTo>
                  <a:pt x="8552" y="12000"/>
                </a:lnTo>
                <a:lnTo>
                  <a:pt x="8615" y="12014"/>
                </a:lnTo>
                <a:lnTo>
                  <a:pt x="8672" y="12035"/>
                </a:lnTo>
                <a:lnTo>
                  <a:pt x="8730" y="12060"/>
                </a:lnTo>
                <a:lnTo>
                  <a:pt x="8784" y="12092"/>
                </a:lnTo>
                <a:lnTo>
                  <a:pt x="8832" y="12127"/>
                </a:lnTo>
                <a:lnTo>
                  <a:pt x="8877" y="12166"/>
                </a:lnTo>
                <a:lnTo>
                  <a:pt x="8920" y="12209"/>
                </a:lnTo>
                <a:lnTo>
                  <a:pt x="8959" y="12258"/>
                </a:lnTo>
                <a:lnTo>
                  <a:pt x="8989" y="12312"/>
                </a:lnTo>
                <a:lnTo>
                  <a:pt x="9016" y="12365"/>
                </a:lnTo>
                <a:lnTo>
                  <a:pt x="9037" y="12421"/>
                </a:lnTo>
                <a:lnTo>
                  <a:pt x="9055" y="12478"/>
                </a:lnTo>
                <a:lnTo>
                  <a:pt x="9064" y="12545"/>
                </a:lnTo>
                <a:lnTo>
                  <a:pt x="9067" y="12605"/>
                </a:lnTo>
                <a:lnTo>
                  <a:pt x="9064" y="12669"/>
                </a:lnTo>
                <a:lnTo>
                  <a:pt x="9055" y="12729"/>
                </a:lnTo>
                <a:lnTo>
                  <a:pt x="9037" y="12793"/>
                </a:lnTo>
                <a:lnTo>
                  <a:pt x="9016" y="12850"/>
                </a:lnTo>
                <a:lnTo>
                  <a:pt x="8989" y="12903"/>
                </a:lnTo>
                <a:lnTo>
                  <a:pt x="8959" y="12949"/>
                </a:lnTo>
                <a:lnTo>
                  <a:pt x="8920" y="12998"/>
                </a:lnTo>
                <a:lnTo>
                  <a:pt x="8877" y="13044"/>
                </a:lnTo>
                <a:lnTo>
                  <a:pt x="8832" y="13083"/>
                </a:lnTo>
                <a:lnTo>
                  <a:pt x="8784" y="13122"/>
                </a:lnTo>
                <a:lnTo>
                  <a:pt x="8730" y="13151"/>
                </a:lnTo>
                <a:lnTo>
                  <a:pt x="8672" y="13179"/>
                </a:lnTo>
                <a:lnTo>
                  <a:pt x="8615" y="13197"/>
                </a:lnTo>
                <a:lnTo>
                  <a:pt x="8552" y="13211"/>
                </a:lnTo>
                <a:lnTo>
                  <a:pt x="8486" y="13222"/>
                </a:lnTo>
                <a:lnTo>
                  <a:pt x="8422" y="13225"/>
                </a:lnTo>
                <a:lnTo>
                  <a:pt x="3503" y="13225"/>
                </a:lnTo>
                <a:lnTo>
                  <a:pt x="3440" y="13222"/>
                </a:lnTo>
                <a:lnTo>
                  <a:pt x="3377" y="13211"/>
                </a:lnTo>
                <a:lnTo>
                  <a:pt x="3314" y="13197"/>
                </a:lnTo>
                <a:lnTo>
                  <a:pt x="3256" y="13179"/>
                </a:lnTo>
                <a:lnTo>
                  <a:pt x="3199" y="13151"/>
                </a:lnTo>
                <a:lnTo>
                  <a:pt x="3145" y="13122"/>
                </a:lnTo>
                <a:lnTo>
                  <a:pt x="3097" y="13083"/>
                </a:lnTo>
                <a:lnTo>
                  <a:pt x="3051" y="13044"/>
                </a:lnTo>
                <a:lnTo>
                  <a:pt x="3009" y="12998"/>
                </a:lnTo>
                <a:lnTo>
                  <a:pt x="2973" y="12949"/>
                </a:lnTo>
                <a:lnTo>
                  <a:pt x="2940" y="12903"/>
                </a:lnTo>
                <a:lnTo>
                  <a:pt x="2913" y="12850"/>
                </a:lnTo>
                <a:lnTo>
                  <a:pt x="2892" y="12793"/>
                </a:lnTo>
                <a:lnTo>
                  <a:pt x="2873" y="12729"/>
                </a:lnTo>
                <a:lnTo>
                  <a:pt x="2864" y="12669"/>
                </a:lnTo>
                <a:lnTo>
                  <a:pt x="2861" y="12605"/>
                </a:lnTo>
                <a:lnTo>
                  <a:pt x="2864" y="12545"/>
                </a:lnTo>
                <a:lnTo>
                  <a:pt x="2873" y="12481"/>
                </a:lnTo>
                <a:lnTo>
                  <a:pt x="2892" y="12421"/>
                </a:lnTo>
                <a:lnTo>
                  <a:pt x="2913" y="12365"/>
                </a:lnTo>
                <a:lnTo>
                  <a:pt x="2940" y="12312"/>
                </a:lnTo>
                <a:lnTo>
                  <a:pt x="2973" y="12258"/>
                </a:lnTo>
                <a:lnTo>
                  <a:pt x="3009" y="12209"/>
                </a:lnTo>
                <a:lnTo>
                  <a:pt x="3051" y="12170"/>
                </a:lnTo>
                <a:lnTo>
                  <a:pt x="3097" y="12127"/>
                </a:lnTo>
                <a:lnTo>
                  <a:pt x="3145" y="12092"/>
                </a:lnTo>
                <a:lnTo>
                  <a:pt x="3199" y="12060"/>
                </a:lnTo>
                <a:lnTo>
                  <a:pt x="3256" y="12035"/>
                </a:lnTo>
                <a:lnTo>
                  <a:pt x="3314" y="12014"/>
                </a:lnTo>
                <a:lnTo>
                  <a:pt x="3377" y="12000"/>
                </a:lnTo>
                <a:lnTo>
                  <a:pt x="3440" y="11989"/>
                </a:lnTo>
                <a:lnTo>
                  <a:pt x="3503" y="11986"/>
                </a:lnTo>
              </a:path>
              <a:path w="21600" h="21600">
                <a:moveTo>
                  <a:pt x="11968" y="10764"/>
                </a:moveTo>
                <a:lnTo>
                  <a:pt x="11999" y="10764"/>
                </a:lnTo>
                <a:lnTo>
                  <a:pt x="12029" y="10764"/>
                </a:lnTo>
                <a:lnTo>
                  <a:pt x="12062" y="10771"/>
                </a:lnTo>
                <a:lnTo>
                  <a:pt x="12099" y="10785"/>
                </a:lnTo>
                <a:lnTo>
                  <a:pt x="12135" y="10800"/>
                </a:lnTo>
                <a:lnTo>
                  <a:pt x="12171" y="10817"/>
                </a:lnTo>
                <a:lnTo>
                  <a:pt x="12247" y="10860"/>
                </a:lnTo>
                <a:lnTo>
                  <a:pt x="12316" y="10910"/>
                </a:lnTo>
                <a:lnTo>
                  <a:pt x="12377" y="10960"/>
                </a:lnTo>
                <a:lnTo>
                  <a:pt x="12416" y="10999"/>
                </a:lnTo>
                <a:lnTo>
                  <a:pt x="12456" y="11049"/>
                </a:lnTo>
                <a:lnTo>
                  <a:pt x="12498" y="11120"/>
                </a:lnTo>
                <a:lnTo>
                  <a:pt x="12537" y="11202"/>
                </a:lnTo>
                <a:lnTo>
                  <a:pt x="12574" y="11291"/>
                </a:lnTo>
                <a:lnTo>
                  <a:pt x="12589" y="11337"/>
                </a:lnTo>
                <a:lnTo>
                  <a:pt x="12601" y="11376"/>
                </a:lnTo>
                <a:lnTo>
                  <a:pt x="12613" y="11422"/>
                </a:lnTo>
                <a:lnTo>
                  <a:pt x="12619" y="11461"/>
                </a:lnTo>
                <a:lnTo>
                  <a:pt x="12622" y="11497"/>
                </a:lnTo>
                <a:lnTo>
                  <a:pt x="12619" y="11532"/>
                </a:lnTo>
                <a:lnTo>
                  <a:pt x="12613" y="11554"/>
                </a:lnTo>
                <a:lnTo>
                  <a:pt x="12598" y="11579"/>
                </a:lnTo>
                <a:lnTo>
                  <a:pt x="11660" y="12262"/>
                </a:lnTo>
                <a:lnTo>
                  <a:pt x="11642" y="12279"/>
                </a:lnTo>
                <a:lnTo>
                  <a:pt x="11626" y="12294"/>
                </a:lnTo>
                <a:lnTo>
                  <a:pt x="11605" y="12308"/>
                </a:lnTo>
                <a:lnTo>
                  <a:pt x="11584" y="12318"/>
                </a:lnTo>
                <a:lnTo>
                  <a:pt x="11566" y="12326"/>
                </a:lnTo>
                <a:lnTo>
                  <a:pt x="11545" y="12333"/>
                </a:lnTo>
                <a:lnTo>
                  <a:pt x="11499" y="12340"/>
                </a:lnTo>
                <a:lnTo>
                  <a:pt x="11460" y="12333"/>
                </a:lnTo>
                <a:lnTo>
                  <a:pt x="11439" y="12326"/>
                </a:lnTo>
                <a:lnTo>
                  <a:pt x="11418" y="12318"/>
                </a:lnTo>
                <a:lnTo>
                  <a:pt x="11400" y="12308"/>
                </a:lnTo>
                <a:lnTo>
                  <a:pt x="11378" y="12294"/>
                </a:lnTo>
                <a:lnTo>
                  <a:pt x="11360" y="12279"/>
                </a:lnTo>
                <a:lnTo>
                  <a:pt x="11345" y="12262"/>
                </a:lnTo>
                <a:lnTo>
                  <a:pt x="11330" y="12240"/>
                </a:lnTo>
                <a:lnTo>
                  <a:pt x="11318" y="12222"/>
                </a:lnTo>
                <a:lnTo>
                  <a:pt x="11306" y="12198"/>
                </a:lnTo>
                <a:lnTo>
                  <a:pt x="11297" y="12176"/>
                </a:lnTo>
                <a:lnTo>
                  <a:pt x="11285" y="12126"/>
                </a:lnTo>
                <a:lnTo>
                  <a:pt x="11282" y="12077"/>
                </a:lnTo>
                <a:lnTo>
                  <a:pt x="11285" y="12030"/>
                </a:lnTo>
                <a:lnTo>
                  <a:pt x="11297" y="11981"/>
                </a:lnTo>
                <a:lnTo>
                  <a:pt x="11306" y="11956"/>
                </a:lnTo>
                <a:lnTo>
                  <a:pt x="11318" y="11934"/>
                </a:lnTo>
                <a:lnTo>
                  <a:pt x="11330" y="11917"/>
                </a:lnTo>
                <a:lnTo>
                  <a:pt x="11345" y="11895"/>
                </a:lnTo>
                <a:lnTo>
                  <a:pt x="11929" y="10789"/>
                </a:lnTo>
                <a:lnTo>
                  <a:pt x="11944" y="10771"/>
                </a:lnTo>
                <a:lnTo>
                  <a:pt x="11968" y="10764"/>
                </a:lnTo>
              </a:path>
              <a:path w="21600" h="21600">
                <a:moveTo>
                  <a:pt x="3283" y="9419"/>
                </a:moveTo>
                <a:lnTo>
                  <a:pt x="3328" y="9419"/>
                </a:lnTo>
                <a:lnTo>
                  <a:pt x="6251" y="9419"/>
                </a:lnTo>
                <a:lnTo>
                  <a:pt x="6299" y="9419"/>
                </a:lnTo>
                <a:lnTo>
                  <a:pt x="6347" y="9426"/>
                </a:lnTo>
                <a:lnTo>
                  <a:pt x="6392" y="9443"/>
                </a:lnTo>
                <a:lnTo>
                  <a:pt x="6435" y="9457"/>
                </a:lnTo>
                <a:lnTo>
                  <a:pt x="6477" y="9482"/>
                </a:lnTo>
                <a:lnTo>
                  <a:pt x="6513" y="9511"/>
                </a:lnTo>
                <a:lnTo>
                  <a:pt x="6549" y="9539"/>
                </a:lnTo>
                <a:lnTo>
                  <a:pt x="6582" y="9578"/>
                </a:lnTo>
                <a:lnTo>
                  <a:pt x="6615" y="9617"/>
                </a:lnTo>
                <a:lnTo>
                  <a:pt x="6639" y="9656"/>
                </a:lnTo>
                <a:lnTo>
                  <a:pt x="6663" y="9702"/>
                </a:lnTo>
                <a:lnTo>
                  <a:pt x="6681" y="9751"/>
                </a:lnTo>
                <a:lnTo>
                  <a:pt x="6696" y="9804"/>
                </a:lnTo>
                <a:lnTo>
                  <a:pt x="6711" y="9858"/>
                </a:lnTo>
                <a:lnTo>
                  <a:pt x="6717" y="9911"/>
                </a:lnTo>
                <a:lnTo>
                  <a:pt x="6717" y="9967"/>
                </a:lnTo>
                <a:lnTo>
                  <a:pt x="6717" y="10024"/>
                </a:lnTo>
                <a:lnTo>
                  <a:pt x="6711" y="10077"/>
                </a:lnTo>
                <a:lnTo>
                  <a:pt x="6696" y="10130"/>
                </a:lnTo>
                <a:lnTo>
                  <a:pt x="6681" y="10176"/>
                </a:lnTo>
                <a:lnTo>
                  <a:pt x="6663" y="10226"/>
                </a:lnTo>
                <a:lnTo>
                  <a:pt x="6639" y="10272"/>
                </a:lnTo>
                <a:lnTo>
                  <a:pt x="6615" y="10314"/>
                </a:lnTo>
                <a:lnTo>
                  <a:pt x="6582" y="10353"/>
                </a:lnTo>
                <a:lnTo>
                  <a:pt x="6549" y="10389"/>
                </a:lnTo>
                <a:lnTo>
                  <a:pt x="6513" y="10421"/>
                </a:lnTo>
                <a:lnTo>
                  <a:pt x="6477" y="10449"/>
                </a:lnTo>
                <a:lnTo>
                  <a:pt x="6435" y="10470"/>
                </a:lnTo>
                <a:lnTo>
                  <a:pt x="6392" y="10491"/>
                </a:lnTo>
                <a:lnTo>
                  <a:pt x="6347" y="10502"/>
                </a:lnTo>
                <a:lnTo>
                  <a:pt x="6299" y="10513"/>
                </a:lnTo>
                <a:lnTo>
                  <a:pt x="6251" y="10516"/>
                </a:lnTo>
                <a:lnTo>
                  <a:pt x="3328" y="10516"/>
                </a:lnTo>
                <a:lnTo>
                  <a:pt x="3283" y="10513"/>
                </a:lnTo>
                <a:lnTo>
                  <a:pt x="3235" y="10502"/>
                </a:lnTo>
                <a:lnTo>
                  <a:pt x="3190" y="10491"/>
                </a:lnTo>
                <a:lnTo>
                  <a:pt x="3147" y="10470"/>
                </a:lnTo>
                <a:lnTo>
                  <a:pt x="3105" y="10449"/>
                </a:lnTo>
                <a:lnTo>
                  <a:pt x="3069" y="10421"/>
                </a:lnTo>
                <a:lnTo>
                  <a:pt x="3030" y="10389"/>
                </a:lnTo>
                <a:lnTo>
                  <a:pt x="3000" y="10353"/>
                </a:lnTo>
                <a:lnTo>
                  <a:pt x="2967" y="10314"/>
                </a:lnTo>
                <a:lnTo>
                  <a:pt x="2940" y="10272"/>
                </a:lnTo>
                <a:lnTo>
                  <a:pt x="2919" y="10226"/>
                </a:lnTo>
                <a:lnTo>
                  <a:pt x="2898" y="10176"/>
                </a:lnTo>
                <a:lnTo>
                  <a:pt x="2882" y="10130"/>
                </a:lnTo>
                <a:lnTo>
                  <a:pt x="2870" y="10077"/>
                </a:lnTo>
                <a:lnTo>
                  <a:pt x="2864" y="10024"/>
                </a:lnTo>
                <a:lnTo>
                  <a:pt x="2861" y="9967"/>
                </a:lnTo>
                <a:lnTo>
                  <a:pt x="2864" y="9911"/>
                </a:lnTo>
                <a:lnTo>
                  <a:pt x="2870" y="9858"/>
                </a:lnTo>
                <a:lnTo>
                  <a:pt x="2882" y="9804"/>
                </a:lnTo>
                <a:lnTo>
                  <a:pt x="2898" y="9751"/>
                </a:lnTo>
                <a:lnTo>
                  <a:pt x="2916" y="9702"/>
                </a:lnTo>
                <a:lnTo>
                  <a:pt x="2940" y="9656"/>
                </a:lnTo>
                <a:lnTo>
                  <a:pt x="2967" y="9617"/>
                </a:lnTo>
                <a:lnTo>
                  <a:pt x="3000" y="9578"/>
                </a:lnTo>
                <a:lnTo>
                  <a:pt x="3030" y="9539"/>
                </a:lnTo>
                <a:lnTo>
                  <a:pt x="3069" y="9511"/>
                </a:lnTo>
                <a:lnTo>
                  <a:pt x="3105" y="9482"/>
                </a:lnTo>
                <a:lnTo>
                  <a:pt x="3147" y="9457"/>
                </a:lnTo>
                <a:lnTo>
                  <a:pt x="3190" y="9443"/>
                </a:lnTo>
                <a:lnTo>
                  <a:pt x="3235" y="9426"/>
                </a:lnTo>
                <a:lnTo>
                  <a:pt x="3283" y="9419"/>
                </a:lnTo>
              </a:path>
              <a:path w="21600" h="21600">
                <a:moveTo>
                  <a:pt x="3265" y="6586"/>
                </a:moveTo>
                <a:lnTo>
                  <a:pt x="9116" y="6586"/>
                </a:lnTo>
                <a:lnTo>
                  <a:pt x="9173" y="6593"/>
                </a:lnTo>
                <a:lnTo>
                  <a:pt x="9233" y="6603"/>
                </a:lnTo>
                <a:lnTo>
                  <a:pt x="9287" y="6621"/>
                </a:lnTo>
                <a:lnTo>
                  <a:pt x="9342" y="6642"/>
                </a:lnTo>
                <a:lnTo>
                  <a:pt x="9396" y="6674"/>
                </a:lnTo>
                <a:lnTo>
                  <a:pt x="9444" y="6706"/>
                </a:lnTo>
                <a:lnTo>
                  <a:pt x="9489" y="6745"/>
                </a:lnTo>
                <a:lnTo>
                  <a:pt x="9528" y="6791"/>
                </a:lnTo>
                <a:lnTo>
                  <a:pt x="9567" y="6841"/>
                </a:lnTo>
                <a:lnTo>
                  <a:pt x="9598" y="6890"/>
                </a:lnTo>
                <a:lnTo>
                  <a:pt x="9631" y="6950"/>
                </a:lnTo>
                <a:lnTo>
                  <a:pt x="9655" y="7011"/>
                </a:lnTo>
                <a:lnTo>
                  <a:pt x="9676" y="7071"/>
                </a:lnTo>
                <a:lnTo>
                  <a:pt x="9688" y="7135"/>
                </a:lnTo>
                <a:lnTo>
                  <a:pt x="9694" y="7205"/>
                </a:lnTo>
                <a:lnTo>
                  <a:pt x="9700" y="7273"/>
                </a:lnTo>
                <a:lnTo>
                  <a:pt x="9694" y="7347"/>
                </a:lnTo>
                <a:lnTo>
                  <a:pt x="9688" y="7411"/>
                </a:lnTo>
                <a:lnTo>
                  <a:pt x="9676" y="7482"/>
                </a:lnTo>
                <a:lnTo>
                  <a:pt x="9655" y="7542"/>
                </a:lnTo>
                <a:lnTo>
                  <a:pt x="9631" y="7602"/>
                </a:lnTo>
                <a:lnTo>
                  <a:pt x="9598" y="7659"/>
                </a:lnTo>
                <a:lnTo>
                  <a:pt x="9567" y="7712"/>
                </a:lnTo>
                <a:lnTo>
                  <a:pt x="9528" y="7761"/>
                </a:lnTo>
                <a:lnTo>
                  <a:pt x="9489" y="7807"/>
                </a:lnTo>
                <a:lnTo>
                  <a:pt x="9444" y="7846"/>
                </a:lnTo>
                <a:lnTo>
                  <a:pt x="9396" y="7878"/>
                </a:lnTo>
                <a:lnTo>
                  <a:pt x="9342" y="7907"/>
                </a:lnTo>
                <a:lnTo>
                  <a:pt x="9287" y="7931"/>
                </a:lnTo>
                <a:lnTo>
                  <a:pt x="9233" y="7949"/>
                </a:lnTo>
                <a:lnTo>
                  <a:pt x="9173" y="7960"/>
                </a:lnTo>
                <a:lnTo>
                  <a:pt x="9116" y="7967"/>
                </a:lnTo>
                <a:lnTo>
                  <a:pt x="3265" y="7967"/>
                </a:lnTo>
                <a:lnTo>
                  <a:pt x="3208" y="7960"/>
                </a:lnTo>
                <a:lnTo>
                  <a:pt x="3147" y="7949"/>
                </a:lnTo>
                <a:lnTo>
                  <a:pt x="3093" y="7931"/>
                </a:lnTo>
                <a:lnTo>
                  <a:pt x="3039" y="7907"/>
                </a:lnTo>
                <a:lnTo>
                  <a:pt x="2988" y="7878"/>
                </a:lnTo>
                <a:lnTo>
                  <a:pt x="2940" y="7846"/>
                </a:lnTo>
                <a:lnTo>
                  <a:pt x="2894" y="7807"/>
                </a:lnTo>
                <a:lnTo>
                  <a:pt x="2855" y="7761"/>
                </a:lnTo>
                <a:lnTo>
                  <a:pt x="2816" y="7712"/>
                </a:lnTo>
                <a:lnTo>
                  <a:pt x="2783" y="7659"/>
                </a:lnTo>
                <a:lnTo>
                  <a:pt x="2753" y="7602"/>
                </a:lnTo>
                <a:lnTo>
                  <a:pt x="2729" y="7542"/>
                </a:lnTo>
                <a:lnTo>
                  <a:pt x="2708" y="7482"/>
                </a:lnTo>
                <a:lnTo>
                  <a:pt x="2696" y="7411"/>
                </a:lnTo>
                <a:lnTo>
                  <a:pt x="2684" y="7347"/>
                </a:lnTo>
                <a:lnTo>
                  <a:pt x="2681" y="7273"/>
                </a:lnTo>
                <a:lnTo>
                  <a:pt x="2684" y="7205"/>
                </a:lnTo>
                <a:lnTo>
                  <a:pt x="2696" y="7135"/>
                </a:lnTo>
                <a:lnTo>
                  <a:pt x="2708" y="7071"/>
                </a:lnTo>
                <a:lnTo>
                  <a:pt x="2729" y="7011"/>
                </a:lnTo>
                <a:lnTo>
                  <a:pt x="2753" y="6950"/>
                </a:lnTo>
                <a:lnTo>
                  <a:pt x="2783" y="6890"/>
                </a:lnTo>
                <a:lnTo>
                  <a:pt x="2816" y="6841"/>
                </a:lnTo>
                <a:lnTo>
                  <a:pt x="2855" y="6791"/>
                </a:lnTo>
                <a:lnTo>
                  <a:pt x="2894" y="6745"/>
                </a:lnTo>
                <a:lnTo>
                  <a:pt x="2940" y="6706"/>
                </a:lnTo>
                <a:lnTo>
                  <a:pt x="2988" y="6674"/>
                </a:lnTo>
                <a:lnTo>
                  <a:pt x="3039" y="6642"/>
                </a:lnTo>
                <a:lnTo>
                  <a:pt x="3093" y="6621"/>
                </a:lnTo>
                <a:lnTo>
                  <a:pt x="3147" y="6603"/>
                </a:lnTo>
                <a:lnTo>
                  <a:pt x="3208" y="6593"/>
                </a:lnTo>
                <a:lnTo>
                  <a:pt x="3265" y="6586"/>
                </a:lnTo>
              </a:path>
              <a:path w="21600" h="21600">
                <a:moveTo>
                  <a:pt x="16612" y="4585"/>
                </a:moveTo>
                <a:lnTo>
                  <a:pt x="16642" y="4589"/>
                </a:lnTo>
                <a:lnTo>
                  <a:pt x="16676" y="4592"/>
                </a:lnTo>
                <a:lnTo>
                  <a:pt x="16706" y="4606"/>
                </a:lnTo>
                <a:lnTo>
                  <a:pt x="16739" y="4617"/>
                </a:lnTo>
                <a:lnTo>
                  <a:pt x="16772" y="4628"/>
                </a:lnTo>
                <a:lnTo>
                  <a:pt x="16802" y="4649"/>
                </a:lnTo>
                <a:lnTo>
                  <a:pt x="16866" y="4695"/>
                </a:lnTo>
                <a:lnTo>
                  <a:pt x="16932" y="4748"/>
                </a:lnTo>
                <a:lnTo>
                  <a:pt x="16992" y="4808"/>
                </a:lnTo>
                <a:lnTo>
                  <a:pt x="17059" y="4875"/>
                </a:lnTo>
                <a:lnTo>
                  <a:pt x="17194" y="5035"/>
                </a:lnTo>
                <a:lnTo>
                  <a:pt x="17336" y="5201"/>
                </a:lnTo>
                <a:lnTo>
                  <a:pt x="17427" y="5311"/>
                </a:lnTo>
                <a:lnTo>
                  <a:pt x="17571" y="5477"/>
                </a:lnTo>
                <a:lnTo>
                  <a:pt x="17704" y="5637"/>
                </a:lnTo>
                <a:lnTo>
                  <a:pt x="17764" y="5715"/>
                </a:lnTo>
                <a:lnTo>
                  <a:pt x="17816" y="5793"/>
                </a:lnTo>
                <a:lnTo>
                  <a:pt x="17861" y="5863"/>
                </a:lnTo>
                <a:lnTo>
                  <a:pt x="17900" y="5941"/>
                </a:lnTo>
                <a:lnTo>
                  <a:pt x="17918" y="5980"/>
                </a:lnTo>
                <a:lnTo>
                  <a:pt x="17927" y="6016"/>
                </a:lnTo>
                <a:lnTo>
                  <a:pt x="17942" y="6051"/>
                </a:lnTo>
                <a:lnTo>
                  <a:pt x="17948" y="6090"/>
                </a:lnTo>
                <a:lnTo>
                  <a:pt x="17951" y="6129"/>
                </a:lnTo>
                <a:lnTo>
                  <a:pt x="17954" y="6164"/>
                </a:lnTo>
                <a:lnTo>
                  <a:pt x="17954" y="6203"/>
                </a:lnTo>
                <a:lnTo>
                  <a:pt x="17948" y="6242"/>
                </a:lnTo>
                <a:lnTo>
                  <a:pt x="17942" y="6278"/>
                </a:lnTo>
                <a:lnTo>
                  <a:pt x="17930" y="6320"/>
                </a:lnTo>
                <a:lnTo>
                  <a:pt x="17918" y="6359"/>
                </a:lnTo>
                <a:lnTo>
                  <a:pt x="17897" y="6402"/>
                </a:lnTo>
                <a:lnTo>
                  <a:pt x="17876" y="6441"/>
                </a:lnTo>
                <a:lnTo>
                  <a:pt x="17849" y="6483"/>
                </a:lnTo>
                <a:lnTo>
                  <a:pt x="17816" y="6526"/>
                </a:lnTo>
                <a:lnTo>
                  <a:pt x="17782" y="6568"/>
                </a:lnTo>
                <a:lnTo>
                  <a:pt x="14013" y="10994"/>
                </a:lnTo>
                <a:lnTo>
                  <a:pt x="13974" y="11040"/>
                </a:lnTo>
                <a:lnTo>
                  <a:pt x="13931" y="11079"/>
                </a:lnTo>
                <a:lnTo>
                  <a:pt x="13892" y="11115"/>
                </a:lnTo>
                <a:lnTo>
                  <a:pt x="13850" y="11150"/>
                </a:lnTo>
                <a:lnTo>
                  <a:pt x="13808" y="11178"/>
                </a:lnTo>
                <a:lnTo>
                  <a:pt x="13763" y="11207"/>
                </a:lnTo>
                <a:lnTo>
                  <a:pt x="13720" y="11232"/>
                </a:lnTo>
                <a:lnTo>
                  <a:pt x="13672" y="11253"/>
                </a:lnTo>
                <a:lnTo>
                  <a:pt x="13627" y="11274"/>
                </a:lnTo>
                <a:lnTo>
                  <a:pt x="13582" y="11295"/>
                </a:lnTo>
                <a:lnTo>
                  <a:pt x="13533" y="11306"/>
                </a:lnTo>
                <a:lnTo>
                  <a:pt x="13485" y="11324"/>
                </a:lnTo>
                <a:lnTo>
                  <a:pt x="13440" y="11331"/>
                </a:lnTo>
                <a:lnTo>
                  <a:pt x="13392" y="11341"/>
                </a:lnTo>
                <a:lnTo>
                  <a:pt x="13343" y="11345"/>
                </a:lnTo>
                <a:lnTo>
                  <a:pt x="13298" y="11348"/>
                </a:lnTo>
                <a:lnTo>
                  <a:pt x="13250" y="11348"/>
                </a:lnTo>
                <a:lnTo>
                  <a:pt x="13205" y="11345"/>
                </a:lnTo>
                <a:lnTo>
                  <a:pt x="13159" y="11341"/>
                </a:lnTo>
                <a:lnTo>
                  <a:pt x="13117" y="11327"/>
                </a:lnTo>
                <a:lnTo>
                  <a:pt x="13072" y="11320"/>
                </a:lnTo>
                <a:lnTo>
                  <a:pt x="13030" y="11302"/>
                </a:lnTo>
                <a:lnTo>
                  <a:pt x="12987" y="11288"/>
                </a:lnTo>
                <a:lnTo>
                  <a:pt x="12948" y="11267"/>
                </a:lnTo>
                <a:lnTo>
                  <a:pt x="12912" y="11242"/>
                </a:lnTo>
                <a:lnTo>
                  <a:pt x="12876" y="11214"/>
                </a:lnTo>
                <a:lnTo>
                  <a:pt x="12843" y="11185"/>
                </a:lnTo>
                <a:lnTo>
                  <a:pt x="12810" y="11154"/>
                </a:lnTo>
                <a:lnTo>
                  <a:pt x="12782" y="11115"/>
                </a:lnTo>
                <a:lnTo>
                  <a:pt x="12755" y="11079"/>
                </a:lnTo>
                <a:lnTo>
                  <a:pt x="12731" y="11033"/>
                </a:lnTo>
                <a:lnTo>
                  <a:pt x="12707" y="10991"/>
                </a:lnTo>
                <a:lnTo>
                  <a:pt x="12689" y="10941"/>
                </a:lnTo>
                <a:lnTo>
                  <a:pt x="12674" y="10888"/>
                </a:lnTo>
                <a:lnTo>
                  <a:pt x="12586" y="10785"/>
                </a:lnTo>
                <a:lnTo>
                  <a:pt x="12544" y="10768"/>
                </a:lnTo>
                <a:lnTo>
                  <a:pt x="12505" y="10743"/>
                </a:lnTo>
                <a:lnTo>
                  <a:pt x="12469" y="10718"/>
                </a:lnTo>
                <a:lnTo>
                  <a:pt x="12433" y="10693"/>
                </a:lnTo>
                <a:lnTo>
                  <a:pt x="12402" y="10665"/>
                </a:lnTo>
                <a:lnTo>
                  <a:pt x="12372" y="10633"/>
                </a:lnTo>
                <a:lnTo>
                  <a:pt x="12345" y="10605"/>
                </a:lnTo>
                <a:lnTo>
                  <a:pt x="12318" y="10573"/>
                </a:lnTo>
                <a:lnTo>
                  <a:pt x="12294" y="10534"/>
                </a:lnTo>
                <a:lnTo>
                  <a:pt x="12276" y="10502"/>
                </a:lnTo>
                <a:lnTo>
                  <a:pt x="12255" y="10467"/>
                </a:lnTo>
                <a:lnTo>
                  <a:pt x="12237" y="10428"/>
                </a:lnTo>
                <a:lnTo>
                  <a:pt x="12221" y="10389"/>
                </a:lnTo>
                <a:lnTo>
                  <a:pt x="12209" y="10353"/>
                </a:lnTo>
                <a:lnTo>
                  <a:pt x="12188" y="10272"/>
                </a:lnTo>
                <a:lnTo>
                  <a:pt x="12176" y="10187"/>
                </a:lnTo>
                <a:lnTo>
                  <a:pt x="12170" y="10098"/>
                </a:lnTo>
                <a:lnTo>
                  <a:pt x="12173" y="10010"/>
                </a:lnTo>
                <a:lnTo>
                  <a:pt x="12182" y="9925"/>
                </a:lnTo>
                <a:lnTo>
                  <a:pt x="12197" y="9836"/>
                </a:lnTo>
                <a:lnTo>
                  <a:pt x="12218" y="9748"/>
                </a:lnTo>
                <a:lnTo>
                  <a:pt x="12246" y="9659"/>
                </a:lnTo>
                <a:lnTo>
                  <a:pt x="12279" y="9574"/>
                </a:lnTo>
                <a:lnTo>
                  <a:pt x="12324" y="9479"/>
                </a:lnTo>
                <a:lnTo>
                  <a:pt x="12375" y="9383"/>
                </a:lnTo>
                <a:lnTo>
                  <a:pt x="12433" y="9298"/>
                </a:lnTo>
                <a:lnTo>
                  <a:pt x="12496" y="9213"/>
                </a:lnTo>
                <a:lnTo>
                  <a:pt x="16266" y="4787"/>
                </a:lnTo>
                <a:lnTo>
                  <a:pt x="16305" y="4748"/>
                </a:lnTo>
                <a:lnTo>
                  <a:pt x="16338" y="4709"/>
                </a:lnTo>
                <a:lnTo>
                  <a:pt x="16377" y="4681"/>
                </a:lnTo>
                <a:lnTo>
                  <a:pt x="16410" y="4652"/>
                </a:lnTo>
                <a:lnTo>
                  <a:pt x="16446" y="4635"/>
                </a:lnTo>
                <a:lnTo>
                  <a:pt x="16480" y="4617"/>
                </a:lnTo>
                <a:lnTo>
                  <a:pt x="16513" y="4599"/>
                </a:lnTo>
                <a:lnTo>
                  <a:pt x="16546" y="4592"/>
                </a:lnTo>
                <a:lnTo>
                  <a:pt x="16576" y="4589"/>
                </a:lnTo>
                <a:lnTo>
                  <a:pt x="16612" y="4585"/>
                </a:lnTo>
              </a:path>
              <a:path w="21600" h="21600">
                <a:moveTo>
                  <a:pt x="1882" y="3558"/>
                </a:moveTo>
                <a:lnTo>
                  <a:pt x="14780" y="3558"/>
                </a:lnTo>
                <a:lnTo>
                  <a:pt x="13786" y="4726"/>
                </a:lnTo>
                <a:lnTo>
                  <a:pt x="2993" y="4726"/>
                </a:lnTo>
                <a:lnTo>
                  <a:pt x="2897" y="4730"/>
                </a:lnTo>
                <a:lnTo>
                  <a:pt x="2800" y="4737"/>
                </a:lnTo>
                <a:lnTo>
                  <a:pt x="2707" y="4755"/>
                </a:lnTo>
                <a:lnTo>
                  <a:pt x="2614" y="4769"/>
                </a:lnTo>
                <a:lnTo>
                  <a:pt x="2523" y="4793"/>
                </a:lnTo>
                <a:lnTo>
                  <a:pt x="2433" y="4829"/>
                </a:lnTo>
                <a:lnTo>
                  <a:pt x="2349" y="4861"/>
                </a:lnTo>
                <a:lnTo>
                  <a:pt x="2261" y="4900"/>
                </a:lnTo>
                <a:lnTo>
                  <a:pt x="2177" y="4946"/>
                </a:lnTo>
                <a:lnTo>
                  <a:pt x="2099" y="4995"/>
                </a:lnTo>
                <a:lnTo>
                  <a:pt x="2020" y="5048"/>
                </a:lnTo>
                <a:lnTo>
                  <a:pt x="1942" y="5105"/>
                </a:lnTo>
                <a:lnTo>
                  <a:pt x="1867" y="5169"/>
                </a:lnTo>
                <a:lnTo>
                  <a:pt x="1797" y="5232"/>
                </a:lnTo>
                <a:lnTo>
                  <a:pt x="1728" y="5303"/>
                </a:lnTo>
                <a:lnTo>
                  <a:pt x="1662" y="5374"/>
                </a:lnTo>
                <a:lnTo>
                  <a:pt x="1602" y="5452"/>
                </a:lnTo>
                <a:lnTo>
                  <a:pt x="1541" y="5533"/>
                </a:lnTo>
                <a:lnTo>
                  <a:pt x="1487" y="5615"/>
                </a:lnTo>
                <a:lnTo>
                  <a:pt x="1436" y="5700"/>
                </a:lnTo>
                <a:lnTo>
                  <a:pt x="1382" y="5795"/>
                </a:lnTo>
                <a:lnTo>
                  <a:pt x="1337" y="5884"/>
                </a:lnTo>
                <a:lnTo>
                  <a:pt x="1298" y="5983"/>
                </a:lnTo>
                <a:lnTo>
                  <a:pt x="1258" y="6078"/>
                </a:lnTo>
                <a:lnTo>
                  <a:pt x="1228" y="6181"/>
                </a:lnTo>
                <a:lnTo>
                  <a:pt x="1195" y="6280"/>
                </a:lnTo>
                <a:lnTo>
                  <a:pt x="1171" y="6386"/>
                </a:lnTo>
                <a:lnTo>
                  <a:pt x="1150" y="6493"/>
                </a:lnTo>
                <a:lnTo>
                  <a:pt x="1135" y="6602"/>
                </a:lnTo>
                <a:lnTo>
                  <a:pt x="1120" y="6712"/>
                </a:lnTo>
                <a:lnTo>
                  <a:pt x="1114" y="6825"/>
                </a:lnTo>
                <a:lnTo>
                  <a:pt x="1114" y="6939"/>
                </a:lnTo>
                <a:lnTo>
                  <a:pt x="1114" y="18219"/>
                </a:lnTo>
                <a:lnTo>
                  <a:pt x="1114" y="18332"/>
                </a:lnTo>
                <a:lnTo>
                  <a:pt x="1120" y="18446"/>
                </a:lnTo>
                <a:lnTo>
                  <a:pt x="1135" y="18555"/>
                </a:lnTo>
                <a:lnTo>
                  <a:pt x="1150" y="18665"/>
                </a:lnTo>
                <a:lnTo>
                  <a:pt x="1171" y="18771"/>
                </a:lnTo>
                <a:lnTo>
                  <a:pt x="1195" y="18878"/>
                </a:lnTo>
                <a:lnTo>
                  <a:pt x="1228" y="18977"/>
                </a:lnTo>
                <a:lnTo>
                  <a:pt x="1258" y="19079"/>
                </a:lnTo>
                <a:lnTo>
                  <a:pt x="1298" y="19178"/>
                </a:lnTo>
                <a:lnTo>
                  <a:pt x="1337" y="19274"/>
                </a:lnTo>
                <a:lnTo>
                  <a:pt x="1382" y="19362"/>
                </a:lnTo>
                <a:lnTo>
                  <a:pt x="1436" y="19458"/>
                </a:lnTo>
                <a:lnTo>
                  <a:pt x="1487" y="19543"/>
                </a:lnTo>
                <a:lnTo>
                  <a:pt x="1541" y="19624"/>
                </a:lnTo>
                <a:lnTo>
                  <a:pt x="1602" y="19706"/>
                </a:lnTo>
                <a:lnTo>
                  <a:pt x="1662" y="19784"/>
                </a:lnTo>
                <a:lnTo>
                  <a:pt x="1728" y="19854"/>
                </a:lnTo>
                <a:lnTo>
                  <a:pt x="1797" y="19925"/>
                </a:lnTo>
                <a:lnTo>
                  <a:pt x="1867" y="19989"/>
                </a:lnTo>
                <a:lnTo>
                  <a:pt x="1942" y="20056"/>
                </a:lnTo>
                <a:lnTo>
                  <a:pt x="2020" y="20113"/>
                </a:lnTo>
                <a:lnTo>
                  <a:pt x="2099" y="20166"/>
                </a:lnTo>
                <a:lnTo>
                  <a:pt x="2177" y="20212"/>
                </a:lnTo>
                <a:lnTo>
                  <a:pt x="2261" y="20258"/>
                </a:lnTo>
                <a:lnTo>
                  <a:pt x="2349" y="20293"/>
                </a:lnTo>
                <a:lnTo>
                  <a:pt x="2433" y="20332"/>
                </a:lnTo>
                <a:lnTo>
                  <a:pt x="2523" y="20361"/>
                </a:lnTo>
                <a:lnTo>
                  <a:pt x="2614" y="20385"/>
                </a:lnTo>
                <a:lnTo>
                  <a:pt x="2707" y="20403"/>
                </a:lnTo>
                <a:lnTo>
                  <a:pt x="2800" y="20421"/>
                </a:lnTo>
                <a:lnTo>
                  <a:pt x="2897" y="20428"/>
                </a:lnTo>
                <a:lnTo>
                  <a:pt x="2993" y="20428"/>
                </a:lnTo>
                <a:lnTo>
                  <a:pt x="15488" y="20428"/>
                </a:lnTo>
                <a:lnTo>
                  <a:pt x="15584" y="20428"/>
                </a:lnTo>
                <a:lnTo>
                  <a:pt x="15678" y="20421"/>
                </a:lnTo>
                <a:lnTo>
                  <a:pt x="15774" y="20403"/>
                </a:lnTo>
                <a:lnTo>
                  <a:pt x="15864" y="20385"/>
                </a:lnTo>
                <a:lnTo>
                  <a:pt x="15958" y="20361"/>
                </a:lnTo>
                <a:lnTo>
                  <a:pt x="16045" y="20332"/>
                </a:lnTo>
                <a:lnTo>
                  <a:pt x="16136" y="20293"/>
                </a:lnTo>
                <a:lnTo>
                  <a:pt x="16217" y="20258"/>
                </a:lnTo>
                <a:lnTo>
                  <a:pt x="16304" y="20212"/>
                </a:lnTo>
                <a:lnTo>
                  <a:pt x="16382" y="20166"/>
                </a:lnTo>
                <a:lnTo>
                  <a:pt x="16464" y="20113"/>
                </a:lnTo>
                <a:lnTo>
                  <a:pt x="16539" y="20056"/>
                </a:lnTo>
                <a:lnTo>
                  <a:pt x="16611" y="19989"/>
                </a:lnTo>
                <a:lnTo>
                  <a:pt x="16684" y="19925"/>
                </a:lnTo>
                <a:lnTo>
                  <a:pt x="16753" y="19854"/>
                </a:lnTo>
                <a:lnTo>
                  <a:pt x="16819" y="19784"/>
                </a:lnTo>
                <a:lnTo>
                  <a:pt x="16882" y="19706"/>
                </a:lnTo>
                <a:lnTo>
                  <a:pt x="16940" y="19628"/>
                </a:lnTo>
                <a:lnTo>
                  <a:pt x="16994" y="19543"/>
                </a:lnTo>
                <a:lnTo>
                  <a:pt x="17048" y="19458"/>
                </a:lnTo>
                <a:lnTo>
                  <a:pt x="17096" y="19370"/>
                </a:lnTo>
                <a:lnTo>
                  <a:pt x="17141" y="19274"/>
                </a:lnTo>
                <a:lnTo>
                  <a:pt x="17181" y="19178"/>
                </a:lnTo>
                <a:lnTo>
                  <a:pt x="17220" y="19079"/>
                </a:lnTo>
                <a:lnTo>
                  <a:pt x="17256" y="18984"/>
                </a:lnTo>
                <a:lnTo>
                  <a:pt x="17286" y="18878"/>
                </a:lnTo>
                <a:lnTo>
                  <a:pt x="17310" y="18771"/>
                </a:lnTo>
                <a:lnTo>
                  <a:pt x="17331" y="18665"/>
                </a:lnTo>
                <a:lnTo>
                  <a:pt x="17349" y="18555"/>
                </a:lnTo>
                <a:lnTo>
                  <a:pt x="17358" y="18446"/>
                </a:lnTo>
                <a:lnTo>
                  <a:pt x="17364" y="18332"/>
                </a:lnTo>
                <a:lnTo>
                  <a:pt x="17367" y="18219"/>
                </a:lnTo>
                <a:lnTo>
                  <a:pt x="17367" y="12414"/>
                </a:lnTo>
                <a:lnTo>
                  <a:pt x="17367" y="8627"/>
                </a:lnTo>
                <a:lnTo>
                  <a:pt x="18482" y="7321"/>
                </a:lnTo>
                <a:lnTo>
                  <a:pt x="18482" y="19387"/>
                </a:lnTo>
                <a:lnTo>
                  <a:pt x="18479" y="19504"/>
                </a:lnTo>
                <a:lnTo>
                  <a:pt x="18472" y="19614"/>
                </a:lnTo>
                <a:lnTo>
                  <a:pt x="18457" y="19727"/>
                </a:lnTo>
                <a:lnTo>
                  <a:pt x="18439" y="19830"/>
                </a:lnTo>
                <a:lnTo>
                  <a:pt x="18418" y="19939"/>
                </a:lnTo>
                <a:lnTo>
                  <a:pt x="18394" y="20046"/>
                </a:lnTo>
                <a:lnTo>
                  <a:pt x="18367" y="20148"/>
                </a:lnTo>
                <a:lnTo>
                  <a:pt x="18334" y="20251"/>
                </a:lnTo>
                <a:lnTo>
                  <a:pt x="18295" y="20346"/>
                </a:lnTo>
                <a:lnTo>
                  <a:pt x="18253" y="20442"/>
                </a:lnTo>
                <a:lnTo>
                  <a:pt x="18207" y="20534"/>
                </a:lnTo>
                <a:lnTo>
                  <a:pt x="18159" y="20623"/>
                </a:lnTo>
                <a:lnTo>
                  <a:pt x="18105" y="20708"/>
                </a:lnTo>
                <a:lnTo>
                  <a:pt x="18051" y="20796"/>
                </a:lnTo>
                <a:lnTo>
                  <a:pt x="17991" y="20874"/>
                </a:lnTo>
                <a:lnTo>
                  <a:pt x="17927" y="20952"/>
                </a:lnTo>
                <a:lnTo>
                  <a:pt x="17864" y="21026"/>
                </a:lnTo>
                <a:lnTo>
                  <a:pt x="17795" y="21093"/>
                </a:lnTo>
                <a:lnTo>
                  <a:pt x="17726" y="21161"/>
                </a:lnTo>
                <a:lnTo>
                  <a:pt x="17653" y="21221"/>
                </a:lnTo>
                <a:lnTo>
                  <a:pt x="17575" y="21277"/>
                </a:lnTo>
                <a:lnTo>
                  <a:pt x="17497" y="21330"/>
                </a:lnTo>
                <a:lnTo>
                  <a:pt x="17412" y="21380"/>
                </a:lnTo>
                <a:lnTo>
                  <a:pt x="17331" y="21423"/>
                </a:lnTo>
                <a:lnTo>
                  <a:pt x="17244" y="21465"/>
                </a:lnTo>
                <a:lnTo>
                  <a:pt x="17156" y="21500"/>
                </a:lnTo>
                <a:lnTo>
                  <a:pt x="17069" y="21529"/>
                </a:lnTo>
                <a:lnTo>
                  <a:pt x="16979" y="21553"/>
                </a:lnTo>
                <a:lnTo>
                  <a:pt x="16885" y="21575"/>
                </a:lnTo>
                <a:lnTo>
                  <a:pt x="16792" y="21585"/>
                </a:lnTo>
                <a:lnTo>
                  <a:pt x="16696" y="21596"/>
                </a:lnTo>
                <a:lnTo>
                  <a:pt x="16596" y="21600"/>
                </a:lnTo>
                <a:lnTo>
                  <a:pt x="1882" y="21600"/>
                </a:lnTo>
                <a:lnTo>
                  <a:pt x="1785" y="21596"/>
                </a:lnTo>
                <a:lnTo>
                  <a:pt x="1692" y="21585"/>
                </a:lnTo>
                <a:lnTo>
                  <a:pt x="1599" y="21575"/>
                </a:lnTo>
                <a:lnTo>
                  <a:pt x="1505" y="21553"/>
                </a:lnTo>
                <a:lnTo>
                  <a:pt x="1412" y="21529"/>
                </a:lnTo>
                <a:lnTo>
                  <a:pt x="1325" y="21500"/>
                </a:lnTo>
                <a:lnTo>
                  <a:pt x="1234" y="21465"/>
                </a:lnTo>
                <a:lnTo>
                  <a:pt x="1150" y="21423"/>
                </a:lnTo>
                <a:lnTo>
                  <a:pt x="1066" y="21380"/>
                </a:lnTo>
                <a:lnTo>
                  <a:pt x="984" y="21330"/>
                </a:lnTo>
                <a:lnTo>
                  <a:pt x="906" y="21277"/>
                </a:lnTo>
                <a:lnTo>
                  <a:pt x="831" y="21221"/>
                </a:lnTo>
                <a:lnTo>
                  <a:pt x="758" y="21161"/>
                </a:lnTo>
                <a:lnTo>
                  <a:pt x="683" y="21093"/>
                </a:lnTo>
                <a:lnTo>
                  <a:pt x="617" y="21026"/>
                </a:lnTo>
                <a:lnTo>
                  <a:pt x="551" y="20952"/>
                </a:lnTo>
                <a:lnTo>
                  <a:pt x="487" y="20874"/>
                </a:lnTo>
                <a:lnTo>
                  <a:pt x="430" y="20796"/>
                </a:lnTo>
                <a:lnTo>
                  <a:pt x="373" y="20708"/>
                </a:lnTo>
                <a:lnTo>
                  <a:pt x="322" y="20623"/>
                </a:lnTo>
                <a:lnTo>
                  <a:pt x="274" y="20534"/>
                </a:lnTo>
                <a:lnTo>
                  <a:pt x="228" y="20442"/>
                </a:lnTo>
                <a:lnTo>
                  <a:pt x="186" y="20346"/>
                </a:lnTo>
                <a:lnTo>
                  <a:pt x="150" y="20251"/>
                </a:lnTo>
                <a:lnTo>
                  <a:pt x="114" y="20148"/>
                </a:lnTo>
                <a:lnTo>
                  <a:pt x="84" y="20046"/>
                </a:lnTo>
                <a:lnTo>
                  <a:pt x="60" y="19939"/>
                </a:lnTo>
                <a:lnTo>
                  <a:pt x="39" y="19830"/>
                </a:lnTo>
                <a:lnTo>
                  <a:pt x="21" y="19727"/>
                </a:lnTo>
                <a:lnTo>
                  <a:pt x="12" y="19614"/>
                </a:lnTo>
                <a:lnTo>
                  <a:pt x="3" y="19504"/>
                </a:lnTo>
                <a:lnTo>
                  <a:pt x="0" y="19387"/>
                </a:lnTo>
                <a:lnTo>
                  <a:pt x="0" y="5770"/>
                </a:lnTo>
                <a:lnTo>
                  <a:pt x="3" y="5657"/>
                </a:lnTo>
                <a:lnTo>
                  <a:pt x="12" y="5547"/>
                </a:lnTo>
                <a:lnTo>
                  <a:pt x="21" y="5434"/>
                </a:lnTo>
                <a:lnTo>
                  <a:pt x="39" y="5328"/>
                </a:lnTo>
                <a:lnTo>
                  <a:pt x="60" y="5218"/>
                </a:lnTo>
                <a:lnTo>
                  <a:pt x="84" y="5112"/>
                </a:lnTo>
                <a:lnTo>
                  <a:pt x="114" y="5009"/>
                </a:lnTo>
                <a:lnTo>
                  <a:pt x="150" y="4907"/>
                </a:lnTo>
                <a:lnTo>
                  <a:pt x="186" y="4811"/>
                </a:lnTo>
                <a:lnTo>
                  <a:pt x="228" y="4719"/>
                </a:lnTo>
                <a:lnTo>
                  <a:pt x="274" y="4624"/>
                </a:lnTo>
                <a:lnTo>
                  <a:pt x="322" y="4535"/>
                </a:lnTo>
                <a:lnTo>
                  <a:pt x="373" y="4450"/>
                </a:lnTo>
                <a:lnTo>
                  <a:pt x="430" y="4365"/>
                </a:lnTo>
                <a:lnTo>
                  <a:pt x="487" y="4284"/>
                </a:lnTo>
                <a:lnTo>
                  <a:pt x="551" y="4206"/>
                </a:lnTo>
                <a:lnTo>
                  <a:pt x="617" y="4132"/>
                </a:lnTo>
                <a:lnTo>
                  <a:pt x="683" y="4064"/>
                </a:lnTo>
                <a:lnTo>
                  <a:pt x="758" y="3997"/>
                </a:lnTo>
                <a:lnTo>
                  <a:pt x="831" y="3937"/>
                </a:lnTo>
                <a:lnTo>
                  <a:pt x="906" y="3880"/>
                </a:lnTo>
                <a:lnTo>
                  <a:pt x="984" y="3827"/>
                </a:lnTo>
                <a:lnTo>
                  <a:pt x="1066" y="3778"/>
                </a:lnTo>
                <a:lnTo>
                  <a:pt x="1150" y="3735"/>
                </a:lnTo>
                <a:lnTo>
                  <a:pt x="1234" y="3693"/>
                </a:lnTo>
                <a:lnTo>
                  <a:pt x="1325" y="3661"/>
                </a:lnTo>
                <a:lnTo>
                  <a:pt x="1412" y="3629"/>
                </a:lnTo>
                <a:lnTo>
                  <a:pt x="1505" y="3604"/>
                </a:lnTo>
                <a:lnTo>
                  <a:pt x="1599" y="3583"/>
                </a:lnTo>
                <a:lnTo>
                  <a:pt x="1692" y="3572"/>
                </a:lnTo>
                <a:lnTo>
                  <a:pt x="1785" y="3565"/>
                </a:lnTo>
                <a:lnTo>
                  <a:pt x="1882" y="3558"/>
                </a:lnTo>
              </a:path>
              <a:path w="21600" h="21600">
                <a:moveTo>
                  <a:pt x="19703" y="1186"/>
                </a:moveTo>
                <a:lnTo>
                  <a:pt x="19755" y="1186"/>
                </a:lnTo>
                <a:lnTo>
                  <a:pt x="19803" y="1186"/>
                </a:lnTo>
                <a:lnTo>
                  <a:pt x="19851" y="1189"/>
                </a:lnTo>
                <a:lnTo>
                  <a:pt x="19899" y="1196"/>
                </a:lnTo>
                <a:lnTo>
                  <a:pt x="19947" y="1207"/>
                </a:lnTo>
                <a:lnTo>
                  <a:pt x="19995" y="1218"/>
                </a:lnTo>
                <a:lnTo>
                  <a:pt x="20040" y="1235"/>
                </a:lnTo>
                <a:lnTo>
                  <a:pt x="20088" y="1249"/>
                </a:lnTo>
                <a:lnTo>
                  <a:pt x="20134" y="1271"/>
                </a:lnTo>
                <a:lnTo>
                  <a:pt x="20179" y="1295"/>
                </a:lnTo>
                <a:lnTo>
                  <a:pt x="20224" y="1320"/>
                </a:lnTo>
                <a:lnTo>
                  <a:pt x="20269" y="1348"/>
                </a:lnTo>
                <a:lnTo>
                  <a:pt x="20308" y="1380"/>
                </a:lnTo>
                <a:lnTo>
                  <a:pt x="20350" y="1412"/>
                </a:lnTo>
                <a:lnTo>
                  <a:pt x="20389" y="1451"/>
                </a:lnTo>
                <a:lnTo>
                  <a:pt x="20431" y="1490"/>
                </a:lnTo>
                <a:lnTo>
                  <a:pt x="20467" y="1528"/>
                </a:lnTo>
                <a:lnTo>
                  <a:pt x="20555" y="1634"/>
                </a:lnTo>
                <a:lnTo>
                  <a:pt x="20588" y="1680"/>
                </a:lnTo>
                <a:lnTo>
                  <a:pt x="20624" y="1726"/>
                </a:lnTo>
                <a:lnTo>
                  <a:pt x="20654" y="1769"/>
                </a:lnTo>
                <a:lnTo>
                  <a:pt x="20681" y="1818"/>
                </a:lnTo>
                <a:lnTo>
                  <a:pt x="20711" y="1871"/>
                </a:lnTo>
                <a:lnTo>
                  <a:pt x="20735" y="1921"/>
                </a:lnTo>
                <a:lnTo>
                  <a:pt x="20753" y="1973"/>
                </a:lnTo>
                <a:lnTo>
                  <a:pt x="20774" y="2026"/>
                </a:lnTo>
                <a:lnTo>
                  <a:pt x="20792" y="2076"/>
                </a:lnTo>
                <a:lnTo>
                  <a:pt x="20807" y="2136"/>
                </a:lnTo>
                <a:lnTo>
                  <a:pt x="20819" y="2185"/>
                </a:lnTo>
                <a:lnTo>
                  <a:pt x="20831" y="2246"/>
                </a:lnTo>
                <a:lnTo>
                  <a:pt x="20837" y="2302"/>
                </a:lnTo>
                <a:lnTo>
                  <a:pt x="20843" y="2359"/>
                </a:lnTo>
                <a:lnTo>
                  <a:pt x="20846" y="2415"/>
                </a:lnTo>
                <a:lnTo>
                  <a:pt x="20846" y="2472"/>
                </a:lnTo>
                <a:lnTo>
                  <a:pt x="20846" y="2528"/>
                </a:lnTo>
                <a:lnTo>
                  <a:pt x="20843" y="2585"/>
                </a:lnTo>
                <a:lnTo>
                  <a:pt x="20837" y="2641"/>
                </a:lnTo>
                <a:lnTo>
                  <a:pt x="20831" y="2694"/>
                </a:lnTo>
                <a:lnTo>
                  <a:pt x="20819" y="2751"/>
                </a:lnTo>
                <a:lnTo>
                  <a:pt x="20807" y="2807"/>
                </a:lnTo>
                <a:lnTo>
                  <a:pt x="20792" y="2860"/>
                </a:lnTo>
                <a:lnTo>
                  <a:pt x="20774" y="2913"/>
                </a:lnTo>
                <a:lnTo>
                  <a:pt x="20753" y="2970"/>
                </a:lnTo>
                <a:lnTo>
                  <a:pt x="20735" y="3019"/>
                </a:lnTo>
                <a:lnTo>
                  <a:pt x="20711" y="3072"/>
                </a:lnTo>
                <a:lnTo>
                  <a:pt x="20681" y="3118"/>
                </a:lnTo>
                <a:lnTo>
                  <a:pt x="20654" y="3167"/>
                </a:lnTo>
                <a:lnTo>
                  <a:pt x="20624" y="3217"/>
                </a:lnTo>
                <a:lnTo>
                  <a:pt x="20588" y="3263"/>
                </a:lnTo>
                <a:lnTo>
                  <a:pt x="20555" y="3305"/>
                </a:lnTo>
                <a:lnTo>
                  <a:pt x="18699" y="5485"/>
                </a:lnTo>
                <a:lnTo>
                  <a:pt x="18666" y="5520"/>
                </a:lnTo>
                <a:lnTo>
                  <a:pt x="18630" y="5556"/>
                </a:lnTo>
                <a:lnTo>
                  <a:pt x="18597" y="5584"/>
                </a:lnTo>
                <a:lnTo>
                  <a:pt x="18566" y="5605"/>
                </a:lnTo>
                <a:lnTo>
                  <a:pt x="18533" y="5626"/>
                </a:lnTo>
                <a:lnTo>
                  <a:pt x="18506" y="5637"/>
                </a:lnTo>
                <a:lnTo>
                  <a:pt x="18479" y="5640"/>
                </a:lnTo>
                <a:lnTo>
                  <a:pt x="18452" y="5647"/>
                </a:lnTo>
                <a:lnTo>
                  <a:pt x="18425" y="5640"/>
                </a:lnTo>
                <a:lnTo>
                  <a:pt x="18401" y="5637"/>
                </a:lnTo>
                <a:lnTo>
                  <a:pt x="18377" y="5626"/>
                </a:lnTo>
                <a:lnTo>
                  <a:pt x="18350" y="5609"/>
                </a:lnTo>
                <a:lnTo>
                  <a:pt x="18326" y="5594"/>
                </a:lnTo>
                <a:lnTo>
                  <a:pt x="18302" y="5570"/>
                </a:lnTo>
                <a:lnTo>
                  <a:pt x="18257" y="5517"/>
                </a:lnTo>
                <a:lnTo>
                  <a:pt x="18209" y="5457"/>
                </a:lnTo>
                <a:lnTo>
                  <a:pt x="18160" y="5382"/>
                </a:lnTo>
                <a:lnTo>
                  <a:pt x="18061" y="5216"/>
                </a:lnTo>
                <a:lnTo>
                  <a:pt x="18007" y="5128"/>
                </a:lnTo>
                <a:lnTo>
                  <a:pt x="17947" y="5036"/>
                </a:lnTo>
                <a:lnTo>
                  <a:pt x="17881" y="4948"/>
                </a:lnTo>
                <a:lnTo>
                  <a:pt x="17812" y="4860"/>
                </a:lnTo>
                <a:lnTo>
                  <a:pt x="17724" y="4754"/>
                </a:lnTo>
                <a:lnTo>
                  <a:pt x="17646" y="4672"/>
                </a:lnTo>
                <a:lnTo>
                  <a:pt x="17571" y="4595"/>
                </a:lnTo>
                <a:lnTo>
                  <a:pt x="17496" y="4528"/>
                </a:lnTo>
                <a:lnTo>
                  <a:pt x="17421" y="4460"/>
                </a:lnTo>
                <a:lnTo>
                  <a:pt x="17276" y="4340"/>
                </a:lnTo>
                <a:lnTo>
                  <a:pt x="17216" y="4287"/>
                </a:lnTo>
                <a:lnTo>
                  <a:pt x="17159" y="4231"/>
                </a:lnTo>
                <a:lnTo>
                  <a:pt x="17117" y="4178"/>
                </a:lnTo>
                <a:lnTo>
                  <a:pt x="17099" y="4150"/>
                </a:lnTo>
                <a:lnTo>
                  <a:pt x="17081" y="4121"/>
                </a:lnTo>
                <a:lnTo>
                  <a:pt x="17066" y="4093"/>
                </a:lnTo>
                <a:lnTo>
                  <a:pt x="17060" y="4065"/>
                </a:lnTo>
                <a:lnTo>
                  <a:pt x="17054" y="4033"/>
                </a:lnTo>
                <a:lnTo>
                  <a:pt x="17051" y="4005"/>
                </a:lnTo>
                <a:lnTo>
                  <a:pt x="17054" y="3969"/>
                </a:lnTo>
                <a:lnTo>
                  <a:pt x="17057" y="3938"/>
                </a:lnTo>
                <a:lnTo>
                  <a:pt x="17066" y="3902"/>
                </a:lnTo>
                <a:lnTo>
                  <a:pt x="17081" y="3867"/>
                </a:lnTo>
                <a:lnTo>
                  <a:pt x="17102" y="3828"/>
                </a:lnTo>
                <a:lnTo>
                  <a:pt x="17126" y="3793"/>
                </a:lnTo>
                <a:lnTo>
                  <a:pt x="17153" y="3754"/>
                </a:lnTo>
                <a:lnTo>
                  <a:pt x="17189" y="3708"/>
                </a:lnTo>
                <a:lnTo>
                  <a:pt x="19042" y="1528"/>
                </a:lnTo>
                <a:lnTo>
                  <a:pt x="19081" y="1490"/>
                </a:lnTo>
                <a:lnTo>
                  <a:pt x="19117" y="1451"/>
                </a:lnTo>
                <a:lnTo>
                  <a:pt x="19159" y="1412"/>
                </a:lnTo>
                <a:lnTo>
                  <a:pt x="19201" y="1380"/>
                </a:lnTo>
                <a:lnTo>
                  <a:pt x="19243" y="1348"/>
                </a:lnTo>
                <a:lnTo>
                  <a:pt x="19288" y="1320"/>
                </a:lnTo>
                <a:lnTo>
                  <a:pt x="19327" y="1295"/>
                </a:lnTo>
                <a:lnTo>
                  <a:pt x="19373" y="1271"/>
                </a:lnTo>
                <a:lnTo>
                  <a:pt x="19421" y="1249"/>
                </a:lnTo>
                <a:lnTo>
                  <a:pt x="19466" y="1235"/>
                </a:lnTo>
                <a:lnTo>
                  <a:pt x="19514" y="1218"/>
                </a:lnTo>
                <a:lnTo>
                  <a:pt x="19559" y="1207"/>
                </a:lnTo>
                <a:lnTo>
                  <a:pt x="19607" y="1196"/>
                </a:lnTo>
                <a:lnTo>
                  <a:pt x="19655" y="1189"/>
                </a:lnTo>
                <a:lnTo>
                  <a:pt x="19703" y="1186"/>
                </a:lnTo>
              </a:path>
              <a:path w="21600" h="21600">
                <a:moveTo>
                  <a:pt x="21003" y="212"/>
                </a:moveTo>
                <a:lnTo>
                  <a:pt x="21058" y="216"/>
                </a:lnTo>
                <a:lnTo>
                  <a:pt x="21118" y="223"/>
                </a:lnTo>
                <a:lnTo>
                  <a:pt x="21173" y="240"/>
                </a:lnTo>
                <a:lnTo>
                  <a:pt x="21227" y="262"/>
                </a:lnTo>
                <a:lnTo>
                  <a:pt x="21282" y="294"/>
                </a:lnTo>
                <a:lnTo>
                  <a:pt x="21333" y="326"/>
                </a:lnTo>
                <a:lnTo>
                  <a:pt x="21382" y="369"/>
                </a:lnTo>
                <a:lnTo>
                  <a:pt x="21427" y="415"/>
                </a:lnTo>
                <a:lnTo>
                  <a:pt x="21469" y="468"/>
                </a:lnTo>
                <a:lnTo>
                  <a:pt x="21503" y="525"/>
                </a:lnTo>
                <a:lnTo>
                  <a:pt x="21533" y="586"/>
                </a:lnTo>
                <a:lnTo>
                  <a:pt x="21557" y="653"/>
                </a:lnTo>
                <a:lnTo>
                  <a:pt x="21575" y="717"/>
                </a:lnTo>
                <a:lnTo>
                  <a:pt x="21590" y="785"/>
                </a:lnTo>
                <a:lnTo>
                  <a:pt x="21600" y="849"/>
                </a:lnTo>
                <a:lnTo>
                  <a:pt x="21600" y="916"/>
                </a:lnTo>
                <a:lnTo>
                  <a:pt x="21600" y="984"/>
                </a:lnTo>
                <a:lnTo>
                  <a:pt x="21590" y="1052"/>
                </a:lnTo>
                <a:lnTo>
                  <a:pt x="21575" y="1119"/>
                </a:lnTo>
                <a:lnTo>
                  <a:pt x="21557" y="1183"/>
                </a:lnTo>
                <a:lnTo>
                  <a:pt x="21533" y="1244"/>
                </a:lnTo>
                <a:lnTo>
                  <a:pt x="21503" y="1308"/>
                </a:lnTo>
                <a:lnTo>
                  <a:pt x="21469" y="1365"/>
                </a:lnTo>
                <a:lnTo>
                  <a:pt x="21427" y="1415"/>
                </a:lnTo>
                <a:lnTo>
                  <a:pt x="21263" y="1607"/>
                </a:lnTo>
                <a:lnTo>
                  <a:pt x="21221" y="1653"/>
                </a:lnTo>
                <a:lnTo>
                  <a:pt x="21185" y="1681"/>
                </a:lnTo>
                <a:lnTo>
                  <a:pt x="21167" y="1688"/>
                </a:lnTo>
                <a:lnTo>
                  <a:pt x="21148" y="1699"/>
                </a:lnTo>
                <a:lnTo>
                  <a:pt x="21133" y="1699"/>
                </a:lnTo>
                <a:lnTo>
                  <a:pt x="21118" y="1699"/>
                </a:lnTo>
                <a:lnTo>
                  <a:pt x="21103" y="1696"/>
                </a:lnTo>
                <a:lnTo>
                  <a:pt x="21091" y="1688"/>
                </a:lnTo>
                <a:lnTo>
                  <a:pt x="21064" y="1671"/>
                </a:lnTo>
                <a:lnTo>
                  <a:pt x="21040" y="1642"/>
                </a:lnTo>
                <a:lnTo>
                  <a:pt x="21015" y="1603"/>
                </a:lnTo>
                <a:lnTo>
                  <a:pt x="20991" y="1564"/>
                </a:lnTo>
                <a:lnTo>
                  <a:pt x="20967" y="1514"/>
                </a:lnTo>
                <a:lnTo>
                  <a:pt x="20912" y="1407"/>
                </a:lnTo>
                <a:lnTo>
                  <a:pt x="20885" y="1354"/>
                </a:lnTo>
                <a:lnTo>
                  <a:pt x="20849" y="1297"/>
                </a:lnTo>
                <a:lnTo>
                  <a:pt x="20812" y="1240"/>
                </a:lnTo>
                <a:lnTo>
                  <a:pt x="20770" y="1187"/>
                </a:lnTo>
                <a:lnTo>
                  <a:pt x="20725" y="1137"/>
                </a:lnTo>
                <a:lnTo>
                  <a:pt x="20679" y="1094"/>
                </a:lnTo>
                <a:lnTo>
                  <a:pt x="20631" y="1055"/>
                </a:lnTo>
                <a:lnTo>
                  <a:pt x="20582" y="1020"/>
                </a:lnTo>
                <a:lnTo>
                  <a:pt x="20492" y="956"/>
                </a:lnTo>
                <a:lnTo>
                  <a:pt x="20449" y="927"/>
                </a:lnTo>
                <a:lnTo>
                  <a:pt x="20416" y="899"/>
                </a:lnTo>
                <a:lnTo>
                  <a:pt x="20383" y="870"/>
                </a:lnTo>
                <a:lnTo>
                  <a:pt x="20358" y="842"/>
                </a:lnTo>
                <a:lnTo>
                  <a:pt x="20343" y="813"/>
                </a:lnTo>
                <a:lnTo>
                  <a:pt x="20340" y="795"/>
                </a:lnTo>
                <a:lnTo>
                  <a:pt x="20334" y="778"/>
                </a:lnTo>
                <a:lnTo>
                  <a:pt x="20334" y="760"/>
                </a:lnTo>
                <a:lnTo>
                  <a:pt x="20340" y="742"/>
                </a:lnTo>
                <a:lnTo>
                  <a:pt x="20343" y="721"/>
                </a:lnTo>
                <a:lnTo>
                  <a:pt x="20349" y="703"/>
                </a:lnTo>
                <a:lnTo>
                  <a:pt x="20377" y="660"/>
                </a:lnTo>
                <a:lnTo>
                  <a:pt x="20413" y="610"/>
                </a:lnTo>
                <a:lnTo>
                  <a:pt x="20576" y="415"/>
                </a:lnTo>
                <a:lnTo>
                  <a:pt x="20625" y="369"/>
                </a:lnTo>
                <a:lnTo>
                  <a:pt x="20673" y="326"/>
                </a:lnTo>
                <a:lnTo>
                  <a:pt x="20722" y="294"/>
                </a:lnTo>
                <a:lnTo>
                  <a:pt x="20776" y="262"/>
                </a:lnTo>
                <a:lnTo>
                  <a:pt x="20828" y="240"/>
                </a:lnTo>
                <a:lnTo>
                  <a:pt x="20888" y="223"/>
                </a:lnTo>
                <a:lnTo>
                  <a:pt x="20943" y="216"/>
                </a:lnTo>
                <a:lnTo>
                  <a:pt x="21003" y="212"/>
                </a:lnTo>
              </a:path>
              <a:path w="21600" h="21600">
                <a:moveTo>
                  <a:pt x="18839" y="0"/>
                </a:moveTo>
                <a:lnTo>
                  <a:pt x="18878" y="0"/>
                </a:lnTo>
                <a:lnTo>
                  <a:pt x="18918" y="0"/>
                </a:lnTo>
                <a:lnTo>
                  <a:pt x="18954" y="7"/>
                </a:lnTo>
                <a:lnTo>
                  <a:pt x="18993" y="21"/>
                </a:lnTo>
                <a:lnTo>
                  <a:pt x="19029" y="31"/>
                </a:lnTo>
                <a:lnTo>
                  <a:pt x="19066" y="53"/>
                </a:lnTo>
                <a:lnTo>
                  <a:pt x="19099" y="77"/>
                </a:lnTo>
                <a:lnTo>
                  <a:pt x="19132" y="106"/>
                </a:lnTo>
                <a:lnTo>
                  <a:pt x="19162" y="137"/>
                </a:lnTo>
                <a:lnTo>
                  <a:pt x="19189" y="169"/>
                </a:lnTo>
                <a:lnTo>
                  <a:pt x="19213" y="212"/>
                </a:lnTo>
                <a:lnTo>
                  <a:pt x="19232" y="247"/>
                </a:lnTo>
                <a:lnTo>
                  <a:pt x="19250" y="293"/>
                </a:lnTo>
                <a:lnTo>
                  <a:pt x="19262" y="332"/>
                </a:lnTo>
                <a:lnTo>
                  <a:pt x="19274" y="378"/>
                </a:lnTo>
                <a:lnTo>
                  <a:pt x="19277" y="421"/>
                </a:lnTo>
                <a:lnTo>
                  <a:pt x="19280" y="467"/>
                </a:lnTo>
                <a:lnTo>
                  <a:pt x="19277" y="513"/>
                </a:lnTo>
                <a:lnTo>
                  <a:pt x="19271" y="555"/>
                </a:lnTo>
                <a:lnTo>
                  <a:pt x="19262" y="601"/>
                </a:lnTo>
                <a:lnTo>
                  <a:pt x="19250" y="644"/>
                </a:lnTo>
                <a:lnTo>
                  <a:pt x="19232" y="686"/>
                </a:lnTo>
                <a:lnTo>
                  <a:pt x="19213" y="725"/>
                </a:lnTo>
                <a:lnTo>
                  <a:pt x="19189" y="764"/>
                </a:lnTo>
                <a:lnTo>
                  <a:pt x="19162" y="799"/>
                </a:lnTo>
                <a:lnTo>
                  <a:pt x="15534" y="5053"/>
                </a:lnTo>
                <a:lnTo>
                  <a:pt x="15503" y="5084"/>
                </a:lnTo>
                <a:lnTo>
                  <a:pt x="15473" y="5109"/>
                </a:lnTo>
                <a:lnTo>
                  <a:pt x="15437" y="5134"/>
                </a:lnTo>
                <a:lnTo>
                  <a:pt x="15404" y="5155"/>
                </a:lnTo>
                <a:lnTo>
                  <a:pt x="15365" y="5169"/>
                </a:lnTo>
                <a:lnTo>
                  <a:pt x="15325" y="5176"/>
                </a:lnTo>
                <a:lnTo>
                  <a:pt x="15289" y="5187"/>
                </a:lnTo>
                <a:lnTo>
                  <a:pt x="15250" y="5187"/>
                </a:lnTo>
                <a:lnTo>
                  <a:pt x="15211" y="5187"/>
                </a:lnTo>
                <a:lnTo>
                  <a:pt x="15174" y="5176"/>
                </a:lnTo>
                <a:lnTo>
                  <a:pt x="15135" y="5169"/>
                </a:lnTo>
                <a:lnTo>
                  <a:pt x="15102" y="5155"/>
                </a:lnTo>
                <a:lnTo>
                  <a:pt x="15066" y="5134"/>
                </a:lnTo>
                <a:lnTo>
                  <a:pt x="15033" y="5109"/>
                </a:lnTo>
                <a:lnTo>
                  <a:pt x="14999" y="5084"/>
                </a:lnTo>
                <a:lnTo>
                  <a:pt x="14969" y="5053"/>
                </a:lnTo>
                <a:lnTo>
                  <a:pt x="14942" y="5014"/>
                </a:lnTo>
                <a:lnTo>
                  <a:pt x="14918" y="4978"/>
                </a:lnTo>
                <a:lnTo>
                  <a:pt x="14897" y="4939"/>
                </a:lnTo>
                <a:lnTo>
                  <a:pt x="14879" y="4897"/>
                </a:lnTo>
                <a:lnTo>
                  <a:pt x="14869" y="4854"/>
                </a:lnTo>
                <a:lnTo>
                  <a:pt x="14857" y="4808"/>
                </a:lnTo>
                <a:lnTo>
                  <a:pt x="14851" y="4766"/>
                </a:lnTo>
                <a:lnTo>
                  <a:pt x="14851" y="4720"/>
                </a:lnTo>
                <a:lnTo>
                  <a:pt x="14851" y="4674"/>
                </a:lnTo>
                <a:lnTo>
                  <a:pt x="14857" y="4628"/>
                </a:lnTo>
                <a:lnTo>
                  <a:pt x="14869" y="4589"/>
                </a:lnTo>
                <a:lnTo>
                  <a:pt x="14879" y="4543"/>
                </a:lnTo>
                <a:lnTo>
                  <a:pt x="14897" y="4504"/>
                </a:lnTo>
                <a:lnTo>
                  <a:pt x="14918" y="4462"/>
                </a:lnTo>
                <a:lnTo>
                  <a:pt x="14942" y="4426"/>
                </a:lnTo>
                <a:lnTo>
                  <a:pt x="14969" y="4391"/>
                </a:lnTo>
                <a:lnTo>
                  <a:pt x="18598" y="137"/>
                </a:lnTo>
                <a:lnTo>
                  <a:pt x="18625" y="106"/>
                </a:lnTo>
                <a:lnTo>
                  <a:pt x="18661" y="77"/>
                </a:lnTo>
                <a:lnTo>
                  <a:pt x="18694" y="53"/>
                </a:lnTo>
                <a:lnTo>
                  <a:pt x="18730" y="31"/>
                </a:lnTo>
                <a:lnTo>
                  <a:pt x="18764" y="21"/>
                </a:lnTo>
                <a:lnTo>
                  <a:pt x="18803" y="7"/>
                </a:lnTo>
                <a:lnTo>
                  <a:pt x="18839" y="0"/>
                </a:lnTo>
                <a:close/>
              </a:path>
            </a:pathLst>
          </a:custGeom>
          <a:solidFill>
            <a:srgbClr val="C00000"/>
          </a:solidFill>
          <a:ln w="9525" cap="flat" cmpd="sng">
            <a:noFill/>
            <a:prstDash val="solid"/>
            <a:round/>
          </a:ln>
        </p:spPr>
      </p:sp>
      <p:sp>
        <p:nvSpPr>
          <p:cNvPr id="405" name="曲线"/>
          <p:cNvSpPr>
            <a:spLocks/>
          </p:cNvSpPr>
          <p:nvPr/>
        </p:nvSpPr>
        <p:spPr>
          <a:xfrm>
            <a:off x="4637179" y="4255395"/>
            <a:ext cx="363446" cy="297556"/>
          </a:xfrm>
          <a:custGeom>
            <a:avLst/>
            <a:gdLst>
              <a:gd name="T1" fmla="*/ 0 w 21600"/>
              <a:gd name="T2" fmla="*/ 0 h 21600"/>
              <a:gd name="T3" fmla="*/ 21600 w 21600"/>
              <a:gd name="T4" fmla="*/ 21600 h 21600"/>
            </a:gdLst>
            <a:ahLst/>
            <a:cxnLst/>
            <a:rect l="T1" t="T2" r="T3" b="T4"/>
            <a:pathLst>
              <a:path w="21600" h="21600">
                <a:moveTo>
                  <a:pt x="8275" y="17350"/>
                </a:moveTo>
                <a:lnTo>
                  <a:pt x="8342" y="17350"/>
                </a:lnTo>
                <a:lnTo>
                  <a:pt x="13257" y="17350"/>
                </a:lnTo>
                <a:lnTo>
                  <a:pt x="13324" y="17350"/>
                </a:lnTo>
                <a:lnTo>
                  <a:pt x="13387" y="17365"/>
                </a:lnTo>
                <a:lnTo>
                  <a:pt x="13450" y="17375"/>
                </a:lnTo>
                <a:lnTo>
                  <a:pt x="13508" y="17400"/>
                </a:lnTo>
                <a:lnTo>
                  <a:pt x="13568" y="17425"/>
                </a:lnTo>
                <a:lnTo>
                  <a:pt x="13619" y="17457"/>
                </a:lnTo>
                <a:lnTo>
                  <a:pt x="13667" y="17489"/>
                </a:lnTo>
                <a:lnTo>
                  <a:pt x="13716" y="17531"/>
                </a:lnTo>
                <a:lnTo>
                  <a:pt x="13758" y="17578"/>
                </a:lnTo>
                <a:lnTo>
                  <a:pt x="13791" y="17624"/>
                </a:lnTo>
                <a:lnTo>
                  <a:pt x="13827" y="17673"/>
                </a:lnTo>
                <a:lnTo>
                  <a:pt x="13854" y="17727"/>
                </a:lnTo>
                <a:lnTo>
                  <a:pt x="13875" y="17787"/>
                </a:lnTo>
                <a:lnTo>
                  <a:pt x="13887" y="17844"/>
                </a:lnTo>
                <a:lnTo>
                  <a:pt x="13899" y="17908"/>
                </a:lnTo>
                <a:lnTo>
                  <a:pt x="13902" y="17972"/>
                </a:lnTo>
                <a:lnTo>
                  <a:pt x="13899" y="18036"/>
                </a:lnTo>
                <a:lnTo>
                  <a:pt x="13887" y="18100"/>
                </a:lnTo>
                <a:lnTo>
                  <a:pt x="13875" y="18156"/>
                </a:lnTo>
                <a:lnTo>
                  <a:pt x="13854" y="18213"/>
                </a:lnTo>
                <a:lnTo>
                  <a:pt x="13827" y="18270"/>
                </a:lnTo>
                <a:lnTo>
                  <a:pt x="13791" y="18316"/>
                </a:lnTo>
                <a:lnTo>
                  <a:pt x="13758" y="18366"/>
                </a:lnTo>
                <a:lnTo>
                  <a:pt x="13716" y="18412"/>
                </a:lnTo>
                <a:lnTo>
                  <a:pt x="13667" y="18451"/>
                </a:lnTo>
                <a:lnTo>
                  <a:pt x="13619" y="18487"/>
                </a:lnTo>
                <a:lnTo>
                  <a:pt x="13568" y="18519"/>
                </a:lnTo>
                <a:lnTo>
                  <a:pt x="13508" y="18543"/>
                </a:lnTo>
                <a:lnTo>
                  <a:pt x="13450" y="18561"/>
                </a:lnTo>
                <a:lnTo>
                  <a:pt x="13387" y="18579"/>
                </a:lnTo>
                <a:lnTo>
                  <a:pt x="13324" y="18590"/>
                </a:lnTo>
                <a:lnTo>
                  <a:pt x="13257" y="18590"/>
                </a:lnTo>
                <a:lnTo>
                  <a:pt x="8342" y="18590"/>
                </a:lnTo>
                <a:lnTo>
                  <a:pt x="8275" y="18590"/>
                </a:lnTo>
                <a:lnTo>
                  <a:pt x="8212" y="18579"/>
                </a:lnTo>
                <a:lnTo>
                  <a:pt x="8149" y="18561"/>
                </a:lnTo>
                <a:lnTo>
                  <a:pt x="8088" y="18543"/>
                </a:lnTo>
                <a:lnTo>
                  <a:pt x="8034" y="18519"/>
                </a:lnTo>
                <a:lnTo>
                  <a:pt x="7983" y="18487"/>
                </a:lnTo>
                <a:lnTo>
                  <a:pt x="7932" y="18448"/>
                </a:lnTo>
                <a:lnTo>
                  <a:pt x="7886" y="18412"/>
                </a:lnTo>
                <a:lnTo>
                  <a:pt x="7844" y="18366"/>
                </a:lnTo>
                <a:lnTo>
                  <a:pt x="7805" y="18316"/>
                </a:lnTo>
                <a:lnTo>
                  <a:pt x="7775" y="18267"/>
                </a:lnTo>
                <a:lnTo>
                  <a:pt x="7748" y="18213"/>
                </a:lnTo>
                <a:lnTo>
                  <a:pt x="7727" y="18156"/>
                </a:lnTo>
                <a:lnTo>
                  <a:pt x="7709" y="18100"/>
                </a:lnTo>
                <a:lnTo>
                  <a:pt x="7700" y="18036"/>
                </a:lnTo>
                <a:lnTo>
                  <a:pt x="7697" y="17972"/>
                </a:lnTo>
                <a:lnTo>
                  <a:pt x="7700" y="17908"/>
                </a:lnTo>
                <a:lnTo>
                  <a:pt x="7709" y="17844"/>
                </a:lnTo>
                <a:lnTo>
                  <a:pt x="7727" y="17787"/>
                </a:lnTo>
                <a:lnTo>
                  <a:pt x="7748" y="17730"/>
                </a:lnTo>
                <a:lnTo>
                  <a:pt x="7775" y="17673"/>
                </a:lnTo>
                <a:lnTo>
                  <a:pt x="7805" y="17624"/>
                </a:lnTo>
                <a:lnTo>
                  <a:pt x="7844" y="17578"/>
                </a:lnTo>
                <a:lnTo>
                  <a:pt x="7886" y="17531"/>
                </a:lnTo>
                <a:lnTo>
                  <a:pt x="7932" y="17489"/>
                </a:lnTo>
                <a:lnTo>
                  <a:pt x="7983" y="17457"/>
                </a:lnTo>
                <a:lnTo>
                  <a:pt x="8034" y="17425"/>
                </a:lnTo>
                <a:lnTo>
                  <a:pt x="8088" y="17400"/>
                </a:lnTo>
                <a:lnTo>
                  <a:pt x="8149" y="17379"/>
                </a:lnTo>
                <a:lnTo>
                  <a:pt x="8212" y="17365"/>
                </a:lnTo>
                <a:lnTo>
                  <a:pt x="8275" y="17350"/>
                </a:lnTo>
              </a:path>
              <a:path w="21600" h="21600">
                <a:moveTo>
                  <a:pt x="9338" y="14783"/>
                </a:moveTo>
                <a:lnTo>
                  <a:pt x="12261" y="14783"/>
                </a:lnTo>
                <a:lnTo>
                  <a:pt x="12309" y="14787"/>
                </a:lnTo>
                <a:lnTo>
                  <a:pt x="12357" y="14794"/>
                </a:lnTo>
                <a:lnTo>
                  <a:pt x="12402" y="14808"/>
                </a:lnTo>
                <a:lnTo>
                  <a:pt x="12445" y="14825"/>
                </a:lnTo>
                <a:lnTo>
                  <a:pt x="12484" y="14847"/>
                </a:lnTo>
                <a:lnTo>
                  <a:pt x="12523" y="14875"/>
                </a:lnTo>
                <a:lnTo>
                  <a:pt x="12559" y="14907"/>
                </a:lnTo>
                <a:lnTo>
                  <a:pt x="12592" y="14945"/>
                </a:lnTo>
                <a:lnTo>
                  <a:pt x="12622" y="14981"/>
                </a:lnTo>
                <a:lnTo>
                  <a:pt x="12646" y="15027"/>
                </a:lnTo>
                <a:lnTo>
                  <a:pt x="12670" y="15069"/>
                </a:lnTo>
                <a:lnTo>
                  <a:pt x="12691" y="15118"/>
                </a:lnTo>
                <a:lnTo>
                  <a:pt x="12706" y="15168"/>
                </a:lnTo>
                <a:lnTo>
                  <a:pt x="12718" y="15221"/>
                </a:lnTo>
                <a:lnTo>
                  <a:pt x="12728" y="15277"/>
                </a:lnTo>
                <a:lnTo>
                  <a:pt x="12728" y="15334"/>
                </a:lnTo>
                <a:lnTo>
                  <a:pt x="12728" y="15387"/>
                </a:lnTo>
                <a:lnTo>
                  <a:pt x="12718" y="15443"/>
                </a:lnTo>
                <a:lnTo>
                  <a:pt x="12706" y="15496"/>
                </a:lnTo>
                <a:lnTo>
                  <a:pt x="12691" y="15545"/>
                </a:lnTo>
                <a:lnTo>
                  <a:pt x="12670" y="15591"/>
                </a:lnTo>
                <a:lnTo>
                  <a:pt x="12646" y="15637"/>
                </a:lnTo>
                <a:lnTo>
                  <a:pt x="12619" y="15676"/>
                </a:lnTo>
                <a:lnTo>
                  <a:pt x="12592" y="15718"/>
                </a:lnTo>
                <a:lnTo>
                  <a:pt x="12559" y="15754"/>
                </a:lnTo>
                <a:lnTo>
                  <a:pt x="12523" y="15786"/>
                </a:lnTo>
                <a:lnTo>
                  <a:pt x="12484" y="15810"/>
                </a:lnTo>
                <a:lnTo>
                  <a:pt x="12445" y="15835"/>
                </a:lnTo>
                <a:lnTo>
                  <a:pt x="12399" y="15856"/>
                </a:lnTo>
                <a:lnTo>
                  <a:pt x="12357" y="15867"/>
                </a:lnTo>
                <a:lnTo>
                  <a:pt x="12309" y="15877"/>
                </a:lnTo>
                <a:lnTo>
                  <a:pt x="12261" y="15881"/>
                </a:lnTo>
                <a:lnTo>
                  <a:pt x="9338" y="15881"/>
                </a:lnTo>
                <a:lnTo>
                  <a:pt x="9293" y="15877"/>
                </a:lnTo>
                <a:lnTo>
                  <a:pt x="9245" y="15867"/>
                </a:lnTo>
                <a:lnTo>
                  <a:pt x="9200" y="15856"/>
                </a:lnTo>
                <a:lnTo>
                  <a:pt x="9157" y="15835"/>
                </a:lnTo>
                <a:lnTo>
                  <a:pt x="9115" y="15810"/>
                </a:lnTo>
                <a:lnTo>
                  <a:pt x="9079" y="15786"/>
                </a:lnTo>
                <a:lnTo>
                  <a:pt x="9040" y="15754"/>
                </a:lnTo>
                <a:lnTo>
                  <a:pt x="9010" y="15718"/>
                </a:lnTo>
                <a:lnTo>
                  <a:pt x="8977" y="15676"/>
                </a:lnTo>
                <a:lnTo>
                  <a:pt x="8950" y="15637"/>
                </a:lnTo>
                <a:lnTo>
                  <a:pt x="8929" y="15591"/>
                </a:lnTo>
                <a:lnTo>
                  <a:pt x="8908" y="15545"/>
                </a:lnTo>
                <a:lnTo>
                  <a:pt x="8893" y="15496"/>
                </a:lnTo>
                <a:lnTo>
                  <a:pt x="8881" y="15443"/>
                </a:lnTo>
                <a:lnTo>
                  <a:pt x="8874" y="15387"/>
                </a:lnTo>
                <a:lnTo>
                  <a:pt x="8871" y="15334"/>
                </a:lnTo>
                <a:lnTo>
                  <a:pt x="8874" y="15277"/>
                </a:lnTo>
                <a:lnTo>
                  <a:pt x="8881" y="15221"/>
                </a:lnTo>
                <a:lnTo>
                  <a:pt x="8893" y="15168"/>
                </a:lnTo>
                <a:lnTo>
                  <a:pt x="8908" y="15118"/>
                </a:lnTo>
                <a:lnTo>
                  <a:pt x="8926" y="15069"/>
                </a:lnTo>
                <a:lnTo>
                  <a:pt x="8950" y="15027"/>
                </a:lnTo>
                <a:lnTo>
                  <a:pt x="8977" y="14981"/>
                </a:lnTo>
                <a:lnTo>
                  <a:pt x="9010" y="14945"/>
                </a:lnTo>
                <a:lnTo>
                  <a:pt x="9040" y="14907"/>
                </a:lnTo>
                <a:lnTo>
                  <a:pt x="9079" y="14875"/>
                </a:lnTo>
                <a:lnTo>
                  <a:pt x="9115" y="14847"/>
                </a:lnTo>
                <a:lnTo>
                  <a:pt x="9157" y="14825"/>
                </a:lnTo>
                <a:lnTo>
                  <a:pt x="9200" y="14808"/>
                </a:lnTo>
                <a:lnTo>
                  <a:pt x="9245" y="14794"/>
                </a:lnTo>
                <a:lnTo>
                  <a:pt x="9293" y="14787"/>
                </a:lnTo>
                <a:lnTo>
                  <a:pt x="9338" y="14783"/>
                </a:lnTo>
              </a:path>
              <a:path w="21600" h="21600">
                <a:moveTo>
                  <a:pt x="3503" y="11986"/>
                </a:moveTo>
                <a:lnTo>
                  <a:pt x="8422" y="11986"/>
                </a:lnTo>
                <a:lnTo>
                  <a:pt x="8486" y="11989"/>
                </a:lnTo>
                <a:lnTo>
                  <a:pt x="8552" y="12000"/>
                </a:lnTo>
                <a:lnTo>
                  <a:pt x="8615" y="12014"/>
                </a:lnTo>
                <a:lnTo>
                  <a:pt x="8672" y="12035"/>
                </a:lnTo>
                <a:lnTo>
                  <a:pt x="8730" y="12060"/>
                </a:lnTo>
                <a:lnTo>
                  <a:pt x="8784" y="12092"/>
                </a:lnTo>
                <a:lnTo>
                  <a:pt x="8832" y="12127"/>
                </a:lnTo>
                <a:lnTo>
                  <a:pt x="8877" y="12166"/>
                </a:lnTo>
                <a:lnTo>
                  <a:pt x="8920" y="12209"/>
                </a:lnTo>
                <a:lnTo>
                  <a:pt x="8959" y="12258"/>
                </a:lnTo>
                <a:lnTo>
                  <a:pt x="8989" y="12312"/>
                </a:lnTo>
                <a:lnTo>
                  <a:pt x="9016" y="12365"/>
                </a:lnTo>
                <a:lnTo>
                  <a:pt x="9037" y="12421"/>
                </a:lnTo>
                <a:lnTo>
                  <a:pt x="9055" y="12478"/>
                </a:lnTo>
                <a:lnTo>
                  <a:pt x="9064" y="12545"/>
                </a:lnTo>
                <a:lnTo>
                  <a:pt x="9067" y="12605"/>
                </a:lnTo>
                <a:lnTo>
                  <a:pt x="9064" y="12669"/>
                </a:lnTo>
                <a:lnTo>
                  <a:pt x="9055" y="12729"/>
                </a:lnTo>
                <a:lnTo>
                  <a:pt x="9037" y="12793"/>
                </a:lnTo>
                <a:lnTo>
                  <a:pt x="9016" y="12850"/>
                </a:lnTo>
                <a:lnTo>
                  <a:pt x="8989" y="12903"/>
                </a:lnTo>
                <a:lnTo>
                  <a:pt x="8959" y="12949"/>
                </a:lnTo>
                <a:lnTo>
                  <a:pt x="8920" y="12998"/>
                </a:lnTo>
                <a:lnTo>
                  <a:pt x="8877" y="13045"/>
                </a:lnTo>
                <a:lnTo>
                  <a:pt x="8832" y="13083"/>
                </a:lnTo>
                <a:lnTo>
                  <a:pt x="8784" y="13122"/>
                </a:lnTo>
                <a:lnTo>
                  <a:pt x="8730" y="13151"/>
                </a:lnTo>
                <a:lnTo>
                  <a:pt x="8672" y="13179"/>
                </a:lnTo>
                <a:lnTo>
                  <a:pt x="8615" y="13197"/>
                </a:lnTo>
                <a:lnTo>
                  <a:pt x="8552" y="13211"/>
                </a:lnTo>
                <a:lnTo>
                  <a:pt x="8486" y="13222"/>
                </a:lnTo>
                <a:lnTo>
                  <a:pt x="8422" y="13225"/>
                </a:lnTo>
                <a:lnTo>
                  <a:pt x="3503" y="13225"/>
                </a:lnTo>
                <a:lnTo>
                  <a:pt x="3440" y="13222"/>
                </a:lnTo>
                <a:lnTo>
                  <a:pt x="3377" y="13211"/>
                </a:lnTo>
                <a:lnTo>
                  <a:pt x="3314" y="13197"/>
                </a:lnTo>
                <a:lnTo>
                  <a:pt x="3256" y="13179"/>
                </a:lnTo>
                <a:lnTo>
                  <a:pt x="3199" y="13151"/>
                </a:lnTo>
                <a:lnTo>
                  <a:pt x="3145" y="13122"/>
                </a:lnTo>
                <a:lnTo>
                  <a:pt x="3096" y="13083"/>
                </a:lnTo>
                <a:lnTo>
                  <a:pt x="3051" y="13045"/>
                </a:lnTo>
                <a:lnTo>
                  <a:pt x="3009" y="12998"/>
                </a:lnTo>
                <a:lnTo>
                  <a:pt x="2973" y="12949"/>
                </a:lnTo>
                <a:lnTo>
                  <a:pt x="2940" y="12903"/>
                </a:lnTo>
                <a:lnTo>
                  <a:pt x="2913" y="12850"/>
                </a:lnTo>
                <a:lnTo>
                  <a:pt x="2892" y="12793"/>
                </a:lnTo>
                <a:lnTo>
                  <a:pt x="2873" y="12729"/>
                </a:lnTo>
                <a:lnTo>
                  <a:pt x="2864" y="12669"/>
                </a:lnTo>
                <a:lnTo>
                  <a:pt x="2861" y="12605"/>
                </a:lnTo>
                <a:lnTo>
                  <a:pt x="2864" y="12545"/>
                </a:lnTo>
                <a:lnTo>
                  <a:pt x="2873" y="12481"/>
                </a:lnTo>
                <a:lnTo>
                  <a:pt x="2892" y="12421"/>
                </a:lnTo>
                <a:lnTo>
                  <a:pt x="2913" y="12365"/>
                </a:lnTo>
                <a:lnTo>
                  <a:pt x="2940" y="12312"/>
                </a:lnTo>
                <a:lnTo>
                  <a:pt x="2973" y="12258"/>
                </a:lnTo>
                <a:lnTo>
                  <a:pt x="3009" y="12209"/>
                </a:lnTo>
                <a:lnTo>
                  <a:pt x="3051" y="12170"/>
                </a:lnTo>
                <a:lnTo>
                  <a:pt x="3096" y="12127"/>
                </a:lnTo>
                <a:lnTo>
                  <a:pt x="3145" y="12092"/>
                </a:lnTo>
                <a:lnTo>
                  <a:pt x="3199" y="12060"/>
                </a:lnTo>
                <a:lnTo>
                  <a:pt x="3256" y="12035"/>
                </a:lnTo>
                <a:lnTo>
                  <a:pt x="3314" y="12014"/>
                </a:lnTo>
                <a:lnTo>
                  <a:pt x="3377" y="12000"/>
                </a:lnTo>
                <a:lnTo>
                  <a:pt x="3440" y="11989"/>
                </a:lnTo>
                <a:lnTo>
                  <a:pt x="3503" y="11986"/>
                </a:lnTo>
              </a:path>
              <a:path w="21600" h="21600">
                <a:moveTo>
                  <a:pt x="11968" y="10764"/>
                </a:moveTo>
                <a:lnTo>
                  <a:pt x="11999" y="10764"/>
                </a:lnTo>
                <a:lnTo>
                  <a:pt x="12029" y="10764"/>
                </a:lnTo>
                <a:lnTo>
                  <a:pt x="12062" y="10771"/>
                </a:lnTo>
                <a:lnTo>
                  <a:pt x="12099" y="10785"/>
                </a:lnTo>
                <a:lnTo>
                  <a:pt x="12135" y="10800"/>
                </a:lnTo>
                <a:lnTo>
                  <a:pt x="12171" y="10817"/>
                </a:lnTo>
                <a:lnTo>
                  <a:pt x="12247" y="10860"/>
                </a:lnTo>
                <a:lnTo>
                  <a:pt x="12316" y="10910"/>
                </a:lnTo>
                <a:lnTo>
                  <a:pt x="12377" y="10960"/>
                </a:lnTo>
                <a:lnTo>
                  <a:pt x="12416" y="10999"/>
                </a:lnTo>
                <a:lnTo>
                  <a:pt x="12456" y="11049"/>
                </a:lnTo>
                <a:lnTo>
                  <a:pt x="12498" y="11120"/>
                </a:lnTo>
                <a:lnTo>
                  <a:pt x="12537" y="11202"/>
                </a:lnTo>
                <a:lnTo>
                  <a:pt x="12574" y="11290"/>
                </a:lnTo>
                <a:lnTo>
                  <a:pt x="12589" y="11337"/>
                </a:lnTo>
                <a:lnTo>
                  <a:pt x="12601" y="11376"/>
                </a:lnTo>
                <a:lnTo>
                  <a:pt x="12613" y="11422"/>
                </a:lnTo>
                <a:lnTo>
                  <a:pt x="12619" y="11461"/>
                </a:lnTo>
                <a:lnTo>
                  <a:pt x="12622" y="11497"/>
                </a:lnTo>
                <a:lnTo>
                  <a:pt x="12619" y="11532"/>
                </a:lnTo>
                <a:lnTo>
                  <a:pt x="12613" y="11554"/>
                </a:lnTo>
                <a:lnTo>
                  <a:pt x="12598" y="11579"/>
                </a:lnTo>
                <a:lnTo>
                  <a:pt x="11660" y="12262"/>
                </a:lnTo>
                <a:lnTo>
                  <a:pt x="11642" y="12279"/>
                </a:lnTo>
                <a:lnTo>
                  <a:pt x="11626" y="12294"/>
                </a:lnTo>
                <a:lnTo>
                  <a:pt x="11605" y="12308"/>
                </a:lnTo>
                <a:lnTo>
                  <a:pt x="11584" y="12318"/>
                </a:lnTo>
                <a:lnTo>
                  <a:pt x="11566" y="12326"/>
                </a:lnTo>
                <a:lnTo>
                  <a:pt x="11545" y="12333"/>
                </a:lnTo>
                <a:lnTo>
                  <a:pt x="11499" y="12340"/>
                </a:lnTo>
                <a:lnTo>
                  <a:pt x="11460" y="12333"/>
                </a:lnTo>
                <a:lnTo>
                  <a:pt x="11439" y="12326"/>
                </a:lnTo>
                <a:lnTo>
                  <a:pt x="11418" y="12318"/>
                </a:lnTo>
                <a:lnTo>
                  <a:pt x="11400" y="12308"/>
                </a:lnTo>
                <a:lnTo>
                  <a:pt x="11378" y="12294"/>
                </a:lnTo>
                <a:lnTo>
                  <a:pt x="11360" y="12279"/>
                </a:lnTo>
                <a:lnTo>
                  <a:pt x="11345" y="12262"/>
                </a:lnTo>
                <a:lnTo>
                  <a:pt x="11330" y="12240"/>
                </a:lnTo>
                <a:lnTo>
                  <a:pt x="11318" y="12222"/>
                </a:lnTo>
                <a:lnTo>
                  <a:pt x="11306" y="12198"/>
                </a:lnTo>
                <a:lnTo>
                  <a:pt x="11297" y="12176"/>
                </a:lnTo>
                <a:lnTo>
                  <a:pt x="11285" y="12126"/>
                </a:lnTo>
                <a:lnTo>
                  <a:pt x="11282" y="12077"/>
                </a:lnTo>
                <a:lnTo>
                  <a:pt x="11285" y="12030"/>
                </a:lnTo>
                <a:lnTo>
                  <a:pt x="11297" y="11981"/>
                </a:lnTo>
                <a:lnTo>
                  <a:pt x="11306" y="11956"/>
                </a:lnTo>
                <a:lnTo>
                  <a:pt x="11318" y="11934"/>
                </a:lnTo>
                <a:lnTo>
                  <a:pt x="11330" y="11917"/>
                </a:lnTo>
                <a:lnTo>
                  <a:pt x="11345" y="11895"/>
                </a:lnTo>
                <a:lnTo>
                  <a:pt x="11929" y="10789"/>
                </a:lnTo>
                <a:lnTo>
                  <a:pt x="11944" y="10771"/>
                </a:lnTo>
                <a:lnTo>
                  <a:pt x="11968" y="10764"/>
                </a:lnTo>
              </a:path>
              <a:path w="21600" h="21600">
                <a:moveTo>
                  <a:pt x="3283" y="9419"/>
                </a:moveTo>
                <a:lnTo>
                  <a:pt x="3328" y="9419"/>
                </a:lnTo>
                <a:lnTo>
                  <a:pt x="6251" y="9419"/>
                </a:lnTo>
                <a:lnTo>
                  <a:pt x="6299" y="9419"/>
                </a:lnTo>
                <a:lnTo>
                  <a:pt x="6347" y="9426"/>
                </a:lnTo>
                <a:lnTo>
                  <a:pt x="6392" y="9443"/>
                </a:lnTo>
                <a:lnTo>
                  <a:pt x="6435" y="9457"/>
                </a:lnTo>
                <a:lnTo>
                  <a:pt x="6477" y="9482"/>
                </a:lnTo>
                <a:lnTo>
                  <a:pt x="6513" y="9511"/>
                </a:lnTo>
                <a:lnTo>
                  <a:pt x="6549" y="9539"/>
                </a:lnTo>
                <a:lnTo>
                  <a:pt x="6582" y="9578"/>
                </a:lnTo>
                <a:lnTo>
                  <a:pt x="6615" y="9617"/>
                </a:lnTo>
                <a:lnTo>
                  <a:pt x="6639" y="9656"/>
                </a:lnTo>
                <a:lnTo>
                  <a:pt x="6663" y="9702"/>
                </a:lnTo>
                <a:lnTo>
                  <a:pt x="6681" y="9751"/>
                </a:lnTo>
                <a:lnTo>
                  <a:pt x="6696" y="9804"/>
                </a:lnTo>
                <a:lnTo>
                  <a:pt x="6711" y="9858"/>
                </a:lnTo>
                <a:lnTo>
                  <a:pt x="6717" y="9911"/>
                </a:lnTo>
                <a:lnTo>
                  <a:pt x="6717" y="9967"/>
                </a:lnTo>
                <a:lnTo>
                  <a:pt x="6717" y="10024"/>
                </a:lnTo>
                <a:lnTo>
                  <a:pt x="6711" y="10077"/>
                </a:lnTo>
                <a:lnTo>
                  <a:pt x="6696" y="10130"/>
                </a:lnTo>
                <a:lnTo>
                  <a:pt x="6681" y="10176"/>
                </a:lnTo>
                <a:lnTo>
                  <a:pt x="6663" y="10226"/>
                </a:lnTo>
                <a:lnTo>
                  <a:pt x="6639" y="10272"/>
                </a:lnTo>
                <a:lnTo>
                  <a:pt x="6615" y="10314"/>
                </a:lnTo>
                <a:lnTo>
                  <a:pt x="6582" y="10353"/>
                </a:lnTo>
                <a:lnTo>
                  <a:pt x="6549" y="10389"/>
                </a:lnTo>
                <a:lnTo>
                  <a:pt x="6513" y="10421"/>
                </a:lnTo>
                <a:lnTo>
                  <a:pt x="6477" y="10449"/>
                </a:lnTo>
                <a:lnTo>
                  <a:pt x="6435" y="10470"/>
                </a:lnTo>
                <a:lnTo>
                  <a:pt x="6392" y="10491"/>
                </a:lnTo>
                <a:lnTo>
                  <a:pt x="6347" y="10502"/>
                </a:lnTo>
                <a:lnTo>
                  <a:pt x="6299" y="10513"/>
                </a:lnTo>
                <a:lnTo>
                  <a:pt x="6251" y="10516"/>
                </a:lnTo>
                <a:lnTo>
                  <a:pt x="3328" y="10516"/>
                </a:lnTo>
                <a:lnTo>
                  <a:pt x="3283" y="10513"/>
                </a:lnTo>
                <a:lnTo>
                  <a:pt x="3235" y="10502"/>
                </a:lnTo>
                <a:lnTo>
                  <a:pt x="3190" y="10491"/>
                </a:lnTo>
                <a:lnTo>
                  <a:pt x="3147" y="10470"/>
                </a:lnTo>
                <a:lnTo>
                  <a:pt x="3105" y="10449"/>
                </a:lnTo>
                <a:lnTo>
                  <a:pt x="3069" y="10421"/>
                </a:lnTo>
                <a:lnTo>
                  <a:pt x="3030" y="10389"/>
                </a:lnTo>
                <a:lnTo>
                  <a:pt x="3000" y="10353"/>
                </a:lnTo>
                <a:lnTo>
                  <a:pt x="2967" y="10314"/>
                </a:lnTo>
                <a:lnTo>
                  <a:pt x="2940" y="10272"/>
                </a:lnTo>
                <a:lnTo>
                  <a:pt x="2919" y="10226"/>
                </a:lnTo>
                <a:lnTo>
                  <a:pt x="2898" y="10176"/>
                </a:lnTo>
                <a:lnTo>
                  <a:pt x="2882" y="10130"/>
                </a:lnTo>
                <a:lnTo>
                  <a:pt x="2870" y="10077"/>
                </a:lnTo>
                <a:lnTo>
                  <a:pt x="2864" y="10024"/>
                </a:lnTo>
                <a:lnTo>
                  <a:pt x="2861" y="9967"/>
                </a:lnTo>
                <a:lnTo>
                  <a:pt x="2864" y="9911"/>
                </a:lnTo>
                <a:lnTo>
                  <a:pt x="2870" y="9858"/>
                </a:lnTo>
                <a:lnTo>
                  <a:pt x="2882" y="9804"/>
                </a:lnTo>
                <a:lnTo>
                  <a:pt x="2898" y="9751"/>
                </a:lnTo>
                <a:lnTo>
                  <a:pt x="2916" y="9702"/>
                </a:lnTo>
                <a:lnTo>
                  <a:pt x="2940" y="9656"/>
                </a:lnTo>
                <a:lnTo>
                  <a:pt x="2967" y="9617"/>
                </a:lnTo>
                <a:lnTo>
                  <a:pt x="3000" y="9578"/>
                </a:lnTo>
                <a:lnTo>
                  <a:pt x="3030" y="9539"/>
                </a:lnTo>
                <a:lnTo>
                  <a:pt x="3069" y="9511"/>
                </a:lnTo>
                <a:lnTo>
                  <a:pt x="3105" y="9482"/>
                </a:lnTo>
                <a:lnTo>
                  <a:pt x="3147" y="9457"/>
                </a:lnTo>
                <a:lnTo>
                  <a:pt x="3190" y="9443"/>
                </a:lnTo>
                <a:lnTo>
                  <a:pt x="3235" y="9426"/>
                </a:lnTo>
                <a:lnTo>
                  <a:pt x="3283" y="9419"/>
                </a:lnTo>
              </a:path>
              <a:path w="21600" h="21600">
                <a:moveTo>
                  <a:pt x="3265" y="6586"/>
                </a:moveTo>
                <a:lnTo>
                  <a:pt x="9116" y="6586"/>
                </a:lnTo>
                <a:lnTo>
                  <a:pt x="9173" y="6593"/>
                </a:lnTo>
                <a:lnTo>
                  <a:pt x="9233" y="6603"/>
                </a:lnTo>
                <a:lnTo>
                  <a:pt x="9287" y="6621"/>
                </a:lnTo>
                <a:lnTo>
                  <a:pt x="9342" y="6642"/>
                </a:lnTo>
                <a:lnTo>
                  <a:pt x="9396" y="6674"/>
                </a:lnTo>
                <a:lnTo>
                  <a:pt x="9444" y="6706"/>
                </a:lnTo>
                <a:lnTo>
                  <a:pt x="9489" y="6745"/>
                </a:lnTo>
                <a:lnTo>
                  <a:pt x="9528" y="6791"/>
                </a:lnTo>
                <a:lnTo>
                  <a:pt x="9567" y="6841"/>
                </a:lnTo>
                <a:lnTo>
                  <a:pt x="9598" y="6890"/>
                </a:lnTo>
                <a:lnTo>
                  <a:pt x="9631" y="6950"/>
                </a:lnTo>
                <a:lnTo>
                  <a:pt x="9655" y="7011"/>
                </a:lnTo>
                <a:lnTo>
                  <a:pt x="9676" y="7071"/>
                </a:lnTo>
                <a:lnTo>
                  <a:pt x="9688" y="7135"/>
                </a:lnTo>
                <a:lnTo>
                  <a:pt x="9694" y="7205"/>
                </a:lnTo>
                <a:lnTo>
                  <a:pt x="9700" y="7273"/>
                </a:lnTo>
                <a:lnTo>
                  <a:pt x="9694" y="7347"/>
                </a:lnTo>
                <a:lnTo>
                  <a:pt x="9688" y="7411"/>
                </a:lnTo>
                <a:lnTo>
                  <a:pt x="9676" y="7482"/>
                </a:lnTo>
                <a:lnTo>
                  <a:pt x="9655" y="7542"/>
                </a:lnTo>
                <a:lnTo>
                  <a:pt x="9631" y="7602"/>
                </a:lnTo>
                <a:lnTo>
                  <a:pt x="9598" y="7659"/>
                </a:lnTo>
                <a:lnTo>
                  <a:pt x="9567" y="7712"/>
                </a:lnTo>
                <a:lnTo>
                  <a:pt x="9528" y="7761"/>
                </a:lnTo>
                <a:lnTo>
                  <a:pt x="9489" y="7807"/>
                </a:lnTo>
                <a:lnTo>
                  <a:pt x="9444" y="7846"/>
                </a:lnTo>
                <a:lnTo>
                  <a:pt x="9396" y="7878"/>
                </a:lnTo>
                <a:lnTo>
                  <a:pt x="9342" y="7907"/>
                </a:lnTo>
                <a:lnTo>
                  <a:pt x="9287" y="7931"/>
                </a:lnTo>
                <a:lnTo>
                  <a:pt x="9233" y="7949"/>
                </a:lnTo>
                <a:lnTo>
                  <a:pt x="9173" y="7960"/>
                </a:lnTo>
                <a:lnTo>
                  <a:pt x="9116" y="7967"/>
                </a:lnTo>
                <a:lnTo>
                  <a:pt x="3265" y="7967"/>
                </a:lnTo>
                <a:lnTo>
                  <a:pt x="3208" y="7960"/>
                </a:lnTo>
                <a:lnTo>
                  <a:pt x="3147" y="7949"/>
                </a:lnTo>
                <a:lnTo>
                  <a:pt x="3093" y="7931"/>
                </a:lnTo>
                <a:lnTo>
                  <a:pt x="3039" y="7907"/>
                </a:lnTo>
                <a:lnTo>
                  <a:pt x="2988" y="7878"/>
                </a:lnTo>
                <a:lnTo>
                  <a:pt x="2940" y="7846"/>
                </a:lnTo>
                <a:lnTo>
                  <a:pt x="2894" y="7807"/>
                </a:lnTo>
                <a:lnTo>
                  <a:pt x="2855" y="7761"/>
                </a:lnTo>
                <a:lnTo>
                  <a:pt x="2816" y="7712"/>
                </a:lnTo>
                <a:lnTo>
                  <a:pt x="2783" y="7659"/>
                </a:lnTo>
                <a:lnTo>
                  <a:pt x="2753" y="7602"/>
                </a:lnTo>
                <a:lnTo>
                  <a:pt x="2729" y="7542"/>
                </a:lnTo>
                <a:lnTo>
                  <a:pt x="2708" y="7482"/>
                </a:lnTo>
                <a:lnTo>
                  <a:pt x="2696" y="7411"/>
                </a:lnTo>
                <a:lnTo>
                  <a:pt x="2684" y="7347"/>
                </a:lnTo>
                <a:lnTo>
                  <a:pt x="2681" y="7273"/>
                </a:lnTo>
                <a:lnTo>
                  <a:pt x="2684" y="7205"/>
                </a:lnTo>
                <a:lnTo>
                  <a:pt x="2696" y="7135"/>
                </a:lnTo>
                <a:lnTo>
                  <a:pt x="2708" y="7071"/>
                </a:lnTo>
                <a:lnTo>
                  <a:pt x="2729" y="7011"/>
                </a:lnTo>
                <a:lnTo>
                  <a:pt x="2753" y="6950"/>
                </a:lnTo>
                <a:lnTo>
                  <a:pt x="2783" y="6890"/>
                </a:lnTo>
                <a:lnTo>
                  <a:pt x="2816" y="6841"/>
                </a:lnTo>
                <a:lnTo>
                  <a:pt x="2855" y="6791"/>
                </a:lnTo>
                <a:lnTo>
                  <a:pt x="2894" y="6745"/>
                </a:lnTo>
                <a:lnTo>
                  <a:pt x="2940" y="6706"/>
                </a:lnTo>
                <a:lnTo>
                  <a:pt x="2988" y="6674"/>
                </a:lnTo>
                <a:lnTo>
                  <a:pt x="3039" y="6642"/>
                </a:lnTo>
                <a:lnTo>
                  <a:pt x="3093" y="6621"/>
                </a:lnTo>
                <a:lnTo>
                  <a:pt x="3147" y="6603"/>
                </a:lnTo>
                <a:lnTo>
                  <a:pt x="3208" y="6593"/>
                </a:lnTo>
                <a:lnTo>
                  <a:pt x="3265" y="6586"/>
                </a:lnTo>
              </a:path>
              <a:path w="21600" h="21600">
                <a:moveTo>
                  <a:pt x="16612" y="4585"/>
                </a:moveTo>
                <a:lnTo>
                  <a:pt x="16642" y="4589"/>
                </a:lnTo>
                <a:lnTo>
                  <a:pt x="16676" y="4592"/>
                </a:lnTo>
                <a:lnTo>
                  <a:pt x="16706" y="4606"/>
                </a:lnTo>
                <a:lnTo>
                  <a:pt x="16739" y="4617"/>
                </a:lnTo>
                <a:lnTo>
                  <a:pt x="16772" y="4628"/>
                </a:lnTo>
                <a:lnTo>
                  <a:pt x="16802" y="4649"/>
                </a:lnTo>
                <a:lnTo>
                  <a:pt x="16866" y="4695"/>
                </a:lnTo>
                <a:lnTo>
                  <a:pt x="16932" y="4748"/>
                </a:lnTo>
                <a:lnTo>
                  <a:pt x="16992" y="4808"/>
                </a:lnTo>
                <a:lnTo>
                  <a:pt x="17059" y="4875"/>
                </a:lnTo>
                <a:lnTo>
                  <a:pt x="17194" y="5035"/>
                </a:lnTo>
                <a:lnTo>
                  <a:pt x="17336" y="5201"/>
                </a:lnTo>
                <a:lnTo>
                  <a:pt x="17427" y="5311"/>
                </a:lnTo>
                <a:lnTo>
                  <a:pt x="17571" y="5477"/>
                </a:lnTo>
                <a:lnTo>
                  <a:pt x="17704" y="5637"/>
                </a:lnTo>
                <a:lnTo>
                  <a:pt x="17764" y="5715"/>
                </a:lnTo>
                <a:lnTo>
                  <a:pt x="17816" y="5793"/>
                </a:lnTo>
                <a:lnTo>
                  <a:pt x="17861" y="5863"/>
                </a:lnTo>
                <a:lnTo>
                  <a:pt x="17900" y="5941"/>
                </a:lnTo>
                <a:lnTo>
                  <a:pt x="17918" y="5980"/>
                </a:lnTo>
                <a:lnTo>
                  <a:pt x="17927" y="6016"/>
                </a:lnTo>
                <a:lnTo>
                  <a:pt x="17942" y="6051"/>
                </a:lnTo>
                <a:lnTo>
                  <a:pt x="17948" y="6090"/>
                </a:lnTo>
                <a:lnTo>
                  <a:pt x="17951" y="6129"/>
                </a:lnTo>
                <a:lnTo>
                  <a:pt x="17954" y="6164"/>
                </a:lnTo>
                <a:lnTo>
                  <a:pt x="17954" y="6203"/>
                </a:lnTo>
                <a:lnTo>
                  <a:pt x="17948" y="6242"/>
                </a:lnTo>
                <a:lnTo>
                  <a:pt x="17942" y="6278"/>
                </a:lnTo>
                <a:lnTo>
                  <a:pt x="17930" y="6320"/>
                </a:lnTo>
                <a:lnTo>
                  <a:pt x="17918" y="6359"/>
                </a:lnTo>
                <a:lnTo>
                  <a:pt x="17897" y="6402"/>
                </a:lnTo>
                <a:lnTo>
                  <a:pt x="17876" y="6441"/>
                </a:lnTo>
                <a:lnTo>
                  <a:pt x="17849" y="6483"/>
                </a:lnTo>
                <a:lnTo>
                  <a:pt x="17816" y="6526"/>
                </a:lnTo>
                <a:lnTo>
                  <a:pt x="17782" y="6568"/>
                </a:lnTo>
                <a:lnTo>
                  <a:pt x="14013" y="10994"/>
                </a:lnTo>
                <a:lnTo>
                  <a:pt x="13974" y="11040"/>
                </a:lnTo>
                <a:lnTo>
                  <a:pt x="13931" y="11079"/>
                </a:lnTo>
                <a:lnTo>
                  <a:pt x="13892" y="11115"/>
                </a:lnTo>
                <a:lnTo>
                  <a:pt x="13850" y="11150"/>
                </a:lnTo>
                <a:lnTo>
                  <a:pt x="13808" y="11178"/>
                </a:lnTo>
                <a:lnTo>
                  <a:pt x="13762" y="11207"/>
                </a:lnTo>
                <a:lnTo>
                  <a:pt x="13720" y="11231"/>
                </a:lnTo>
                <a:lnTo>
                  <a:pt x="13672" y="11253"/>
                </a:lnTo>
                <a:lnTo>
                  <a:pt x="13627" y="11274"/>
                </a:lnTo>
                <a:lnTo>
                  <a:pt x="13582" y="11295"/>
                </a:lnTo>
                <a:lnTo>
                  <a:pt x="13533" y="11306"/>
                </a:lnTo>
                <a:lnTo>
                  <a:pt x="13485" y="11324"/>
                </a:lnTo>
                <a:lnTo>
                  <a:pt x="13440" y="11331"/>
                </a:lnTo>
                <a:lnTo>
                  <a:pt x="13392" y="11341"/>
                </a:lnTo>
                <a:lnTo>
                  <a:pt x="13343" y="11345"/>
                </a:lnTo>
                <a:lnTo>
                  <a:pt x="13298" y="11348"/>
                </a:lnTo>
                <a:lnTo>
                  <a:pt x="13250" y="11348"/>
                </a:lnTo>
                <a:lnTo>
                  <a:pt x="13205" y="11345"/>
                </a:lnTo>
                <a:lnTo>
                  <a:pt x="13159" y="11341"/>
                </a:lnTo>
                <a:lnTo>
                  <a:pt x="13117" y="11327"/>
                </a:lnTo>
                <a:lnTo>
                  <a:pt x="13072" y="11320"/>
                </a:lnTo>
                <a:lnTo>
                  <a:pt x="13030" y="11302"/>
                </a:lnTo>
                <a:lnTo>
                  <a:pt x="12987" y="11288"/>
                </a:lnTo>
                <a:lnTo>
                  <a:pt x="12948" y="11267"/>
                </a:lnTo>
                <a:lnTo>
                  <a:pt x="12912" y="11242"/>
                </a:lnTo>
                <a:lnTo>
                  <a:pt x="12876" y="11214"/>
                </a:lnTo>
                <a:lnTo>
                  <a:pt x="12843" y="11185"/>
                </a:lnTo>
                <a:lnTo>
                  <a:pt x="12810" y="11154"/>
                </a:lnTo>
                <a:lnTo>
                  <a:pt x="12782" y="11115"/>
                </a:lnTo>
                <a:lnTo>
                  <a:pt x="12755" y="11079"/>
                </a:lnTo>
                <a:lnTo>
                  <a:pt x="12731" y="11033"/>
                </a:lnTo>
                <a:lnTo>
                  <a:pt x="12707" y="10991"/>
                </a:lnTo>
                <a:lnTo>
                  <a:pt x="12689" y="10941"/>
                </a:lnTo>
                <a:lnTo>
                  <a:pt x="12674" y="10888"/>
                </a:lnTo>
                <a:lnTo>
                  <a:pt x="12586" y="10785"/>
                </a:lnTo>
                <a:lnTo>
                  <a:pt x="12544" y="10768"/>
                </a:lnTo>
                <a:lnTo>
                  <a:pt x="12505" y="10743"/>
                </a:lnTo>
                <a:lnTo>
                  <a:pt x="12469" y="10718"/>
                </a:lnTo>
                <a:lnTo>
                  <a:pt x="12433" y="10693"/>
                </a:lnTo>
                <a:lnTo>
                  <a:pt x="12402" y="10665"/>
                </a:lnTo>
                <a:lnTo>
                  <a:pt x="12372" y="10633"/>
                </a:lnTo>
                <a:lnTo>
                  <a:pt x="12345" y="10605"/>
                </a:lnTo>
                <a:lnTo>
                  <a:pt x="12318" y="10573"/>
                </a:lnTo>
                <a:lnTo>
                  <a:pt x="12294" y="10534"/>
                </a:lnTo>
                <a:lnTo>
                  <a:pt x="12276" y="10502"/>
                </a:lnTo>
                <a:lnTo>
                  <a:pt x="12255" y="10467"/>
                </a:lnTo>
                <a:lnTo>
                  <a:pt x="12237" y="10428"/>
                </a:lnTo>
                <a:lnTo>
                  <a:pt x="12221" y="10389"/>
                </a:lnTo>
                <a:lnTo>
                  <a:pt x="12209" y="10353"/>
                </a:lnTo>
                <a:lnTo>
                  <a:pt x="12188" y="10272"/>
                </a:lnTo>
                <a:lnTo>
                  <a:pt x="12176" y="10187"/>
                </a:lnTo>
                <a:lnTo>
                  <a:pt x="12170" y="10098"/>
                </a:lnTo>
                <a:lnTo>
                  <a:pt x="12173" y="10010"/>
                </a:lnTo>
                <a:lnTo>
                  <a:pt x="12182" y="9925"/>
                </a:lnTo>
                <a:lnTo>
                  <a:pt x="12197" y="9836"/>
                </a:lnTo>
                <a:lnTo>
                  <a:pt x="12218" y="9748"/>
                </a:lnTo>
                <a:lnTo>
                  <a:pt x="12246" y="9659"/>
                </a:lnTo>
                <a:lnTo>
                  <a:pt x="12279" y="9574"/>
                </a:lnTo>
                <a:lnTo>
                  <a:pt x="12324" y="9479"/>
                </a:lnTo>
                <a:lnTo>
                  <a:pt x="12375" y="9383"/>
                </a:lnTo>
                <a:lnTo>
                  <a:pt x="12433" y="9298"/>
                </a:lnTo>
                <a:lnTo>
                  <a:pt x="12496" y="9213"/>
                </a:lnTo>
                <a:lnTo>
                  <a:pt x="16266" y="4787"/>
                </a:lnTo>
                <a:lnTo>
                  <a:pt x="16305" y="4748"/>
                </a:lnTo>
                <a:lnTo>
                  <a:pt x="16338" y="4709"/>
                </a:lnTo>
                <a:lnTo>
                  <a:pt x="16377" y="4681"/>
                </a:lnTo>
                <a:lnTo>
                  <a:pt x="16410" y="4652"/>
                </a:lnTo>
                <a:lnTo>
                  <a:pt x="16446" y="4635"/>
                </a:lnTo>
                <a:lnTo>
                  <a:pt x="16480" y="4617"/>
                </a:lnTo>
                <a:lnTo>
                  <a:pt x="16513" y="4599"/>
                </a:lnTo>
                <a:lnTo>
                  <a:pt x="16546" y="4592"/>
                </a:lnTo>
                <a:lnTo>
                  <a:pt x="16576" y="4589"/>
                </a:lnTo>
                <a:lnTo>
                  <a:pt x="16612" y="4585"/>
                </a:lnTo>
              </a:path>
              <a:path w="21600" h="21600">
                <a:moveTo>
                  <a:pt x="1882" y="3558"/>
                </a:moveTo>
                <a:lnTo>
                  <a:pt x="14780" y="3558"/>
                </a:lnTo>
                <a:lnTo>
                  <a:pt x="13786" y="4726"/>
                </a:lnTo>
                <a:lnTo>
                  <a:pt x="2993" y="4726"/>
                </a:lnTo>
                <a:lnTo>
                  <a:pt x="2897" y="4730"/>
                </a:lnTo>
                <a:lnTo>
                  <a:pt x="2800" y="4737"/>
                </a:lnTo>
                <a:lnTo>
                  <a:pt x="2707" y="4755"/>
                </a:lnTo>
                <a:lnTo>
                  <a:pt x="2614" y="4769"/>
                </a:lnTo>
                <a:lnTo>
                  <a:pt x="2523" y="4793"/>
                </a:lnTo>
                <a:lnTo>
                  <a:pt x="2433" y="4829"/>
                </a:lnTo>
                <a:lnTo>
                  <a:pt x="2349" y="4861"/>
                </a:lnTo>
                <a:lnTo>
                  <a:pt x="2261" y="4900"/>
                </a:lnTo>
                <a:lnTo>
                  <a:pt x="2177" y="4946"/>
                </a:lnTo>
                <a:lnTo>
                  <a:pt x="2099" y="4995"/>
                </a:lnTo>
                <a:lnTo>
                  <a:pt x="2020" y="5048"/>
                </a:lnTo>
                <a:lnTo>
                  <a:pt x="1942" y="5105"/>
                </a:lnTo>
                <a:lnTo>
                  <a:pt x="1867" y="5169"/>
                </a:lnTo>
                <a:lnTo>
                  <a:pt x="1797" y="5232"/>
                </a:lnTo>
                <a:lnTo>
                  <a:pt x="1728" y="5303"/>
                </a:lnTo>
                <a:lnTo>
                  <a:pt x="1662" y="5374"/>
                </a:lnTo>
                <a:lnTo>
                  <a:pt x="1602" y="5452"/>
                </a:lnTo>
                <a:lnTo>
                  <a:pt x="1541" y="5533"/>
                </a:lnTo>
                <a:lnTo>
                  <a:pt x="1487" y="5615"/>
                </a:lnTo>
                <a:lnTo>
                  <a:pt x="1436" y="5700"/>
                </a:lnTo>
                <a:lnTo>
                  <a:pt x="1382" y="5795"/>
                </a:lnTo>
                <a:lnTo>
                  <a:pt x="1337" y="5884"/>
                </a:lnTo>
                <a:lnTo>
                  <a:pt x="1298" y="5983"/>
                </a:lnTo>
                <a:lnTo>
                  <a:pt x="1258" y="6078"/>
                </a:lnTo>
                <a:lnTo>
                  <a:pt x="1228" y="6181"/>
                </a:lnTo>
                <a:lnTo>
                  <a:pt x="1195" y="6280"/>
                </a:lnTo>
                <a:lnTo>
                  <a:pt x="1171" y="6386"/>
                </a:lnTo>
                <a:lnTo>
                  <a:pt x="1150" y="6493"/>
                </a:lnTo>
                <a:lnTo>
                  <a:pt x="1135" y="6602"/>
                </a:lnTo>
                <a:lnTo>
                  <a:pt x="1120" y="6712"/>
                </a:lnTo>
                <a:lnTo>
                  <a:pt x="1114" y="6825"/>
                </a:lnTo>
                <a:lnTo>
                  <a:pt x="1114" y="6939"/>
                </a:lnTo>
                <a:lnTo>
                  <a:pt x="1114" y="18219"/>
                </a:lnTo>
                <a:lnTo>
                  <a:pt x="1114" y="18332"/>
                </a:lnTo>
                <a:lnTo>
                  <a:pt x="1120" y="18446"/>
                </a:lnTo>
                <a:lnTo>
                  <a:pt x="1135" y="18555"/>
                </a:lnTo>
                <a:lnTo>
                  <a:pt x="1150" y="18665"/>
                </a:lnTo>
                <a:lnTo>
                  <a:pt x="1171" y="18771"/>
                </a:lnTo>
                <a:lnTo>
                  <a:pt x="1195" y="18878"/>
                </a:lnTo>
                <a:lnTo>
                  <a:pt x="1228" y="18977"/>
                </a:lnTo>
                <a:lnTo>
                  <a:pt x="1258" y="19079"/>
                </a:lnTo>
                <a:lnTo>
                  <a:pt x="1298" y="19178"/>
                </a:lnTo>
                <a:lnTo>
                  <a:pt x="1337" y="19274"/>
                </a:lnTo>
                <a:lnTo>
                  <a:pt x="1382" y="19362"/>
                </a:lnTo>
                <a:lnTo>
                  <a:pt x="1436" y="19458"/>
                </a:lnTo>
                <a:lnTo>
                  <a:pt x="1487" y="19543"/>
                </a:lnTo>
                <a:lnTo>
                  <a:pt x="1541" y="19624"/>
                </a:lnTo>
                <a:lnTo>
                  <a:pt x="1602" y="19706"/>
                </a:lnTo>
                <a:lnTo>
                  <a:pt x="1662" y="19784"/>
                </a:lnTo>
                <a:lnTo>
                  <a:pt x="1728" y="19854"/>
                </a:lnTo>
                <a:lnTo>
                  <a:pt x="1797" y="19925"/>
                </a:lnTo>
                <a:lnTo>
                  <a:pt x="1867" y="19989"/>
                </a:lnTo>
                <a:lnTo>
                  <a:pt x="1942" y="20056"/>
                </a:lnTo>
                <a:lnTo>
                  <a:pt x="2020" y="20113"/>
                </a:lnTo>
                <a:lnTo>
                  <a:pt x="2099" y="20166"/>
                </a:lnTo>
                <a:lnTo>
                  <a:pt x="2177" y="20212"/>
                </a:lnTo>
                <a:lnTo>
                  <a:pt x="2261" y="20258"/>
                </a:lnTo>
                <a:lnTo>
                  <a:pt x="2349" y="20293"/>
                </a:lnTo>
                <a:lnTo>
                  <a:pt x="2433" y="20332"/>
                </a:lnTo>
                <a:lnTo>
                  <a:pt x="2523" y="20361"/>
                </a:lnTo>
                <a:lnTo>
                  <a:pt x="2614" y="20385"/>
                </a:lnTo>
                <a:lnTo>
                  <a:pt x="2707" y="20403"/>
                </a:lnTo>
                <a:lnTo>
                  <a:pt x="2800" y="20421"/>
                </a:lnTo>
                <a:lnTo>
                  <a:pt x="2897" y="20428"/>
                </a:lnTo>
                <a:lnTo>
                  <a:pt x="2993" y="20428"/>
                </a:lnTo>
                <a:lnTo>
                  <a:pt x="15488" y="20428"/>
                </a:lnTo>
                <a:lnTo>
                  <a:pt x="15584" y="20428"/>
                </a:lnTo>
                <a:lnTo>
                  <a:pt x="15678" y="20421"/>
                </a:lnTo>
                <a:lnTo>
                  <a:pt x="15774" y="20403"/>
                </a:lnTo>
                <a:lnTo>
                  <a:pt x="15864" y="20385"/>
                </a:lnTo>
                <a:lnTo>
                  <a:pt x="15958" y="20361"/>
                </a:lnTo>
                <a:lnTo>
                  <a:pt x="16045" y="20332"/>
                </a:lnTo>
                <a:lnTo>
                  <a:pt x="16136" y="20293"/>
                </a:lnTo>
                <a:lnTo>
                  <a:pt x="16217" y="20258"/>
                </a:lnTo>
                <a:lnTo>
                  <a:pt x="16304" y="20212"/>
                </a:lnTo>
                <a:lnTo>
                  <a:pt x="16382" y="20166"/>
                </a:lnTo>
                <a:lnTo>
                  <a:pt x="16464" y="20113"/>
                </a:lnTo>
                <a:lnTo>
                  <a:pt x="16539" y="20056"/>
                </a:lnTo>
                <a:lnTo>
                  <a:pt x="16611" y="19989"/>
                </a:lnTo>
                <a:lnTo>
                  <a:pt x="16684" y="19925"/>
                </a:lnTo>
                <a:lnTo>
                  <a:pt x="16753" y="19854"/>
                </a:lnTo>
                <a:lnTo>
                  <a:pt x="16819" y="19784"/>
                </a:lnTo>
                <a:lnTo>
                  <a:pt x="16882" y="19706"/>
                </a:lnTo>
                <a:lnTo>
                  <a:pt x="16940" y="19628"/>
                </a:lnTo>
                <a:lnTo>
                  <a:pt x="16994" y="19543"/>
                </a:lnTo>
                <a:lnTo>
                  <a:pt x="17048" y="19458"/>
                </a:lnTo>
                <a:lnTo>
                  <a:pt x="17096" y="19370"/>
                </a:lnTo>
                <a:lnTo>
                  <a:pt x="17141" y="19274"/>
                </a:lnTo>
                <a:lnTo>
                  <a:pt x="17181" y="19178"/>
                </a:lnTo>
                <a:lnTo>
                  <a:pt x="17220" y="19079"/>
                </a:lnTo>
                <a:lnTo>
                  <a:pt x="17256" y="18984"/>
                </a:lnTo>
                <a:lnTo>
                  <a:pt x="17286" y="18878"/>
                </a:lnTo>
                <a:lnTo>
                  <a:pt x="17310" y="18771"/>
                </a:lnTo>
                <a:lnTo>
                  <a:pt x="17331" y="18665"/>
                </a:lnTo>
                <a:lnTo>
                  <a:pt x="17349" y="18555"/>
                </a:lnTo>
                <a:lnTo>
                  <a:pt x="17358" y="18446"/>
                </a:lnTo>
                <a:lnTo>
                  <a:pt x="17364" y="18332"/>
                </a:lnTo>
                <a:lnTo>
                  <a:pt x="17367" y="18219"/>
                </a:lnTo>
                <a:lnTo>
                  <a:pt x="17367" y="12414"/>
                </a:lnTo>
                <a:lnTo>
                  <a:pt x="17367" y="8627"/>
                </a:lnTo>
                <a:lnTo>
                  <a:pt x="18482" y="7321"/>
                </a:lnTo>
                <a:lnTo>
                  <a:pt x="18482" y="19387"/>
                </a:lnTo>
                <a:lnTo>
                  <a:pt x="18479" y="19504"/>
                </a:lnTo>
                <a:lnTo>
                  <a:pt x="18472" y="19614"/>
                </a:lnTo>
                <a:lnTo>
                  <a:pt x="18457" y="19727"/>
                </a:lnTo>
                <a:lnTo>
                  <a:pt x="18439" y="19830"/>
                </a:lnTo>
                <a:lnTo>
                  <a:pt x="18418" y="19939"/>
                </a:lnTo>
                <a:lnTo>
                  <a:pt x="18394" y="20046"/>
                </a:lnTo>
                <a:lnTo>
                  <a:pt x="18367" y="20148"/>
                </a:lnTo>
                <a:lnTo>
                  <a:pt x="18334" y="20251"/>
                </a:lnTo>
                <a:lnTo>
                  <a:pt x="18295" y="20347"/>
                </a:lnTo>
                <a:lnTo>
                  <a:pt x="18253" y="20442"/>
                </a:lnTo>
                <a:lnTo>
                  <a:pt x="18207" y="20534"/>
                </a:lnTo>
                <a:lnTo>
                  <a:pt x="18159" y="20623"/>
                </a:lnTo>
                <a:lnTo>
                  <a:pt x="18105" y="20708"/>
                </a:lnTo>
                <a:lnTo>
                  <a:pt x="18051" y="20796"/>
                </a:lnTo>
                <a:lnTo>
                  <a:pt x="17991" y="20874"/>
                </a:lnTo>
                <a:lnTo>
                  <a:pt x="17927" y="20952"/>
                </a:lnTo>
                <a:lnTo>
                  <a:pt x="17864" y="21026"/>
                </a:lnTo>
                <a:lnTo>
                  <a:pt x="17795" y="21093"/>
                </a:lnTo>
                <a:lnTo>
                  <a:pt x="17726" y="21161"/>
                </a:lnTo>
                <a:lnTo>
                  <a:pt x="17653" y="21221"/>
                </a:lnTo>
                <a:lnTo>
                  <a:pt x="17575" y="21277"/>
                </a:lnTo>
                <a:lnTo>
                  <a:pt x="17497" y="21331"/>
                </a:lnTo>
                <a:lnTo>
                  <a:pt x="17412" y="21380"/>
                </a:lnTo>
                <a:lnTo>
                  <a:pt x="17331" y="21423"/>
                </a:lnTo>
                <a:lnTo>
                  <a:pt x="17244" y="21465"/>
                </a:lnTo>
                <a:lnTo>
                  <a:pt x="17156" y="21500"/>
                </a:lnTo>
                <a:lnTo>
                  <a:pt x="17069" y="21529"/>
                </a:lnTo>
                <a:lnTo>
                  <a:pt x="16979" y="21553"/>
                </a:lnTo>
                <a:lnTo>
                  <a:pt x="16885" y="21575"/>
                </a:lnTo>
                <a:lnTo>
                  <a:pt x="16792" y="21585"/>
                </a:lnTo>
                <a:lnTo>
                  <a:pt x="16696" y="21596"/>
                </a:lnTo>
                <a:lnTo>
                  <a:pt x="16596" y="21600"/>
                </a:lnTo>
                <a:lnTo>
                  <a:pt x="1882" y="21600"/>
                </a:lnTo>
                <a:lnTo>
                  <a:pt x="1785" y="21596"/>
                </a:lnTo>
                <a:lnTo>
                  <a:pt x="1692" y="21585"/>
                </a:lnTo>
                <a:lnTo>
                  <a:pt x="1599" y="21575"/>
                </a:lnTo>
                <a:lnTo>
                  <a:pt x="1505" y="21553"/>
                </a:lnTo>
                <a:lnTo>
                  <a:pt x="1412" y="21529"/>
                </a:lnTo>
                <a:lnTo>
                  <a:pt x="1325" y="21500"/>
                </a:lnTo>
                <a:lnTo>
                  <a:pt x="1234" y="21465"/>
                </a:lnTo>
                <a:lnTo>
                  <a:pt x="1150" y="21423"/>
                </a:lnTo>
                <a:lnTo>
                  <a:pt x="1066" y="21380"/>
                </a:lnTo>
                <a:lnTo>
                  <a:pt x="984" y="21331"/>
                </a:lnTo>
                <a:lnTo>
                  <a:pt x="906" y="21277"/>
                </a:lnTo>
                <a:lnTo>
                  <a:pt x="831" y="21221"/>
                </a:lnTo>
                <a:lnTo>
                  <a:pt x="758" y="21161"/>
                </a:lnTo>
                <a:lnTo>
                  <a:pt x="683" y="21093"/>
                </a:lnTo>
                <a:lnTo>
                  <a:pt x="617" y="21026"/>
                </a:lnTo>
                <a:lnTo>
                  <a:pt x="551" y="20952"/>
                </a:lnTo>
                <a:lnTo>
                  <a:pt x="487" y="20874"/>
                </a:lnTo>
                <a:lnTo>
                  <a:pt x="430" y="20796"/>
                </a:lnTo>
                <a:lnTo>
                  <a:pt x="373" y="20708"/>
                </a:lnTo>
                <a:lnTo>
                  <a:pt x="322" y="20623"/>
                </a:lnTo>
                <a:lnTo>
                  <a:pt x="274" y="20534"/>
                </a:lnTo>
                <a:lnTo>
                  <a:pt x="228" y="20442"/>
                </a:lnTo>
                <a:lnTo>
                  <a:pt x="186" y="20347"/>
                </a:lnTo>
                <a:lnTo>
                  <a:pt x="150" y="20251"/>
                </a:lnTo>
                <a:lnTo>
                  <a:pt x="114" y="20148"/>
                </a:lnTo>
                <a:lnTo>
                  <a:pt x="84" y="20046"/>
                </a:lnTo>
                <a:lnTo>
                  <a:pt x="60" y="19939"/>
                </a:lnTo>
                <a:lnTo>
                  <a:pt x="39" y="19830"/>
                </a:lnTo>
                <a:lnTo>
                  <a:pt x="21" y="19727"/>
                </a:lnTo>
                <a:lnTo>
                  <a:pt x="12" y="19614"/>
                </a:lnTo>
                <a:lnTo>
                  <a:pt x="3" y="19504"/>
                </a:lnTo>
                <a:lnTo>
                  <a:pt x="0" y="19387"/>
                </a:lnTo>
                <a:lnTo>
                  <a:pt x="0" y="5770"/>
                </a:lnTo>
                <a:lnTo>
                  <a:pt x="3" y="5657"/>
                </a:lnTo>
                <a:lnTo>
                  <a:pt x="12" y="5547"/>
                </a:lnTo>
                <a:lnTo>
                  <a:pt x="21" y="5434"/>
                </a:lnTo>
                <a:lnTo>
                  <a:pt x="39" y="5328"/>
                </a:lnTo>
                <a:lnTo>
                  <a:pt x="60" y="5218"/>
                </a:lnTo>
                <a:lnTo>
                  <a:pt x="84" y="5112"/>
                </a:lnTo>
                <a:lnTo>
                  <a:pt x="114" y="5009"/>
                </a:lnTo>
                <a:lnTo>
                  <a:pt x="150" y="4907"/>
                </a:lnTo>
                <a:lnTo>
                  <a:pt x="186" y="4811"/>
                </a:lnTo>
                <a:lnTo>
                  <a:pt x="228" y="4719"/>
                </a:lnTo>
                <a:lnTo>
                  <a:pt x="274" y="4624"/>
                </a:lnTo>
                <a:lnTo>
                  <a:pt x="322" y="4535"/>
                </a:lnTo>
                <a:lnTo>
                  <a:pt x="373" y="4450"/>
                </a:lnTo>
                <a:lnTo>
                  <a:pt x="430" y="4365"/>
                </a:lnTo>
                <a:lnTo>
                  <a:pt x="487" y="4284"/>
                </a:lnTo>
                <a:lnTo>
                  <a:pt x="551" y="4206"/>
                </a:lnTo>
                <a:lnTo>
                  <a:pt x="617" y="4132"/>
                </a:lnTo>
                <a:lnTo>
                  <a:pt x="683" y="4064"/>
                </a:lnTo>
                <a:lnTo>
                  <a:pt x="758" y="3997"/>
                </a:lnTo>
                <a:lnTo>
                  <a:pt x="831" y="3937"/>
                </a:lnTo>
                <a:lnTo>
                  <a:pt x="906" y="3880"/>
                </a:lnTo>
                <a:lnTo>
                  <a:pt x="984" y="3827"/>
                </a:lnTo>
                <a:lnTo>
                  <a:pt x="1066" y="3778"/>
                </a:lnTo>
                <a:lnTo>
                  <a:pt x="1150" y="3735"/>
                </a:lnTo>
                <a:lnTo>
                  <a:pt x="1234" y="3693"/>
                </a:lnTo>
                <a:lnTo>
                  <a:pt x="1325" y="3661"/>
                </a:lnTo>
                <a:lnTo>
                  <a:pt x="1412" y="3629"/>
                </a:lnTo>
                <a:lnTo>
                  <a:pt x="1505" y="3604"/>
                </a:lnTo>
                <a:lnTo>
                  <a:pt x="1599" y="3583"/>
                </a:lnTo>
                <a:lnTo>
                  <a:pt x="1692" y="3572"/>
                </a:lnTo>
                <a:lnTo>
                  <a:pt x="1785" y="3565"/>
                </a:lnTo>
                <a:lnTo>
                  <a:pt x="1882" y="3558"/>
                </a:lnTo>
              </a:path>
              <a:path w="21600" h="21600">
                <a:moveTo>
                  <a:pt x="19703" y="1186"/>
                </a:moveTo>
                <a:lnTo>
                  <a:pt x="19755" y="1186"/>
                </a:lnTo>
                <a:lnTo>
                  <a:pt x="19803" y="1186"/>
                </a:lnTo>
                <a:lnTo>
                  <a:pt x="19851" y="1189"/>
                </a:lnTo>
                <a:lnTo>
                  <a:pt x="19899" y="1196"/>
                </a:lnTo>
                <a:lnTo>
                  <a:pt x="19947" y="1207"/>
                </a:lnTo>
                <a:lnTo>
                  <a:pt x="19995" y="1218"/>
                </a:lnTo>
                <a:lnTo>
                  <a:pt x="20040" y="1235"/>
                </a:lnTo>
                <a:lnTo>
                  <a:pt x="20088" y="1249"/>
                </a:lnTo>
                <a:lnTo>
                  <a:pt x="20134" y="1271"/>
                </a:lnTo>
                <a:lnTo>
                  <a:pt x="20179" y="1295"/>
                </a:lnTo>
                <a:lnTo>
                  <a:pt x="20224" y="1320"/>
                </a:lnTo>
                <a:lnTo>
                  <a:pt x="20269" y="1348"/>
                </a:lnTo>
                <a:lnTo>
                  <a:pt x="20308" y="1380"/>
                </a:lnTo>
                <a:lnTo>
                  <a:pt x="20350" y="1412"/>
                </a:lnTo>
                <a:lnTo>
                  <a:pt x="20389" y="1451"/>
                </a:lnTo>
                <a:lnTo>
                  <a:pt x="20431" y="1490"/>
                </a:lnTo>
                <a:lnTo>
                  <a:pt x="20467" y="1528"/>
                </a:lnTo>
                <a:lnTo>
                  <a:pt x="20555" y="1634"/>
                </a:lnTo>
                <a:lnTo>
                  <a:pt x="20588" y="1680"/>
                </a:lnTo>
                <a:lnTo>
                  <a:pt x="20624" y="1726"/>
                </a:lnTo>
                <a:lnTo>
                  <a:pt x="20654" y="1769"/>
                </a:lnTo>
                <a:lnTo>
                  <a:pt x="20681" y="1818"/>
                </a:lnTo>
                <a:lnTo>
                  <a:pt x="20711" y="1871"/>
                </a:lnTo>
                <a:lnTo>
                  <a:pt x="20735" y="1921"/>
                </a:lnTo>
                <a:lnTo>
                  <a:pt x="20753" y="1973"/>
                </a:lnTo>
                <a:lnTo>
                  <a:pt x="20774" y="2026"/>
                </a:lnTo>
                <a:lnTo>
                  <a:pt x="20792" y="2076"/>
                </a:lnTo>
                <a:lnTo>
                  <a:pt x="20807" y="2136"/>
                </a:lnTo>
                <a:lnTo>
                  <a:pt x="20819" y="2185"/>
                </a:lnTo>
                <a:lnTo>
                  <a:pt x="20831" y="2246"/>
                </a:lnTo>
                <a:lnTo>
                  <a:pt x="20837" y="2302"/>
                </a:lnTo>
                <a:lnTo>
                  <a:pt x="20843" y="2359"/>
                </a:lnTo>
                <a:lnTo>
                  <a:pt x="20846" y="2415"/>
                </a:lnTo>
                <a:lnTo>
                  <a:pt x="20846" y="2472"/>
                </a:lnTo>
                <a:lnTo>
                  <a:pt x="20846" y="2528"/>
                </a:lnTo>
                <a:lnTo>
                  <a:pt x="20843" y="2585"/>
                </a:lnTo>
                <a:lnTo>
                  <a:pt x="20837" y="2641"/>
                </a:lnTo>
                <a:lnTo>
                  <a:pt x="20831" y="2694"/>
                </a:lnTo>
                <a:lnTo>
                  <a:pt x="20819" y="2751"/>
                </a:lnTo>
                <a:lnTo>
                  <a:pt x="20807" y="2807"/>
                </a:lnTo>
                <a:lnTo>
                  <a:pt x="20792" y="2860"/>
                </a:lnTo>
                <a:lnTo>
                  <a:pt x="20774" y="2913"/>
                </a:lnTo>
                <a:lnTo>
                  <a:pt x="20753" y="2970"/>
                </a:lnTo>
                <a:lnTo>
                  <a:pt x="20735" y="3019"/>
                </a:lnTo>
                <a:lnTo>
                  <a:pt x="20711" y="3072"/>
                </a:lnTo>
                <a:lnTo>
                  <a:pt x="20681" y="3118"/>
                </a:lnTo>
                <a:lnTo>
                  <a:pt x="20654" y="3167"/>
                </a:lnTo>
                <a:lnTo>
                  <a:pt x="20624" y="3217"/>
                </a:lnTo>
                <a:lnTo>
                  <a:pt x="20588" y="3263"/>
                </a:lnTo>
                <a:lnTo>
                  <a:pt x="20555" y="3305"/>
                </a:lnTo>
                <a:lnTo>
                  <a:pt x="18699" y="5485"/>
                </a:lnTo>
                <a:lnTo>
                  <a:pt x="18666" y="5520"/>
                </a:lnTo>
                <a:lnTo>
                  <a:pt x="18630" y="5556"/>
                </a:lnTo>
                <a:lnTo>
                  <a:pt x="18597" y="5584"/>
                </a:lnTo>
                <a:lnTo>
                  <a:pt x="18566" y="5605"/>
                </a:lnTo>
                <a:lnTo>
                  <a:pt x="18533" y="5626"/>
                </a:lnTo>
                <a:lnTo>
                  <a:pt x="18506" y="5637"/>
                </a:lnTo>
                <a:lnTo>
                  <a:pt x="18479" y="5640"/>
                </a:lnTo>
                <a:lnTo>
                  <a:pt x="18452" y="5647"/>
                </a:lnTo>
                <a:lnTo>
                  <a:pt x="18425" y="5640"/>
                </a:lnTo>
                <a:lnTo>
                  <a:pt x="18401" y="5637"/>
                </a:lnTo>
                <a:lnTo>
                  <a:pt x="18377" y="5626"/>
                </a:lnTo>
                <a:lnTo>
                  <a:pt x="18350" y="5609"/>
                </a:lnTo>
                <a:lnTo>
                  <a:pt x="18326" y="5594"/>
                </a:lnTo>
                <a:lnTo>
                  <a:pt x="18302" y="5570"/>
                </a:lnTo>
                <a:lnTo>
                  <a:pt x="18257" y="5517"/>
                </a:lnTo>
                <a:lnTo>
                  <a:pt x="18209" y="5457"/>
                </a:lnTo>
                <a:lnTo>
                  <a:pt x="18160" y="5382"/>
                </a:lnTo>
                <a:lnTo>
                  <a:pt x="18061" y="5216"/>
                </a:lnTo>
                <a:lnTo>
                  <a:pt x="18007" y="5128"/>
                </a:lnTo>
                <a:lnTo>
                  <a:pt x="17947" y="5036"/>
                </a:lnTo>
                <a:lnTo>
                  <a:pt x="17881" y="4948"/>
                </a:lnTo>
                <a:lnTo>
                  <a:pt x="17812" y="4860"/>
                </a:lnTo>
                <a:lnTo>
                  <a:pt x="17724" y="4754"/>
                </a:lnTo>
                <a:lnTo>
                  <a:pt x="17646" y="4672"/>
                </a:lnTo>
                <a:lnTo>
                  <a:pt x="17571" y="4595"/>
                </a:lnTo>
                <a:lnTo>
                  <a:pt x="17496" y="4528"/>
                </a:lnTo>
                <a:lnTo>
                  <a:pt x="17421" y="4460"/>
                </a:lnTo>
                <a:lnTo>
                  <a:pt x="17276" y="4340"/>
                </a:lnTo>
                <a:lnTo>
                  <a:pt x="17216" y="4287"/>
                </a:lnTo>
                <a:lnTo>
                  <a:pt x="17159" y="4231"/>
                </a:lnTo>
                <a:lnTo>
                  <a:pt x="17117" y="4178"/>
                </a:lnTo>
                <a:lnTo>
                  <a:pt x="17099" y="4150"/>
                </a:lnTo>
                <a:lnTo>
                  <a:pt x="17081" y="4121"/>
                </a:lnTo>
                <a:lnTo>
                  <a:pt x="17066" y="4093"/>
                </a:lnTo>
                <a:lnTo>
                  <a:pt x="17060" y="4065"/>
                </a:lnTo>
                <a:lnTo>
                  <a:pt x="17054" y="4033"/>
                </a:lnTo>
                <a:lnTo>
                  <a:pt x="17051" y="4005"/>
                </a:lnTo>
                <a:lnTo>
                  <a:pt x="17054" y="3969"/>
                </a:lnTo>
                <a:lnTo>
                  <a:pt x="17057" y="3938"/>
                </a:lnTo>
                <a:lnTo>
                  <a:pt x="17066" y="3902"/>
                </a:lnTo>
                <a:lnTo>
                  <a:pt x="17081" y="3867"/>
                </a:lnTo>
                <a:lnTo>
                  <a:pt x="17102" y="3828"/>
                </a:lnTo>
                <a:lnTo>
                  <a:pt x="17126" y="3793"/>
                </a:lnTo>
                <a:lnTo>
                  <a:pt x="17153" y="3754"/>
                </a:lnTo>
                <a:lnTo>
                  <a:pt x="17189" y="3708"/>
                </a:lnTo>
                <a:lnTo>
                  <a:pt x="19042" y="1528"/>
                </a:lnTo>
                <a:lnTo>
                  <a:pt x="19081" y="1490"/>
                </a:lnTo>
                <a:lnTo>
                  <a:pt x="19117" y="1451"/>
                </a:lnTo>
                <a:lnTo>
                  <a:pt x="19159" y="1412"/>
                </a:lnTo>
                <a:lnTo>
                  <a:pt x="19201" y="1380"/>
                </a:lnTo>
                <a:lnTo>
                  <a:pt x="19243" y="1348"/>
                </a:lnTo>
                <a:lnTo>
                  <a:pt x="19288" y="1320"/>
                </a:lnTo>
                <a:lnTo>
                  <a:pt x="19327" y="1295"/>
                </a:lnTo>
                <a:lnTo>
                  <a:pt x="19373" y="1271"/>
                </a:lnTo>
                <a:lnTo>
                  <a:pt x="19421" y="1249"/>
                </a:lnTo>
                <a:lnTo>
                  <a:pt x="19466" y="1235"/>
                </a:lnTo>
                <a:lnTo>
                  <a:pt x="19514" y="1218"/>
                </a:lnTo>
                <a:lnTo>
                  <a:pt x="19559" y="1207"/>
                </a:lnTo>
                <a:lnTo>
                  <a:pt x="19607" y="1196"/>
                </a:lnTo>
                <a:lnTo>
                  <a:pt x="19655" y="1189"/>
                </a:lnTo>
                <a:lnTo>
                  <a:pt x="19703" y="1186"/>
                </a:lnTo>
              </a:path>
              <a:path w="21600" h="21600">
                <a:moveTo>
                  <a:pt x="21003" y="212"/>
                </a:moveTo>
                <a:lnTo>
                  <a:pt x="21058" y="216"/>
                </a:lnTo>
                <a:lnTo>
                  <a:pt x="21118" y="223"/>
                </a:lnTo>
                <a:lnTo>
                  <a:pt x="21173" y="240"/>
                </a:lnTo>
                <a:lnTo>
                  <a:pt x="21227" y="262"/>
                </a:lnTo>
                <a:lnTo>
                  <a:pt x="21282" y="294"/>
                </a:lnTo>
                <a:lnTo>
                  <a:pt x="21333" y="326"/>
                </a:lnTo>
                <a:lnTo>
                  <a:pt x="21382" y="369"/>
                </a:lnTo>
                <a:lnTo>
                  <a:pt x="21427" y="415"/>
                </a:lnTo>
                <a:lnTo>
                  <a:pt x="21469" y="468"/>
                </a:lnTo>
                <a:lnTo>
                  <a:pt x="21503" y="525"/>
                </a:lnTo>
                <a:lnTo>
                  <a:pt x="21533" y="586"/>
                </a:lnTo>
                <a:lnTo>
                  <a:pt x="21557" y="653"/>
                </a:lnTo>
                <a:lnTo>
                  <a:pt x="21575" y="717"/>
                </a:lnTo>
                <a:lnTo>
                  <a:pt x="21590" y="785"/>
                </a:lnTo>
                <a:lnTo>
                  <a:pt x="21600" y="849"/>
                </a:lnTo>
                <a:lnTo>
                  <a:pt x="21600" y="916"/>
                </a:lnTo>
                <a:lnTo>
                  <a:pt x="21600" y="984"/>
                </a:lnTo>
                <a:lnTo>
                  <a:pt x="21590" y="1052"/>
                </a:lnTo>
                <a:lnTo>
                  <a:pt x="21575" y="1119"/>
                </a:lnTo>
                <a:lnTo>
                  <a:pt x="21557" y="1183"/>
                </a:lnTo>
                <a:lnTo>
                  <a:pt x="21533" y="1244"/>
                </a:lnTo>
                <a:lnTo>
                  <a:pt x="21503" y="1308"/>
                </a:lnTo>
                <a:lnTo>
                  <a:pt x="21469" y="1365"/>
                </a:lnTo>
                <a:lnTo>
                  <a:pt x="21427" y="1415"/>
                </a:lnTo>
                <a:lnTo>
                  <a:pt x="21264" y="1607"/>
                </a:lnTo>
                <a:lnTo>
                  <a:pt x="21221" y="1653"/>
                </a:lnTo>
                <a:lnTo>
                  <a:pt x="21185" y="1681"/>
                </a:lnTo>
                <a:lnTo>
                  <a:pt x="21167" y="1688"/>
                </a:lnTo>
                <a:lnTo>
                  <a:pt x="21148" y="1699"/>
                </a:lnTo>
                <a:lnTo>
                  <a:pt x="21133" y="1699"/>
                </a:lnTo>
                <a:lnTo>
                  <a:pt x="21118" y="1699"/>
                </a:lnTo>
                <a:lnTo>
                  <a:pt x="21103" y="1696"/>
                </a:lnTo>
                <a:lnTo>
                  <a:pt x="21091" y="1688"/>
                </a:lnTo>
                <a:lnTo>
                  <a:pt x="21064" y="1671"/>
                </a:lnTo>
                <a:lnTo>
                  <a:pt x="21040" y="1642"/>
                </a:lnTo>
                <a:lnTo>
                  <a:pt x="21015" y="1603"/>
                </a:lnTo>
                <a:lnTo>
                  <a:pt x="20991" y="1564"/>
                </a:lnTo>
                <a:lnTo>
                  <a:pt x="20967" y="1514"/>
                </a:lnTo>
                <a:lnTo>
                  <a:pt x="20912" y="1407"/>
                </a:lnTo>
                <a:lnTo>
                  <a:pt x="20885" y="1354"/>
                </a:lnTo>
                <a:lnTo>
                  <a:pt x="20849" y="1297"/>
                </a:lnTo>
                <a:lnTo>
                  <a:pt x="20812" y="1240"/>
                </a:lnTo>
                <a:lnTo>
                  <a:pt x="20770" y="1187"/>
                </a:lnTo>
                <a:lnTo>
                  <a:pt x="20725" y="1137"/>
                </a:lnTo>
                <a:lnTo>
                  <a:pt x="20679" y="1094"/>
                </a:lnTo>
                <a:lnTo>
                  <a:pt x="20631" y="1055"/>
                </a:lnTo>
                <a:lnTo>
                  <a:pt x="20582" y="1020"/>
                </a:lnTo>
                <a:lnTo>
                  <a:pt x="20492" y="956"/>
                </a:lnTo>
                <a:lnTo>
                  <a:pt x="20449" y="927"/>
                </a:lnTo>
                <a:lnTo>
                  <a:pt x="20416" y="899"/>
                </a:lnTo>
                <a:lnTo>
                  <a:pt x="20383" y="870"/>
                </a:lnTo>
                <a:lnTo>
                  <a:pt x="20358" y="842"/>
                </a:lnTo>
                <a:lnTo>
                  <a:pt x="20343" y="813"/>
                </a:lnTo>
                <a:lnTo>
                  <a:pt x="20340" y="795"/>
                </a:lnTo>
                <a:lnTo>
                  <a:pt x="20334" y="778"/>
                </a:lnTo>
                <a:lnTo>
                  <a:pt x="20334" y="760"/>
                </a:lnTo>
                <a:lnTo>
                  <a:pt x="20340" y="742"/>
                </a:lnTo>
                <a:lnTo>
                  <a:pt x="20343" y="721"/>
                </a:lnTo>
                <a:lnTo>
                  <a:pt x="20349" y="703"/>
                </a:lnTo>
                <a:lnTo>
                  <a:pt x="20377" y="660"/>
                </a:lnTo>
                <a:lnTo>
                  <a:pt x="20413" y="610"/>
                </a:lnTo>
                <a:lnTo>
                  <a:pt x="20576" y="415"/>
                </a:lnTo>
                <a:lnTo>
                  <a:pt x="20625" y="369"/>
                </a:lnTo>
                <a:lnTo>
                  <a:pt x="20673" y="326"/>
                </a:lnTo>
                <a:lnTo>
                  <a:pt x="20722" y="294"/>
                </a:lnTo>
                <a:lnTo>
                  <a:pt x="20776" y="262"/>
                </a:lnTo>
                <a:lnTo>
                  <a:pt x="20828" y="240"/>
                </a:lnTo>
                <a:lnTo>
                  <a:pt x="20888" y="223"/>
                </a:lnTo>
                <a:lnTo>
                  <a:pt x="20943" y="216"/>
                </a:lnTo>
                <a:lnTo>
                  <a:pt x="21003" y="212"/>
                </a:lnTo>
              </a:path>
              <a:path w="21600" h="21600">
                <a:moveTo>
                  <a:pt x="18839" y="0"/>
                </a:moveTo>
                <a:lnTo>
                  <a:pt x="18878" y="0"/>
                </a:lnTo>
                <a:lnTo>
                  <a:pt x="18918" y="0"/>
                </a:lnTo>
                <a:lnTo>
                  <a:pt x="18954" y="7"/>
                </a:lnTo>
                <a:lnTo>
                  <a:pt x="18993" y="21"/>
                </a:lnTo>
                <a:lnTo>
                  <a:pt x="19029" y="31"/>
                </a:lnTo>
                <a:lnTo>
                  <a:pt x="19066" y="53"/>
                </a:lnTo>
                <a:lnTo>
                  <a:pt x="19099" y="77"/>
                </a:lnTo>
                <a:lnTo>
                  <a:pt x="19132" y="106"/>
                </a:lnTo>
                <a:lnTo>
                  <a:pt x="19162" y="137"/>
                </a:lnTo>
                <a:lnTo>
                  <a:pt x="19189" y="169"/>
                </a:lnTo>
                <a:lnTo>
                  <a:pt x="19213" y="212"/>
                </a:lnTo>
                <a:lnTo>
                  <a:pt x="19232" y="247"/>
                </a:lnTo>
                <a:lnTo>
                  <a:pt x="19250" y="293"/>
                </a:lnTo>
                <a:lnTo>
                  <a:pt x="19262" y="332"/>
                </a:lnTo>
                <a:lnTo>
                  <a:pt x="19274" y="378"/>
                </a:lnTo>
                <a:lnTo>
                  <a:pt x="19277" y="421"/>
                </a:lnTo>
                <a:lnTo>
                  <a:pt x="19280" y="467"/>
                </a:lnTo>
                <a:lnTo>
                  <a:pt x="19277" y="513"/>
                </a:lnTo>
                <a:lnTo>
                  <a:pt x="19271" y="555"/>
                </a:lnTo>
                <a:lnTo>
                  <a:pt x="19262" y="601"/>
                </a:lnTo>
                <a:lnTo>
                  <a:pt x="19250" y="644"/>
                </a:lnTo>
                <a:lnTo>
                  <a:pt x="19232" y="686"/>
                </a:lnTo>
                <a:lnTo>
                  <a:pt x="19213" y="725"/>
                </a:lnTo>
                <a:lnTo>
                  <a:pt x="19189" y="764"/>
                </a:lnTo>
                <a:lnTo>
                  <a:pt x="19162" y="799"/>
                </a:lnTo>
                <a:lnTo>
                  <a:pt x="15534" y="5053"/>
                </a:lnTo>
                <a:lnTo>
                  <a:pt x="15503" y="5084"/>
                </a:lnTo>
                <a:lnTo>
                  <a:pt x="15473" y="5109"/>
                </a:lnTo>
                <a:lnTo>
                  <a:pt x="15437" y="5134"/>
                </a:lnTo>
                <a:lnTo>
                  <a:pt x="15404" y="5155"/>
                </a:lnTo>
                <a:lnTo>
                  <a:pt x="15365" y="5169"/>
                </a:lnTo>
                <a:lnTo>
                  <a:pt x="15325" y="5176"/>
                </a:lnTo>
                <a:lnTo>
                  <a:pt x="15289" y="5187"/>
                </a:lnTo>
                <a:lnTo>
                  <a:pt x="15250" y="5187"/>
                </a:lnTo>
                <a:lnTo>
                  <a:pt x="15211" y="5187"/>
                </a:lnTo>
                <a:lnTo>
                  <a:pt x="15174" y="5176"/>
                </a:lnTo>
                <a:lnTo>
                  <a:pt x="15135" y="5169"/>
                </a:lnTo>
                <a:lnTo>
                  <a:pt x="15102" y="5155"/>
                </a:lnTo>
                <a:lnTo>
                  <a:pt x="15066" y="5134"/>
                </a:lnTo>
                <a:lnTo>
                  <a:pt x="15032" y="5109"/>
                </a:lnTo>
                <a:lnTo>
                  <a:pt x="14999" y="5084"/>
                </a:lnTo>
                <a:lnTo>
                  <a:pt x="14969" y="5053"/>
                </a:lnTo>
                <a:lnTo>
                  <a:pt x="14942" y="5014"/>
                </a:lnTo>
                <a:lnTo>
                  <a:pt x="14918" y="4978"/>
                </a:lnTo>
                <a:lnTo>
                  <a:pt x="14897" y="4939"/>
                </a:lnTo>
                <a:lnTo>
                  <a:pt x="14879" y="4897"/>
                </a:lnTo>
                <a:lnTo>
                  <a:pt x="14870" y="4854"/>
                </a:lnTo>
                <a:lnTo>
                  <a:pt x="14857" y="4808"/>
                </a:lnTo>
                <a:lnTo>
                  <a:pt x="14851" y="4766"/>
                </a:lnTo>
                <a:lnTo>
                  <a:pt x="14851" y="4720"/>
                </a:lnTo>
                <a:lnTo>
                  <a:pt x="14851" y="4674"/>
                </a:lnTo>
                <a:lnTo>
                  <a:pt x="14857" y="4628"/>
                </a:lnTo>
                <a:lnTo>
                  <a:pt x="14870" y="4589"/>
                </a:lnTo>
                <a:lnTo>
                  <a:pt x="14879" y="4543"/>
                </a:lnTo>
                <a:lnTo>
                  <a:pt x="14897" y="4504"/>
                </a:lnTo>
                <a:lnTo>
                  <a:pt x="14918" y="4462"/>
                </a:lnTo>
                <a:lnTo>
                  <a:pt x="14942" y="4426"/>
                </a:lnTo>
                <a:lnTo>
                  <a:pt x="14969" y="4391"/>
                </a:lnTo>
                <a:lnTo>
                  <a:pt x="18598" y="137"/>
                </a:lnTo>
                <a:lnTo>
                  <a:pt x="18625" y="106"/>
                </a:lnTo>
                <a:lnTo>
                  <a:pt x="18661" y="77"/>
                </a:lnTo>
                <a:lnTo>
                  <a:pt x="18694" y="53"/>
                </a:lnTo>
                <a:lnTo>
                  <a:pt x="18730" y="31"/>
                </a:lnTo>
                <a:lnTo>
                  <a:pt x="18764" y="21"/>
                </a:lnTo>
                <a:lnTo>
                  <a:pt x="18803" y="7"/>
                </a:lnTo>
                <a:lnTo>
                  <a:pt x="18839" y="0"/>
                </a:lnTo>
                <a:close/>
              </a:path>
            </a:pathLst>
          </a:custGeom>
          <a:solidFill>
            <a:srgbClr val="C00000"/>
          </a:solidFill>
          <a:ln w="9525" cap="flat" cmpd="sng">
            <a:noFill/>
            <a:prstDash val="solid"/>
            <a:round/>
          </a:ln>
        </p:spPr>
      </p:sp>
      <p:sp>
        <p:nvSpPr>
          <p:cNvPr id="406" name="圆角矩形"/>
          <p:cNvSpPr>
            <a:spLocks/>
          </p:cNvSpPr>
          <p:nvPr/>
        </p:nvSpPr>
        <p:spPr>
          <a:xfrm>
            <a:off x="5493475" y="1704578"/>
            <a:ext cx="5946050" cy="1816583"/>
          </a:xfrm>
          <a:prstGeom prst="roundRect">
            <a:avLst>
              <a:gd name="adj" fmla="val 16666"/>
            </a:avLst>
          </a:prstGeom>
          <a:noFill/>
          <a:ln w="76200" cap="flat" cmpd="sng">
            <a:solidFill>
              <a:srgbClr val="FF7C80"/>
            </a:solidFill>
            <a:prstDash val="sysDot"/>
            <a:round/>
          </a:ln>
        </p:spPr>
        <p:txBody>
          <a:bodyPr vert="horz" wrap="square" lIns="91438" tIns="45719" rIns="91438" bIns="45719" anchor="t" anchorCtr="0">
            <a:prstTxWarp prst="textNoShape">
              <a:avLst/>
            </a:prstTxWarp>
            <a:spAutoFit/>
          </a:bodyPr>
          <a:lstStyle/>
          <a:p>
            <a:pPr marL="0" indent="0" algn="just">
              <a:lnSpc>
                <a:spcPct val="10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要坚持正确政治方向，把马克思主义作为中国特色社会主义大学的“鲜亮底色”，抓好马克思主义理论教育，培育践行社会主义核心价值观，继续打好提高思政课质量和水平的攻坚战，构建全程全员全方位“三全育人”大格局。</a:t>
            </a:r>
            <a:endParaRPr lang="zh-CN" altLang="en-US" sz="2000" u="none" strike="noStrike" kern="1200" cap="none" spc="0" baseline="0" dirty="0">
              <a:solidFill>
                <a:schemeClr val="tx1"/>
              </a:solidFill>
              <a:latin typeface="黑体" pitchFamily="49" charset="-122"/>
              <a:ea typeface="黑体" pitchFamily="49" charset="-122"/>
              <a:cs typeface="微软雅黑" charset="0"/>
            </a:endParaRPr>
          </a:p>
        </p:txBody>
      </p:sp>
      <p:sp>
        <p:nvSpPr>
          <p:cNvPr id="407" name="圆角矩形"/>
          <p:cNvSpPr>
            <a:spLocks/>
          </p:cNvSpPr>
          <p:nvPr/>
        </p:nvSpPr>
        <p:spPr>
          <a:xfrm>
            <a:off x="5512526" y="4085830"/>
            <a:ext cx="6031775" cy="1172747"/>
          </a:xfrm>
          <a:prstGeom prst="roundRect">
            <a:avLst>
              <a:gd name="adj" fmla="val 16666"/>
            </a:avLst>
          </a:prstGeom>
          <a:noFill/>
          <a:ln w="76200" cap="flat" cmpd="sng">
            <a:solidFill>
              <a:srgbClr val="FF7C80"/>
            </a:solidFill>
            <a:prstDash val="sysDot"/>
            <a:round/>
          </a:ln>
        </p:spPr>
        <p:txBody>
          <a:bodyPr vert="horz" wrap="square" lIns="91438" tIns="45719" rIns="91438" bIns="45719" anchor="t" anchorCtr="0">
            <a:prstTxWarp prst="textNoShape">
              <a:avLst/>
            </a:prstTxWarp>
            <a:spAutoFit/>
          </a:bodyPr>
          <a:lstStyle/>
          <a:p>
            <a:pPr marL="0" indent="0" algn="just">
              <a:lnSpc>
                <a:spcPct val="10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要促进专业知识教育与思想政治教育相融合，培养适应时代发展需要的专业素养和过硬本领，全面提高学生的社会责任感、创新精神和实践能力。</a:t>
            </a:r>
            <a:endParaRPr lang="zh-CN" altLang="en-US" sz="2000" u="none" strike="noStrike" kern="1200" cap="none" spc="0" baseline="0" dirty="0">
              <a:solidFill>
                <a:schemeClr val="tx1"/>
              </a:solidFill>
              <a:latin typeface="黑体" pitchFamily="49" charset="-122"/>
              <a:ea typeface="黑体" pitchFamily="49" charset="-122"/>
              <a:cs typeface="微软雅黑" charset="0"/>
            </a:endParaRPr>
          </a:p>
        </p:txBody>
      </p:sp>
      <p:grpSp>
        <p:nvGrpSpPr>
          <p:cNvPr id="410" name="组合"/>
          <p:cNvGrpSpPr>
            <a:grpSpLocks/>
          </p:cNvGrpSpPr>
          <p:nvPr/>
        </p:nvGrpSpPr>
        <p:grpSpPr>
          <a:xfrm>
            <a:off x="1641474" y="4229101"/>
            <a:ext cx="1530351" cy="1265539"/>
            <a:chOff x="1641474" y="4229101"/>
            <a:chExt cx="1530351" cy="1265539"/>
          </a:xfrm>
        </p:grpSpPr>
        <p:sp>
          <p:nvSpPr>
            <p:cNvPr id="408" name="曲线"/>
            <p:cNvSpPr>
              <a:spLocks/>
            </p:cNvSpPr>
            <p:nvPr/>
          </p:nvSpPr>
          <p:spPr>
            <a:xfrm rot="10800000">
              <a:off x="1641474" y="4229101"/>
              <a:ext cx="1530351" cy="1265539"/>
            </a:xfrm>
            <a:custGeom>
              <a:avLst/>
              <a:gdLst>
                <a:gd name="T1" fmla="*/ 0 w 21600"/>
                <a:gd name="T2" fmla="*/ 0 h 21600"/>
                <a:gd name="T3" fmla="*/ 21600 w 21600"/>
                <a:gd name="T4" fmla="*/ 21600 h 21600"/>
              </a:gdLst>
              <a:ahLst/>
              <a:cxnLst/>
              <a:rect l="T1" t="T2" r="T3" b="T4"/>
              <a:pathLst>
                <a:path w="21600" h="21600">
                  <a:moveTo>
                    <a:pt x="13894" y="18353"/>
                  </a:moveTo>
                  <a:cubicBezTo>
                    <a:pt x="14337" y="18353"/>
                    <a:pt x="14868" y="18006"/>
                    <a:pt x="15089" y="17584"/>
                  </a:cubicBezTo>
                  <a:cubicBezTo>
                    <a:pt x="15089" y="17584"/>
                    <a:pt x="15089" y="17584"/>
                    <a:pt x="18188" y="11568"/>
                  </a:cubicBezTo>
                  <a:cubicBezTo>
                    <a:pt x="18409" y="11147"/>
                    <a:pt x="18409" y="10452"/>
                    <a:pt x="18188" y="10031"/>
                  </a:cubicBezTo>
                  <a:cubicBezTo>
                    <a:pt x="18188" y="10031"/>
                    <a:pt x="18188" y="10031"/>
                    <a:pt x="15089" y="4015"/>
                  </a:cubicBezTo>
                  <a:cubicBezTo>
                    <a:pt x="14868" y="3593"/>
                    <a:pt x="14337" y="3246"/>
                    <a:pt x="13894" y="3246"/>
                  </a:cubicBezTo>
                  <a:cubicBezTo>
                    <a:pt x="13894" y="3246"/>
                    <a:pt x="13894" y="3246"/>
                    <a:pt x="7698" y="3246"/>
                  </a:cubicBezTo>
                  <a:cubicBezTo>
                    <a:pt x="7266" y="3246"/>
                    <a:pt x="6724" y="3593"/>
                    <a:pt x="6503" y="4015"/>
                  </a:cubicBezTo>
                  <a:cubicBezTo>
                    <a:pt x="6503" y="4015"/>
                    <a:pt x="6503" y="4015"/>
                    <a:pt x="3404" y="10031"/>
                  </a:cubicBezTo>
                  <a:cubicBezTo>
                    <a:pt x="3194" y="10452"/>
                    <a:pt x="3194" y="11147"/>
                    <a:pt x="3404" y="11568"/>
                  </a:cubicBezTo>
                  <a:cubicBezTo>
                    <a:pt x="3404" y="11568"/>
                    <a:pt x="3404" y="11568"/>
                    <a:pt x="6503" y="17584"/>
                  </a:cubicBezTo>
                  <a:cubicBezTo>
                    <a:pt x="6724" y="18006"/>
                    <a:pt x="7266" y="18353"/>
                    <a:pt x="7698" y="18353"/>
                  </a:cubicBezTo>
                </a:path>
                <a:path w="21600" h="21600">
                  <a:moveTo>
                    <a:pt x="15224" y="21600"/>
                  </a:moveTo>
                  <a:lnTo>
                    <a:pt x="6364" y="21600"/>
                  </a:lnTo>
                  <a:cubicBezTo>
                    <a:pt x="5747" y="21600"/>
                    <a:pt x="4971" y="21103"/>
                    <a:pt x="4655" y="20500"/>
                  </a:cubicBezTo>
                  <a:cubicBezTo>
                    <a:pt x="225" y="11899"/>
                    <a:pt x="225" y="11899"/>
                    <a:pt x="225" y="11899"/>
                  </a:cubicBezTo>
                  <a:cubicBezTo>
                    <a:pt x="-75" y="11296"/>
                    <a:pt x="-75" y="10303"/>
                    <a:pt x="225" y="9700"/>
                  </a:cubicBezTo>
                  <a:cubicBezTo>
                    <a:pt x="4655" y="1099"/>
                    <a:pt x="4655" y="1099"/>
                    <a:pt x="4655" y="1099"/>
                  </a:cubicBezTo>
                  <a:cubicBezTo>
                    <a:pt x="4971" y="496"/>
                    <a:pt x="5747" y="0"/>
                    <a:pt x="6364" y="0"/>
                  </a:cubicBezTo>
                  <a:cubicBezTo>
                    <a:pt x="15224" y="0"/>
                    <a:pt x="15224" y="0"/>
                    <a:pt x="15224" y="0"/>
                  </a:cubicBezTo>
                  <a:cubicBezTo>
                    <a:pt x="15856" y="0"/>
                    <a:pt x="16616" y="496"/>
                    <a:pt x="16932" y="1099"/>
                  </a:cubicBezTo>
                  <a:cubicBezTo>
                    <a:pt x="21362" y="9700"/>
                    <a:pt x="21362" y="9700"/>
                    <a:pt x="21362" y="9700"/>
                  </a:cubicBezTo>
                  <a:cubicBezTo>
                    <a:pt x="21679" y="10303"/>
                    <a:pt x="21679" y="11296"/>
                    <a:pt x="21362" y="11899"/>
                  </a:cubicBezTo>
                  <a:cubicBezTo>
                    <a:pt x="16932" y="20500"/>
                    <a:pt x="16932" y="20500"/>
                    <a:pt x="16932" y="20500"/>
                  </a:cubicBezTo>
                  <a:cubicBezTo>
                    <a:pt x="16616" y="21103"/>
                    <a:pt x="15856" y="21600"/>
                    <a:pt x="15224" y="21600"/>
                  </a:cubicBezTo>
                  <a:close/>
                </a:path>
              </a:pathLst>
            </a:custGeom>
            <a:solidFill>
              <a:srgbClr val="C00000"/>
            </a:solidFill>
            <a:ln w="19050" cap="flat" cmpd="sng">
              <a:noFill/>
              <a:prstDash val="solid"/>
              <a:round/>
            </a:ln>
            <a:effectLst>
              <a:innerShdw blurRad="63500" dist="63500" dir="2700000">
                <a:srgbClr val="000000">
                  <a:alpha val="49803"/>
                </a:srgbClr>
              </a:innerShdw>
            </a:effectLst>
          </p:spPr>
        </p:sp>
        <p:sp>
          <p:nvSpPr>
            <p:cNvPr id="409" name="曲线"/>
            <p:cNvSpPr>
              <a:spLocks/>
            </p:cNvSpPr>
            <p:nvPr/>
          </p:nvSpPr>
          <p:spPr>
            <a:xfrm rot="10800000">
              <a:off x="1867672" y="4425835"/>
              <a:ext cx="1077952" cy="885103"/>
            </a:xfrm>
            <a:custGeom>
              <a:avLst/>
              <a:gdLst>
                <a:gd name="T1" fmla="*/ 0 w 21600"/>
                <a:gd name="T2" fmla="*/ 0 h 21600"/>
                <a:gd name="T3" fmla="*/ 21600 w 21600"/>
                <a:gd name="T4" fmla="*/ 21600 h 21600"/>
              </a:gdLst>
              <a:ahLst/>
              <a:cxnLst/>
              <a:rect l="T1" t="T2" r="T3" b="T4"/>
              <a:pathLst>
                <a:path w="21600" h="21600">
                  <a:moveTo>
                    <a:pt x="6393" y="21600"/>
                  </a:moveTo>
                  <a:cubicBezTo>
                    <a:pt x="5780" y="21600"/>
                    <a:pt x="5011" y="21103"/>
                    <a:pt x="4697" y="20500"/>
                  </a:cubicBezTo>
                  <a:cubicBezTo>
                    <a:pt x="298" y="11899"/>
                    <a:pt x="298" y="11899"/>
                    <a:pt x="298" y="11899"/>
                  </a:cubicBezTo>
                  <a:cubicBezTo>
                    <a:pt x="0" y="11296"/>
                    <a:pt x="0" y="10303"/>
                    <a:pt x="298" y="9700"/>
                  </a:cubicBezTo>
                  <a:cubicBezTo>
                    <a:pt x="4697" y="1099"/>
                    <a:pt x="4697" y="1099"/>
                    <a:pt x="4697" y="1099"/>
                  </a:cubicBezTo>
                  <a:cubicBezTo>
                    <a:pt x="5011" y="496"/>
                    <a:pt x="5780" y="0"/>
                    <a:pt x="6393" y="0"/>
                  </a:cubicBezTo>
                  <a:cubicBezTo>
                    <a:pt x="15190" y="0"/>
                    <a:pt x="15190" y="0"/>
                    <a:pt x="15190" y="0"/>
                  </a:cubicBezTo>
                  <a:cubicBezTo>
                    <a:pt x="15819" y="0"/>
                    <a:pt x="16573" y="496"/>
                    <a:pt x="16887" y="1099"/>
                  </a:cubicBezTo>
                  <a:cubicBezTo>
                    <a:pt x="21285" y="9700"/>
                    <a:pt x="21285" y="9700"/>
                    <a:pt x="21285" y="9700"/>
                  </a:cubicBezTo>
                  <a:cubicBezTo>
                    <a:pt x="21600" y="10303"/>
                    <a:pt x="21600" y="11296"/>
                    <a:pt x="21285" y="11899"/>
                  </a:cubicBezTo>
                  <a:cubicBezTo>
                    <a:pt x="16887" y="20500"/>
                    <a:pt x="16887" y="20500"/>
                    <a:pt x="16887" y="20500"/>
                  </a:cubicBezTo>
                  <a:cubicBezTo>
                    <a:pt x="16573" y="21103"/>
                    <a:pt x="15819" y="21600"/>
                    <a:pt x="15190" y="21600"/>
                  </a:cubicBezTo>
                  <a:lnTo>
                    <a:pt x="6393" y="21600"/>
                  </a:lnTo>
                  <a:close/>
                </a:path>
              </a:pathLst>
            </a:custGeom>
            <a:gradFill rotWithShape="1">
              <a:gsLst>
                <a:gs pos="100000">
                  <a:srgbClr val="FFFFFF">
                    <a:lumMod val="84000"/>
                    <a:alpha val="100000"/>
                  </a:srgbClr>
                </a:gs>
                <a:gs pos="0">
                  <a:srgbClr val="FFFFFF">
                    <a:lumMod val="91000"/>
                    <a:alpha val="100000"/>
                  </a:srgbClr>
                </a:gs>
              </a:gsLst>
              <a:lin ang="2700000" scaled="1"/>
            </a:gradFill>
            <a:ln w="9525" cap="flat" cmpd="sng">
              <a:noFill/>
              <a:prstDash val="solid"/>
              <a:round/>
            </a:ln>
            <a:effectLst>
              <a:outerShdw blurRad="127000" dist="63500" dir="2700000" algn="tl" rotWithShape="0">
                <a:srgbClr val="000000">
                  <a:alpha val="24705"/>
                </a:srgbClr>
              </a:outerShdw>
            </a:effectLst>
            <a:scene3d>
              <a:camera prst="legacyObliqueFront"/>
              <a:lightRig rig="legacyFlat4" dir="t"/>
            </a:scene3d>
            <a:sp3d prstMaterial="legacyMatte">
              <a:bevelT w="13500" h="13500" prst="angle"/>
              <a:bevelB w="13500" h="13500" prst="angle"/>
            </a:sp3d>
          </p:spPr>
        </p:sp>
      </p:grpSp>
      <p:grpSp>
        <p:nvGrpSpPr>
          <p:cNvPr id="414" name="组合"/>
          <p:cNvGrpSpPr>
            <a:grpSpLocks/>
          </p:cNvGrpSpPr>
          <p:nvPr/>
        </p:nvGrpSpPr>
        <p:grpSpPr>
          <a:xfrm>
            <a:off x="2176536" y="4685902"/>
            <a:ext cx="423150" cy="390159"/>
            <a:chOff x="2176536" y="4685902"/>
            <a:chExt cx="423150" cy="390159"/>
          </a:xfrm>
        </p:grpSpPr>
        <p:sp>
          <p:nvSpPr>
            <p:cNvPr id="411" name="曲线"/>
            <p:cNvSpPr>
              <a:spLocks/>
            </p:cNvSpPr>
            <p:nvPr/>
          </p:nvSpPr>
          <p:spPr>
            <a:xfrm>
              <a:off x="2176536" y="4887310"/>
              <a:ext cx="423150" cy="188751"/>
            </a:xfrm>
            <a:custGeom>
              <a:avLst/>
              <a:gdLst>
                <a:gd name="T1" fmla="*/ 0 w 21600"/>
                <a:gd name="T2" fmla="*/ 0 h 21600"/>
                <a:gd name="T3" fmla="*/ 21600 w 21600"/>
                <a:gd name="T4" fmla="*/ 21600 h 21600"/>
              </a:gdLst>
              <a:ahLst/>
              <a:cxnLst/>
              <a:rect l="T1" t="T2" r="T3" b="T4"/>
              <a:pathLst>
                <a:path w="21600" h="21600">
                  <a:moveTo>
                    <a:pt x="18302" y="4136"/>
                  </a:moveTo>
                  <a:cubicBezTo>
                    <a:pt x="16900" y="4136"/>
                    <a:pt x="16900" y="4136"/>
                    <a:pt x="16900" y="4136"/>
                  </a:cubicBezTo>
                  <a:cubicBezTo>
                    <a:pt x="16900" y="0"/>
                    <a:pt x="16900" y="0"/>
                    <a:pt x="16900" y="0"/>
                  </a:cubicBezTo>
                  <a:cubicBezTo>
                    <a:pt x="4699" y="0"/>
                    <a:pt x="4699" y="0"/>
                    <a:pt x="4699" y="0"/>
                  </a:cubicBezTo>
                  <a:cubicBezTo>
                    <a:pt x="4699" y="4136"/>
                    <a:pt x="4699" y="4136"/>
                    <a:pt x="4699" y="4136"/>
                  </a:cubicBezTo>
                  <a:cubicBezTo>
                    <a:pt x="3297" y="4136"/>
                    <a:pt x="3297" y="4136"/>
                    <a:pt x="3297" y="4136"/>
                  </a:cubicBezTo>
                  <a:cubicBezTo>
                    <a:pt x="3297" y="0"/>
                    <a:pt x="3297" y="0"/>
                    <a:pt x="3297" y="0"/>
                  </a:cubicBezTo>
                  <a:cubicBezTo>
                    <a:pt x="0" y="0"/>
                    <a:pt x="0" y="0"/>
                    <a:pt x="0" y="0"/>
                  </a:cubicBezTo>
                  <a:cubicBezTo>
                    <a:pt x="0" y="19072"/>
                    <a:pt x="0" y="19072"/>
                    <a:pt x="0" y="19072"/>
                  </a:cubicBezTo>
                  <a:cubicBezTo>
                    <a:pt x="0" y="20450"/>
                    <a:pt x="412" y="21599"/>
                    <a:pt x="906" y="21599"/>
                  </a:cubicBezTo>
                  <a:cubicBezTo>
                    <a:pt x="20693" y="21599"/>
                    <a:pt x="20693" y="21599"/>
                    <a:pt x="20693" y="21599"/>
                  </a:cubicBezTo>
                  <a:cubicBezTo>
                    <a:pt x="21270" y="21599"/>
                    <a:pt x="21599" y="20450"/>
                    <a:pt x="21599" y="19072"/>
                  </a:cubicBezTo>
                  <a:cubicBezTo>
                    <a:pt x="21599" y="0"/>
                    <a:pt x="21599" y="0"/>
                    <a:pt x="21599" y="0"/>
                  </a:cubicBezTo>
                  <a:cubicBezTo>
                    <a:pt x="18302" y="0"/>
                    <a:pt x="18302" y="0"/>
                    <a:pt x="18302" y="0"/>
                  </a:cubicBezTo>
                  <a:lnTo>
                    <a:pt x="18302" y="4136"/>
                  </a:lnTo>
                  <a:close/>
                </a:path>
              </a:pathLst>
            </a:custGeom>
            <a:solidFill>
              <a:srgbClr val="C00000"/>
            </a:solidFill>
            <a:ln w="9525" cap="flat" cmpd="sng">
              <a:noFill/>
              <a:prstDash val="solid"/>
              <a:round/>
            </a:ln>
          </p:spPr>
        </p:sp>
        <p:sp>
          <p:nvSpPr>
            <p:cNvPr id="412" name="曲线"/>
            <p:cNvSpPr>
              <a:spLocks/>
            </p:cNvSpPr>
            <p:nvPr/>
          </p:nvSpPr>
          <p:spPr>
            <a:xfrm>
              <a:off x="2176536" y="4750701"/>
              <a:ext cx="423150" cy="128061"/>
            </a:xfrm>
            <a:custGeom>
              <a:avLst/>
              <a:gdLst>
                <a:gd name="T1" fmla="*/ 0 w 21600"/>
                <a:gd name="T2" fmla="*/ 0 h 21600"/>
                <a:gd name="T3" fmla="*/ 21600 w 21600"/>
                <a:gd name="T4" fmla="*/ 21600 h 21600"/>
              </a:gdLst>
              <a:ahLst/>
              <a:cxnLst/>
              <a:rect l="T1" t="T2" r="T3" b="T4"/>
              <a:pathLst>
                <a:path w="21600" h="21600">
                  <a:moveTo>
                    <a:pt x="20693" y="0"/>
                  </a:moveTo>
                  <a:cubicBezTo>
                    <a:pt x="906" y="0"/>
                    <a:pt x="906" y="0"/>
                    <a:pt x="906" y="0"/>
                  </a:cubicBezTo>
                  <a:cubicBezTo>
                    <a:pt x="412" y="0"/>
                    <a:pt x="0" y="2399"/>
                    <a:pt x="0" y="5279"/>
                  </a:cubicBezTo>
                  <a:cubicBezTo>
                    <a:pt x="0" y="21599"/>
                    <a:pt x="0" y="21599"/>
                    <a:pt x="0" y="21599"/>
                  </a:cubicBezTo>
                  <a:cubicBezTo>
                    <a:pt x="3297" y="21599"/>
                    <a:pt x="3297" y="21599"/>
                    <a:pt x="3297" y="21599"/>
                  </a:cubicBezTo>
                  <a:cubicBezTo>
                    <a:pt x="3297" y="16319"/>
                    <a:pt x="3297" y="16319"/>
                    <a:pt x="3297" y="16319"/>
                  </a:cubicBezTo>
                  <a:cubicBezTo>
                    <a:pt x="4699" y="16319"/>
                    <a:pt x="4699" y="16319"/>
                    <a:pt x="4699" y="16319"/>
                  </a:cubicBezTo>
                  <a:cubicBezTo>
                    <a:pt x="4699" y="21599"/>
                    <a:pt x="4699" y="21599"/>
                    <a:pt x="4699" y="21599"/>
                  </a:cubicBezTo>
                  <a:cubicBezTo>
                    <a:pt x="16900" y="21599"/>
                    <a:pt x="16900" y="21599"/>
                    <a:pt x="16900" y="21599"/>
                  </a:cubicBezTo>
                  <a:cubicBezTo>
                    <a:pt x="16900" y="16319"/>
                    <a:pt x="16900" y="16319"/>
                    <a:pt x="16900" y="16319"/>
                  </a:cubicBezTo>
                  <a:cubicBezTo>
                    <a:pt x="18302" y="16319"/>
                    <a:pt x="18302" y="16319"/>
                    <a:pt x="18302" y="16319"/>
                  </a:cubicBezTo>
                  <a:cubicBezTo>
                    <a:pt x="18302" y="21599"/>
                    <a:pt x="18302" y="21599"/>
                    <a:pt x="18302" y="21599"/>
                  </a:cubicBezTo>
                  <a:cubicBezTo>
                    <a:pt x="21599" y="21599"/>
                    <a:pt x="21599" y="21599"/>
                    <a:pt x="21599" y="21599"/>
                  </a:cubicBezTo>
                  <a:cubicBezTo>
                    <a:pt x="21599" y="5279"/>
                    <a:pt x="21599" y="5279"/>
                    <a:pt x="21599" y="5279"/>
                  </a:cubicBezTo>
                  <a:cubicBezTo>
                    <a:pt x="21599" y="2399"/>
                    <a:pt x="21270" y="0"/>
                    <a:pt x="20693" y="0"/>
                  </a:cubicBezTo>
                  <a:close/>
                </a:path>
              </a:pathLst>
            </a:custGeom>
            <a:solidFill>
              <a:srgbClr val="C00000"/>
            </a:solidFill>
            <a:ln w="9525" cap="flat" cmpd="sng">
              <a:noFill/>
              <a:prstDash val="solid"/>
              <a:round/>
            </a:ln>
          </p:spPr>
        </p:sp>
        <p:sp>
          <p:nvSpPr>
            <p:cNvPr id="413" name="曲线"/>
            <p:cNvSpPr>
              <a:spLocks/>
            </p:cNvSpPr>
            <p:nvPr/>
          </p:nvSpPr>
          <p:spPr>
            <a:xfrm>
              <a:off x="2280445" y="4685902"/>
              <a:ext cx="215332" cy="79404"/>
            </a:xfrm>
            <a:custGeom>
              <a:avLst/>
              <a:gdLst>
                <a:gd name="T1" fmla="*/ 0 w 21600"/>
                <a:gd name="T2" fmla="*/ 0 h 21600"/>
                <a:gd name="T3" fmla="*/ 21600 w 21600"/>
                <a:gd name="T4" fmla="*/ 21600 h 21600"/>
              </a:gdLst>
              <a:ahLst/>
              <a:cxnLst/>
              <a:rect l="T1" t="T2" r="T3" b="T4"/>
              <a:pathLst>
                <a:path w="21600" h="21600">
                  <a:moveTo>
                    <a:pt x="21599" y="21599"/>
                  </a:moveTo>
                  <a:cubicBezTo>
                    <a:pt x="18818" y="21599"/>
                    <a:pt x="18818" y="21599"/>
                    <a:pt x="18818" y="21599"/>
                  </a:cubicBezTo>
                  <a:cubicBezTo>
                    <a:pt x="18818" y="6857"/>
                    <a:pt x="18818" y="6857"/>
                    <a:pt x="18818" y="6857"/>
                  </a:cubicBezTo>
                  <a:cubicBezTo>
                    <a:pt x="18818" y="6171"/>
                    <a:pt x="18654" y="5828"/>
                    <a:pt x="18327" y="5828"/>
                  </a:cubicBezTo>
                  <a:cubicBezTo>
                    <a:pt x="3272" y="5828"/>
                    <a:pt x="3272" y="5828"/>
                    <a:pt x="3272" y="5828"/>
                  </a:cubicBezTo>
                  <a:cubicBezTo>
                    <a:pt x="3109" y="5828"/>
                    <a:pt x="2945" y="6171"/>
                    <a:pt x="2945" y="6857"/>
                  </a:cubicBezTo>
                  <a:cubicBezTo>
                    <a:pt x="2945" y="21599"/>
                    <a:pt x="2945" y="21599"/>
                    <a:pt x="2945" y="21599"/>
                  </a:cubicBezTo>
                  <a:cubicBezTo>
                    <a:pt x="0" y="21599"/>
                    <a:pt x="0" y="21599"/>
                    <a:pt x="0" y="21599"/>
                  </a:cubicBezTo>
                  <a:cubicBezTo>
                    <a:pt x="0" y="6857"/>
                    <a:pt x="0" y="6857"/>
                    <a:pt x="0" y="6857"/>
                  </a:cubicBezTo>
                  <a:cubicBezTo>
                    <a:pt x="0" y="3085"/>
                    <a:pt x="1472" y="0"/>
                    <a:pt x="3272" y="0"/>
                  </a:cubicBezTo>
                  <a:cubicBezTo>
                    <a:pt x="18327" y="0"/>
                    <a:pt x="18327" y="0"/>
                    <a:pt x="18327" y="0"/>
                  </a:cubicBezTo>
                  <a:cubicBezTo>
                    <a:pt x="20127" y="0"/>
                    <a:pt x="21599" y="3085"/>
                    <a:pt x="21599" y="6857"/>
                  </a:cubicBezTo>
                  <a:lnTo>
                    <a:pt x="21599" y="21599"/>
                  </a:lnTo>
                  <a:close/>
                </a:path>
              </a:pathLst>
            </a:custGeom>
            <a:solidFill>
              <a:srgbClr val="C00000"/>
            </a:solidFill>
            <a:ln w="9525" cap="flat" cmpd="sng">
              <a:noFill/>
              <a:prstDash val="solid"/>
              <a:round/>
            </a:ln>
          </p:spPr>
        </p:sp>
      </p:grpSp>
      <p:grpSp>
        <p:nvGrpSpPr>
          <p:cNvPr id="417" name="组合"/>
          <p:cNvGrpSpPr>
            <a:grpSpLocks/>
          </p:cNvGrpSpPr>
          <p:nvPr/>
        </p:nvGrpSpPr>
        <p:grpSpPr>
          <a:xfrm>
            <a:off x="485726" y="3128425"/>
            <a:ext cx="4010075" cy="714855"/>
            <a:chOff x="485726" y="3128425"/>
            <a:chExt cx="4010075" cy="714855"/>
          </a:xfrm>
        </p:grpSpPr>
        <p:sp>
          <p:nvSpPr>
            <p:cNvPr id="415" name="圆角矩形"/>
            <p:cNvSpPr>
              <a:spLocks/>
            </p:cNvSpPr>
            <p:nvPr/>
          </p:nvSpPr>
          <p:spPr>
            <a:xfrm>
              <a:off x="485726" y="3128425"/>
              <a:ext cx="4010075" cy="714855"/>
            </a:xfrm>
            <a:prstGeom prst="roundRect">
              <a:avLst>
                <a:gd name="adj" fmla="val 50000"/>
              </a:avLst>
            </a:prstGeom>
            <a:solidFill>
              <a:srgbClr val="C00000"/>
            </a:solidFill>
            <a:effectLst>
              <a:outerShdw blurRad="152400" dist="63500" dir="8100000" algn="tl" rotWithShape="0">
                <a:srgbClr val="000000">
                  <a:alpha val="29803"/>
                </a:srgbClr>
              </a:outerShdw>
            </a:effectLst>
            <a:scene3d>
              <a:camera prst="legacyObliqueFront"/>
              <a:lightRig rig="legacyFlat4" dir="t"/>
            </a:scene3d>
            <a:sp3d prstMaterial="legacyMatte">
              <a:bevelT w="13500" h="13500" prst="angle"/>
              <a:bevelB w="13500" h="13500" prst="angle"/>
            </a:sp3d>
          </p:spPr>
        </p:sp>
        <p:sp>
          <p:nvSpPr>
            <p:cNvPr id="416" name="矩形"/>
            <p:cNvSpPr>
              <a:spLocks/>
            </p:cNvSpPr>
            <p:nvPr/>
          </p:nvSpPr>
          <p:spPr>
            <a:xfrm>
              <a:off x="485726" y="3264371"/>
              <a:ext cx="4010075"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lvl="1" indent="0" algn="ctr">
                <a:lnSpc>
                  <a:spcPct val="100000"/>
                </a:lnSpc>
                <a:spcBef>
                  <a:spcPts val="0"/>
                </a:spcBef>
                <a:spcAft>
                  <a:spcPts val="0"/>
                </a:spcAft>
                <a:buNone/>
              </a:pPr>
              <a:r>
                <a:rPr lang="zh-CN" altLang="en-US" sz="2400" b="1" u="none" strike="noStrike" kern="0" cap="none" spc="0" baseline="0" dirty="0">
                  <a:solidFill>
                    <a:schemeClr val="bg1"/>
                  </a:solidFill>
                  <a:latin typeface="微软雅黑" charset="0"/>
                  <a:ea typeface="微软雅黑" charset="0"/>
                  <a:cs typeface="微软雅黑" charset="0"/>
                </a:rPr>
                <a:t>回归初心，高等学校</a:t>
              </a:r>
            </a:p>
          </p:txBody>
        </p:sp>
      </p:grpSp>
      <p:pic>
        <p:nvPicPr>
          <p:cNvPr id="862" name="图片"/>
          <p:cNvPicPr>
            <a:picLocks noChangeAspect="1"/>
          </p:cNvPicPr>
          <p:nvPr/>
        </p:nvPicPr>
        <p:blipFill>
          <a:blip r:embed="rId3"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204535446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blinds(horizontal)">
                                      <p:cBhvr>
                                        <p:cTn id="7" dur="500"/>
                                        <p:tgtEl>
                                          <p:spTgt spid="40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4"/>
                                        </p:tgtEl>
                                        <p:attrNameLst>
                                          <p:attrName>style.visibility</p:attrName>
                                        </p:attrNameLst>
                                      </p:cBhvr>
                                      <p:to>
                                        <p:strVal val="visible"/>
                                      </p:to>
                                    </p:set>
                                    <p:animEffect transition="in" filter="blinds(horizontal)">
                                      <p:cBhvr>
                                        <p:cTn id="10" dur="500"/>
                                        <p:tgtEl>
                                          <p:spTgt spid="40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blinds(horizontal)">
                                      <p:cBhvr>
                                        <p:cTn id="13" dur="500"/>
                                        <p:tgtEl>
                                          <p:spTgt spid="40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10"/>
                                        </p:tgtEl>
                                        <p:attrNameLst>
                                          <p:attrName>style.visibility</p:attrName>
                                        </p:attrNameLst>
                                      </p:cBhvr>
                                      <p:to>
                                        <p:strVal val="visible"/>
                                      </p:to>
                                    </p:set>
                                    <p:animEffect transition="in" filter="blinds(horizontal)">
                                      <p:cBhvr>
                                        <p:cTn id="16" dur="500"/>
                                        <p:tgtEl>
                                          <p:spTgt spid="4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14"/>
                                        </p:tgtEl>
                                        <p:attrNameLst>
                                          <p:attrName>style.visibility</p:attrName>
                                        </p:attrNameLst>
                                      </p:cBhvr>
                                      <p:to>
                                        <p:strVal val="visible"/>
                                      </p:to>
                                    </p:set>
                                    <p:animEffect transition="in" filter="blinds(horizontal)">
                                      <p:cBhvr>
                                        <p:cTn id="19" dur="500"/>
                                        <p:tgtEl>
                                          <p:spTgt spid="414"/>
                                        </p:tgtEl>
                                      </p:cBhvr>
                                    </p:animEffect>
                                  </p:childTnLst>
                                </p:cTn>
                              </p:par>
                            </p:childTnLst>
                          </p:cTn>
                        </p:par>
                      </p:childTnLst>
                    </p:cTn>
                  </p:par>
                  <p:par>
                    <p:cTn id="20" fill="hold">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06"/>
                                        </p:tgtEl>
                                        <p:attrNameLst>
                                          <p:attrName>style.visibility</p:attrName>
                                        </p:attrNameLst>
                                      </p:cBhvr>
                                      <p:to>
                                        <p:strVal val="visible"/>
                                      </p:to>
                                    </p:set>
                                    <p:animEffect transition="in" filter="fade">
                                      <p:cBhvr>
                                        <p:cTn id="24" dur="1000"/>
                                        <p:tgtEl>
                                          <p:spTgt spid="406"/>
                                        </p:tgtEl>
                                      </p:cBhvr>
                                    </p:animEffect>
                                    <p:anim calcmode="lin" valueType="num">
                                      <p:cBhvr>
                                        <p:cTn id="25" dur="1000" fill="hold"/>
                                        <p:tgtEl>
                                          <p:spTgt spid="406"/>
                                        </p:tgtEl>
                                        <p:attrNameLst>
                                          <p:attrName>ppt_x</p:attrName>
                                        </p:attrNameLst>
                                      </p:cBhvr>
                                      <p:tavLst>
                                        <p:tav tm="0">
                                          <p:val>
                                            <p:strVal val="#ppt_x"/>
                                          </p:val>
                                        </p:tav>
                                        <p:tav tm="100000">
                                          <p:val>
                                            <p:strVal val="#ppt_x"/>
                                          </p:val>
                                        </p:tav>
                                      </p:tavLst>
                                    </p:anim>
                                    <p:anim calcmode="lin" valueType="num">
                                      <p:cBhvr>
                                        <p:cTn id="26" dur="1000" fill="hold"/>
                                        <p:tgtEl>
                                          <p:spTgt spid="40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07"/>
                                        </p:tgtEl>
                                        <p:attrNameLst>
                                          <p:attrName>style.visibility</p:attrName>
                                        </p:attrNameLst>
                                      </p:cBhvr>
                                      <p:to>
                                        <p:strVal val="visible"/>
                                      </p:to>
                                    </p:set>
                                    <p:animEffect transition="in" filter="fade">
                                      <p:cBhvr>
                                        <p:cTn id="31" dur="1000"/>
                                        <p:tgtEl>
                                          <p:spTgt spid="407"/>
                                        </p:tgtEl>
                                      </p:cBhvr>
                                    </p:animEffect>
                                    <p:anim calcmode="lin" valueType="num">
                                      <p:cBhvr>
                                        <p:cTn id="32" dur="1000" fill="hold"/>
                                        <p:tgtEl>
                                          <p:spTgt spid="407"/>
                                        </p:tgtEl>
                                        <p:attrNameLst>
                                          <p:attrName>ppt_x</p:attrName>
                                        </p:attrNameLst>
                                      </p:cBhvr>
                                      <p:tavLst>
                                        <p:tav tm="0">
                                          <p:val>
                                            <p:strVal val="#ppt_x"/>
                                          </p:val>
                                        </p:tav>
                                        <p:tav tm="100000">
                                          <p:val>
                                            <p:strVal val="#ppt_x"/>
                                          </p:val>
                                        </p:tav>
                                      </p:tavLst>
                                    </p:anim>
                                    <p:anim calcmode="lin" valueType="num">
                                      <p:cBhvr>
                                        <p:cTn id="33" dur="1000" fill="hold"/>
                                        <p:tgtEl>
                                          <p:spTgt spid="40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17"/>
                                        </p:tgtEl>
                                        <p:attrNameLst>
                                          <p:attrName>style.visibility</p:attrName>
                                        </p:attrNameLst>
                                      </p:cBhvr>
                                      <p:to>
                                        <p:strVal val="visible"/>
                                      </p:to>
                                    </p:set>
                                    <p:anim calcmode="lin" valueType="num">
                                      <p:cBhvr additive="base">
                                        <p:cTn id="38" dur="500" fill="hold"/>
                                        <p:tgtEl>
                                          <p:spTgt spid="417"/>
                                        </p:tgtEl>
                                        <p:attrNameLst>
                                          <p:attrName>ppt_x</p:attrName>
                                        </p:attrNameLst>
                                      </p:cBhvr>
                                      <p:tavLst>
                                        <p:tav tm="0">
                                          <p:val>
                                            <p:strVal val="#ppt_x"/>
                                          </p:val>
                                        </p:tav>
                                        <p:tav tm="100000">
                                          <p:val>
                                            <p:strVal val="#ppt_x"/>
                                          </p:val>
                                        </p:tav>
                                      </p:tavLst>
                                    </p:anim>
                                    <p:anim calcmode="lin" valueType="num">
                                      <p:cBhvr additive="base">
                                        <p:cTn id="39" dur="500" fill="hold"/>
                                        <p:tgtEl>
                                          <p:spTgt spid="41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99">
                                            <p:txEl>
                                              <p:pRg st="0" end="0"/>
                                            </p:txEl>
                                          </p:spTgt>
                                        </p:tgtEl>
                                        <p:attrNameLst>
                                          <p:attrName>style.visibility</p:attrName>
                                        </p:attrNameLst>
                                      </p:cBhvr>
                                      <p:to>
                                        <p:strVal val="visible"/>
                                      </p:to>
                                    </p:set>
                                    <p:animEffect transition="in" filter="fade">
                                      <p:cBhvr>
                                        <p:cTn id="44" dur="1000"/>
                                        <p:tgtEl>
                                          <p:spTgt spid="399">
                                            <p:txEl>
                                              <p:pRg st="0" end="0"/>
                                            </p:txEl>
                                          </p:spTgt>
                                        </p:tgtEl>
                                      </p:cBhvr>
                                    </p:animEffect>
                                    <p:anim calcmode="lin" valueType="num">
                                      <p:cBhvr>
                                        <p:cTn id="45" dur="1000" fill="hold"/>
                                        <p:tgtEl>
                                          <p:spTgt spid="399">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3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 grpId="0" build="p"/>
      <p:bldP spid="403" grpId="0" animBg="1"/>
      <p:bldP spid="404" grpId="0" animBg="1"/>
      <p:bldP spid="405" grpId="0" animBg="1"/>
      <p:bldP spid="406" grpId="0" animBg="1"/>
      <p:bldP spid="407" grpId="0" animBg="1"/>
      <p:bldP spid="410" grpId="0" animBg="1"/>
      <p:bldP spid="4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423" name="文本框"/>
          <p:cNvSpPr>
            <a:spLocks noGrp="1"/>
          </p:cNvSpPr>
          <p:nvPr>
            <p:ph type="body"/>
          </p:nvPr>
        </p:nvSpPr>
        <p:spPr>
          <a:xfrm>
            <a:off x="1169303" y="343983"/>
            <a:ext cx="9138479"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a:lnSpc>
                <a:spcPct val="100000"/>
              </a:lnSpc>
              <a:spcBef>
                <a:spcPts val="1000"/>
              </a:spcBef>
              <a:spcAft>
                <a:spcPts val="0"/>
              </a:spcAft>
              <a:buNone/>
            </a:pPr>
            <a:r>
              <a:rPr lang="en-US" altLang="zh-CN" sz="2400" b="1" u="none" strike="noStrike" kern="0" cap="none" spc="0" baseline="0" dirty="0">
                <a:solidFill>
                  <a:srgbClr val="D70000"/>
                </a:solidFill>
                <a:latin typeface="Century Gothic" charset="0"/>
                <a:ea typeface="幼圆" charset="0"/>
                <a:cs typeface="Times New Roman" charset="0"/>
                <a:sym typeface="微软雅黑" charset="0"/>
              </a:rPr>
              <a:t>3.</a:t>
            </a:r>
            <a:r>
              <a:rPr lang="zh-CN" altLang="en-US" sz="2400" b="1" u="none" strike="noStrike" kern="1200" cap="none" spc="300" baseline="0" dirty="0">
                <a:solidFill>
                  <a:srgbClr val="D70000"/>
                </a:solidFill>
                <a:latin typeface="微软雅黑" charset="0"/>
                <a:ea typeface="微软雅黑" charset="0"/>
                <a:cs typeface="Times New Roman" charset="0"/>
              </a:rPr>
              <a:t>回归初心，就是高等学校要倾心培养建设者和接班人</a:t>
            </a:r>
            <a:endParaRPr lang="zh-CN" altLang="en-US" sz="2400" b="1" u="none" strike="noStrike" kern="0" cap="none" spc="0" baseline="0" dirty="0">
              <a:solidFill>
                <a:srgbClr val="D70000"/>
              </a:solidFill>
              <a:latin typeface="Century Gothic" charset="0"/>
              <a:ea typeface="幼圆" charset="0"/>
              <a:cs typeface="Times New Roman" charset="0"/>
              <a:sym typeface="微软雅黑" charset="0"/>
            </a:endParaRPr>
          </a:p>
        </p:txBody>
      </p:sp>
      <p:sp>
        <p:nvSpPr>
          <p:cNvPr id="425" name="矩形"/>
          <p:cNvSpPr>
            <a:spLocks/>
          </p:cNvSpPr>
          <p:nvPr/>
        </p:nvSpPr>
        <p:spPr>
          <a:xfrm>
            <a:off x="1954636" y="2306973"/>
            <a:ext cx="7784982" cy="2718033"/>
          </a:xfrm>
          <a:prstGeom prst="rect">
            <a:avLst/>
          </a:prstGeom>
          <a:solidFill>
            <a:srgbClr val="C00000"/>
          </a:solidFill>
          <a:effectLst>
            <a:outerShdw blurRad="149987" dist="250190" dir="8460000" algn="ctr" rotWithShape="0">
              <a:srgbClr val="000000">
                <a:alpha val="27450"/>
              </a:srgbClr>
            </a:outerShdw>
            <a:softEdge rad="12700"/>
          </a:effectLst>
          <a:scene3d>
            <a:camera prst="legacyObliqueFront"/>
            <a:lightRig rig="legacyFlat4" dir="t"/>
          </a:scene3d>
          <a:sp3d prstMaterial="legacyMetal">
            <a:bevelT w="13500" h="13500" prst="angle"/>
            <a:bevelB w="13500" h="13500" prst="angle"/>
          </a:sp3d>
        </p:spPr>
        <p:txBody>
          <a:bodyPr vert="horz" wrap="square" lIns="323992" tIns="45719" rIns="323992" bIns="45719" anchor="t" anchorCtr="0">
            <a:prstTxWarp prst="textNoShape">
              <a:avLst/>
            </a:prstTxWarp>
          </a:bodyPr>
          <a:lstStyle/>
          <a:p>
            <a:pPr marL="0" indent="0" algn="just" fontAlgn="auto">
              <a:lnSpc>
                <a:spcPct val="129999"/>
              </a:lnSpc>
              <a:spcBef>
                <a:spcPts val="0"/>
              </a:spcBef>
              <a:spcAft>
                <a:spcPts val="0"/>
              </a:spcAft>
              <a:buNone/>
            </a:pPr>
            <a:endParaRPr lang="en-US" altLang="zh-CN" sz="2400" u="none" strike="noStrike" kern="1200" cap="none" spc="0" baseline="0" dirty="0">
              <a:solidFill>
                <a:srgbClr val="FFFFFF"/>
              </a:solidFill>
              <a:latin typeface="微软雅黑" charset="0"/>
              <a:ea typeface="微软雅黑" charset="0"/>
              <a:cs typeface="微软雅黑" charset="0"/>
            </a:endParaRPr>
          </a:p>
          <a:p>
            <a:pPr marL="0" indent="0" algn="just" fontAlgn="auto">
              <a:lnSpc>
                <a:spcPct val="129999"/>
              </a:lnSpc>
              <a:spcBef>
                <a:spcPts val="0"/>
              </a:spcBef>
              <a:spcAft>
                <a:spcPts val="0"/>
              </a:spcAft>
              <a:buNone/>
            </a:pPr>
            <a:r>
              <a:rPr lang="zh-CN" altLang="en-US" sz="2400" u="none" strike="noStrike" kern="1200" cap="none" spc="0" baseline="0" dirty="0">
                <a:solidFill>
                  <a:srgbClr val="FFFFFF"/>
                </a:solidFill>
                <a:latin typeface="微软雅黑" charset="0"/>
                <a:ea typeface="微软雅黑" charset="0"/>
                <a:cs typeface="微软雅黑" charset="0"/>
              </a:rPr>
              <a:t>回归初心，就是要按照习近平总书记对青年学生提出的爱国、励志、求真、力行的希望和要求，培养又红又专堪当民族复兴大任的时代新人。</a:t>
            </a:r>
            <a:endParaRPr lang="zh-CN" altLang="en-US" sz="2400" b="1" u="none" strike="noStrike" kern="1200" cap="none" spc="0" baseline="0" dirty="0">
              <a:solidFill>
                <a:schemeClr val="bg1"/>
              </a:solidFill>
              <a:effectLst>
                <a:outerShdw blurRad="38100" dist="38100" dir="2700000" algn="tl">
                  <a:srgbClr val="000000">
                    <a:alpha val="43000"/>
                  </a:srgbClr>
                </a:outerShdw>
              </a:effectLst>
              <a:latin typeface="黑体" pitchFamily="49" charset="-122"/>
              <a:ea typeface="黑体" pitchFamily="49" charset="-122"/>
              <a:cs typeface="微软雅黑" charset="0"/>
            </a:endParaRPr>
          </a:p>
        </p:txBody>
      </p:sp>
      <p:pic>
        <p:nvPicPr>
          <p:cNvPr id="863" name="图片"/>
          <p:cNvPicPr>
            <a:picLocks noChangeAspect="1"/>
          </p:cNvPicPr>
          <p:nvPr/>
        </p:nvPicPr>
        <p:blipFill>
          <a:blip r:embed="rId3"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118502452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fade">
                                      <p:cBhvr>
                                        <p:cTn id="7" dur="1000"/>
                                        <p:tgtEl>
                                          <p:spTgt spid="425"/>
                                        </p:tgtEl>
                                      </p:cBhvr>
                                    </p:animEffect>
                                    <p:anim calcmode="lin" valueType="num">
                                      <p:cBhvr>
                                        <p:cTn id="8" dur="1000" fill="hold"/>
                                        <p:tgtEl>
                                          <p:spTgt spid="425"/>
                                        </p:tgtEl>
                                        <p:attrNameLst>
                                          <p:attrName>ppt_x</p:attrName>
                                        </p:attrNameLst>
                                      </p:cBhvr>
                                      <p:tavLst>
                                        <p:tav tm="0">
                                          <p:val>
                                            <p:strVal val="#ppt_x"/>
                                          </p:val>
                                        </p:tav>
                                        <p:tav tm="100000">
                                          <p:val>
                                            <p:strVal val="#ppt_x"/>
                                          </p:val>
                                        </p:tav>
                                      </p:tavLst>
                                    </p:anim>
                                    <p:anim calcmode="lin" valueType="num">
                                      <p:cBhvr>
                                        <p:cTn id="9" dur="1000" fill="hold"/>
                                        <p:tgtEl>
                                          <p:spTgt spid="4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23">
                                            <p:txEl>
                                              <p:pRg st="0" end="0"/>
                                            </p:txEl>
                                          </p:spTgt>
                                        </p:tgtEl>
                                        <p:attrNameLst>
                                          <p:attrName>style.visibility</p:attrName>
                                        </p:attrNameLst>
                                      </p:cBhvr>
                                      <p:to>
                                        <p:strVal val="visible"/>
                                      </p:to>
                                    </p:set>
                                    <p:animEffect transition="in" filter="fade">
                                      <p:cBhvr>
                                        <p:cTn id="14" dur="1000"/>
                                        <p:tgtEl>
                                          <p:spTgt spid="423">
                                            <p:txEl>
                                              <p:pRg st="0" end="0"/>
                                            </p:txEl>
                                          </p:spTgt>
                                        </p:tgtEl>
                                      </p:cBhvr>
                                    </p:animEffect>
                                    <p:anim calcmode="lin" valueType="num">
                                      <p:cBhvr>
                                        <p:cTn id="15" dur="1000" fill="hold"/>
                                        <p:tgtEl>
                                          <p:spTgt spid="42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build="p"/>
      <p:bldP spid="4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22" name="曲线"/>
          <p:cNvSpPr>
            <a:spLocks noChangeAspect="1"/>
          </p:cNvSpPr>
          <p:nvPr/>
        </p:nvSpPr>
        <p:spPr>
          <a:xfrm>
            <a:off x="2953703" y="3119884"/>
            <a:ext cx="331724" cy="453354"/>
          </a:xfrm>
          <a:custGeom>
            <a:avLst/>
            <a:gdLst>
              <a:gd name="T1" fmla="*/ 0 w 21600"/>
              <a:gd name="T2" fmla="*/ 0 h 21600"/>
              <a:gd name="T3" fmla="*/ 21600 w 21600"/>
              <a:gd name="T4" fmla="*/ 21600 h 21600"/>
            </a:gdLst>
            <a:ahLst/>
            <a:cxnLst/>
            <a:rect l="T1" t="T2" r="T3" b="T4"/>
            <a:pathLst>
              <a:path w="21600" h="21600">
                <a:moveTo>
                  <a:pt x="1657" y="5676"/>
                </a:moveTo>
                <a:cubicBezTo>
                  <a:pt x="1657" y="5069"/>
                  <a:pt x="2047" y="4784"/>
                  <a:pt x="2827" y="4748"/>
                </a:cubicBezTo>
                <a:lnTo>
                  <a:pt x="2827" y="3498"/>
                </a:lnTo>
                <a:cubicBezTo>
                  <a:pt x="1316" y="3534"/>
                  <a:pt x="0" y="4212"/>
                  <a:pt x="0" y="5319"/>
                </a:cubicBezTo>
                <a:lnTo>
                  <a:pt x="0" y="19850"/>
                </a:lnTo>
                <a:cubicBezTo>
                  <a:pt x="0" y="20743"/>
                  <a:pt x="1170" y="21600"/>
                  <a:pt x="2389" y="21600"/>
                </a:cubicBezTo>
                <a:lnTo>
                  <a:pt x="19210" y="21600"/>
                </a:lnTo>
                <a:cubicBezTo>
                  <a:pt x="20429" y="21600"/>
                  <a:pt x="21600" y="20743"/>
                  <a:pt x="21600" y="19850"/>
                </a:cubicBezTo>
                <a:lnTo>
                  <a:pt x="21600" y="5319"/>
                </a:lnTo>
                <a:cubicBezTo>
                  <a:pt x="21600" y="4212"/>
                  <a:pt x="20283" y="3534"/>
                  <a:pt x="18772" y="3498"/>
                </a:cubicBezTo>
                <a:lnTo>
                  <a:pt x="18772" y="4748"/>
                </a:lnTo>
                <a:cubicBezTo>
                  <a:pt x="19600" y="4784"/>
                  <a:pt x="19990" y="5069"/>
                  <a:pt x="19990" y="5676"/>
                </a:cubicBezTo>
                <a:lnTo>
                  <a:pt x="19990" y="19457"/>
                </a:lnTo>
                <a:cubicBezTo>
                  <a:pt x="19990" y="19886"/>
                  <a:pt x="19698" y="20350"/>
                  <a:pt x="19162" y="20350"/>
                </a:cubicBezTo>
                <a:lnTo>
                  <a:pt x="2486" y="20350"/>
                </a:lnTo>
                <a:cubicBezTo>
                  <a:pt x="1804" y="20350"/>
                  <a:pt x="1657" y="19850"/>
                  <a:pt x="1657" y="19350"/>
                </a:cubicBezTo>
                <a:lnTo>
                  <a:pt x="1657" y="5676"/>
                </a:lnTo>
              </a:path>
              <a:path w="21600" h="21600">
                <a:moveTo>
                  <a:pt x="9361" y="2284"/>
                </a:moveTo>
                <a:cubicBezTo>
                  <a:pt x="9361" y="1785"/>
                  <a:pt x="9995" y="1320"/>
                  <a:pt x="10678" y="1320"/>
                </a:cubicBezTo>
                <a:lnTo>
                  <a:pt x="10921" y="1320"/>
                </a:lnTo>
                <a:cubicBezTo>
                  <a:pt x="11604" y="1320"/>
                  <a:pt x="12287" y="1785"/>
                  <a:pt x="12287" y="2284"/>
                </a:cubicBezTo>
                <a:lnTo>
                  <a:pt x="12287" y="2392"/>
                </a:lnTo>
                <a:cubicBezTo>
                  <a:pt x="12287" y="2963"/>
                  <a:pt x="11604" y="3427"/>
                  <a:pt x="10824" y="3427"/>
                </a:cubicBezTo>
                <a:lnTo>
                  <a:pt x="10775" y="3427"/>
                </a:lnTo>
                <a:cubicBezTo>
                  <a:pt x="9995" y="3427"/>
                  <a:pt x="9361" y="2963"/>
                  <a:pt x="9361" y="2392"/>
                </a:cubicBezTo>
                <a:lnTo>
                  <a:pt x="9361" y="2284"/>
                </a:lnTo>
              </a:path>
              <a:path w="21600" h="21600">
                <a:moveTo>
                  <a:pt x="7557" y="2356"/>
                </a:moveTo>
                <a:lnTo>
                  <a:pt x="5168" y="2356"/>
                </a:lnTo>
                <a:cubicBezTo>
                  <a:pt x="4339" y="2356"/>
                  <a:pt x="3949" y="2641"/>
                  <a:pt x="3949" y="3213"/>
                </a:cubicBezTo>
                <a:lnTo>
                  <a:pt x="3949" y="5462"/>
                </a:lnTo>
                <a:cubicBezTo>
                  <a:pt x="3949" y="5855"/>
                  <a:pt x="4290" y="6247"/>
                  <a:pt x="4778" y="6247"/>
                </a:cubicBezTo>
                <a:lnTo>
                  <a:pt x="16821" y="6247"/>
                </a:lnTo>
                <a:cubicBezTo>
                  <a:pt x="17309" y="6247"/>
                  <a:pt x="17650" y="5855"/>
                  <a:pt x="17650" y="5462"/>
                </a:cubicBezTo>
                <a:lnTo>
                  <a:pt x="17650" y="3213"/>
                </a:lnTo>
                <a:cubicBezTo>
                  <a:pt x="17650" y="2641"/>
                  <a:pt x="17260" y="2356"/>
                  <a:pt x="16431" y="2356"/>
                </a:cubicBezTo>
                <a:lnTo>
                  <a:pt x="14042" y="2356"/>
                </a:lnTo>
                <a:cubicBezTo>
                  <a:pt x="14042" y="1142"/>
                  <a:pt x="12677" y="0"/>
                  <a:pt x="11068" y="0"/>
                </a:cubicBezTo>
                <a:lnTo>
                  <a:pt x="10531" y="0"/>
                </a:lnTo>
                <a:cubicBezTo>
                  <a:pt x="8971" y="0"/>
                  <a:pt x="7557" y="1142"/>
                  <a:pt x="7557" y="2356"/>
                </a:cubicBezTo>
              </a:path>
              <a:path w="21600" h="21600">
                <a:moveTo>
                  <a:pt x="4583" y="16565"/>
                </a:moveTo>
                <a:cubicBezTo>
                  <a:pt x="4583" y="16423"/>
                  <a:pt x="4632" y="16387"/>
                  <a:pt x="4778" y="16387"/>
                </a:cubicBezTo>
                <a:lnTo>
                  <a:pt x="7606" y="16387"/>
                </a:lnTo>
                <a:lnTo>
                  <a:pt x="7606" y="16565"/>
                </a:lnTo>
                <a:cubicBezTo>
                  <a:pt x="7606" y="16744"/>
                  <a:pt x="6436" y="17244"/>
                  <a:pt x="6192" y="17315"/>
                </a:cubicBezTo>
                <a:cubicBezTo>
                  <a:pt x="5997" y="17208"/>
                  <a:pt x="5558" y="16887"/>
                  <a:pt x="5217" y="16887"/>
                </a:cubicBezTo>
                <a:lnTo>
                  <a:pt x="5168" y="16887"/>
                </a:lnTo>
                <a:cubicBezTo>
                  <a:pt x="4973" y="16887"/>
                  <a:pt x="4729" y="17101"/>
                  <a:pt x="4729" y="17208"/>
                </a:cubicBezTo>
                <a:lnTo>
                  <a:pt x="4729" y="17280"/>
                </a:lnTo>
                <a:cubicBezTo>
                  <a:pt x="4729" y="17422"/>
                  <a:pt x="5753" y="18243"/>
                  <a:pt x="5997" y="18243"/>
                </a:cubicBezTo>
                <a:lnTo>
                  <a:pt x="6046" y="18243"/>
                </a:lnTo>
                <a:cubicBezTo>
                  <a:pt x="6241" y="18243"/>
                  <a:pt x="7411" y="17565"/>
                  <a:pt x="7606" y="17458"/>
                </a:cubicBezTo>
                <a:cubicBezTo>
                  <a:pt x="7606" y="17744"/>
                  <a:pt x="7801" y="18708"/>
                  <a:pt x="7411" y="18708"/>
                </a:cubicBezTo>
                <a:lnTo>
                  <a:pt x="4778" y="18708"/>
                </a:lnTo>
                <a:cubicBezTo>
                  <a:pt x="4632" y="18708"/>
                  <a:pt x="4583" y="18672"/>
                  <a:pt x="4583" y="18529"/>
                </a:cubicBezTo>
                <a:lnTo>
                  <a:pt x="4583" y="16565"/>
                </a:lnTo>
              </a:path>
              <a:path w="21600" h="21600">
                <a:moveTo>
                  <a:pt x="7411" y="19243"/>
                </a:moveTo>
                <a:cubicBezTo>
                  <a:pt x="8825" y="19243"/>
                  <a:pt x="8288" y="18136"/>
                  <a:pt x="8386" y="17172"/>
                </a:cubicBezTo>
                <a:cubicBezTo>
                  <a:pt x="8435" y="16673"/>
                  <a:pt x="10092" y="16244"/>
                  <a:pt x="10239" y="15816"/>
                </a:cubicBezTo>
                <a:lnTo>
                  <a:pt x="10044" y="15816"/>
                </a:lnTo>
                <a:cubicBezTo>
                  <a:pt x="9507" y="15816"/>
                  <a:pt x="8727" y="16137"/>
                  <a:pt x="8386" y="16280"/>
                </a:cubicBezTo>
                <a:cubicBezTo>
                  <a:pt x="8191" y="16101"/>
                  <a:pt x="7996" y="15851"/>
                  <a:pt x="7557" y="15851"/>
                </a:cubicBezTo>
                <a:lnTo>
                  <a:pt x="4632" y="15851"/>
                </a:lnTo>
                <a:cubicBezTo>
                  <a:pt x="4193" y="15851"/>
                  <a:pt x="3803" y="16137"/>
                  <a:pt x="3803" y="16458"/>
                </a:cubicBezTo>
                <a:lnTo>
                  <a:pt x="3803" y="18636"/>
                </a:lnTo>
                <a:cubicBezTo>
                  <a:pt x="3803" y="19029"/>
                  <a:pt x="4241" y="19243"/>
                  <a:pt x="4778" y="19243"/>
                </a:cubicBezTo>
                <a:lnTo>
                  <a:pt x="7411" y="19243"/>
                </a:lnTo>
              </a:path>
              <a:path w="21600" h="21600">
                <a:moveTo>
                  <a:pt x="4583" y="8639"/>
                </a:moveTo>
                <a:cubicBezTo>
                  <a:pt x="4583" y="8497"/>
                  <a:pt x="4632" y="8461"/>
                  <a:pt x="4778" y="8461"/>
                </a:cubicBezTo>
                <a:lnTo>
                  <a:pt x="7411" y="8461"/>
                </a:lnTo>
                <a:cubicBezTo>
                  <a:pt x="7557" y="8461"/>
                  <a:pt x="7606" y="8497"/>
                  <a:pt x="7606" y="8639"/>
                </a:cubicBezTo>
                <a:cubicBezTo>
                  <a:pt x="7606" y="8782"/>
                  <a:pt x="6338" y="9389"/>
                  <a:pt x="6192" y="9389"/>
                </a:cubicBezTo>
                <a:cubicBezTo>
                  <a:pt x="6046" y="9389"/>
                  <a:pt x="5655" y="8961"/>
                  <a:pt x="5217" y="8961"/>
                </a:cubicBezTo>
                <a:cubicBezTo>
                  <a:pt x="5022" y="8961"/>
                  <a:pt x="4729" y="9139"/>
                  <a:pt x="4729" y="9282"/>
                </a:cubicBezTo>
                <a:lnTo>
                  <a:pt x="4729" y="9354"/>
                </a:lnTo>
                <a:cubicBezTo>
                  <a:pt x="4729" y="9568"/>
                  <a:pt x="5753" y="10282"/>
                  <a:pt x="5997" y="10389"/>
                </a:cubicBezTo>
                <a:lnTo>
                  <a:pt x="7606" y="9496"/>
                </a:lnTo>
                <a:lnTo>
                  <a:pt x="7606" y="10782"/>
                </a:lnTo>
                <a:lnTo>
                  <a:pt x="4583" y="10782"/>
                </a:lnTo>
                <a:lnTo>
                  <a:pt x="4583" y="8639"/>
                </a:lnTo>
              </a:path>
              <a:path w="21600" h="21600">
                <a:moveTo>
                  <a:pt x="8288" y="8354"/>
                </a:moveTo>
                <a:cubicBezTo>
                  <a:pt x="8191" y="8068"/>
                  <a:pt x="7898" y="7925"/>
                  <a:pt x="7411" y="7925"/>
                </a:cubicBezTo>
                <a:lnTo>
                  <a:pt x="4778" y="7925"/>
                </a:lnTo>
                <a:cubicBezTo>
                  <a:pt x="4241" y="7925"/>
                  <a:pt x="3803" y="8175"/>
                  <a:pt x="3803" y="8532"/>
                </a:cubicBezTo>
                <a:lnTo>
                  <a:pt x="3803" y="10710"/>
                </a:lnTo>
                <a:cubicBezTo>
                  <a:pt x="3803" y="11032"/>
                  <a:pt x="4193" y="11317"/>
                  <a:pt x="4632" y="11317"/>
                </a:cubicBezTo>
                <a:lnTo>
                  <a:pt x="7557" y="11317"/>
                </a:lnTo>
                <a:cubicBezTo>
                  <a:pt x="8727" y="11317"/>
                  <a:pt x="8386" y="9960"/>
                  <a:pt x="8337" y="9104"/>
                </a:cubicBezTo>
                <a:lnTo>
                  <a:pt x="10239" y="7925"/>
                </a:lnTo>
                <a:cubicBezTo>
                  <a:pt x="10239" y="7925"/>
                  <a:pt x="10092" y="7890"/>
                  <a:pt x="10092" y="7890"/>
                </a:cubicBezTo>
                <a:cubicBezTo>
                  <a:pt x="9361" y="7890"/>
                  <a:pt x="8776" y="8354"/>
                  <a:pt x="8288" y="8354"/>
                </a:cubicBezTo>
              </a:path>
              <a:path w="21600" h="21600">
                <a:moveTo>
                  <a:pt x="4583" y="12460"/>
                </a:moveTo>
                <a:lnTo>
                  <a:pt x="7606" y="12460"/>
                </a:lnTo>
                <a:lnTo>
                  <a:pt x="7606" y="12745"/>
                </a:lnTo>
                <a:lnTo>
                  <a:pt x="6192" y="13388"/>
                </a:lnTo>
                <a:lnTo>
                  <a:pt x="5265" y="12888"/>
                </a:lnTo>
                <a:cubicBezTo>
                  <a:pt x="5022" y="12995"/>
                  <a:pt x="4729" y="13031"/>
                  <a:pt x="4729" y="13281"/>
                </a:cubicBezTo>
                <a:cubicBezTo>
                  <a:pt x="4729" y="13459"/>
                  <a:pt x="5753" y="14316"/>
                  <a:pt x="5997" y="14316"/>
                </a:cubicBezTo>
                <a:cubicBezTo>
                  <a:pt x="6338" y="14316"/>
                  <a:pt x="7216" y="13566"/>
                  <a:pt x="7606" y="13495"/>
                </a:cubicBezTo>
                <a:lnTo>
                  <a:pt x="7606" y="14709"/>
                </a:lnTo>
                <a:lnTo>
                  <a:pt x="4583" y="14709"/>
                </a:lnTo>
                <a:lnTo>
                  <a:pt x="4583" y="12460"/>
                </a:lnTo>
              </a:path>
              <a:path w="21600" h="21600">
                <a:moveTo>
                  <a:pt x="8337" y="12317"/>
                </a:moveTo>
                <a:cubicBezTo>
                  <a:pt x="8240" y="12138"/>
                  <a:pt x="8045" y="11924"/>
                  <a:pt x="7606" y="11924"/>
                </a:cubicBezTo>
                <a:lnTo>
                  <a:pt x="4583" y="11924"/>
                </a:lnTo>
                <a:cubicBezTo>
                  <a:pt x="4193" y="11924"/>
                  <a:pt x="3803" y="12174"/>
                  <a:pt x="3803" y="12460"/>
                </a:cubicBezTo>
                <a:lnTo>
                  <a:pt x="3803" y="14709"/>
                </a:lnTo>
                <a:cubicBezTo>
                  <a:pt x="3803" y="14995"/>
                  <a:pt x="4193" y="15244"/>
                  <a:pt x="4583" y="15244"/>
                </a:cubicBezTo>
                <a:lnTo>
                  <a:pt x="7606" y="15244"/>
                </a:lnTo>
                <a:cubicBezTo>
                  <a:pt x="8727" y="15244"/>
                  <a:pt x="8386" y="13852"/>
                  <a:pt x="8337" y="13031"/>
                </a:cubicBezTo>
                <a:lnTo>
                  <a:pt x="10239" y="11888"/>
                </a:lnTo>
                <a:lnTo>
                  <a:pt x="9995" y="11781"/>
                </a:lnTo>
                <a:lnTo>
                  <a:pt x="8337" y="12317"/>
                </a:lnTo>
              </a:path>
              <a:path w="21600" h="21600">
                <a:moveTo>
                  <a:pt x="11068" y="18136"/>
                </a:moveTo>
                <a:cubicBezTo>
                  <a:pt x="11068" y="18279"/>
                  <a:pt x="11116" y="18315"/>
                  <a:pt x="11311" y="18315"/>
                </a:cubicBezTo>
                <a:lnTo>
                  <a:pt x="17114" y="18315"/>
                </a:lnTo>
                <a:cubicBezTo>
                  <a:pt x="17309" y="18315"/>
                  <a:pt x="17358" y="18279"/>
                  <a:pt x="17358" y="18136"/>
                </a:cubicBezTo>
                <a:lnTo>
                  <a:pt x="17358" y="16958"/>
                </a:lnTo>
                <a:cubicBezTo>
                  <a:pt x="17358" y="16815"/>
                  <a:pt x="17309" y="16780"/>
                  <a:pt x="17114" y="16780"/>
                </a:cubicBezTo>
                <a:lnTo>
                  <a:pt x="11068" y="16780"/>
                </a:lnTo>
                <a:lnTo>
                  <a:pt x="11068" y="18136"/>
                </a:lnTo>
              </a:path>
              <a:path w="21600" h="21600">
                <a:moveTo>
                  <a:pt x="11068" y="14316"/>
                </a:moveTo>
                <a:lnTo>
                  <a:pt x="17358" y="14316"/>
                </a:lnTo>
                <a:lnTo>
                  <a:pt x="17358" y="12852"/>
                </a:lnTo>
                <a:lnTo>
                  <a:pt x="11068" y="12852"/>
                </a:lnTo>
                <a:lnTo>
                  <a:pt x="11068" y="14316"/>
                </a:lnTo>
              </a:path>
              <a:path w="21600" h="21600">
                <a:moveTo>
                  <a:pt x="11068" y="10389"/>
                </a:moveTo>
                <a:lnTo>
                  <a:pt x="15651" y="10389"/>
                </a:lnTo>
                <a:lnTo>
                  <a:pt x="15651" y="8925"/>
                </a:lnTo>
                <a:lnTo>
                  <a:pt x="11068" y="8925"/>
                </a:lnTo>
                <a:lnTo>
                  <a:pt x="11068" y="10389"/>
                </a:lnTo>
                <a:close/>
              </a:path>
            </a:pathLst>
          </a:custGeom>
          <a:solidFill>
            <a:srgbClr val="FFFFFF"/>
          </a:solidFill>
          <a:ln w="9525" cap="flat" cmpd="sng">
            <a:noFill/>
            <a:prstDash val="solid"/>
            <a:round/>
          </a:ln>
        </p:spPr>
      </p:sp>
      <p:sp>
        <p:nvSpPr>
          <p:cNvPr id="23" name="矩形"/>
          <p:cNvSpPr>
            <a:spLocks/>
          </p:cNvSpPr>
          <p:nvPr/>
        </p:nvSpPr>
        <p:spPr>
          <a:xfrm>
            <a:off x="771345" y="3682084"/>
            <a:ext cx="2040586" cy="120032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ctr">
              <a:lnSpc>
                <a:spcPct val="150000"/>
              </a:lnSpc>
              <a:spcBef>
                <a:spcPts val="0"/>
              </a:spcBef>
              <a:spcAft>
                <a:spcPts val="0"/>
              </a:spcAft>
              <a:buNone/>
            </a:pPr>
            <a:r>
              <a:rPr lang="zh-CN" altLang="en-US" sz="1600" u="none" strike="noStrike" kern="1200" cap="none" spc="150" baseline="0">
                <a:solidFill>
                  <a:srgbClr val="FFFFFF"/>
                </a:solidFill>
                <a:latin typeface="微软雅黑" charset="0"/>
                <a:ea typeface="微软雅黑" charset="0"/>
                <a:cs typeface="微软雅黑" charset="0"/>
              </a:rPr>
              <a:t>单击此处添加您的文字内容，或复制文本粘贴至此</a:t>
            </a:r>
          </a:p>
        </p:txBody>
      </p:sp>
      <p:sp>
        <p:nvSpPr>
          <p:cNvPr id="24" name="矩形"/>
          <p:cNvSpPr>
            <a:spLocks/>
          </p:cNvSpPr>
          <p:nvPr/>
        </p:nvSpPr>
        <p:spPr>
          <a:xfrm>
            <a:off x="1045280" y="3219453"/>
            <a:ext cx="1492716" cy="446276"/>
          </a:xfrm>
          <a:prstGeom prst="rect">
            <a:avLst/>
          </a:prstGeom>
          <a:noFill/>
          <a:ln w="9525" cap="flat" cmpd="sng">
            <a:noFill/>
            <a:prstDash val="solid"/>
            <a:miter/>
          </a:ln>
        </p:spPr>
        <p:txBody>
          <a:bodyPr vert="horz" wrap="none" lIns="91440" tIns="45720" rIns="91440" bIns="45720" anchor="t" anchorCtr="0">
            <a:prstTxWarp prst="textNoShape">
              <a:avLst/>
            </a:prstTxWarp>
          </a:bodyPr>
          <a:lstStyle/>
          <a:p>
            <a:pPr marL="0" indent="0" algn="ctr">
              <a:lnSpc>
                <a:spcPct val="100000"/>
              </a:lnSpc>
              <a:spcBef>
                <a:spcPts val="0"/>
              </a:spcBef>
              <a:spcAft>
                <a:spcPts val="0"/>
              </a:spcAft>
              <a:buNone/>
            </a:pPr>
            <a:r>
              <a:rPr lang="zh-CN" altLang="en-US" sz="2300" b="1" u="none" strike="noStrike" kern="1200" cap="none" spc="250" baseline="0">
                <a:solidFill>
                  <a:srgbClr val="FFFFFF"/>
                </a:solidFill>
                <a:latin typeface="微软雅黑" charset="0"/>
                <a:ea typeface="微软雅黑" charset="0"/>
                <a:cs typeface="微软雅黑" charset="0"/>
              </a:rPr>
              <a:t>添加标题</a:t>
            </a:r>
          </a:p>
        </p:txBody>
      </p:sp>
      <p:sp>
        <p:nvSpPr>
          <p:cNvPr id="25" name="文本框"/>
          <p:cNvSpPr>
            <a:spLocks noGrp="1"/>
          </p:cNvSpPr>
          <p:nvPr>
            <p:ph type="body"/>
          </p:nvPr>
        </p:nvSpPr>
        <p:spPr>
          <a:xfrm>
            <a:off x="1190826" y="178325"/>
            <a:ext cx="8950119" cy="959237"/>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nSpc>
                <a:spcPct val="100000"/>
              </a:lnSpc>
              <a:buNone/>
            </a:pPr>
            <a:r>
              <a:rPr lang="zh-CN" altLang="en-US" sz="2400" b="1" spc="300" dirty="0">
                <a:cs typeface="Times New Roman" charset="0"/>
              </a:rPr>
              <a:t>坚持“以本为本”推进</a:t>
            </a:r>
            <a:r>
              <a:rPr lang="zh-CN" altLang="en-US" sz="2400" b="1" u="none" strike="noStrike" kern="1200" cap="none" spc="300" baseline="0" dirty="0">
                <a:solidFill>
                  <a:schemeClr val="tx1"/>
                </a:solidFill>
                <a:latin typeface="微软雅黑" charset="0"/>
                <a:ea typeface="微软雅黑" charset="0"/>
                <a:cs typeface="Times New Roman" charset="0"/>
              </a:rPr>
              <a:t>四个回归</a:t>
            </a:r>
            <a:endParaRPr lang="en-US" altLang="zh-CN" sz="2400" b="1" u="none" strike="noStrike" kern="1200" cap="none" spc="300" baseline="0" dirty="0">
              <a:solidFill>
                <a:schemeClr val="tx1"/>
              </a:solidFill>
              <a:latin typeface="微软雅黑" charset="0"/>
              <a:ea typeface="微软雅黑" charset="0"/>
              <a:cs typeface="Times New Roman" charset="0"/>
            </a:endParaRPr>
          </a:p>
          <a:p>
            <a:pPr marL="0" indent="0" algn="l">
              <a:lnSpc>
                <a:spcPct val="100000"/>
              </a:lnSpc>
              <a:spcBef>
                <a:spcPts val="1000"/>
              </a:spcBef>
              <a:spcAft>
                <a:spcPts val="0"/>
              </a:spcAft>
              <a:buNone/>
            </a:pPr>
            <a:r>
              <a:rPr lang="zh-CN" altLang="en-US" sz="2400" b="1" u="none" strike="noStrike" kern="1200" cap="none" spc="300" baseline="0" dirty="0">
                <a:solidFill>
                  <a:schemeClr val="tx1"/>
                </a:solidFill>
                <a:latin typeface="微软雅黑" charset="0"/>
                <a:ea typeface="微软雅黑" charset="0"/>
                <a:cs typeface="Times New Roman" charset="0"/>
              </a:rPr>
              <a:t>建设中国特色、世界水平的一流本科教育</a:t>
            </a:r>
          </a:p>
        </p:txBody>
      </p:sp>
      <p:pic>
        <p:nvPicPr>
          <p:cNvPr id="26" name="图片"/>
          <p:cNvPicPr>
            <a:picLocks noChangeAspect="1"/>
          </p:cNvPicPr>
          <p:nvPr/>
        </p:nvPicPr>
        <p:blipFill>
          <a:blip r:embed="rId3" cstate="print"/>
          <a:stretch>
            <a:fillRect/>
          </a:stretch>
        </p:blipFill>
        <p:spPr>
          <a:xfrm>
            <a:off x="255171" y="2130383"/>
            <a:ext cx="4798111" cy="3716356"/>
          </a:xfrm>
          <a:prstGeom prst="rect">
            <a:avLst/>
          </a:prstGeom>
          <a:noFill/>
          <a:ln w="9525" cap="flat" cmpd="sng">
            <a:noFill/>
            <a:prstDash val="solid"/>
            <a:miter/>
          </a:ln>
        </p:spPr>
      </p:pic>
      <p:sp>
        <p:nvSpPr>
          <p:cNvPr id="27" name="矩形"/>
          <p:cNvSpPr>
            <a:spLocks/>
          </p:cNvSpPr>
          <p:nvPr/>
        </p:nvSpPr>
        <p:spPr>
          <a:xfrm>
            <a:off x="5196939" y="2130383"/>
            <a:ext cx="6761511" cy="3716356"/>
          </a:xfrm>
          <a:prstGeom prst="rect">
            <a:avLst/>
          </a:prstGeom>
          <a:noFill/>
          <a:ln w="38100" cap="rnd" cmpd="sng">
            <a:solidFill>
              <a:srgbClr val="A53010"/>
            </a:solidFill>
            <a:prstDash val="solid"/>
            <a:round/>
          </a:ln>
        </p:spPr>
        <p:txBody>
          <a:bodyPr vert="horz" wrap="square" lIns="72000" tIns="71998" rIns="72000" bIns="71998" anchor="ctr" anchorCtr="0">
            <a:prstTxWarp prst="textNoShape">
              <a:avLst/>
            </a:prstTxWarp>
          </a:bodyPr>
          <a:lstStyle/>
          <a:p>
            <a:pPr marL="0" indent="0" algn="l">
              <a:lnSpc>
                <a:spcPct val="15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习近平总书记在治国理政中多次就教育改革发展重大问题作出重要论述，多次主持召开会议就教育重大议题进行审议，作出重要批示指示，多次给学生回信，对教育工作提出了一系列富有创见的新理念新思想新观点，系统回答了一系列方向性、全局性、战略性重大问题。</a:t>
            </a:r>
          </a:p>
        </p:txBody>
      </p:sp>
      <p:pic>
        <p:nvPicPr>
          <p:cNvPr id="835" name="图片"/>
          <p:cNvPicPr>
            <a:picLocks noChangeAspect="1"/>
          </p:cNvPicPr>
          <p:nvPr/>
        </p:nvPicPr>
        <p:blipFill>
          <a:blip r:embed="rId4" cstate="print"/>
          <a:stretch>
            <a:fillRect/>
          </a:stretch>
        </p:blipFill>
        <p:spPr>
          <a:xfrm>
            <a:off x="10301287" y="6443240"/>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1678795931"/>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500"/>
                                        <p:tgtEl>
                                          <p:spTgt spid="24"/>
                                        </p:tgtEl>
                                      </p:cBhvr>
                                    </p:animEffect>
                                  </p:childTnLst>
                                </p:cTn>
                              </p:par>
                            </p:childTnLst>
                          </p:cTn>
                        </p:par>
                        <p:par>
                          <p:cTn id="13" fill="hold" nodeType="with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fade">
                                      <p:cBhvr>
                                        <p:cTn id="35" dur="1000"/>
                                        <p:tgtEl>
                                          <p:spTgt spid="25">
                                            <p:txEl>
                                              <p:pRg st="0" end="0"/>
                                            </p:txEl>
                                          </p:spTgt>
                                        </p:tgtEl>
                                      </p:cBhvr>
                                    </p:animEffect>
                                    <p:anim calcmode="lin" valueType="num">
                                      <p:cBhvr>
                                        <p:cTn id="36"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xEl>
                                              <p:pRg st="1" end="1"/>
                                            </p:txEl>
                                          </p:spTgt>
                                        </p:tgtEl>
                                        <p:attrNameLst>
                                          <p:attrName>style.visibility</p:attrName>
                                        </p:attrNameLst>
                                      </p:cBhvr>
                                      <p:to>
                                        <p:strVal val="visible"/>
                                      </p:to>
                                    </p:set>
                                    <p:animEffect transition="in" filter="fade">
                                      <p:cBhvr>
                                        <p:cTn id="42" dur="1000"/>
                                        <p:tgtEl>
                                          <p:spTgt spid="25">
                                            <p:txEl>
                                              <p:pRg st="1" end="1"/>
                                            </p:txEl>
                                          </p:spTgt>
                                        </p:tgtEl>
                                      </p:cBhvr>
                                    </p:animEffect>
                                    <p:anim calcmode="lin" valueType="num">
                                      <p:cBhvr>
                                        <p:cTn id="4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5" grpId="0" build="p"/>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430" name="文本框"/>
          <p:cNvSpPr>
            <a:spLocks noGrp="1"/>
          </p:cNvSpPr>
          <p:nvPr>
            <p:ph type="body"/>
          </p:nvPr>
        </p:nvSpPr>
        <p:spPr>
          <a:xfrm>
            <a:off x="1121801" y="371638"/>
            <a:ext cx="9447237"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a:lnSpc>
                <a:spcPct val="100000"/>
              </a:lnSpc>
              <a:spcBef>
                <a:spcPts val="1000"/>
              </a:spcBef>
              <a:spcAft>
                <a:spcPts val="0"/>
              </a:spcAft>
              <a:buNone/>
            </a:pPr>
            <a:r>
              <a:rPr lang="en-US" altLang="zh-CN" sz="2400" b="1" u="none" strike="noStrike" kern="0" cap="none" spc="0" baseline="0" dirty="0">
                <a:solidFill>
                  <a:srgbClr val="D70000"/>
                </a:solidFill>
                <a:latin typeface="Century Gothic" charset="0"/>
                <a:ea typeface="幼圆" charset="0"/>
                <a:cs typeface="Times New Roman" charset="0"/>
                <a:sym typeface="微软雅黑" charset="0"/>
              </a:rPr>
              <a:t>4.</a:t>
            </a:r>
            <a:r>
              <a:rPr lang="zh-CN" altLang="en-US" sz="2400" b="1" u="none" strike="noStrike" kern="1200" cap="none" spc="300" baseline="0" dirty="0">
                <a:solidFill>
                  <a:srgbClr val="D70000"/>
                </a:solidFill>
                <a:latin typeface="微软雅黑" charset="0"/>
                <a:ea typeface="微软雅黑" charset="0"/>
                <a:cs typeface="Times New Roman" charset="0"/>
              </a:rPr>
              <a:t>回归梦想，就是高等教育要倾力实现教育报国、教育强国梦</a:t>
            </a:r>
            <a:endParaRPr lang="zh-CN" altLang="en-US" sz="2400" b="1" u="none" strike="noStrike" kern="0" cap="none" spc="0" baseline="0" dirty="0">
              <a:solidFill>
                <a:srgbClr val="D70000"/>
              </a:solidFill>
              <a:latin typeface="Century Gothic" charset="0"/>
              <a:ea typeface="幼圆" charset="0"/>
              <a:cs typeface="Times New Roman" charset="0"/>
              <a:sym typeface="微软雅黑" charset="0"/>
            </a:endParaRPr>
          </a:p>
        </p:txBody>
      </p:sp>
      <p:pic>
        <p:nvPicPr>
          <p:cNvPr id="431" name="图片"/>
          <p:cNvPicPr>
            <a:picLocks noChangeAspect="1"/>
          </p:cNvPicPr>
          <p:nvPr/>
        </p:nvPicPr>
        <p:blipFill>
          <a:blip r:embed="rId3" cstate="print"/>
          <a:srcRect b="10325"/>
          <a:stretch>
            <a:fillRect/>
          </a:stretch>
        </p:blipFill>
        <p:spPr>
          <a:xfrm>
            <a:off x="6424549" y="1910363"/>
            <a:ext cx="5371858" cy="3207481"/>
          </a:xfrm>
          <a:prstGeom prst="rect">
            <a:avLst/>
          </a:prstGeom>
          <a:noFill/>
          <a:ln w="9525" cap="flat" cmpd="sng">
            <a:noFill/>
            <a:prstDash val="solid"/>
            <a:miter/>
          </a:ln>
        </p:spPr>
      </p:pic>
      <p:sp>
        <p:nvSpPr>
          <p:cNvPr id="432" name="矩形"/>
          <p:cNvSpPr>
            <a:spLocks/>
          </p:cNvSpPr>
          <p:nvPr/>
        </p:nvSpPr>
        <p:spPr>
          <a:xfrm>
            <a:off x="625263" y="1495467"/>
            <a:ext cx="5383652" cy="4037273"/>
          </a:xfrm>
          <a:prstGeom prst="rect">
            <a:avLst/>
          </a:prstGeom>
          <a:noFill/>
          <a:ln w="38100" cap="rnd" cmpd="sng">
            <a:solidFill>
              <a:srgbClr val="A53010"/>
            </a:solidFill>
            <a:prstDash val="solid"/>
            <a:round/>
          </a:ln>
        </p:spPr>
        <p:txBody>
          <a:bodyPr vert="horz" wrap="square" lIns="359991" tIns="71998" rIns="359991" bIns="71998" anchor="ctr" anchorCtr="0">
            <a:prstTxWarp prst="textNoShape">
              <a:avLst/>
            </a:prstTxWarp>
          </a:bodyPr>
          <a:lstStyle/>
          <a:p>
            <a:pPr marL="0" indent="0" algn="just" defTabSz="914273">
              <a:lnSpc>
                <a:spcPct val="150000"/>
              </a:lnSpc>
              <a:spcBef>
                <a:spcPts val="0"/>
              </a:spcBef>
              <a:spcAft>
                <a:spcPts val="0"/>
              </a:spcAft>
              <a:buNone/>
            </a:pPr>
            <a:r>
              <a:rPr lang="zh-CN" altLang="en-US" sz="2400" u="none" strike="noStrike" kern="1200" cap="none" spc="0" baseline="0" dirty="0">
                <a:solidFill>
                  <a:schemeClr val="tx1"/>
                </a:solidFill>
                <a:latin typeface="微软雅黑" charset="0"/>
                <a:ea typeface="微软雅黑" charset="0"/>
                <a:cs typeface="微软雅黑" charset="0"/>
              </a:rPr>
              <a:t>通过推动高校办学理念创新、组织创新、管理创新和制度创新，全面提升人才培养能力，努力提升我国高等教育综合实力和国际竞争力，加快建设高等教育强国。</a:t>
            </a:r>
            <a:endParaRPr lang="zh-CN" altLang="en-US" sz="2400" b="1" i="0" u="none" strike="noStrike" kern="0" cap="none" spc="0" baseline="0" dirty="0">
              <a:solidFill>
                <a:srgbClr val="000000"/>
              </a:solidFill>
              <a:latin typeface="黑体" pitchFamily="49" charset="-122"/>
              <a:ea typeface="黑体" pitchFamily="49" charset="-122"/>
              <a:cs typeface="微软雅黑" charset="0"/>
            </a:endParaRPr>
          </a:p>
        </p:txBody>
      </p:sp>
      <p:pic>
        <p:nvPicPr>
          <p:cNvPr id="864" name="图片"/>
          <p:cNvPicPr>
            <a:picLocks noChangeAspect="1"/>
          </p:cNvPicPr>
          <p:nvPr/>
        </p:nvPicPr>
        <p:blipFill>
          <a:blip r:embed="rId4"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82609435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2"/>
                                        </p:tgtEl>
                                        <p:attrNameLst>
                                          <p:attrName>style.visibility</p:attrName>
                                        </p:attrNameLst>
                                      </p:cBhvr>
                                      <p:to>
                                        <p:strVal val="visible"/>
                                      </p:to>
                                    </p:set>
                                    <p:animEffect transition="in" filter="fade">
                                      <p:cBhvr>
                                        <p:cTn id="7" dur="1000"/>
                                        <p:tgtEl>
                                          <p:spTgt spid="432"/>
                                        </p:tgtEl>
                                      </p:cBhvr>
                                    </p:animEffect>
                                    <p:anim calcmode="lin" valueType="num">
                                      <p:cBhvr>
                                        <p:cTn id="8" dur="1000" fill="hold"/>
                                        <p:tgtEl>
                                          <p:spTgt spid="432"/>
                                        </p:tgtEl>
                                        <p:attrNameLst>
                                          <p:attrName>ppt_x</p:attrName>
                                        </p:attrNameLst>
                                      </p:cBhvr>
                                      <p:tavLst>
                                        <p:tav tm="0">
                                          <p:val>
                                            <p:strVal val="#ppt_x"/>
                                          </p:val>
                                        </p:tav>
                                        <p:tav tm="100000">
                                          <p:val>
                                            <p:strVal val="#ppt_x"/>
                                          </p:val>
                                        </p:tav>
                                      </p:tavLst>
                                    </p:anim>
                                    <p:anim calcmode="lin" valueType="num">
                                      <p:cBhvr>
                                        <p:cTn id="9" dur="1000" fill="hold"/>
                                        <p:tgtEl>
                                          <p:spTgt spid="4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31"/>
                                        </p:tgtEl>
                                        <p:attrNameLst>
                                          <p:attrName>style.visibility</p:attrName>
                                        </p:attrNameLst>
                                      </p:cBhvr>
                                      <p:to>
                                        <p:strVal val="visible"/>
                                      </p:to>
                                    </p:set>
                                    <p:animEffect transition="in" filter="fade">
                                      <p:cBhvr>
                                        <p:cTn id="14" dur="1000"/>
                                        <p:tgtEl>
                                          <p:spTgt spid="431"/>
                                        </p:tgtEl>
                                      </p:cBhvr>
                                    </p:animEffect>
                                    <p:anim calcmode="lin" valueType="num">
                                      <p:cBhvr>
                                        <p:cTn id="15" dur="1000" fill="hold"/>
                                        <p:tgtEl>
                                          <p:spTgt spid="431"/>
                                        </p:tgtEl>
                                        <p:attrNameLst>
                                          <p:attrName>ppt_x</p:attrName>
                                        </p:attrNameLst>
                                      </p:cBhvr>
                                      <p:tavLst>
                                        <p:tav tm="0">
                                          <p:val>
                                            <p:strVal val="#ppt_x"/>
                                          </p:val>
                                        </p:tav>
                                        <p:tav tm="100000">
                                          <p:val>
                                            <p:strVal val="#ppt_x"/>
                                          </p:val>
                                        </p:tav>
                                      </p:tavLst>
                                    </p:anim>
                                    <p:anim calcmode="lin" valueType="num">
                                      <p:cBhvr>
                                        <p:cTn id="16" dur="1000" fill="hold"/>
                                        <p:tgtEl>
                                          <p:spTgt spid="4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30">
                                            <p:txEl>
                                              <p:pRg st="0" end="0"/>
                                            </p:txEl>
                                          </p:spTgt>
                                        </p:tgtEl>
                                        <p:attrNameLst>
                                          <p:attrName>style.visibility</p:attrName>
                                        </p:attrNameLst>
                                      </p:cBhvr>
                                      <p:to>
                                        <p:strVal val="visible"/>
                                      </p:to>
                                    </p:set>
                                    <p:animEffect transition="in" filter="fade">
                                      <p:cBhvr>
                                        <p:cTn id="21" dur="1000"/>
                                        <p:tgtEl>
                                          <p:spTgt spid="430">
                                            <p:txEl>
                                              <p:pRg st="0" end="0"/>
                                            </p:txEl>
                                          </p:spTgt>
                                        </p:tgtEl>
                                      </p:cBhvr>
                                    </p:animEffect>
                                    <p:anim calcmode="lin" valueType="num">
                                      <p:cBhvr>
                                        <p:cTn id="22" dur="1000" fill="hold"/>
                                        <p:tgtEl>
                                          <p:spTgt spid="43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3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 grpId="0" build="p"/>
      <p:bldP spid="4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437" name="文本框"/>
          <p:cNvSpPr>
            <a:spLocks noGrp="1"/>
          </p:cNvSpPr>
          <p:nvPr>
            <p:ph type="body"/>
          </p:nvPr>
        </p:nvSpPr>
        <p:spPr>
          <a:xfrm>
            <a:off x="1121801" y="371638"/>
            <a:ext cx="9447237"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a:lnSpc>
                <a:spcPct val="100000"/>
              </a:lnSpc>
              <a:spcBef>
                <a:spcPts val="1000"/>
              </a:spcBef>
              <a:spcAft>
                <a:spcPts val="0"/>
              </a:spcAft>
              <a:buNone/>
            </a:pPr>
            <a:r>
              <a:rPr lang="en-US" altLang="zh-CN" sz="2400" b="1" u="none" strike="noStrike" kern="0" cap="none" spc="0" baseline="0" dirty="0">
                <a:solidFill>
                  <a:srgbClr val="D70000"/>
                </a:solidFill>
                <a:latin typeface="Century Gothic" charset="0"/>
                <a:ea typeface="幼圆" charset="0"/>
                <a:cs typeface="Times New Roman" charset="0"/>
                <a:sym typeface="微软雅黑" charset="0"/>
              </a:rPr>
              <a:t>4.</a:t>
            </a:r>
            <a:r>
              <a:rPr lang="zh-CN" altLang="en-US" sz="2400" b="1" u="none" strike="noStrike" kern="1200" cap="none" spc="300" baseline="0" dirty="0">
                <a:solidFill>
                  <a:srgbClr val="D70000"/>
                </a:solidFill>
                <a:latin typeface="微软雅黑" charset="0"/>
                <a:ea typeface="微软雅黑" charset="0"/>
                <a:cs typeface="Times New Roman" charset="0"/>
              </a:rPr>
              <a:t>回归梦想，就是高等教育要倾力实现教育报国、教育强国梦</a:t>
            </a:r>
            <a:endParaRPr lang="zh-CN" altLang="en-US" sz="2400" b="1" u="none" strike="noStrike" kern="0" cap="none" spc="0" baseline="0" dirty="0">
              <a:solidFill>
                <a:srgbClr val="D70000"/>
              </a:solidFill>
              <a:latin typeface="Century Gothic" charset="0"/>
              <a:ea typeface="幼圆" charset="0"/>
              <a:cs typeface="Times New Roman" charset="0"/>
              <a:sym typeface="微软雅黑" charset="0"/>
            </a:endParaRPr>
          </a:p>
        </p:txBody>
      </p:sp>
      <p:sp>
        <p:nvSpPr>
          <p:cNvPr id="438" name="减去对角的矩形"/>
          <p:cNvSpPr>
            <a:spLocks/>
          </p:cNvSpPr>
          <p:nvPr/>
        </p:nvSpPr>
        <p:spPr>
          <a:xfrm>
            <a:off x="860546" y="2008959"/>
            <a:ext cx="9886622" cy="2074344"/>
          </a:xfrm>
          <a:prstGeom prst="snip2DiagRect">
            <a:avLst>
              <a:gd name="adj1" fmla="val 0"/>
              <a:gd name="adj2" fmla="val 16800"/>
            </a:avLst>
          </a:prstGeom>
          <a:solidFill>
            <a:srgbClr val="F2F2F2"/>
          </a:solidFill>
          <a:effectLst>
            <a:softEdge rad="127000"/>
          </a:effectLst>
          <a:scene3d>
            <a:camera prst="legacyObliqueFront"/>
            <a:lightRig rig="legacyFlat4" dir="t"/>
          </a:scene3d>
          <a:sp3d prstMaterial="legacyMatte">
            <a:bevelT w="13500" h="13500" prst="angle"/>
            <a:bevelB w="13500" h="13500" prst="angle"/>
          </a:sp3d>
        </p:spPr>
        <p:txBody>
          <a:bodyPr vert="horz" wrap="square" lIns="287993" tIns="71998" rIns="287993" bIns="71998" anchor="ctr" anchorCtr="0">
            <a:prstTxWarp prst="textNoShape">
              <a:avLst/>
            </a:prstTxWarp>
            <a:spAutoFit/>
          </a:bodyPr>
          <a:lstStyle/>
          <a:p>
            <a:pPr marL="0" indent="0" algn="just">
              <a:lnSpc>
                <a:spcPct val="150000"/>
              </a:lnSpc>
              <a:spcBef>
                <a:spcPts val="0"/>
              </a:spcBef>
              <a:spcAft>
                <a:spcPts val="0"/>
              </a:spcAft>
              <a:buNone/>
            </a:pPr>
            <a:r>
              <a:rPr lang="zh-CN" altLang="en-US" sz="2400" u="none" strike="noStrike" kern="1200" cap="none" spc="0" baseline="0" dirty="0">
                <a:solidFill>
                  <a:srgbClr val="000000"/>
                </a:solidFill>
                <a:latin typeface="微软雅黑" charset="0"/>
                <a:ea typeface="微软雅黑" charset="0"/>
                <a:cs typeface="微软雅黑" charset="0"/>
              </a:rPr>
              <a:t>回归梦想，就是要积极回应习近平总书记对高等教育的殷切期盼，加快建设高等教育强国，输送一批又一批社会主义合格建设者和可靠接班人，有力支撑起中华民族伟大复兴的中国梦。</a:t>
            </a:r>
            <a:endParaRPr lang="zh-CN" altLang="en-US" sz="2400" b="1" u="none" strike="noStrike" kern="1200" cap="none" spc="0" baseline="0" dirty="0">
              <a:solidFill>
                <a:schemeClr val="tx1"/>
              </a:solidFill>
              <a:latin typeface="黑体" pitchFamily="49" charset="-122"/>
              <a:ea typeface="黑体" pitchFamily="49" charset="-122"/>
              <a:cs typeface="微软雅黑" charset="0"/>
            </a:endParaRPr>
          </a:p>
        </p:txBody>
      </p:sp>
      <p:grpSp>
        <p:nvGrpSpPr>
          <p:cNvPr id="441" name="组合"/>
          <p:cNvGrpSpPr>
            <a:grpSpLocks/>
          </p:cNvGrpSpPr>
          <p:nvPr/>
        </p:nvGrpSpPr>
        <p:grpSpPr>
          <a:xfrm rot="1169647">
            <a:off x="7373356" y="4592587"/>
            <a:ext cx="4187824" cy="1537336"/>
            <a:chOff x="7557914" y="4768757"/>
            <a:chExt cx="4187824" cy="1537336"/>
          </a:xfrm>
        </p:grpSpPr>
        <p:sp>
          <p:nvSpPr>
            <p:cNvPr id="439" name="椭圆形标注"/>
            <p:cNvSpPr>
              <a:spLocks/>
            </p:cNvSpPr>
            <p:nvPr/>
          </p:nvSpPr>
          <p:spPr>
            <a:xfrm flipV="1">
              <a:off x="7557914" y="4768757"/>
              <a:ext cx="4187824" cy="1537336"/>
            </a:xfrm>
            <a:prstGeom prst="wedgeEllipseCallout">
              <a:avLst>
                <a:gd name="adj1" fmla="val -75041"/>
                <a:gd name="adj2" fmla="val 15694"/>
              </a:avLst>
            </a:prstGeom>
            <a:solidFill>
              <a:srgbClr val="C8B594"/>
            </a:solidFill>
            <a:effectLst>
              <a:outerShdw blurRad="149987" dist="250190" dir="8460000" algn="ctr" rotWithShape="0">
                <a:srgbClr val="000000">
                  <a:alpha val="27450"/>
                </a:srgbClr>
              </a:outerShdw>
            </a:effectLst>
            <a:scene3d>
              <a:camera prst="legacyObliqueFront"/>
              <a:lightRig rig="legacyFlat4" dir="t"/>
            </a:scene3d>
            <a:sp3d prstMaterial="legacyMetal">
              <a:bevelT w="13500" h="13500" prst="angle"/>
              <a:bevelB w="13500" h="13500" prst="angle"/>
            </a:sp3d>
          </p:spPr>
        </p:sp>
        <p:sp>
          <p:nvSpPr>
            <p:cNvPr id="440" name="矩形"/>
            <p:cNvSpPr>
              <a:spLocks/>
            </p:cNvSpPr>
            <p:nvPr/>
          </p:nvSpPr>
          <p:spPr>
            <a:xfrm>
              <a:off x="7888511" y="5028799"/>
              <a:ext cx="3526631" cy="1015259"/>
            </a:xfrm>
            <a:prstGeom prst="rect">
              <a:avLst/>
            </a:prstGeom>
            <a:noFill/>
            <a:effectLst>
              <a:outerShdw blurRad="149987" dist="250190" dir="8460000" algn="ctr" rotWithShape="0">
                <a:srgbClr val="000000">
                  <a:alpha val="27450"/>
                </a:srgbClr>
              </a:outerShdw>
            </a:effectLst>
            <a:scene3d>
              <a:camera prst="legacyObliqueFront"/>
              <a:lightRig rig="legacyFlat4" dir="t"/>
            </a:scene3d>
            <a:sp3d prstMaterial="legacyMetal">
              <a:bevelT w="13500" h="13500" prst="angle"/>
              <a:bevelB w="13500" h="13500" prst="angle"/>
            </a:sp3d>
          </p:spPr>
          <p:txBody>
            <a:bodyPr vert="horz" wrap="square" lIns="91440" tIns="45720" rIns="91440" bIns="45720" anchor="t" anchorCtr="0">
              <a:prstTxWarp prst="textNoShape">
                <a:avLst/>
              </a:prstTxWarp>
            </a:bodyPr>
            <a:lstStyle/>
            <a:p>
              <a:pPr marL="0" indent="0" algn="l" defTabSz="914273" eaLnBrk="1" fontAlgn="auto" latinLnBrk="0" hangingPunct="1">
                <a:lnSpc>
                  <a:spcPct val="100000"/>
                </a:lnSpc>
                <a:spcBef>
                  <a:spcPts val="0"/>
                </a:spcBef>
                <a:spcAft>
                  <a:spcPts val="0"/>
                </a:spcAft>
                <a:buNone/>
              </a:pPr>
              <a:r>
                <a:rPr lang="zh-CN" altLang="en-US" sz="2000" b="0" i="0" u="none" strike="noStrike" kern="0" cap="none" spc="0" baseline="0" dirty="0">
                  <a:solidFill>
                    <a:srgbClr val="00B050"/>
                  </a:solidFill>
                  <a:effectLst>
                    <a:outerShdw blurRad="38100" dist="38100" dir="2700000" algn="tl">
                      <a:srgbClr val="000000">
                        <a:alpha val="43000"/>
                      </a:srgbClr>
                    </a:outerShdw>
                  </a:effectLst>
                  <a:latin typeface="黑体" pitchFamily="49" charset="-122"/>
                  <a:ea typeface="黑体" pitchFamily="49" charset="-122"/>
                  <a:cs typeface="微软雅黑" charset="0"/>
                </a:rPr>
                <a:t>把“四个回归”作为我国高等教育改革发展的基本要求，关键是要做到“九个首先”</a:t>
              </a:r>
            </a:p>
          </p:txBody>
        </p:sp>
      </p:grpSp>
    </p:spTree>
    <p:extLst>
      <p:ext uri="{BB962C8B-B14F-4D97-AF65-F5344CB8AC3E}">
        <p14:creationId xmlns:p14="http://schemas.microsoft.com/office/powerpoint/2010/main" val="50508239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8"/>
                                        </p:tgtEl>
                                        <p:attrNameLst>
                                          <p:attrName>style.visibility</p:attrName>
                                        </p:attrNameLst>
                                      </p:cBhvr>
                                      <p:to>
                                        <p:strVal val="visible"/>
                                      </p:to>
                                    </p:set>
                                    <p:animEffect transition="in" filter="fade">
                                      <p:cBhvr>
                                        <p:cTn id="7" dur="1000"/>
                                        <p:tgtEl>
                                          <p:spTgt spid="438"/>
                                        </p:tgtEl>
                                      </p:cBhvr>
                                    </p:animEffect>
                                    <p:anim calcmode="lin" valueType="num">
                                      <p:cBhvr>
                                        <p:cTn id="8" dur="1000" fill="hold"/>
                                        <p:tgtEl>
                                          <p:spTgt spid="438"/>
                                        </p:tgtEl>
                                        <p:attrNameLst>
                                          <p:attrName>ppt_x</p:attrName>
                                        </p:attrNameLst>
                                      </p:cBhvr>
                                      <p:tavLst>
                                        <p:tav tm="0">
                                          <p:val>
                                            <p:strVal val="#ppt_x"/>
                                          </p:val>
                                        </p:tav>
                                        <p:tav tm="100000">
                                          <p:val>
                                            <p:strVal val="#ppt_x"/>
                                          </p:val>
                                        </p:tav>
                                      </p:tavLst>
                                    </p:anim>
                                    <p:anim calcmode="lin" valueType="num">
                                      <p:cBhvr>
                                        <p:cTn id="9" dur="1000" fill="hold"/>
                                        <p:tgtEl>
                                          <p:spTgt spid="4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41"/>
                                        </p:tgtEl>
                                        <p:attrNameLst>
                                          <p:attrName>style.visibility</p:attrName>
                                        </p:attrNameLst>
                                      </p:cBhvr>
                                      <p:to>
                                        <p:strVal val="visible"/>
                                      </p:to>
                                    </p:set>
                                    <p:anim calcmode="lin" valueType="num">
                                      <p:cBhvr additive="base">
                                        <p:cTn id="14" dur="500" fill="hold"/>
                                        <p:tgtEl>
                                          <p:spTgt spid="441"/>
                                        </p:tgtEl>
                                        <p:attrNameLst>
                                          <p:attrName>ppt_x</p:attrName>
                                        </p:attrNameLst>
                                      </p:cBhvr>
                                      <p:tavLst>
                                        <p:tav tm="0">
                                          <p:val>
                                            <p:strVal val="#ppt_x"/>
                                          </p:val>
                                        </p:tav>
                                        <p:tav tm="100000">
                                          <p:val>
                                            <p:strVal val="#ppt_x"/>
                                          </p:val>
                                        </p:tav>
                                      </p:tavLst>
                                    </p:anim>
                                    <p:anim calcmode="lin" valueType="num">
                                      <p:cBhvr additive="base">
                                        <p:cTn id="15" dur="500" fill="hold"/>
                                        <p:tgtEl>
                                          <p:spTgt spid="44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37">
                                            <p:txEl>
                                              <p:pRg st="0" end="0"/>
                                            </p:txEl>
                                          </p:spTgt>
                                        </p:tgtEl>
                                        <p:attrNameLst>
                                          <p:attrName>style.visibility</p:attrName>
                                        </p:attrNameLst>
                                      </p:cBhvr>
                                      <p:to>
                                        <p:strVal val="visible"/>
                                      </p:to>
                                    </p:set>
                                    <p:animEffect transition="in" filter="fade">
                                      <p:cBhvr>
                                        <p:cTn id="20" dur="1000"/>
                                        <p:tgtEl>
                                          <p:spTgt spid="437">
                                            <p:txEl>
                                              <p:pRg st="0" end="0"/>
                                            </p:txEl>
                                          </p:spTgt>
                                        </p:tgtEl>
                                      </p:cBhvr>
                                    </p:animEffect>
                                    <p:anim calcmode="lin" valueType="num">
                                      <p:cBhvr>
                                        <p:cTn id="21" dur="1000" fill="hold"/>
                                        <p:tgtEl>
                                          <p:spTgt spid="43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3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 grpId="0" build="p"/>
      <p:bldP spid="4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446" name="文本框"/>
          <p:cNvSpPr>
            <a:spLocks noGrp="1"/>
          </p:cNvSpPr>
          <p:nvPr>
            <p:ph type="body"/>
          </p:nvPr>
        </p:nvSpPr>
        <p:spPr>
          <a:xfrm>
            <a:off x="1121801" y="371638"/>
            <a:ext cx="9447237"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a:lnSpc>
                <a:spcPct val="100000"/>
              </a:lnSpc>
              <a:spcBef>
                <a:spcPts val="1000"/>
              </a:spcBef>
              <a:spcAft>
                <a:spcPts val="0"/>
              </a:spcAft>
              <a:buNone/>
            </a:pPr>
            <a:r>
              <a:rPr lang="en-US" altLang="zh-CN" sz="2400" b="1" u="none" strike="noStrike" kern="0" cap="none" spc="0" baseline="0" dirty="0">
                <a:solidFill>
                  <a:srgbClr val="D70000"/>
                </a:solidFill>
                <a:latin typeface="Century Gothic" charset="0"/>
                <a:ea typeface="幼圆" charset="0"/>
                <a:cs typeface="Times New Roman" charset="0"/>
                <a:sym typeface="微软雅黑" charset="0"/>
              </a:rPr>
              <a:t>4.</a:t>
            </a:r>
            <a:r>
              <a:rPr lang="zh-CN" altLang="en-US" sz="2400" b="1" u="none" strike="noStrike" kern="1200" cap="none" spc="300" baseline="0" dirty="0">
                <a:solidFill>
                  <a:srgbClr val="D70000"/>
                </a:solidFill>
                <a:latin typeface="微软雅黑" charset="0"/>
                <a:ea typeface="微软雅黑" charset="0"/>
                <a:cs typeface="Times New Roman" charset="0"/>
              </a:rPr>
              <a:t>回归梦想，就是高等教育要倾力实现教育报国、教育强国梦</a:t>
            </a:r>
            <a:endParaRPr lang="zh-CN" altLang="en-US" sz="2400" b="1" u="none" strike="noStrike" kern="0" cap="none" spc="0" baseline="0" dirty="0">
              <a:solidFill>
                <a:srgbClr val="D70000"/>
              </a:solidFill>
              <a:latin typeface="Century Gothic" charset="0"/>
              <a:ea typeface="幼圆" charset="0"/>
              <a:cs typeface="Times New Roman" charset="0"/>
              <a:sym typeface="微软雅黑" charset="0"/>
            </a:endParaRPr>
          </a:p>
        </p:txBody>
      </p:sp>
      <p:sp>
        <p:nvSpPr>
          <p:cNvPr id="447" name="曲线"/>
          <p:cNvSpPr>
            <a:spLocks/>
          </p:cNvSpPr>
          <p:nvPr/>
        </p:nvSpPr>
        <p:spPr>
          <a:xfrm>
            <a:off x="1112152" y="1318161"/>
            <a:ext cx="681022" cy="540513"/>
          </a:xfrm>
          <a:custGeom>
            <a:avLst/>
            <a:gdLst>
              <a:gd name="T1" fmla="*/ 0 w 21600"/>
              <a:gd name="T2" fmla="*/ 0 h 21600"/>
              <a:gd name="T3" fmla="*/ 21600 w 21600"/>
              <a:gd name="T4" fmla="*/ 21600 h 21600"/>
            </a:gdLst>
            <a:ahLst/>
            <a:cxnLst/>
            <a:rect l="T1" t="T2" r="T3" b="T4"/>
            <a:pathLst>
              <a:path w="21600" h="21600">
                <a:moveTo>
                  <a:pt x="2969" y="0"/>
                </a:moveTo>
                <a:lnTo>
                  <a:pt x="18630" y="0"/>
                </a:lnTo>
                <a:cubicBezTo>
                  <a:pt x="20270" y="0"/>
                  <a:pt x="21600" y="1287"/>
                  <a:pt x="21600" y="2876"/>
                </a:cubicBezTo>
                <a:lnTo>
                  <a:pt x="21600" y="14382"/>
                </a:lnTo>
                <a:cubicBezTo>
                  <a:pt x="21600" y="15970"/>
                  <a:pt x="20270" y="17258"/>
                  <a:pt x="18630" y="17258"/>
                </a:cubicBezTo>
                <a:lnTo>
                  <a:pt x="17173" y="17258"/>
                </a:lnTo>
                <a:lnTo>
                  <a:pt x="18136" y="21600"/>
                </a:lnTo>
                <a:lnTo>
                  <a:pt x="14021" y="17258"/>
                </a:lnTo>
                <a:lnTo>
                  <a:pt x="2969" y="17258"/>
                </a:lnTo>
                <a:cubicBezTo>
                  <a:pt x="1329" y="17258"/>
                  <a:pt x="0" y="15970"/>
                  <a:pt x="0" y="14382"/>
                </a:cubicBezTo>
                <a:lnTo>
                  <a:pt x="0" y="2876"/>
                </a:lnTo>
                <a:cubicBezTo>
                  <a:pt x="0" y="1287"/>
                  <a:pt x="1329" y="0"/>
                  <a:pt x="2969" y="0"/>
                </a:cubicBezTo>
                <a:close/>
              </a:path>
            </a:pathLst>
          </a:custGeom>
          <a:solidFill>
            <a:schemeClr val="accent2"/>
          </a:solidFill>
          <a:ln w="12700" cap="flat" cmpd="sng">
            <a:noFill/>
            <a:prstDash val="solid"/>
            <a:round/>
          </a:ln>
        </p:spPr>
        <p:txBody>
          <a:bodyPr vert="horz" wrap="square" lIns="91440" tIns="45720" rIns="91440" bIns="252000" anchor="ctr" anchorCtr="0">
            <a:prstTxWarp prst="textNoShape">
              <a:avLst/>
            </a:prstTxWarp>
          </a:bodyPr>
          <a:lstStyle/>
          <a:p>
            <a:pPr marL="0" indent="0" algn="ctr" fontAlgn="auto">
              <a:lnSpc>
                <a:spcPct val="80000"/>
              </a:lnSpc>
              <a:spcBef>
                <a:spcPts val="0"/>
              </a:spcBef>
              <a:spcAft>
                <a:spcPts val="0"/>
              </a:spcAft>
              <a:buNone/>
            </a:pPr>
            <a:r>
              <a:rPr lang="en-US" altLang="zh-CN" sz="1900" b="1" u="none" strike="noStrike" kern="1200" cap="none" spc="0" baseline="0">
                <a:solidFill>
                  <a:srgbClr val="FFFFFF"/>
                </a:solidFill>
                <a:latin typeface="微软雅黑" charset="0"/>
                <a:ea typeface="微软雅黑" charset="0"/>
                <a:cs typeface="微软雅黑" charset="0"/>
              </a:rPr>
              <a:t>1</a:t>
            </a:r>
            <a:endParaRPr lang="zh-CN" altLang="en-US" sz="1900" b="1" u="none" strike="noStrike" kern="1200" cap="none" spc="0" baseline="0">
              <a:solidFill>
                <a:srgbClr val="FFFFFF"/>
              </a:solidFill>
              <a:latin typeface="微软雅黑" charset="0"/>
              <a:ea typeface="微软雅黑" charset="0"/>
              <a:cs typeface="微软雅黑" charset="0"/>
            </a:endParaRPr>
          </a:p>
        </p:txBody>
      </p:sp>
      <p:sp>
        <p:nvSpPr>
          <p:cNvPr id="448" name="圆角矩形"/>
          <p:cNvSpPr>
            <a:spLocks/>
          </p:cNvSpPr>
          <p:nvPr/>
        </p:nvSpPr>
        <p:spPr>
          <a:xfrm>
            <a:off x="1112152" y="1858674"/>
            <a:ext cx="4778008" cy="1123710"/>
          </a:xfrm>
          <a:prstGeom prst="roundRect">
            <a:avLst>
              <a:gd name="adj" fmla="val 16666"/>
            </a:avLst>
          </a:prstGeom>
          <a:noFill/>
          <a:ln w="76200" cap="flat" cmpd="sng">
            <a:solidFill>
              <a:srgbClr val="FF7C80"/>
            </a:solidFill>
            <a:prstDash val="sysDot"/>
            <a:round/>
          </a:ln>
        </p:spPr>
        <p:txBody>
          <a:bodyPr vert="horz" wrap="square" lIns="91438" tIns="45719" rIns="91438" bIns="45719" anchor="t" anchorCtr="0">
            <a:prstTxWarp prst="textNoShape">
              <a:avLst/>
            </a:prstTxWarp>
            <a:spAutoFit/>
          </a:bodyPr>
          <a:lstStyle/>
          <a:p>
            <a:pPr marL="0" indent="0" algn="just">
              <a:lnSpc>
                <a:spcPct val="10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各高校领导的注意力首先要在本科聚焦，要下功夫配备重视本科教育的班子，校长要争当“本科校长”</a:t>
            </a:r>
            <a:endParaRPr lang="zh-CN" altLang="en-US" sz="2000" u="none" strike="noStrike" kern="1200" cap="none" spc="0" baseline="0" dirty="0">
              <a:solidFill>
                <a:schemeClr val="tx1"/>
              </a:solidFill>
              <a:latin typeface="黑体" pitchFamily="49" charset="-122"/>
              <a:ea typeface="黑体" pitchFamily="49" charset="-122"/>
              <a:cs typeface="微软雅黑" charset="0"/>
            </a:endParaRPr>
          </a:p>
        </p:txBody>
      </p:sp>
      <p:sp>
        <p:nvSpPr>
          <p:cNvPr id="449" name="曲线"/>
          <p:cNvSpPr>
            <a:spLocks/>
          </p:cNvSpPr>
          <p:nvPr/>
        </p:nvSpPr>
        <p:spPr>
          <a:xfrm>
            <a:off x="6347191" y="1318160"/>
            <a:ext cx="681023" cy="540513"/>
          </a:xfrm>
          <a:custGeom>
            <a:avLst/>
            <a:gdLst>
              <a:gd name="T1" fmla="*/ 0 w 21600"/>
              <a:gd name="T2" fmla="*/ 0 h 21600"/>
              <a:gd name="T3" fmla="*/ 21600 w 21600"/>
              <a:gd name="T4" fmla="*/ 21600 h 21600"/>
            </a:gdLst>
            <a:ahLst/>
            <a:cxnLst/>
            <a:rect l="T1" t="T2" r="T3" b="T4"/>
            <a:pathLst>
              <a:path w="21600" h="21600">
                <a:moveTo>
                  <a:pt x="2969" y="0"/>
                </a:moveTo>
                <a:lnTo>
                  <a:pt x="18630" y="0"/>
                </a:lnTo>
                <a:cubicBezTo>
                  <a:pt x="20270" y="0"/>
                  <a:pt x="21600" y="1287"/>
                  <a:pt x="21600" y="2876"/>
                </a:cubicBezTo>
                <a:lnTo>
                  <a:pt x="21600" y="14382"/>
                </a:lnTo>
                <a:cubicBezTo>
                  <a:pt x="21600" y="15970"/>
                  <a:pt x="20270" y="17258"/>
                  <a:pt x="18630" y="17258"/>
                </a:cubicBezTo>
                <a:lnTo>
                  <a:pt x="17173" y="17258"/>
                </a:lnTo>
                <a:lnTo>
                  <a:pt x="18136" y="21600"/>
                </a:lnTo>
                <a:lnTo>
                  <a:pt x="14021" y="17258"/>
                </a:lnTo>
                <a:lnTo>
                  <a:pt x="2969" y="17258"/>
                </a:lnTo>
                <a:cubicBezTo>
                  <a:pt x="1329" y="17258"/>
                  <a:pt x="0" y="15970"/>
                  <a:pt x="0" y="14382"/>
                </a:cubicBezTo>
                <a:lnTo>
                  <a:pt x="0" y="2876"/>
                </a:lnTo>
                <a:cubicBezTo>
                  <a:pt x="0" y="1287"/>
                  <a:pt x="1329" y="0"/>
                  <a:pt x="2969" y="0"/>
                </a:cubicBezTo>
                <a:close/>
              </a:path>
            </a:pathLst>
          </a:custGeom>
          <a:solidFill>
            <a:schemeClr val="accent2"/>
          </a:solidFill>
          <a:ln w="12700" cap="flat" cmpd="sng">
            <a:noFill/>
            <a:prstDash val="solid"/>
            <a:round/>
          </a:ln>
        </p:spPr>
        <p:txBody>
          <a:bodyPr vert="horz" wrap="square" lIns="91440" tIns="45720" rIns="91440" bIns="252000" anchor="ctr" anchorCtr="0">
            <a:prstTxWarp prst="textNoShape">
              <a:avLst/>
            </a:prstTxWarp>
          </a:bodyPr>
          <a:lstStyle/>
          <a:p>
            <a:pPr marL="0" indent="0" algn="ctr" fontAlgn="auto">
              <a:lnSpc>
                <a:spcPct val="80000"/>
              </a:lnSpc>
              <a:spcBef>
                <a:spcPts val="0"/>
              </a:spcBef>
              <a:spcAft>
                <a:spcPts val="0"/>
              </a:spcAft>
              <a:buNone/>
            </a:pPr>
            <a:r>
              <a:rPr lang="en-US" altLang="zh-CN" sz="1900" b="1" u="none" strike="noStrike" kern="1200" cap="none" spc="0" baseline="0">
                <a:solidFill>
                  <a:srgbClr val="FFFFFF"/>
                </a:solidFill>
                <a:latin typeface="微软雅黑" charset="0"/>
                <a:ea typeface="微软雅黑" charset="0"/>
                <a:cs typeface="微软雅黑" charset="0"/>
              </a:rPr>
              <a:t>2</a:t>
            </a:r>
            <a:endParaRPr lang="zh-CN" altLang="en-US" sz="1900" b="1" u="none" strike="noStrike" kern="1200" cap="none" spc="0" baseline="0">
              <a:solidFill>
                <a:srgbClr val="FFFFFF"/>
              </a:solidFill>
              <a:latin typeface="微软雅黑" charset="0"/>
              <a:ea typeface="微软雅黑" charset="0"/>
              <a:cs typeface="微软雅黑" charset="0"/>
            </a:endParaRPr>
          </a:p>
        </p:txBody>
      </p:sp>
      <p:sp>
        <p:nvSpPr>
          <p:cNvPr id="450" name="圆角矩形"/>
          <p:cNvSpPr>
            <a:spLocks/>
          </p:cNvSpPr>
          <p:nvPr/>
        </p:nvSpPr>
        <p:spPr>
          <a:xfrm>
            <a:off x="6347190" y="1858674"/>
            <a:ext cx="5266877" cy="1123710"/>
          </a:xfrm>
          <a:prstGeom prst="roundRect">
            <a:avLst>
              <a:gd name="adj" fmla="val 16666"/>
            </a:avLst>
          </a:prstGeom>
          <a:noFill/>
          <a:ln w="76200" cap="flat" cmpd="sng">
            <a:solidFill>
              <a:srgbClr val="FF7C80"/>
            </a:solidFill>
            <a:prstDash val="sysDot"/>
            <a:round/>
          </a:ln>
        </p:spPr>
        <p:txBody>
          <a:bodyPr vert="horz" wrap="square" lIns="91438" tIns="45719" rIns="91438" bIns="45719" anchor="t" anchorCtr="0">
            <a:prstTxWarp prst="textNoShape">
              <a:avLst/>
            </a:prstTxWarp>
            <a:spAutoFit/>
          </a:bodyPr>
          <a:lstStyle/>
          <a:p>
            <a:pPr marL="0" indent="0" algn="just">
              <a:lnSpc>
                <a:spcPct val="10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教师的精力要首先在本科集中，要打造能够担当本科教育重任，能够支撑起本科教育大厦的教师队伍，培养热爱本科教育的教师</a:t>
            </a:r>
            <a:endParaRPr lang="zh-CN" altLang="en-US" sz="2000" u="none" strike="noStrike" kern="1200" cap="none" spc="0" baseline="0" dirty="0">
              <a:solidFill>
                <a:schemeClr val="tx1"/>
              </a:solidFill>
              <a:latin typeface="黑体" pitchFamily="49" charset="-122"/>
              <a:ea typeface="黑体" pitchFamily="49" charset="-122"/>
              <a:cs typeface="微软雅黑" charset="0"/>
            </a:endParaRPr>
          </a:p>
        </p:txBody>
      </p:sp>
      <p:sp>
        <p:nvSpPr>
          <p:cNvPr id="451" name="曲线"/>
          <p:cNvSpPr>
            <a:spLocks/>
          </p:cNvSpPr>
          <p:nvPr/>
        </p:nvSpPr>
        <p:spPr>
          <a:xfrm>
            <a:off x="1112151" y="3243846"/>
            <a:ext cx="681023" cy="540513"/>
          </a:xfrm>
          <a:custGeom>
            <a:avLst/>
            <a:gdLst>
              <a:gd name="T1" fmla="*/ 0 w 21600"/>
              <a:gd name="T2" fmla="*/ 0 h 21600"/>
              <a:gd name="T3" fmla="*/ 21600 w 21600"/>
              <a:gd name="T4" fmla="*/ 21600 h 21600"/>
            </a:gdLst>
            <a:ahLst/>
            <a:cxnLst/>
            <a:rect l="T1" t="T2" r="T3" b="T4"/>
            <a:pathLst>
              <a:path w="21600" h="21600">
                <a:moveTo>
                  <a:pt x="2969" y="0"/>
                </a:moveTo>
                <a:lnTo>
                  <a:pt x="18630" y="0"/>
                </a:lnTo>
                <a:cubicBezTo>
                  <a:pt x="20270" y="0"/>
                  <a:pt x="21600" y="1287"/>
                  <a:pt x="21600" y="2876"/>
                </a:cubicBezTo>
                <a:lnTo>
                  <a:pt x="21600" y="14382"/>
                </a:lnTo>
                <a:cubicBezTo>
                  <a:pt x="21600" y="15970"/>
                  <a:pt x="20270" y="17258"/>
                  <a:pt x="18630" y="17258"/>
                </a:cubicBezTo>
                <a:lnTo>
                  <a:pt x="17173" y="17258"/>
                </a:lnTo>
                <a:lnTo>
                  <a:pt x="18136" y="21600"/>
                </a:lnTo>
                <a:lnTo>
                  <a:pt x="14021" y="17258"/>
                </a:lnTo>
                <a:lnTo>
                  <a:pt x="2969" y="17258"/>
                </a:lnTo>
                <a:cubicBezTo>
                  <a:pt x="1329" y="17258"/>
                  <a:pt x="0" y="15970"/>
                  <a:pt x="0" y="14382"/>
                </a:cubicBezTo>
                <a:lnTo>
                  <a:pt x="0" y="2876"/>
                </a:lnTo>
                <a:cubicBezTo>
                  <a:pt x="0" y="1287"/>
                  <a:pt x="1329" y="0"/>
                  <a:pt x="2969" y="0"/>
                </a:cubicBezTo>
                <a:close/>
              </a:path>
            </a:pathLst>
          </a:custGeom>
          <a:solidFill>
            <a:schemeClr val="accent2"/>
          </a:solidFill>
          <a:ln w="12700" cap="flat" cmpd="sng">
            <a:noFill/>
            <a:prstDash val="solid"/>
            <a:round/>
          </a:ln>
        </p:spPr>
        <p:txBody>
          <a:bodyPr vert="horz" wrap="square" lIns="91440" tIns="45720" rIns="91440" bIns="252000" anchor="ctr" anchorCtr="0">
            <a:prstTxWarp prst="textNoShape">
              <a:avLst/>
            </a:prstTxWarp>
          </a:bodyPr>
          <a:lstStyle/>
          <a:p>
            <a:pPr marL="0" indent="0" algn="ctr" fontAlgn="auto">
              <a:lnSpc>
                <a:spcPct val="80000"/>
              </a:lnSpc>
              <a:spcBef>
                <a:spcPts val="0"/>
              </a:spcBef>
              <a:spcAft>
                <a:spcPts val="0"/>
              </a:spcAft>
              <a:buNone/>
            </a:pPr>
            <a:r>
              <a:rPr lang="en-US" altLang="zh-CN" sz="1900" b="1" u="none" strike="noStrike" kern="1200" cap="none" spc="0" baseline="0">
                <a:solidFill>
                  <a:srgbClr val="FFFFFF"/>
                </a:solidFill>
                <a:latin typeface="微软雅黑" charset="0"/>
                <a:ea typeface="微软雅黑" charset="0"/>
                <a:cs typeface="微软雅黑" charset="0"/>
              </a:rPr>
              <a:t>3</a:t>
            </a:r>
            <a:endParaRPr lang="zh-CN" altLang="en-US" sz="1900" b="1" u="none" strike="noStrike" kern="1200" cap="none" spc="0" baseline="0">
              <a:solidFill>
                <a:srgbClr val="FFFFFF"/>
              </a:solidFill>
              <a:latin typeface="微软雅黑" charset="0"/>
              <a:ea typeface="微软雅黑" charset="0"/>
              <a:cs typeface="微软雅黑" charset="0"/>
            </a:endParaRPr>
          </a:p>
        </p:txBody>
      </p:sp>
      <p:sp>
        <p:nvSpPr>
          <p:cNvPr id="452" name="圆角矩形"/>
          <p:cNvSpPr>
            <a:spLocks/>
          </p:cNvSpPr>
          <p:nvPr/>
        </p:nvSpPr>
        <p:spPr>
          <a:xfrm>
            <a:off x="1112151" y="3784359"/>
            <a:ext cx="4778009" cy="1123710"/>
          </a:xfrm>
          <a:prstGeom prst="roundRect">
            <a:avLst>
              <a:gd name="adj" fmla="val 16666"/>
            </a:avLst>
          </a:prstGeom>
          <a:noFill/>
          <a:ln w="76200" cap="flat" cmpd="sng">
            <a:solidFill>
              <a:srgbClr val="FF7C80"/>
            </a:solidFill>
            <a:prstDash val="sysDot"/>
            <a:round/>
          </a:ln>
        </p:spPr>
        <p:txBody>
          <a:bodyPr vert="horz" wrap="square" lIns="91438" tIns="45719" rIns="91438" bIns="45719" anchor="t" anchorCtr="0">
            <a:prstTxWarp prst="textNoShape">
              <a:avLst/>
            </a:prstTxWarp>
            <a:spAutoFit/>
          </a:bodyPr>
          <a:lstStyle/>
          <a:p>
            <a:pPr marL="0" indent="0" algn="just">
              <a:lnSpc>
                <a:spcPct val="10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学校的资源要首先在本科配置，人力资源、物质资源都要首先满足本科的需要，把本科作为资源配置的第一序列</a:t>
            </a:r>
            <a:endParaRPr lang="zh-CN" altLang="en-US" sz="2000" u="none" strike="noStrike" kern="1200" cap="none" spc="0" baseline="0" dirty="0">
              <a:solidFill>
                <a:schemeClr val="tx1"/>
              </a:solidFill>
              <a:latin typeface="黑体" pitchFamily="49" charset="-122"/>
              <a:ea typeface="黑体" pitchFamily="49" charset="-122"/>
              <a:cs typeface="微软雅黑" charset="0"/>
            </a:endParaRPr>
          </a:p>
        </p:txBody>
      </p:sp>
      <p:sp>
        <p:nvSpPr>
          <p:cNvPr id="453" name="曲线"/>
          <p:cNvSpPr>
            <a:spLocks/>
          </p:cNvSpPr>
          <p:nvPr/>
        </p:nvSpPr>
        <p:spPr>
          <a:xfrm>
            <a:off x="6347191" y="3243846"/>
            <a:ext cx="681023" cy="540513"/>
          </a:xfrm>
          <a:custGeom>
            <a:avLst/>
            <a:gdLst>
              <a:gd name="T1" fmla="*/ 0 w 21600"/>
              <a:gd name="T2" fmla="*/ 0 h 21600"/>
              <a:gd name="T3" fmla="*/ 21600 w 21600"/>
              <a:gd name="T4" fmla="*/ 21600 h 21600"/>
            </a:gdLst>
            <a:ahLst/>
            <a:cxnLst/>
            <a:rect l="T1" t="T2" r="T3" b="T4"/>
            <a:pathLst>
              <a:path w="21600" h="21600">
                <a:moveTo>
                  <a:pt x="2969" y="0"/>
                </a:moveTo>
                <a:lnTo>
                  <a:pt x="18630" y="0"/>
                </a:lnTo>
                <a:cubicBezTo>
                  <a:pt x="20270" y="0"/>
                  <a:pt x="21600" y="1287"/>
                  <a:pt x="21600" y="2876"/>
                </a:cubicBezTo>
                <a:lnTo>
                  <a:pt x="21600" y="14382"/>
                </a:lnTo>
                <a:cubicBezTo>
                  <a:pt x="21600" y="15970"/>
                  <a:pt x="20270" y="17258"/>
                  <a:pt x="18630" y="17258"/>
                </a:cubicBezTo>
                <a:lnTo>
                  <a:pt x="17173" y="17258"/>
                </a:lnTo>
                <a:lnTo>
                  <a:pt x="18136" y="21600"/>
                </a:lnTo>
                <a:lnTo>
                  <a:pt x="14021" y="17258"/>
                </a:lnTo>
                <a:lnTo>
                  <a:pt x="2969" y="17258"/>
                </a:lnTo>
                <a:cubicBezTo>
                  <a:pt x="1329" y="17258"/>
                  <a:pt x="0" y="15970"/>
                  <a:pt x="0" y="14382"/>
                </a:cubicBezTo>
                <a:lnTo>
                  <a:pt x="0" y="2876"/>
                </a:lnTo>
                <a:cubicBezTo>
                  <a:pt x="0" y="1287"/>
                  <a:pt x="1329" y="0"/>
                  <a:pt x="2969" y="0"/>
                </a:cubicBezTo>
                <a:close/>
              </a:path>
            </a:pathLst>
          </a:custGeom>
          <a:solidFill>
            <a:schemeClr val="accent2"/>
          </a:solidFill>
          <a:ln w="12700" cap="flat" cmpd="sng">
            <a:noFill/>
            <a:prstDash val="solid"/>
            <a:round/>
          </a:ln>
        </p:spPr>
        <p:txBody>
          <a:bodyPr vert="horz" wrap="square" lIns="91440" tIns="45720" rIns="91440" bIns="252000" anchor="ctr" anchorCtr="0">
            <a:prstTxWarp prst="textNoShape">
              <a:avLst/>
            </a:prstTxWarp>
          </a:bodyPr>
          <a:lstStyle/>
          <a:p>
            <a:pPr marL="0" indent="0" algn="ctr" fontAlgn="auto">
              <a:lnSpc>
                <a:spcPct val="80000"/>
              </a:lnSpc>
              <a:spcBef>
                <a:spcPts val="0"/>
              </a:spcBef>
              <a:spcAft>
                <a:spcPts val="0"/>
              </a:spcAft>
              <a:buNone/>
            </a:pPr>
            <a:r>
              <a:rPr lang="en-US" altLang="zh-CN" sz="1900" b="1" u="none" strike="noStrike" kern="1200" cap="none" spc="0" baseline="0">
                <a:solidFill>
                  <a:srgbClr val="FFFFFF"/>
                </a:solidFill>
                <a:latin typeface="微软雅黑" charset="0"/>
                <a:ea typeface="微软雅黑" charset="0"/>
                <a:cs typeface="微软雅黑" charset="0"/>
              </a:rPr>
              <a:t>4</a:t>
            </a:r>
            <a:endParaRPr lang="zh-CN" altLang="en-US" sz="1900" b="1" u="none" strike="noStrike" kern="1200" cap="none" spc="0" baseline="0">
              <a:solidFill>
                <a:srgbClr val="FFFFFF"/>
              </a:solidFill>
              <a:latin typeface="微软雅黑" charset="0"/>
              <a:ea typeface="微软雅黑" charset="0"/>
              <a:cs typeface="微软雅黑" charset="0"/>
            </a:endParaRPr>
          </a:p>
        </p:txBody>
      </p:sp>
      <p:sp>
        <p:nvSpPr>
          <p:cNvPr id="454" name="圆角矩形"/>
          <p:cNvSpPr>
            <a:spLocks/>
          </p:cNvSpPr>
          <p:nvPr/>
        </p:nvSpPr>
        <p:spPr>
          <a:xfrm>
            <a:off x="6347190" y="3784359"/>
            <a:ext cx="5266877" cy="1123710"/>
          </a:xfrm>
          <a:prstGeom prst="roundRect">
            <a:avLst>
              <a:gd name="adj" fmla="val 16666"/>
            </a:avLst>
          </a:prstGeom>
          <a:noFill/>
          <a:ln w="76200" cap="flat" cmpd="sng">
            <a:solidFill>
              <a:srgbClr val="FF7C80"/>
            </a:solidFill>
            <a:prstDash val="sysDot"/>
            <a:round/>
          </a:ln>
        </p:spPr>
        <p:txBody>
          <a:bodyPr vert="horz" wrap="square" lIns="91438" tIns="45719" rIns="91438" bIns="45719" anchor="t" anchorCtr="0">
            <a:prstTxWarp prst="textNoShape">
              <a:avLst/>
            </a:prstTxWarp>
            <a:spAutoFit/>
          </a:bodyPr>
          <a:lstStyle/>
          <a:p>
            <a:pPr marL="0" indent="0" algn="just">
              <a:lnSpc>
                <a:spcPct val="10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依法依章程治校要首先在本科推进，要树立用法治方法抓治理的理念，重要问题、热点难点问题上要学会用法治方法去解决</a:t>
            </a:r>
            <a:endParaRPr lang="zh-CN" altLang="en-US" sz="2000" u="none" strike="noStrike" kern="1200" cap="none" spc="0" baseline="0" dirty="0">
              <a:solidFill>
                <a:schemeClr val="tx1"/>
              </a:solidFill>
              <a:latin typeface="黑体" pitchFamily="49" charset="-122"/>
              <a:ea typeface="黑体" pitchFamily="49" charset="-122"/>
              <a:cs typeface="微软雅黑" charset="0"/>
            </a:endParaRPr>
          </a:p>
        </p:txBody>
      </p:sp>
      <p:sp>
        <p:nvSpPr>
          <p:cNvPr id="455" name="曲线"/>
          <p:cNvSpPr>
            <a:spLocks/>
          </p:cNvSpPr>
          <p:nvPr/>
        </p:nvSpPr>
        <p:spPr>
          <a:xfrm>
            <a:off x="1112150" y="5058792"/>
            <a:ext cx="681023" cy="540512"/>
          </a:xfrm>
          <a:custGeom>
            <a:avLst/>
            <a:gdLst>
              <a:gd name="T1" fmla="*/ 0 w 21600"/>
              <a:gd name="T2" fmla="*/ 0 h 21600"/>
              <a:gd name="T3" fmla="*/ 21600 w 21600"/>
              <a:gd name="T4" fmla="*/ 21600 h 21600"/>
            </a:gdLst>
            <a:ahLst/>
            <a:cxnLst/>
            <a:rect l="T1" t="T2" r="T3" b="T4"/>
            <a:pathLst>
              <a:path w="21600" h="21600">
                <a:moveTo>
                  <a:pt x="2969" y="0"/>
                </a:moveTo>
                <a:lnTo>
                  <a:pt x="18630" y="0"/>
                </a:lnTo>
                <a:cubicBezTo>
                  <a:pt x="20270" y="0"/>
                  <a:pt x="21600" y="1287"/>
                  <a:pt x="21600" y="2876"/>
                </a:cubicBezTo>
                <a:lnTo>
                  <a:pt x="21600" y="14382"/>
                </a:lnTo>
                <a:cubicBezTo>
                  <a:pt x="21600" y="15970"/>
                  <a:pt x="20270" y="17258"/>
                  <a:pt x="18630" y="17258"/>
                </a:cubicBezTo>
                <a:lnTo>
                  <a:pt x="17173" y="17258"/>
                </a:lnTo>
                <a:lnTo>
                  <a:pt x="18136" y="21600"/>
                </a:lnTo>
                <a:lnTo>
                  <a:pt x="14021" y="17258"/>
                </a:lnTo>
                <a:lnTo>
                  <a:pt x="2969" y="17258"/>
                </a:lnTo>
                <a:cubicBezTo>
                  <a:pt x="1329" y="17258"/>
                  <a:pt x="0" y="15970"/>
                  <a:pt x="0" y="14382"/>
                </a:cubicBezTo>
                <a:lnTo>
                  <a:pt x="0" y="2876"/>
                </a:lnTo>
                <a:cubicBezTo>
                  <a:pt x="0" y="1287"/>
                  <a:pt x="1329" y="0"/>
                  <a:pt x="2969" y="0"/>
                </a:cubicBezTo>
                <a:close/>
              </a:path>
            </a:pathLst>
          </a:custGeom>
          <a:solidFill>
            <a:schemeClr val="accent2"/>
          </a:solidFill>
          <a:ln w="12700" cap="flat" cmpd="sng">
            <a:noFill/>
            <a:prstDash val="solid"/>
            <a:round/>
          </a:ln>
        </p:spPr>
        <p:txBody>
          <a:bodyPr vert="horz" wrap="square" lIns="91440" tIns="45720" rIns="91440" bIns="252000" anchor="ctr" anchorCtr="0">
            <a:prstTxWarp prst="textNoShape">
              <a:avLst/>
            </a:prstTxWarp>
          </a:bodyPr>
          <a:lstStyle/>
          <a:p>
            <a:pPr marL="0" indent="0" algn="ctr" fontAlgn="auto">
              <a:lnSpc>
                <a:spcPct val="80000"/>
              </a:lnSpc>
              <a:spcBef>
                <a:spcPts val="0"/>
              </a:spcBef>
              <a:spcAft>
                <a:spcPts val="0"/>
              </a:spcAft>
              <a:buNone/>
            </a:pPr>
            <a:r>
              <a:rPr lang="en-US" altLang="zh-CN" sz="1900" b="1" u="none" strike="noStrike" kern="1200" cap="none" spc="0" baseline="0">
                <a:solidFill>
                  <a:srgbClr val="FFFFFF"/>
                </a:solidFill>
                <a:latin typeface="微软雅黑" charset="0"/>
                <a:ea typeface="微软雅黑" charset="0"/>
                <a:cs typeface="微软雅黑" charset="0"/>
              </a:rPr>
              <a:t>5</a:t>
            </a:r>
            <a:endParaRPr lang="zh-CN" altLang="en-US" sz="1900" b="1" u="none" strike="noStrike" kern="1200" cap="none" spc="0" baseline="0">
              <a:solidFill>
                <a:srgbClr val="FFFFFF"/>
              </a:solidFill>
              <a:latin typeface="微软雅黑" charset="0"/>
              <a:ea typeface="微软雅黑" charset="0"/>
              <a:cs typeface="微软雅黑" charset="0"/>
            </a:endParaRPr>
          </a:p>
        </p:txBody>
      </p:sp>
      <p:sp>
        <p:nvSpPr>
          <p:cNvPr id="456" name="圆角矩形"/>
          <p:cNvSpPr>
            <a:spLocks/>
          </p:cNvSpPr>
          <p:nvPr/>
        </p:nvSpPr>
        <p:spPr>
          <a:xfrm>
            <a:off x="1112152" y="5599305"/>
            <a:ext cx="4778009" cy="839903"/>
          </a:xfrm>
          <a:prstGeom prst="roundRect">
            <a:avLst>
              <a:gd name="adj" fmla="val 16666"/>
            </a:avLst>
          </a:prstGeom>
          <a:noFill/>
          <a:ln w="76200" cap="flat" cmpd="sng">
            <a:solidFill>
              <a:srgbClr val="FF7C80"/>
            </a:solidFill>
            <a:prstDash val="sysDot"/>
            <a:round/>
          </a:ln>
        </p:spPr>
        <p:txBody>
          <a:bodyPr vert="horz" wrap="square" lIns="91438" tIns="45719" rIns="91438" bIns="45719" anchor="t" anchorCtr="0">
            <a:prstTxWarp prst="textNoShape">
              <a:avLst/>
            </a:prstTxWarp>
            <a:spAutoFit/>
          </a:bodyPr>
          <a:lstStyle/>
          <a:p>
            <a:pPr marL="0" indent="0" algn="just">
              <a:lnSpc>
                <a:spcPct val="10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教学条件和教学工具，无论新旧、软硬，首先要在本科使用，满足本科教学需要</a:t>
            </a:r>
            <a:endParaRPr lang="zh-CN" altLang="en-US" sz="2000" u="none" strike="noStrike" kern="1200" cap="none" spc="0" baseline="0" dirty="0">
              <a:solidFill>
                <a:schemeClr val="tx1"/>
              </a:solidFill>
              <a:latin typeface="黑体" pitchFamily="49" charset="-122"/>
              <a:ea typeface="黑体" pitchFamily="49" charset="-122"/>
              <a:cs typeface="微软雅黑" charset="0"/>
            </a:endParaRPr>
          </a:p>
        </p:txBody>
      </p:sp>
      <p:sp>
        <p:nvSpPr>
          <p:cNvPr id="457" name="曲线"/>
          <p:cNvSpPr>
            <a:spLocks/>
          </p:cNvSpPr>
          <p:nvPr/>
        </p:nvSpPr>
        <p:spPr>
          <a:xfrm>
            <a:off x="6347190" y="5058791"/>
            <a:ext cx="681023" cy="540512"/>
          </a:xfrm>
          <a:custGeom>
            <a:avLst/>
            <a:gdLst>
              <a:gd name="T1" fmla="*/ 0 w 21600"/>
              <a:gd name="T2" fmla="*/ 0 h 21600"/>
              <a:gd name="T3" fmla="*/ 21600 w 21600"/>
              <a:gd name="T4" fmla="*/ 21600 h 21600"/>
            </a:gdLst>
            <a:ahLst/>
            <a:cxnLst/>
            <a:rect l="T1" t="T2" r="T3" b="T4"/>
            <a:pathLst>
              <a:path w="21600" h="21600">
                <a:moveTo>
                  <a:pt x="2969" y="0"/>
                </a:moveTo>
                <a:lnTo>
                  <a:pt x="18630" y="0"/>
                </a:lnTo>
                <a:cubicBezTo>
                  <a:pt x="20270" y="0"/>
                  <a:pt x="21600" y="1287"/>
                  <a:pt x="21600" y="2876"/>
                </a:cubicBezTo>
                <a:lnTo>
                  <a:pt x="21600" y="14382"/>
                </a:lnTo>
                <a:cubicBezTo>
                  <a:pt x="21600" y="15970"/>
                  <a:pt x="20270" y="17258"/>
                  <a:pt x="18630" y="17258"/>
                </a:cubicBezTo>
                <a:lnTo>
                  <a:pt x="17173" y="17258"/>
                </a:lnTo>
                <a:lnTo>
                  <a:pt x="18136" y="21600"/>
                </a:lnTo>
                <a:lnTo>
                  <a:pt x="14021" y="17258"/>
                </a:lnTo>
                <a:lnTo>
                  <a:pt x="2969" y="17258"/>
                </a:lnTo>
                <a:cubicBezTo>
                  <a:pt x="1329" y="17258"/>
                  <a:pt x="0" y="15970"/>
                  <a:pt x="0" y="14382"/>
                </a:cubicBezTo>
                <a:lnTo>
                  <a:pt x="0" y="2876"/>
                </a:lnTo>
                <a:cubicBezTo>
                  <a:pt x="0" y="1287"/>
                  <a:pt x="1329" y="0"/>
                  <a:pt x="2969" y="0"/>
                </a:cubicBezTo>
                <a:close/>
              </a:path>
            </a:pathLst>
          </a:custGeom>
          <a:solidFill>
            <a:schemeClr val="accent2"/>
          </a:solidFill>
          <a:ln w="12700" cap="flat" cmpd="sng">
            <a:noFill/>
            <a:prstDash val="solid"/>
            <a:round/>
          </a:ln>
        </p:spPr>
        <p:txBody>
          <a:bodyPr vert="horz" wrap="square" lIns="91440" tIns="45720" rIns="91440" bIns="252000" anchor="ctr" anchorCtr="0">
            <a:prstTxWarp prst="textNoShape">
              <a:avLst/>
            </a:prstTxWarp>
          </a:bodyPr>
          <a:lstStyle/>
          <a:p>
            <a:pPr marL="0" indent="0" algn="ctr" fontAlgn="auto">
              <a:lnSpc>
                <a:spcPct val="80000"/>
              </a:lnSpc>
              <a:spcBef>
                <a:spcPts val="0"/>
              </a:spcBef>
              <a:spcAft>
                <a:spcPts val="0"/>
              </a:spcAft>
              <a:buNone/>
            </a:pPr>
            <a:r>
              <a:rPr lang="en-US" altLang="zh-CN" sz="1900" b="1" u="none" strike="noStrike" kern="1200" cap="none" spc="0" baseline="0">
                <a:solidFill>
                  <a:srgbClr val="FFFFFF"/>
                </a:solidFill>
                <a:latin typeface="微软雅黑" charset="0"/>
                <a:ea typeface="微软雅黑" charset="0"/>
                <a:cs typeface="微软雅黑" charset="0"/>
              </a:rPr>
              <a:t>6</a:t>
            </a:r>
            <a:endParaRPr lang="zh-CN" altLang="en-US" sz="1900" b="1" u="none" strike="noStrike" kern="1200" cap="none" spc="0" baseline="0">
              <a:solidFill>
                <a:srgbClr val="FFFFFF"/>
              </a:solidFill>
              <a:latin typeface="微软雅黑" charset="0"/>
              <a:ea typeface="微软雅黑" charset="0"/>
              <a:cs typeface="微软雅黑" charset="0"/>
            </a:endParaRPr>
          </a:p>
        </p:txBody>
      </p:sp>
      <p:sp>
        <p:nvSpPr>
          <p:cNvPr id="458" name="圆角矩形"/>
          <p:cNvSpPr>
            <a:spLocks/>
          </p:cNvSpPr>
          <p:nvPr/>
        </p:nvSpPr>
        <p:spPr>
          <a:xfrm>
            <a:off x="6347190" y="5581581"/>
            <a:ext cx="5266877" cy="783191"/>
          </a:xfrm>
          <a:prstGeom prst="roundRect">
            <a:avLst>
              <a:gd name="adj" fmla="val 16666"/>
            </a:avLst>
          </a:prstGeom>
          <a:noFill/>
          <a:ln w="76200" cap="flat" cmpd="sng">
            <a:solidFill>
              <a:srgbClr val="FF7C80"/>
            </a:solidFill>
            <a:prstDash val="sysDot"/>
            <a:round/>
          </a:ln>
        </p:spPr>
        <p:txBody>
          <a:bodyPr vert="horz" wrap="square" lIns="91438" tIns="45719" rIns="91438" bIns="45719" anchor="t" anchorCtr="0">
            <a:prstTxWarp prst="textNoShape">
              <a:avLst/>
            </a:prstTxWarp>
            <a:spAutoFit/>
          </a:bodyPr>
          <a:lstStyle/>
          <a:p>
            <a:pPr marL="0" indent="0" algn="just">
              <a:lnSpc>
                <a:spcPct val="10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教学方法和激励机制要首先在本科创新，全面带动综合改革</a:t>
            </a:r>
            <a:endParaRPr lang="zh-CN" altLang="en-US" sz="2000" u="none" strike="noStrike" kern="1200" cap="none" spc="0" baseline="0" dirty="0">
              <a:solidFill>
                <a:schemeClr val="tx1"/>
              </a:solidFill>
              <a:latin typeface="黑体" pitchFamily="49" charset="-122"/>
              <a:ea typeface="黑体" pitchFamily="49" charset="-122"/>
              <a:cs typeface="微软雅黑" charset="0"/>
            </a:endParaRPr>
          </a:p>
        </p:txBody>
      </p:sp>
    </p:spTree>
    <p:extLst>
      <p:ext uri="{BB962C8B-B14F-4D97-AF65-F5344CB8AC3E}">
        <p14:creationId xmlns:p14="http://schemas.microsoft.com/office/powerpoint/2010/main" val="90729835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fade">
                                      <p:cBhvr>
                                        <p:cTn id="7" dur="1000"/>
                                        <p:tgtEl>
                                          <p:spTgt spid="448"/>
                                        </p:tgtEl>
                                      </p:cBhvr>
                                    </p:animEffect>
                                    <p:anim calcmode="lin" valueType="num">
                                      <p:cBhvr>
                                        <p:cTn id="8" dur="1000" fill="hold"/>
                                        <p:tgtEl>
                                          <p:spTgt spid="448"/>
                                        </p:tgtEl>
                                        <p:attrNameLst>
                                          <p:attrName>ppt_x</p:attrName>
                                        </p:attrNameLst>
                                      </p:cBhvr>
                                      <p:tavLst>
                                        <p:tav tm="0">
                                          <p:val>
                                            <p:strVal val="#ppt_x"/>
                                          </p:val>
                                        </p:tav>
                                        <p:tav tm="100000">
                                          <p:val>
                                            <p:strVal val="#ppt_x"/>
                                          </p:val>
                                        </p:tav>
                                      </p:tavLst>
                                    </p:anim>
                                    <p:anim calcmode="lin" valueType="num">
                                      <p:cBhvr>
                                        <p:cTn id="9" dur="1000" fill="hold"/>
                                        <p:tgtEl>
                                          <p:spTgt spid="4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50"/>
                                        </p:tgtEl>
                                        <p:attrNameLst>
                                          <p:attrName>style.visibility</p:attrName>
                                        </p:attrNameLst>
                                      </p:cBhvr>
                                      <p:to>
                                        <p:strVal val="visible"/>
                                      </p:to>
                                    </p:set>
                                    <p:animEffect transition="in" filter="fade">
                                      <p:cBhvr>
                                        <p:cTn id="14" dur="1000"/>
                                        <p:tgtEl>
                                          <p:spTgt spid="450"/>
                                        </p:tgtEl>
                                      </p:cBhvr>
                                    </p:animEffect>
                                    <p:anim calcmode="lin" valueType="num">
                                      <p:cBhvr>
                                        <p:cTn id="15" dur="1000" fill="hold"/>
                                        <p:tgtEl>
                                          <p:spTgt spid="450"/>
                                        </p:tgtEl>
                                        <p:attrNameLst>
                                          <p:attrName>ppt_x</p:attrName>
                                        </p:attrNameLst>
                                      </p:cBhvr>
                                      <p:tavLst>
                                        <p:tav tm="0">
                                          <p:val>
                                            <p:strVal val="#ppt_x"/>
                                          </p:val>
                                        </p:tav>
                                        <p:tav tm="100000">
                                          <p:val>
                                            <p:strVal val="#ppt_x"/>
                                          </p:val>
                                        </p:tav>
                                      </p:tavLst>
                                    </p:anim>
                                    <p:anim calcmode="lin" valueType="num">
                                      <p:cBhvr>
                                        <p:cTn id="16" dur="1000" fill="hold"/>
                                        <p:tgtEl>
                                          <p:spTgt spid="4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52"/>
                                        </p:tgtEl>
                                        <p:attrNameLst>
                                          <p:attrName>style.visibility</p:attrName>
                                        </p:attrNameLst>
                                      </p:cBhvr>
                                      <p:to>
                                        <p:strVal val="visible"/>
                                      </p:to>
                                    </p:set>
                                    <p:animEffect transition="in" filter="fade">
                                      <p:cBhvr>
                                        <p:cTn id="21" dur="1000"/>
                                        <p:tgtEl>
                                          <p:spTgt spid="452"/>
                                        </p:tgtEl>
                                      </p:cBhvr>
                                    </p:animEffect>
                                    <p:anim calcmode="lin" valueType="num">
                                      <p:cBhvr>
                                        <p:cTn id="22" dur="1000" fill="hold"/>
                                        <p:tgtEl>
                                          <p:spTgt spid="452"/>
                                        </p:tgtEl>
                                        <p:attrNameLst>
                                          <p:attrName>ppt_x</p:attrName>
                                        </p:attrNameLst>
                                      </p:cBhvr>
                                      <p:tavLst>
                                        <p:tav tm="0">
                                          <p:val>
                                            <p:strVal val="#ppt_x"/>
                                          </p:val>
                                        </p:tav>
                                        <p:tav tm="100000">
                                          <p:val>
                                            <p:strVal val="#ppt_x"/>
                                          </p:val>
                                        </p:tav>
                                      </p:tavLst>
                                    </p:anim>
                                    <p:anim calcmode="lin" valueType="num">
                                      <p:cBhvr>
                                        <p:cTn id="23" dur="1000" fill="hold"/>
                                        <p:tgtEl>
                                          <p:spTgt spid="4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54"/>
                                        </p:tgtEl>
                                        <p:attrNameLst>
                                          <p:attrName>style.visibility</p:attrName>
                                        </p:attrNameLst>
                                      </p:cBhvr>
                                      <p:to>
                                        <p:strVal val="visible"/>
                                      </p:to>
                                    </p:set>
                                    <p:animEffect transition="in" filter="fade">
                                      <p:cBhvr>
                                        <p:cTn id="28" dur="1000"/>
                                        <p:tgtEl>
                                          <p:spTgt spid="454"/>
                                        </p:tgtEl>
                                      </p:cBhvr>
                                    </p:animEffect>
                                    <p:anim calcmode="lin" valueType="num">
                                      <p:cBhvr>
                                        <p:cTn id="29" dur="1000" fill="hold"/>
                                        <p:tgtEl>
                                          <p:spTgt spid="454"/>
                                        </p:tgtEl>
                                        <p:attrNameLst>
                                          <p:attrName>ppt_x</p:attrName>
                                        </p:attrNameLst>
                                      </p:cBhvr>
                                      <p:tavLst>
                                        <p:tav tm="0">
                                          <p:val>
                                            <p:strVal val="#ppt_x"/>
                                          </p:val>
                                        </p:tav>
                                        <p:tav tm="100000">
                                          <p:val>
                                            <p:strVal val="#ppt_x"/>
                                          </p:val>
                                        </p:tav>
                                      </p:tavLst>
                                    </p:anim>
                                    <p:anim calcmode="lin" valueType="num">
                                      <p:cBhvr>
                                        <p:cTn id="30" dur="1000" fill="hold"/>
                                        <p:tgtEl>
                                          <p:spTgt spid="45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56"/>
                                        </p:tgtEl>
                                        <p:attrNameLst>
                                          <p:attrName>style.visibility</p:attrName>
                                        </p:attrNameLst>
                                      </p:cBhvr>
                                      <p:to>
                                        <p:strVal val="visible"/>
                                      </p:to>
                                    </p:set>
                                    <p:animEffect transition="in" filter="fade">
                                      <p:cBhvr>
                                        <p:cTn id="35" dur="1000"/>
                                        <p:tgtEl>
                                          <p:spTgt spid="456"/>
                                        </p:tgtEl>
                                      </p:cBhvr>
                                    </p:animEffect>
                                    <p:anim calcmode="lin" valueType="num">
                                      <p:cBhvr>
                                        <p:cTn id="36" dur="1000" fill="hold"/>
                                        <p:tgtEl>
                                          <p:spTgt spid="456"/>
                                        </p:tgtEl>
                                        <p:attrNameLst>
                                          <p:attrName>ppt_x</p:attrName>
                                        </p:attrNameLst>
                                      </p:cBhvr>
                                      <p:tavLst>
                                        <p:tav tm="0">
                                          <p:val>
                                            <p:strVal val="#ppt_x"/>
                                          </p:val>
                                        </p:tav>
                                        <p:tav tm="100000">
                                          <p:val>
                                            <p:strVal val="#ppt_x"/>
                                          </p:val>
                                        </p:tav>
                                      </p:tavLst>
                                    </p:anim>
                                    <p:anim calcmode="lin" valueType="num">
                                      <p:cBhvr>
                                        <p:cTn id="37" dur="1000" fill="hold"/>
                                        <p:tgtEl>
                                          <p:spTgt spid="45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58"/>
                                        </p:tgtEl>
                                        <p:attrNameLst>
                                          <p:attrName>style.visibility</p:attrName>
                                        </p:attrNameLst>
                                      </p:cBhvr>
                                      <p:to>
                                        <p:strVal val="visible"/>
                                      </p:to>
                                    </p:set>
                                    <p:animEffect transition="in" filter="fade">
                                      <p:cBhvr>
                                        <p:cTn id="42" dur="1000"/>
                                        <p:tgtEl>
                                          <p:spTgt spid="458"/>
                                        </p:tgtEl>
                                      </p:cBhvr>
                                    </p:animEffect>
                                    <p:anim calcmode="lin" valueType="num">
                                      <p:cBhvr>
                                        <p:cTn id="43" dur="1000" fill="hold"/>
                                        <p:tgtEl>
                                          <p:spTgt spid="458"/>
                                        </p:tgtEl>
                                        <p:attrNameLst>
                                          <p:attrName>ppt_x</p:attrName>
                                        </p:attrNameLst>
                                      </p:cBhvr>
                                      <p:tavLst>
                                        <p:tav tm="0">
                                          <p:val>
                                            <p:strVal val="#ppt_x"/>
                                          </p:val>
                                        </p:tav>
                                        <p:tav tm="100000">
                                          <p:val>
                                            <p:strVal val="#ppt_x"/>
                                          </p:val>
                                        </p:tav>
                                      </p:tavLst>
                                    </p:anim>
                                    <p:anim calcmode="lin" valueType="num">
                                      <p:cBhvr>
                                        <p:cTn id="44"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46">
                                            <p:txEl>
                                              <p:pRg st="0" end="0"/>
                                            </p:txEl>
                                          </p:spTgt>
                                        </p:tgtEl>
                                        <p:attrNameLst>
                                          <p:attrName>style.visibility</p:attrName>
                                        </p:attrNameLst>
                                      </p:cBhvr>
                                      <p:to>
                                        <p:strVal val="visible"/>
                                      </p:to>
                                    </p:set>
                                    <p:animEffect transition="in" filter="fade">
                                      <p:cBhvr>
                                        <p:cTn id="49" dur="1000"/>
                                        <p:tgtEl>
                                          <p:spTgt spid="446">
                                            <p:txEl>
                                              <p:pRg st="0" end="0"/>
                                            </p:txEl>
                                          </p:spTgt>
                                        </p:tgtEl>
                                      </p:cBhvr>
                                    </p:animEffect>
                                    <p:anim calcmode="lin" valueType="num">
                                      <p:cBhvr>
                                        <p:cTn id="50" dur="1000" fill="hold"/>
                                        <p:tgtEl>
                                          <p:spTgt spid="446">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4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 grpId="0" build="p"/>
      <p:bldP spid="448" grpId="0" animBg="1"/>
      <p:bldP spid="450" grpId="0" animBg="1"/>
      <p:bldP spid="452" grpId="0" animBg="1"/>
      <p:bldP spid="454" grpId="0" animBg="1"/>
      <p:bldP spid="456" grpId="0" animBg="1"/>
      <p:bldP spid="4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463" name="文本框"/>
          <p:cNvSpPr>
            <a:spLocks noGrp="1"/>
          </p:cNvSpPr>
          <p:nvPr>
            <p:ph type="body"/>
          </p:nvPr>
        </p:nvSpPr>
        <p:spPr>
          <a:xfrm>
            <a:off x="1121801" y="371638"/>
            <a:ext cx="9447237"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a:lnSpc>
                <a:spcPct val="100000"/>
              </a:lnSpc>
              <a:spcBef>
                <a:spcPts val="1000"/>
              </a:spcBef>
              <a:spcAft>
                <a:spcPts val="0"/>
              </a:spcAft>
              <a:buNone/>
            </a:pPr>
            <a:r>
              <a:rPr lang="en-US" altLang="zh-CN" sz="2400" b="1" u="none" strike="noStrike" kern="0" cap="none" spc="0" baseline="0" dirty="0">
                <a:solidFill>
                  <a:srgbClr val="D70000"/>
                </a:solidFill>
                <a:latin typeface="Century Gothic" charset="0"/>
                <a:ea typeface="幼圆" charset="0"/>
                <a:cs typeface="Times New Roman" charset="0"/>
                <a:sym typeface="微软雅黑" charset="0"/>
              </a:rPr>
              <a:t>4.</a:t>
            </a:r>
            <a:r>
              <a:rPr lang="zh-CN" altLang="en-US" sz="2400" b="1" u="none" strike="noStrike" kern="1200" cap="none" spc="300" baseline="0" dirty="0">
                <a:solidFill>
                  <a:srgbClr val="D70000"/>
                </a:solidFill>
                <a:latin typeface="微软雅黑" charset="0"/>
                <a:ea typeface="微软雅黑" charset="0"/>
                <a:cs typeface="Times New Roman" charset="0"/>
              </a:rPr>
              <a:t>回归梦想，就是高等教育要倾力实现教育报国、教育强国梦</a:t>
            </a:r>
            <a:endParaRPr lang="zh-CN" altLang="en-US" sz="2400" b="1" u="none" strike="noStrike" kern="0" cap="none" spc="0" baseline="0" dirty="0">
              <a:solidFill>
                <a:srgbClr val="D70000"/>
              </a:solidFill>
              <a:latin typeface="Century Gothic" charset="0"/>
              <a:ea typeface="幼圆" charset="0"/>
              <a:cs typeface="Times New Roman" charset="0"/>
              <a:sym typeface="微软雅黑" charset="0"/>
            </a:endParaRPr>
          </a:p>
        </p:txBody>
      </p:sp>
      <p:sp>
        <p:nvSpPr>
          <p:cNvPr id="464" name="曲线"/>
          <p:cNvSpPr>
            <a:spLocks/>
          </p:cNvSpPr>
          <p:nvPr/>
        </p:nvSpPr>
        <p:spPr>
          <a:xfrm>
            <a:off x="1112152" y="1318161"/>
            <a:ext cx="681022" cy="540513"/>
          </a:xfrm>
          <a:custGeom>
            <a:avLst/>
            <a:gdLst>
              <a:gd name="T1" fmla="*/ 0 w 21600"/>
              <a:gd name="T2" fmla="*/ 0 h 21600"/>
              <a:gd name="T3" fmla="*/ 21600 w 21600"/>
              <a:gd name="T4" fmla="*/ 21600 h 21600"/>
            </a:gdLst>
            <a:ahLst/>
            <a:cxnLst/>
            <a:rect l="T1" t="T2" r="T3" b="T4"/>
            <a:pathLst>
              <a:path w="21600" h="21600">
                <a:moveTo>
                  <a:pt x="2969" y="0"/>
                </a:moveTo>
                <a:lnTo>
                  <a:pt x="18630" y="0"/>
                </a:lnTo>
                <a:cubicBezTo>
                  <a:pt x="20270" y="0"/>
                  <a:pt x="21600" y="1287"/>
                  <a:pt x="21600" y="2876"/>
                </a:cubicBezTo>
                <a:lnTo>
                  <a:pt x="21600" y="14382"/>
                </a:lnTo>
                <a:cubicBezTo>
                  <a:pt x="21600" y="15970"/>
                  <a:pt x="20270" y="17258"/>
                  <a:pt x="18630" y="17258"/>
                </a:cubicBezTo>
                <a:lnTo>
                  <a:pt x="17173" y="17258"/>
                </a:lnTo>
                <a:lnTo>
                  <a:pt x="18136" y="21600"/>
                </a:lnTo>
                <a:lnTo>
                  <a:pt x="14021" y="17258"/>
                </a:lnTo>
                <a:lnTo>
                  <a:pt x="2969" y="17258"/>
                </a:lnTo>
                <a:cubicBezTo>
                  <a:pt x="1329" y="17258"/>
                  <a:pt x="0" y="15970"/>
                  <a:pt x="0" y="14382"/>
                </a:cubicBezTo>
                <a:lnTo>
                  <a:pt x="0" y="2876"/>
                </a:lnTo>
                <a:cubicBezTo>
                  <a:pt x="0" y="1287"/>
                  <a:pt x="1329" y="0"/>
                  <a:pt x="2969" y="0"/>
                </a:cubicBezTo>
                <a:close/>
              </a:path>
            </a:pathLst>
          </a:custGeom>
          <a:solidFill>
            <a:schemeClr val="accent2"/>
          </a:solidFill>
          <a:ln w="12700" cap="flat" cmpd="sng">
            <a:noFill/>
            <a:prstDash val="solid"/>
            <a:round/>
          </a:ln>
        </p:spPr>
        <p:txBody>
          <a:bodyPr vert="horz" wrap="square" lIns="91440" tIns="45720" rIns="91440" bIns="252000" anchor="ctr" anchorCtr="0">
            <a:prstTxWarp prst="textNoShape">
              <a:avLst/>
            </a:prstTxWarp>
          </a:bodyPr>
          <a:lstStyle/>
          <a:p>
            <a:pPr marL="0" indent="0" algn="ctr" fontAlgn="auto">
              <a:lnSpc>
                <a:spcPct val="80000"/>
              </a:lnSpc>
              <a:spcBef>
                <a:spcPts val="0"/>
              </a:spcBef>
              <a:spcAft>
                <a:spcPts val="0"/>
              </a:spcAft>
              <a:buNone/>
            </a:pPr>
            <a:r>
              <a:rPr lang="en-US" altLang="zh-CN" sz="1900" b="1" u="none" strike="noStrike" kern="1200" cap="none" spc="0" baseline="0">
                <a:solidFill>
                  <a:srgbClr val="FFFFFF"/>
                </a:solidFill>
                <a:latin typeface="微软雅黑" charset="0"/>
                <a:ea typeface="微软雅黑" charset="0"/>
                <a:cs typeface="微软雅黑" charset="0"/>
              </a:rPr>
              <a:t>7</a:t>
            </a:r>
            <a:endParaRPr lang="zh-CN" altLang="en-US" sz="1900" b="1" u="none" strike="noStrike" kern="1200" cap="none" spc="0" baseline="0">
              <a:solidFill>
                <a:srgbClr val="FFFFFF"/>
              </a:solidFill>
              <a:latin typeface="微软雅黑" charset="0"/>
              <a:ea typeface="微软雅黑" charset="0"/>
              <a:cs typeface="微软雅黑" charset="0"/>
            </a:endParaRPr>
          </a:p>
        </p:txBody>
      </p:sp>
      <p:sp>
        <p:nvSpPr>
          <p:cNvPr id="465" name="圆角矩形"/>
          <p:cNvSpPr>
            <a:spLocks/>
          </p:cNvSpPr>
          <p:nvPr/>
        </p:nvSpPr>
        <p:spPr>
          <a:xfrm>
            <a:off x="1112152" y="1858674"/>
            <a:ext cx="4271242" cy="1123710"/>
          </a:xfrm>
          <a:prstGeom prst="roundRect">
            <a:avLst>
              <a:gd name="adj" fmla="val 16666"/>
            </a:avLst>
          </a:prstGeom>
          <a:noFill/>
          <a:ln w="76200" cap="flat" cmpd="sng">
            <a:solidFill>
              <a:srgbClr val="FF7C80"/>
            </a:solidFill>
            <a:prstDash val="sysDot"/>
            <a:round/>
          </a:ln>
        </p:spPr>
        <p:txBody>
          <a:bodyPr vert="horz" wrap="square" lIns="91438" tIns="45719" rIns="91438" bIns="45719" anchor="t" anchorCtr="0">
            <a:prstTxWarp prst="textNoShape">
              <a:avLst/>
            </a:prstTxWarp>
            <a:spAutoFit/>
          </a:bodyPr>
          <a:lstStyle/>
          <a:p>
            <a:pPr marL="0" indent="0" algn="just">
              <a:lnSpc>
                <a:spcPct val="10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核心竞争力和教学质量要首先在本科显现，评价标准要衡量本科教育的成效</a:t>
            </a:r>
            <a:endParaRPr lang="zh-CN" altLang="en-US" sz="2000" u="none" strike="noStrike" kern="1200" cap="none" spc="0" baseline="0" dirty="0">
              <a:solidFill>
                <a:schemeClr val="tx1"/>
              </a:solidFill>
              <a:latin typeface="黑体" pitchFamily="49" charset="-122"/>
              <a:ea typeface="黑体" pitchFamily="49" charset="-122"/>
              <a:cs typeface="微软雅黑" charset="0"/>
            </a:endParaRPr>
          </a:p>
        </p:txBody>
      </p:sp>
      <p:sp>
        <p:nvSpPr>
          <p:cNvPr id="466" name="曲线"/>
          <p:cNvSpPr>
            <a:spLocks/>
          </p:cNvSpPr>
          <p:nvPr/>
        </p:nvSpPr>
        <p:spPr>
          <a:xfrm>
            <a:off x="6347191" y="1318160"/>
            <a:ext cx="681023" cy="540513"/>
          </a:xfrm>
          <a:custGeom>
            <a:avLst/>
            <a:gdLst>
              <a:gd name="T1" fmla="*/ 0 w 21600"/>
              <a:gd name="T2" fmla="*/ 0 h 21600"/>
              <a:gd name="T3" fmla="*/ 21600 w 21600"/>
              <a:gd name="T4" fmla="*/ 21600 h 21600"/>
            </a:gdLst>
            <a:ahLst/>
            <a:cxnLst/>
            <a:rect l="T1" t="T2" r="T3" b="T4"/>
            <a:pathLst>
              <a:path w="21600" h="21600">
                <a:moveTo>
                  <a:pt x="2969" y="0"/>
                </a:moveTo>
                <a:lnTo>
                  <a:pt x="18630" y="0"/>
                </a:lnTo>
                <a:cubicBezTo>
                  <a:pt x="20270" y="0"/>
                  <a:pt x="21600" y="1287"/>
                  <a:pt x="21600" y="2876"/>
                </a:cubicBezTo>
                <a:lnTo>
                  <a:pt x="21600" y="14382"/>
                </a:lnTo>
                <a:cubicBezTo>
                  <a:pt x="21600" y="15970"/>
                  <a:pt x="20270" y="17258"/>
                  <a:pt x="18630" y="17258"/>
                </a:cubicBezTo>
                <a:lnTo>
                  <a:pt x="17173" y="17258"/>
                </a:lnTo>
                <a:lnTo>
                  <a:pt x="18136" y="21600"/>
                </a:lnTo>
                <a:lnTo>
                  <a:pt x="14021" y="17258"/>
                </a:lnTo>
                <a:lnTo>
                  <a:pt x="2969" y="17258"/>
                </a:lnTo>
                <a:cubicBezTo>
                  <a:pt x="1329" y="17258"/>
                  <a:pt x="0" y="15970"/>
                  <a:pt x="0" y="14382"/>
                </a:cubicBezTo>
                <a:lnTo>
                  <a:pt x="0" y="2876"/>
                </a:lnTo>
                <a:cubicBezTo>
                  <a:pt x="0" y="1287"/>
                  <a:pt x="1329" y="0"/>
                  <a:pt x="2969" y="0"/>
                </a:cubicBezTo>
                <a:close/>
              </a:path>
            </a:pathLst>
          </a:custGeom>
          <a:solidFill>
            <a:schemeClr val="accent2"/>
          </a:solidFill>
          <a:ln w="12700" cap="flat" cmpd="sng">
            <a:noFill/>
            <a:prstDash val="solid"/>
            <a:round/>
          </a:ln>
        </p:spPr>
        <p:txBody>
          <a:bodyPr vert="horz" wrap="square" lIns="91440" tIns="45720" rIns="91440" bIns="252000" anchor="ctr" anchorCtr="0">
            <a:prstTxWarp prst="textNoShape">
              <a:avLst/>
            </a:prstTxWarp>
          </a:bodyPr>
          <a:lstStyle/>
          <a:p>
            <a:pPr marL="0" indent="0" algn="ctr" fontAlgn="auto">
              <a:lnSpc>
                <a:spcPct val="80000"/>
              </a:lnSpc>
              <a:spcBef>
                <a:spcPts val="0"/>
              </a:spcBef>
              <a:spcAft>
                <a:spcPts val="0"/>
              </a:spcAft>
              <a:buNone/>
            </a:pPr>
            <a:r>
              <a:rPr lang="en-US" altLang="zh-CN" sz="1900" b="1" u="none" strike="noStrike" kern="1200" cap="none" spc="0" baseline="0">
                <a:solidFill>
                  <a:srgbClr val="FFFFFF"/>
                </a:solidFill>
                <a:latin typeface="微软雅黑" charset="0"/>
                <a:ea typeface="微软雅黑" charset="0"/>
                <a:cs typeface="微软雅黑" charset="0"/>
              </a:rPr>
              <a:t>8</a:t>
            </a:r>
            <a:endParaRPr lang="zh-CN" altLang="en-US" sz="1900" b="1" u="none" strike="noStrike" kern="1200" cap="none" spc="0" baseline="0">
              <a:solidFill>
                <a:srgbClr val="FFFFFF"/>
              </a:solidFill>
              <a:latin typeface="微软雅黑" charset="0"/>
              <a:ea typeface="微软雅黑" charset="0"/>
              <a:cs typeface="微软雅黑" charset="0"/>
            </a:endParaRPr>
          </a:p>
        </p:txBody>
      </p:sp>
      <p:sp>
        <p:nvSpPr>
          <p:cNvPr id="467" name="圆角矩形"/>
          <p:cNvSpPr>
            <a:spLocks/>
          </p:cNvSpPr>
          <p:nvPr/>
        </p:nvSpPr>
        <p:spPr>
          <a:xfrm>
            <a:off x="6347190" y="1858674"/>
            <a:ext cx="5266877" cy="1123710"/>
          </a:xfrm>
          <a:prstGeom prst="roundRect">
            <a:avLst>
              <a:gd name="adj" fmla="val 16666"/>
            </a:avLst>
          </a:prstGeom>
          <a:noFill/>
          <a:ln w="76200" cap="flat" cmpd="sng">
            <a:solidFill>
              <a:srgbClr val="FF7C80"/>
            </a:solidFill>
            <a:prstDash val="sysDot"/>
            <a:round/>
          </a:ln>
        </p:spPr>
        <p:txBody>
          <a:bodyPr vert="horz" wrap="square" lIns="91438" tIns="45719" rIns="91438" bIns="45719" anchor="t" anchorCtr="0">
            <a:prstTxWarp prst="textNoShape">
              <a:avLst/>
            </a:prstTxWarp>
            <a:spAutoFit/>
          </a:bodyPr>
          <a:lstStyle/>
          <a:p>
            <a:pPr marL="0" indent="0" algn="just">
              <a:lnSpc>
                <a:spcPct val="10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发展战略和办学理念要首先在本科实践，本科是校长办学理念的实践主体，是学校发展战略的实践主体</a:t>
            </a:r>
            <a:endParaRPr lang="zh-CN" altLang="en-US" sz="2000" u="none" strike="noStrike" kern="1200" cap="none" spc="0" baseline="0" dirty="0">
              <a:solidFill>
                <a:schemeClr val="tx1"/>
              </a:solidFill>
              <a:latin typeface="黑体" pitchFamily="49" charset="-122"/>
              <a:ea typeface="黑体" pitchFamily="49" charset="-122"/>
              <a:cs typeface="微软雅黑" charset="0"/>
            </a:endParaRPr>
          </a:p>
        </p:txBody>
      </p:sp>
      <p:sp>
        <p:nvSpPr>
          <p:cNvPr id="468" name="曲线"/>
          <p:cNvSpPr>
            <a:spLocks/>
          </p:cNvSpPr>
          <p:nvPr/>
        </p:nvSpPr>
        <p:spPr>
          <a:xfrm>
            <a:off x="1112151" y="3243846"/>
            <a:ext cx="681023" cy="540513"/>
          </a:xfrm>
          <a:custGeom>
            <a:avLst/>
            <a:gdLst>
              <a:gd name="T1" fmla="*/ 0 w 21600"/>
              <a:gd name="T2" fmla="*/ 0 h 21600"/>
              <a:gd name="T3" fmla="*/ 21600 w 21600"/>
              <a:gd name="T4" fmla="*/ 21600 h 21600"/>
            </a:gdLst>
            <a:ahLst/>
            <a:cxnLst/>
            <a:rect l="T1" t="T2" r="T3" b="T4"/>
            <a:pathLst>
              <a:path w="21600" h="21600">
                <a:moveTo>
                  <a:pt x="2969" y="0"/>
                </a:moveTo>
                <a:lnTo>
                  <a:pt x="18630" y="0"/>
                </a:lnTo>
                <a:cubicBezTo>
                  <a:pt x="20270" y="0"/>
                  <a:pt x="21600" y="1287"/>
                  <a:pt x="21600" y="2876"/>
                </a:cubicBezTo>
                <a:lnTo>
                  <a:pt x="21600" y="14382"/>
                </a:lnTo>
                <a:cubicBezTo>
                  <a:pt x="21600" y="15970"/>
                  <a:pt x="20270" y="17258"/>
                  <a:pt x="18630" y="17258"/>
                </a:cubicBezTo>
                <a:lnTo>
                  <a:pt x="17173" y="17258"/>
                </a:lnTo>
                <a:lnTo>
                  <a:pt x="18136" y="21600"/>
                </a:lnTo>
                <a:lnTo>
                  <a:pt x="14021" y="17258"/>
                </a:lnTo>
                <a:lnTo>
                  <a:pt x="2969" y="17258"/>
                </a:lnTo>
                <a:cubicBezTo>
                  <a:pt x="1329" y="17258"/>
                  <a:pt x="0" y="15970"/>
                  <a:pt x="0" y="14382"/>
                </a:cubicBezTo>
                <a:lnTo>
                  <a:pt x="0" y="2876"/>
                </a:lnTo>
                <a:cubicBezTo>
                  <a:pt x="0" y="1287"/>
                  <a:pt x="1329" y="0"/>
                  <a:pt x="2969" y="0"/>
                </a:cubicBezTo>
                <a:close/>
              </a:path>
            </a:pathLst>
          </a:custGeom>
          <a:solidFill>
            <a:schemeClr val="accent2"/>
          </a:solidFill>
          <a:ln w="12700" cap="flat" cmpd="sng">
            <a:noFill/>
            <a:prstDash val="solid"/>
            <a:round/>
          </a:ln>
        </p:spPr>
        <p:txBody>
          <a:bodyPr vert="horz" wrap="square" lIns="91440" tIns="45720" rIns="91440" bIns="252000" anchor="ctr" anchorCtr="0">
            <a:prstTxWarp prst="textNoShape">
              <a:avLst/>
            </a:prstTxWarp>
          </a:bodyPr>
          <a:lstStyle/>
          <a:p>
            <a:pPr marL="0" indent="0" algn="ctr" fontAlgn="auto">
              <a:lnSpc>
                <a:spcPct val="80000"/>
              </a:lnSpc>
              <a:spcBef>
                <a:spcPts val="0"/>
              </a:spcBef>
              <a:spcAft>
                <a:spcPts val="0"/>
              </a:spcAft>
              <a:buNone/>
            </a:pPr>
            <a:r>
              <a:rPr lang="en-US" altLang="zh-CN" sz="1900" b="1" u="none" strike="noStrike" kern="1200" cap="none" spc="0" baseline="0">
                <a:solidFill>
                  <a:srgbClr val="FFFFFF"/>
                </a:solidFill>
                <a:latin typeface="微软雅黑" charset="0"/>
                <a:ea typeface="微软雅黑" charset="0"/>
                <a:cs typeface="微软雅黑" charset="0"/>
              </a:rPr>
              <a:t>9</a:t>
            </a:r>
            <a:endParaRPr lang="zh-CN" altLang="en-US" sz="1900" b="1" u="none" strike="noStrike" kern="1200" cap="none" spc="0" baseline="0">
              <a:solidFill>
                <a:srgbClr val="FFFFFF"/>
              </a:solidFill>
              <a:latin typeface="微软雅黑" charset="0"/>
              <a:ea typeface="微软雅黑" charset="0"/>
              <a:cs typeface="微软雅黑" charset="0"/>
            </a:endParaRPr>
          </a:p>
        </p:txBody>
      </p:sp>
      <p:sp>
        <p:nvSpPr>
          <p:cNvPr id="469" name="圆角矩形"/>
          <p:cNvSpPr>
            <a:spLocks/>
          </p:cNvSpPr>
          <p:nvPr/>
        </p:nvSpPr>
        <p:spPr>
          <a:xfrm>
            <a:off x="1112152" y="3784359"/>
            <a:ext cx="10561292" cy="783191"/>
          </a:xfrm>
          <a:prstGeom prst="roundRect">
            <a:avLst>
              <a:gd name="adj" fmla="val 16666"/>
            </a:avLst>
          </a:prstGeom>
          <a:noFill/>
          <a:ln w="76200" cap="flat" cmpd="sng">
            <a:solidFill>
              <a:srgbClr val="FF7C80"/>
            </a:solidFill>
            <a:prstDash val="sysDot"/>
            <a:round/>
          </a:ln>
        </p:spPr>
        <p:txBody>
          <a:bodyPr vert="horz" wrap="square" lIns="91438" tIns="45719" rIns="91438" bIns="45719" anchor="t" anchorCtr="0">
            <a:prstTxWarp prst="textNoShape">
              <a:avLst/>
            </a:prstTxWarp>
            <a:spAutoFit/>
          </a:bodyPr>
          <a:lstStyle/>
          <a:p>
            <a:pPr marL="0" indent="0" algn="just">
              <a:lnSpc>
                <a:spcPct val="10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核心价值体系要首先在本科确立，以社会主义核心价值观为主体的核心价值体系，首先要在本科确立</a:t>
            </a:r>
            <a:endParaRPr lang="zh-CN" altLang="en-US" sz="2000" u="none" strike="noStrike" kern="1200" cap="none" spc="0" baseline="0" dirty="0">
              <a:solidFill>
                <a:schemeClr val="tx1"/>
              </a:solidFill>
              <a:latin typeface="黑体" pitchFamily="49" charset="-122"/>
              <a:ea typeface="黑体" pitchFamily="49" charset="-122"/>
              <a:cs typeface="微软雅黑" charset="0"/>
            </a:endParaRPr>
          </a:p>
        </p:txBody>
      </p:sp>
      <p:sp>
        <p:nvSpPr>
          <p:cNvPr id="470" name="矩形"/>
          <p:cNvSpPr>
            <a:spLocks/>
          </p:cNvSpPr>
          <p:nvPr/>
        </p:nvSpPr>
        <p:spPr>
          <a:xfrm>
            <a:off x="1275719" y="5006711"/>
            <a:ext cx="9908150" cy="1024393"/>
          </a:xfrm>
          <a:prstGeom prst="rect">
            <a:avLst/>
          </a:prstGeom>
          <a:solidFill>
            <a:srgbClr val="CCC7B6"/>
          </a:solidFill>
          <a:ln w="15875" cap="rnd" cmpd="sng">
            <a:noFill/>
            <a:prstDash val="solid"/>
            <a:round/>
          </a:ln>
        </p:spPr>
        <p:txBody>
          <a:bodyPr vert="horz" wrap="square" lIns="359991" tIns="215995" rIns="359991" bIns="215995" anchor="ctr" anchorCtr="0">
            <a:prstTxWarp prst="textNoShape">
              <a:avLst/>
            </a:prstTxWarp>
          </a:bodyPr>
          <a:lstStyle/>
          <a:p>
            <a:pPr algn="just" defTabSz="914273">
              <a:lnSpc>
                <a:spcPct val="125000"/>
              </a:lnSpc>
            </a:pPr>
            <a:r>
              <a:rPr lang="zh-CN" altLang="en-US" sz="2400" u="none" strike="noStrike" kern="1200" cap="none" spc="0" baseline="0" dirty="0">
                <a:solidFill>
                  <a:schemeClr val="tx1"/>
                </a:solidFill>
                <a:latin typeface="微软雅黑" charset="0"/>
                <a:ea typeface="微软雅黑" charset="0"/>
                <a:cs typeface="微软雅黑" charset="0"/>
              </a:rPr>
              <a:t>这“九个首先”是对本科教育的要求，是</a:t>
            </a:r>
            <a:r>
              <a:rPr lang="zh-CN" altLang="en-US" sz="2400" dirty="0">
                <a:latin typeface="微软雅黑" charset="0"/>
                <a:ea typeface="微软雅黑" charset="0"/>
                <a:cs typeface="微软雅黑" charset="0"/>
              </a:rPr>
              <a:t>落实“以本为本”的</a:t>
            </a:r>
            <a:r>
              <a:rPr lang="zh-CN" altLang="en-US" sz="2400" u="none" strike="noStrike" kern="1200" cap="none" spc="0" baseline="0" dirty="0">
                <a:solidFill>
                  <a:schemeClr val="tx1"/>
                </a:solidFill>
                <a:latin typeface="微软雅黑" charset="0"/>
                <a:ea typeface="微软雅黑" charset="0"/>
                <a:cs typeface="微软雅黑" charset="0"/>
              </a:rPr>
              <a:t>核心。</a:t>
            </a:r>
            <a:endParaRPr lang="zh-CN" altLang="en-US" sz="2400" b="1" i="0" u="none" strike="noStrike" kern="0" cap="none" spc="0" baseline="0" dirty="0">
              <a:solidFill>
                <a:srgbClr val="000000"/>
              </a:solidFill>
              <a:latin typeface="黑体" pitchFamily="49" charset="-122"/>
              <a:ea typeface="黑体" pitchFamily="49" charset="-122"/>
              <a:cs typeface="Times New Roman" charset="0"/>
            </a:endParaRPr>
          </a:p>
        </p:txBody>
      </p:sp>
      <p:sp>
        <p:nvSpPr>
          <p:cNvPr id="471" name="右三角"/>
          <p:cNvSpPr>
            <a:spLocks/>
          </p:cNvSpPr>
          <p:nvPr/>
        </p:nvSpPr>
        <p:spPr>
          <a:xfrm>
            <a:off x="11183869" y="4996394"/>
            <a:ext cx="327136" cy="1024395"/>
          </a:xfrm>
          <a:prstGeom prst="rtTriangle">
            <a:avLst/>
          </a:prstGeom>
          <a:solidFill>
            <a:srgbClr val="6E3F0C"/>
          </a:solidFill>
          <a:ln w="15875" cap="rnd" cmpd="sng">
            <a:noFill/>
            <a:prstDash val="solid"/>
            <a:round/>
          </a:ln>
        </p:spPr>
      </p:sp>
      <p:pic>
        <p:nvPicPr>
          <p:cNvPr id="865" name="图片"/>
          <p:cNvPicPr>
            <a:picLocks noChangeAspect="1"/>
          </p:cNvPicPr>
          <p:nvPr/>
        </p:nvPicPr>
        <p:blipFill>
          <a:blip r:embed="rId3"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23490453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fade">
                                      <p:cBhvr>
                                        <p:cTn id="7" dur="1000"/>
                                        <p:tgtEl>
                                          <p:spTgt spid="465"/>
                                        </p:tgtEl>
                                      </p:cBhvr>
                                    </p:animEffect>
                                    <p:anim calcmode="lin" valueType="num">
                                      <p:cBhvr>
                                        <p:cTn id="8" dur="1000" fill="hold"/>
                                        <p:tgtEl>
                                          <p:spTgt spid="465"/>
                                        </p:tgtEl>
                                        <p:attrNameLst>
                                          <p:attrName>ppt_x</p:attrName>
                                        </p:attrNameLst>
                                      </p:cBhvr>
                                      <p:tavLst>
                                        <p:tav tm="0">
                                          <p:val>
                                            <p:strVal val="#ppt_x"/>
                                          </p:val>
                                        </p:tav>
                                        <p:tav tm="100000">
                                          <p:val>
                                            <p:strVal val="#ppt_x"/>
                                          </p:val>
                                        </p:tav>
                                      </p:tavLst>
                                    </p:anim>
                                    <p:anim calcmode="lin" valueType="num">
                                      <p:cBhvr>
                                        <p:cTn id="9" dur="1000" fill="hold"/>
                                        <p:tgtEl>
                                          <p:spTgt spid="4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7"/>
                                        </p:tgtEl>
                                        <p:attrNameLst>
                                          <p:attrName>style.visibility</p:attrName>
                                        </p:attrNameLst>
                                      </p:cBhvr>
                                      <p:to>
                                        <p:strVal val="visible"/>
                                      </p:to>
                                    </p:set>
                                    <p:animEffect transition="in" filter="fade">
                                      <p:cBhvr>
                                        <p:cTn id="14" dur="1000"/>
                                        <p:tgtEl>
                                          <p:spTgt spid="467"/>
                                        </p:tgtEl>
                                      </p:cBhvr>
                                    </p:animEffect>
                                    <p:anim calcmode="lin" valueType="num">
                                      <p:cBhvr>
                                        <p:cTn id="15" dur="1000" fill="hold"/>
                                        <p:tgtEl>
                                          <p:spTgt spid="467"/>
                                        </p:tgtEl>
                                        <p:attrNameLst>
                                          <p:attrName>ppt_x</p:attrName>
                                        </p:attrNameLst>
                                      </p:cBhvr>
                                      <p:tavLst>
                                        <p:tav tm="0">
                                          <p:val>
                                            <p:strVal val="#ppt_x"/>
                                          </p:val>
                                        </p:tav>
                                        <p:tav tm="100000">
                                          <p:val>
                                            <p:strVal val="#ppt_x"/>
                                          </p:val>
                                        </p:tav>
                                      </p:tavLst>
                                    </p:anim>
                                    <p:anim calcmode="lin" valueType="num">
                                      <p:cBhvr>
                                        <p:cTn id="16" dur="1000" fill="hold"/>
                                        <p:tgtEl>
                                          <p:spTgt spid="46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69"/>
                                        </p:tgtEl>
                                        <p:attrNameLst>
                                          <p:attrName>style.visibility</p:attrName>
                                        </p:attrNameLst>
                                      </p:cBhvr>
                                      <p:to>
                                        <p:strVal val="visible"/>
                                      </p:to>
                                    </p:set>
                                    <p:animEffect transition="in" filter="fade">
                                      <p:cBhvr>
                                        <p:cTn id="21" dur="1000"/>
                                        <p:tgtEl>
                                          <p:spTgt spid="469"/>
                                        </p:tgtEl>
                                      </p:cBhvr>
                                    </p:animEffect>
                                    <p:anim calcmode="lin" valueType="num">
                                      <p:cBhvr>
                                        <p:cTn id="22" dur="1000" fill="hold"/>
                                        <p:tgtEl>
                                          <p:spTgt spid="469"/>
                                        </p:tgtEl>
                                        <p:attrNameLst>
                                          <p:attrName>ppt_x</p:attrName>
                                        </p:attrNameLst>
                                      </p:cBhvr>
                                      <p:tavLst>
                                        <p:tav tm="0">
                                          <p:val>
                                            <p:strVal val="#ppt_x"/>
                                          </p:val>
                                        </p:tav>
                                        <p:tav tm="100000">
                                          <p:val>
                                            <p:strVal val="#ppt_x"/>
                                          </p:val>
                                        </p:tav>
                                      </p:tavLst>
                                    </p:anim>
                                    <p:anim calcmode="lin" valueType="num">
                                      <p:cBhvr>
                                        <p:cTn id="23" dur="1000" fill="hold"/>
                                        <p:tgtEl>
                                          <p:spTgt spid="46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70"/>
                                        </p:tgtEl>
                                        <p:attrNameLst>
                                          <p:attrName>style.visibility</p:attrName>
                                        </p:attrNameLst>
                                      </p:cBhvr>
                                      <p:to>
                                        <p:strVal val="visible"/>
                                      </p:to>
                                    </p:set>
                                    <p:animEffect transition="in" filter="fade">
                                      <p:cBhvr>
                                        <p:cTn id="28" dur="1000"/>
                                        <p:tgtEl>
                                          <p:spTgt spid="470"/>
                                        </p:tgtEl>
                                      </p:cBhvr>
                                    </p:animEffect>
                                    <p:anim calcmode="lin" valueType="num">
                                      <p:cBhvr>
                                        <p:cTn id="29" dur="1000" fill="hold"/>
                                        <p:tgtEl>
                                          <p:spTgt spid="470"/>
                                        </p:tgtEl>
                                        <p:attrNameLst>
                                          <p:attrName>ppt_x</p:attrName>
                                        </p:attrNameLst>
                                      </p:cBhvr>
                                      <p:tavLst>
                                        <p:tav tm="0">
                                          <p:val>
                                            <p:strVal val="#ppt_x"/>
                                          </p:val>
                                        </p:tav>
                                        <p:tav tm="100000">
                                          <p:val>
                                            <p:strVal val="#ppt_x"/>
                                          </p:val>
                                        </p:tav>
                                      </p:tavLst>
                                    </p:anim>
                                    <p:anim calcmode="lin" valueType="num">
                                      <p:cBhvr>
                                        <p:cTn id="30" dur="1000" fill="hold"/>
                                        <p:tgtEl>
                                          <p:spTgt spid="470"/>
                                        </p:tgtEl>
                                        <p:attrNameLst>
                                          <p:attrName>ppt_y</p:attrName>
                                        </p:attrNameLst>
                                      </p:cBhvr>
                                      <p:tavLst>
                                        <p:tav tm="0">
                                          <p:val>
                                            <p:strVal val="#ppt_y+.1"/>
                                          </p:val>
                                        </p:tav>
                                        <p:tav tm="100000">
                                          <p:val>
                                            <p:strVal val="#ppt_y"/>
                                          </p:val>
                                        </p:tav>
                                      </p:tavLst>
                                    </p:anim>
                                  </p:childTnLst>
                                </p:cTn>
                              </p:par>
                              <p:par>
                                <p:cTn id="31" presetID="18" presetClass="entr" presetSubtype="6" fill="hold" grpId="0" nodeType="withEffect">
                                  <p:stCondLst>
                                    <p:cond delay="0"/>
                                  </p:stCondLst>
                                  <p:childTnLst>
                                    <p:set>
                                      <p:cBhvr>
                                        <p:cTn id="32" dur="1" fill="hold">
                                          <p:stCondLst>
                                            <p:cond delay="0"/>
                                          </p:stCondLst>
                                        </p:cTn>
                                        <p:tgtEl>
                                          <p:spTgt spid="471"/>
                                        </p:tgtEl>
                                        <p:attrNameLst>
                                          <p:attrName>style.visibility</p:attrName>
                                        </p:attrNameLst>
                                      </p:cBhvr>
                                      <p:to>
                                        <p:strVal val="visible"/>
                                      </p:to>
                                    </p:set>
                                    <p:animEffect transition="in" filter="strips(downRight)">
                                      <p:cBhvr>
                                        <p:cTn id="33" dur="1000"/>
                                        <p:tgtEl>
                                          <p:spTgt spid="471"/>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63">
                                            <p:txEl>
                                              <p:pRg st="0" end="0"/>
                                            </p:txEl>
                                          </p:spTgt>
                                        </p:tgtEl>
                                        <p:attrNameLst>
                                          <p:attrName>style.visibility</p:attrName>
                                        </p:attrNameLst>
                                      </p:cBhvr>
                                      <p:to>
                                        <p:strVal val="visible"/>
                                      </p:to>
                                    </p:set>
                                    <p:animEffect transition="in" filter="fade">
                                      <p:cBhvr>
                                        <p:cTn id="38" dur="1000"/>
                                        <p:tgtEl>
                                          <p:spTgt spid="463">
                                            <p:txEl>
                                              <p:pRg st="0" end="0"/>
                                            </p:txEl>
                                          </p:spTgt>
                                        </p:tgtEl>
                                      </p:cBhvr>
                                    </p:animEffect>
                                    <p:anim calcmode="lin" valueType="num">
                                      <p:cBhvr>
                                        <p:cTn id="39" dur="1000" fill="hold"/>
                                        <p:tgtEl>
                                          <p:spTgt spid="463">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46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build="p"/>
      <p:bldP spid="465" grpId="0" animBg="1"/>
      <p:bldP spid="467" grpId="0" animBg="1"/>
      <p:bldP spid="469" grpId="0" animBg="1"/>
      <p:bldP spid="470" grpId="0" animBg="1"/>
      <p:bldP spid="47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475" name="文本框"/>
          <p:cNvSpPr>
            <a:spLocks noGrp="1"/>
          </p:cNvSpPr>
          <p:nvPr>
            <p:ph type="body"/>
          </p:nvPr>
        </p:nvSpPr>
        <p:spPr>
          <a:xfrm>
            <a:off x="3818430" y="2756937"/>
            <a:ext cx="8373570" cy="480131"/>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ctr">
              <a:lnSpc>
                <a:spcPct val="90000"/>
              </a:lnSpc>
              <a:spcBef>
                <a:spcPts val="1000"/>
              </a:spcBef>
              <a:spcAft>
                <a:spcPts val="0"/>
              </a:spcAft>
              <a:buNone/>
            </a:pPr>
            <a:r>
              <a:rPr lang="zh-CN" altLang="en-US" sz="2800" b="1" u="none" strike="noStrike" kern="1200" cap="none" spc="300" baseline="0" dirty="0">
                <a:solidFill>
                  <a:srgbClr val="D70000"/>
                </a:solidFill>
                <a:latin typeface="微软雅黑" charset="0"/>
                <a:ea typeface="微软雅黑" charset="0"/>
                <a:cs typeface="Times New Roman" charset="0"/>
              </a:rPr>
              <a:t>抓紧完善加快建设一流本科教育的政策措施</a:t>
            </a:r>
            <a:endParaRPr lang="zh-CN" altLang="en-US" sz="2800" b="1" u="none" strike="noStrike" kern="1200" cap="none" spc="250" baseline="0" dirty="0">
              <a:solidFill>
                <a:srgbClr val="D70000"/>
              </a:solidFill>
              <a:latin typeface="微软雅黑" charset="0"/>
              <a:ea typeface="微软雅黑" charset="0"/>
              <a:cs typeface="Times New Roman" charset="0"/>
            </a:endParaRPr>
          </a:p>
        </p:txBody>
      </p:sp>
      <p:sp>
        <p:nvSpPr>
          <p:cNvPr id="476" name="文本框"/>
          <p:cNvSpPr>
            <a:spLocks noGrp="1"/>
          </p:cNvSpPr>
          <p:nvPr>
            <p:ph type="body" idx="10"/>
          </p:nvPr>
        </p:nvSpPr>
        <p:spPr>
          <a:xfrm>
            <a:off x="6247906" y="1456662"/>
            <a:ext cx="3514616" cy="85408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228600" indent="-228600" algn="ctr">
              <a:lnSpc>
                <a:spcPct val="90000"/>
              </a:lnSpc>
              <a:spcBef>
                <a:spcPts val="1000"/>
              </a:spcBef>
              <a:spcAft>
                <a:spcPts val="0"/>
              </a:spcAft>
              <a:buNone/>
            </a:pPr>
            <a:r>
              <a:rPr lang="zh-CN" altLang="en-US" sz="5500" b="1" u="none" strike="noStrike" kern="1200" cap="none" spc="600" baseline="0" dirty="0">
                <a:solidFill>
                  <a:schemeClr val="tx1"/>
                </a:solidFill>
                <a:latin typeface="微软雅黑" charset="0"/>
                <a:ea typeface="微软雅黑" charset="0"/>
                <a:cs typeface="Times New Roman" charset="0"/>
              </a:rPr>
              <a:t>第三章</a:t>
            </a:r>
          </a:p>
        </p:txBody>
      </p:sp>
    </p:spTree>
    <p:extLst>
      <p:ext uri="{BB962C8B-B14F-4D97-AF65-F5344CB8AC3E}">
        <p14:creationId xmlns:p14="http://schemas.microsoft.com/office/powerpoint/2010/main" val="135819943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6">
                                            <p:txEl>
                                              <p:pRg st="0" end="0"/>
                                            </p:txEl>
                                          </p:spTgt>
                                        </p:tgtEl>
                                        <p:attrNameLst>
                                          <p:attrName>style.visibility</p:attrName>
                                        </p:attrNameLst>
                                      </p:cBhvr>
                                      <p:to>
                                        <p:strVal val="visible"/>
                                      </p:to>
                                    </p:set>
                                    <p:animEffect transition="in" filter="fade">
                                      <p:cBhvr>
                                        <p:cTn id="7" dur="1000"/>
                                        <p:tgtEl>
                                          <p:spTgt spid="476">
                                            <p:txEl>
                                              <p:pRg st="0" end="0"/>
                                            </p:txEl>
                                          </p:spTgt>
                                        </p:tgtEl>
                                      </p:cBhvr>
                                    </p:animEffect>
                                    <p:anim calcmode="lin" valueType="num">
                                      <p:cBhvr>
                                        <p:cTn id="8" dur="1000" fill="hold"/>
                                        <p:tgtEl>
                                          <p:spTgt spid="47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5">
                                            <p:txEl>
                                              <p:pRg st="0" end="0"/>
                                            </p:txEl>
                                          </p:spTgt>
                                        </p:tgtEl>
                                        <p:attrNameLst>
                                          <p:attrName>style.visibility</p:attrName>
                                        </p:attrNameLst>
                                      </p:cBhvr>
                                      <p:to>
                                        <p:strVal val="visible"/>
                                      </p:to>
                                    </p:set>
                                    <p:animEffect transition="in" filter="fade">
                                      <p:cBhvr>
                                        <p:cTn id="14" dur="1000"/>
                                        <p:tgtEl>
                                          <p:spTgt spid="475">
                                            <p:txEl>
                                              <p:pRg st="0" end="0"/>
                                            </p:txEl>
                                          </p:spTgt>
                                        </p:tgtEl>
                                      </p:cBhvr>
                                    </p:animEffect>
                                    <p:anim calcmode="lin" valueType="num">
                                      <p:cBhvr>
                                        <p:cTn id="15" dur="1000" fill="hold"/>
                                        <p:tgtEl>
                                          <p:spTgt spid="47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 grpId="0" build="p"/>
      <p:bldP spid="47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477" name="直线"/>
          <p:cNvSpPr>
            <a:spLocks/>
          </p:cNvSpPr>
          <p:nvPr/>
        </p:nvSpPr>
        <p:spPr>
          <a:xfrm>
            <a:off x="6096000" y="1727200"/>
            <a:ext cx="0" cy="5130800"/>
          </a:xfrm>
          <a:prstGeom prst="line">
            <a:avLst/>
          </a:prstGeom>
          <a:noFill/>
          <a:ln w="38100" cap="flat" cmpd="sng">
            <a:solidFill>
              <a:srgbClr val="D70000"/>
            </a:solidFill>
            <a:prstDash val="solid"/>
            <a:round/>
          </a:ln>
        </p:spPr>
      </p:sp>
      <p:sp>
        <p:nvSpPr>
          <p:cNvPr id="478" name="等腰三角形"/>
          <p:cNvSpPr>
            <a:spLocks/>
          </p:cNvSpPr>
          <p:nvPr/>
        </p:nvSpPr>
        <p:spPr>
          <a:xfrm rot="16200000" flipH="1">
            <a:off x="5823763" y="3583965"/>
            <a:ext cx="157246" cy="263844"/>
          </a:xfrm>
          <a:prstGeom prst="triangle">
            <a:avLst>
              <a:gd name="adj" fmla="val 50000"/>
            </a:avLst>
          </a:prstGeom>
          <a:solidFill>
            <a:srgbClr val="D70000"/>
          </a:solidFill>
          <a:ln w="12700" cap="flat" cmpd="sng">
            <a:noFill/>
            <a:prstDash val="solid"/>
            <a:round/>
          </a:ln>
        </p:spPr>
      </p:sp>
      <p:sp>
        <p:nvSpPr>
          <p:cNvPr id="479" name="等腰三角形"/>
          <p:cNvSpPr>
            <a:spLocks/>
          </p:cNvSpPr>
          <p:nvPr/>
        </p:nvSpPr>
        <p:spPr>
          <a:xfrm rot="5400000">
            <a:off x="6222519" y="5092693"/>
            <a:ext cx="157246" cy="263843"/>
          </a:xfrm>
          <a:prstGeom prst="triangle">
            <a:avLst>
              <a:gd name="adj" fmla="val 50000"/>
            </a:avLst>
          </a:prstGeom>
          <a:solidFill>
            <a:srgbClr val="D70000"/>
          </a:solidFill>
          <a:ln w="12700" cap="flat" cmpd="sng">
            <a:noFill/>
            <a:prstDash val="solid"/>
            <a:round/>
          </a:ln>
        </p:spPr>
      </p:sp>
      <p:sp>
        <p:nvSpPr>
          <p:cNvPr id="480" name="圆角矩形"/>
          <p:cNvSpPr>
            <a:spLocks/>
          </p:cNvSpPr>
          <p:nvPr/>
        </p:nvSpPr>
        <p:spPr>
          <a:xfrm>
            <a:off x="6531203" y="2749413"/>
            <a:ext cx="4313293" cy="3709675"/>
          </a:xfrm>
          <a:prstGeom prst="roundRect">
            <a:avLst>
              <a:gd name="adj" fmla="val 5217"/>
            </a:avLst>
          </a:prstGeom>
          <a:solidFill>
            <a:schemeClr val="accent1"/>
          </a:solidFill>
          <a:ln w="12700" cap="flat" cmpd="sng">
            <a:noFill/>
            <a:prstDash val="solid"/>
            <a:round/>
          </a:ln>
        </p:spPr>
      </p:sp>
      <p:sp>
        <p:nvSpPr>
          <p:cNvPr id="481" name="椭圆"/>
          <p:cNvSpPr>
            <a:spLocks/>
          </p:cNvSpPr>
          <p:nvPr/>
        </p:nvSpPr>
        <p:spPr>
          <a:xfrm>
            <a:off x="10305923" y="2212298"/>
            <a:ext cx="1094837" cy="1094837"/>
          </a:xfrm>
          <a:prstGeom prst="ellipse">
            <a:avLst/>
          </a:prstGeom>
          <a:solidFill>
            <a:srgbClr val="FFFFFF"/>
          </a:solidFill>
          <a:ln w="73025" cap="flat" cmpd="sng">
            <a:solidFill>
              <a:srgbClr val="D70000"/>
            </a:solidFill>
            <a:prstDash val="solid"/>
            <a:round/>
          </a:ln>
        </p:spPr>
      </p:sp>
      <p:sp>
        <p:nvSpPr>
          <p:cNvPr id="482" name="曲线"/>
          <p:cNvSpPr>
            <a:spLocks/>
          </p:cNvSpPr>
          <p:nvPr/>
        </p:nvSpPr>
        <p:spPr>
          <a:xfrm>
            <a:off x="10558241" y="2427776"/>
            <a:ext cx="587443" cy="644662"/>
          </a:xfrm>
          <a:custGeom>
            <a:avLst/>
            <a:gdLst>
              <a:gd name="T1" fmla="*/ 0 w 21600"/>
              <a:gd name="T2" fmla="*/ 0 h 21600"/>
              <a:gd name="T3" fmla="*/ 21600 w 21600"/>
              <a:gd name="T4" fmla="*/ 21600 h 21600"/>
            </a:gdLst>
            <a:ahLst/>
            <a:cxnLst/>
            <a:rect l="T1" t="T2" r="T3" b="T4"/>
            <a:pathLst>
              <a:path w="21600" h="21600">
                <a:moveTo>
                  <a:pt x="16607" y="20611"/>
                </a:moveTo>
                <a:lnTo>
                  <a:pt x="5484" y="20611"/>
                </a:lnTo>
                <a:cubicBezTo>
                  <a:pt x="5199" y="20611"/>
                  <a:pt x="4966" y="20847"/>
                  <a:pt x="4966" y="21105"/>
                </a:cubicBezTo>
                <a:cubicBezTo>
                  <a:pt x="4966" y="21388"/>
                  <a:pt x="5199" y="21600"/>
                  <a:pt x="5484" y="21600"/>
                </a:cubicBezTo>
                <a:lnTo>
                  <a:pt x="16607" y="21600"/>
                </a:lnTo>
                <a:cubicBezTo>
                  <a:pt x="16891" y="21600"/>
                  <a:pt x="17150" y="21388"/>
                  <a:pt x="17150" y="21105"/>
                </a:cubicBezTo>
                <a:cubicBezTo>
                  <a:pt x="17150" y="20847"/>
                  <a:pt x="16891" y="20611"/>
                  <a:pt x="16607" y="20611"/>
                </a:cubicBezTo>
              </a:path>
              <a:path w="21600" h="21600">
                <a:moveTo>
                  <a:pt x="4397" y="9152"/>
                </a:moveTo>
                <a:lnTo>
                  <a:pt x="11744" y="6000"/>
                </a:lnTo>
                <a:lnTo>
                  <a:pt x="7501" y="13764"/>
                </a:lnTo>
                <a:lnTo>
                  <a:pt x="4397" y="9152"/>
                </a:lnTo>
              </a:path>
              <a:path w="21600" h="21600">
                <a:moveTo>
                  <a:pt x="18444" y="0"/>
                </a:moveTo>
                <a:lnTo>
                  <a:pt x="0" y="7952"/>
                </a:lnTo>
                <a:lnTo>
                  <a:pt x="7786" y="19552"/>
                </a:lnTo>
                <a:lnTo>
                  <a:pt x="18444" y="0"/>
                </a:lnTo>
              </a:path>
              <a:path w="21600" h="21600">
                <a:moveTo>
                  <a:pt x="21160" y="11741"/>
                </a:moveTo>
                <a:lnTo>
                  <a:pt x="19220" y="9976"/>
                </a:lnTo>
                <a:cubicBezTo>
                  <a:pt x="19039" y="9811"/>
                  <a:pt x="18806" y="9717"/>
                  <a:pt x="18599" y="9694"/>
                </a:cubicBezTo>
                <a:cubicBezTo>
                  <a:pt x="18314" y="9647"/>
                  <a:pt x="18056" y="9717"/>
                  <a:pt x="17874" y="9882"/>
                </a:cubicBezTo>
                <a:lnTo>
                  <a:pt x="16840" y="10823"/>
                </a:lnTo>
                <a:lnTo>
                  <a:pt x="20228" y="13905"/>
                </a:lnTo>
                <a:lnTo>
                  <a:pt x="21263" y="12964"/>
                </a:lnTo>
                <a:cubicBezTo>
                  <a:pt x="21600" y="12658"/>
                  <a:pt x="21574" y="12117"/>
                  <a:pt x="21160" y="11741"/>
                </a:cubicBezTo>
              </a:path>
              <a:path w="21600" h="21600">
                <a:moveTo>
                  <a:pt x="11537" y="18517"/>
                </a:moveTo>
                <a:lnTo>
                  <a:pt x="11770" y="17905"/>
                </a:lnTo>
                <a:lnTo>
                  <a:pt x="12106" y="16964"/>
                </a:lnTo>
                <a:lnTo>
                  <a:pt x="12804" y="17576"/>
                </a:lnTo>
                <a:lnTo>
                  <a:pt x="13503" y="18211"/>
                </a:lnTo>
                <a:lnTo>
                  <a:pt x="12468" y="18541"/>
                </a:lnTo>
                <a:lnTo>
                  <a:pt x="11795" y="18729"/>
                </a:lnTo>
                <a:cubicBezTo>
                  <a:pt x="11666" y="18776"/>
                  <a:pt x="11588" y="18800"/>
                  <a:pt x="11537" y="18752"/>
                </a:cubicBezTo>
                <a:cubicBezTo>
                  <a:pt x="11485" y="18705"/>
                  <a:pt x="11485" y="18611"/>
                  <a:pt x="11537" y="18517"/>
                </a:cubicBezTo>
              </a:path>
              <a:path w="21600" h="21600">
                <a:moveTo>
                  <a:pt x="10709" y="18235"/>
                </a:moveTo>
                <a:cubicBezTo>
                  <a:pt x="10554" y="18635"/>
                  <a:pt x="10631" y="19035"/>
                  <a:pt x="10916" y="19294"/>
                </a:cubicBezTo>
                <a:cubicBezTo>
                  <a:pt x="11226" y="19576"/>
                  <a:pt x="11666" y="19647"/>
                  <a:pt x="12106" y="19482"/>
                </a:cubicBezTo>
                <a:lnTo>
                  <a:pt x="12727" y="19294"/>
                </a:lnTo>
                <a:lnTo>
                  <a:pt x="13787" y="18988"/>
                </a:lnTo>
                <a:lnTo>
                  <a:pt x="15107" y="18564"/>
                </a:lnTo>
                <a:lnTo>
                  <a:pt x="14124" y="17670"/>
                </a:lnTo>
                <a:lnTo>
                  <a:pt x="13425" y="17035"/>
                </a:lnTo>
                <a:lnTo>
                  <a:pt x="12727" y="16399"/>
                </a:lnTo>
                <a:lnTo>
                  <a:pt x="11718" y="15482"/>
                </a:lnTo>
                <a:lnTo>
                  <a:pt x="11278" y="16705"/>
                </a:lnTo>
                <a:lnTo>
                  <a:pt x="10942" y="17647"/>
                </a:lnTo>
                <a:lnTo>
                  <a:pt x="10709" y="18235"/>
                </a:lnTo>
              </a:path>
              <a:path w="21600" h="21600">
                <a:moveTo>
                  <a:pt x="17202" y="11600"/>
                </a:moveTo>
                <a:lnTo>
                  <a:pt x="16607" y="11035"/>
                </a:lnTo>
                <a:lnTo>
                  <a:pt x="15986" y="11600"/>
                </a:lnTo>
                <a:lnTo>
                  <a:pt x="12597" y="14682"/>
                </a:lnTo>
                <a:lnTo>
                  <a:pt x="12002" y="15223"/>
                </a:lnTo>
                <a:lnTo>
                  <a:pt x="12597" y="15788"/>
                </a:lnTo>
                <a:lnTo>
                  <a:pt x="14770" y="17764"/>
                </a:lnTo>
                <a:lnTo>
                  <a:pt x="15391" y="18329"/>
                </a:lnTo>
                <a:lnTo>
                  <a:pt x="16012" y="17764"/>
                </a:lnTo>
                <a:lnTo>
                  <a:pt x="19375" y="14682"/>
                </a:lnTo>
                <a:lnTo>
                  <a:pt x="19996" y="14141"/>
                </a:lnTo>
                <a:lnTo>
                  <a:pt x="19375" y="13576"/>
                </a:lnTo>
                <a:lnTo>
                  <a:pt x="17202" y="11600"/>
                </a:lnTo>
                <a:close/>
              </a:path>
            </a:pathLst>
          </a:custGeom>
          <a:solidFill>
            <a:schemeClr val="accent1"/>
          </a:solidFill>
          <a:ln w="9525" cap="flat" cmpd="sng">
            <a:noFill/>
            <a:prstDash val="solid"/>
            <a:round/>
          </a:ln>
        </p:spPr>
      </p:sp>
      <p:grpSp>
        <p:nvGrpSpPr>
          <p:cNvPr id="485" name="组合"/>
          <p:cNvGrpSpPr>
            <a:grpSpLocks/>
          </p:cNvGrpSpPr>
          <p:nvPr/>
        </p:nvGrpSpPr>
        <p:grpSpPr>
          <a:xfrm>
            <a:off x="5975096" y="1598836"/>
            <a:ext cx="256726" cy="256726"/>
            <a:chOff x="5975096" y="1598836"/>
            <a:chExt cx="256726" cy="256726"/>
          </a:xfrm>
        </p:grpSpPr>
        <p:sp>
          <p:nvSpPr>
            <p:cNvPr id="483" name="椭圆"/>
            <p:cNvSpPr>
              <a:spLocks/>
            </p:cNvSpPr>
            <p:nvPr/>
          </p:nvSpPr>
          <p:spPr>
            <a:xfrm>
              <a:off x="5975096" y="1598836"/>
              <a:ext cx="256726" cy="256726"/>
            </a:xfrm>
            <a:prstGeom prst="ellipse">
              <a:avLst/>
            </a:prstGeom>
            <a:solidFill>
              <a:srgbClr val="D70000"/>
            </a:solidFill>
            <a:ln w="12700" cap="flat" cmpd="sng">
              <a:solidFill>
                <a:srgbClr val="D70000"/>
              </a:solidFill>
              <a:prstDash val="solid"/>
              <a:round/>
            </a:ln>
          </p:spPr>
        </p:sp>
        <p:sp>
          <p:nvSpPr>
            <p:cNvPr id="484" name="椭圆"/>
            <p:cNvSpPr>
              <a:spLocks/>
            </p:cNvSpPr>
            <p:nvPr/>
          </p:nvSpPr>
          <p:spPr>
            <a:xfrm>
              <a:off x="6039278" y="1663017"/>
              <a:ext cx="128364" cy="128363"/>
            </a:xfrm>
            <a:prstGeom prst="ellipse">
              <a:avLst/>
            </a:prstGeom>
            <a:solidFill>
              <a:schemeClr val="bg1"/>
            </a:solidFill>
            <a:ln w="12700" cap="flat" cmpd="sng">
              <a:solidFill>
                <a:srgbClr val="D70000"/>
              </a:solidFill>
              <a:prstDash val="solid"/>
              <a:round/>
            </a:ln>
          </p:spPr>
        </p:sp>
      </p:grpSp>
      <p:grpSp>
        <p:nvGrpSpPr>
          <p:cNvPr id="488" name="组合"/>
          <p:cNvGrpSpPr>
            <a:grpSpLocks/>
          </p:cNvGrpSpPr>
          <p:nvPr/>
        </p:nvGrpSpPr>
        <p:grpSpPr>
          <a:xfrm>
            <a:off x="5977877" y="3587522"/>
            <a:ext cx="256726" cy="256726"/>
            <a:chOff x="5977877" y="3587522"/>
            <a:chExt cx="256726" cy="256726"/>
          </a:xfrm>
        </p:grpSpPr>
        <p:sp>
          <p:nvSpPr>
            <p:cNvPr id="486" name="椭圆"/>
            <p:cNvSpPr>
              <a:spLocks/>
            </p:cNvSpPr>
            <p:nvPr/>
          </p:nvSpPr>
          <p:spPr>
            <a:xfrm>
              <a:off x="5977877" y="3587522"/>
              <a:ext cx="256726" cy="256726"/>
            </a:xfrm>
            <a:prstGeom prst="ellipse">
              <a:avLst/>
            </a:prstGeom>
            <a:solidFill>
              <a:srgbClr val="D70000"/>
            </a:solidFill>
            <a:ln w="12700" cap="flat" cmpd="sng">
              <a:solidFill>
                <a:srgbClr val="D70000"/>
              </a:solidFill>
              <a:prstDash val="solid"/>
              <a:round/>
            </a:ln>
          </p:spPr>
        </p:sp>
        <p:sp>
          <p:nvSpPr>
            <p:cNvPr id="487" name="椭圆"/>
            <p:cNvSpPr>
              <a:spLocks/>
            </p:cNvSpPr>
            <p:nvPr/>
          </p:nvSpPr>
          <p:spPr>
            <a:xfrm>
              <a:off x="6042059" y="3651704"/>
              <a:ext cx="128364" cy="128363"/>
            </a:xfrm>
            <a:prstGeom prst="ellipse">
              <a:avLst/>
            </a:prstGeom>
            <a:solidFill>
              <a:schemeClr val="bg1"/>
            </a:solidFill>
            <a:ln w="12700" cap="flat" cmpd="sng">
              <a:solidFill>
                <a:srgbClr val="D70000"/>
              </a:solidFill>
              <a:prstDash val="solid"/>
              <a:round/>
            </a:ln>
          </p:spPr>
        </p:sp>
      </p:grpSp>
      <p:grpSp>
        <p:nvGrpSpPr>
          <p:cNvPr id="491" name="组合"/>
          <p:cNvGrpSpPr>
            <a:grpSpLocks/>
          </p:cNvGrpSpPr>
          <p:nvPr/>
        </p:nvGrpSpPr>
        <p:grpSpPr>
          <a:xfrm>
            <a:off x="5953492" y="5096252"/>
            <a:ext cx="256726" cy="256726"/>
            <a:chOff x="5953492" y="5096252"/>
            <a:chExt cx="256726" cy="256726"/>
          </a:xfrm>
        </p:grpSpPr>
        <p:sp>
          <p:nvSpPr>
            <p:cNvPr id="489" name="椭圆"/>
            <p:cNvSpPr>
              <a:spLocks/>
            </p:cNvSpPr>
            <p:nvPr/>
          </p:nvSpPr>
          <p:spPr>
            <a:xfrm>
              <a:off x="5953492" y="5096252"/>
              <a:ext cx="256726" cy="256726"/>
            </a:xfrm>
            <a:prstGeom prst="ellipse">
              <a:avLst/>
            </a:prstGeom>
            <a:solidFill>
              <a:srgbClr val="D70000"/>
            </a:solidFill>
            <a:ln w="12700" cap="flat" cmpd="sng">
              <a:solidFill>
                <a:srgbClr val="D70000"/>
              </a:solidFill>
              <a:prstDash val="solid"/>
              <a:round/>
            </a:ln>
          </p:spPr>
        </p:sp>
        <p:sp>
          <p:nvSpPr>
            <p:cNvPr id="490" name="椭圆"/>
            <p:cNvSpPr>
              <a:spLocks/>
            </p:cNvSpPr>
            <p:nvPr/>
          </p:nvSpPr>
          <p:spPr>
            <a:xfrm>
              <a:off x="6017673" y="5160433"/>
              <a:ext cx="128364" cy="128363"/>
            </a:xfrm>
            <a:prstGeom prst="ellipse">
              <a:avLst/>
            </a:prstGeom>
            <a:solidFill>
              <a:schemeClr val="bg1"/>
            </a:solidFill>
            <a:ln w="12700" cap="flat" cmpd="sng">
              <a:solidFill>
                <a:srgbClr val="D70000"/>
              </a:solidFill>
              <a:prstDash val="solid"/>
              <a:round/>
            </a:ln>
          </p:spPr>
        </p:sp>
      </p:grpSp>
      <p:sp>
        <p:nvSpPr>
          <p:cNvPr id="492" name="矩形"/>
          <p:cNvSpPr>
            <a:spLocks/>
          </p:cNvSpPr>
          <p:nvPr/>
        </p:nvSpPr>
        <p:spPr>
          <a:xfrm>
            <a:off x="6531203" y="2942255"/>
            <a:ext cx="4146812" cy="3323987"/>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just">
              <a:lnSpc>
                <a:spcPct val="150000"/>
              </a:lnSpc>
              <a:spcBef>
                <a:spcPts val="0"/>
              </a:spcBef>
              <a:spcAft>
                <a:spcPts val="1500"/>
              </a:spcAft>
              <a:buNone/>
            </a:pPr>
            <a:r>
              <a:rPr lang="zh-CN" altLang="en-US" sz="2000" b="1" u="none" strike="noStrike" kern="1200" cap="none" spc="150" baseline="0" dirty="0">
                <a:solidFill>
                  <a:schemeClr val="bg1"/>
                </a:solidFill>
                <a:latin typeface="微软雅黑" charset="0"/>
                <a:ea typeface="微软雅黑" charset="0"/>
                <a:cs typeface="微软雅黑" charset="0"/>
              </a:rPr>
              <a:t>教育部《关于加快建设高水平本科教育全面提高人才培养能力的意见》（“新时代高教</a:t>
            </a:r>
            <a:r>
              <a:rPr lang="en-US" altLang="zh-CN" sz="2000" b="1" u="none" strike="noStrike" kern="1200" cap="none" spc="150" baseline="0" dirty="0">
                <a:solidFill>
                  <a:schemeClr val="bg1"/>
                </a:solidFill>
                <a:latin typeface="微软雅黑" charset="0"/>
                <a:ea typeface="微软雅黑" charset="0"/>
                <a:cs typeface="微软雅黑" charset="0"/>
              </a:rPr>
              <a:t>40</a:t>
            </a:r>
            <a:r>
              <a:rPr lang="zh-CN" altLang="en-US" sz="2000" b="1" u="none" strike="noStrike" kern="1200" cap="none" spc="150" baseline="0" dirty="0">
                <a:solidFill>
                  <a:schemeClr val="bg1"/>
                </a:solidFill>
                <a:latin typeface="微软雅黑" charset="0"/>
                <a:ea typeface="微软雅黑" charset="0"/>
                <a:cs typeface="微软雅黑" charset="0"/>
              </a:rPr>
              <a:t>条”），对建设高水平本科教育作出系统设计和总体安排，确立建设一流本科、做强一流专业、培养一流人才的施工方案。</a:t>
            </a:r>
          </a:p>
        </p:txBody>
      </p:sp>
      <p:sp>
        <p:nvSpPr>
          <p:cNvPr id="493" name="文本框"/>
          <p:cNvSpPr>
            <a:spLocks noGrp="1"/>
          </p:cNvSpPr>
          <p:nvPr>
            <p:ph type="body"/>
          </p:nvPr>
        </p:nvSpPr>
        <p:spPr>
          <a:xfrm>
            <a:off x="1276181" y="355856"/>
            <a:ext cx="8580337" cy="461664"/>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1000"/>
              </a:spcBef>
              <a:spcAft>
                <a:spcPts val="0"/>
              </a:spcAft>
              <a:buNone/>
            </a:pPr>
            <a:r>
              <a:rPr lang="zh-CN" altLang="en-US" sz="2400" b="1" u="none" strike="noStrike" kern="1200" cap="none" spc="300" baseline="0" dirty="0">
                <a:solidFill>
                  <a:srgbClr val="D70000"/>
                </a:solidFill>
                <a:latin typeface="微软雅黑" charset="0"/>
                <a:ea typeface="微软雅黑" charset="0"/>
                <a:cs typeface="Times New Roman" charset="0"/>
              </a:rPr>
              <a:t>抓紧完善加快建设一流本科教育的政策措施</a:t>
            </a:r>
            <a:endParaRPr lang="zh-CN" altLang="en-US" sz="2400" b="1" u="none" strike="noStrike" kern="1200" cap="none" spc="250" baseline="0" dirty="0">
              <a:solidFill>
                <a:srgbClr val="D70000"/>
              </a:solidFill>
              <a:latin typeface="微软雅黑" charset="0"/>
              <a:ea typeface="微软雅黑" charset="0"/>
              <a:cs typeface="Times New Roman" charset="0"/>
            </a:endParaRPr>
          </a:p>
        </p:txBody>
      </p:sp>
      <p:sp>
        <p:nvSpPr>
          <p:cNvPr id="494" name="圆角矩形"/>
          <p:cNvSpPr>
            <a:spLocks/>
          </p:cNvSpPr>
          <p:nvPr/>
        </p:nvSpPr>
        <p:spPr>
          <a:xfrm>
            <a:off x="1316630" y="1676875"/>
            <a:ext cx="4313293" cy="3709676"/>
          </a:xfrm>
          <a:prstGeom prst="roundRect">
            <a:avLst>
              <a:gd name="adj" fmla="val 5217"/>
            </a:avLst>
          </a:prstGeom>
          <a:solidFill>
            <a:schemeClr val="accent1"/>
          </a:solidFill>
          <a:ln w="12700" cap="flat" cmpd="sng">
            <a:noFill/>
            <a:prstDash val="solid"/>
            <a:round/>
          </a:ln>
        </p:spPr>
      </p:sp>
      <p:sp>
        <p:nvSpPr>
          <p:cNvPr id="495" name="椭圆"/>
          <p:cNvSpPr>
            <a:spLocks/>
          </p:cNvSpPr>
          <p:nvPr/>
        </p:nvSpPr>
        <p:spPr>
          <a:xfrm>
            <a:off x="475489" y="1129456"/>
            <a:ext cx="1094837" cy="1094837"/>
          </a:xfrm>
          <a:prstGeom prst="ellipse">
            <a:avLst/>
          </a:prstGeom>
          <a:solidFill>
            <a:srgbClr val="FFFFFF"/>
          </a:solidFill>
          <a:ln w="73025" cap="flat" cmpd="sng">
            <a:solidFill>
              <a:srgbClr val="D70000"/>
            </a:solidFill>
            <a:prstDash val="solid"/>
            <a:round/>
          </a:ln>
        </p:spPr>
      </p:sp>
      <p:sp>
        <p:nvSpPr>
          <p:cNvPr id="496" name="曲线"/>
          <p:cNvSpPr>
            <a:spLocks/>
          </p:cNvSpPr>
          <p:nvPr/>
        </p:nvSpPr>
        <p:spPr>
          <a:xfrm>
            <a:off x="729185" y="1404868"/>
            <a:ext cx="587443" cy="644662"/>
          </a:xfrm>
          <a:custGeom>
            <a:avLst/>
            <a:gdLst>
              <a:gd name="T1" fmla="*/ 0 w 21600"/>
              <a:gd name="T2" fmla="*/ 0 h 21600"/>
              <a:gd name="T3" fmla="*/ 21600 w 21600"/>
              <a:gd name="T4" fmla="*/ 21600 h 21600"/>
            </a:gdLst>
            <a:ahLst/>
            <a:cxnLst/>
            <a:rect l="T1" t="T2" r="T3" b="T4"/>
            <a:pathLst>
              <a:path w="21600" h="21600">
                <a:moveTo>
                  <a:pt x="16607" y="20611"/>
                </a:moveTo>
                <a:lnTo>
                  <a:pt x="5484" y="20611"/>
                </a:lnTo>
                <a:cubicBezTo>
                  <a:pt x="5199" y="20611"/>
                  <a:pt x="4966" y="20847"/>
                  <a:pt x="4966" y="21105"/>
                </a:cubicBezTo>
                <a:cubicBezTo>
                  <a:pt x="4966" y="21388"/>
                  <a:pt x="5199" y="21600"/>
                  <a:pt x="5484" y="21600"/>
                </a:cubicBezTo>
                <a:lnTo>
                  <a:pt x="16607" y="21600"/>
                </a:lnTo>
                <a:cubicBezTo>
                  <a:pt x="16891" y="21600"/>
                  <a:pt x="17150" y="21388"/>
                  <a:pt x="17150" y="21105"/>
                </a:cubicBezTo>
                <a:cubicBezTo>
                  <a:pt x="17150" y="20847"/>
                  <a:pt x="16891" y="20611"/>
                  <a:pt x="16607" y="20611"/>
                </a:cubicBezTo>
              </a:path>
              <a:path w="21600" h="21600">
                <a:moveTo>
                  <a:pt x="4397" y="9152"/>
                </a:moveTo>
                <a:lnTo>
                  <a:pt x="11744" y="6000"/>
                </a:lnTo>
                <a:lnTo>
                  <a:pt x="7501" y="13764"/>
                </a:lnTo>
                <a:lnTo>
                  <a:pt x="4397" y="9152"/>
                </a:lnTo>
              </a:path>
              <a:path w="21600" h="21600">
                <a:moveTo>
                  <a:pt x="18444" y="0"/>
                </a:moveTo>
                <a:lnTo>
                  <a:pt x="0" y="7952"/>
                </a:lnTo>
                <a:lnTo>
                  <a:pt x="7786" y="19552"/>
                </a:lnTo>
                <a:lnTo>
                  <a:pt x="18444" y="0"/>
                </a:lnTo>
              </a:path>
              <a:path w="21600" h="21600">
                <a:moveTo>
                  <a:pt x="21160" y="11741"/>
                </a:moveTo>
                <a:lnTo>
                  <a:pt x="19220" y="9976"/>
                </a:lnTo>
                <a:cubicBezTo>
                  <a:pt x="19039" y="9811"/>
                  <a:pt x="18806" y="9717"/>
                  <a:pt x="18599" y="9694"/>
                </a:cubicBezTo>
                <a:cubicBezTo>
                  <a:pt x="18314" y="9647"/>
                  <a:pt x="18056" y="9717"/>
                  <a:pt x="17874" y="9882"/>
                </a:cubicBezTo>
                <a:lnTo>
                  <a:pt x="16840" y="10823"/>
                </a:lnTo>
                <a:lnTo>
                  <a:pt x="20228" y="13905"/>
                </a:lnTo>
                <a:lnTo>
                  <a:pt x="21263" y="12964"/>
                </a:lnTo>
                <a:cubicBezTo>
                  <a:pt x="21600" y="12658"/>
                  <a:pt x="21574" y="12117"/>
                  <a:pt x="21160" y="11741"/>
                </a:cubicBezTo>
              </a:path>
              <a:path w="21600" h="21600">
                <a:moveTo>
                  <a:pt x="11537" y="18517"/>
                </a:moveTo>
                <a:lnTo>
                  <a:pt x="11770" y="17905"/>
                </a:lnTo>
                <a:lnTo>
                  <a:pt x="12106" y="16964"/>
                </a:lnTo>
                <a:lnTo>
                  <a:pt x="12804" y="17576"/>
                </a:lnTo>
                <a:lnTo>
                  <a:pt x="13503" y="18211"/>
                </a:lnTo>
                <a:lnTo>
                  <a:pt x="12468" y="18541"/>
                </a:lnTo>
                <a:lnTo>
                  <a:pt x="11795" y="18729"/>
                </a:lnTo>
                <a:cubicBezTo>
                  <a:pt x="11666" y="18776"/>
                  <a:pt x="11588" y="18800"/>
                  <a:pt x="11537" y="18752"/>
                </a:cubicBezTo>
                <a:cubicBezTo>
                  <a:pt x="11485" y="18705"/>
                  <a:pt x="11485" y="18611"/>
                  <a:pt x="11537" y="18517"/>
                </a:cubicBezTo>
              </a:path>
              <a:path w="21600" h="21600">
                <a:moveTo>
                  <a:pt x="10709" y="18235"/>
                </a:moveTo>
                <a:cubicBezTo>
                  <a:pt x="10554" y="18635"/>
                  <a:pt x="10631" y="19035"/>
                  <a:pt x="10916" y="19294"/>
                </a:cubicBezTo>
                <a:cubicBezTo>
                  <a:pt x="11226" y="19576"/>
                  <a:pt x="11666" y="19647"/>
                  <a:pt x="12106" y="19482"/>
                </a:cubicBezTo>
                <a:lnTo>
                  <a:pt x="12727" y="19294"/>
                </a:lnTo>
                <a:lnTo>
                  <a:pt x="13787" y="18988"/>
                </a:lnTo>
                <a:lnTo>
                  <a:pt x="15107" y="18564"/>
                </a:lnTo>
                <a:lnTo>
                  <a:pt x="14124" y="17670"/>
                </a:lnTo>
                <a:lnTo>
                  <a:pt x="13425" y="17035"/>
                </a:lnTo>
                <a:lnTo>
                  <a:pt x="12727" y="16400"/>
                </a:lnTo>
                <a:lnTo>
                  <a:pt x="11718" y="15482"/>
                </a:lnTo>
                <a:lnTo>
                  <a:pt x="11278" y="16705"/>
                </a:lnTo>
                <a:lnTo>
                  <a:pt x="10942" y="17647"/>
                </a:lnTo>
                <a:lnTo>
                  <a:pt x="10709" y="18235"/>
                </a:lnTo>
              </a:path>
              <a:path w="21600" h="21600">
                <a:moveTo>
                  <a:pt x="17202" y="11600"/>
                </a:moveTo>
                <a:lnTo>
                  <a:pt x="16607" y="11035"/>
                </a:lnTo>
                <a:lnTo>
                  <a:pt x="15986" y="11600"/>
                </a:lnTo>
                <a:lnTo>
                  <a:pt x="12597" y="14682"/>
                </a:lnTo>
                <a:lnTo>
                  <a:pt x="12002" y="15223"/>
                </a:lnTo>
                <a:lnTo>
                  <a:pt x="12597" y="15788"/>
                </a:lnTo>
                <a:lnTo>
                  <a:pt x="14770" y="17764"/>
                </a:lnTo>
                <a:lnTo>
                  <a:pt x="15391" y="18329"/>
                </a:lnTo>
                <a:lnTo>
                  <a:pt x="16012" y="17764"/>
                </a:lnTo>
                <a:lnTo>
                  <a:pt x="19375" y="14682"/>
                </a:lnTo>
                <a:lnTo>
                  <a:pt x="19996" y="14141"/>
                </a:lnTo>
                <a:lnTo>
                  <a:pt x="19375" y="13576"/>
                </a:lnTo>
                <a:lnTo>
                  <a:pt x="17202" y="11600"/>
                </a:lnTo>
                <a:close/>
              </a:path>
            </a:pathLst>
          </a:custGeom>
          <a:solidFill>
            <a:schemeClr val="accent1"/>
          </a:solidFill>
          <a:ln w="9525" cap="flat" cmpd="sng">
            <a:noFill/>
            <a:prstDash val="solid"/>
            <a:round/>
          </a:ln>
        </p:spPr>
      </p:sp>
      <p:sp>
        <p:nvSpPr>
          <p:cNvPr id="497" name="矩形"/>
          <p:cNvSpPr>
            <a:spLocks/>
          </p:cNvSpPr>
          <p:nvPr/>
        </p:nvSpPr>
        <p:spPr>
          <a:xfrm>
            <a:off x="1399869" y="2362293"/>
            <a:ext cx="4146812" cy="2400657"/>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just">
              <a:lnSpc>
                <a:spcPct val="150000"/>
              </a:lnSpc>
              <a:spcBef>
                <a:spcPts val="0"/>
              </a:spcBef>
              <a:spcAft>
                <a:spcPts val="1500"/>
              </a:spcAft>
              <a:buNone/>
            </a:pPr>
            <a:r>
              <a:rPr lang="zh-CN" altLang="en-US" sz="2000" b="1" u="none" strike="noStrike" kern="1200" cap="none" spc="150" baseline="0">
                <a:solidFill>
                  <a:schemeClr val="bg1"/>
                </a:solidFill>
                <a:latin typeface="微软雅黑" charset="0"/>
                <a:ea typeface="微软雅黑" charset="0"/>
                <a:cs typeface="微软雅黑" charset="0"/>
              </a:rPr>
              <a:t>加快建设一流本科教育、全面提高人才培养能力，既是一个战略工程，也是一个系统工程，必须精心谋划、有序推进、攻坚克难、久久为功</a:t>
            </a:r>
            <a:r>
              <a:rPr lang="zh-CN" altLang="en-US" sz="2000" u="none" strike="noStrike" kern="1200" cap="none" spc="150" baseline="0">
                <a:solidFill>
                  <a:schemeClr val="bg1"/>
                </a:solidFill>
                <a:latin typeface="微软雅黑" charset="0"/>
                <a:ea typeface="微软雅黑" charset="0"/>
                <a:cs typeface="微软雅黑" charset="0"/>
              </a:rPr>
              <a:t>。</a:t>
            </a:r>
            <a:endParaRPr lang="zh-CN" altLang="en-US" sz="2000" b="1" u="none" strike="noStrike" kern="1200" cap="none" spc="150" baseline="0">
              <a:solidFill>
                <a:schemeClr val="bg1"/>
              </a:solidFill>
              <a:latin typeface="微软雅黑" charset="0"/>
              <a:ea typeface="微软雅黑" charset="0"/>
              <a:cs typeface="微软雅黑" charset="0"/>
            </a:endParaRPr>
          </a:p>
        </p:txBody>
      </p:sp>
    </p:spTree>
    <p:extLst>
      <p:ext uri="{BB962C8B-B14F-4D97-AF65-F5344CB8AC3E}">
        <p14:creationId xmlns:p14="http://schemas.microsoft.com/office/powerpoint/2010/main" val="94695552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77"/>
                                        </p:tgtEl>
                                        <p:attrNameLst>
                                          <p:attrName>style.visibility</p:attrName>
                                        </p:attrNameLst>
                                      </p:cBhvr>
                                      <p:to>
                                        <p:strVal val="visible"/>
                                      </p:to>
                                    </p:set>
                                    <p:animEffect transition="in" filter="wipe(down)">
                                      <p:cBhvr>
                                        <p:cTn id="7" dur="500"/>
                                        <p:tgtEl>
                                          <p:spTgt spid="477"/>
                                        </p:tgtEl>
                                      </p:cBhvr>
                                    </p:animEffect>
                                  </p:childTnLst>
                                </p:cTn>
                              </p:par>
                            </p:childTnLst>
                          </p:cTn>
                        </p:par>
                        <p:par>
                          <p:cTn id="8" fill="hold" nodeType="with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485"/>
                                        </p:tgtEl>
                                        <p:attrNameLst>
                                          <p:attrName>style.visibility</p:attrName>
                                        </p:attrNameLst>
                                      </p:cBhvr>
                                      <p:to>
                                        <p:strVal val="visible"/>
                                      </p:to>
                                    </p:set>
                                    <p:anim calcmode="lin" valueType="num">
                                      <p:cBhvr>
                                        <p:cTn id="11" dur="500" fill="hold"/>
                                        <p:tgtEl>
                                          <p:spTgt spid="485"/>
                                        </p:tgtEl>
                                        <p:attrNameLst>
                                          <p:attrName>ppt_w</p:attrName>
                                        </p:attrNameLst>
                                      </p:cBhvr>
                                      <p:tavLst>
                                        <p:tav tm="0">
                                          <p:val>
                                            <p:fltVal val="0"/>
                                          </p:val>
                                        </p:tav>
                                        <p:tav tm="100000">
                                          <p:val>
                                            <p:strVal val="#ppt_w"/>
                                          </p:val>
                                        </p:tav>
                                      </p:tavLst>
                                    </p:anim>
                                    <p:anim calcmode="lin" valueType="num">
                                      <p:cBhvr>
                                        <p:cTn id="12" dur="500" fill="hold"/>
                                        <p:tgtEl>
                                          <p:spTgt spid="48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88"/>
                                        </p:tgtEl>
                                        <p:attrNameLst>
                                          <p:attrName>style.visibility</p:attrName>
                                        </p:attrNameLst>
                                      </p:cBhvr>
                                      <p:to>
                                        <p:strVal val="visible"/>
                                      </p:to>
                                    </p:set>
                                    <p:anim calcmode="lin" valueType="num">
                                      <p:cBhvr>
                                        <p:cTn id="15" dur="500" fill="hold"/>
                                        <p:tgtEl>
                                          <p:spTgt spid="488"/>
                                        </p:tgtEl>
                                        <p:attrNameLst>
                                          <p:attrName>ppt_w</p:attrName>
                                        </p:attrNameLst>
                                      </p:cBhvr>
                                      <p:tavLst>
                                        <p:tav tm="0">
                                          <p:val>
                                            <p:fltVal val="0"/>
                                          </p:val>
                                        </p:tav>
                                        <p:tav tm="100000">
                                          <p:val>
                                            <p:strVal val="#ppt_w"/>
                                          </p:val>
                                        </p:tav>
                                      </p:tavLst>
                                    </p:anim>
                                    <p:anim calcmode="lin" valueType="num">
                                      <p:cBhvr>
                                        <p:cTn id="16" dur="500" fill="hold"/>
                                        <p:tgtEl>
                                          <p:spTgt spid="48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91"/>
                                        </p:tgtEl>
                                        <p:attrNameLst>
                                          <p:attrName>style.visibility</p:attrName>
                                        </p:attrNameLst>
                                      </p:cBhvr>
                                      <p:to>
                                        <p:strVal val="visible"/>
                                      </p:to>
                                    </p:set>
                                    <p:anim calcmode="lin" valueType="num">
                                      <p:cBhvr>
                                        <p:cTn id="19" dur="500" fill="hold"/>
                                        <p:tgtEl>
                                          <p:spTgt spid="491"/>
                                        </p:tgtEl>
                                        <p:attrNameLst>
                                          <p:attrName>ppt_w</p:attrName>
                                        </p:attrNameLst>
                                      </p:cBhvr>
                                      <p:tavLst>
                                        <p:tav tm="0">
                                          <p:val>
                                            <p:fltVal val="0"/>
                                          </p:val>
                                        </p:tav>
                                        <p:tav tm="100000">
                                          <p:val>
                                            <p:strVal val="#ppt_w"/>
                                          </p:val>
                                        </p:tav>
                                      </p:tavLst>
                                    </p:anim>
                                    <p:anim calcmode="lin" valueType="num">
                                      <p:cBhvr>
                                        <p:cTn id="20" dur="500" fill="hold"/>
                                        <p:tgtEl>
                                          <p:spTgt spid="491"/>
                                        </p:tgtEl>
                                        <p:attrNameLst>
                                          <p:attrName>ppt_h</p:attrName>
                                        </p:attrNameLst>
                                      </p:cBhvr>
                                      <p:tavLst>
                                        <p:tav tm="0">
                                          <p:val>
                                            <p:fltVal val="0"/>
                                          </p:val>
                                        </p:tav>
                                        <p:tav tm="100000">
                                          <p:val>
                                            <p:strVal val="#ppt_h"/>
                                          </p:val>
                                        </p:tav>
                                      </p:tavLst>
                                    </p:anim>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478"/>
                                        </p:tgtEl>
                                        <p:attrNameLst>
                                          <p:attrName>style.visibility</p:attrName>
                                        </p:attrNameLst>
                                      </p:cBhvr>
                                      <p:to>
                                        <p:strVal val="visible"/>
                                      </p:to>
                                    </p:set>
                                    <p:animEffect transition="in" filter="wipe(right)">
                                      <p:cBhvr>
                                        <p:cTn id="24" dur="500"/>
                                        <p:tgtEl>
                                          <p:spTgt spid="47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79"/>
                                        </p:tgtEl>
                                        <p:attrNameLst>
                                          <p:attrName>style.visibility</p:attrName>
                                        </p:attrNameLst>
                                      </p:cBhvr>
                                      <p:to>
                                        <p:strVal val="visible"/>
                                      </p:to>
                                    </p:set>
                                    <p:animEffect transition="in" filter="wipe(left)">
                                      <p:cBhvr>
                                        <p:cTn id="28" dur="500"/>
                                        <p:tgtEl>
                                          <p:spTgt spid="47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480"/>
                                        </p:tgtEl>
                                        <p:attrNameLst>
                                          <p:attrName>style.visibility</p:attrName>
                                        </p:attrNameLst>
                                      </p:cBhvr>
                                      <p:to>
                                        <p:strVal val="visible"/>
                                      </p:to>
                                    </p:set>
                                    <p:animEffect transition="in" filter="wipe(left)">
                                      <p:cBhvr>
                                        <p:cTn id="32" dur="500"/>
                                        <p:tgtEl>
                                          <p:spTgt spid="480"/>
                                        </p:tgtEl>
                                      </p:cBhvr>
                                    </p:animEffect>
                                  </p:childTnLst>
                                </p:cTn>
                              </p:par>
                            </p:childTnLst>
                          </p:cTn>
                        </p:par>
                        <p:par>
                          <p:cTn id="33" fill="hold" nodeType="withGroup">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481"/>
                                        </p:tgtEl>
                                        <p:attrNameLst>
                                          <p:attrName>style.visibility</p:attrName>
                                        </p:attrNameLst>
                                      </p:cBhvr>
                                      <p:to>
                                        <p:strVal val="visible"/>
                                      </p:to>
                                    </p:set>
                                    <p:animEffect transition="in" filter="fade">
                                      <p:cBhvr>
                                        <p:cTn id="36" dur="500"/>
                                        <p:tgtEl>
                                          <p:spTgt spid="481"/>
                                        </p:tgtEl>
                                      </p:cBhvr>
                                    </p:animEffect>
                                  </p:childTnLst>
                                </p:cTn>
                              </p:par>
                            </p:childTnLst>
                          </p:cTn>
                        </p:par>
                        <p:par>
                          <p:cTn id="37" fill="hold">
                            <p:stCondLst>
                              <p:cond delay="3000"/>
                            </p:stCondLst>
                            <p:childTnLst>
                              <p:par>
                                <p:cTn id="38" presetID="12" presetClass="entr" presetSubtype="4" fill="hold" grpId="0" nodeType="afterEffect">
                                  <p:stCondLst>
                                    <p:cond delay="0"/>
                                  </p:stCondLst>
                                  <p:childTnLst>
                                    <p:set>
                                      <p:cBhvr>
                                        <p:cTn id="39" dur="1" fill="hold">
                                          <p:stCondLst>
                                            <p:cond delay="0"/>
                                          </p:stCondLst>
                                        </p:cTn>
                                        <p:tgtEl>
                                          <p:spTgt spid="482"/>
                                        </p:tgtEl>
                                        <p:attrNameLst>
                                          <p:attrName>style.visibility</p:attrName>
                                        </p:attrNameLst>
                                      </p:cBhvr>
                                      <p:to>
                                        <p:strVal val="visible"/>
                                      </p:to>
                                    </p:set>
                                    <p:anim calcmode="lin" valueType="num">
                                      <p:cBhvr additive="base">
                                        <p:cTn id="40" dur="500"/>
                                        <p:tgtEl>
                                          <p:spTgt spid="482"/>
                                        </p:tgtEl>
                                        <p:attrNameLst>
                                          <p:attrName>ppt_y</p:attrName>
                                        </p:attrNameLst>
                                      </p:cBhvr>
                                      <p:tavLst>
                                        <p:tav tm="0">
                                          <p:val>
                                            <p:strVal val="#ppt_y+#ppt_h*1.125000"/>
                                          </p:val>
                                        </p:tav>
                                        <p:tav tm="100000">
                                          <p:val>
                                            <p:strVal val="#ppt_y"/>
                                          </p:val>
                                        </p:tav>
                                      </p:tavLst>
                                    </p:anim>
                                    <p:animEffect transition="in" filter="wipe(up)">
                                      <p:cBhvr>
                                        <p:cTn id="41" dur="500"/>
                                        <p:tgtEl>
                                          <p:spTgt spid="482"/>
                                        </p:tgtEl>
                                      </p:cBhvr>
                                    </p:animEffect>
                                  </p:childTnLst>
                                </p:cTn>
                              </p:par>
                            </p:childTnLst>
                          </p:cTn>
                        </p:par>
                      </p:childTnLst>
                    </p:cTn>
                  </p:par>
                  <p:par>
                    <p:cTn id="42" fill="hold">
                      <p:stCondLst>
                        <p:cond delay="indefinite"/>
                      </p:stCondLst>
                      <p:childTnLst>
                        <p:par>
                          <p:cTn id="43" fill="hold" nodeType="withGroup">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92"/>
                                        </p:tgtEl>
                                        <p:attrNameLst>
                                          <p:attrName>style.visibility</p:attrName>
                                        </p:attrNameLst>
                                      </p:cBhvr>
                                      <p:to>
                                        <p:strVal val="visible"/>
                                      </p:to>
                                    </p:set>
                                    <p:animEffect transition="in" filter="fade">
                                      <p:cBhvr>
                                        <p:cTn id="46" dur="1000"/>
                                        <p:tgtEl>
                                          <p:spTgt spid="492"/>
                                        </p:tgtEl>
                                      </p:cBhvr>
                                    </p:animEffect>
                                    <p:anim calcmode="lin" valueType="num">
                                      <p:cBhvr>
                                        <p:cTn id="47" dur="1000" fill="hold"/>
                                        <p:tgtEl>
                                          <p:spTgt spid="492"/>
                                        </p:tgtEl>
                                        <p:attrNameLst>
                                          <p:attrName>ppt_x</p:attrName>
                                        </p:attrNameLst>
                                      </p:cBhvr>
                                      <p:tavLst>
                                        <p:tav tm="0">
                                          <p:val>
                                            <p:strVal val="#ppt_x"/>
                                          </p:val>
                                        </p:tav>
                                        <p:tav tm="100000">
                                          <p:val>
                                            <p:strVal val="#ppt_x"/>
                                          </p:val>
                                        </p:tav>
                                      </p:tavLst>
                                    </p:anim>
                                    <p:anim calcmode="lin" valueType="num">
                                      <p:cBhvr>
                                        <p:cTn id="48" dur="1000" fill="hold"/>
                                        <p:tgtEl>
                                          <p:spTgt spid="49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94"/>
                                        </p:tgtEl>
                                        <p:attrNameLst>
                                          <p:attrName>style.visibility</p:attrName>
                                        </p:attrNameLst>
                                      </p:cBhvr>
                                      <p:to>
                                        <p:strVal val="visible"/>
                                      </p:to>
                                    </p:set>
                                    <p:animEffect transition="in" filter="fade">
                                      <p:cBhvr>
                                        <p:cTn id="53" dur="1000"/>
                                        <p:tgtEl>
                                          <p:spTgt spid="494"/>
                                        </p:tgtEl>
                                      </p:cBhvr>
                                    </p:animEffect>
                                    <p:anim calcmode="lin" valueType="num">
                                      <p:cBhvr>
                                        <p:cTn id="54" dur="1000" fill="hold"/>
                                        <p:tgtEl>
                                          <p:spTgt spid="494"/>
                                        </p:tgtEl>
                                        <p:attrNameLst>
                                          <p:attrName>ppt_x</p:attrName>
                                        </p:attrNameLst>
                                      </p:cBhvr>
                                      <p:tavLst>
                                        <p:tav tm="0">
                                          <p:val>
                                            <p:strVal val="#ppt_x"/>
                                          </p:val>
                                        </p:tav>
                                        <p:tav tm="100000">
                                          <p:val>
                                            <p:strVal val="#ppt_x"/>
                                          </p:val>
                                        </p:tav>
                                      </p:tavLst>
                                    </p:anim>
                                    <p:anim calcmode="lin" valueType="num">
                                      <p:cBhvr>
                                        <p:cTn id="55" dur="1000" fill="hold"/>
                                        <p:tgtEl>
                                          <p:spTgt spid="494"/>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495"/>
                                        </p:tgtEl>
                                        <p:attrNameLst>
                                          <p:attrName>style.visibility</p:attrName>
                                        </p:attrNameLst>
                                      </p:cBhvr>
                                      <p:to>
                                        <p:strVal val="visible"/>
                                      </p:to>
                                    </p:set>
                                    <p:animEffect transition="in" filter="fade">
                                      <p:cBhvr>
                                        <p:cTn id="59" dur="500"/>
                                        <p:tgtEl>
                                          <p:spTgt spid="495"/>
                                        </p:tgtEl>
                                      </p:cBhvr>
                                    </p:animEffect>
                                  </p:childTnLst>
                                </p:cTn>
                              </p:par>
                            </p:childTnLst>
                          </p:cTn>
                        </p:par>
                        <p:par>
                          <p:cTn id="60" fill="hold">
                            <p:stCondLst>
                              <p:cond delay="1500"/>
                            </p:stCondLst>
                            <p:childTnLst>
                              <p:par>
                                <p:cTn id="61" presetID="12" presetClass="entr" presetSubtype="4" fill="hold" grpId="0" nodeType="afterEffect">
                                  <p:stCondLst>
                                    <p:cond delay="0"/>
                                  </p:stCondLst>
                                  <p:childTnLst>
                                    <p:set>
                                      <p:cBhvr>
                                        <p:cTn id="62" dur="1" fill="hold">
                                          <p:stCondLst>
                                            <p:cond delay="0"/>
                                          </p:stCondLst>
                                        </p:cTn>
                                        <p:tgtEl>
                                          <p:spTgt spid="496"/>
                                        </p:tgtEl>
                                        <p:attrNameLst>
                                          <p:attrName>style.visibility</p:attrName>
                                        </p:attrNameLst>
                                      </p:cBhvr>
                                      <p:to>
                                        <p:strVal val="visible"/>
                                      </p:to>
                                    </p:set>
                                    <p:anim calcmode="lin" valueType="num">
                                      <p:cBhvr additive="base">
                                        <p:cTn id="63" dur="500"/>
                                        <p:tgtEl>
                                          <p:spTgt spid="496"/>
                                        </p:tgtEl>
                                        <p:attrNameLst>
                                          <p:attrName>ppt_y</p:attrName>
                                        </p:attrNameLst>
                                      </p:cBhvr>
                                      <p:tavLst>
                                        <p:tav tm="0">
                                          <p:val>
                                            <p:strVal val="#ppt_y+#ppt_h*1.125000"/>
                                          </p:val>
                                        </p:tav>
                                        <p:tav tm="100000">
                                          <p:val>
                                            <p:strVal val="#ppt_y"/>
                                          </p:val>
                                        </p:tav>
                                      </p:tavLst>
                                    </p:anim>
                                    <p:animEffect transition="in" filter="wipe(up)">
                                      <p:cBhvr>
                                        <p:cTn id="64" dur="500"/>
                                        <p:tgtEl>
                                          <p:spTgt spid="496"/>
                                        </p:tgtEl>
                                      </p:cBhvr>
                                    </p:animEffect>
                                  </p:childTnLst>
                                </p:cTn>
                              </p:par>
                            </p:childTnLst>
                          </p:cTn>
                        </p:par>
                        <p:par>
                          <p:cTn id="65" fill="hold" nodeType="withGroup">
                            <p:stCondLst>
                              <p:cond delay="2000"/>
                            </p:stCondLst>
                            <p:childTnLst>
                              <p:par>
                                <p:cTn id="66" presetID="42" presetClass="entr" presetSubtype="0" fill="hold" grpId="0" nodeType="afterEffect">
                                  <p:stCondLst>
                                    <p:cond delay="0"/>
                                  </p:stCondLst>
                                  <p:childTnLst>
                                    <p:set>
                                      <p:cBhvr>
                                        <p:cTn id="67" dur="1" fill="hold">
                                          <p:stCondLst>
                                            <p:cond delay="0"/>
                                          </p:stCondLst>
                                        </p:cTn>
                                        <p:tgtEl>
                                          <p:spTgt spid="497"/>
                                        </p:tgtEl>
                                        <p:attrNameLst>
                                          <p:attrName>style.visibility</p:attrName>
                                        </p:attrNameLst>
                                      </p:cBhvr>
                                      <p:to>
                                        <p:strVal val="visible"/>
                                      </p:to>
                                    </p:set>
                                    <p:animEffect transition="in" filter="fade">
                                      <p:cBhvr>
                                        <p:cTn id="68" dur="750"/>
                                        <p:tgtEl>
                                          <p:spTgt spid="497"/>
                                        </p:tgtEl>
                                      </p:cBhvr>
                                    </p:animEffect>
                                    <p:anim calcmode="lin" valueType="num">
                                      <p:cBhvr>
                                        <p:cTn id="69" dur="750" fill="hold"/>
                                        <p:tgtEl>
                                          <p:spTgt spid="497"/>
                                        </p:tgtEl>
                                        <p:attrNameLst>
                                          <p:attrName>ppt_x</p:attrName>
                                        </p:attrNameLst>
                                      </p:cBhvr>
                                      <p:tavLst>
                                        <p:tav tm="0">
                                          <p:val>
                                            <p:strVal val="#ppt_x"/>
                                          </p:val>
                                        </p:tav>
                                        <p:tav tm="100000">
                                          <p:val>
                                            <p:strVal val="#ppt_x"/>
                                          </p:val>
                                        </p:tav>
                                      </p:tavLst>
                                    </p:anim>
                                    <p:anim calcmode="lin" valueType="num">
                                      <p:cBhvr>
                                        <p:cTn id="70" dur="750" fill="hold"/>
                                        <p:tgtEl>
                                          <p:spTgt spid="49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93">
                                            <p:txEl>
                                              <p:pRg st="0" end="0"/>
                                            </p:txEl>
                                          </p:spTgt>
                                        </p:tgtEl>
                                        <p:attrNameLst>
                                          <p:attrName>style.visibility</p:attrName>
                                        </p:attrNameLst>
                                      </p:cBhvr>
                                      <p:to>
                                        <p:strVal val="visible"/>
                                      </p:to>
                                    </p:set>
                                    <p:animEffect transition="in" filter="fade">
                                      <p:cBhvr>
                                        <p:cTn id="75" dur="1000"/>
                                        <p:tgtEl>
                                          <p:spTgt spid="493">
                                            <p:txEl>
                                              <p:pRg st="0" end="0"/>
                                            </p:txEl>
                                          </p:spTgt>
                                        </p:tgtEl>
                                      </p:cBhvr>
                                    </p:animEffect>
                                    <p:anim calcmode="lin" valueType="num">
                                      <p:cBhvr>
                                        <p:cTn id="76" dur="1000" fill="hold"/>
                                        <p:tgtEl>
                                          <p:spTgt spid="493">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49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 grpId="0" animBg="1"/>
      <p:bldP spid="478" grpId="0" animBg="1"/>
      <p:bldP spid="479" grpId="0" animBg="1"/>
      <p:bldP spid="480" grpId="0" animBg="1"/>
      <p:bldP spid="481" grpId="0" animBg="1"/>
      <p:bldP spid="482" grpId="0" animBg="1"/>
      <p:bldP spid="485" grpId="0" animBg="1"/>
      <p:bldP spid="488" grpId="0" animBg="1"/>
      <p:bldP spid="491" grpId="0" animBg="1"/>
      <p:bldP spid="492" grpId="0"/>
      <p:bldP spid="493" grpId="0" build="p"/>
      <p:bldP spid="495" grpId="0" animBg="1"/>
      <p:bldP spid="496" grpId="0" animBg="1"/>
      <p:bldP spid="49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501" name="直线"/>
          <p:cNvSpPr>
            <a:spLocks/>
          </p:cNvSpPr>
          <p:nvPr/>
        </p:nvSpPr>
        <p:spPr>
          <a:xfrm>
            <a:off x="6096000" y="1727200"/>
            <a:ext cx="0" cy="5130800"/>
          </a:xfrm>
          <a:prstGeom prst="line">
            <a:avLst/>
          </a:prstGeom>
          <a:noFill/>
          <a:ln w="38100" cap="flat" cmpd="sng">
            <a:solidFill>
              <a:srgbClr val="D70000"/>
            </a:solidFill>
            <a:prstDash val="solid"/>
            <a:round/>
          </a:ln>
        </p:spPr>
      </p:sp>
      <p:sp>
        <p:nvSpPr>
          <p:cNvPr id="502" name="等腰三角形"/>
          <p:cNvSpPr>
            <a:spLocks/>
          </p:cNvSpPr>
          <p:nvPr/>
        </p:nvSpPr>
        <p:spPr>
          <a:xfrm rot="16200000" flipH="1">
            <a:off x="5823763" y="3583965"/>
            <a:ext cx="157246" cy="263844"/>
          </a:xfrm>
          <a:prstGeom prst="triangle">
            <a:avLst>
              <a:gd name="adj" fmla="val 50000"/>
            </a:avLst>
          </a:prstGeom>
          <a:solidFill>
            <a:srgbClr val="D70000"/>
          </a:solidFill>
          <a:ln w="12700" cap="flat" cmpd="sng">
            <a:noFill/>
            <a:prstDash val="solid"/>
            <a:round/>
          </a:ln>
        </p:spPr>
      </p:sp>
      <p:sp>
        <p:nvSpPr>
          <p:cNvPr id="503" name="等腰三角形"/>
          <p:cNvSpPr>
            <a:spLocks/>
          </p:cNvSpPr>
          <p:nvPr/>
        </p:nvSpPr>
        <p:spPr>
          <a:xfrm rot="5400000">
            <a:off x="6222519" y="5092693"/>
            <a:ext cx="157246" cy="263843"/>
          </a:xfrm>
          <a:prstGeom prst="triangle">
            <a:avLst>
              <a:gd name="adj" fmla="val 50000"/>
            </a:avLst>
          </a:prstGeom>
          <a:solidFill>
            <a:srgbClr val="D70000"/>
          </a:solidFill>
          <a:ln w="12700" cap="flat" cmpd="sng">
            <a:noFill/>
            <a:prstDash val="solid"/>
            <a:round/>
          </a:ln>
        </p:spPr>
      </p:sp>
      <p:grpSp>
        <p:nvGrpSpPr>
          <p:cNvPr id="506" name="组合"/>
          <p:cNvGrpSpPr>
            <a:grpSpLocks/>
          </p:cNvGrpSpPr>
          <p:nvPr/>
        </p:nvGrpSpPr>
        <p:grpSpPr>
          <a:xfrm>
            <a:off x="5975096" y="1598836"/>
            <a:ext cx="256726" cy="256726"/>
            <a:chOff x="5975096" y="1598836"/>
            <a:chExt cx="256726" cy="256726"/>
          </a:xfrm>
        </p:grpSpPr>
        <p:sp>
          <p:nvSpPr>
            <p:cNvPr id="504" name="椭圆"/>
            <p:cNvSpPr>
              <a:spLocks/>
            </p:cNvSpPr>
            <p:nvPr/>
          </p:nvSpPr>
          <p:spPr>
            <a:xfrm>
              <a:off x="5975096" y="1598836"/>
              <a:ext cx="256726" cy="256726"/>
            </a:xfrm>
            <a:prstGeom prst="ellipse">
              <a:avLst/>
            </a:prstGeom>
            <a:solidFill>
              <a:srgbClr val="D70000"/>
            </a:solidFill>
            <a:ln w="12700" cap="flat" cmpd="sng">
              <a:solidFill>
                <a:srgbClr val="D70000"/>
              </a:solidFill>
              <a:prstDash val="solid"/>
              <a:round/>
            </a:ln>
          </p:spPr>
        </p:sp>
        <p:sp>
          <p:nvSpPr>
            <p:cNvPr id="505" name="椭圆"/>
            <p:cNvSpPr>
              <a:spLocks/>
            </p:cNvSpPr>
            <p:nvPr/>
          </p:nvSpPr>
          <p:spPr>
            <a:xfrm>
              <a:off x="6039278" y="1663017"/>
              <a:ext cx="128364" cy="128363"/>
            </a:xfrm>
            <a:prstGeom prst="ellipse">
              <a:avLst/>
            </a:prstGeom>
            <a:solidFill>
              <a:schemeClr val="bg1"/>
            </a:solidFill>
            <a:ln w="12700" cap="flat" cmpd="sng">
              <a:solidFill>
                <a:srgbClr val="D70000"/>
              </a:solidFill>
              <a:prstDash val="solid"/>
              <a:round/>
            </a:ln>
          </p:spPr>
        </p:sp>
      </p:grpSp>
      <p:grpSp>
        <p:nvGrpSpPr>
          <p:cNvPr id="509" name="组合"/>
          <p:cNvGrpSpPr>
            <a:grpSpLocks/>
          </p:cNvGrpSpPr>
          <p:nvPr/>
        </p:nvGrpSpPr>
        <p:grpSpPr>
          <a:xfrm>
            <a:off x="5977877" y="3587522"/>
            <a:ext cx="256726" cy="256726"/>
            <a:chOff x="5977877" y="3587522"/>
            <a:chExt cx="256726" cy="256726"/>
          </a:xfrm>
        </p:grpSpPr>
        <p:sp>
          <p:nvSpPr>
            <p:cNvPr id="507" name="椭圆"/>
            <p:cNvSpPr>
              <a:spLocks/>
            </p:cNvSpPr>
            <p:nvPr/>
          </p:nvSpPr>
          <p:spPr>
            <a:xfrm>
              <a:off x="5977877" y="3587522"/>
              <a:ext cx="256726" cy="256726"/>
            </a:xfrm>
            <a:prstGeom prst="ellipse">
              <a:avLst/>
            </a:prstGeom>
            <a:solidFill>
              <a:srgbClr val="D70000"/>
            </a:solidFill>
            <a:ln w="12700" cap="flat" cmpd="sng">
              <a:solidFill>
                <a:srgbClr val="D70000"/>
              </a:solidFill>
              <a:prstDash val="solid"/>
              <a:round/>
            </a:ln>
          </p:spPr>
        </p:sp>
        <p:sp>
          <p:nvSpPr>
            <p:cNvPr id="508" name="椭圆"/>
            <p:cNvSpPr>
              <a:spLocks/>
            </p:cNvSpPr>
            <p:nvPr/>
          </p:nvSpPr>
          <p:spPr>
            <a:xfrm>
              <a:off x="6042059" y="3651704"/>
              <a:ext cx="128364" cy="128363"/>
            </a:xfrm>
            <a:prstGeom prst="ellipse">
              <a:avLst/>
            </a:prstGeom>
            <a:solidFill>
              <a:schemeClr val="bg1"/>
            </a:solidFill>
            <a:ln w="12700" cap="flat" cmpd="sng">
              <a:solidFill>
                <a:srgbClr val="D70000"/>
              </a:solidFill>
              <a:prstDash val="solid"/>
              <a:round/>
            </a:ln>
          </p:spPr>
        </p:sp>
      </p:grpSp>
      <p:grpSp>
        <p:nvGrpSpPr>
          <p:cNvPr id="512" name="组合"/>
          <p:cNvGrpSpPr>
            <a:grpSpLocks/>
          </p:cNvGrpSpPr>
          <p:nvPr/>
        </p:nvGrpSpPr>
        <p:grpSpPr>
          <a:xfrm>
            <a:off x="5953492" y="5096252"/>
            <a:ext cx="256726" cy="256726"/>
            <a:chOff x="5953492" y="5096252"/>
            <a:chExt cx="256726" cy="256726"/>
          </a:xfrm>
        </p:grpSpPr>
        <p:sp>
          <p:nvSpPr>
            <p:cNvPr id="510" name="椭圆"/>
            <p:cNvSpPr>
              <a:spLocks/>
            </p:cNvSpPr>
            <p:nvPr/>
          </p:nvSpPr>
          <p:spPr>
            <a:xfrm>
              <a:off x="5953492" y="5096252"/>
              <a:ext cx="256726" cy="256726"/>
            </a:xfrm>
            <a:prstGeom prst="ellipse">
              <a:avLst/>
            </a:prstGeom>
            <a:solidFill>
              <a:srgbClr val="D70000"/>
            </a:solidFill>
            <a:ln w="12700" cap="flat" cmpd="sng">
              <a:solidFill>
                <a:srgbClr val="D70000"/>
              </a:solidFill>
              <a:prstDash val="solid"/>
              <a:round/>
            </a:ln>
          </p:spPr>
        </p:sp>
        <p:sp>
          <p:nvSpPr>
            <p:cNvPr id="511" name="椭圆"/>
            <p:cNvSpPr>
              <a:spLocks/>
            </p:cNvSpPr>
            <p:nvPr/>
          </p:nvSpPr>
          <p:spPr>
            <a:xfrm>
              <a:off x="6017673" y="5160433"/>
              <a:ext cx="128364" cy="128363"/>
            </a:xfrm>
            <a:prstGeom prst="ellipse">
              <a:avLst/>
            </a:prstGeom>
            <a:solidFill>
              <a:schemeClr val="bg1"/>
            </a:solidFill>
            <a:ln w="12700" cap="flat" cmpd="sng">
              <a:solidFill>
                <a:srgbClr val="D70000"/>
              </a:solidFill>
              <a:prstDash val="solid"/>
              <a:round/>
            </a:ln>
          </p:spPr>
        </p:sp>
      </p:grpSp>
      <p:sp>
        <p:nvSpPr>
          <p:cNvPr id="514" name="文本框"/>
          <p:cNvSpPr>
            <a:spLocks noGrp="1"/>
          </p:cNvSpPr>
          <p:nvPr>
            <p:ph type="body"/>
          </p:nvPr>
        </p:nvSpPr>
        <p:spPr>
          <a:xfrm>
            <a:off x="1276181" y="355856"/>
            <a:ext cx="8580337" cy="461664"/>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1000"/>
              </a:spcBef>
              <a:spcAft>
                <a:spcPts val="0"/>
              </a:spcAft>
              <a:buNone/>
            </a:pPr>
            <a:r>
              <a:rPr lang="zh-CN" altLang="en-US" sz="2400" b="1" u="none" strike="noStrike" kern="1200" cap="none" spc="300" baseline="0">
                <a:solidFill>
                  <a:srgbClr val="D70000"/>
                </a:solidFill>
                <a:latin typeface="微软雅黑" charset="0"/>
                <a:ea typeface="微软雅黑" charset="0"/>
                <a:cs typeface="Times New Roman" charset="0"/>
              </a:rPr>
              <a:t>抓紧完善加快建设一流本科教育的政策措施</a:t>
            </a:r>
            <a:endParaRPr lang="zh-CN" altLang="en-US" sz="2400" b="1" u="none" strike="noStrike" kern="1200" cap="none" spc="250" baseline="0">
              <a:solidFill>
                <a:srgbClr val="D70000"/>
              </a:solidFill>
              <a:latin typeface="微软雅黑" charset="0"/>
              <a:ea typeface="微软雅黑" charset="0"/>
              <a:cs typeface="Times New Roman" charset="0"/>
            </a:endParaRPr>
          </a:p>
        </p:txBody>
      </p:sp>
      <p:sp>
        <p:nvSpPr>
          <p:cNvPr id="515" name="圆角矩形"/>
          <p:cNvSpPr>
            <a:spLocks/>
          </p:cNvSpPr>
          <p:nvPr/>
        </p:nvSpPr>
        <p:spPr>
          <a:xfrm>
            <a:off x="1316630" y="1676875"/>
            <a:ext cx="4313293" cy="3709676"/>
          </a:xfrm>
          <a:prstGeom prst="roundRect">
            <a:avLst>
              <a:gd name="adj" fmla="val 5217"/>
            </a:avLst>
          </a:prstGeom>
          <a:solidFill>
            <a:schemeClr val="accent1"/>
          </a:solidFill>
          <a:ln w="12700" cap="flat" cmpd="sng">
            <a:noFill/>
            <a:prstDash val="solid"/>
            <a:round/>
          </a:ln>
        </p:spPr>
      </p:sp>
      <p:sp>
        <p:nvSpPr>
          <p:cNvPr id="516" name="椭圆"/>
          <p:cNvSpPr>
            <a:spLocks/>
          </p:cNvSpPr>
          <p:nvPr/>
        </p:nvSpPr>
        <p:spPr>
          <a:xfrm>
            <a:off x="475489" y="1129456"/>
            <a:ext cx="1094837" cy="1094837"/>
          </a:xfrm>
          <a:prstGeom prst="ellipse">
            <a:avLst/>
          </a:prstGeom>
          <a:solidFill>
            <a:srgbClr val="FFFFFF"/>
          </a:solidFill>
          <a:ln w="73025" cap="flat" cmpd="sng">
            <a:solidFill>
              <a:srgbClr val="D70000"/>
            </a:solidFill>
            <a:prstDash val="solid"/>
            <a:round/>
          </a:ln>
        </p:spPr>
      </p:sp>
      <p:sp>
        <p:nvSpPr>
          <p:cNvPr id="517" name="曲线"/>
          <p:cNvSpPr>
            <a:spLocks/>
          </p:cNvSpPr>
          <p:nvPr/>
        </p:nvSpPr>
        <p:spPr>
          <a:xfrm>
            <a:off x="729185" y="1404868"/>
            <a:ext cx="587443" cy="644662"/>
          </a:xfrm>
          <a:custGeom>
            <a:avLst/>
            <a:gdLst>
              <a:gd name="T1" fmla="*/ 0 w 21600"/>
              <a:gd name="T2" fmla="*/ 0 h 21600"/>
              <a:gd name="T3" fmla="*/ 21600 w 21600"/>
              <a:gd name="T4" fmla="*/ 21600 h 21600"/>
            </a:gdLst>
            <a:ahLst/>
            <a:cxnLst/>
            <a:rect l="T1" t="T2" r="T3" b="T4"/>
            <a:pathLst>
              <a:path w="21600" h="21600">
                <a:moveTo>
                  <a:pt x="16607" y="20611"/>
                </a:moveTo>
                <a:lnTo>
                  <a:pt x="5484" y="20611"/>
                </a:lnTo>
                <a:cubicBezTo>
                  <a:pt x="5199" y="20611"/>
                  <a:pt x="4966" y="20847"/>
                  <a:pt x="4966" y="21105"/>
                </a:cubicBezTo>
                <a:cubicBezTo>
                  <a:pt x="4966" y="21388"/>
                  <a:pt x="5199" y="21600"/>
                  <a:pt x="5484" y="21600"/>
                </a:cubicBezTo>
                <a:lnTo>
                  <a:pt x="16607" y="21600"/>
                </a:lnTo>
                <a:cubicBezTo>
                  <a:pt x="16891" y="21600"/>
                  <a:pt x="17150" y="21388"/>
                  <a:pt x="17150" y="21105"/>
                </a:cubicBezTo>
                <a:cubicBezTo>
                  <a:pt x="17150" y="20847"/>
                  <a:pt x="16891" y="20611"/>
                  <a:pt x="16607" y="20611"/>
                </a:cubicBezTo>
              </a:path>
              <a:path w="21600" h="21600">
                <a:moveTo>
                  <a:pt x="4397" y="9152"/>
                </a:moveTo>
                <a:lnTo>
                  <a:pt x="11744" y="6000"/>
                </a:lnTo>
                <a:lnTo>
                  <a:pt x="7501" y="13764"/>
                </a:lnTo>
                <a:lnTo>
                  <a:pt x="4397" y="9152"/>
                </a:lnTo>
              </a:path>
              <a:path w="21600" h="21600">
                <a:moveTo>
                  <a:pt x="18444" y="0"/>
                </a:moveTo>
                <a:lnTo>
                  <a:pt x="0" y="7952"/>
                </a:lnTo>
                <a:lnTo>
                  <a:pt x="7786" y="19552"/>
                </a:lnTo>
                <a:lnTo>
                  <a:pt x="18444" y="0"/>
                </a:lnTo>
              </a:path>
              <a:path w="21600" h="21600">
                <a:moveTo>
                  <a:pt x="21160" y="11741"/>
                </a:moveTo>
                <a:lnTo>
                  <a:pt x="19220" y="9976"/>
                </a:lnTo>
                <a:cubicBezTo>
                  <a:pt x="19039" y="9811"/>
                  <a:pt x="18806" y="9717"/>
                  <a:pt x="18599" y="9694"/>
                </a:cubicBezTo>
                <a:cubicBezTo>
                  <a:pt x="18314" y="9647"/>
                  <a:pt x="18056" y="9717"/>
                  <a:pt x="17874" y="9882"/>
                </a:cubicBezTo>
                <a:lnTo>
                  <a:pt x="16840" y="10823"/>
                </a:lnTo>
                <a:lnTo>
                  <a:pt x="20228" y="13905"/>
                </a:lnTo>
                <a:lnTo>
                  <a:pt x="21263" y="12964"/>
                </a:lnTo>
                <a:cubicBezTo>
                  <a:pt x="21600" y="12658"/>
                  <a:pt x="21574" y="12117"/>
                  <a:pt x="21160" y="11741"/>
                </a:cubicBezTo>
              </a:path>
              <a:path w="21600" h="21600">
                <a:moveTo>
                  <a:pt x="11537" y="18517"/>
                </a:moveTo>
                <a:lnTo>
                  <a:pt x="11770" y="17905"/>
                </a:lnTo>
                <a:lnTo>
                  <a:pt x="12106" y="16964"/>
                </a:lnTo>
                <a:lnTo>
                  <a:pt x="12804" y="17576"/>
                </a:lnTo>
                <a:lnTo>
                  <a:pt x="13503" y="18211"/>
                </a:lnTo>
                <a:lnTo>
                  <a:pt x="12468" y="18541"/>
                </a:lnTo>
                <a:lnTo>
                  <a:pt x="11795" y="18729"/>
                </a:lnTo>
                <a:cubicBezTo>
                  <a:pt x="11666" y="18776"/>
                  <a:pt x="11588" y="18800"/>
                  <a:pt x="11537" y="18752"/>
                </a:cubicBezTo>
                <a:cubicBezTo>
                  <a:pt x="11485" y="18705"/>
                  <a:pt x="11485" y="18611"/>
                  <a:pt x="11537" y="18517"/>
                </a:cubicBezTo>
              </a:path>
              <a:path w="21600" h="21600">
                <a:moveTo>
                  <a:pt x="10709" y="18235"/>
                </a:moveTo>
                <a:cubicBezTo>
                  <a:pt x="10554" y="18635"/>
                  <a:pt x="10631" y="19035"/>
                  <a:pt x="10916" y="19294"/>
                </a:cubicBezTo>
                <a:cubicBezTo>
                  <a:pt x="11226" y="19576"/>
                  <a:pt x="11666" y="19647"/>
                  <a:pt x="12106" y="19482"/>
                </a:cubicBezTo>
                <a:lnTo>
                  <a:pt x="12727" y="19294"/>
                </a:lnTo>
                <a:lnTo>
                  <a:pt x="13787" y="18988"/>
                </a:lnTo>
                <a:lnTo>
                  <a:pt x="15107" y="18564"/>
                </a:lnTo>
                <a:lnTo>
                  <a:pt x="14124" y="17670"/>
                </a:lnTo>
                <a:lnTo>
                  <a:pt x="13425" y="17035"/>
                </a:lnTo>
                <a:lnTo>
                  <a:pt x="12727" y="16400"/>
                </a:lnTo>
                <a:lnTo>
                  <a:pt x="11718" y="15482"/>
                </a:lnTo>
                <a:lnTo>
                  <a:pt x="11278" y="16705"/>
                </a:lnTo>
                <a:lnTo>
                  <a:pt x="10942" y="17647"/>
                </a:lnTo>
                <a:lnTo>
                  <a:pt x="10709" y="18235"/>
                </a:lnTo>
              </a:path>
              <a:path w="21600" h="21600">
                <a:moveTo>
                  <a:pt x="17202" y="11600"/>
                </a:moveTo>
                <a:lnTo>
                  <a:pt x="16607" y="11035"/>
                </a:lnTo>
                <a:lnTo>
                  <a:pt x="15986" y="11600"/>
                </a:lnTo>
                <a:lnTo>
                  <a:pt x="12597" y="14682"/>
                </a:lnTo>
                <a:lnTo>
                  <a:pt x="12002" y="15223"/>
                </a:lnTo>
                <a:lnTo>
                  <a:pt x="12597" y="15788"/>
                </a:lnTo>
                <a:lnTo>
                  <a:pt x="14770" y="17764"/>
                </a:lnTo>
                <a:lnTo>
                  <a:pt x="15391" y="18329"/>
                </a:lnTo>
                <a:lnTo>
                  <a:pt x="16012" y="17764"/>
                </a:lnTo>
                <a:lnTo>
                  <a:pt x="19375" y="14682"/>
                </a:lnTo>
                <a:lnTo>
                  <a:pt x="19996" y="14141"/>
                </a:lnTo>
                <a:lnTo>
                  <a:pt x="19375" y="13576"/>
                </a:lnTo>
                <a:lnTo>
                  <a:pt x="17202" y="11600"/>
                </a:lnTo>
                <a:close/>
              </a:path>
            </a:pathLst>
          </a:custGeom>
          <a:solidFill>
            <a:schemeClr val="accent1"/>
          </a:solidFill>
          <a:ln w="9525" cap="flat" cmpd="sng">
            <a:noFill/>
            <a:prstDash val="solid"/>
            <a:round/>
          </a:ln>
        </p:spPr>
      </p:sp>
      <p:sp>
        <p:nvSpPr>
          <p:cNvPr id="518" name="矩形"/>
          <p:cNvSpPr>
            <a:spLocks/>
          </p:cNvSpPr>
          <p:nvPr/>
        </p:nvSpPr>
        <p:spPr>
          <a:xfrm>
            <a:off x="1399869" y="1927815"/>
            <a:ext cx="4146812" cy="3269612"/>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just">
              <a:lnSpc>
                <a:spcPct val="150000"/>
              </a:lnSpc>
              <a:spcBef>
                <a:spcPts val="0"/>
              </a:spcBef>
              <a:spcAft>
                <a:spcPts val="1500"/>
              </a:spcAft>
              <a:buNone/>
            </a:pPr>
            <a:r>
              <a:rPr lang="zh-CN" altLang="en-US" sz="2000" b="1" u="none" strike="noStrike" kern="1200" cap="none" spc="150" baseline="0">
                <a:solidFill>
                  <a:schemeClr val="bg1"/>
                </a:solidFill>
                <a:latin typeface="微软雅黑" charset="0"/>
                <a:ea typeface="微软雅黑" charset="0"/>
                <a:cs typeface="微软雅黑" charset="0"/>
              </a:rPr>
              <a:t>要以习近平新时代中国特色社会主义思想为指导，按照党中央、国务院的决策部署，紧紧围绕立德树人根本任务，抓好新时代高教</a:t>
            </a:r>
            <a:r>
              <a:rPr lang="en-US" altLang="zh-CN" sz="2000" b="1" u="none" strike="noStrike" kern="1200" cap="none" spc="150" baseline="0">
                <a:solidFill>
                  <a:schemeClr val="bg1"/>
                </a:solidFill>
                <a:latin typeface="微软雅黑" charset="0"/>
                <a:ea typeface="微软雅黑" charset="0"/>
                <a:cs typeface="微软雅黑" charset="0"/>
              </a:rPr>
              <a:t>40</a:t>
            </a:r>
            <a:r>
              <a:rPr lang="zh-CN" altLang="en-US" sz="2000" b="1" u="none" strike="noStrike" kern="1200" cap="none" spc="150" baseline="0">
                <a:solidFill>
                  <a:schemeClr val="bg1"/>
                </a:solidFill>
                <a:latin typeface="微软雅黑" charset="0"/>
                <a:ea typeface="微软雅黑" charset="0"/>
                <a:cs typeface="微软雅黑" charset="0"/>
              </a:rPr>
              <a:t>条的落实，不断推动重点领域、关键环节改革取得突破，带动形成全局性改革成果。</a:t>
            </a:r>
          </a:p>
        </p:txBody>
      </p:sp>
      <p:pic>
        <p:nvPicPr>
          <p:cNvPr id="519" name="图片"/>
          <p:cNvPicPr>
            <a:picLocks noChangeAspect="1"/>
          </p:cNvPicPr>
          <p:nvPr/>
        </p:nvPicPr>
        <p:blipFill>
          <a:blip r:embed="rId3" cstate="print"/>
          <a:stretch>
            <a:fillRect/>
          </a:stretch>
        </p:blipFill>
        <p:spPr>
          <a:xfrm>
            <a:off x="6531203" y="1595458"/>
            <a:ext cx="4619727" cy="4081656"/>
          </a:xfrm>
          <a:prstGeom prst="rect">
            <a:avLst/>
          </a:prstGeom>
          <a:noFill/>
          <a:ln w="9525" cap="flat" cmpd="sng">
            <a:noFill/>
            <a:prstDash val="solid"/>
            <a:miter/>
          </a:ln>
        </p:spPr>
      </p:pic>
    </p:spTree>
    <p:extLst>
      <p:ext uri="{BB962C8B-B14F-4D97-AF65-F5344CB8AC3E}">
        <p14:creationId xmlns:p14="http://schemas.microsoft.com/office/powerpoint/2010/main" val="193687033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wipe(down)">
                                      <p:cBhvr>
                                        <p:cTn id="7" dur="500"/>
                                        <p:tgtEl>
                                          <p:spTgt spid="501"/>
                                        </p:tgtEl>
                                      </p:cBhvr>
                                    </p:animEffect>
                                  </p:childTnLst>
                                </p:cTn>
                              </p:par>
                            </p:childTnLst>
                          </p:cTn>
                        </p:par>
                        <p:par>
                          <p:cTn id="8" fill="hold" nodeType="with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506"/>
                                        </p:tgtEl>
                                        <p:attrNameLst>
                                          <p:attrName>style.visibility</p:attrName>
                                        </p:attrNameLst>
                                      </p:cBhvr>
                                      <p:to>
                                        <p:strVal val="visible"/>
                                      </p:to>
                                    </p:set>
                                    <p:anim calcmode="lin" valueType="num">
                                      <p:cBhvr>
                                        <p:cTn id="11" dur="500" fill="hold"/>
                                        <p:tgtEl>
                                          <p:spTgt spid="506"/>
                                        </p:tgtEl>
                                        <p:attrNameLst>
                                          <p:attrName>ppt_w</p:attrName>
                                        </p:attrNameLst>
                                      </p:cBhvr>
                                      <p:tavLst>
                                        <p:tav tm="0">
                                          <p:val>
                                            <p:fltVal val="0"/>
                                          </p:val>
                                        </p:tav>
                                        <p:tav tm="100000">
                                          <p:val>
                                            <p:strVal val="#ppt_w"/>
                                          </p:val>
                                        </p:tav>
                                      </p:tavLst>
                                    </p:anim>
                                    <p:anim calcmode="lin" valueType="num">
                                      <p:cBhvr>
                                        <p:cTn id="12" dur="500" fill="hold"/>
                                        <p:tgtEl>
                                          <p:spTgt spid="50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09"/>
                                        </p:tgtEl>
                                        <p:attrNameLst>
                                          <p:attrName>style.visibility</p:attrName>
                                        </p:attrNameLst>
                                      </p:cBhvr>
                                      <p:to>
                                        <p:strVal val="visible"/>
                                      </p:to>
                                    </p:set>
                                    <p:anim calcmode="lin" valueType="num">
                                      <p:cBhvr>
                                        <p:cTn id="15" dur="500" fill="hold"/>
                                        <p:tgtEl>
                                          <p:spTgt spid="509"/>
                                        </p:tgtEl>
                                        <p:attrNameLst>
                                          <p:attrName>ppt_w</p:attrName>
                                        </p:attrNameLst>
                                      </p:cBhvr>
                                      <p:tavLst>
                                        <p:tav tm="0">
                                          <p:val>
                                            <p:fltVal val="0"/>
                                          </p:val>
                                        </p:tav>
                                        <p:tav tm="100000">
                                          <p:val>
                                            <p:strVal val="#ppt_w"/>
                                          </p:val>
                                        </p:tav>
                                      </p:tavLst>
                                    </p:anim>
                                    <p:anim calcmode="lin" valueType="num">
                                      <p:cBhvr>
                                        <p:cTn id="16" dur="500" fill="hold"/>
                                        <p:tgtEl>
                                          <p:spTgt spid="50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512"/>
                                        </p:tgtEl>
                                        <p:attrNameLst>
                                          <p:attrName>style.visibility</p:attrName>
                                        </p:attrNameLst>
                                      </p:cBhvr>
                                      <p:to>
                                        <p:strVal val="visible"/>
                                      </p:to>
                                    </p:set>
                                    <p:anim calcmode="lin" valueType="num">
                                      <p:cBhvr>
                                        <p:cTn id="19" dur="500" fill="hold"/>
                                        <p:tgtEl>
                                          <p:spTgt spid="512"/>
                                        </p:tgtEl>
                                        <p:attrNameLst>
                                          <p:attrName>ppt_w</p:attrName>
                                        </p:attrNameLst>
                                      </p:cBhvr>
                                      <p:tavLst>
                                        <p:tav tm="0">
                                          <p:val>
                                            <p:fltVal val="0"/>
                                          </p:val>
                                        </p:tav>
                                        <p:tav tm="100000">
                                          <p:val>
                                            <p:strVal val="#ppt_w"/>
                                          </p:val>
                                        </p:tav>
                                      </p:tavLst>
                                    </p:anim>
                                    <p:anim calcmode="lin" valueType="num">
                                      <p:cBhvr>
                                        <p:cTn id="20" dur="500" fill="hold"/>
                                        <p:tgtEl>
                                          <p:spTgt spid="512"/>
                                        </p:tgtEl>
                                        <p:attrNameLst>
                                          <p:attrName>ppt_h</p:attrName>
                                        </p:attrNameLst>
                                      </p:cBhvr>
                                      <p:tavLst>
                                        <p:tav tm="0">
                                          <p:val>
                                            <p:fltVal val="0"/>
                                          </p:val>
                                        </p:tav>
                                        <p:tav tm="100000">
                                          <p:val>
                                            <p:strVal val="#ppt_h"/>
                                          </p:val>
                                        </p:tav>
                                      </p:tavLst>
                                    </p:anim>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502"/>
                                        </p:tgtEl>
                                        <p:attrNameLst>
                                          <p:attrName>style.visibility</p:attrName>
                                        </p:attrNameLst>
                                      </p:cBhvr>
                                      <p:to>
                                        <p:strVal val="visible"/>
                                      </p:to>
                                    </p:set>
                                    <p:animEffect transition="in" filter="wipe(right)">
                                      <p:cBhvr>
                                        <p:cTn id="24" dur="500"/>
                                        <p:tgtEl>
                                          <p:spTgt spid="502"/>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503"/>
                                        </p:tgtEl>
                                        <p:attrNameLst>
                                          <p:attrName>style.visibility</p:attrName>
                                        </p:attrNameLst>
                                      </p:cBhvr>
                                      <p:to>
                                        <p:strVal val="visible"/>
                                      </p:to>
                                    </p:set>
                                    <p:animEffect transition="in" filter="wipe(left)">
                                      <p:cBhvr>
                                        <p:cTn id="28" dur="500"/>
                                        <p:tgtEl>
                                          <p:spTgt spid="503"/>
                                        </p:tgtEl>
                                      </p:cBhvr>
                                    </p:animEffect>
                                  </p:childTnLst>
                                </p:cTn>
                              </p:par>
                            </p:childTnLst>
                          </p:cTn>
                        </p:par>
                      </p:childTnLst>
                    </p:cTn>
                  </p:par>
                  <p:par>
                    <p:cTn id="29" fill="hold">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515"/>
                                        </p:tgtEl>
                                        <p:attrNameLst>
                                          <p:attrName>style.visibility</p:attrName>
                                        </p:attrNameLst>
                                      </p:cBhvr>
                                      <p:to>
                                        <p:strVal val="visible"/>
                                      </p:to>
                                    </p:set>
                                    <p:animEffect transition="in" filter="fade">
                                      <p:cBhvr>
                                        <p:cTn id="33" dur="1000"/>
                                        <p:tgtEl>
                                          <p:spTgt spid="515"/>
                                        </p:tgtEl>
                                      </p:cBhvr>
                                    </p:animEffect>
                                    <p:anim calcmode="lin" valueType="num">
                                      <p:cBhvr>
                                        <p:cTn id="34" dur="1000" fill="hold"/>
                                        <p:tgtEl>
                                          <p:spTgt spid="515"/>
                                        </p:tgtEl>
                                        <p:attrNameLst>
                                          <p:attrName>ppt_x</p:attrName>
                                        </p:attrNameLst>
                                      </p:cBhvr>
                                      <p:tavLst>
                                        <p:tav tm="0">
                                          <p:val>
                                            <p:strVal val="#ppt_x"/>
                                          </p:val>
                                        </p:tav>
                                        <p:tav tm="100000">
                                          <p:val>
                                            <p:strVal val="#ppt_x"/>
                                          </p:val>
                                        </p:tav>
                                      </p:tavLst>
                                    </p:anim>
                                    <p:anim calcmode="lin" valueType="num">
                                      <p:cBhvr>
                                        <p:cTn id="35" dur="1000" fill="hold"/>
                                        <p:tgtEl>
                                          <p:spTgt spid="515"/>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516"/>
                                        </p:tgtEl>
                                        <p:attrNameLst>
                                          <p:attrName>style.visibility</p:attrName>
                                        </p:attrNameLst>
                                      </p:cBhvr>
                                      <p:to>
                                        <p:strVal val="visible"/>
                                      </p:to>
                                    </p:set>
                                    <p:animEffect transition="in" filter="fade">
                                      <p:cBhvr>
                                        <p:cTn id="39" dur="500"/>
                                        <p:tgtEl>
                                          <p:spTgt spid="516"/>
                                        </p:tgtEl>
                                      </p:cBhvr>
                                    </p:animEffect>
                                  </p:childTnLst>
                                </p:cTn>
                              </p:par>
                            </p:childTnLst>
                          </p:cTn>
                        </p:par>
                        <p:par>
                          <p:cTn id="40" fill="hold">
                            <p:stCondLst>
                              <p:cond delay="1500"/>
                            </p:stCondLst>
                            <p:childTnLst>
                              <p:par>
                                <p:cTn id="41" presetID="12" presetClass="entr" presetSubtype="4" fill="hold" grpId="0" nodeType="afterEffect">
                                  <p:stCondLst>
                                    <p:cond delay="0"/>
                                  </p:stCondLst>
                                  <p:childTnLst>
                                    <p:set>
                                      <p:cBhvr>
                                        <p:cTn id="42" dur="1" fill="hold">
                                          <p:stCondLst>
                                            <p:cond delay="0"/>
                                          </p:stCondLst>
                                        </p:cTn>
                                        <p:tgtEl>
                                          <p:spTgt spid="517"/>
                                        </p:tgtEl>
                                        <p:attrNameLst>
                                          <p:attrName>style.visibility</p:attrName>
                                        </p:attrNameLst>
                                      </p:cBhvr>
                                      <p:to>
                                        <p:strVal val="visible"/>
                                      </p:to>
                                    </p:set>
                                    <p:anim calcmode="lin" valueType="num">
                                      <p:cBhvr additive="base">
                                        <p:cTn id="43" dur="500"/>
                                        <p:tgtEl>
                                          <p:spTgt spid="517"/>
                                        </p:tgtEl>
                                        <p:attrNameLst>
                                          <p:attrName>ppt_y</p:attrName>
                                        </p:attrNameLst>
                                      </p:cBhvr>
                                      <p:tavLst>
                                        <p:tav tm="0">
                                          <p:val>
                                            <p:strVal val="#ppt_y+#ppt_h*1.125000"/>
                                          </p:val>
                                        </p:tav>
                                        <p:tav tm="100000">
                                          <p:val>
                                            <p:strVal val="#ppt_y"/>
                                          </p:val>
                                        </p:tav>
                                      </p:tavLst>
                                    </p:anim>
                                    <p:animEffect transition="in" filter="wipe(up)">
                                      <p:cBhvr>
                                        <p:cTn id="44" dur="500"/>
                                        <p:tgtEl>
                                          <p:spTgt spid="517"/>
                                        </p:tgtEl>
                                      </p:cBhvr>
                                    </p:animEffect>
                                  </p:childTnLst>
                                </p:cTn>
                              </p:par>
                            </p:childTnLst>
                          </p:cTn>
                        </p:par>
                        <p:par>
                          <p:cTn id="45" fill="hold" nodeType="withGroup">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518"/>
                                        </p:tgtEl>
                                        <p:attrNameLst>
                                          <p:attrName>style.visibility</p:attrName>
                                        </p:attrNameLst>
                                      </p:cBhvr>
                                      <p:to>
                                        <p:strVal val="visible"/>
                                      </p:to>
                                    </p:set>
                                    <p:animEffect transition="in" filter="fade">
                                      <p:cBhvr>
                                        <p:cTn id="48" dur="750"/>
                                        <p:tgtEl>
                                          <p:spTgt spid="518"/>
                                        </p:tgtEl>
                                      </p:cBhvr>
                                    </p:animEffect>
                                    <p:anim calcmode="lin" valueType="num">
                                      <p:cBhvr>
                                        <p:cTn id="49" dur="750" fill="hold"/>
                                        <p:tgtEl>
                                          <p:spTgt spid="518"/>
                                        </p:tgtEl>
                                        <p:attrNameLst>
                                          <p:attrName>ppt_x</p:attrName>
                                        </p:attrNameLst>
                                      </p:cBhvr>
                                      <p:tavLst>
                                        <p:tav tm="0">
                                          <p:val>
                                            <p:strVal val="#ppt_x"/>
                                          </p:val>
                                        </p:tav>
                                        <p:tav tm="100000">
                                          <p:val>
                                            <p:strVal val="#ppt_x"/>
                                          </p:val>
                                        </p:tav>
                                      </p:tavLst>
                                    </p:anim>
                                    <p:anim calcmode="lin" valueType="num">
                                      <p:cBhvr>
                                        <p:cTn id="50" dur="750" fill="hold"/>
                                        <p:tgtEl>
                                          <p:spTgt spid="51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19"/>
                                        </p:tgtEl>
                                        <p:attrNameLst>
                                          <p:attrName>style.visibility</p:attrName>
                                        </p:attrNameLst>
                                      </p:cBhvr>
                                      <p:to>
                                        <p:strVal val="visible"/>
                                      </p:to>
                                    </p:set>
                                    <p:animEffect transition="in" filter="fade">
                                      <p:cBhvr>
                                        <p:cTn id="55" dur="1000"/>
                                        <p:tgtEl>
                                          <p:spTgt spid="519"/>
                                        </p:tgtEl>
                                      </p:cBhvr>
                                    </p:animEffect>
                                    <p:anim calcmode="lin" valueType="num">
                                      <p:cBhvr>
                                        <p:cTn id="56" dur="1000" fill="hold"/>
                                        <p:tgtEl>
                                          <p:spTgt spid="519"/>
                                        </p:tgtEl>
                                        <p:attrNameLst>
                                          <p:attrName>ppt_x</p:attrName>
                                        </p:attrNameLst>
                                      </p:cBhvr>
                                      <p:tavLst>
                                        <p:tav tm="0">
                                          <p:val>
                                            <p:strVal val="#ppt_x"/>
                                          </p:val>
                                        </p:tav>
                                        <p:tav tm="100000">
                                          <p:val>
                                            <p:strVal val="#ppt_x"/>
                                          </p:val>
                                        </p:tav>
                                      </p:tavLst>
                                    </p:anim>
                                    <p:anim calcmode="lin" valueType="num">
                                      <p:cBhvr>
                                        <p:cTn id="57" dur="1000" fill="hold"/>
                                        <p:tgtEl>
                                          <p:spTgt spid="51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514">
                                            <p:txEl>
                                              <p:pRg st="0" end="0"/>
                                            </p:txEl>
                                          </p:spTgt>
                                        </p:tgtEl>
                                        <p:attrNameLst>
                                          <p:attrName>style.visibility</p:attrName>
                                        </p:attrNameLst>
                                      </p:cBhvr>
                                      <p:to>
                                        <p:strVal val="visible"/>
                                      </p:to>
                                    </p:set>
                                    <p:animEffect transition="in" filter="fade">
                                      <p:cBhvr>
                                        <p:cTn id="62" dur="1000"/>
                                        <p:tgtEl>
                                          <p:spTgt spid="514">
                                            <p:txEl>
                                              <p:pRg st="0" end="0"/>
                                            </p:txEl>
                                          </p:spTgt>
                                        </p:tgtEl>
                                      </p:cBhvr>
                                    </p:animEffect>
                                    <p:anim calcmode="lin" valueType="num">
                                      <p:cBhvr>
                                        <p:cTn id="63" dur="1000" fill="hold"/>
                                        <p:tgtEl>
                                          <p:spTgt spid="514">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 grpId="0" animBg="1"/>
      <p:bldP spid="502" grpId="0" animBg="1"/>
      <p:bldP spid="503" grpId="0" animBg="1"/>
      <p:bldP spid="506" grpId="0" animBg="1"/>
      <p:bldP spid="509" grpId="0" animBg="1"/>
      <p:bldP spid="512" grpId="0" animBg="1"/>
      <p:bldP spid="514" grpId="0" build="p"/>
      <p:bldP spid="516" grpId="0" animBg="1"/>
      <p:bldP spid="517" grpId="0" animBg="1"/>
      <p:bldP spid="51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523" name="曲线"/>
          <p:cNvSpPr>
            <a:spLocks noChangeAspect="1"/>
          </p:cNvSpPr>
          <p:nvPr/>
        </p:nvSpPr>
        <p:spPr>
          <a:xfrm>
            <a:off x="2953703" y="3119884"/>
            <a:ext cx="331724" cy="453354"/>
          </a:xfrm>
          <a:custGeom>
            <a:avLst/>
            <a:gdLst>
              <a:gd name="T1" fmla="*/ 0 w 21600"/>
              <a:gd name="T2" fmla="*/ 0 h 21600"/>
              <a:gd name="T3" fmla="*/ 21600 w 21600"/>
              <a:gd name="T4" fmla="*/ 21600 h 21600"/>
            </a:gdLst>
            <a:ahLst/>
            <a:cxnLst/>
            <a:rect l="T1" t="T2" r="T3" b="T4"/>
            <a:pathLst>
              <a:path w="21600" h="21600">
                <a:moveTo>
                  <a:pt x="1657" y="5676"/>
                </a:moveTo>
                <a:cubicBezTo>
                  <a:pt x="1657" y="5069"/>
                  <a:pt x="2047" y="4784"/>
                  <a:pt x="2827" y="4748"/>
                </a:cubicBezTo>
                <a:lnTo>
                  <a:pt x="2827" y="3498"/>
                </a:lnTo>
                <a:cubicBezTo>
                  <a:pt x="1316" y="3534"/>
                  <a:pt x="0" y="4212"/>
                  <a:pt x="0" y="5319"/>
                </a:cubicBezTo>
                <a:lnTo>
                  <a:pt x="0" y="19850"/>
                </a:lnTo>
                <a:cubicBezTo>
                  <a:pt x="0" y="20743"/>
                  <a:pt x="1170" y="21600"/>
                  <a:pt x="2389" y="21600"/>
                </a:cubicBezTo>
                <a:lnTo>
                  <a:pt x="19210" y="21600"/>
                </a:lnTo>
                <a:cubicBezTo>
                  <a:pt x="20429" y="21600"/>
                  <a:pt x="21600" y="20743"/>
                  <a:pt x="21600" y="19850"/>
                </a:cubicBezTo>
                <a:lnTo>
                  <a:pt x="21600" y="5319"/>
                </a:lnTo>
                <a:cubicBezTo>
                  <a:pt x="21600" y="4212"/>
                  <a:pt x="20283" y="3534"/>
                  <a:pt x="18772" y="3498"/>
                </a:cubicBezTo>
                <a:lnTo>
                  <a:pt x="18772" y="4748"/>
                </a:lnTo>
                <a:cubicBezTo>
                  <a:pt x="19600" y="4784"/>
                  <a:pt x="19990" y="5069"/>
                  <a:pt x="19990" y="5676"/>
                </a:cubicBezTo>
                <a:lnTo>
                  <a:pt x="19990" y="19457"/>
                </a:lnTo>
                <a:cubicBezTo>
                  <a:pt x="19990" y="19886"/>
                  <a:pt x="19698" y="20350"/>
                  <a:pt x="19162" y="20350"/>
                </a:cubicBezTo>
                <a:lnTo>
                  <a:pt x="2486" y="20350"/>
                </a:lnTo>
                <a:cubicBezTo>
                  <a:pt x="1804" y="20350"/>
                  <a:pt x="1657" y="19850"/>
                  <a:pt x="1657" y="19350"/>
                </a:cubicBezTo>
                <a:lnTo>
                  <a:pt x="1657" y="5676"/>
                </a:lnTo>
              </a:path>
              <a:path w="21600" h="21600">
                <a:moveTo>
                  <a:pt x="9361" y="2284"/>
                </a:moveTo>
                <a:cubicBezTo>
                  <a:pt x="9361" y="1785"/>
                  <a:pt x="9995" y="1320"/>
                  <a:pt x="10678" y="1320"/>
                </a:cubicBezTo>
                <a:lnTo>
                  <a:pt x="10921" y="1320"/>
                </a:lnTo>
                <a:cubicBezTo>
                  <a:pt x="11604" y="1320"/>
                  <a:pt x="12287" y="1785"/>
                  <a:pt x="12287" y="2284"/>
                </a:cubicBezTo>
                <a:lnTo>
                  <a:pt x="12287" y="2392"/>
                </a:lnTo>
                <a:cubicBezTo>
                  <a:pt x="12287" y="2963"/>
                  <a:pt x="11604" y="3427"/>
                  <a:pt x="10824" y="3427"/>
                </a:cubicBezTo>
                <a:lnTo>
                  <a:pt x="10775" y="3427"/>
                </a:lnTo>
                <a:cubicBezTo>
                  <a:pt x="9995" y="3427"/>
                  <a:pt x="9361" y="2963"/>
                  <a:pt x="9361" y="2392"/>
                </a:cubicBezTo>
                <a:lnTo>
                  <a:pt x="9361" y="2284"/>
                </a:lnTo>
              </a:path>
              <a:path w="21600" h="21600">
                <a:moveTo>
                  <a:pt x="7557" y="2356"/>
                </a:moveTo>
                <a:lnTo>
                  <a:pt x="5168" y="2356"/>
                </a:lnTo>
                <a:cubicBezTo>
                  <a:pt x="4339" y="2356"/>
                  <a:pt x="3949" y="2641"/>
                  <a:pt x="3949" y="3213"/>
                </a:cubicBezTo>
                <a:lnTo>
                  <a:pt x="3949" y="5462"/>
                </a:lnTo>
                <a:cubicBezTo>
                  <a:pt x="3949" y="5855"/>
                  <a:pt x="4290" y="6247"/>
                  <a:pt x="4778" y="6247"/>
                </a:cubicBezTo>
                <a:lnTo>
                  <a:pt x="16821" y="6247"/>
                </a:lnTo>
                <a:cubicBezTo>
                  <a:pt x="17309" y="6247"/>
                  <a:pt x="17650" y="5855"/>
                  <a:pt x="17650" y="5462"/>
                </a:cubicBezTo>
                <a:lnTo>
                  <a:pt x="17650" y="3213"/>
                </a:lnTo>
                <a:cubicBezTo>
                  <a:pt x="17650" y="2641"/>
                  <a:pt x="17260" y="2356"/>
                  <a:pt x="16431" y="2356"/>
                </a:cubicBezTo>
                <a:lnTo>
                  <a:pt x="14042" y="2356"/>
                </a:lnTo>
                <a:cubicBezTo>
                  <a:pt x="14042" y="1142"/>
                  <a:pt x="12677" y="0"/>
                  <a:pt x="11068" y="0"/>
                </a:cubicBezTo>
                <a:lnTo>
                  <a:pt x="10531" y="0"/>
                </a:lnTo>
                <a:cubicBezTo>
                  <a:pt x="8971" y="0"/>
                  <a:pt x="7557" y="1142"/>
                  <a:pt x="7557" y="2356"/>
                </a:cubicBezTo>
              </a:path>
              <a:path w="21600" h="21600">
                <a:moveTo>
                  <a:pt x="4583" y="16565"/>
                </a:moveTo>
                <a:cubicBezTo>
                  <a:pt x="4583" y="16423"/>
                  <a:pt x="4632" y="16387"/>
                  <a:pt x="4778" y="16387"/>
                </a:cubicBezTo>
                <a:lnTo>
                  <a:pt x="7606" y="16387"/>
                </a:lnTo>
                <a:lnTo>
                  <a:pt x="7606" y="16565"/>
                </a:lnTo>
                <a:cubicBezTo>
                  <a:pt x="7606" y="16744"/>
                  <a:pt x="6436" y="17244"/>
                  <a:pt x="6192" y="17315"/>
                </a:cubicBezTo>
                <a:cubicBezTo>
                  <a:pt x="5997" y="17208"/>
                  <a:pt x="5558" y="16887"/>
                  <a:pt x="5217" y="16887"/>
                </a:cubicBezTo>
                <a:lnTo>
                  <a:pt x="5168" y="16887"/>
                </a:lnTo>
                <a:cubicBezTo>
                  <a:pt x="4973" y="16887"/>
                  <a:pt x="4729" y="17101"/>
                  <a:pt x="4729" y="17208"/>
                </a:cubicBezTo>
                <a:lnTo>
                  <a:pt x="4729" y="17280"/>
                </a:lnTo>
                <a:cubicBezTo>
                  <a:pt x="4729" y="17422"/>
                  <a:pt x="5753" y="18243"/>
                  <a:pt x="5997" y="18243"/>
                </a:cubicBezTo>
                <a:lnTo>
                  <a:pt x="6046" y="18243"/>
                </a:lnTo>
                <a:cubicBezTo>
                  <a:pt x="6241" y="18243"/>
                  <a:pt x="7411" y="17565"/>
                  <a:pt x="7606" y="17458"/>
                </a:cubicBezTo>
                <a:cubicBezTo>
                  <a:pt x="7606" y="17744"/>
                  <a:pt x="7801" y="18708"/>
                  <a:pt x="7411" y="18708"/>
                </a:cubicBezTo>
                <a:lnTo>
                  <a:pt x="4778" y="18708"/>
                </a:lnTo>
                <a:cubicBezTo>
                  <a:pt x="4632" y="18708"/>
                  <a:pt x="4583" y="18672"/>
                  <a:pt x="4583" y="18529"/>
                </a:cubicBezTo>
                <a:lnTo>
                  <a:pt x="4583" y="16565"/>
                </a:lnTo>
              </a:path>
              <a:path w="21600" h="21600">
                <a:moveTo>
                  <a:pt x="7411" y="19243"/>
                </a:moveTo>
                <a:cubicBezTo>
                  <a:pt x="8825" y="19243"/>
                  <a:pt x="8288" y="18136"/>
                  <a:pt x="8386" y="17172"/>
                </a:cubicBezTo>
                <a:cubicBezTo>
                  <a:pt x="8435" y="16673"/>
                  <a:pt x="10092" y="16244"/>
                  <a:pt x="10239" y="15816"/>
                </a:cubicBezTo>
                <a:lnTo>
                  <a:pt x="10044" y="15816"/>
                </a:lnTo>
                <a:cubicBezTo>
                  <a:pt x="9507" y="15816"/>
                  <a:pt x="8727" y="16137"/>
                  <a:pt x="8386" y="16280"/>
                </a:cubicBezTo>
                <a:cubicBezTo>
                  <a:pt x="8191" y="16101"/>
                  <a:pt x="7996" y="15851"/>
                  <a:pt x="7557" y="15851"/>
                </a:cubicBezTo>
                <a:lnTo>
                  <a:pt x="4632" y="15851"/>
                </a:lnTo>
                <a:cubicBezTo>
                  <a:pt x="4193" y="15851"/>
                  <a:pt x="3803" y="16137"/>
                  <a:pt x="3803" y="16458"/>
                </a:cubicBezTo>
                <a:lnTo>
                  <a:pt x="3803" y="18636"/>
                </a:lnTo>
                <a:cubicBezTo>
                  <a:pt x="3803" y="19029"/>
                  <a:pt x="4241" y="19243"/>
                  <a:pt x="4778" y="19243"/>
                </a:cubicBezTo>
                <a:lnTo>
                  <a:pt x="7411" y="19243"/>
                </a:lnTo>
              </a:path>
              <a:path w="21600" h="21600">
                <a:moveTo>
                  <a:pt x="4583" y="8639"/>
                </a:moveTo>
                <a:cubicBezTo>
                  <a:pt x="4583" y="8497"/>
                  <a:pt x="4632" y="8461"/>
                  <a:pt x="4778" y="8461"/>
                </a:cubicBezTo>
                <a:lnTo>
                  <a:pt x="7411" y="8461"/>
                </a:lnTo>
                <a:cubicBezTo>
                  <a:pt x="7557" y="8461"/>
                  <a:pt x="7606" y="8497"/>
                  <a:pt x="7606" y="8639"/>
                </a:cubicBezTo>
                <a:cubicBezTo>
                  <a:pt x="7606" y="8782"/>
                  <a:pt x="6338" y="9389"/>
                  <a:pt x="6192" y="9389"/>
                </a:cubicBezTo>
                <a:cubicBezTo>
                  <a:pt x="6046" y="9389"/>
                  <a:pt x="5655" y="8961"/>
                  <a:pt x="5217" y="8961"/>
                </a:cubicBezTo>
                <a:cubicBezTo>
                  <a:pt x="5022" y="8961"/>
                  <a:pt x="4729" y="9139"/>
                  <a:pt x="4729" y="9282"/>
                </a:cubicBezTo>
                <a:lnTo>
                  <a:pt x="4729" y="9354"/>
                </a:lnTo>
                <a:cubicBezTo>
                  <a:pt x="4729" y="9568"/>
                  <a:pt x="5753" y="10282"/>
                  <a:pt x="5997" y="10389"/>
                </a:cubicBezTo>
                <a:lnTo>
                  <a:pt x="7606" y="9496"/>
                </a:lnTo>
                <a:lnTo>
                  <a:pt x="7606" y="10782"/>
                </a:lnTo>
                <a:lnTo>
                  <a:pt x="4583" y="10782"/>
                </a:lnTo>
                <a:lnTo>
                  <a:pt x="4583" y="8639"/>
                </a:lnTo>
              </a:path>
              <a:path w="21600" h="21600">
                <a:moveTo>
                  <a:pt x="8288" y="8354"/>
                </a:moveTo>
                <a:cubicBezTo>
                  <a:pt x="8191" y="8068"/>
                  <a:pt x="7898" y="7925"/>
                  <a:pt x="7411" y="7925"/>
                </a:cubicBezTo>
                <a:lnTo>
                  <a:pt x="4778" y="7925"/>
                </a:lnTo>
                <a:cubicBezTo>
                  <a:pt x="4241" y="7925"/>
                  <a:pt x="3803" y="8175"/>
                  <a:pt x="3803" y="8532"/>
                </a:cubicBezTo>
                <a:lnTo>
                  <a:pt x="3803" y="10710"/>
                </a:lnTo>
                <a:cubicBezTo>
                  <a:pt x="3803" y="11032"/>
                  <a:pt x="4193" y="11317"/>
                  <a:pt x="4632" y="11317"/>
                </a:cubicBezTo>
                <a:lnTo>
                  <a:pt x="7557" y="11317"/>
                </a:lnTo>
                <a:cubicBezTo>
                  <a:pt x="8727" y="11317"/>
                  <a:pt x="8386" y="9960"/>
                  <a:pt x="8337" y="9104"/>
                </a:cubicBezTo>
                <a:lnTo>
                  <a:pt x="10239" y="7925"/>
                </a:lnTo>
                <a:cubicBezTo>
                  <a:pt x="10239" y="7925"/>
                  <a:pt x="10092" y="7890"/>
                  <a:pt x="10092" y="7890"/>
                </a:cubicBezTo>
                <a:cubicBezTo>
                  <a:pt x="9361" y="7890"/>
                  <a:pt x="8776" y="8354"/>
                  <a:pt x="8288" y="8354"/>
                </a:cubicBezTo>
              </a:path>
              <a:path w="21600" h="21600">
                <a:moveTo>
                  <a:pt x="4583" y="12460"/>
                </a:moveTo>
                <a:lnTo>
                  <a:pt x="7606" y="12460"/>
                </a:lnTo>
                <a:lnTo>
                  <a:pt x="7606" y="12745"/>
                </a:lnTo>
                <a:lnTo>
                  <a:pt x="6192" y="13388"/>
                </a:lnTo>
                <a:lnTo>
                  <a:pt x="5265" y="12888"/>
                </a:lnTo>
                <a:cubicBezTo>
                  <a:pt x="5022" y="12995"/>
                  <a:pt x="4729" y="13031"/>
                  <a:pt x="4729" y="13281"/>
                </a:cubicBezTo>
                <a:cubicBezTo>
                  <a:pt x="4729" y="13459"/>
                  <a:pt x="5753" y="14316"/>
                  <a:pt x="5997" y="14316"/>
                </a:cubicBezTo>
                <a:cubicBezTo>
                  <a:pt x="6338" y="14316"/>
                  <a:pt x="7216" y="13566"/>
                  <a:pt x="7606" y="13495"/>
                </a:cubicBezTo>
                <a:lnTo>
                  <a:pt x="7606" y="14709"/>
                </a:lnTo>
                <a:lnTo>
                  <a:pt x="4583" y="14709"/>
                </a:lnTo>
                <a:lnTo>
                  <a:pt x="4583" y="12460"/>
                </a:lnTo>
              </a:path>
              <a:path w="21600" h="21600">
                <a:moveTo>
                  <a:pt x="8337" y="12317"/>
                </a:moveTo>
                <a:cubicBezTo>
                  <a:pt x="8240" y="12138"/>
                  <a:pt x="8045" y="11924"/>
                  <a:pt x="7606" y="11924"/>
                </a:cubicBezTo>
                <a:lnTo>
                  <a:pt x="4583" y="11924"/>
                </a:lnTo>
                <a:cubicBezTo>
                  <a:pt x="4193" y="11924"/>
                  <a:pt x="3803" y="12174"/>
                  <a:pt x="3803" y="12460"/>
                </a:cubicBezTo>
                <a:lnTo>
                  <a:pt x="3803" y="14709"/>
                </a:lnTo>
                <a:cubicBezTo>
                  <a:pt x="3803" y="14995"/>
                  <a:pt x="4193" y="15244"/>
                  <a:pt x="4583" y="15244"/>
                </a:cubicBezTo>
                <a:lnTo>
                  <a:pt x="7606" y="15244"/>
                </a:lnTo>
                <a:cubicBezTo>
                  <a:pt x="8727" y="15244"/>
                  <a:pt x="8386" y="13852"/>
                  <a:pt x="8337" y="13031"/>
                </a:cubicBezTo>
                <a:lnTo>
                  <a:pt x="10239" y="11888"/>
                </a:lnTo>
                <a:lnTo>
                  <a:pt x="9995" y="11781"/>
                </a:lnTo>
                <a:lnTo>
                  <a:pt x="8337" y="12317"/>
                </a:lnTo>
              </a:path>
              <a:path w="21600" h="21600">
                <a:moveTo>
                  <a:pt x="11068" y="18136"/>
                </a:moveTo>
                <a:cubicBezTo>
                  <a:pt x="11068" y="18279"/>
                  <a:pt x="11116" y="18315"/>
                  <a:pt x="11311" y="18315"/>
                </a:cubicBezTo>
                <a:lnTo>
                  <a:pt x="17114" y="18315"/>
                </a:lnTo>
                <a:cubicBezTo>
                  <a:pt x="17309" y="18315"/>
                  <a:pt x="17358" y="18279"/>
                  <a:pt x="17358" y="18136"/>
                </a:cubicBezTo>
                <a:lnTo>
                  <a:pt x="17358" y="16958"/>
                </a:lnTo>
                <a:cubicBezTo>
                  <a:pt x="17358" y="16815"/>
                  <a:pt x="17309" y="16780"/>
                  <a:pt x="17114" y="16780"/>
                </a:cubicBezTo>
                <a:lnTo>
                  <a:pt x="11068" y="16780"/>
                </a:lnTo>
                <a:lnTo>
                  <a:pt x="11068" y="18136"/>
                </a:lnTo>
              </a:path>
              <a:path w="21600" h="21600">
                <a:moveTo>
                  <a:pt x="11068" y="14316"/>
                </a:moveTo>
                <a:lnTo>
                  <a:pt x="17358" y="14316"/>
                </a:lnTo>
                <a:lnTo>
                  <a:pt x="17358" y="12852"/>
                </a:lnTo>
                <a:lnTo>
                  <a:pt x="11068" y="12852"/>
                </a:lnTo>
                <a:lnTo>
                  <a:pt x="11068" y="14316"/>
                </a:lnTo>
              </a:path>
              <a:path w="21600" h="21600">
                <a:moveTo>
                  <a:pt x="11068" y="10389"/>
                </a:moveTo>
                <a:lnTo>
                  <a:pt x="15651" y="10389"/>
                </a:lnTo>
                <a:lnTo>
                  <a:pt x="15651" y="8925"/>
                </a:lnTo>
                <a:lnTo>
                  <a:pt x="11068" y="8925"/>
                </a:lnTo>
                <a:lnTo>
                  <a:pt x="11068" y="10389"/>
                </a:lnTo>
                <a:close/>
              </a:path>
            </a:pathLst>
          </a:custGeom>
          <a:solidFill>
            <a:srgbClr val="FFFFFF"/>
          </a:solidFill>
          <a:ln w="9525" cap="flat" cmpd="sng">
            <a:noFill/>
            <a:prstDash val="solid"/>
            <a:round/>
          </a:ln>
        </p:spPr>
      </p:sp>
      <p:sp>
        <p:nvSpPr>
          <p:cNvPr id="526" name="文本框"/>
          <p:cNvSpPr>
            <a:spLocks noGrp="1"/>
          </p:cNvSpPr>
          <p:nvPr>
            <p:ph type="body"/>
          </p:nvPr>
        </p:nvSpPr>
        <p:spPr>
          <a:xfrm>
            <a:off x="2412161" y="1260687"/>
            <a:ext cx="8195510" cy="523219"/>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1000"/>
              </a:spcBef>
              <a:spcAft>
                <a:spcPts val="0"/>
              </a:spcAft>
              <a:buNone/>
            </a:pPr>
            <a:r>
              <a:rPr lang="zh-CN" altLang="en-US" sz="2800" b="1" u="none" strike="noStrike" kern="1200" cap="none" spc="300" baseline="0" dirty="0">
                <a:solidFill>
                  <a:srgbClr val="D70000"/>
                </a:solidFill>
                <a:latin typeface="微软雅黑" charset="0"/>
                <a:ea typeface="微软雅黑" charset="0"/>
                <a:cs typeface="Times New Roman" charset="0"/>
              </a:rPr>
              <a:t>抓紧完善加快建设一流本科教育的政策措施</a:t>
            </a:r>
            <a:endParaRPr lang="zh-CN" altLang="en-US" sz="2800" b="1" u="none" strike="noStrike" kern="1200" cap="none" spc="250" baseline="0" dirty="0">
              <a:solidFill>
                <a:srgbClr val="D70000"/>
              </a:solidFill>
              <a:latin typeface="微软雅黑" charset="0"/>
              <a:ea typeface="微软雅黑" charset="0"/>
              <a:cs typeface="Times New Roman" charset="0"/>
            </a:endParaRPr>
          </a:p>
        </p:txBody>
      </p:sp>
      <p:sp>
        <p:nvSpPr>
          <p:cNvPr id="527" name="圆角矩形"/>
          <p:cNvSpPr>
            <a:spLocks/>
          </p:cNvSpPr>
          <p:nvPr/>
        </p:nvSpPr>
        <p:spPr>
          <a:xfrm flipH="1">
            <a:off x="1913389" y="2458820"/>
            <a:ext cx="8964408" cy="403132"/>
          </a:xfrm>
          <a:prstGeom prst="roundRect">
            <a:avLst>
              <a:gd name="adj" fmla="val 16666"/>
            </a:avLst>
          </a:prstGeom>
          <a:gradFill rotWithShape="1">
            <a:gsLst>
              <a:gs pos="0">
                <a:srgbClr val="AA4A3D">
                  <a:lumMod val="96000"/>
                  <a:lumOff val="4000"/>
                  <a:alpha val="100000"/>
                </a:srgbClr>
              </a:gs>
              <a:gs pos="100000">
                <a:srgbClr val="A32F10">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719982" tIns="45719" rIns="91438" bIns="45719" anchor="ctr" anchorCtr="0">
            <a:prstTxWarp prst="textNoShape">
              <a:avLst/>
            </a:prstTxWarp>
          </a:bodyPr>
          <a:lstStyle/>
          <a:p>
            <a:pPr marL="0" indent="0" algn="l" defTabSz="914273">
              <a:lnSpc>
                <a:spcPct val="100000"/>
              </a:lnSpc>
              <a:spcBef>
                <a:spcPts val="0"/>
              </a:spcBef>
              <a:spcAft>
                <a:spcPts val="0"/>
              </a:spcAft>
              <a:buNone/>
            </a:pPr>
            <a:r>
              <a:rPr lang="en-US" altLang="zh-CN" sz="2400" i="0" u="none" strike="noStrike" kern="0" cap="none" spc="0" baseline="0" dirty="0">
                <a:solidFill>
                  <a:srgbClr val="FFFFFF"/>
                </a:solidFill>
                <a:latin typeface="Century Gothic" charset="0"/>
                <a:ea typeface="幼圆" charset="0"/>
                <a:cs typeface="微软雅黑" charset="0"/>
                <a:sym typeface="微软雅黑" charset="0"/>
              </a:rPr>
              <a:t>1.</a:t>
            </a:r>
            <a:r>
              <a:rPr lang="zh-CN" altLang="en-US" sz="2400" u="none" strike="noStrike" kern="1200" cap="none" spc="0" baseline="0" dirty="0">
                <a:solidFill>
                  <a:schemeClr val="bg1"/>
                </a:solidFill>
                <a:latin typeface="微软雅黑" charset="0"/>
                <a:ea typeface="微软雅黑" charset="0"/>
                <a:cs typeface="微软雅黑" charset="0"/>
              </a:rPr>
              <a:t>开展教育思想大讨论</a:t>
            </a:r>
            <a:endParaRPr lang="zh-CN" altLang="en-US" sz="2400" i="0" u="none" strike="noStrike" kern="0" cap="none" spc="0" baseline="0" dirty="0">
              <a:solidFill>
                <a:schemeClr val="bg1"/>
              </a:solidFill>
              <a:latin typeface="Century Gothic" charset="0"/>
              <a:ea typeface="幼圆" charset="0"/>
              <a:cs typeface="微软雅黑" charset="0"/>
              <a:sym typeface="微软雅黑" charset="0"/>
            </a:endParaRPr>
          </a:p>
        </p:txBody>
      </p:sp>
      <p:sp>
        <p:nvSpPr>
          <p:cNvPr id="528" name="圆角矩形"/>
          <p:cNvSpPr>
            <a:spLocks/>
          </p:cNvSpPr>
          <p:nvPr/>
        </p:nvSpPr>
        <p:spPr>
          <a:xfrm flipH="1">
            <a:off x="1913387" y="3123423"/>
            <a:ext cx="8964408" cy="446275"/>
          </a:xfrm>
          <a:prstGeom prst="roundRect">
            <a:avLst>
              <a:gd name="adj" fmla="val 16666"/>
            </a:avLst>
          </a:prstGeom>
          <a:gradFill rotWithShape="1">
            <a:gsLst>
              <a:gs pos="0">
                <a:srgbClr val="AA4A3D">
                  <a:lumMod val="96000"/>
                  <a:lumOff val="4000"/>
                  <a:alpha val="100000"/>
                </a:srgbClr>
              </a:gs>
              <a:gs pos="100000">
                <a:srgbClr val="A32F10">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719982" tIns="45719" rIns="91438" bIns="45719" anchor="ctr" anchorCtr="0">
            <a:prstTxWarp prst="textNoShape">
              <a:avLst/>
            </a:prstTxWarp>
          </a:bodyPr>
          <a:lstStyle/>
          <a:p>
            <a:pPr marL="0" indent="0" algn="l" defTabSz="914273">
              <a:lnSpc>
                <a:spcPct val="100000"/>
              </a:lnSpc>
              <a:spcBef>
                <a:spcPts val="0"/>
              </a:spcBef>
              <a:spcAft>
                <a:spcPts val="0"/>
              </a:spcAft>
              <a:buNone/>
            </a:pPr>
            <a:r>
              <a:rPr lang="en-US" altLang="zh-CN" sz="2400" i="0" u="none" strike="noStrike" kern="0" cap="none" spc="0" baseline="0" dirty="0">
                <a:solidFill>
                  <a:srgbClr val="FFFFFF"/>
                </a:solidFill>
                <a:latin typeface="Century Gothic" charset="0"/>
                <a:ea typeface="幼圆" charset="0"/>
                <a:cs typeface="微软雅黑" charset="0"/>
                <a:sym typeface="微软雅黑" charset="0"/>
              </a:rPr>
              <a:t>2.</a:t>
            </a:r>
            <a:r>
              <a:rPr lang="zh-CN" altLang="en-US" sz="2400" u="none" strike="noStrike" kern="1200" cap="none" spc="0" baseline="0" dirty="0">
                <a:solidFill>
                  <a:schemeClr val="bg1"/>
                </a:solidFill>
                <a:latin typeface="微软雅黑" charset="0"/>
                <a:ea typeface="微软雅黑" charset="0"/>
                <a:cs typeface="微软雅黑" charset="0"/>
              </a:rPr>
              <a:t>规范教育教学秩序</a:t>
            </a:r>
            <a:endParaRPr lang="zh-CN" altLang="en-US" sz="2400" i="0" u="none" strike="noStrike" kern="0" cap="none" spc="0" baseline="0" dirty="0">
              <a:solidFill>
                <a:schemeClr val="bg1"/>
              </a:solidFill>
              <a:latin typeface="Century Gothic" charset="0"/>
              <a:ea typeface="幼圆" charset="0"/>
              <a:cs typeface="微软雅黑" charset="0"/>
              <a:sym typeface="微软雅黑" charset="0"/>
            </a:endParaRPr>
          </a:p>
        </p:txBody>
      </p:sp>
      <p:sp>
        <p:nvSpPr>
          <p:cNvPr id="529" name="圆角矩形"/>
          <p:cNvSpPr>
            <a:spLocks/>
          </p:cNvSpPr>
          <p:nvPr/>
        </p:nvSpPr>
        <p:spPr>
          <a:xfrm flipH="1">
            <a:off x="1913387" y="3798475"/>
            <a:ext cx="8964410" cy="452891"/>
          </a:xfrm>
          <a:prstGeom prst="roundRect">
            <a:avLst>
              <a:gd name="adj" fmla="val 16666"/>
            </a:avLst>
          </a:prstGeom>
          <a:gradFill rotWithShape="1">
            <a:gsLst>
              <a:gs pos="0">
                <a:srgbClr val="AA4A3D">
                  <a:lumMod val="96000"/>
                  <a:lumOff val="4000"/>
                  <a:alpha val="100000"/>
                </a:srgbClr>
              </a:gs>
              <a:gs pos="100000">
                <a:srgbClr val="A32F10">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719982" tIns="45719" rIns="91438" bIns="45719" anchor="ctr" anchorCtr="0">
            <a:prstTxWarp prst="textNoShape">
              <a:avLst/>
            </a:prstTxWarp>
          </a:bodyPr>
          <a:lstStyle/>
          <a:p>
            <a:pPr marL="0" indent="0" algn="l" defTabSz="914273">
              <a:lnSpc>
                <a:spcPct val="100000"/>
              </a:lnSpc>
              <a:spcBef>
                <a:spcPts val="0"/>
              </a:spcBef>
              <a:spcAft>
                <a:spcPts val="0"/>
              </a:spcAft>
              <a:buNone/>
            </a:pPr>
            <a:r>
              <a:rPr lang="en-US" altLang="zh-CN" sz="2400" u="none" strike="noStrike" kern="0" cap="none" spc="0" baseline="0" dirty="0">
                <a:solidFill>
                  <a:srgbClr val="FFFFFF"/>
                </a:solidFill>
                <a:latin typeface="Century Gothic" charset="0"/>
                <a:ea typeface="幼圆" charset="0"/>
                <a:cs typeface="微软雅黑" charset="0"/>
                <a:sym typeface="微软雅黑" charset="0"/>
              </a:rPr>
              <a:t>3</a:t>
            </a:r>
            <a:r>
              <a:rPr lang="en-US" altLang="zh-CN" sz="2400" i="0" u="none" strike="noStrike" kern="0" cap="none" spc="0" baseline="0" dirty="0">
                <a:solidFill>
                  <a:srgbClr val="FFFFFF"/>
                </a:solidFill>
                <a:latin typeface="Century Gothic" charset="0"/>
                <a:ea typeface="幼圆" charset="0"/>
                <a:cs typeface="微软雅黑" charset="0"/>
                <a:sym typeface="微软雅黑" charset="0"/>
              </a:rPr>
              <a:t>.</a:t>
            </a:r>
            <a:r>
              <a:rPr lang="zh-CN" altLang="en-US" sz="2400" u="none" strike="noStrike" kern="1200" cap="none" spc="0" baseline="0" dirty="0">
                <a:solidFill>
                  <a:schemeClr val="bg1"/>
                </a:solidFill>
                <a:latin typeface="微软雅黑" charset="0"/>
                <a:ea typeface="微软雅黑" charset="0"/>
                <a:cs typeface="微软雅黑" charset="0"/>
              </a:rPr>
              <a:t>抓好关键环节建设</a:t>
            </a:r>
            <a:endParaRPr lang="zh-CN" altLang="en-US" sz="2400" i="0" u="none" strike="noStrike" kern="0" cap="none" spc="0" baseline="0" dirty="0">
              <a:solidFill>
                <a:schemeClr val="bg1"/>
              </a:solidFill>
              <a:latin typeface="Century Gothic" charset="0"/>
              <a:ea typeface="幼圆" charset="0"/>
              <a:cs typeface="微软雅黑" charset="0"/>
              <a:sym typeface="微软雅黑" charset="0"/>
            </a:endParaRPr>
          </a:p>
        </p:txBody>
      </p:sp>
      <p:sp>
        <p:nvSpPr>
          <p:cNvPr id="530" name="圆角矩形"/>
          <p:cNvSpPr>
            <a:spLocks/>
          </p:cNvSpPr>
          <p:nvPr/>
        </p:nvSpPr>
        <p:spPr>
          <a:xfrm flipH="1">
            <a:off x="1913387" y="4497574"/>
            <a:ext cx="8964410" cy="430685"/>
          </a:xfrm>
          <a:prstGeom prst="roundRect">
            <a:avLst>
              <a:gd name="adj" fmla="val 16666"/>
            </a:avLst>
          </a:prstGeom>
          <a:gradFill rotWithShape="1">
            <a:gsLst>
              <a:gs pos="0">
                <a:srgbClr val="AA4A3D">
                  <a:lumMod val="96000"/>
                  <a:lumOff val="4000"/>
                  <a:alpha val="100000"/>
                </a:srgbClr>
              </a:gs>
              <a:gs pos="100000">
                <a:srgbClr val="A32F10">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719982" tIns="45719" rIns="91438" bIns="45719" anchor="ctr" anchorCtr="0">
            <a:prstTxWarp prst="textNoShape">
              <a:avLst/>
            </a:prstTxWarp>
          </a:bodyPr>
          <a:lstStyle/>
          <a:p>
            <a:pPr marL="0" indent="0" algn="l" defTabSz="914273">
              <a:lnSpc>
                <a:spcPct val="100000"/>
              </a:lnSpc>
              <a:spcBef>
                <a:spcPts val="0"/>
              </a:spcBef>
              <a:spcAft>
                <a:spcPts val="0"/>
              </a:spcAft>
              <a:buNone/>
            </a:pPr>
            <a:r>
              <a:rPr lang="en-US" altLang="zh-CN" sz="2400" u="none" strike="noStrike" kern="0" cap="none" spc="0" baseline="0" dirty="0">
                <a:solidFill>
                  <a:schemeClr val="bg1"/>
                </a:solidFill>
                <a:latin typeface="Century Gothic" charset="0"/>
                <a:ea typeface="幼圆" charset="0"/>
                <a:cs typeface="微软雅黑" charset="0"/>
                <a:sym typeface="微软雅黑" charset="0"/>
              </a:rPr>
              <a:t>4</a:t>
            </a:r>
            <a:r>
              <a:rPr lang="en-US" altLang="zh-CN" sz="2400" i="0" u="none" strike="noStrike" kern="0" cap="none" spc="0" baseline="0" dirty="0">
                <a:solidFill>
                  <a:schemeClr val="bg1"/>
                </a:solidFill>
                <a:latin typeface="Century Gothic" charset="0"/>
                <a:ea typeface="幼圆" charset="0"/>
                <a:cs typeface="微软雅黑" charset="0"/>
                <a:sym typeface="微软雅黑" charset="0"/>
              </a:rPr>
              <a:t>.</a:t>
            </a:r>
            <a:r>
              <a:rPr lang="zh-CN" altLang="en-US" sz="2400" u="none" strike="noStrike" kern="1200" cap="none" spc="0" baseline="0" dirty="0">
                <a:solidFill>
                  <a:schemeClr val="bg1"/>
                </a:solidFill>
                <a:latin typeface="微软雅黑" charset="0"/>
                <a:ea typeface="微软雅黑" charset="0"/>
                <a:cs typeface="微软雅黑" charset="0"/>
              </a:rPr>
              <a:t>加快构建长效机制</a:t>
            </a:r>
            <a:endParaRPr lang="zh-CN" altLang="en-US" sz="2400" i="0" u="none" strike="noStrike" kern="0" cap="none" spc="0" baseline="0" dirty="0">
              <a:solidFill>
                <a:schemeClr val="bg1"/>
              </a:solidFill>
              <a:latin typeface="Century Gothic" charset="0"/>
              <a:ea typeface="幼圆" charset="0"/>
              <a:cs typeface="微软雅黑" charset="0"/>
              <a:sym typeface="微软雅黑" charset="0"/>
            </a:endParaRPr>
          </a:p>
        </p:txBody>
      </p:sp>
      <p:sp>
        <p:nvSpPr>
          <p:cNvPr id="532" name="圆角矩形"/>
          <p:cNvSpPr>
            <a:spLocks/>
          </p:cNvSpPr>
          <p:nvPr/>
        </p:nvSpPr>
        <p:spPr>
          <a:xfrm flipH="1">
            <a:off x="1913389" y="5200356"/>
            <a:ext cx="8964408" cy="452298"/>
          </a:xfrm>
          <a:prstGeom prst="roundRect">
            <a:avLst>
              <a:gd name="adj" fmla="val 16666"/>
            </a:avLst>
          </a:prstGeom>
          <a:gradFill rotWithShape="1">
            <a:gsLst>
              <a:gs pos="0">
                <a:srgbClr val="AA4A3D">
                  <a:lumMod val="96000"/>
                  <a:lumOff val="4000"/>
                  <a:alpha val="100000"/>
                </a:srgbClr>
              </a:gs>
              <a:gs pos="100000">
                <a:srgbClr val="A32F10">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719982" tIns="45719" rIns="91438" bIns="45719" anchor="ctr" anchorCtr="0">
            <a:prstTxWarp prst="textNoShape">
              <a:avLst/>
            </a:prstTxWarp>
          </a:bodyPr>
          <a:lstStyle/>
          <a:p>
            <a:pPr marL="0" indent="0" algn="l" defTabSz="914273">
              <a:lnSpc>
                <a:spcPct val="100000"/>
              </a:lnSpc>
              <a:spcBef>
                <a:spcPts val="0"/>
              </a:spcBef>
              <a:spcAft>
                <a:spcPts val="0"/>
              </a:spcAft>
              <a:buNone/>
            </a:pPr>
            <a:r>
              <a:rPr lang="en-US" altLang="zh-CN" sz="2400" u="none" strike="noStrike" kern="0" cap="none" spc="0" baseline="0" dirty="0">
                <a:solidFill>
                  <a:schemeClr val="bg1"/>
                </a:solidFill>
                <a:latin typeface="Century Gothic" charset="0"/>
                <a:ea typeface="幼圆" charset="0"/>
                <a:cs typeface="微软雅黑" charset="0"/>
                <a:sym typeface="微软雅黑" charset="0"/>
              </a:rPr>
              <a:t>5</a:t>
            </a:r>
            <a:r>
              <a:rPr lang="en-US" altLang="zh-CN" sz="2400" i="0" u="none" strike="noStrike" kern="0" cap="none" spc="0" baseline="0" dirty="0">
                <a:solidFill>
                  <a:schemeClr val="bg1"/>
                </a:solidFill>
                <a:latin typeface="Century Gothic" charset="0"/>
                <a:ea typeface="幼圆" charset="0"/>
                <a:cs typeface="微软雅黑" charset="0"/>
                <a:sym typeface="微软雅黑" charset="0"/>
              </a:rPr>
              <a:t>.</a:t>
            </a:r>
            <a:r>
              <a:rPr lang="zh-CN" altLang="en-US" sz="2400" u="none" strike="noStrike" kern="1200" cap="none" spc="0" baseline="0" dirty="0">
                <a:solidFill>
                  <a:schemeClr val="bg1"/>
                </a:solidFill>
                <a:latin typeface="微软雅黑" charset="0"/>
                <a:ea typeface="微软雅黑" charset="0"/>
                <a:cs typeface="微软雅黑" charset="0"/>
              </a:rPr>
              <a:t>注重发挥示范引领作用</a:t>
            </a:r>
            <a:endParaRPr lang="zh-CN" altLang="en-US" sz="2400" i="0" u="none" strike="noStrike" kern="0" cap="none" spc="0" baseline="0" dirty="0">
              <a:solidFill>
                <a:schemeClr val="bg1"/>
              </a:solidFill>
              <a:latin typeface="Century Gothic" charset="0"/>
              <a:ea typeface="幼圆" charset="0"/>
              <a:cs typeface="微软雅黑" charset="0"/>
              <a:sym typeface="微软雅黑" charset="0"/>
            </a:endParaRPr>
          </a:p>
        </p:txBody>
      </p:sp>
      <p:sp>
        <p:nvSpPr>
          <p:cNvPr id="533" name="圆角矩形"/>
          <p:cNvSpPr>
            <a:spLocks/>
          </p:cNvSpPr>
          <p:nvPr/>
        </p:nvSpPr>
        <p:spPr>
          <a:xfrm flipH="1">
            <a:off x="1913389" y="6025532"/>
            <a:ext cx="8964406" cy="375267"/>
          </a:xfrm>
          <a:prstGeom prst="roundRect">
            <a:avLst>
              <a:gd name="adj" fmla="val 16666"/>
            </a:avLst>
          </a:prstGeom>
          <a:gradFill rotWithShape="1">
            <a:gsLst>
              <a:gs pos="0">
                <a:srgbClr val="AA4A3D">
                  <a:lumMod val="96000"/>
                  <a:lumOff val="4000"/>
                  <a:alpha val="100000"/>
                </a:srgbClr>
              </a:gs>
              <a:gs pos="100000">
                <a:srgbClr val="A32F10">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719982" tIns="45719" rIns="91438" bIns="45719" anchor="ctr" anchorCtr="0">
            <a:prstTxWarp prst="textNoShape">
              <a:avLst/>
            </a:prstTxWarp>
          </a:bodyPr>
          <a:lstStyle/>
          <a:p>
            <a:pPr marL="0" indent="0" algn="l" defTabSz="914273">
              <a:lnSpc>
                <a:spcPct val="100000"/>
              </a:lnSpc>
              <a:spcBef>
                <a:spcPts val="0"/>
              </a:spcBef>
              <a:spcAft>
                <a:spcPts val="0"/>
              </a:spcAft>
              <a:buNone/>
            </a:pPr>
            <a:r>
              <a:rPr lang="en-US" altLang="zh-CN" sz="2400" u="none" strike="noStrike" kern="0" cap="none" spc="0" baseline="0" dirty="0">
                <a:solidFill>
                  <a:schemeClr val="bg1"/>
                </a:solidFill>
                <a:latin typeface="Century Gothic" charset="0"/>
                <a:ea typeface="幼圆" charset="0"/>
                <a:cs typeface="微软雅黑" charset="0"/>
                <a:sym typeface="微软雅黑" charset="0"/>
              </a:rPr>
              <a:t>6</a:t>
            </a:r>
            <a:r>
              <a:rPr lang="en-US" altLang="zh-CN" sz="2400" i="0" u="none" strike="noStrike" kern="0" cap="none" spc="0" baseline="0" dirty="0">
                <a:solidFill>
                  <a:schemeClr val="bg1"/>
                </a:solidFill>
                <a:latin typeface="Century Gothic" charset="0"/>
                <a:ea typeface="幼圆" charset="0"/>
                <a:cs typeface="微软雅黑" charset="0"/>
                <a:sym typeface="微软雅黑" charset="0"/>
              </a:rPr>
              <a:t>.</a:t>
            </a:r>
            <a:r>
              <a:rPr lang="zh-CN" altLang="en-US" sz="2400" u="none" strike="noStrike" kern="1200" cap="none" spc="0" baseline="0" dirty="0">
                <a:solidFill>
                  <a:schemeClr val="bg1"/>
                </a:solidFill>
                <a:latin typeface="微软雅黑" charset="0"/>
                <a:ea typeface="微软雅黑" charset="0"/>
                <a:cs typeface="微软雅黑" charset="0"/>
              </a:rPr>
              <a:t>强化要素保障</a:t>
            </a:r>
            <a:endParaRPr lang="zh-CN" altLang="en-US" sz="2400" i="0" u="none" strike="noStrike" kern="0" cap="none" spc="0" baseline="0" dirty="0">
              <a:solidFill>
                <a:schemeClr val="bg1"/>
              </a:solidFill>
              <a:latin typeface="Century Gothic" charset="0"/>
              <a:ea typeface="幼圆" charset="0"/>
              <a:cs typeface="微软雅黑" charset="0"/>
              <a:sym typeface="微软雅黑" charset="0"/>
            </a:endParaRPr>
          </a:p>
        </p:txBody>
      </p:sp>
    </p:spTree>
    <p:extLst>
      <p:ext uri="{BB962C8B-B14F-4D97-AF65-F5344CB8AC3E}">
        <p14:creationId xmlns:p14="http://schemas.microsoft.com/office/powerpoint/2010/main" val="202924214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23"/>
                                        </p:tgtEl>
                                        <p:attrNameLst>
                                          <p:attrName>style.visibility</p:attrName>
                                        </p:attrNameLst>
                                      </p:cBhvr>
                                      <p:to>
                                        <p:strVal val="visible"/>
                                      </p:to>
                                    </p:set>
                                    <p:anim calcmode="lin" valueType="num">
                                      <p:cBhvr additive="base">
                                        <p:cTn id="7" dur="500"/>
                                        <p:tgtEl>
                                          <p:spTgt spid="523"/>
                                        </p:tgtEl>
                                        <p:attrNameLst>
                                          <p:attrName>ppt_y</p:attrName>
                                        </p:attrNameLst>
                                      </p:cBhvr>
                                      <p:tavLst>
                                        <p:tav tm="0">
                                          <p:val>
                                            <p:strVal val="#ppt_y+#ppt_h*1.125000"/>
                                          </p:val>
                                        </p:tav>
                                        <p:tav tm="100000">
                                          <p:val>
                                            <p:strVal val="#ppt_y"/>
                                          </p:val>
                                        </p:tav>
                                      </p:tavLst>
                                    </p:anim>
                                    <p:animEffect transition="in" filter="wipe(up)">
                                      <p:cBhvr>
                                        <p:cTn id="8" dur="500"/>
                                        <p:tgtEl>
                                          <p:spTgt spid="523"/>
                                        </p:tgtEl>
                                      </p:cBhvr>
                                    </p:animEffect>
                                  </p:childTnLst>
                                </p:cTn>
                              </p:par>
                            </p:childTnLst>
                          </p:cTn>
                        </p:par>
                      </p:childTnLst>
                    </p:cTn>
                  </p:par>
                  <p:par>
                    <p:cTn id="9" fill="hold">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27"/>
                                        </p:tgtEl>
                                        <p:attrNameLst>
                                          <p:attrName>style.visibility</p:attrName>
                                        </p:attrNameLst>
                                      </p:cBhvr>
                                      <p:to>
                                        <p:strVal val="visible"/>
                                      </p:to>
                                    </p:set>
                                    <p:animEffect transition="in" filter="fade">
                                      <p:cBhvr>
                                        <p:cTn id="13" dur="1000"/>
                                        <p:tgtEl>
                                          <p:spTgt spid="527"/>
                                        </p:tgtEl>
                                      </p:cBhvr>
                                    </p:animEffect>
                                    <p:anim calcmode="lin" valueType="num">
                                      <p:cBhvr>
                                        <p:cTn id="14" dur="1000" fill="hold"/>
                                        <p:tgtEl>
                                          <p:spTgt spid="527"/>
                                        </p:tgtEl>
                                        <p:attrNameLst>
                                          <p:attrName>ppt_x</p:attrName>
                                        </p:attrNameLst>
                                      </p:cBhvr>
                                      <p:tavLst>
                                        <p:tav tm="0">
                                          <p:val>
                                            <p:strVal val="#ppt_x"/>
                                          </p:val>
                                        </p:tav>
                                        <p:tav tm="100000">
                                          <p:val>
                                            <p:strVal val="#ppt_x"/>
                                          </p:val>
                                        </p:tav>
                                      </p:tavLst>
                                    </p:anim>
                                    <p:anim calcmode="lin" valueType="num">
                                      <p:cBhvr>
                                        <p:cTn id="15" dur="1000" fill="hold"/>
                                        <p:tgtEl>
                                          <p:spTgt spid="52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28"/>
                                        </p:tgtEl>
                                        <p:attrNameLst>
                                          <p:attrName>style.visibility</p:attrName>
                                        </p:attrNameLst>
                                      </p:cBhvr>
                                      <p:to>
                                        <p:strVal val="visible"/>
                                      </p:to>
                                    </p:set>
                                    <p:animEffect transition="in" filter="fade">
                                      <p:cBhvr>
                                        <p:cTn id="20" dur="1000"/>
                                        <p:tgtEl>
                                          <p:spTgt spid="528"/>
                                        </p:tgtEl>
                                      </p:cBhvr>
                                    </p:animEffect>
                                    <p:anim calcmode="lin" valueType="num">
                                      <p:cBhvr>
                                        <p:cTn id="21" dur="1000" fill="hold"/>
                                        <p:tgtEl>
                                          <p:spTgt spid="528"/>
                                        </p:tgtEl>
                                        <p:attrNameLst>
                                          <p:attrName>ppt_x</p:attrName>
                                        </p:attrNameLst>
                                      </p:cBhvr>
                                      <p:tavLst>
                                        <p:tav tm="0">
                                          <p:val>
                                            <p:strVal val="#ppt_x"/>
                                          </p:val>
                                        </p:tav>
                                        <p:tav tm="100000">
                                          <p:val>
                                            <p:strVal val="#ppt_x"/>
                                          </p:val>
                                        </p:tav>
                                      </p:tavLst>
                                    </p:anim>
                                    <p:anim calcmode="lin" valueType="num">
                                      <p:cBhvr>
                                        <p:cTn id="22" dur="1000" fill="hold"/>
                                        <p:tgtEl>
                                          <p:spTgt spid="52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29"/>
                                        </p:tgtEl>
                                        <p:attrNameLst>
                                          <p:attrName>style.visibility</p:attrName>
                                        </p:attrNameLst>
                                      </p:cBhvr>
                                      <p:to>
                                        <p:strVal val="visible"/>
                                      </p:to>
                                    </p:set>
                                    <p:animEffect transition="in" filter="fade">
                                      <p:cBhvr>
                                        <p:cTn id="27" dur="1000"/>
                                        <p:tgtEl>
                                          <p:spTgt spid="529"/>
                                        </p:tgtEl>
                                      </p:cBhvr>
                                    </p:animEffect>
                                    <p:anim calcmode="lin" valueType="num">
                                      <p:cBhvr>
                                        <p:cTn id="28" dur="1000" fill="hold"/>
                                        <p:tgtEl>
                                          <p:spTgt spid="529"/>
                                        </p:tgtEl>
                                        <p:attrNameLst>
                                          <p:attrName>ppt_x</p:attrName>
                                        </p:attrNameLst>
                                      </p:cBhvr>
                                      <p:tavLst>
                                        <p:tav tm="0">
                                          <p:val>
                                            <p:strVal val="#ppt_x"/>
                                          </p:val>
                                        </p:tav>
                                        <p:tav tm="100000">
                                          <p:val>
                                            <p:strVal val="#ppt_x"/>
                                          </p:val>
                                        </p:tav>
                                      </p:tavLst>
                                    </p:anim>
                                    <p:anim calcmode="lin" valueType="num">
                                      <p:cBhvr>
                                        <p:cTn id="29" dur="1000" fill="hold"/>
                                        <p:tgtEl>
                                          <p:spTgt spid="52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30"/>
                                        </p:tgtEl>
                                        <p:attrNameLst>
                                          <p:attrName>style.visibility</p:attrName>
                                        </p:attrNameLst>
                                      </p:cBhvr>
                                      <p:to>
                                        <p:strVal val="visible"/>
                                      </p:to>
                                    </p:set>
                                    <p:animEffect transition="in" filter="fade">
                                      <p:cBhvr>
                                        <p:cTn id="34" dur="1000"/>
                                        <p:tgtEl>
                                          <p:spTgt spid="530"/>
                                        </p:tgtEl>
                                      </p:cBhvr>
                                    </p:animEffect>
                                    <p:anim calcmode="lin" valueType="num">
                                      <p:cBhvr>
                                        <p:cTn id="35" dur="1000" fill="hold"/>
                                        <p:tgtEl>
                                          <p:spTgt spid="530"/>
                                        </p:tgtEl>
                                        <p:attrNameLst>
                                          <p:attrName>ppt_x</p:attrName>
                                        </p:attrNameLst>
                                      </p:cBhvr>
                                      <p:tavLst>
                                        <p:tav tm="0">
                                          <p:val>
                                            <p:strVal val="#ppt_x"/>
                                          </p:val>
                                        </p:tav>
                                        <p:tav tm="100000">
                                          <p:val>
                                            <p:strVal val="#ppt_x"/>
                                          </p:val>
                                        </p:tav>
                                      </p:tavLst>
                                    </p:anim>
                                    <p:anim calcmode="lin" valueType="num">
                                      <p:cBhvr>
                                        <p:cTn id="36" dur="1000" fill="hold"/>
                                        <p:tgtEl>
                                          <p:spTgt spid="53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32"/>
                                        </p:tgtEl>
                                        <p:attrNameLst>
                                          <p:attrName>style.visibility</p:attrName>
                                        </p:attrNameLst>
                                      </p:cBhvr>
                                      <p:to>
                                        <p:strVal val="visible"/>
                                      </p:to>
                                    </p:set>
                                    <p:animEffect transition="in" filter="fade">
                                      <p:cBhvr>
                                        <p:cTn id="41" dur="1000"/>
                                        <p:tgtEl>
                                          <p:spTgt spid="532"/>
                                        </p:tgtEl>
                                      </p:cBhvr>
                                    </p:animEffect>
                                    <p:anim calcmode="lin" valueType="num">
                                      <p:cBhvr>
                                        <p:cTn id="42" dur="1000" fill="hold"/>
                                        <p:tgtEl>
                                          <p:spTgt spid="532"/>
                                        </p:tgtEl>
                                        <p:attrNameLst>
                                          <p:attrName>ppt_x</p:attrName>
                                        </p:attrNameLst>
                                      </p:cBhvr>
                                      <p:tavLst>
                                        <p:tav tm="0">
                                          <p:val>
                                            <p:strVal val="#ppt_x"/>
                                          </p:val>
                                        </p:tav>
                                        <p:tav tm="100000">
                                          <p:val>
                                            <p:strVal val="#ppt_x"/>
                                          </p:val>
                                        </p:tav>
                                      </p:tavLst>
                                    </p:anim>
                                    <p:anim calcmode="lin" valueType="num">
                                      <p:cBhvr>
                                        <p:cTn id="43" dur="1000" fill="hold"/>
                                        <p:tgtEl>
                                          <p:spTgt spid="5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33"/>
                                        </p:tgtEl>
                                        <p:attrNameLst>
                                          <p:attrName>style.visibility</p:attrName>
                                        </p:attrNameLst>
                                      </p:cBhvr>
                                      <p:to>
                                        <p:strVal val="visible"/>
                                      </p:to>
                                    </p:set>
                                    <p:animEffect transition="in" filter="fade">
                                      <p:cBhvr>
                                        <p:cTn id="48" dur="1000"/>
                                        <p:tgtEl>
                                          <p:spTgt spid="533"/>
                                        </p:tgtEl>
                                      </p:cBhvr>
                                    </p:animEffect>
                                    <p:anim calcmode="lin" valueType="num">
                                      <p:cBhvr>
                                        <p:cTn id="49" dur="1000" fill="hold"/>
                                        <p:tgtEl>
                                          <p:spTgt spid="533"/>
                                        </p:tgtEl>
                                        <p:attrNameLst>
                                          <p:attrName>ppt_x</p:attrName>
                                        </p:attrNameLst>
                                      </p:cBhvr>
                                      <p:tavLst>
                                        <p:tav tm="0">
                                          <p:val>
                                            <p:strVal val="#ppt_x"/>
                                          </p:val>
                                        </p:tav>
                                        <p:tav tm="100000">
                                          <p:val>
                                            <p:strVal val="#ppt_x"/>
                                          </p:val>
                                        </p:tav>
                                      </p:tavLst>
                                    </p:anim>
                                    <p:anim calcmode="lin" valueType="num">
                                      <p:cBhvr>
                                        <p:cTn id="50" dur="1000" fill="hold"/>
                                        <p:tgtEl>
                                          <p:spTgt spid="53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26">
                                            <p:txEl>
                                              <p:pRg st="0" end="0"/>
                                            </p:txEl>
                                          </p:spTgt>
                                        </p:tgtEl>
                                        <p:attrNameLst>
                                          <p:attrName>style.visibility</p:attrName>
                                        </p:attrNameLst>
                                      </p:cBhvr>
                                      <p:to>
                                        <p:strVal val="visible"/>
                                      </p:to>
                                    </p:set>
                                    <p:animEffect transition="in" filter="fade">
                                      <p:cBhvr>
                                        <p:cTn id="55" dur="1000"/>
                                        <p:tgtEl>
                                          <p:spTgt spid="526">
                                            <p:txEl>
                                              <p:pRg st="0" end="0"/>
                                            </p:txEl>
                                          </p:spTgt>
                                        </p:tgtEl>
                                      </p:cBhvr>
                                    </p:animEffect>
                                    <p:anim calcmode="lin" valueType="num">
                                      <p:cBhvr>
                                        <p:cTn id="56" dur="1000" fill="hold"/>
                                        <p:tgtEl>
                                          <p:spTgt spid="526">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52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 grpId="0" animBg="1"/>
      <p:bldP spid="526" grpId="0" build="p"/>
      <p:bldP spid="527" grpId="0" animBg="1"/>
      <p:bldP spid="528" grpId="0" animBg="1"/>
      <p:bldP spid="529" grpId="0" animBg="1"/>
      <p:bldP spid="530" grpId="0" animBg="1"/>
      <p:bldP spid="532" grpId="0" animBg="1"/>
      <p:bldP spid="53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537" name="直线"/>
          <p:cNvSpPr>
            <a:spLocks/>
          </p:cNvSpPr>
          <p:nvPr/>
        </p:nvSpPr>
        <p:spPr>
          <a:xfrm>
            <a:off x="6096000" y="1727200"/>
            <a:ext cx="0" cy="5130800"/>
          </a:xfrm>
          <a:prstGeom prst="line">
            <a:avLst/>
          </a:prstGeom>
          <a:noFill/>
          <a:ln w="38100" cap="flat" cmpd="sng">
            <a:solidFill>
              <a:srgbClr val="D70000"/>
            </a:solidFill>
            <a:prstDash val="solid"/>
            <a:round/>
          </a:ln>
        </p:spPr>
      </p:sp>
      <p:sp>
        <p:nvSpPr>
          <p:cNvPr id="538" name="等腰三角形"/>
          <p:cNvSpPr>
            <a:spLocks/>
          </p:cNvSpPr>
          <p:nvPr/>
        </p:nvSpPr>
        <p:spPr>
          <a:xfrm rot="16200000" flipH="1">
            <a:off x="5823763" y="3583965"/>
            <a:ext cx="157246" cy="263844"/>
          </a:xfrm>
          <a:prstGeom prst="triangle">
            <a:avLst>
              <a:gd name="adj" fmla="val 50000"/>
            </a:avLst>
          </a:prstGeom>
          <a:solidFill>
            <a:srgbClr val="D70000"/>
          </a:solidFill>
          <a:ln w="12700" cap="flat" cmpd="sng">
            <a:noFill/>
            <a:prstDash val="solid"/>
            <a:round/>
          </a:ln>
        </p:spPr>
      </p:sp>
      <p:sp>
        <p:nvSpPr>
          <p:cNvPr id="539" name="等腰三角形"/>
          <p:cNvSpPr>
            <a:spLocks/>
          </p:cNvSpPr>
          <p:nvPr/>
        </p:nvSpPr>
        <p:spPr>
          <a:xfrm rot="5400000">
            <a:off x="6222519" y="5092693"/>
            <a:ext cx="157246" cy="263843"/>
          </a:xfrm>
          <a:prstGeom prst="triangle">
            <a:avLst>
              <a:gd name="adj" fmla="val 50000"/>
            </a:avLst>
          </a:prstGeom>
          <a:solidFill>
            <a:srgbClr val="D70000"/>
          </a:solidFill>
          <a:ln w="12700" cap="flat" cmpd="sng">
            <a:noFill/>
            <a:prstDash val="solid"/>
            <a:round/>
          </a:ln>
        </p:spPr>
      </p:sp>
      <p:grpSp>
        <p:nvGrpSpPr>
          <p:cNvPr id="542" name="组合"/>
          <p:cNvGrpSpPr>
            <a:grpSpLocks/>
          </p:cNvGrpSpPr>
          <p:nvPr/>
        </p:nvGrpSpPr>
        <p:grpSpPr>
          <a:xfrm>
            <a:off x="5975096" y="1598836"/>
            <a:ext cx="256726" cy="256726"/>
            <a:chOff x="5975096" y="1598836"/>
            <a:chExt cx="256726" cy="256726"/>
          </a:xfrm>
        </p:grpSpPr>
        <p:sp>
          <p:nvSpPr>
            <p:cNvPr id="540" name="椭圆"/>
            <p:cNvSpPr>
              <a:spLocks/>
            </p:cNvSpPr>
            <p:nvPr/>
          </p:nvSpPr>
          <p:spPr>
            <a:xfrm>
              <a:off x="5975096" y="1598836"/>
              <a:ext cx="256726" cy="256726"/>
            </a:xfrm>
            <a:prstGeom prst="ellipse">
              <a:avLst/>
            </a:prstGeom>
            <a:solidFill>
              <a:srgbClr val="D70000"/>
            </a:solidFill>
            <a:ln w="12700" cap="flat" cmpd="sng">
              <a:solidFill>
                <a:srgbClr val="D70000"/>
              </a:solidFill>
              <a:prstDash val="solid"/>
              <a:round/>
            </a:ln>
          </p:spPr>
        </p:sp>
        <p:sp>
          <p:nvSpPr>
            <p:cNvPr id="541" name="椭圆"/>
            <p:cNvSpPr>
              <a:spLocks/>
            </p:cNvSpPr>
            <p:nvPr/>
          </p:nvSpPr>
          <p:spPr>
            <a:xfrm>
              <a:off x="6039278" y="1663017"/>
              <a:ext cx="128364" cy="128363"/>
            </a:xfrm>
            <a:prstGeom prst="ellipse">
              <a:avLst/>
            </a:prstGeom>
            <a:solidFill>
              <a:schemeClr val="bg1"/>
            </a:solidFill>
            <a:ln w="12700" cap="flat" cmpd="sng">
              <a:solidFill>
                <a:srgbClr val="D70000"/>
              </a:solidFill>
              <a:prstDash val="solid"/>
              <a:round/>
            </a:ln>
          </p:spPr>
        </p:sp>
      </p:grpSp>
      <p:grpSp>
        <p:nvGrpSpPr>
          <p:cNvPr id="545" name="组合"/>
          <p:cNvGrpSpPr>
            <a:grpSpLocks/>
          </p:cNvGrpSpPr>
          <p:nvPr/>
        </p:nvGrpSpPr>
        <p:grpSpPr>
          <a:xfrm>
            <a:off x="5977877" y="3587522"/>
            <a:ext cx="256726" cy="256726"/>
            <a:chOff x="5977877" y="3587522"/>
            <a:chExt cx="256726" cy="256726"/>
          </a:xfrm>
        </p:grpSpPr>
        <p:sp>
          <p:nvSpPr>
            <p:cNvPr id="543" name="椭圆"/>
            <p:cNvSpPr>
              <a:spLocks/>
            </p:cNvSpPr>
            <p:nvPr/>
          </p:nvSpPr>
          <p:spPr>
            <a:xfrm>
              <a:off x="5977877" y="3587522"/>
              <a:ext cx="256726" cy="256726"/>
            </a:xfrm>
            <a:prstGeom prst="ellipse">
              <a:avLst/>
            </a:prstGeom>
            <a:solidFill>
              <a:srgbClr val="D70000"/>
            </a:solidFill>
            <a:ln w="12700" cap="flat" cmpd="sng">
              <a:solidFill>
                <a:srgbClr val="D70000"/>
              </a:solidFill>
              <a:prstDash val="solid"/>
              <a:round/>
            </a:ln>
          </p:spPr>
        </p:sp>
        <p:sp>
          <p:nvSpPr>
            <p:cNvPr id="544" name="椭圆"/>
            <p:cNvSpPr>
              <a:spLocks/>
            </p:cNvSpPr>
            <p:nvPr/>
          </p:nvSpPr>
          <p:spPr>
            <a:xfrm>
              <a:off x="6042059" y="3651704"/>
              <a:ext cx="128364" cy="128363"/>
            </a:xfrm>
            <a:prstGeom prst="ellipse">
              <a:avLst/>
            </a:prstGeom>
            <a:solidFill>
              <a:schemeClr val="bg1"/>
            </a:solidFill>
            <a:ln w="12700" cap="flat" cmpd="sng">
              <a:solidFill>
                <a:srgbClr val="D70000"/>
              </a:solidFill>
              <a:prstDash val="solid"/>
              <a:round/>
            </a:ln>
          </p:spPr>
        </p:sp>
      </p:grpSp>
      <p:grpSp>
        <p:nvGrpSpPr>
          <p:cNvPr id="548" name="组合"/>
          <p:cNvGrpSpPr>
            <a:grpSpLocks/>
          </p:cNvGrpSpPr>
          <p:nvPr/>
        </p:nvGrpSpPr>
        <p:grpSpPr>
          <a:xfrm>
            <a:off x="5953492" y="5096252"/>
            <a:ext cx="256726" cy="256726"/>
            <a:chOff x="5953492" y="5096252"/>
            <a:chExt cx="256726" cy="256726"/>
          </a:xfrm>
        </p:grpSpPr>
        <p:sp>
          <p:nvSpPr>
            <p:cNvPr id="546" name="椭圆"/>
            <p:cNvSpPr>
              <a:spLocks/>
            </p:cNvSpPr>
            <p:nvPr/>
          </p:nvSpPr>
          <p:spPr>
            <a:xfrm>
              <a:off x="5953492" y="5096252"/>
              <a:ext cx="256726" cy="256726"/>
            </a:xfrm>
            <a:prstGeom prst="ellipse">
              <a:avLst/>
            </a:prstGeom>
            <a:solidFill>
              <a:srgbClr val="D70000"/>
            </a:solidFill>
            <a:ln w="12700" cap="flat" cmpd="sng">
              <a:solidFill>
                <a:srgbClr val="D70000"/>
              </a:solidFill>
              <a:prstDash val="solid"/>
              <a:round/>
            </a:ln>
          </p:spPr>
        </p:sp>
        <p:sp>
          <p:nvSpPr>
            <p:cNvPr id="547" name="椭圆"/>
            <p:cNvSpPr>
              <a:spLocks/>
            </p:cNvSpPr>
            <p:nvPr/>
          </p:nvSpPr>
          <p:spPr>
            <a:xfrm>
              <a:off x="6017673" y="5160433"/>
              <a:ext cx="128364" cy="128363"/>
            </a:xfrm>
            <a:prstGeom prst="ellipse">
              <a:avLst/>
            </a:prstGeom>
            <a:solidFill>
              <a:schemeClr val="bg1"/>
            </a:solidFill>
            <a:ln w="12700" cap="flat" cmpd="sng">
              <a:solidFill>
                <a:srgbClr val="D70000"/>
              </a:solidFill>
              <a:prstDash val="solid"/>
              <a:round/>
            </a:ln>
          </p:spPr>
        </p:sp>
      </p:grpSp>
      <p:sp>
        <p:nvSpPr>
          <p:cNvPr id="550" name="文本框"/>
          <p:cNvSpPr>
            <a:spLocks noGrp="1"/>
          </p:cNvSpPr>
          <p:nvPr>
            <p:ph type="body"/>
          </p:nvPr>
        </p:nvSpPr>
        <p:spPr>
          <a:xfrm>
            <a:off x="1276181" y="355856"/>
            <a:ext cx="8580337" cy="461664"/>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a:lnSpc>
                <a:spcPct val="100000"/>
              </a:lnSpc>
              <a:spcBef>
                <a:spcPts val="1000"/>
              </a:spcBef>
              <a:spcAft>
                <a:spcPts val="0"/>
              </a:spcAft>
              <a:buNone/>
            </a:pPr>
            <a:r>
              <a:rPr lang="en-US" altLang="zh-CN" sz="2400" b="1" u="none" strike="noStrike" kern="0" cap="none" spc="0" baseline="0" dirty="0">
                <a:solidFill>
                  <a:srgbClr val="D70000"/>
                </a:solidFill>
                <a:latin typeface="Century Gothic" charset="0"/>
                <a:ea typeface="幼圆" charset="0"/>
                <a:cs typeface="Times New Roman" charset="0"/>
                <a:sym typeface="微软雅黑" charset="0"/>
              </a:rPr>
              <a:t>1.</a:t>
            </a:r>
            <a:r>
              <a:rPr lang="zh-CN" altLang="en-US" sz="2400" b="1" u="none" strike="noStrike" kern="1200" cap="none" spc="300" baseline="0" dirty="0">
                <a:solidFill>
                  <a:srgbClr val="D70000"/>
                </a:solidFill>
                <a:latin typeface="微软雅黑" charset="0"/>
                <a:ea typeface="微软雅黑" charset="0"/>
                <a:cs typeface="Times New Roman" charset="0"/>
              </a:rPr>
              <a:t>开展教育思想大讨论</a:t>
            </a:r>
            <a:endParaRPr lang="zh-CN" altLang="en-US" sz="2400" b="1" u="none" strike="noStrike" kern="0" cap="none" spc="0" baseline="0" dirty="0">
              <a:solidFill>
                <a:srgbClr val="D70000"/>
              </a:solidFill>
              <a:latin typeface="Century Gothic" charset="0"/>
              <a:ea typeface="幼圆" charset="0"/>
              <a:cs typeface="Times New Roman" charset="0"/>
              <a:sym typeface="微软雅黑" charset="0"/>
            </a:endParaRPr>
          </a:p>
        </p:txBody>
      </p:sp>
      <p:sp>
        <p:nvSpPr>
          <p:cNvPr id="551" name="圆角矩形"/>
          <p:cNvSpPr>
            <a:spLocks/>
          </p:cNvSpPr>
          <p:nvPr/>
        </p:nvSpPr>
        <p:spPr>
          <a:xfrm>
            <a:off x="1235034" y="1403674"/>
            <a:ext cx="3776351" cy="3077162"/>
          </a:xfrm>
          <a:prstGeom prst="roundRect">
            <a:avLst>
              <a:gd name="adj" fmla="val 11273"/>
            </a:avLst>
          </a:prstGeom>
          <a:solidFill>
            <a:srgbClr val="C00000"/>
          </a:solidFill>
          <a:ln w="19050" cap="flat" cmpd="sng">
            <a:noFill/>
            <a:prstDash val="solid"/>
            <a:round/>
          </a:ln>
          <a:effectLst>
            <a:outerShdw blurRad="127000" dist="63500" dir="8100000" algn="tr" rotWithShape="0">
              <a:srgbClr val="000000">
                <a:alpha val="29803"/>
              </a:srgbClr>
            </a:outerShdw>
          </a:effectLst>
        </p:spPr>
      </p:sp>
      <p:sp>
        <p:nvSpPr>
          <p:cNvPr id="552" name="矩形"/>
          <p:cNvSpPr>
            <a:spLocks/>
          </p:cNvSpPr>
          <p:nvPr/>
        </p:nvSpPr>
        <p:spPr>
          <a:xfrm>
            <a:off x="1648471" y="1741928"/>
            <a:ext cx="3754802" cy="2862320"/>
          </a:xfrm>
          <a:prstGeom prst="rect">
            <a:avLst/>
          </a:prstGeom>
          <a:solidFill>
            <a:srgbClr val="FFFFFF"/>
          </a:solidFill>
          <a:ln w="12700" cap="flat" cmpd="sng">
            <a:noFill/>
            <a:prstDash val="solid"/>
            <a:round/>
          </a:ln>
        </p:spPr>
        <p:txBody>
          <a:bodyPr vert="horz" wrap="square" lIns="91438" tIns="45719" rIns="91438" bIns="45719" anchor="t" anchorCtr="0">
            <a:prstTxWarp prst="textNoShape">
              <a:avLst/>
            </a:prstTxWarp>
          </a:bodyPr>
          <a:lstStyle/>
          <a:p>
            <a:pPr marL="0" indent="0" algn="just">
              <a:lnSpc>
                <a:spcPct val="150000"/>
              </a:lnSpc>
              <a:spcBef>
                <a:spcPts val="0"/>
              </a:spcBef>
              <a:spcAft>
                <a:spcPts val="0"/>
              </a:spcAft>
              <a:buNone/>
            </a:pPr>
            <a:r>
              <a:rPr lang="zh-CN" altLang="en-US" sz="2000" u="none" strike="noStrike" kern="1200" cap="none" spc="0" baseline="0" dirty="0">
                <a:solidFill>
                  <a:srgbClr val="000000"/>
                </a:solidFill>
                <a:latin typeface="微软雅黑" charset="0"/>
                <a:ea typeface="微软雅黑" charset="0"/>
                <a:cs typeface="微软雅黑" charset="0"/>
              </a:rPr>
              <a:t>要围绕“加快建设高水平本科教育，全面提高高校人才培养能力”这一主题，广泛深入开展教育思想大讨论，统一思想、凝聚共识，汇聚起推动本科教育蓬勃发展的强大合力。</a:t>
            </a:r>
            <a:endParaRPr lang="zh-CN" altLang="en-US" sz="2000" b="1" u="none" strike="noStrike" kern="1200" cap="none" spc="0" baseline="0" dirty="0">
              <a:solidFill>
                <a:srgbClr val="000000"/>
              </a:solidFill>
              <a:effectLst>
                <a:outerShdw blurRad="38100" dist="38100" dir="2700000" algn="tl">
                  <a:srgbClr val="000000">
                    <a:alpha val="43000"/>
                  </a:srgbClr>
                </a:outerShdw>
              </a:effectLst>
              <a:latin typeface="黑体" pitchFamily="49" charset="-122"/>
              <a:ea typeface="黑体" pitchFamily="49" charset="-122"/>
              <a:cs typeface="微软雅黑" charset="0"/>
            </a:endParaRPr>
          </a:p>
        </p:txBody>
      </p:sp>
      <p:sp>
        <p:nvSpPr>
          <p:cNvPr id="553" name="圆角矩形"/>
          <p:cNvSpPr>
            <a:spLocks/>
          </p:cNvSpPr>
          <p:nvPr/>
        </p:nvSpPr>
        <p:spPr>
          <a:xfrm>
            <a:off x="7156385" y="2754019"/>
            <a:ext cx="3776352" cy="3077162"/>
          </a:xfrm>
          <a:prstGeom prst="roundRect">
            <a:avLst>
              <a:gd name="adj" fmla="val 11273"/>
            </a:avLst>
          </a:prstGeom>
          <a:solidFill>
            <a:srgbClr val="C00000"/>
          </a:solidFill>
          <a:ln w="19050" cap="flat" cmpd="sng">
            <a:noFill/>
            <a:prstDash val="solid"/>
            <a:round/>
          </a:ln>
          <a:effectLst>
            <a:outerShdw blurRad="127000" dist="63500" dir="8100000" algn="tr" rotWithShape="0">
              <a:srgbClr val="000000">
                <a:alpha val="29803"/>
              </a:srgbClr>
            </a:outerShdw>
          </a:effectLst>
        </p:spPr>
      </p:sp>
      <p:sp>
        <p:nvSpPr>
          <p:cNvPr id="554" name="矩形"/>
          <p:cNvSpPr>
            <a:spLocks/>
          </p:cNvSpPr>
          <p:nvPr/>
        </p:nvSpPr>
        <p:spPr>
          <a:xfrm>
            <a:off x="6823656" y="2622939"/>
            <a:ext cx="3754802" cy="2862320"/>
          </a:xfrm>
          <a:prstGeom prst="rect">
            <a:avLst/>
          </a:prstGeom>
          <a:solidFill>
            <a:srgbClr val="FFFFFF"/>
          </a:solidFill>
          <a:ln w="12700" cap="flat" cmpd="sng">
            <a:noFill/>
            <a:prstDash val="solid"/>
            <a:round/>
          </a:ln>
        </p:spPr>
        <p:txBody>
          <a:bodyPr vert="horz" wrap="square" lIns="91438" tIns="45719" rIns="91438" bIns="45719" anchor="t" anchorCtr="0">
            <a:prstTxWarp prst="textNoShape">
              <a:avLst/>
            </a:prstTxWarp>
          </a:bodyPr>
          <a:lstStyle/>
          <a:p>
            <a:pPr marL="0" indent="0" algn="just">
              <a:lnSpc>
                <a:spcPct val="150000"/>
              </a:lnSpc>
              <a:spcBef>
                <a:spcPts val="0"/>
              </a:spcBef>
              <a:spcAft>
                <a:spcPts val="0"/>
              </a:spcAft>
              <a:buNone/>
            </a:pPr>
            <a:r>
              <a:rPr lang="zh-CN" altLang="en-US" sz="2000" u="none" strike="noStrike" kern="1200" cap="none" spc="0" baseline="0" dirty="0">
                <a:solidFill>
                  <a:srgbClr val="000000"/>
                </a:solidFill>
                <a:latin typeface="微软雅黑" charset="0"/>
                <a:ea typeface="微软雅黑" charset="0"/>
                <a:cs typeface="微软雅黑" charset="0"/>
              </a:rPr>
              <a:t>要在校报、校刊、门户网站、微博、微信公众号等各类媒体上开辟专栏，组织干部教师发表体会文章，介绍典型经验，宣传改革成果，努力营造振兴本科教育的良好舆论氛围。</a:t>
            </a:r>
            <a:endParaRPr lang="zh-CN" altLang="en-US" sz="2000" b="1" u="none" strike="noStrike" kern="1200" cap="none" spc="0" baseline="0" dirty="0">
              <a:solidFill>
                <a:srgbClr val="000000"/>
              </a:solidFill>
              <a:effectLst>
                <a:outerShdw blurRad="38100" dist="38100" dir="2700000" algn="tl">
                  <a:srgbClr val="000000">
                    <a:alpha val="43000"/>
                  </a:srgbClr>
                </a:outerShdw>
              </a:effectLst>
              <a:latin typeface="黑体" pitchFamily="49" charset="-122"/>
              <a:ea typeface="黑体" pitchFamily="49" charset="-122"/>
              <a:cs typeface="微软雅黑" charset="0"/>
            </a:endParaRPr>
          </a:p>
        </p:txBody>
      </p:sp>
      <p:pic>
        <p:nvPicPr>
          <p:cNvPr id="866" name="图片"/>
          <p:cNvPicPr>
            <a:picLocks noChangeAspect="1"/>
          </p:cNvPicPr>
          <p:nvPr/>
        </p:nvPicPr>
        <p:blipFill>
          <a:blip r:embed="rId3"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48348043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7"/>
                                        </p:tgtEl>
                                        <p:attrNameLst>
                                          <p:attrName>style.visibility</p:attrName>
                                        </p:attrNameLst>
                                      </p:cBhvr>
                                      <p:to>
                                        <p:strVal val="visible"/>
                                      </p:to>
                                    </p:set>
                                    <p:animEffect transition="in" filter="wipe(down)">
                                      <p:cBhvr>
                                        <p:cTn id="7" dur="500"/>
                                        <p:tgtEl>
                                          <p:spTgt spid="537"/>
                                        </p:tgtEl>
                                      </p:cBhvr>
                                    </p:animEffect>
                                  </p:childTnLst>
                                </p:cTn>
                              </p:par>
                            </p:childTnLst>
                          </p:cTn>
                        </p:par>
                        <p:par>
                          <p:cTn id="8" fill="hold" nodeType="with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542"/>
                                        </p:tgtEl>
                                        <p:attrNameLst>
                                          <p:attrName>style.visibility</p:attrName>
                                        </p:attrNameLst>
                                      </p:cBhvr>
                                      <p:to>
                                        <p:strVal val="visible"/>
                                      </p:to>
                                    </p:set>
                                    <p:anim calcmode="lin" valueType="num">
                                      <p:cBhvr>
                                        <p:cTn id="11" dur="500" fill="hold"/>
                                        <p:tgtEl>
                                          <p:spTgt spid="542"/>
                                        </p:tgtEl>
                                        <p:attrNameLst>
                                          <p:attrName>ppt_w</p:attrName>
                                        </p:attrNameLst>
                                      </p:cBhvr>
                                      <p:tavLst>
                                        <p:tav tm="0">
                                          <p:val>
                                            <p:fltVal val="0"/>
                                          </p:val>
                                        </p:tav>
                                        <p:tav tm="100000">
                                          <p:val>
                                            <p:strVal val="#ppt_w"/>
                                          </p:val>
                                        </p:tav>
                                      </p:tavLst>
                                    </p:anim>
                                    <p:anim calcmode="lin" valueType="num">
                                      <p:cBhvr>
                                        <p:cTn id="12" dur="500" fill="hold"/>
                                        <p:tgtEl>
                                          <p:spTgt spid="542"/>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45"/>
                                        </p:tgtEl>
                                        <p:attrNameLst>
                                          <p:attrName>style.visibility</p:attrName>
                                        </p:attrNameLst>
                                      </p:cBhvr>
                                      <p:to>
                                        <p:strVal val="visible"/>
                                      </p:to>
                                    </p:set>
                                    <p:anim calcmode="lin" valueType="num">
                                      <p:cBhvr>
                                        <p:cTn id="15" dur="500" fill="hold"/>
                                        <p:tgtEl>
                                          <p:spTgt spid="545"/>
                                        </p:tgtEl>
                                        <p:attrNameLst>
                                          <p:attrName>ppt_w</p:attrName>
                                        </p:attrNameLst>
                                      </p:cBhvr>
                                      <p:tavLst>
                                        <p:tav tm="0">
                                          <p:val>
                                            <p:fltVal val="0"/>
                                          </p:val>
                                        </p:tav>
                                        <p:tav tm="100000">
                                          <p:val>
                                            <p:strVal val="#ppt_w"/>
                                          </p:val>
                                        </p:tav>
                                      </p:tavLst>
                                    </p:anim>
                                    <p:anim calcmode="lin" valueType="num">
                                      <p:cBhvr>
                                        <p:cTn id="16" dur="500" fill="hold"/>
                                        <p:tgtEl>
                                          <p:spTgt spid="54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548"/>
                                        </p:tgtEl>
                                        <p:attrNameLst>
                                          <p:attrName>style.visibility</p:attrName>
                                        </p:attrNameLst>
                                      </p:cBhvr>
                                      <p:to>
                                        <p:strVal val="visible"/>
                                      </p:to>
                                    </p:set>
                                    <p:anim calcmode="lin" valueType="num">
                                      <p:cBhvr>
                                        <p:cTn id="19" dur="500" fill="hold"/>
                                        <p:tgtEl>
                                          <p:spTgt spid="548"/>
                                        </p:tgtEl>
                                        <p:attrNameLst>
                                          <p:attrName>ppt_w</p:attrName>
                                        </p:attrNameLst>
                                      </p:cBhvr>
                                      <p:tavLst>
                                        <p:tav tm="0">
                                          <p:val>
                                            <p:fltVal val="0"/>
                                          </p:val>
                                        </p:tav>
                                        <p:tav tm="100000">
                                          <p:val>
                                            <p:strVal val="#ppt_w"/>
                                          </p:val>
                                        </p:tav>
                                      </p:tavLst>
                                    </p:anim>
                                    <p:anim calcmode="lin" valueType="num">
                                      <p:cBhvr>
                                        <p:cTn id="20" dur="500" fill="hold"/>
                                        <p:tgtEl>
                                          <p:spTgt spid="548"/>
                                        </p:tgtEl>
                                        <p:attrNameLst>
                                          <p:attrName>ppt_h</p:attrName>
                                        </p:attrNameLst>
                                      </p:cBhvr>
                                      <p:tavLst>
                                        <p:tav tm="0">
                                          <p:val>
                                            <p:fltVal val="0"/>
                                          </p:val>
                                        </p:tav>
                                        <p:tav tm="100000">
                                          <p:val>
                                            <p:strVal val="#ppt_h"/>
                                          </p:val>
                                        </p:tav>
                                      </p:tavLst>
                                    </p:anim>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538"/>
                                        </p:tgtEl>
                                        <p:attrNameLst>
                                          <p:attrName>style.visibility</p:attrName>
                                        </p:attrNameLst>
                                      </p:cBhvr>
                                      <p:to>
                                        <p:strVal val="visible"/>
                                      </p:to>
                                    </p:set>
                                    <p:animEffect transition="in" filter="wipe(right)">
                                      <p:cBhvr>
                                        <p:cTn id="24" dur="500"/>
                                        <p:tgtEl>
                                          <p:spTgt spid="53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539"/>
                                        </p:tgtEl>
                                        <p:attrNameLst>
                                          <p:attrName>style.visibility</p:attrName>
                                        </p:attrNameLst>
                                      </p:cBhvr>
                                      <p:to>
                                        <p:strVal val="visible"/>
                                      </p:to>
                                    </p:set>
                                    <p:animEffect transition="in" filter="wipe(left)">
                                      <p:cBhvr>
                                        <p:cTn id="28" dur="500"/>
                                        <p:tgtEl>
                                          <p:spTgt spid="53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52"/>
                                        </p:tgtEl>
                                        <p:attrNameLst>
                                          <p:attrName>style.visibility</p:attrName>
                                        </p:attrNameLst>
                                      </p:cBhvr>
                                      <p:to>
                                        <p:strVal val="visible"/>
                                      </p:to>
                                    </p:set>
                                    <p:animEffect transition="in" filter="fade">
                                      <p:cBhvr>
                                        <p:cTn id="33" dur="1000"/>
                                        <p:tgtEl>
                                          <p:spTgt spid="552"/>
                                        </p:tgtEl>
                                      </p:cBhvr>
                                    </p:animEffect>
                                    <p:anim calcmode="lin" valueType="num">
                                      <p:cBhvr>
                                        <p:cTn id="34" dur="1000" fill="hold"/>
                                        <p:tgtEl>
                                          <p:spTgt spid="552"/>
                                        </p:tgtEl>
                                        <p:attrNameLst>
                                          <p:attrName>ppt_x</p:attrName>
                                        </p:attrNameLst>
                                      </p:cBhvr>
                                      <p:tavLst>
                                        <p:tav tm="0">
                                          <p:val>
                                            <p:strVal val="#ppt_x"/>
                                          </p:val>
                                        </p:tav>
                                        <p:tav tm="100000">
                                          <p:val>
                                            <p:strVal val="#ppt_x"/>
                                          </p:val>
                                        </p:tav>
                                      </p:tavLst>
                                    </p:anim>
                                    <p:anim calcmode="lin" valueType="num">
                                      <p:cBhvr>
                                        <p:cTn id="35" dur="1000" fill="hold"/>
                                        <p:tgtEl>
                                          <p:spTgt spid="552"/>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551"/>
                                        </p:tgtEl>
                                        <p:attrNameLst>
                                          <p:attrName>style.visibility</p:attrName>
                                        </p:attrNameLst>
                                      </p:cBhvr>
                                      <p:to>
                                        <p:strVal val="visible"/>
                                      </p:to>
                                    </p:set>
                                    <p:animEffect transition="in" filter="wipe(left)">
                                      <p:cBhvr>
                                        <p:cTn id="39" dur="500"/>
                                        <p:tgtEl>
                                          <p:spTgt spid="55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54"/>
                                        </p:tgtEl>
                                        <p:attrNameLst>
                                          <p:attrName>style.visibility</p:attrName>
                                        </p:attrNameLst>
                                      </p:cBhvr>
                                      <p:to>
                                        <p:strVal val="visible"/>
                                      </p:to>
                                    </p:set>
                                    <p:animEffect transition="in" filter="fade">
                                      <p:cBhvr>
                                        <p:cTn id="44" dur="1000"/>
                                        <p:tgtEl>
                                          <p:spTgt spid="554"/>
                                        </p:tgtEl>
                                      </p:cBhvr>
                                    </p:animEffect>
                                    <p:anim calcmode="lin" valueType="num">
                                      <p:cBhvr>
                                        <p:cTn id="45" dur="1000" fill="hold"/>
                                        <p:tgtEl>
                                          <p:spTgt spid="554"/>
                                        </p:tgtEl>
                                        <p:attrNameLst>
                                          <p:attrName>ppt_x</p:attrName>
                                        </p:attrNameLst>
                                      </p:cBhvr>
                                      <p:tavLst>
                                        <p:tav tm="0">
                                          <p:val>
                                            <p:strVal val="#ppt_x"/>
                                          </p:val>
                                        </p:tav>
                                        <p:tav tm="100000">
                                          <p:val>
                                            <p:strVal val="#ppt_x"/>
                                          </p:val>
                                        </p:tav>
                                      </p:tavLst>
                                    </p:anim>
                                    <p:anim calcmode="lin" valueType="num">
                                      <p:cBhvr>
                                        <p:cTn id="46" dur="1000" fill="hold"/>
                                        <p:tgtEl>
                                          <p:spTgt spid="554"/>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553"/>
                                        </p:tgtEl>
                                        <p:attrNameLst>
                                          <p:attrName>style.visibility</p:attrName>
                                        </p:attrNameLst>
                                      </p:cBhvr>
                                      <p:to>
                                        <p:strVal val="visible"/>
                                      </p:to>
                                    </p:set>
                                    <p:animEffect transition="in" filter="wipe(left)">
                                      <p:cBhvr>
                                        <p:cTn id="50" dur="500"/>
                                        <p:tgtEl>
                                          <p:spTgt spid="553"/>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50">
                                            <p:txEl>
                                              <p:pRg st="0" end="0"/>
                                            </p:txEl>
                                          </p:spTgt>
                                        </p:tgtEl>
                                        <p:attrNameLst>
                                          <p:attrName>style.visibility</p:attrName>
                                        </p:attrNameLst>
                                      </p:cBhvr>
                                      <p:to>
                                        <p:strVal val="visible"/>
                                      </p:to>
                                    </p:set>
                                    <p:animEffect transition="in" filter="fade">
                                      <p:cBhvr>
                                        <p:cTn id="55" dur="1000"/>
                                        <p:tgtEl>
                                          <p:spTgt spid="550">
                                            <p:txEl>
                                              <p:pRg st="0" end="0"/>
                                            </p:txEl>
                                          </p:spTgt>
                                        </p:tgtEl>
                                      </p:cBhvr>
                                    </p:animEffect>
                                    <p:anim calcmode="lin" valueType="num">
                                      <p:cBhvr>
                                        <p:cTn id="56" dur="1000" fill="hold"/>
                                        <p:tgtEl>
                                          <p:spTgt spid="550">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55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 grpId="0" animBg="1"/>
      <p:bldP spid="538" grpId="0" animBg="1"/>
      <p:bldP spid="539" grpId="0" animBg="1"/>
      <p:bldP spid="542" grpId="0" animBg="1"/>
      <p:bldP spid="545" grpId="0" animBg="1"/>
      <p:bldP spid="548" grpId="0" animBg="1"/>
      <p:bldP spid="550" grpId="0" build="p"/>
      <p:bldP spid="551" grpId="0" animBg="1"/>
      <p:bldP spid="552" grpId="0" animBg="1"/>
      <p:bldP spid="553" grpId="0" animBg="1"/>
      <p:bldP spid="5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559" name="文本框"/>
          <p:cNvSpPr>
            <a:spLocks noGrp="1"/>
          </p:cNvSpPr>
          <p:nvPr>
            <p:ph type="body"/>
          </p:nvPr>
        </p:nvSpPr>
        <p:spPr>
          <a:xfrm>
            <a:off x="1276181" y="355856"/>
            <a:ext cx="8580337" cy="461664"/>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a:lnSpc>
                <a:spcPct val="100000"/>
              </a:lnSpc>
              <a:spcBef>
                <a:spcPts val="1000"/>
              </a:spcBef>
              <a:spcAft>
                <a:spcPts val="0"/>
              </a:spcAft>
              <a:buNone/>
            </a:pPr>
            <a:r>
              <a:rPr lang="en-US" altLang="zh-CN" sz="2400" b="1" u="none" strike="noStrike" kern="0" cap="none" spc="0" baseline="0" dirty="0">
                <a:solidFill>
                  <a:srgbClr val="D70000"/>
                </a:solidFill>
                <a:latin typeface="Century Gothic" charset="0"/>
                <a:ea typeface="幼圆" charset="0"/>
                <a:cs typeface="Times New Roman" charset="0"/>
                <a:sym typeface="微软雅黑" charset="0"/>
              </a:rPr>
              <a:t>1.</a:t>
            </a:r>
            <a:r>
              <a:rPr lang="zh-CN" altLang="en-US" sz="2400" b="1" u="none" strike="noStrike" kern="1200" cap="none" spc="300" baseline="0" dirty="0">
                <a:solidFill>
                  <a:srgbClr val="D70000"/>
                </a:solidFill>
                <a:latin typeface="微软雅黑" charset="0"/>
                <a:ea typeface="微软雅黑" charset="0"/>
                <a:cs typeface="Times New Roman" charset="0"/>
              </a:rPr>
              <a:t>开展教育思想大讨论</a:t>
            </a:r>
            <a:endParaRPr lang="zh-CN" altLang="en-US" sz="2400" b="1" u="none" strike="noStrike" kern="0" cap="none" spc="0" baseline="0" dirty="0">
              <a:solidFill>
                <a:srgbClr val="D70000"/>
              </a:solidFill>
              <a:latin typeface="Century Gothic" charset="0"/>
              <a:ea typeface="幼圆" charset="0"/>
              <a:cs typeface="Times New Roman" charset="0"/>
              <a:sym typeface="微软雅黑" charset="0"/>
            </a:endParaRPr>
          </a:p>
        </p:txBody>
      </p:sp>
      <p:sp>
        <p:nvSpPr>
          <p:cNvPr id="560" name="曲线"/>
          <p:cNvSpPr>
            <a:spLocks/>
          </p:cNvSpPr>
          <p:nvPr/>
        </p:nvSpPr>
        <p:spPr>
          <a:xfrm>
            <a:off x="1504053" y="1688220"/>
            <a:ext cx="10110015" cy="1993131"/>
          </a:xfrm>
          <a:custGeom>
            <a:avLst/>
            <a:gdLst>
              <a:gd name="T1" fmla="*/ 0 w 21600"/>
              <a:gd name="T2" fmla="*/ 0 h 21600"/>
              <a:gd name="T3" fmla="*/ 21600 w 21600"/>
              <a:gd name="T4" fmla="*/ 21600 h 21600"/>
            </a:gdLst>
            <a:ahLst/>
            <a:cxnLst/>
            <a:rect l="T1" t="T2" r="T3" b="T4"/>
            <a:pathLst>
              <a:path w="21600" h="21600">
                <a:moveTo>
                  <a:pt x="1644" y="126"/>
                </a:moveTo>
                <a:lnTo>
                  <a:pt x="21600" y="0"/>
                </a:lnTo>
                <a:lnTo>
                  <a:pt x="21600" y="21600"/>
                </a:lnTo>
                <a:lnTo>
                  <a:pt x="0" y="21600"/>
                </a:lnTo>
                <a:lnTo>
                  <a:pt x="1644" y="126"/>
                </a:lnTo>
                <a:close/>
              </a:path>
            </a:pathLst>
          </a:custGeom>
          <a:solidFill>
            <a:srgbClr val="D8D8D8"/>
          </a:solidFill>
          <a:ln w="25400" cap="flat" cmpd="sng">
            <a:noFill/>
            <a:prstDash val="solid"/>
            <a:round/>
          </a:ln>
        </p:spPr>
        <p:txBody>
          <a:bodyPr vert="horz" wrap="square" lIns="1440000" tIns="0" rIns="72000" bIns="0" anchor="ctr" anchorCtr="0">
            <a:prstTxWarp prst="textNoShape">
              <a:avLst/>
            </a:prstTxWarp>
          </a:bodyPr>
          <a:lstStyle/>
          <a:p>
            <a:pPr marL="0" indent="0" algn="just">
              <a:lnSpc>
                <a:spcPct val="150000"/>
              </a:lnSpc>
              <a:spcBef>
                <a:spcPts val="660"/>
              </a:spcBef>
              <a:spcAft>
                <a:spcPts val="660"/>
              </a:spcAft>
              <a:buNone/>
            </a:pPr>
            <a:r>
              <a:rPr lang="zh-CN" altLang="en-US" sz="1600" u="none" strike="noStrike" kern="1200" cap="none" spc="0" baseline="0" dirty="0">
                <a:solidFill>
                  <a:schemeClr val="tx1"/>
                </a:solidFill>
                <a:latin typeface="微软雅黑" charset="0"/>
                <a:ea typeface="微软雅黑" charset="0"/>
                <a:cs typeface="微软雅黑" charset="0"/>
              </a:rPr>
              <a:t>要坚持问题导向，全面梳理排查影响本科教育改革发展、影响“以本为本”“四个回归”的主要问题，重点围绕本科教育存在的领导精力投入不到位、教师精力投入不到位、学生精力投入不到位、资源投入不到位的问题，围绕理念滞后、方法陈旧、管理不严、“水课”过多、毕业论文（设计）质量不高、评价标准和政策机制聚焦不足等突出问题，开展专题学习研讨、进行专项研究部署，增强改的意识、统一改的思想、凝聚改的共识、拿出改的决心。</a:t>
            </a:r>
            <a:endParaRPr lang="zh-CN" altLang="en-US" sz="1600" b="0" i="0" u="none" strike="noStrike" kern="0" cap="none" spc="0" baseline="0" dirty="0">
              <a:solidFill>
                <a:srgbClr val="0D0D0D"/>
              </a:solidFill>
              <a:latin typeface="微软雅黑" charset="0"/>
              <a:ea typeface="微软雅黑" charset="0"/>
              <a:cs typeface="微软雅黑" charset="0"/>
              <a:sym typeface="微软雅黑" charset="0"/>
            </a:endParaRPr>
          </a:p>
        </p:txBody>
      </p:sp>
      <p:sp>
        <p:nvSpPr>
          <p:cNvPr id="561" name="曲线"/>
          <p:cNvSpPr>
            <a:spLocks/>
          </p:cNvSpPr>
          <p:nvPr/>
        </p:nvSpPr>
        <p:spPr>
          <a:xfrm>
            <a:off x="827585" y="1236910"/>
            <a:ext cx="2021094" cy="1075601"/>
          </a:xfrm>
          <a:custGeom>
            <a:avLst/>
            <a:gdLst>
              <a:gd name="T1" fmla="*/ 0 w 21600"/>
              <a:gd name="T2" fmla="*/ 0 h 21600"/>
              <a:gd name="T3" fmla="*/ 21600 w 21600"/>
              <a:gd name="T4" fmla="*/ 21600 h 21600"/>
            </a:gdLst>
            <a:ahLst/>
            <a:cxnLst/>
            <a:rect l="T1" t="T2" r="T3" b="T4"/>
            <a:pathLst>
              <a:path w="21600" h="21600">
                <a:moveTo>
                  <a:pt x="2535" y="0"/>
                </a:moveTo>
                <a:lnTo>
                  <a:pt x="17016" y="3097"/>
                </a:lnTo>
                <a:lnTo>
                  <a:pt x="21600" y="21600"/>
                </a:lnTo>
                <a:lnTo>
                  <a:pt x="0" y="20376"/>
                </a:lnTo>
                <a:close/>
              </a:path>
            </a:pathLst>
          </a:custGeom>
          <a:solidFill>
            <a:srgbClr val="C00000"/>
          </a:solidFill>
          <a:ln w="25400" cap="flat" cmpd="sng">
            <a:no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200" b="0" i="0" u="none" strike="noStrike" kern="0" cap="none" spc="0" baseline="0">
                <a:solidFill>
                  <a:srgbClr val="FFFFFF"/>
                </a:solidFill>
                <a:latin typeface="微软雅黑" charset="0"/>
                <a:ea typeface="微软雅黑" charset="0"/>
                <a:cs typeface="微软雅黑" charset="0"/>
                <a:sym typeface="微软雅黑" charset="0"/>
              </a:rPr>
              <a:t>教育思想</a:t>
            </a:r>
            <a:endParaRPr lang="en-US" altLang="zh-CN" sz="2200" b="0" i="0" u="none" strike="noStrike" kern="0" cap="none" spc="0" baseline="0">
              <a:solidFill>
                <a:srgbClr val="FFFFFF"/>
              </a:solidFill>
              <a:latin typeface="微软雅黑" charset="0"/>
              <a:ea typeface="微软雅黑" charset="0"/>
              <a:cs typeface="微软雅黑" charset="0"/>
              <a:sym typeface="微软雅黑" charset="0"/>
            </a:endParaRPr>
          </a:p>
          <a:p>
            <a:pPr marL="0" indent="0" algn="ctr" eaLnBrk="1" fontAlgn="auto" latinLnBrk="0" hangingPunct="1">
              <a:lnSpc>
                <a:spcPct val="100000"/>
              </a:lnSpc>
              <a:spcBef>
                <a:spcPts val="0"/>
              </a:spcBef>
              <a:spcAft>
                <a:spcPts val="0"/>
              </a:spcAft>
              <a:buNone/>
            </a:pPr>
            <a:r>
              <a:rPr lang="zh-CN" altLang="en-US" sz="2200" b="0" i="0" u="none" strike="noStrike" kern="0" cap="none" spc="0" baseline="0">
                <a:solidFill>
                  <a:srgbClr val="FFFFFF"/>
                </a:solidFill>
                <a:latin typeface="微软雅黑" charset="0"/>
                <a:ea typeface="微软雅黑" charset="0"/>
                <a:cs typeface="微软雅黑" charset="0"/>
                <a:sym typeface="微软雅黑" charset="0"/>
              </a:rPr>
              <a:t>大讨论</a:t>
            </a:r>
          </a:p>
        </p:txBody>
      </p:sp>
      <p:sp>
        <p:nvSpPr>
          <p:cNvPr id="562" name="曲线"/>
          <p:cNvSpPr>
            <a:spLocks/>
          </p:cNvSpPr>
          <p:nvPr/>
        </p:nvSpPr>
        <p:spPr>
          <a:xfrm>
            <a:off x="1250561" y="4293484"/>
            <a:ext cx="10363507" cy="1993130"/>
          </a:xfrm>
          <a:custGeom>
            <a:avLst/>
            <a:gdLst>
              <a:gd name="T1" fmla="*/ 0 w 21600"/>
              <a:gd name="T2" fmla="*/ 0 h 21600"/>
              <a:gd name="T3" fmla="*/ 21600 w 21600"/>
              <a:gd name="T4" fmla="*/ 21600 h 21600"/>
            </a:gdLst>
            <a:ahLst/>
            <a:cxnLst/>
            <a:rect l="T1" t="T2" r="T3" b="T4"/>
            <a:pathLst>
              <a:path w="21600" h="21600">
                <a:moveTo>
                  <a:pt x="1644" y="126"/>
                </a:moveTo>
                <a:lnTo>
                  <a:pt x="21600" y="0"/>
                </a:lnTo>
                <a:lnTo>
                  <a:pt x="21600" y="21600"/>
                </a:lnTo>
                <a:lnTo>
                  <a:pt x="0" y="21600"/>
                </a:lnTo>
                <a:lnTo>
                  <a:pt x="1644" y="126"/>
                </a:lnTo>
                <a:close/>
              </a:path>
            </a:pathLst>
          </a:custGeom>
          <a:solidFill>
            <a:srgbClr val="D8D8D8"/>
          </a:solidFill>
          <a:ln w="25400" cap="flat" cmpd="sng">
            <a:noFill/>
            <a:prstDash val="solid"/>
            <a:round/>
          </a:ln>
        </p:spPr>
        <p:txBody>
          <a:bodyPr vert="horz" wrap="square" lIns="1440000" tIns="0" rIns="72000" bIns="0" anchor="ctr" anchorCtr="0">
            <a:prstTxWarp prst="textNoShape">
              <a:avLst/>
            </a:prstTxWarp>
          </a:bodyPr>
          <a:lstStyle/>
          <a:p>
            <a:pPr marL="0" indent="0" algn="just">
              <a:lnSpc>
                <a:spcPct val="150000"/>
              </a:lnSpc>
              <a:spcBef>
                <a:spcPts val="660"/>
              </a:spcBef>
              <a:spcAft>
                <a:spcPts val="660"/>
              </a:spcAft>
              <a:buNone/>
            </a:pPr>
            <a:r>
              <a:rPr lang="zh-CN" altLang="en-US" sz="1600" u="none" strike="noStrike" kern="1200" cap="none" spc="0" baseline="0" dirty="0">
                <a:solidFill>
                  <a:schemeClr val="tx1"/>
                </a:solidFill>
                <a:latin typeface="微软雅黑" charset="0"/>
                <a:ea typeface="微软雅黑" charset="0"/>
                <a:cs typeface="微软雅黑" charset="0"/>
              </a:rPr>
              <a:t>要根据本地、本校实际，动员全体干部教师参与，组织多种形式的学习研讨，进一步明确干部教师的教书育人使命，提高认识、更新观念，增强齐心协力办好本科教育的责任感、使命感，进一步明确学校本科人才培养的目标定位和振兴本科教育的思路举措。</a:t>
            </a:r>
            <a:endParaRPr lang="zh-CN" altLang="en-US" sz="1600" b="0" i="0" u="none" strike="noStrike" kern="0" cap="none" spc="0" baseline="0" dirty="0">
              <a:solidFill>
                <a:srgbClr val="0D0D0D"/>
              </a:solidFill>
              <a:latin typeface="微软雅黑" charset="0"/>
              <a:ea typeface="微软雅黑" charset="0"/>
              <a:cs typeface="微软雅黑" charset="0"/>
              <a:sym typeface="微软雅黑" charset="0"/>
            </a:endParaRPr>
          </a:p>
        </p:txBody>
      </p:sp>
      <p:sp>
        <p:nvSpPr>
          <p:cNvPr id="563" name="曲线"/>
          <p:cNvSpPr>
            <a:spLocks/>
          </p:cNvSpPr>
          <p:nvPr/>
        </p:nvSpPr>
        <p:spPr>
          <a:xfrm>
            <a:off x="409969" y="3859377"/>
            <a:ext cx="2021094" cy="1075602"/>
          </a:xfrm>
          <a:custGeom>
            <a:avLst/>
            <a:gdLst>
              <a:gd name="T1" fmla="*/ 0 w 21600"/>
              <a:gd name="T2" fmla="*/ 0 h 21600"/>
              <a:gd name="T3" fmla="*/ 21600 w 21600"/>
              <a:gd name="T4" fmla="*/ 21600 h 21600"/>
            </a:gdLst>
            <a:ahLst/>
            <a:cxnLst/>
            <a:rect l="T1" t="T2" r="T3" b="T4"/>
            <a:pathLst>
              <a:path w="21600" h="21600">
                <a:moveTo>
                  <a:pt x="2535" y="0"/>
                </a:moveTo>
                <a:lnTo>
                  <a:pt x="17016" y="3097"/>
                </a:lnTo>
                <a:lnTo>
                  <a:pt x="21600" y="21600"/>
                </a:lnTo>
                <a:lnTo>
                  <a:pt x="0" y="20376"/>
                </a:lnTo>
                <a:close/>
              </a:path>
            </a:pathLst>
          </a:custGeom>
          <a:solidFill>
            <a:srgbClr val="C00000"/>
          </a:solidFill>
          <a:ln w="25400" cap="flat" cmpd="sng">
            <a:no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200" b="0" i="0" u="none" strike="noStrike" kern="0" cap="none" spc="0" baseline="0">
                <a:solidFill>
                  <a:srgbClr val="FFFFFF"/>
                </a:solidFill>
                <a:latin typeface="微软雅黑" charset="0"/>
                <a:ea typeface="微软雅黑" charset="0"/>
                <a:cs typeface="微软雅黑" charset="0"/>
                <a:sym typeface="微软雅黑" charset="0"/>
              </a:rPr>
              <a:t>教育思想</a:t>
            </a:r>
            <a:endParaRPr lang="en-US" altLang="zh-CN" sz="2200" b="0" i="0" u="none" strike="noStrike" kern="0" cap="none" spc="0" baseline="0">
              <a:solidFill>
                <a:srgbClr val="FFFFFF"/>
              </a:solidFill>
              <a:latin typeface="微软雅黑" charset="0"/>
              <a:ea typeface="微软雅黑" charset="0"/>
              <a:cs typeface="微软雅黑" charset="0"/>
              <a:sym typeface="微软雅黑" charset="0"/>
            </a:endParaRPr>
          </a:p>
          <a:p>
            <a:pPr marL="0" indent="0" algn="ctr" eaLnBrk="1" fontAlgn="auto" latinLnBrk="0" hangingPunct="1">
              <a:lnSpc>
                <a:spcPct val="100000"/>
              </a:lnSpc>
              <a:spcBef>
                <a:spcPts val="0"/>
              </a:spcBef>
              <a:spcAft>
                <a:spcPts val="0"/>
              </a:spcAft>
              <a:buNone/>
            </a:pPr>
            <a:r>
              <a:rPr lang="zh-CN" altLang="en-US" sz="2200" b="0" i="0" u="none" strike="noStrike" kern="0" cap="none" spc="0" baseline="0">
                <a:solidFill>
                  <a:srgbClr val="FFFFFF"/>
                </a:solidFill>
                <a:latin typeface="微软雅黑" charset="0"/>
                <a:ea typeface="微软雅黑" charset="0"/>
                <a:cs typeface="微软雅黑" charset="0"/>
                <a:sym typeface="微软雅黑" charset="0"/>
              </a:rPr>
              <a:t>大讨论</a:t>
            </a:r>
          </a:p>
        </p:txBody>
      </p:sp>
      <p:pic>
        <p:nvPicPr>
          <p:cNvPr id="867" name="图片"/>
          <p:cNvPicPr>
            <a:picLocks noChangeAspect="1"/>
          </p:cNvPicPr>
          <p:nvPr/>
        </p:nvPicPr>
        <p:blipFill>
          <a:blip r:embed="rId3"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166290625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9">
                                            <p:txEl>
                                              <p:pRg st="0" end="0"/>
                                            </p:txEl>
                                          </p:spTgt>
                                        </p:tgtEl>
                                        <p:attrNameLst>
                                          <p:attrName>style.visibility</p:attrName>
                                        </p:attrNameLst>
                                      </p:cBhvr>
                                      <p:to>
                                        <p:strVal val="visible"/>
                                      </p:to>
                                    </p:set>
                                    <p:animEffect transition="in" filter="fade">
                                      <p:cBhvr>
                                        <p:cTn id="7" dur="1000"/>
                                        <p:tgtEl>
                                          <p:spTgt spid="559">
                                            <p:txEl>
                                              <p:pRg st="0" end="0"/>
                                            </p:txEl>
                                          </p:spTgt>
                                        </p:tgtEl>
                                      </p:cBhvr>
                                    </p:animEffect>
                                    <p:anim calcmode="lin" valueType="num">
                                      <p:cBhvr>
                                        <p:cTn id="8" dur="1000" fill="hold"/>
                                        <p:tgtEl>
                                          <p:spTgt spid="5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60"/>
                                        </p:tgtEl>
                                        <p:attrNameLst>
                                          <p:attrName>style.visibility</p:attrName>
                                        </p:attrNameLst>
                                      </p:cBhvr>
                                      <p:to>
                                        <p:strVal val="visible"/>
                                      </p:to>
                                    </p:set>
                                    <p:animEffect transition="in" filter="fade">
                                      <p:cBhvr>
                                        <p:cTn id="14" dur="1000"/>
                                        <p:tgtEl>
                                          <p:spTgt spid="560"/>
                                        </p:tgtEl>
                                      </p:cBhvr>
                                    </p:animEffect>
                                    <p:anim calcmode="lin" valueType="num">
                                      <p:cBhvr>
                                        <p:cTn id="15" dur="1000" fill="hold"/>
                                        <p:tgtEl>
                                          <p:spTgt spid="560"/>
                                        </p:tgtEl>
                                        <p:attrNameLst>
                                          <p:attrName>ppt_x</p:attrName>
                                        </p:attrNameLst>
                                      </p:cBhvr>
                                      <p:tavLst>
                                        <p:tav tm="0">
                                          <p:val>
                                            <p:strVal val="#ppt_x"/>
                                          </p:val>
                                        </p:tav>
                                        <p:tav tm="100000">
                                          <p:val>
                                            <p:strVal val="#ppt_x"/>
                                          </p:val>
                                        </p:tav>
                                      </p:tavLst>
                                    </p:anim>
                                    <p:anim calcmode="lin" valueType="num">
                                      <p:cBhvr>
                                        <p:cTn id="16" dur="1000" fill="hold"/>
                                        <p:tgtEl>
                                          <p:spTgt spid="56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62"/>
                                        </p:tgtEl>
                                        <p:attrNameLst>
                                          <p:attrName>style.visibility</p:attrName>
                                        </p:attrNameLst>
                                      </p:cBhvr>
                                      <p:to>
                                        <p:strVal val="visible"/>
                                      </p:to>
                                    </p:set>
                                    <p:animEffect transition="in" filter="fade">
                                      <p:cBhvr>
                                        <p:cTn id="21" dur="1000"/>
                                        <p:tgtEl>
                                          <p:spTgt spid="562"/>
                                        </p:tgtEl>
                                      </p:cBhvr>
                                    </p:animEffect>
                                    <p:anim calcmode="lin" valueType="num">
                                      <p:cBhvr>
                                        <p:cTn id="22" dur="1000" fill="hold"/>
                                        <p:tgtEl>
                                          <p:spTgt spid="562"/>
                                        </p:tgtEl>
                                        <p:attrNameLst>
                                          <p:attrName>ppt_x</p:attrName>
                                        </p:attrNameLst>
                                      </p:cBhvr>
                                      <p:tavLst>
                                        <p:tav tm="0">
                                          <p:val>
                                            <p:strVal val="#ppt_x"/>
                                          </p:val>
                                        </p:tav>
                                        <p:tav tm="100000">
                                          <p:val>
                                            <p:strVal val="#ppt_x"/>
                                          </p:val>
                                        </p:tav>
                                      </p:tavLst>
                                    </p:anim>
                                    <p:anim calcmode="lin" valueType="num">
                                      <p:cBhvr>
                                        <p:cTn id="23" dur="1000" fill="hold"/>
                                        <p:tgtEl>
                                          <p:spTgt spid="5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 grpId="0" build="p"/>
      <p:bldP spid="560" grpId="0" animBg="1"/>
      <p:bldP spid="5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31" name="曲线"/>
          <p:cNvSpPr>
            <a:spLocks noChangeAspect="1"/>
          </p:cNvSpPr>
          <p:nvPr/>
        </p:nvSpPr>
        <p:spPr>
          <a:xfrm>
            <a:off x="2953703" y="3119884"/>
            <a:ext cx="331724" cy="453354"/>
          </a:xfrm>
          <a:custGeom>
            <a:avLst/>
            <a:gdLst>
              <a:gd name="T1" fmla="*/ 0 w 21600"/>
              <a:gd name="T2" fmla="*/ 0 h 21600"/>
              <a:gd name="T3" fmla="*/ 21600 w 21600"/>
              <a:gd name="T4" fmla="*/ 21600 h 21600"/>
            </a:gdLst>
            <a:ahLst/>
            <a:cxnLst/>
            <a:rect l="T1" t="T2" r="T3" b="T4"/>
            <a:pathLst>
              <a:path w="21600" h="21600">
                <a:moveTo>
                  <a:pt x="1657" y="5676"/>
                </a:moveTo>
                <a:cubicBezTo>
                  <a:pt x="1657" y="5069"/>
                  <a:pt x="2047" y="4784"/>
                  <a:pt x="2827" y="4748"/>
                </a:cubicBezTo>
                <a:lnTo>
                  <a:pt x="2827" y="3498"/>
                </a:lnTo>
                <a:cubicBezTo>
                  <a:pt x="1316" y="3534"/>
                  <a:pt x="0" y="4212"/>
                  <a:pt x="0" y="5319"/>
                </a:cubicBezTo>
                <a:lnTo>
                  <a:pt x="0" y="19850"/>
                </a:lnTo>
                <a:cubicBezTo>
                  <a:pt x="0" y="20743"/>
                  <a:pt x="1170" y="21600"/>
                  <a:pt x="2389" y="21600"/>
                </a:cubicBezTo>
                <a:lnTo>
                  <a:pt x="19210" y="21600"/>
                </a:lnTo>
                <a:cubicBezTo>
                  <a:pt x="20429" y="21600"/>
                  <a:pt x="21600" y="20743"/>
                  <a:pt x="21600" y="19850"/>
                </a:cubicBezTo>
                <a:lnTo>
                  <a:pt x="21600" y="5319"/>
                </a:lnTo>
                <a:cubicBezTo>
                  <a:pt x="21600" y="4212"/>
                  <a:pt x="20283" y="3534"/>
                  <a:pt x="18772" y="3498"/>
                </a:cubicBezTo>
                <a:lnTo>
                  <a:pt x="18772" y="4748"/>
                </a:lnTo>
                <a:cubicBezTo>
                  <a:pt x="19600" y="4784"/>
                  <a:pt x="19990" y="5069"/>
                  <a:pt x="19990" y="5676"/>
                </a:cubicBezTo>
                <a:lnTo>
                  <a:pt x="19990" y="19457"/>
                </a:lnTo>
                <a:cubicBezTo>
                  <a:pt x="19990" y="19886"/>
                  <a:pt x="19698" y="20350"/>
                  <a:pt x="19162" y="20350"/>
                </a:cubicBezTo>
                <a:lnTo>
                  <a:pt x="2486" y="20350"/>
                </a:lnTo>
                <a:cubicBezTo>
                  <a:pt x="1804" y="20350"/>
                  <a:pt x="1657" y="19850"/>
                  <a:pt x="1657" y="19350"/>
                </a:cubicBezTo>
                <a:lnTo>
                  <a:pt x="1657" y="5676"/>
                </a:lnTo>
              </a:path>
              <a:path w="21600" h="21600">
                <a:moveTo>
                  <a:pt x="9361" y="2284"/>
                </a:moveTo>
                <a:cubicBezTo>
                  <a:pt x="9361" y="1785"/>
                  <a:pt x="9995" y="1320"/>
                  <a:pt x="10678" y="1320"/>
                </a:cubicBezTo>
                <a:lnTo>
                  <a:pt x="10921" y="1320"/>
                </a:lnTo>
                <a:cubicBezTo>
                  <a:pt x="11604" y="1320"/>
                  <a:pt x="12287" y="1785"/>
                  <a:pt x="12287" y="2284"/>
                </a:cubicBezTo>
                <a:lnTo>
                  <a:pt x="12287" y="2392"/>
                </a:lnTo>
                <a:cubicBezTo>
                  <a:pt x="12287" y="2963"/>
                  <a:pt x="11604" y="3427"/>
                  <a:pt x="10824" y="3427"/>
                </a:cubicBezTo>
                <a:lnTo>
                  <a:pt x="10775" y="3427"/>
                </a:lnTo>
                <a:cubicBezTo>
                  <a:pt x="9995" y="3427"/>
                  <a:pt x="9361" y="2963"/>
                  <a:pt x="9361" y="2392"/>
                </a:cubicBezTo>
                <a:lnTo>
                  <a:pt x="9361" y="2284"/>
                </a:lnTo>
              </a:path>
              <a:path w="21600" h="21600">
                <a:moveTo>
                  <a:pt x="7557" y="2356"/>
                </a:moveTo>
                <a:lnTo>
                  <a:pt x="5168" y="2356"/>
                </a:lnTo>
                <a:cubicBezTo>
                  <a:pt x="4339" y="2356"/>
                  <a:pt x="3949" y="2641"/>
                  <a:pt x="3949" y="3213"/>
                </a:cubicBezTo>
                <a:lnTo>
                  <a:pt x="3949" y="5462"/>
                </a:lnTo>
                <a:cubicBezTo>
                  <a:pt x="3949" y="5855"/>
                  <a:pt x="4290" y="6247"/>
                  <a:pt x="4778" y="6247"/>
                </a:cubicBezTo>
                <a:lnTo>
                  <a:pt x="16821" y="6247"/>
                </a:lnTo>
                <a:cubicBezTo>
                  <a:pt x="17309" y="6247"/>
                  <a:pt x="17650" y="5855"/>
                  <a:pt x="17650" y="5462"/>
                </a:cubicBezTo>
                <a:lnTo>
                  <a:pt x="17650" y="3213"/>
                </a:lnTo>
                <a:cubicBezTo>
                  <a:pt x="17650" y="2641"/>
                  <a:pt x="17260" y="2356"/>
                  <a:pt x="16431" y="2356"/>
                </a:cubicBezTo>
                <a:lnTo>
                  <a:pt x="14042" y="2356"/>
                </a:lnTo>
                <a:cubicBezTo>
                  <a:pt x="14042" y="1142"/>
                  <a:pt x="12677" y="0"/>
                  <a:pt x="11068" y="0"/>
                </a:cubicBezTo>
                <a:lnTo>
                  <a:pt x="10531" y="0"/>
                </a:lnTo>
                <a:cubicBezTo>
                  <a:pt x="8971" y="0"/>
                  <a:pt x="7557" y="1142"/>
                  <a:pt x="7557" y="2356"/>
                </a:cubicBezTo>
              </a:path>
              <a:path w="21600" h="21600">
                <a:moveTo>
                  <a:pt x="4583" y="16565"/>
                </a:moveTo>
                <a:cubicBezTo>
                  <a:pt x="4583" y="16423"/>
                  <a:pt x="4632" y="16387"/>
                  <a:pt x="4778" y="16387"/>
                </a:cubicBezTo>
                <a:lnTo>
                  <a:pt x="7606" y="16387"/>
                </a:lnTo>
                <a:lnTo>
                  <a:pt x="7606" y="16565"/>
                </a:lnTo>
                <a:cubicBezTo>
                  <a:pt x="7606" y="16744"/>
                  <a:pt x="6436" y="17244"/>
                  <a:pt x="6192" y="17315"/>
                </a:cubicBezTo>
                <a:cubicBezTo>
                  <a:pt x="5997" y="17208"/>
                  <a:pt x="5558" y="16887"/>
                  <a:pt x="5217" y="16887"/>
                </a:cubicBezTo>
                <a:lnTo>
                  <a:pt x="5168" y="16887"/>
                </a:lnTo>
                <a:cubicBezTo>
                  <a:pt x="4973" y="16887"/>
                  <a:pt x="4729" y="17101"/>
                  <a:pt x="4729" y="17208"/>
                </a:cubicBezTo>
                <a:lnTo>
                  <a:pt x="4729" y="17280"/>
                </a:lnTo>
                <a:cubicBezTo>
                  <a:pt x="4729" y="17422"/>
                  <a:pt x="5753" y="18243"/>
                  <a:pt x="5997" y="18243"/>
                </a:cubicBezTo>
                <a:lnTo>
                  <a:pt x="6046" y="18243"/>
                </a:lnTo>
                <a:cubicBezTo>
                  <a:pt x="6241" y="18243"/>
                  <a:pt x="7411" y="17565"/>
                  <a:pt x="7606" y="17458"/>
                </a:cubicBezTo>
                <a:cubicBezTo>
                  <a:pt x="7606" y="17744"/>
                  <a:pt x="7801" y="18708"/>
                  <a:pt x="7411" y="18708"/>
                </a:cubicBezTo>
                <a:lnTo>
                  <a:pt x="4778" y="18708"/>
                </a:lnTo>
                <a:cubicBezTo>
                  <a:pt x="4632" y="18708"/>
                  <a:pt x="4583" y="18672"/>
                  <a:pt x="4583" y="18529"/>
                </a:cubicBezTo>
                <a:lnTo>
                  <a:pt x="4583" y="16565"/>
                </a:lnTo>
              </a:path>
              <a:path w="21600" h="21600">
                <a:moveTo>
                  <a:pt x="7411" y="19243"/>
                </a:moveTo>
                <a:cubicBezTo>
                  <a:pt x="8825" y="19243"/>
                  <a:pt x="8288" y="18136"/>
                  <a:pt x="8386" y="17172"/>
                </a:cubicBezTo>
                <a:cubicBezTo>
                  <a:pt x="8435" y="16673"/>
                  <a:pt x="10092" y="16244"/>
                  <a:pt x="10239" y="15816"/>
                </a:cubicBezTo>
                <a:lnTo>
                  <a:pt x="10044" y="15816"/>
                </a:lnTo>
                <a:cubicBezTo>
                  <a:pt x="9507" y="15816"/>
                  <a:pt x="8727" y="16137"/>
                  <a:pt x="8386" y="16280"/>
                </a:cubicBezTo>
                <a:cubicBezTo>
                  <a:pt x="8191" y="16101"/>
                  <a:pt x="7996" y="15851"/>
                  <a:pt x="7557" y="15851"/>
                </a:cubicBezTo>
                <a:lnTo>
                  <a:pt x="4632" y="15851"/>
                </a:lnTo>
                <a:cubicBezTo>
                  <a:pt x="4193" y="15851"/>
                  <a:pt x="3803" y="16137"/>
                  <a:pt x="3803" y="16458"/>
                </a:cubicBezTo>
                <a:lnTo>
                  <a:pt x="3803" y="18636"/>
                </a:lnTo>
                <a:cubicBezTo>
                  <a:pt x="3803" y="19029"/>
                  <a:pt x="4241" y="19243"/>
                  <a:pt x="4778" y="19243"/>
                </a:cubicBezTo>
                <a:lnTo>
                  <a:pt x="7411" y="19243"/>
                </a:lnTo>
              </a:path>
              <a:path w="21600" h="21600">
                <a:moveTo>
                  <a:pt x="4583" y="8639"/>
                </a:moveTo>
                <a:cubicBezTo>
                  <a:pt x="4583" y="8497"/>
                  <a:pt x="4632" y="8461"/>
                  <a:pt x="4778" y="8461"/>
                </a:cubicBezTo>
                <a:lnTo>
                  <a:pt x="7411" y="8461"/>
                </a:lnTo>
                <a:cubicBezTo>
                  <a:pt x="7557" y="8461"/>
                  <a:pt x="7606" y="8497"/>
                  <a:pt x="7606" y="8639"/>
                </a:cubicBezTo>
                <a:cubicBezTo>
                  <a:pt x="7606" y="8782"/>
                  <a:pt x="6338" y="9389"/>
                  <a:pt x="6192" y="9389"/>
                </a:cubicBezTo>
                <a:cubicBezTo>
                  <a:pt x="6046" y="9389"/>
                  <a:pt x="5655" y="8961"/>
                  <a:pt x="5217" y="8961"/>
                </a:cubicBezTo>
                <a:cubicBezTo>
                  <a:pt x="5022" y="8961"/>
                  <a:pt x="4729" y="9139"/>
                  <a:pt x="4729" y="9282"/>
                </a:cubicBezTo>
                <a:lnTo>
                  <a:pt x="4729" y="9354"/>
                </a:lnTo>
                <a:cubicBezTo>
                  <a:pt x="4729" y="9568"/>
                  <a:pt x="5753" y="10282"/>
                  <a:pt x="5997" y="10389"/>
                </a:cubicBezTo>
                <a:lnTo>
                  <a:pt x="7606" y="9496"/>
                </a:lnTo>
                <a:lnTo>
                  <a:pt x="7606" y="10782"/>
                </a:lnTo>
                <a:lnTo>
                  <a:pt x="4583" y="10782"/>
                </a:lnTo>
                <a:lnTo>
                  <a:pt x="4583" y="8639"/>
                </a:lnTo>
              </a:path>
              <a:path w="21600" h="21600">
                <a:moveTo>
                  <a:pt x="8288" y="8354"/>
                </a:moveTo>
                <a:cubicBezTo>
                  <a:pt x="8191" y="8068"/>
                  <a:pt x="7898" y="7925"/>
                  <a:pt x="7411" y="7925"/>
                </a:cubicBezTo>
                <a:lnTo>
                  <a:pt x="4778" y="7925"/>
                </a:lnTo>
                <a:cubicBezTo>
                  <a:pt x="4241" y="7925"/>
                  <a:pt x="3803" y="8175"/>
                  <a:pt x="3803" y="8532"/>
                </a:cubicBezTo>
                <a:lnTo>
                  <a:pt x="3803" y="10710"/>
                </a:lnTo>
                <a:cubicBezTo>
                  <a:pt x="3803" y="11032"/>
                  <a:pt x="4193" y="11317"/>
                  <a:pt x="4632" y="11317"/>
                </a:cubicBezTo>
                <a:lnTo>
                  <a:pt x="7557" y="11317"/>
                </a:lnTo>
                <a:cubicBezTo>
                  <a:pt x="8727" y="11317"/>
                  <a:pt x="8386" y="9960"/>
                  <a:pt x="8337" y="9104"/>
                </a:cubicBezTo>
                <a:lnTo>
                  <a:pt x="10239" y="7925"/>
                </a:lnTo>
                <a:cubicBezTo>
                  <a:pt x="10239" y="7925"/>
                  <a:pt x="10092" y="7890"/>
                  <a:pt x="10092" y="7890"/>
                </a:cubicBezTo>
                <a:cubicBezTo>
                  <a:pt x="9361" y="7890"/>
                  <a:pt x="8776" y="8354"/>
                  <a:pt x="8288" y="8354"/>
                </a:cubicBezTo>
              </a:path>
              <a:path w="21600" h="21600">
                <a:moveTo>
                  <a:pt x="4583" y="12460"/>
                </a:moveTo>
                <a:lnTo>
                  <a:pt x="7606" y="12460"/>
                </a:lnTo>
                <a:lnTo>
                  <a:pt x="7606" y="12745"/>
                </a:lnTo>
                <a:lnTo>
                  <a:pt x="6192" y="13388"/>
                </a:lnTo>
                <a:lnTo>
                  <a:pt x="5265" y="12888"/>
                </a:lnTo>
                <a:cubicBezTo>
                  <a:pt x="5022" y="12995"/>
                  <a:pt x="4729" y="13031"/>
                  <a:pt x="4729" y="13281"/>
                </a:cubicBezTo>
                <a:cubicBezTo>
                  <a:pt x="4729" y="13459"/>
                  <a:pt x="5753" y="14316"/>
                  <a:pt x="5997" y="14316"/>
                </a:cubicBezTo>
                <a:cubicBezTo>
                  <a:pt x="6338" y="14316"/>
                  <a:pt x="7216" y="13566"/>
                  <a:pt x="7606" y="13495"/>
                </a:cubicBezTo>
                <a:lnTo>
                  <a:pt x="7606" y="14709"/>
                </a:lnTo>
                <a:lnTo>
                  <a:pt x="4583" y="14709"/>
                </a:lnTo>
                <a:lnTo>
                  <a:pt x="4583" y="12460"/>
                </a:lnTo>
              </a:path>
              <a:path w="21600" h="21600">
                <a:moveTo>
                  <a:pt x="8337" y="12317"/>
                </a:moveTo>
                <a:cubicBezTo>
                  <a:pt x="8240" y="12138"/>
                  <a:pt x="8045" y="11924"/>
                  <a:pt x="7606" y="11924"/>
                </a:cubicBezTo>
                <a:lnTo>
                  <a:pt x="4583" y="11924"/>
                </a:lnTo>
                <a:cubicBezTo>
                  <a:pt x="4193" y="11924"/>
                  <a:pt x="3803" y="12174"/>
                  <a:pt x="3803" y="12460"/>
                </a:cubicBezTo>
                <a:lnTo>
                  <a:pt x="3803" y="14709"/>
                </a:lnTo>
                <a:cubicBezTo>
                  <a:pt x="3803" y="14995"/>
                  <a:pt x="4193" y="15244"/>
                  <a:pt x="4583" y="15244"/>
                </a:cubicBezTo>
                <a:lnTo>
                  <a:pt x="7606" y="15244"/>
                </a:lnTo>
                <a:cubicBezTo>
                  <a:pt x="8727" y="15244"/>
                  <a:pt x="8386" y="13852"/>
                  <a:pt x="8337" y="13031"/>
                </a:cubicBezTo>
                <a:lnTo>
                  <a:pt x="10239" y="11888"/>
                </a:lnTo>
                <a:lnTo>
                  <a:pt x="9995" y="11781"/>
                </a:lnTo>
                <a:lnTo>
                  <a:pt x="8337" y="12317"/>
                </a:lnTo>
              </a:path>
              <a:path w="21600" h="21600">
                <a:moveTo>
                  <a:pt x="11068" y="18136"/>
                </a:moveTo>
                <a:cubicBezTo>
                  <a:pt x="11068" y="18279"/>
                  <a:pt x="11116" y="18315"/>
                  <a:pt x="11311" y="18315"/>
                </a:cubicBezTo>
                <a:lnTo>
                  <a:pt x="17114" y="18315"/>
                </a:lnTo>
                <a:cubicBezTo>
                  <a:pt x="17309" y="18315"/>
                  <a:pt x="17358" y="18279"/>
                  <a:pt x="17358" y="18136"/>
                </a:cubicBezTo>
                <a:lnTo>
                  <a:pt x="17358" y="16958"/>
                </a:lnTo>
                <a:cubicBezTo>
                  <a:pt x="17358" y="16815"/>
                  <a:pt x="17309" y="16780"/>
                  <a:pt x="17114" y="16780"/>
                </a:cubicBezTo>
                <a:lnTo>
                  <a:pt x="11068" y="16780"/>
                </a:lnTo>
                <a:lnTo>
                  <a:pt x="11068" y="18136"/>
                </a:lnTo>
              </a:path>
              <a:path w="21600" h="21600">
                <a:moveTo>
                  <a:pt x="11068" y="14316"/>
                </a:moveTo>
                <a:lnTo>
                  <a:pt x="17358" y="14316"/>
                </a:lnTo>
                <a:lnTo>
                  <a:pt x="17358" y="12852"/>
                </a:lnTo>
                <a:lnTo>
                  <a:pt x="11068" y="12852"/>
                </a:lnTo>
                <a:lnTo>
                  <a:pt x="11068" y="14316"/>
                </a:lnTo>
              </a:path>
              <a:path w="21600" h="21600">
                <a:moveTo>
                  <a:pt x="11068" y="10389"/>
                </a:moveTo>
                <a:lnTo>
                  <a:pt x="15651" y="10389"/>
                </a:lnTo>
                <a:lnTo>
                  <a:pt x="15651" y="8925"/>
                </a:lnTo>
                <a:lnTo>
                  <a:pt x="11068" y="8925"/>
                </a:lnTo>
                <a:lnTo>
                  <a:pt x="11068" y="10389"/>
                </a:lnTo>
                <a:close/>
              </a:path>
            </a:pathLst>
          </a:custGeom>
          <a:solidFill>
            <a:srgbClr val="FFFFFF"/>
          </a:solidFill>
          <a:ln w="9525" cap="flat" cmpd="sng">
            <a:noFill/>
            <a:prstDash val="solid"/>
            <a:round/>
          </a:ln>
        </p:spPr>
      </p:sp>
      <p:sp>
        <p:nvSpPr>
          <p:cNvPr id="32" name="矩形"/>
          <p:cNvSpPr>
            <a:spLocks/>
          </p:cNvSpPr>
          <p:nvPr/>
        </p:nvSpPr>
        <p:spPr>
          <a:xfrm>
            <a:off x="771345" y="3682084"/>
            <a:ext cx="2040586" cy="120032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ctr">
              <a:lnSpc>
                <a:spcPct val="150000"/>
              </a:lnSpc>
              <a:spcBef>
                <a:spcPts val="0"/>
              </a:spcBef>
              <a:spcAft>
                <a:spcPts val="0"/>
              </a:spcAft>
              <a:buNone/>
            </a:pPr>
            <a:r>
              <a:rPr lang="zh-CN" altLang="en-US" sz="1600" u="none" strike="noStrike" kern="1200" cap="none" spc="150" baseline="0">
                <a:solidFill>
                  <a:srgbClr val="FFFFFF"/>
                </a:solidFill>
                <a:latin typeface="微软雅黑" charset="0"/>
                <a:ea typeface="微软雅黑" charset="0"/>
                <a:cs typeface="微软雅黑" charset="0"/>
              </a:rPr>
              <a:t>单击此处添加您的文字内容，或复制文本粘贴至此</a:t>
            </a:r>
          </a:p>
        </p:txBody>
      </p:sp>
      <p:sp>
        <p:nvSpPr>
          <p:cNvPr id="33" name="矩形"/>
          <p:cNvSpPr>
            <a:spLocks/>
          </p:cNvSpPr>
          <p:nvPr/>
        </p:nvSpPr>
        <p:spPr>
          <a:xfrm>
            <a:off x="1045280" y="3219453"/>
            <a:ext cx="1492716" cy="446276"/>
          </a:xfrm>
          <a:prstGeom prst="rect">
            <a:avLst/>
          </a:prstGeom>
          <a:noFill/>
          <a:ln w="9525" cap="flat" cmpd="sng">
            <a:noFill/>
            <a:prstDash val="solid"/>
            <a:miter/>
          </a:ln>
        </p:spPr>
        <p:txBody>
          <a:bodyPr vert="horz" wrap="none" lIns="91440" tIns="45720" rIns="91440" bIns="45720" anchor="t" anchorCtr="0">
            <a:prstTxWarp prst="textNoShape">
              <a:avLst/>
            </a:prstTxWarp>
          </a:bodyPr>
          <a:lstStyle/>
          <a:p>
            <a:pPr marL="0" indent="0" algn="ctr">
              <a:lnSpc>
                <a:spcPct val="100000"/>
              </a:lnSpc>
              <a:spcBef>
                <a:spcPts val="0"/>
              </a:spcBef>
              <a:spcAft>
                <a:spcPts val="0"/>
              </a:spcAft>
              <a:buNone/>
            </a:pPr>
            <a:r>
              <a:rPr lang="zh-CN" altLang="en-US" sz="2300" b="1" u="none" strike="noStrike" kern="1200" cap="none" spc="250" baseline="0">
                <a:solidFill>
                  <a:srgbClr val="FFFFFF"/>
                </a:solidFill>
                <a:latin typeface="微软雅黑" charset="0"/>
                <a:ea typeface="微软雅黑" charset="0"/>
                <a:cs typeface="微软雅黑" charset="0"/>
              </a:rPr>
              <a:t>添加标题</a:t>
            </a:r>
          </a:p>
        </p:txBody>
      </p:sp>
      <p:sp>
        <p:nvSpPr>
          <p:cNvPr id="34" name="文本框"/>
          <p:cNvSpPr>
            <a:spLocks noGrp="1"/>
          </p:cNvSpPr>
          <p:nvPr>
            <p:ph type="body"/>
          </p:nvPr>
        </p:nvSpPr>
        <p:spPr>
          <a:xfrm>
            <a:off x="1190826" y="178325"/>
            <a:ext cx="8950119" cy="959237"/>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nSpc>
                <a:spcPct val="100000"/>
              </a:lnSpc>
              <a:buNone/>
            </a:pPr>
            <a:r>
              <a:rPr lang="zh-CN" altLang="en-US" sz="2400" b="1" spc="300" dirty="0">
                <a:cs typeface="Times New Roman" charset="0"/>
              </a:rPr>
              <a:t>坚持“以本为本” 推进“四个回归”</a:t>
            </a:r>
            <a:endParaRPr lang="en-US" altLang="zh-CN" sz="2400" b="1" u="none" strike="noStrike" kern="1200" cap="none" spc="300" baseline="0" dirty="0">
              <a:solidFill>
                <a:schemeClr val="tx1"/>
              </a:solidFill>
              <a:latin typeface="微软雅黑" charset="0"/>
              <a:ea typeface="微软雅黑" charset="0"/>
              <a:cs typeface="Times New Roman" charset="0"/>
            </a:endParaRPr>
          </a:p>
          <a:p>
            <a:pPr marL="0" indent="0" algn="l">
              <a:lnSpc>
                <a:spcPct val="100000"/>
              </a:lnSpc>
              <a:spcBef>
                <a:spcPts val="1000"/>
              </a:spcBef>
              <a:spcAft>
                <a:spcPts val="0"/>
              </a:spcAft>
              <a:buNone/>
            </a:pPr>
            <a:r>
              <a:rPr lang="zh-CN" altLang="en-US" sz="2400" b="1" u="none" strike="noStrike" kern="1200" cap="none" spc="300" baseline="0" dirty="0">
                <a:solidFill>
                  <a:schemeClr val="tx1"/>
                </a:solidFill>
                <a:latin typeface="微软雅黑" charset="0"/>
                <a:ea typeface="微软雅黑" charset="0"/>
                <a:cs typeface="Times New Roman" charset="0"/>
              </a:rPr>
              <a:t>建设中国特色、世界水平的一流本科教育</a:t>
            </a:r>
          </a:p>
        </p:txBody>
      </p:sp>
      <p:pic>
        <p:nvPicPr>
          <p:cNvPr id="35" name="图片"/>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24" y="2920077"/>
            <a:ext cx="3780430" cy="2708826"/>
          </a:xfrm>
          <a:prstGeom prst="rect">
            <a:avLst/>
          </a:prstGeom>
          <a:noFill/>
          <a:ln w="9525" cap="flat" cmpd="sng">
            <a:noFill/>
            <a:prstDash val="solid"/>
            <a:miter/>
          </a:ln>
        </p:spPr>
      </p:pic>
      <p:grpSp>
        <p:nvGrpSpPr>
          <p:cNvPr id="38" name="组合"/>
          <p:cNvGrpSpPr>
            <a:grpSpLocks/>
          </p:cNvGrpSpPr>
          <p:nvPr/>
        </p:nvGrpSpPr>
        <p:grpSpPr>
          <a:xfrm>
            <a:off x="414668" y="1547684"/>
            <a:ext cx="8087696" cy="468478"/>
            <a:chOff x="414668" y="1547684"/>
            <a:chExt cx="8087696" cy="468478"/>
          </a:xfrm>
        </p:grpSpPr>
        <p:sp>
          <p:nvSpPr>
            <p:cNvPr id="36" name="矩形"/>
            <p:cNvSpPr>
              <a:spLocks/>
            </p:cNvSpPr>
            <p:nvPr/>
          </p:nvSpPr>
          <p:spPr>
            <a:xfrm>
              <a:off x="1136001" y="1581963"/>
              <a:ext cx="7366362" cy="399920"/>
            </a:xfrm>
            <a:prstGeom prst="rect">
              <a:avLst/>
            </a:prstGeom>
            <a:noFill/>
            <a:ln w="9525" cap="flat" cmpd="sng">
              <a:noFill/>
              <a:prstDash val="solid"/>
              <a:miter/>
            </a:ln>
          </p:spPr>
          <p:txBody>
            <a:bodyPr vert="horz" wrap="none" lIns="91440" tIns="45720" rIns="91440" bIns="45720" anchor="t" anchorCtr="0">
              <a:prstTxWarp prst="textNoShape">
                <a:avLst/>
              </a:prstTxWarp>
            </a:bodyPr>
            <a:lstStyle/>
            <a:p>
              <a:pPr marL="0" indent="0" algn="ctr">
                <a:lnSpc>
                  <a:spcPct val="100000"/>
                </a:lnSpc>
                <a:spcBef>
                  <a:spcPts val="0"/>
                </a:spcBef>
                <a:spcAft>
                  <a:spcPts val="0"/>
                </a:spcAft>
                <a:buNone/>
              </a:pPr>
              <a:r>
                <a:rPr lang="zh-CN" altLang="en-US" sz="2000" u="none" strike="noStrike" kern="1200" cap="all" spc="0" baseline="0" dirty="0">
                  <a:solidFill>
                    <a:srgbClr val="C02500"/>
                  </a:solidFill>
                  <a:latin typeface="微软雅黑" charset="0"/>
                  <a:ea typeface="微软雅黑" charset="0"/>
                  <a:cs typeface="微软雅黑" charset="0"/>
                </a:rPr>
                <a:t>习近平总书记到北京大学考察，出席师生座谈会并发表重要讲话</a:t>
              </a:r>
            </a:p>
          </p:txBody>
        </p:sp>
        <p:sp>
          <p:nvSpPr>
            <p:cNvPr id="37" name="曲线"/>
            <p:cNvSpPr>
              <a:spLocks/>
            </p:cNvSpPr>
            <p:nvPr/>
          </p:nvSpPr>
          <p:spPr>
            <a:xfrm>
              <a:off x="414668" y="1547684"/>
              <a:ext cx="661645" cy="468478"/>
            </a:xfrm>
            <a:custGeom>
              <a:avLst/>
              <a:gdLst>
                <a:gd name="T1" fmla="*/ 0 w 21600"/>
                <a:gd name="T2" fmla="*/ 0 h 21600"/>
                <a:gd name="T3" fmla="*/ 21600 w 21600"/>
                <a:gd name="T4" fmla="*/ 21600 h 21600"/>
              </a:gdLst>
              <a:ahLst/>
              <a:cxnLst/>
              <a:rect l="T1" t="T2" r="T3" b="T4"/>
              <a:pathLst>
                <a:path w="21600" h="21600">
                  <a:moveTo>
                    <a:pt x="5579" y="6295"/>
                  </a:moveTo>
                  <a:lnTo>
                    <a:pt x="7647" y="5043"/>
                  </a:lnTo>
                  <a:lnTo>
                    <a:pt x="15951" y="0"/>
                  </a:lnTo>
                  <a:lnTo>
                    <a:pt x="15951" y="10081"/>
                  </a:lnTo>
                  <a:lnTo>
                    <a:pt x="15951" y="20162"/>
                  </a:lnTo>
                  <a:lnTo>
                    <a:pt x="7647" y="15124"/>
                  </a:lnTo>
                  <a:lnTo>
                    <a:pt x="5669" y="13922"/>
                  </a:lnTo>
                  <a:lnTo>
                    <a:pt x="6955" y="21600"/>
                  </a:lnTo>
                  <a:lnTo>
                    <a:pt x="3027" y="21600"/>
                  </a:lnTo>
                  <a:lnTo>
                    <a:pt x="1732" y="13873"/>
                  </a:lnTo>
                  <a:lnTo>
                    <a:pt x="0" y="13873"/>
                  </a:lnTo>
                  <a:lnTo>
                    <a:pt x="0" y="6295"/>
                  </a:lnTo>
                  <a:lnTo>
                    <a:pt x="5579" y="6295"/>
                  </a:lnTo>
                </a:path>
                <a:path w="21600" h="21600">
                  <a:moveTo>
                    <a:pt x="17950" y="13953"/>
                  </a:moveTo>
                  <a:lnTo>
                    <a:pt x="21055" y="15571"/>
                  </a:lnTo>
                  <a:lnTo>
                    <a:pt x="20600" y="17553"/>
                  </a:lnTo>
                  <a:lnTo>
                    <a:pt x="17499" y="15930"/>
                  </a:lnTo>
                  <a:lnTo>
                    <a:pt x="17950" y="13953"/>
                  </a:lnTo>
                </a:path>
                <a:path w="21600" h="21600">
                  <a:moveTo>
                    <a:pt x="17606" y="4312"/>
                  </a:moveTo>
                  <a:lnTo>
                    <a:pt x="20707" y="2676"/>
                  </a:lnTo>
                  <a:lnTo>
                    <a:pt x="21161" y="4653"/>
                  </a:lnTo>
                  <a:lnTo>
                    <a:pt x="18068" y="6295"/>
                  </a:lnTo>
                  <a:lnTo>
                    <a:pt x="17606" y="4312"/>
                  </a:lnTo>
                </a:path>
                <a:path w="21600" h="21600">
                  <a:moveTo>
                    <a:pt x="18318" y="9133"/>
                  </a:moveTo>
                  <a:lnTo>
                    <a:pt x="21600" y="9133"/>
                  </a:lnTo>
                  <a:lnTo>
                    <a:pt x="21600" y="11227"/>
                  </a:lnTo>
                  <a:lnTo>
                    <a:pt x="18318" y="11227"/>
                  </a:lnTo>
                  <a:lnTo>
                    <a:pt x="18318" y="9133"/>
                  </a:lnTo>
                  <a:close/>
                </a:path>
              </a:pathLst>
            </a:custGeom>
            <a:solidFill>
              <a:srgbClr val="C00000"/>
            </a:solidFill>
            <a:ln w="9525" cap="flat" cmpd="sng">
              <a:solidFill>
                <a:srgbClr val="FFFFFF"/>
              </a:solidFill>
              <a:prstDash val="solid"/>
              <a:round/>
            </a:ln>
          </p:spPr>
        </p:sp>
      </p:grpSp>
      <p:sp>
        <p:nvSpPr>
          <p:cNvPr id="39" name="矩形"/>
          <p:cNvSpPr>
            <a:spLocks/>
          </p:cNvSpPr>
          <p:nvPr/>
        </p:nvSpPr>
        <p:spPr>
          <a:xfrm>
            <a:off x="1356723" y="2368254"/>
            <a:ext cx="2240147" cy="400108"/>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marL="0" indent="0" algn="ctr" defTabSz="914273" eaLnBrk="1" fontAlgn="auto" latinLnBrk="0" hangingPunct="1">
              <a:lnSpc>
                <a:spcPct val="100000"/>
              </a:lnSpc>
              <a:spcBef>
                <a:spcPts val="0"/>
              </a:spcBef>
              <a:spcAft>
                <a:spcPts val="0"/>
              </a:spcAft>
              <a:buNone/>
            </a:pPr>
            <a:r>
              <a:rPr lang="en-US" altLang="zh-CN" sz="2000" b="1" i="0" u="none" strike="noStrike" kern="0" cap="none" spc="0" baseline="0" dirty="0">
                <a:solidFill>
                  <a:srgbClr val="FFFFFF"/>
                </a:solidFill>
                <a:effectLst>
                  <a:outerShdw blurRad="38100" dist="38100" dir="2700000" algn="tl">
                    <a:srgbClr val="000000">
                      <a:alpha val="43000"/>
                    </a:srgbClr>
                  </a:outerShdw>
                </a:effectLst>
                <a:latin typeface="Century Gothic" charset="0"/>
                <a:ea typeface="幼圆" charset="0"/>
                <a:cs typeface="微软雅黑" charset="0"/>
              </a:rPr>
              <a:t>2018</a:t>
            </a:r>
            <a:r>
              <a:rPr lang="zh-CN" altLang="en-US" sz="2000" b="1" i="0" u="none" strike="noStrike" kern="0" cap="none" spc="0" baseline="0" dirty="0">
                <a:solidFill>
                  <a:srgbClr val="FFFFFF"/>
                </a:solidFill>
                <a:effectLst>
                  <a:outerShdw blurRad="38100" dist="38100" dir="2700000" algn="tl">
                    <a:srgbClr val="000000">
                      <a:alpha val="43000"/>
                    </a:srgbClr>
                  </a:outerShdw>
                </a:effectLst>
                <a:latin typeface="Century Gothic" charset="0"/>
                <a:ea typeface="幼圆" charset="0"/>
                <a:cs typeface="微软雅黑" charset="0"/>
              </a:rPr>
              <a:t>年</a:t>
            </a:r>
            <a:r>
              <a:rPr lang="en-US" altLang="zh-CN" sz="2000" b="1" i="0" u="none" strike="noStrike" kern="0" cap="none" spc="0" baseline="0" dirty="0">
                <a:solidFill>
                  <a:srgbClr val="FFFFFF"/>
                </a:solidFill>
                <a:effectLst>
                  <a:outerShdw blurRad="38100" dist="38100" dir="2700000" algn="tl">
                    <a:srgbClr val="000000">
                      <a:alpha val="43000"/>
                    </a:srgbClr>
                  </a:outerShdw>
                </a:effectLst>
                <a:latin typeface="Century Gothic" charset="0"/>
                <a:ea typeface="幼圆" charset="0"/>
                <a:cs typeface="微软雅黑" charset="0"/>
              </a:rPr>
              <a:t>5</a:t>
            </a:r>
            <a:r>
              <a:rPr lang="zh-CN" altLang="en-US" sz="2000" b="1" i="0" u="none" strike="noStrike" kern="0" cap="none" spc="0" baseline="0" dirty="0">
                <a:solidFill>
                  <a:srgbClr val="FFFFFF"/>
                </a:solidFill>
                <a:effectLst>
                  <a:outerShdw blurRad="38100" dist="38100" dir="2700000" algn="tl">
                    <a:srgbClr val="000000">
                      <a:alpha val="43000"/>
                    </a:srgbClr>
                  </a:outerShdw>
                </a:effectLst>
                <a:latin typeface="Century Gothic" charset="0"/>
                <a:ea typeface="幼圆" charset="0"/>
                <a:cs typeface="微软雅黑" charset="0"/>
              </a:rPr>
              <a:t>月</a:t>
            </a:r>
            <a:r>
              <a:rPr lang="en-US" altLang="zh-CN" sz="2000" b="1" i="0" u="none" strike="noStrike" kern="0" cap="none" spc="0" baseline="0" dirty="0">
                <a:solidFill>
                  <a:srgbClr val="FFFFFF"/>
                </a:solidFill>
                <a:effectLst>
                  <a:outerShdw blurRad="38100" dist="38100" dir="2700000" algn="tl">
                    <a:srgbClr val="000000">
                      <a:alpha val="43000"/>
                    </a:srgbClr>
                  </a:outerShdw>
                </a:effectLst>
                <a:latin typeface="Century Gothic" charset="0"/>
                <a:ea typeface="幼圆" charset="0"/>
                <a:cs typeface="微软雅黑" charset="0"/>
              </a:rPr>
              <a:t>2</a:t>
            </a:r>
            <a:r>
              <a:rPr lang="zh-CN" altLang="en-US" sz="2000" b="1" i="0" u="none" strike="noStrike" kern="0" cap="none" spc="0" baseline="0" dirty="0">
                <a:solidFill>
                  <a:srgbClr val="FFFFFF"/>
                </a:solidFill>
                <a:effectLst>
                  <a:outerShdw blurRad="38100" dist="38100" dir="2700000" algn="tl">
                    <a:srgbClr val="000000">
                      <a:alpha val="43000"/>
                    </a:srgbClr>
                  </a:outerShdw>
                </a:effectLst>
                <a:latin typeface="Century Gothic" charset="0"/>
                <a:ea typeface="幼圆" charset="0"/>
                <a:cs typeface="微软雅黑" charset="0"/>
              </a:rPr>
              <a:t>日</a:t>
            </a:r>
          </a:p>
        </p:txBody>
      </p:sp>
      <p:sp>
        <p:nvSpPr>
          <p:cNvPr id="40" name="圆角矩形"/>
          <p:cNvSpPr>
            <a:spLocks/>
          </p:cNvSpPr>
          <p:nvPr/>
        </p:nvSpPr>
        <p:spPr>
          <a:xfrm>
            <a:off x="5076103" y="2920077"/>
            <a:ext cx="7032769" cy="2708826"/>
          </a:xfrm>
          <a:prstGeom prst="roundRect">
            <a:avLst>
              <a:gd name="adj" fmla="val 11273"/>
            </a:avLst>
          </a:prstGeom>
          <a:solidFill>
            <a:srgbClr val="C00000"/>
          </a:solidFill>
          <a:ln w="19050" cap="flat" cmpd="sng">
            <a:noFill/>
            <a:prstDash val="solid"/>
            <a:round/>
          </a:ln>
          <a:effectLst>
            <a:outerShdw blurRad="127000" dist="63500" dir="8100000" algn="tr" rotWithShape="0">
              <a:srgbClr val="000000">
                <a:alpha val="29803"/>
              </a:srgbClr>
            </a:outerShdw>
          </a:effectLst>
        </p:spPr>
      </p:sp>
      <p:sp>
        <p:nvSpPr>
          <p:cNvPr id="41" name="矩形"/>
          <p:cNvSpPr>
            <a:spLocks/>
          </p:cNvSpPr>
          <p:nvPr/>
        </p:nvSpPr>
        <p:spPr>
          <a:xfrm>
            <a:off x="4819182" y="2920077"/>
            <a:ext cx="7092600" cy="2342947"/>
          </a:xfrm>
          <a:prstGeom prst="rect">
            <a:avLst/>
          </a:prstGeom>
          <a:solidFill>
            <a:srgbClr val="FFFFFF"/>
          </a:solidFill>
          <a:ln w="12700" cap="flat" cmpd="sng">
            <a:noFill/>
            <a:prstDash val="solid"/>
            <a:round/>
          </a:ln>
        </p:spPr>
        <p:txBody>
          <a:bodyPr vert="horz" wrap="square" lIns="91438" tIns="45719" rIns="91438" bIns="45719" anchor="t" anchorCtr="0">
            <a:prstTxWarp prst="textNoShape">
              <a:avLst/>
            </a:prstTxWarp>
          </a:bodyPr>
          <a:lstStyle/>
          <a:p>
            <a:pPr marL="0" indent="0" algn="l">
              <a:lnSpc>
                <a:spcPct val="150000"/>
              </a:lnSpc>
              <a:spcBef>
                <a:spcPts val="0"/>
              </a:spcBef>
              <a:spcAft>
                <a:spcPts val="0"/>
              </a:spcAft>
              <a:buNone/>
            </a:pPr>
            <a:r>
              <a:rPr lang="zh-CN" altLang="en-US" sz="2000" u="none" strike="noStrike" kern="1200" cap="none" spc="0" baseline="0" dirty="0">
                <a:solidFill>
                  <a:srgbClr val="000000"/>
                </a:solidFill>
                <a:latin typeface="微软雅黑" charset="0"/>
                <a:ea typeface="微软雅黑" charset="0"/>
                <a:cs typeface="微软雅黑" charset="0"/>
              </a:rPr>
              <a:t>这是党的十九大之后总书记首次专门系统讲高等教育。总书记从新时代坚持和发展中国特色社会主义的全局高度，从实现中华民族伟大复兴中国梦的战略高度，深刻揭示了培养社会主义建设者和接班人对党和国家事业发展的重大意义，全面部署了办好中国特色社会主义大学的战略任务。</a:t>
            </a:r>
            <a:endParaRPr lang="zh-CN" altLang="en-US" sz="2000" b="1" u="none" strike="noStrike" kern="1200" cap="none" spc="0" baseline="0" dirty="0">
              <a:solidFill>
                <a:srgbClr val="000000"/>
              </a:solidFill>
              <a:effectLst>
                <a:outerShdw blurRad="38100" dist="38100" dir="2700000" algn="tl">
                  <a:srgbClr val="000000">
                    <a:alpha val="43000"/>
                  </a:srgbClr>
                </a:outerShdw>
              </a:effectLst>
              <a:latin typeface="黑体" pitchFamily="49" charset="-122"/>
              <a:ea typeface="黑体" pitchFamily="49" charset="-122"/>
              <a:cs typeface="微软雅黑" charset="0"/>
            </a:endParaRPr>
          </a:p>
        </p:txBody>
      </p:sp>
      <p:pic>
        <p:nvPicPr>
          <p:cNvPr id="836" name="图片"/>
          <p:cNvPicPr>
            <a:picLocks noChangeAspect="1"/>
          </p:cNvPicPr>
          <p:nvPr/>
        </p:nvPicPr>
        <p:blipFill>
          <a:blip r:embed="rId4"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381082293"/>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ppt_y</p:attrName>
                                        </p:attrNameLst>
                                      </p:cBhvr>
                                      <p:tavLst>
                                        <p:tav tm="0">
                                          <p:val>
                                            <p:strVal val="#ppt_y+#ppt_h*1.125000"/>
                                          </p:val>
                                        </p:tav>
                                        <p:tav tm="100000">
                                          <p:val>
                                            <p:strVal val="#ppt_y"/>
                                          </p:val>
                                        </p:tav>
                                      </p:tavLst>
                                    </p:anim>
                                    <p:animEffect transition="in" filter="wipe(up)">
                                      <p:cBhvr>
                                        <p:cTn id="8" dur="500"/>
                                        <p:tgtEl>
                                          <p:spTgt spid="31"/>
                                        </p:tgtEl>
                                      </p:cBhvr>
                                    </p:animEffect>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outVertical)">
                                      <p:cBhvr>
                                        <p:cTn id="12" dur="500"/>
                                        <p:tgtEl>
                                          <p:spTgt spid="33"/>
                                        </p:tgtEl>
                                      </p:cBhvr>
                                    </p:animEffect>
                                  </p:childTnLst>
                                </p:cTn>
                              </p:par>
                            </p:childTnLst>
                          </p:cTn>
                        </p:par>
                      </p:childTnLst>
                    </p:cTn>
                  </p:par>
                  <p:par>
                    <p:cTn id="13" fill="hold">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anim calcmode="lin" valueType="num">
                                      <p:cBhvr>
                                        <p:cTn id="29" dur="1000" fill="hold"/>
                                        <p:tgtEl>
                                          <p:spTgt spid="38"/>
                                        </p:tgtEl>
                                        <p:attrNameLst>
                                          <p:attrName>ppt_x</p:attrName>
                                        </p:attrNameLst>
                                      </p:cBhvr>
                                      <p:tavLst>
                                        <p:tav tm="0">
                                          <p:val>
                                            <p:strVal val="#ppt_x"/>
                                          </p:val>
                                        </p:tav>
                                        <p:tav tm="100000">
                                          <p:val>
                                            <p:strVal val="#ppt_x"/>
                                          </p:val>
                                        </p:tav>
                                      </p:tavLst>
                                    </p:anim>
                                    <p:anim calcmode="lin" valueType="num">
                                      <p:cBhvr>
                                        <p:cTn id="3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1000"/>
                                        <p:tgtEl>
                                          <p:spTgt spid="41"/>
                                        </p:tgtEl>
                                      </p:cBhvr>
                                    </p:animEffect>
                                    <p:anim calcmode="lin" valueType="num">
                                      <p:cBhvr>
                                        <p:cTn id="36" dur="1000" fill="hold"/>
                                        <p:tgtEl>
                                          <p:spTgt spid="41"/>
                                        </p:tgtEl>
                                        <p:attrNameLst>
                                          <p:attrName>ppt_x</p:attrName>
                                        </p:attrNameLst>
                                      </p:cBhvr>
                                      <p:tavLst>
                                        <p:tav tm="0">
                                          <p:val>
                                            <p:strVal val="#ppt_x"/>
                                          </p:val>
                                        </p:tav>
                                        <p:tav tm="100000">
                                          <p:val>
                                            <p:strVal val="#ppt_x"/>
                                          </p:val>
                                        </p:tav>
                                      </p:tavLst>
                                    </p:anim>
                                    <p:anim calcmode="lin" valueType="num">
                                      <p:cBhvr>
                                        <p:cTn id="37" dur="1000" fill="hold"/>
                                        <p:tgtEl>
                                          <p:spTgt spid="41"/>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anim calcmode="lin" valueType="num">
                                      <p:cBhvr>
                                        <p:cTn id="47" dur="1000" fill="hold"/>
                                        <p:tgtEl>
                                          <p:spTgt spid="35"/>
                                        </p:tgtEl>
                                        <p:attrNameLst>
                                          <p:attrName>ppt_x</p:attrName>
                                        </p:attrNameLst>
                                      </p:cBhvr>
                                      <p:tavLst>
                                        <p:tav tm="0">
                                          <p:val>
                                            <p:strVal val="#ppt_x"/>
                                          </p:val>
                                        </p:tav>
                                        <p:tav tm="100000">
                                          <p:val>
                                            <p:strVal val="#ppt_x"/>
                                          </p:val>
                                        </p:tav>
                                      </p:tavLst>
                                    </p:anim>
                                    <p:anim calcmode="lin" valueType="num">
                                      <p:cBhvr>
                                        <p:cTn id="4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4">
                                            <p:txEl>
                                              <p:pRg st="0" end="0"/>
                                            </p:txEl>
                                          </p:spTgt>
                                        </p:tgtEl>
                                        <p:attrNameLst>
                                          <p:attrName>style.visibility</p:attrName>
                                        </p:attrNameLst>
                                      </p:cBhvr>
                                      <p:to>
                                        <p:strVal val="visible"/>
                                      </p:to>
                                    </p:set>
                                    <p:animEffect transition="in" filter="fade">
                                      <p:cBhvr>
                                        <p:cTn id="53" dur="1000"/>
                                        <p:tgtEl>
                                          <p:spTgt spid="34">
                                            <p:txEl>
                                              <p:pRg st="0" end="0"/>
                                            </p:txEl>
                                          </p:spTgt>
                                        </p:tgtEl>
                                      </p:cBhvr>
                                    </p:animEffect>
                                    <p:anim calcmode="lin" valueType="num">
                                      <p:cBhvr>
                                        <p:cTn id="54"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4">
                                            <p:txEl>
                                              <p:pRg st="1" end="1"/>
                                            </p:txEl>
                                          </p:spTgt>
                                        </p:tgtEl>
                                        <p:attrNameLst>
                                          <p:attrName>style.visibility</p:attrName>
                                        </p:attrNameLst>
                                      </p:cBhvr>
                                      <p:to>
                                        <p:strVal val="visible"/>
                                      </p:to>
                                    </p:set>
                                    <p:animEffect transition="in" filter="fade">
                                      <p:cBhvr>
                                        <p:cTn id="60" dur="1000"/>
                                        <p:tgtEl>
                                          <p:spTgt spid="34">
                                            <p:txEl>
                                              <p:pRg st="1" end="1"/>
                                            </p:txEl>
                                          </p:spTgt>
                                        </p:tgtEl>
                                      </p:cBhvr>
                                    </p:animEffect>
                                    <p:anim calcmode="lin" valueType="num">
                                      <p:cBhvr>
                                        <p:cTn id="61" dur="1000" fill="hold"/>
                                        <p:tgtEl>
                                          <p:spTgt spid="34">
                                            <p:txEl>
                                              <p:pRg st="1" end="1"/>
                                            </p:txEl>
                                          </p:spTgt>
                                        </p:tgtEl>
                                        <p:attrNameLst>
                                          <p:attrName>ppt_x</p:attrName>
                                        </p:attrNameLst>
                                      </p:cBhvr>
                                      <p:tavLst>
                                        <p:tav tm="0">
                                          <p:val>
                                            <p:strVal val="#ppt_x"/>
                                          </p:val>
                                        </p:tav>
                                        <p:tav tm="100000">
                                          <p:val>
                                            <p:strVal val="#ppt_x"/>
                                          </p:val>
                                        </p:tav>
                                      </p:tavLst>
                                    </p:anim>
                                    <p:anim calcmode="lin" valueType="num">
                                      <p:cBhvr>
                                        <p:cTn id="62" dur="1000" fill="hold"/>
                                        <p:tgtEl>
                                          <p:spTgt spid="3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3" grpId="0"/>
      <p:bldP spid="34" grpId="0" build="p"/>
      <p:bldP spid="39" grpId="0" animBg="1"/>
      <p:bldP spid="40" grpId="0" animBg="1"/>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567" name="文本框"/>
          <p:cNvSpPr>
            <a:spLocks noGrp="1"/>
          </p:cNvSpPr>
          <p:nvPr>
            <p:ph type="body"/>
          </p:nvPr>
        </p:nvSpPr>
        <p:spPr>
          <a:xfrm>
            <a:off x="1276181" y="355856"/>
            <a:ext cx="8580337" cy="461664"/>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a:lnSpc>
                <a:spcPct val="100000"/>
              </a:lnSpc>
              <a:spcBef>
                <a:spcPts val="1000"/>
              </a:spcBef>
              <a:spcAft>
                <a:spcPts val="0"/>
              </a:spcAft>
              <a:buNone/>
            </a:pPr>
            <a:r>
              <a:rPr lang="en-US" altLang="zh-CN" sz="2400" b="1" u="none" strike="noStrike" kern="0" cap="none" spc="0" baseline="0" dirty="0">
                <a:solidFill>
                  <a:srgbClr val="D70000"/>
                </a:solidFill>
                <a:latin typeface="Century Gothic" charset="0"/>
                <a:ea typeface="幼圆" charset="0"/>
                <a:cs typeface="Times New Roman" charset="0"/>
                <a:sym typeface="微软雅黑" charset="0"/>
              </a:rPr>
              <a:t>2.</a:t>
            </a:r>
            <a:r>
              <a:rPr lang="zh-CN" altLang="en-US" sz="2400" b="1" u="none" strike="noStrike" kern="1200" cap="none" spc="300" baseline="0" dirty="0">
                <a:solidFill>
                  <a:srgbClr val="D70000"/>
                </a:solidFill>
                <a:latin typeface="微软雅黑" charset="0"/>
                <a:ea typeface="微软雅黑" charset="0"/>
                <a:cs typeface="Times New Roman" charset="0"/>
              </a:rPr>
              <a:t>规范教育教学秩序</a:t>
            </a:r>
            <a:endParaRPr lang="zh-CN" altLang="en-US" sz="2400" b="1" u="none" strike="noStrike" kern="0" cap="none" spc="0" baseline="0" dirty="0">
              <a:solidFill>
                <a:srgbClr val="D70000"/>
              </a:solidFill>
              <a:latin typeface="Century Gothic" charset="0"/>
              <a:ea typeface="幼圆" charset="0"/>
              <a:cs typeface="Times New Roman" charset="0"/>
              <a:sym typeface="微软雅黑" charset="0"/>
            </a:endParaRPr>
          </a:p>
        </p:txBody>
      </p:sp>
      <p:sp>
        <p:nvSpPr>
          <p:cNvPr id="568" name="圆角右箭头"/>
          <p:cNvSpPr>
            <a:spLocks/>
          </p:cNvSpPr>
          <p:nvPr/>
        </p:nvSpPr>
        <p:spPr>
          <a:xfrm flipH="1" flipV="1">
            <a:off x="5528894" y="3753569"/>
            <a:ext cx="1203325" cy="552450"/>
          </a:xfrm>
          <a:custGeom>
            <a:avLst/>
            <a:gdLst>
              <a:gd name="T1" fmla="*/ -21333 w 21600"/>
              <a:gd name="T2" fmla="*/ -6802 h 21600"/>
              <a:gd name="T3" fmla="*/ -12427 w 21600"/>
              <a:gd name="T4" fmla="*/ -5356 h 21600"/>
            </a:gdLst>
            <a:ahLst/>
            <a:cxnLst/>
            <a:rect l="T1" t="T2" r="T3" b="T4"/>
            <a:pathLst>
              <a:path w="21600" h="21600">
                <a:moveTo>
                  <a:pt x="21600" y="6077"/>
                </a:moveTo>
                <a:lnTo>
                  <a:pt x="19355" y="0"/>
                </a:lnTo>
                <a:lnTo>
                  <a:pt x="19355" y="5355"/>
                </a:lnTo>
                <a:lnTo>
                  <a:pt x="12426" y="5355"/>
                </a:lnTo>
                <a:cubicBezTo>
                  <a:pt x="5563" y="5355"/>
                  <a:pt x="0" y="8401"/>
                  <a:pt x="0" y="12159"/>
                </a:cubicBezTo>
                <a:lnTo>
                  <a:pt x="0" y="21599"/>
                </a:lnTo>
                <a:lnTo>
                  <a:pt x="1477" y="21599"/>
                </a:lnTo>
                <a:lnTo>
                  <a:pt x="1477" y="12159"/>
                </a:lnTo>
                <a:cubicBezTo>
                  <a:pt x="1477" y="9199"/>
                  <a:pt x="6379" y="6800"/>
                  <a:pt x="12426" y="6800"/>
                </a:cubicBezTo>
                <a:lnTo>
                  <a:pt x="19355" y="6800"/>
                </a:lnTo>
                <a:lnTo>
                  <a:pt x="19355" y="12159"/>
                </a:lnTo>
                <a:close/>
              </a:path>
            </a:pathLst>
          </a:custGeom>
          <a:solidFill>
            <a:srgbClr val="BFBFBF"/>
          </a:solidFill>
          <a:ln w="3175" cap="flat" cmpd="sng">
            <a:noFill/>
            <a:prstDash val="solid"/>
            <a:round/>
          </a:ln>
        </p:spPr>
      </p:sp>
      <p:sp>
        <p:nvSpPr>
          <p:cNvPr id="569" name="圆角右箭头"/>
          <p:cNvSpPr>
            <a:spLocks/>
          </p:cNvSpPr>
          <p:nvPr/>
        </p:nvSpPr>
        <p:spPr>
          <a:xfrm flipV="1">
            <a:off x="4970094" y="2851870"/>
            <a:ext cx="1203325" cy="552450"/>
          </a:xfrm>
          <a:custGeom>
            <a:avLst/>
            <a:gdLst>
              <a:gd name="T1" fmla="*/ 12427 w 21600"/>
              <a:gd name="T2" fmla="*/ -6802 h 21600"/>
              <a:gd name="T3" fmla="*/ 21333 w 21600"/>
              <a:gd name="T4" fmla="*/ -5356 h 21600"/>
            </a:gdLst>
            <a:ahLst/>
            <a:cxnLst/>
            <a:rect l="T1" t="T2" r="T3" b="T4"/>
            <a:pathLst>
              <a:path w="21600" h="21600">
                <a:moveTo>
                  <a:pt x="21600" y="6077"/>
                </a:moveTo>
                <a:lnTo>
                  <a:pt x="19355" y="0"/>
                </a:lnTo>
                <a:lnTo>
                  <a:pt x="19355" y="5355"/>
                </a:lnTo>
                <a:lnTo>
                  <a:pt x="12426" y="5355"/>
                </a:lnTo>
                <a:cubicBezTo>
                  <a:pt x="5563" y="5355"/>
                  <a:pt x="0" y="8401"/>
                  <a:pt x="0" y="12159"/>
                </a:cubicBezTo>
                <a:lnTo>
                  <a:pt x="0" y="21599"/>
                </a:lnTo>
                <a:lnTo>
                  <a:pt x="1477" y="21599"/>
                </a:lnTo>
                <a:lnTo>
                  <a:pt x="1477" y="12159"/>
                </a:lnTo>
                <a:cubicBezTo>
                  <a:pt x="1477" y="9199"/>
                  <a:pt x="6379" y="6800"/>
                  <a:pt x="12426" y="6800"/>
                </a:cubicBezTo>
                <a:lnTo>
                  <a:pt x="19355" y="6800"/>
                </a:lnTo>
                <a:lnTo>
                  <a:pt x="19355" y="12159"/>
                </a:lnTo>
                <a:close/>
              </a:path>
            </a:pathLst>
          </a:custGeom>
          <a:solidFill>
            <a:srgbClr val="BFBFBF"/>
          </a:solidFill>
          <a:ln w="3175" cap="flat" cmpd="sng">
            <a:noFill/>
            <a:prstDash val="solid"/>
            <a:round/>
          </a:ln>
        </p:spPr>
      </p:sp>
      <p:sp>
        <p:nvSpPr>
          <p:cNvPr id="570" name="圆角右箭头"/>
          <p:cNvSpPr>
            <a:spLocks/>
          </p:cNvSpPr>
          <p:nvPr/>
        </p:nvSpPr>
        <p:spPr>
          <a:xfrm flipV="1">
            <a:off x="4970094" y="4655270"/>
            <a:ext cx="1203325" cy="550863"/>
          </a:xfrm>
          <a:custGeom>
            <a:avLst/>
            <a:gdLst>
              <a:gd name="T1" fmla="*/ 12427 w 21600"/>
              <a:gd name="T2" fmla="*/ -6800 h 21600"/>
              <a:gd name="T3" fmla="*/ 21335 w 21600"/>
              <a:gd name="T4" fmla="*/ -5358 h 21600"/>
            </a:gdLst>
            <a:ahLst/>
            <a:cxnLst/>
            <a:rect l="T1" t="T2" r="T3" b="T4"/>
            <a:pathLst>
              <a:path w="21600" h="21600">
                <a:moveTo>
                  <a:pt x="21600" y="6080"/>
                </a:moveTo>
                <a:lnTo>
                  <a:pt x="19362" y="0"/>
                </a:lnTo>
                <a:lnTo>
                  <a:pt x="19362" y="5359"/>
                </a:lnTo>
                <a:lnTo>
                  <a:pt x="12426" y="5359"/>
                </a:lnTo>
                <a:cubicBezTo>
                  <a:pt x="5563" y="5359"/>
                  <a:pt x="0" y="8402"/>
                  <a:pt x="0" y="12156"/>
                </a:cubicBezTo>
                <a:lnTo>
                  <a:pt x="0" y="21598"/>
                </a:lnTo>
                <a:lnTo>
                  <a:pt x="1473" y="21598"/>
                </a:lnTo>
                <a:lnTo>
                  <a:pt x="1473" y="12156"/>
                </a:lnTo>
                <a:cubicBezTo>
                  <a:pt x="1473" y="9198"/>
                  <a:pt x="6377" y="6801"/>
                  <a:pt x="12426" y="6801"/>
                </a:cubicBezTo>
                <a:lnTo>
                  <a:pt x="19362" y="6801"/>
                </a:lnTo>
                <a:lnTo>
                  <a:pt x="19362" y="12156"/>
                </a:lnTo>
                <a:close/>
              </a:path>
            </a:pathLst>
          </a:custGeom>
          <a:solidFill>
            <a:srgbClr val="BFBFBF"/>
          </a:solidFill>
          <a:ln w="3175" cap="flat" cmpd="sng">
            <a:noFill/>
            <a:prstDash val="solid"/>
            <a:round/>
          </a:ln>
        </p:spPr>
      </p:sp>
      <p:grpSp>
        <p:nvGrpSpPr>
          <p:cNvPr id="573" name="组合"/>
          <p:cNvGrpSpPr>
            <a:grpSpLocks/>
          </p:cNvGrpSpPr>
          <p:nvPr/>
        </p:nvGrpSpPr>
        <p:grpSpPr>
          <a:xfrm>
            <a:off x="6173419" y="2775670"/>
            <a:ext cx="1017588" cy="1016000"/>
            <a:chOff x="6173419" y="2775670"/>
            <a:chExt cx="1017588" cy="1016000"/>
          </a:xfrm>
        </p:grpSpPr>
        <p:sp>
          <p:nvSpPr>
            <p:cNvPr id="571" name="椭圆"/>
            <p:cNvSpPr>
              <a:spLocks/>
            </p:cNvSpPr>
            <p:nvPr/>
          </p:nvSpPr>
          <p:spPr>
            <a:xfrm>
              <a:off x="6173419" y="2775670"/>
              <a:ext cx="1017588" cy="1016000"/>
            </a:xfrm>
            <a:prstGeom prst="ellipse">
              <a:avLst/>
            </a:prstGeom>
            <a:solidFill>
              <a:srgbClr val="FFFFFF"/>
            </a:solidFill>
            <a:ln w="3175" cap="flat" cmpd="sng">
              <a:solidFill>
                <a:srgbClr val="DDDDDD"/>
              </a:solidFill>
              <a:prstDash val="solid"/>
              <a:round/>
            </a:ln>
            <a:effectLst>
              <a:outerShdw dist="38100" dir="2700000" algn="tl" rotWithShape="0">
                <a:srgbClr val="000000">
                  <a:alpha val="9803"/>
                </a:srgbClr>
              </a:outerShdw>
            </a:effectLst>
          </p:spPr>
        </p:sp>
        <p:sp>
          <p:nvSpPr>
            <p:cNvPr id="572" name="椭圆"/>
            <p:cNvSpPr>
              <a:spLocks/>
            </p:cNvSpPr>
            <p:nvPr/>
          </p:nvSpPr>
          <p:spPr>
            <a:xfrm>
              <a:off x="6263971" y="2864965"/>
              <a:ext cx="836617" cy="836617"/>
            </a:xfrm>
            <a:prstGeom prst="ellipse">
              <a:avLst/>
            </a:prstGeom>
            <a:solidFill>
              <a:srgbClr val="FFC000"/>
            </a:solidFill>
            <a:ln w="25400" cap="flat" cmpd="sng">
              <a:noFill/>
              <a:prstDash val="solid"/>
              <a:round/>
            </a:ln>
            <a:effectLst>
              <a:innerShdw dist="76200" dir="13500000">
                <a:srgbClr val="000000">
                  <a:alpha val="11764"/>
                </a:srgbClr>
              </a:innerShdw>
            </a:effectLst>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Calibri" charset="0"/>
                  <a:ea typeface="宋体" charset="0"/>
                  <a:cs typeface="微软雅黑" charset="0"/>
                  <a:sym typeface="微软雅黑" charset="0"/>
                </a:rPr>
                <a:t>教育</a:t>
              </a:r>
            </a:p>
          </p:txBody>
        </p:sp>
      </p:grpSp>
      <p:grpSp>
        <p:nvGrpSpPr>
          <p:cNvPr id="576" name="组合"/>
          <p:cNvGrpSpPr>
            <a:grpSpLocks/>
          </p:cNvGrpSpPr>
          <p:nvPr/>
        </p:nvGrpSpPr>
        <p:grpSpPr>
          <a:xfrm>
            <a:off x="6173419" y="4596533"/>
            <a:ext cx="1017588" cy="1016000"/>
            <a:chOff x="6173419" y="4596533"/>
            <a:chExt cx="1017588" cy="1016000"/>
          </a:xfrm>
        </p:grpSpPr>
        <p:sp>
          <p:nvSpPr>
            <p:cNvPr id="574" name="椭圆"/>
            <p:cNvSpPr>
              <a:spLocks/>
            </p:cNvSpPr>
            <p:nvPr/>
          </p:nvSpPr>
          <p:spPr>
            <a:xfrm>
              <a:off x="6173419" y="4596533"/>
              <a:ext cx="1017588" cy="1016000"/>
            </a:xfrm>
            <a:prstGeom prst="ellipse">
              <a:avLst/>
            </a:prstGeom>
            <a:solidFill>
              <a:srgbClr val="FFFFFF"/>
            </a:solidFill>
            <a:ln w="3175" cap="flat" cmpd="sng">
              <a:solidFill>
                <a:srgbClr val="DDDDDD"/>
              </a:solidFill>
              <a:prstDash val="solid"/>
              <a:round/>
            </a:ln>
            <a:effectLst>
              <a:outerShdw dist="38100" dir="2700000" algn="tl" rotWithShape="0">
                <a:srgbClr val="000000">
                  <a:alpha val="9803"/>
                </a:srgbClr>
              </a:outerShdw>
            </a:effectLst>
          </p:spPr>
        </p:sp>
        <p:sp>
          <p:nvSpPr>
            <p:cNvPr id="575" name="椭圆"/>
            <p:cNvSpPr>
              <a:spLocks/>
            </p:cNvSpPr>
            <p:nvPr/>
          </p:nvSpPr>
          <p:spPr>
            <a:xfrm>
              <a:off x="6263971" y="4686089"/>
              <a:ext cx="836617" cy="836617"/>
            </a:xfrm>
            <a:prstGeom prst="ellipse">
              <a:avLst/>
            </a:prstGeom>
            <a:solidFill>
              <a:srgbClr val="FFC000"/>
            </a:solidFill>
            <a:ln w="25400" cap="flat" cmpd="sng">
              <a:noFill/>
              <a:prstDash val="solid"/>
              <a:round/>
            </a:ln>
            <a:effectLst>
              <a:innerShdw dist="76200" dir="13500000">
                <a:srgbClr val="000000">
                  <a:alpha val="11764"/>
                </a:srgbClr>
              </a:innerShdw>
            </a:effectLst>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Calibri" charset="0"/>
                  <a:ea typeface="宋体" charset="0"/>
                  <a:cs typeface="微软雅黑" charset="0"/>
                  <a:sym typeface="微软雅黑" charset="0"/>
                </a:rPr>
                <a:t>秩序</a:t>
              </a:r>
            </a:p>
          </p:txBody>
        </p:sp>
      </p:grpSp>
      <p:grpSp>
        <p:nvGrpSpPr>
          <p:cNvPr id="579" name="组合"/>
          <p:cNvGrpSpPr>
            <a:grpSpLocks/>
          </p:cNvGrpSpPr>
          <p:nvPr/>
        </p:nvGrpSpPr>
        <p:grpSpPr>
          <a:xfrm>
            <a:off x="4504957" y="1864444"/>
            <a:ext cx="1016000" cy="1016000"/>
            <a:chOff x="4504957" y="1864444"/>
            <a:chExt cx="1016000" cy="1016000"/>
          </a:xfrm>
        </p:grpSpPr>
        <p:sp>
          <p:nvSpPr>
            <p:cNvPr id="577" name="椭圆"/>
            <p:cNvSpPr>
              <a:spLocks/>
            </p:cNvSpPr>
            <p:nvPr/>
          </p:nvSpPr>
          <p:spPr>
            <a:xfrm>
              <a:off x="4504957" y="1864444"/>
              <a:ext cx="1016000" cy="1016000"/>
            </a:xfrm>
            <a:prstGeom prst="ellipse">
              <a:avLst/>
            </a:prstGeom>
            <a:solidFill>
              <a:srgbClr val="FFFFFF"/>
            </a:solidFill>
            <a:ln w="3175" cap="flat" cmpd="sng">
              <a:solidFill>
                <a:srgbClr val="DDDDDD"/>
              </a:solidFill>
              <a:prstDash val="solid"/>
              <a:round/>
            </a:ln>
            <a:effectLst>
              <a:outerShdw dist="38100" dir="2700000" algn="tl" rotWithShape="0">
                <a:srgbClr val="000000">
                  <a:alpha val="9803"/>
                </a:srgbClr>
              </a:outerShdw>
            </a:effectLst>
          </p:spPr>
        </p:sp>
        <p:sp>
          <p:nvSpPr>
            <p:cNvPr id="578" name="椭圆"/>
            <p:cNvSpPr>
              <a:spLocks/>
            </p:cNvSpPr>
            <p:nvPr/>
          </p:nvSpPr>
          <p:spPr>
            <a:xfrm>
              <a:off x="4594635" y="1954403"/>
              <a:ext cx="836617" cy="836617"/>
            </a:xfrm>
            <a:prstGeom prst="ellipse">
              <a:avLst/>
            </a:prstGeom>
            <a:solidFill>
              <a:srgbClr val="C00000"/>
            </a:solidFill>
            <a:ln w="25400" cap="flat" cmpd="sng">
              <a:noFill/>
              <a:prstDash val="solid"/>
              <a:round/>
            </a:ln>
            <a:effectLst>
              <a:innerShdw dist="76200" dir="13500000">
                <a:srgbClr val="000000">
                  <a:alpha val="11764"/>
                </a:srgbClr>
              </a:innerShdw>
            </a:effectLst>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Calibri" charset="0"/>
                  <a:ea typeface="宋体" charset="0"/>
                  <a:cs typeface="微软雅黑" charset="0"/>
                  <a:sym typeface="微软雅黑" charset="0"/>
                </a:rPr>
                <a:t>规范</a:t>
              </a:r>
            </a:p>
          </p:txBody>
        </p:sp>
      </p:grpSp>
      <p:grpSp>
        <p:nvGrpSpPr>
          <p:cNvPr id="582" name="组合"/>
          <p:cNvGrpSpPr>
            <a:grpSpLocks/>
          </p:cNvGrpSpPr>
          <p:nvPr/>
        </p:nvGrpSpPr>
        <p:grpSpPr>
          <a:xfrm>
            <a:off x="4511307" y="3685307"/>
            <a:ext cx="1017587" cy="1017586"/>
            <a:chOff x="4511307" y="3685307"/>
            <a:chExt cx="1017587" cy="1017586"/>
          </a:xfrm>
        </p:grpSpPr>
        <p:sp>
          <p:nvSpPr>
            <p:cNvPr id="580" name="椭圆"/>
            <p:cNvSpPr>
              <a:spLocks/>
            </p:cNvSpPr>
            <p:nvPr/>
          </p:nvSpPr>
          <p:spPr>
            <a:xfrm flipH="1">
              <a:off x="4511307" y="3685307"/>
              <a:ext cx="1017587" cy="1017586"/>
            </a:xfrm>
            <a:prstGeom prst="ellipse">
              <a:avLst/>
            </a:prstGeom>
            <a:solidFill>
              <a:srgbClr val="FFFFFF"/>
            </a:solidFill>
            <a:ln w="3175" cap="flat" cmpd="sng">
              <a:solidFill>
                <a:srgbClr val="DDDDDD"/>
              </a:solidFill>
              <a:prstDash val="solid"/>
              <a:round/>
            </a:ln>
            <a:effectLst>
              <a:outerShdw dist="38100" dir="2700000" algn="tl" rotWithShape="0">
                <a:srgbClr val="000000">
                  <a:alpha val="9803"/>
                </a:srgbClr>
              </a:outerShdw>
            </a:effectLst>
          </p:spPr>
        </p:sp>
        <p:sp>
          <p:nvSpPr>
            <p:cNvPr id="581" name="椭圆"/>
            <p:cNvSpPr>
              <a:spLocks/>
            </p:cNvSpPr>
            <p:nvPr/>
          </p:nvSpPr>
          <p:spPr>
            <a:xfrm>
              <a:off x="4601832" y="3775528"/>
              <a:ext cx="836617" cy="836617"/>
            </a:xfrm>
            <a:prstGeom prst="ellipse">
              <a:avLst/>
            </a:prstGeom>
            <a:solidFill>
              <a:srgbClr val="C00000"/>
            </a:solidFill>
            <a:ln w="25400" cap="flat" cmpd="sng">
              <a:noFill/>
              <a:prstDash val="solid"/>
              <a:round/>
            </a:ln>
            <a:effectLst>
              <a:innerShdw dist="76200" dir="13500000">
                <a:srgbClr val="000000">
                  <a:alpha val="11764"/>
                </a:srgbClr>
              </a:innerShdw>
            </a:effectLst>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Calibri" charset="0"/>
                  <a:ea typeface="宋体" charset="0"/>
                  <a:cs typeface="微软雅黑" charset="0"/>
                  <a:sym typeface="微软雅黑" charset="0"/>
                </a:rPr>
                <a:t>教学</a:t>
              </a:r>
            </a:p>
          </p:txBody>
        </p:sp>
      </p:grpSp>
      <p:sp>
        <p:nvSpPr>
          <p:cNvPr id="583" name="矩形"/>
          <p:cNvSpPr>
            <a:spLocks/>
          </p:cNvSpPr>
          <p:nvPr/>
        </p:nvSpPr>
        <p:spPr>
          <a:xfrm>
            <a:off x="961901" y="1448789"/>
            <a:ext cx="3463383" cy="1834485"/>
          </a:xfrm>
          <a:prstGeom prst="rect">
            <a:avLst/>
          </a:prstGeom>
          <a:noFill/>
          <a:ln w="9525" cap="flat" cmpd="sng">
            <a:solidFill>
              <a:srgbClr val="A10000"/>
            </a:solidFill>
            <a:prstDash val="solid"/>
            <a:round/>
          </a:ln>
        </p:spPr>
        <p:txBody>
          <a:bodyPr vert="horz" wrap="square" lIns="91440" tIns="45720" rIns="91440" bIns="45720" anchor="ctr" anchorCtr="0">
            <a:prstTxWarp prst="textNoShape">
              <a:avLst/>
            </a:prstTxWarp>
          </a:bodyPr>
          <a:lstStyle/>
          <a:p>
            <a:pPr marL="0" indent="0" algn="just">
              <a:lnSpc>
                <a:spcPct val="15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高校要认真梳理学校课堂教学的各项规章制度，及时修订完善课堂教学建设和管理相关规定</a:t>
            </a:r>
            <a:endParaRPr lang="zh-CN" altLang="en-US" sz="2000" b="0" i="0" u="none" strike="noStrike" kern="0" cap="none" spc="0" baseline="0" dirty="0">
              <a:solidFill>
                <a:srgbClr val="333333"/>
              </a:solidFill>
              <a:latin typeface="微软雅黑" charset="0"/>
              <a:ea typeface="微软雅黑" charset="0"/>
              <a:cs typeface="Arial" pitchFamily="34" charset="0"/>
              <a:sym typeface="微软雅黑" charset="0"/>
            </a:endParaRPr>
          </a:p>
        </p:txBody>
      </p:sp>
      <p:sp>
        <p:nvSpPr>
          <p:cNvPr id="584" name="矩形"/>
          <p:cNvSpPr>
            <a:spLocks/>
          </p:cNvSpPr>
          <p:nvPr/>
        </p:nvSpPr>
        <p:spPr>
          <a:xfrm>
            <a:off x="7341899" y="1721922"/>
            <a:ext cx="4640303" cy="2307873"/>
          </a:xfrm>
          <a:prstGeom prst="rect">
            <a:avLst/>
          </a:prstGeom>
          <a:noFill/>
          <a:ln w="9525" cap="flat" cmpd="sng">
            <a:solidFill>
              <a:srgbClr val="A10000"/>
            </a:solidFill>
            <a:prstDash val="solid"/>
            <a:round/>
          </a:ln>
        </p:spPr>
        <p:txBody>
          <a:bodyPr vert="horz" wrap="square" lIns="91440" tIns="45720" rIns="91440" bIns="45720" anchor="ctr" anchorCtr="0">
            <a:prstTxWarp prst="textNoShape">
              <a:avLst/>
            </a:prstTxWarp>
          </a:bodyPr>
          <a:lstStyle/>
          <a:p>
            <a:pPr marL="0" indent="0" algn="l">
              <a:lnSpc>
                <a:spcPct val="15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要认真查找课堂建设和管理中存在的突出问题和薄弱环节，对排查中发现的问题，切实抓好整改，明确解决问题的具体方案和时间要求，真正把课堂教学建设强起来、课堂教学质量提起来</a:t>
            </a:r>
            <a:endParaRPr lang="zh-CN" altLang="en-US" sz="2000" b="0" i="0" u="none" strike="noStrike" kern="0" cap="none" spc="0" baseline="0" dirty="0">
              <a:solidFill>
                <a:srgbClr val="333333"/>
              </a:solidFill>
              <a:latin typeface="微软雅黑" charset="0"/>
              <a:ea typeface="微软雅黑" charset="0"/>
              <a:cs typeface="Arial" pitchFamily="34" charset="0"/>
              <a:sym typeface="微软雅黑" charset="0"/>
            </a:endParaRPr>
          </a:p>
        </p:txBody>
      </p:sp>
      <p:sp>
        <p:nvSpPr>
          <p:cNvPr id="585" name="矩形"/>
          <p:cNvSpPr>
            <a:spLocks/>
          </p:cNvSpPr>
          <p:nvPr/>
        </p:nvSpPr>
        <p:spPr>
          <a:xfrm>
            <a:off x="961901" y="3526971"/>
            <a:ext cx="3543056" cy="2671948"/>
          </a:xfrm>
          <a:prstGeom prst="rect">
            <a:avLst/>
          </a:prstGeom>
          <a:noFill/>
          <a:ln w="9525" cap="flat" cmpd="sng">
            <a:solidFill>
              <a:srgbClr val="A10000"/>
            </a:solidFill>
            <a:prstDash val="solid"/>
            <a:round/>
          </a:ln>
        </p:spPr>
        <p:txBody>
          <a:bodyPr vert="horz" wrap="square" lIns="91440" tIns="45720" rIns="91440" bIns="45720" anchor="ctr" anchorCtr="0">
            <a:prstTxWarp prst="textNoShape">
              <a:avLst/>
            </a:prstTxWarp>
          </a:bodyPr>
          <a:lstStyle/>
          <a:p>
            <a:pPr marL="0" indent="0" algn="just">
              <a:lnSpc>
                <a:spcPct val="15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要加强对在校生的分类指导和严格管理，切实加强学习过程考核，加大过程考核成绩在课程总成绩中的比重，严格考试纪律、严把毕业出口关，坚决取消“清考”制度</a:t>
            </a:r>
            <a:endParaRPr lang="zh-CN" altLang="en-US" sz="2000" b="0" i="0" u="none" strike="noStrike" kern="0" cap="none" spc="0" baseline="0" dirty="0">
              <a:solidFill>
                <a:srgbClr val="333333"/>
              </a:solidFill>
              <a:latin typeface="微软雅黑" charset="0"/>
              <a:ea typeface="微软雅黑" charset="0"/>
              <a:cs typeface="Arial" pitchFamily="34" charset="0"/>
              <a:sym typeface="微软雅黑" charset="0"/>
            </a:endParaRPr>
          </a:p>
        </p:txBody>
      </p:sp>
      <p:sp>
        <p:nvSpPr>
          <p:cNvPr id="586" name="矩形"/>
          <p:cNvSpPr>
            <a:spLocks/>
          </p:cNvSpPr>
          <p:nvPr/>
        </p:nvSpPr>
        <p:spPr>
          <a:xfrm>
            <a:off x="7341900" y="4612146"/>
            <a:ext cx="4640302" cy="1432394"/>
          </a:xfrm>
          <a:prstGeom prst="rect">
            <a:avLst/>
          </a:prstGeom>
          <a:noFill/>
          <a:ln w="9525" cap="flat" cmpd="sng">
            <a:solidFill>
              <a:srgbClr val="A10000"/>
            </a:solidFill>
            <a:prstDash val="solid"/>
            <a:round/>
          </a:ln>
        </p:spPr>
        <p:txBody>
          <a:bodyPr vert="horz" wrap="square" lIns="91440" tIns="45720" rIns="91440" bIns="45720" anchor="ctr" anchorCtr="0">
            <a:prstTxWarp prst="textNoShape">
              <a:avLst/>
            </a:prstTxWarp>
          </a:bodyPr>
          <a:lstStyle/>
          <a:p>
            <a:pPr marL="0" indent="0" algn="l">
              <a:lnSpc>
                <a:spcPct val="15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要加强学习过程管理，各高校要严格执行《普通高等学校学生管理规定》，切实规范学生管理</a:t>
            </a:r>
            <a:endParaRPr lang="zh-CN" altLang="en-US" sz="2000" b="0" i="0" u="none" strike="noStrike" kern="0" cap="none" spc="0" baseline="0" dirty="0">
              <a:solidFill>
                <a:srgbClr val="333333"/>
              </a:solidFill>
              <a:latin typeface="微软雅黑" charset="0"/>
              <a:ea typeface="微软雅黑" charset="0"/>
              <a:cs typeface="Arial" pitchFamily="34" charset="0"/>
              <a:sym typeface="微软雅黑" charset="0"/>
            </a:endParaRPr>
          </a:p>
        </p:txBody>
      </p:sp>
      <p:pic>
        <p:nvPicPr>
          <p:cNvPr id="868" name="图片"/>
          <p:cNvPicPr>
            <a:picLocks noChangeAspect="1"/>
          </p:cNvPicPr>
          <p:nvPr/>
        </p:nvPicPr>
        <p:blipFill>
          <a:blip r:embed="rId3"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95421500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67">
                                            <p:txEl>
                                              <p:pRg st="0" end="0"/>
                                            </p:txEl>
                                          </p:spTgt>
                                        </p:tgtEl>
                                        <p:attrNameLst>
                                          <p:attrName>style.visibility</p:attrName>
                                        </p:attrNameLst>
                                      </p:cBhvr>
                                      <p:to>
                                        <p:strVal val="visible"/>
                                      </p:to>
                                    </p:set>
                                    <p:animEffect transition="in" filter="fade">
                                      <p:cBhvr>
                                        <p:cTn id="7" dur="1000"/>
                                        <p:tgtEl>
                                          <p:spTgt spid="567">
                                            <p:txEl>
                                              <p:pRg st="0" end="0"/>
                                            </p:txEl>
                                          </p:spTgt>
                                        </p:tgtEl>
                                      </p:cBhvr>
                                    </p:animEffect>
                                    <p:anim calcmode="lin" valueType="num">
                                      <p:cBhvr>
                                        <p:cTn id="8" dur="1000" fill="hold"/>
                                        <p:tgtEl>
                                          <p:spTgt spid="5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79"/>
                                        </p:tgtEl>
                                        <p:attrNameLst>
                                          <p:attrName>style.visibility</p:attrName>
                                        </p:attrNameLst>
                                      </p:cBhvr>
                                      <p:to>
                                        <p:strVal val="visible"/>
                                      </p:to>
                                    </p:set>
                                    <p:anim calcmode="lin" valueType="num">
                                      <p:cBhvr additive="base">
                                        <p:cTn id="14" dur="500" fill="hold"/>
                                        <p:tgtEl>
                                          <p:spTgt spid="579"/>
                                        </p:tgtEl>
                                        <p:attrNameLst>
                                          <p:attrName>ppt_x</p:attrName>
                                        </p:attrNameLst>
                                      </p:cBhvr>
                                      <p:tavLst>
                                        <p:tav tm="0">
                                          <p:val>
                                            <p:strVal val="#ppt_x"/>
                                          </p:val>
                                        </p:tav>
                                        <p:tav tm="100000">
                                          <p:val>
                                            <p:strVal val="#ppt_x"/>
                                          </p:val>
                                        </p:tav>
                                      </p:tavLst>
                                    </p:anim>
                                    <p:anim calcmode="lin" valueType="num">
                                      <p:cBhvr additive="base">
                                        <p:cTn id="15" dur="500" fill="hold"/>
                                        <p:tgtEl>
                                          <p:spTgt spid="57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73"/>
                                        </p:tgtEl>
                                        <p:attrNameLst>
                                          <p:attrName>style.visibility</p:attrName>
                                        </p:attrNameLst>
                                      </p:cBhvr>
                                      <p:to>
                                        <p:strVal val="visible"/>
                                      </p:to>
                                    </p:set>
                                    <p:anim calcmode="lin" valueType="num">
                                      <p:cBhvr additive="base">
                                        <p:cTn id="20" dur="500" fill="hold"/>
                                        <p:tgtEl>
                                          <p:spTgt spid="573"/>
                                        </p:tgtEl>
                                        <p:attrNameLst>
                                          <p:attrName>ppt_x</p:attrName>
                                        </p:attrNameLst>
                                      </p:cBhvr>
                                      <p:tavLst>
                                        <p:tav tm="0">
                                          <p:val>
                                            <p:strVal val="#ppt_x"/>
                                          </p:val>
                                        </p:tav>
                                        <p:tav tm="100000">
                                          <p:val>
                                            <p:strVal val="#ppt_x"/>
                                          </p:val>
                                        </p:tav>
                                      </p:tavLst>
                                    </p:anim>
                                    <p:anim calcmode="lin" valueType="num">
                                      <p:cBhvr additive="base">
                                        <p:cTn id="21" dur="500" fill="hold"/>
                                        <p:tgtEl>
                                          <p:spTgt spid="57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82"/>
                                        </p:tgtEl>
                                        <p:attrNameLst>
                                          <p:attrName>style.visibility</p:attrName>
                                        </p:attrNameLst>
                                      </p:cBhvr>
                                      <p:to>
                                        <p:strVal val="visible"/>
                                      </p:to>
                                    </p:set>
                                    <p:anim calcmode="lin" valueType="num">
                                      <p:cBhvr additive="base">
                                        <p:cTn id="26" dur="500" fill="hold"/>
                                        <p:tgtEl>
                                          <p:spTgt spid="582"/>
                                        </p:tgtEl>
                                        <p:attrNameLst>
                                          <p:attrName>ppt_x</p:attrName>
                                        </p:attrNameLst>
                                      </p:cBhvr>
                                      <p:tavLst>
                                        <p:tav tm="0">
                                          <p:val>
                                            <p:strVal val="#ppt_x"/>
                                          </p:val>
                                        </p:tav>
                                        <p:tav tm="100000">
                                          <p:val>
                                            <p:strVal val="#ppt_x"/>
                                          </p:val>
                                        </p:tav>
                                      </p:tavLst>
                                    </p:anim>
                                    <p:anim calcmode="lin" valueType="num">
                                      <p:cBhvr additive="base">
                                        <p:cTn id="27" dur="500" fill="hold"/>
                                        <p:tgtEl>
                                          <p:spTgt spid="58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76"/>
                                        </p:tgtEl>
                                        <p:attrNameLst>
                                          <p:attrName>style.visibility</p:attrName>
                                        </p:attrNameLst>
                                      </p:cBhvr>
                                      <p:to>
                                        <p:strVal val="visible"/>
                                      </p:to>
                                    </p:set>
                                    <p:anim calcmode="lin" valueType="num">
                                      <p:cBhvr additive="base">
                                        <p:cTn id="32" dur="500" fill="hold"/>
                                        <p:tgtEl>
                                          <p:spTgt spid="576"/>
                                        </p:tgtEl>
                                        <p:attrNameLst>
                                          <p:attrName>ppt_x</p:attrName>
                                        </p:attrNameLst>
                                      </p:cBhvr>
                                      <p:tavLst>
                                        <p:tav tm="0">
                                          <p:val>
                                            <p:strVal val="#ppt_x"/>
                                          </p:val>
                                        </p:tav>
                                        <p:tav tm="100000">
                                          <p:val>
                                            <p:strVal val="#ppt_x"/>
                                          </p:val>
                                        </p:tav>
                                      </p:tavLst>
                                    </p:anim>
                                    <p:anim calcmode="lin" valueType="num">
                                      <p:cBhvr additive="base">
                                        <p:cTn id="33" dur="500" fill="hold"/>
                                        <p:tgtEl>
                                          <p:spTgt spid="57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83"/>
                                        </p:tgtEl>
                                        <p:attrNameLst>
                                          <p:attrName>style.visibility</p:attrName>
                                        </p:attrNameLst>
                                      </p:cBhvr>
                                      <p:to>
                                        <p:strVal val="visible"/>
                                      </p:to>
                                    </p:set>
                                    <p:animEffect transition="in" filter="fade">
                                      <p:cBhvr>
                                        <p:cTn id="38" dur="1000"/>
                                        <p:tgtEl>
                                          <p:spTgt spid="583"/>
                                        </p:tgtEl>
                                      </p:cBhvr>
                                    </p:animEffect>
                                    <p:anim calcmode="lin" valueType="num">
                                      <p:cBhvr>
                                        <p:cTn id="39" dur="1000" fill="hold"/>
                                        <p:tgtEl>
                                          <p:spTgt spid="583"/>
                                        </p:tgtEl>
                                        <p:attrNameLst>
                                          <p:attrName>ppt_x</p:attrName>
                                        </p:attrNameLst>
                                      </p:cBhvr>
                                      <p:tavLst>
                                        <p:tav tm="0">
                                          <p:val>
                                            <p:strVal val="#ppt_x"/>
                                          </p:val>
                                        </p:tav>
                                        <p:tav tm="100000">
                                          <p:val>
                                            <p:strVal val="#ppt_x"/>
                                          </p:val>
                                        </p:tav>
                                      </p:tavLst>
                                    </p:anim>
                                    <p:anim calcmode="lin" valueType="num">
                                      <p:cBhvr>
                                        <p:cTn id="40" dur="1000" fill="hold"/>
                                        <p:tgtEl>
                                          <p:spTgt spid="58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84"/>
                                        </p:tgtEl>
                                        <p:attrNameLst>
                                          <p:attrName>style.visibility</p:attrName>
                                        </p:attrNameLst>
                                      </p:cBhvr>
                                      <p:to>
                                        <p:strVal val="visible"/>
                                      </p:to>
                                    </p:set>
                                    <p:animEffect transition="in" filter="fade">
                                      <p:cBhvr>
                                        <p:cTn id="45" dur="1000"/>
                                        <p:tgtEl>
                                          <p:spTgt spid="584"/>
                                        </p:tgtEl>
                                      </p:cBhvr>
                                    </p:animEffect>
                                    <p:anim calcmode="lin" valueType="num">
                                      <p:cBhvr>
                                        <p:cTn id="46" dur="1000" fill="hold"/>
                                        <p:tgtEl>
                                          <p:spTgt spid="584"/>
                                        </p:tgtEl>
                                        <p:attrNameLst>
                                          <p:attrName>ppt_x</p:attrName>
                                        </p:attrNameLst>
                                      </p:cBhvr>
                                      <p:tavLst>
                                        <p:tav tm="0">
                                          <p:val>
                                            <p:strVal val="#ppt_x"/>
                                          </p:val>
                                        </p:tav>
                                        <p:tav tm="100000">
                                          <p:val>
                                            <p:strVal val="#ppt_x"/>
                                          </p:val>
                                        </p:tav>
                                      </p:tavLst>
                                    </p:anim>
                                    <p:anim calcmode="lin" valueType="num">
                                      <p:cBhvr>
                                        <p:cTn id="47" dur="1000" fill="hold"/>
                                        <p:tgtEl>
                                          <p:spTgt spid="58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85"/>
                                        </p:tgtEl>
                                        <p:attrNameLst>
                                          <p:attrName>style.visibility</p:attrName>
                                        </p:attrNameLst>
                                      </p:cBhvr>
                                      <p:to>
                                        <p:strVal val="visible"/>
                                      </p:to>
                                    </p:set>
                                    <p:animEffect transition="in" filter="fade">
                                      <p:cBhvr>
                                        <p:cTn id="52" dur="1000"/>
                                        <p:tgtEl>
                                          <p:spTgt spid="585"/>
                                        </p:tgtEl>
                                      </p:cBhvr>
                                    </p:animEffect>
                                    <p:anim calcmode="lin" valueType="num">
                                      <p:cBhvr>
                                        <p:cTn id="53" dur="1000" fill="hold"/>
                                        <p:tgtEl>
                                          <p:spTgt spid="585"/>
                                        </p:tgtEl>
                                        <p:attrNameLst>
                                          <p:attrName>ppt_x</p:attrName>
                                        </p:attrNameLst>
                                      </p:cBhvr>
                                      <p:tavLst>
                                        <p:tav tm="0">
                                          <p:val>
                                            <p:strVal val="#ppt_x"/>
                                          </p:val>
                                        </p:tav>
                                        <p:tav tm="100000">
                                          <p:val>
                                            <p:strVal val="#ppt_x"/>
                                          </p:val>
                                        </p:tav>
                                      </p:tavLst>
                                    </p:anim>
                                    <p:anim calcmode="lin" valueType="num">
                                      <p:cBhvr>
                                        <p:cTn id="54" dur="1000" fill="hold"/>
                                        <p:tgtEl>
                                          <p:spTgt spid="58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586"/>
                                        </p:tgtEl>
                                        <p:attrNameLst>
                                          <p:attrName>style.visibility</p:attrName>
                                        </p:attrNameLst>
                                      </p:cBhvr>
                                      <p:to>
                                        <p:strVal val="visible"/>
                                      </p:to>
                                    </p:set>
                                    <p:animEffect transition="in" filter="fade">
                                      <p:cBhvr>
                                        <p:cTn id="59" dur="1000"/>
                                        <p:tgtEl>
                                          <p:spTgt spid="586"/>
                                        </p:tgtEl>
                                      </p:cBhvr>
                                    </p:animEffect>
                                    <p:anim calcmode="lin" valueType="num">
                                      <p:cBhvr>
                                        <p:cTn id="60" dur="1000" fill="hold"/>
                                        <p:tgtEl>
                                          <p:spTgt spid="586"/>
                                        </p:tgtEl>
                                        <p:attrNameLst>
                                          <p:attrName>ppt_x</p:attrName>
                                        </p:attrNameLst>
                                      </p:cBhvr>
                                      <p:tavLst>
                                        <p:tav tm="0">
                                          <p:val>
                                            <p:strVal val="#ppt_x"/>
                                          </p:val>
                                        </p:tav>
                                        <p:tav tm="100000">
                                          <p:val>
                                            <p:strVal val="#ppt_x"/>
                                          </p:val>
                                        </p:tav>
                                      </p:tavLst>
                                    </p:anim>
                                    <p:anim calcmode="lin" valueType="num">
                                      <p:cBhvr>
                                        <p:cTn id="61" dur="1000" fill="hold"/>
                                        <p:tgtEl>
                                          <p:spTgt spid="5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 grpId="0" build="p"/>
      <p:bldP spid="583" grpId="0" animBg="1"/>
      <p:bldP spid="584" grpId="0" animBg="1"/>
      <p:bldP spid="585" grpId="0" animBg="1"/>
      <p:bldP spid="5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590" name="直线"/>
          <p:cNvSpPr>
            <a:spLocks/>
          </p:cNvSpPr>
          <p:nvPr/>
        </p:nvSpPr>
        <p:spPr>
          <a:xfrm>
            <a:off x="7925946" y="3247167"/>
            <a:ext cx="2159999" cy="286"/>
          </a:xfrm>
          <a:prstGeom prst="line">
            <a:avLst/>
          </a:prstGeom>
          <a:noFill/>
          <a:ln w="12700" cap="flat" cmpd="sng">
            <a:solidFill>
              <a:srgbClr val="A10000"/>
            </a:solidFill>
            <a:prstDash val="dash"/>
            <a:bevel/>
            <a:tailEnd type="oval" w="med" len="med"/>
          </a:ln>
        </p:spPr>
      </p:sp>
      <p:sp>
        <p:nvSpPr>
          <p:cNvPr id="591" name="直线"/>
          <p:cNvSpPr>
            <a:spLocks/>
          </p:cNvSpPr>
          <p:nvPr/>
        </p:nvSpPr>
        <p:spPr>
          <a:xfrm>
            <a:off x="7513622" y="5929215"/>
            <a:ext cx="2159999" cy="287"/>
          </a:xfrm>
          <a:prstGeom prst="line">
            <a:avLst/>
          </a:prstGeom>
          <a:noFill/>
          <a:ln w="12700" cap="flat" cmpd="sng">
            <a:solidFill>
              <a:srgbClr val="A10000"/>
            </a:solidFill>
            <a:prstDash val="dash"/>
            <a:bevel/>
            <a:tailEnd type="oval" w="med" len="med"/>
          </a:ln>
        </p:spPr>
      </p:sp>
      <p:sp>
        <p:nvSpPr>
          <p:cNvPr id="592" name="直线"/>
          <p:cNvSpPr>
            <a:spLocks/>
          </p:cNvSpPr>
          <p:nvPr/>
        </p:nvSpPr>
        <p:spPr>
          <a:xfrm>
            <a:off x="2130825" y="4951613"/>
            <a:ext cx="2160000" cy="287"/>
          </a:xfrm>
          <a:prstGeom prst="line">
            <a:avLst/>
          </a:prstGeom>
          <a:noFill/>
          <a:ln w="12700" cap="flat" cmpd="sng">
            <a:solidFill>
              <a:srgbClr val="A10000"/>
            </a:solidFill>
            <a:prstDash val="dash"/>
            <a:bevel/>
            <a:headEnd type="oval" w="med" len="med"/>
          </a:ln>
        </p:spPr>
      </p:sp>
      <p:sp>
        <p:nvSpPr>
          <p:cNvPr id="593" name="弧形"/>
          <p:cNvSpPr>
            <a:spLocks/>
          </p:cNvSpPr>
          <p:nvPr/>
        </p:nvSpPr>
        <p:spPr>
          <a:xfrm>
            <a:off x="4641124" y="2467091"/>
            <a:ext cx="1502407" cy="2285811"/>
          </a:xfrm>
          <a:custGeom>
            <a:avLst/>
            <a:gdLst>
              <a:gd name="T1" fmla="*/ 0 w 21600"/>
              <a:gd name="T2" fmla="*/ 0 h 21600"/>
              <a:gd name="T3" fmla="*/ 21600 w 21600"/>
              <a:gd name="T4" fmla="*/ 21600 h 21600"/>
            </a:gdLst>
            <a:ahLst/>
            <a:cxnLst/>
            <a:rect l="T1" t="T2" r="T3" b="T4"/>
            <a:pathLst>
              <a:path w="21600" h="21600">
                <a:moveTo>
                  <a:pt x="3276" y="21556"/>
                </a:moveTo>
                <a:cubicBezTo>
                  <a:pt x="-883" y="17199"/>
                  <a:pt x="-1096" y="11697"/>
                  <a:pt x="2719" y="7206"/>
                </a:cubicBezTo>
                <a:cubicBezTo>
                  <a:pt x="6536" y="2715"/>
                  <a:pt x="13774" y="-47"/>
                  <a:pt x="21597" y="0"/>
                </a:cubicBezTo>
              </a:path>
              <a:path w="21600" h="21600" stroke="0">
                <a:moveTo>
                  <a:pt x="3276" y="21556"/>
                </a:moveTo>
                <a:cubicBezTo>
                  <a:pt x="-883" y="17199"/>
                  <a:pt x="-1096" y="11697"/>
                  <a:pt x="2719" y="7206"/>
                </a:cubicBezTo>
                <a:cubicBezTo>
                  <a:pt x="6536" y="2715"/>
                  <a:pt x="13774" y="-47"/>
                  <a:pt x="21597" y="0"/>
                </a:cubicBezTo>
                <a:lnTo>
                  <a:pt x="0" y="21600"/>
                </a:lnTo>
                <a:close/>
              </a:path>
            </a:pathLst>
          </a:custGeom>
          <a:noFill/>
          <a:ln w="12700" cap="flat" cmpd="sng">
            <a:solidFill>
              <a:srgbClr val="D70000"/>
            </a:solidFill>
            <a:prstDash val="dash"/>
            <a:round/>
            <a:headEnd type="oval" w="med" len="med"/>
            <a:tailEnd type="oval" w="med" len="med"/>
          </a:ln>
        </p:spPr>
      </p:sp>
      <p:sp>
        <p:nvSpPr>
          <p:cNvPr id="594" name="弧形"/>
          <p:cNvSpPr>
            <a:spLocks/>
          </p:cNvSpPr>
          <p:nvPr/>
        </p:nvSpPr>
        <p:spPr>
          <a:xfrm flipH="1" flipV="1">
            <a:off x="4614515" y="2488378"/>
            <a:ext cx="1500441" cy="2369297"/>
          </a:xfrm>
          <a:custGeom>
            <a:avLst/>
            <a:gdLst>
              <a:gd name="T1" fmla="*/ -21600 w 21600"/>
              <a:gd name="T2" fmla="*/ -21600 h 21600"/>
              <a:gd name="T3" fmla="*/ 0 w 21600"/>
              <a:gd name="T4" fmla="*/ 0 h 21600"/>
            </a:gdLst>
            <a:ahLst/>
            <a:cxnLst/>
            <a:rect l="T1" t="T2" r="T3" b="T4"/>
            <a:pathLst>
              <a:path w="21600" h="21600">
                <a:moveTo>
                  <a:pt x="17445" y="1"/>
                </a:moveTo>
                <a:cubicBezTo>
                  <a:pt x="22245" y="4142"/>
                  <a:pt x="22942" y="9645"/>
                  <a:pt x="19243" y="14217"/>
                </a:cubicBezTo>
                <a:cubicBezTo>
                  <a:pt x="15545" y="18789"/>
                  <a:pt x="8086" y="21647"/>
                  <a:pt x="25" y="21599"/>
                </a:cubicBezTo>
              </a:path>
              <a:path w="21600" h="21600" stroke="0">
                <a:moveTo>
                  <a:pt x="17445" y="1"/>
                </a:moveTo>
                <a:cubicBezTo>
                  <a:pt x="22245" y="4142"/>
                  <a:pt x="22942" y="9645"/>
                  <a:pt x="19243" y="14217"/>
                </a:cubicBezTo>
                <a:cubicBezTo>
                  <a:pt x="15545" y="18789"/>
                  <a:pt x="8086" y="21647"/>
                  <a:pt x="25" y="21599"/>
                </a:cubicBezTo>
                <a:lnTo>
                  <a:pt x="0" y="21600"/>
                </a:lnTo>
                <a:close/>
              </a:path>
            </a:pathLst>
          </a:custGeom>
          <a:noFill/>
          <a:ln w="12700" cap="flat" cmpd="sng">
            <a:solidFill>
              <a:srgbClr val="D70000"/>
            </a:solidFill>
            <a:prstDash val="dash"/>
            <a:round/>
            <a:headEnd type="oval" w="med" len="med"/>
            <a:tailEnd type="oval" w="med" len="med"/>
          </a:ln>
        </p:spPr>
      </p:sp>
      <p:sp>
        <p:nvSpPr>
          <p:cNvPr id="595" name="椭圆"/>
          <p:cNvSpPr>
            <a:spLocks/>
          </p:cNvSpPr>
          <p:nvPr/>
        </p:nvSpPr>
        <p:spPr>
          <a:xfrm>
            <a:off x="4893144" y="2740398"/>
            <a:ext cx="2472716" cy="2472716"/>
          </a:xfrm>
          <a:prstGeom prst="ellipse">
            <a:avLst/>
          </a:prstGeom>
          <a:solidFill>
            <a:schemeClr val="accent1"/>
          </a:solidFill>
          <a:ln w="127000" cap="flat" cmpd="sng">
            <a:noFill/>
            <a:prstDash val="solid"/>
            <a:round/>
          </a:ln>
        </p:spPr>
      </p:sp>
      <p:sp>
        <p:nvSpPr>
          <p:cNvPr id="596" name="矩形"/>
          <p:cNvSpPr>
            <a:spLocks/>
          </p:cNvSpPr>
          <p:nvPr/>
        </p:nvSpPr>
        <p:spPr>
          <a:xfrm>
            <a:off x="5330960" y="3556244"/>
            <a:ext cx="1597087" cy="830997"/>
          </a:xfrm>
          <a:prstGeom prst="rect">
            <a:avLst/>
          </a:prstGeom>
          <a:noFill/>
          <a:ln w="9525" cap="flat" cmpd="sng">
            <a:noFill/>
            <a:prstDash val="solid"/>
            <a:miter/>
          </a:ln>
        </p:spPr>
        <p:txBody>
          <a:bodyPr vert="horz" wrap="none" lIns="144000" tIns="45720" rIns="91440" bIns="45720" anchor="t" anchorCtr="0">
            <a:prstTxWarp prst="textNoShape">
              <a:avLst/>
            </a:prstTxWarp>
          </a:bodyPr>
          <a:lstStyle/>
          <a:p>
            <a:pPr marL="0" indent="0" algn="ctr">
              <a:lnSpc>
                <a:spcPct val="100000"/>
              </a:lnSpc>
              <a:spcBef>
                <a:spcPts val="0"/>
              </a:spcBef>
              <a:spcAft>
                <a:spcPts val="0"/>
              </a:spcAft>
              <a:buNone/>
            </a:pPr>
            <a:r>
              <a:rPr lang="zh-CN" altLang="en-US" sz="2400" b="1" u="none" strike="noStrike" kern="1200" cap="none" spc="250" baseline="0" dirty="0">
                <a:solidFill>
                  <a:srgbClr val="FFFFFF"/>
                </a:solidFill>
                <a:latin typeface="微软雅黑" charset="0"/>
                <a:ea typeface="微软雅黑" charset="0"/>
                <a:cs typeface="微软雅黑" charset="0"/>
              </a:rPr>
              <a:t>规范教育</a:t>
            </a:r>
            <a:endParaRPr lang="en-US" altLang="zh-CN" sz="2400" b="1" u="none" strike="noStrike" kern="1200" cap="none" spc="250" baseline="0" dirty="0">
              <a:solidFill>
                <a:srgbClr val="FFFFFF"/>
              </a:solidFill>
              <a:latin typeface="微软雅黑" charset="0"/>
              <a:ea typeface="微软雅黑" charset="0"/>
              <a:cs typeface="微软雅黑" charset="0"/>
            </a:endParaRPr>
          </a:p>
          <a:p>
            <a:pPr marL="0" indent="0" algn="ctr">
              <a:lnSpc>
                <a:spcPct val="100000"/>
              </a:lnSpc>
              <a:spcBef>
                <a:spcPts val="0"/>
              </a:spcBef>
              <a:spcAft>
                <a:spcPts val="0"/>
              </a:spcAft>
              <a:buNone/>
            </a:pPr>
            <a:r>
              <a:rPr lang="zh-CN" altLang="en-US" sz="2400" b="1" u="none" strike="noStrike" kern="1200" cap="none" spc="250" baseline="0" dirty="0">
                <a:solidFill>
                  <a:srgbClr val="FFFFFF"/>
                </a:solidFill>
                <a:latin typeface="微软雅黑" charset="0"/>
                <a:ea typeface="微软雅黑" charset="0"/>
                <a:cs typeface="微软雅黑" charset="0"/>
              </a:rPr>
              <a:t>教学秩序</a:t>
            </a:r>
          </a:p>
        </p:txBody>
      </p:sp>
      <p:sp>
        <p:nvSpPr>
          <p:cNvPr id="597" name="矩形"/>
          <p:cNvSpPr>
            <a:spLocks/>
          </p:cNvSpPr>
          <p:nvPr/>
        </p:nvSpPr>
        <p:spPr>
          <a:xfrm>
            <a:off x="7813964" y="3851303"/>
            <a:ext cx="3574472" cy="1938991"/>
          </a:xfrm>
          <a:prstGeom prst="rect">
            <a:avLst/>
          </a:prstGeom>
          <a:noFill/>
          <a:ln w="9525" cap="flat" cmpd="sng">
            <a:solidFill>
              <a:srgbClr val="A10000"/>
            </a:solidFill>
            <a:prstDash val="solid"/>
            <a:round/>
          </a:ln>
        </p:spPr>
        <p:txBody>
          <a:bodyPr vert="horz" wrap="square" lIns="91440" tIns="45720" rIns="91440" bIns="45720" anchor="b" anchorCtr="0">
            <a:prstTxWarp prst="textNoShape">
              <a:avLst/>
            </a:prstTxWarp>
          </a:bodyPr>
          <a:lstStyle/>
          <a:p>
            <a:pPr marL="0" indent="0" algn="just">
              <a:lnSpc>
                <a:spcPct val="10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要严格实行论文查重和抽检制度，建立健全盲审制度，严肃处理抄袭、伪造、篡改、代写、买卖毕业论文等违反学术道德规范的行为和问题，确保本科毕业生论文（设计）质量</a:t>
            </a:r>
          </a:p>
        </p:txBody>
      </p:sp>
      <p:sp>
        <p:nvSpPr>
          <p:cNvPr id="598" name="矩形"/>
          <p:cNvSpPr>
            <a:spLocks/>
          </p:cNvSpPr>
          <p:nvPr/>
        </p:nvSpPr>
        <p:spPr>
          <a:xfrm>
            <a:off x="7813964" y="1219814"/>
            <a:ext cx="3470437" cy="1938992"/>
          </a:xfrm>
          <a:prstGeom prst="rect">
            <a:avLst/>
          </a:prstGeom>
          <a:noFill/>
          <a:ln w="9525" cap="flat" cmpd="sng">
            <a:solidFill>
              <a:srgbClr val="A10000"/>
            </a:solidFill>
            <a:prstDash val="solid"/>
            <a:round/>
          </a:ln>
        </p:spPr>
        <p:txBody>
          <a:bodyPr vert="horz" wrap="square" lIns="91440" tIns="45720" rIns="91440" bIns="45720" anchor="b" anchorCtr="0">
            <a:prstTxWarp prst="textNoShape">
              <a:avLst/>
            </a:prstTxWarp>
          </a:bodyPr>
          <a:lstStyle/>
          <a:p>
            <a:pPr marL="0" indent="0" algn="just">
              <a:lnSpc>
                <a:spcPct val="15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要及时研究修订调整人才培养方案，从</a:t>
            </a:r>
            <a:r>
              <a:rPr lang="en-US" altLang="zh-CN" sz="2000" u="none" strike="noStrike" kern="1200" cap="none" spc="0" baseline="0" dirty="0">
                <a:solidFill>
                  <a:schemeClr val="tx1"/>
                </a:solidFill>
                <a:latin typeface="微软雅黑" charset="0"/>
                <a:ea typeface="微软雅黑" charset="0"/>
                <a:cs typeface="微软雅黑" charset="0"/>
              </a:rPr>
              <a:t>2018</a:t>
            </a:r>
            <a:r>
              <a:rPr lang="zh-CN" altLang="en-US" sz="2000" u="none" strike="noStrike" kern="1200" cap="none" spc="0" baseline="0" dirty="0">
                <a:solidFill>
                  <a:schemeClr val="tx1"/>
                </a:solidFill>
                <a:latin typeface="微软雅黑" charset="0"/>
                <a:ea typeface="微软雅黑" charset="0"/>
                <a:cs typeface="微软雅黑" charset="0"/>
              </a:rPr>
              <a:t>级本科生起，抓好实施工作，持续抓四年</a:t>
            </a:r>
            <a:r>
              <a:rPr lang="en-US" altLang="zh-CN" sz="2000" u="none" strike="noStrike" kern="1200" cap="none" spc="0" baseline="0" dirty="0">
                <a:solidFill>
                  <a:schemeClr val="tx1"/>
                </a:solidFill>
                <a:latin typeface="微软雅黑" charset="0"/>
                <a:ea typeface="微软雅黑" charset="0"/>
                <a:cs typeface="微软雅黑" charset="0"/>
              </a:rPr>
              <a:t>,</a:t>
            </a:r>
            <a:r>
              <a:rPr lang="zh-CN" altLang="en-US" sz="2000" u="none" strike="noStrike" kern="1200" cap="none" spc="0" baseline="0" dirty="0">
                <a:solidFill>
                  <a:schemeClr val="tx1"/>
                </a:solidFill>
                <a:latin typeface="微软雅黑" charset="0"/>
                <a:ea typeface="微软雅黑" charset="0"/>
                <a:cs typeface="微软雅黑" charset="0"/>
              </a:rPr>
              <a:t>全程管到位</a:t>
            </a:r>
            <a:endParaRPr lang="zh-CN" altLang="en-US" sz="2000" u="none" strike="noStrike" kern="1200" cap="none" spc="150" baseline="0" dirty="0">
              <a:solidFill>
                <a:srgbClr val="D70000"/>
              </a:solidFill>
              <a:latin typeface="微软雅黑" charset="0"/>
              <a:ea typeface="微软雅黑" charset="0"/>
              <a:cs typeface="微软雅黑" charset="0"/>
            </a:endParaRPr>
          </a:p>
        </p:txBody>
      </p:sp>
      <p:sp>
        <p:nvSpPr>
          <p:cNvPr id="599" name="矩形"/>
          <p:cNvSpPr>
            <a:spLocks/>
          </p:cNvSpPr>
          <p:nvPr/>
        </p:nvSpPr>
        <p:spPr>
          <a:xfrm>
            <a:off x="320633" y="1496813"/>
            <a:ext cx="4191989" cy="3323986"/>
          </a:xfrm>
          <a:prstGeom prst="rect">
            <a:avLst/>
          </a:prstGeom>
          <a:noFill/>
          <a:ln w="9525" cap="flat" cmpd="sng">
            <a:solidFill>
              <a:srgbClr val="A10000"/>
            </a:solidFill>
            <a:prstDash val="solid"/>
            <a:round/>
          </a:ln>
        </p:spPr>
        <p:txBody>
          <a:bodyPr vert="horz" wrap="square" lIns="91440" tIns="45720" rIns="91440" bIns="45720" anchor="b" anchorCtr="0">
            <a:prstTxWarp prst="textNoShape">
              <a:avLst/>
            </a:prstTxWarp>
          </a:bodyPr>
          <a:lstStyle/>
          <a:p>
            <a:pPr marL="0" indent="0" algn="just">
              <a:lnSpc>
                <a:spcPct val="15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要切实加强对毕业论文（设计）的管理，切实落实《教育部办公厅关于严厉查处高等学校学位论文买卖、代写行为的通知》要求，修订完善本科毕业生论文（设计）管理制度，强化指导教师责任，加强对选题、开题、答辩等环节的全过程管理</a:t>
            </a:r>
            <a:endParaRPr lang="zh-CN" altLang="en-US" sz="2000" u="none" strike="noStrike" kern="1200" cap="none" spc="150" baseline="0" dirty="0">
              <a:solidFill>
                <a:srgbClr val="D70000"/>
              </a:solidFill>
              <a:latin typeface="微软雅黑" charset="0"/>
              <a:ea typeface="微软雅黑" charset="0"/>
              <a:cs typeface="微软雅黑" charset="0"/>
            </a:endParaRPr>
          </a:p>
        </p:txBody>
      </p:sp>
      <p:sp>
        <p:nvSpPr>
          <p:cNvPr id="600" name="矩形"/>
          <p:cNvSpPr>
            <a:spLocks/>
          </p:cNvSpPr>
          <p:nvPr/>
        </p:nvSpPr>
        <p:spPr>
          <a:xfrm>
            <a:off x="1233167" y="379203"/>
            <a:ext cx="8580338"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eaLnBrk="1" latinLnBrk="0" hangingPunct="1">
              <a:lnSpc>
                <a:spcPct val="100000"/>
              </a:lnSpc>
              <a:spcBef>
                <a:spcPts val="1000"/>
              </a:spcBef>
              <a:spcAft>
                <a:spcPts val="0"/>
              </a:spcAft>
              <a:buNone/>
            </a:pPr>
            <a:r>
              <a:rPr lang="en-US" altLang="zh-CN" sz="2400" b="1" u="none" strike="noStrike" kern="0" cap="none" spc="0" baseline="0" dirty="0">
                <a:solidFill>
                  <a:srgbClr val="D70000"/>
                </a:solidFill>
                <a:latin typeface="Century Gothic" charset="0"/>
                <a:ea typeface="幼圆" charset="0"/>
                <a:cs typeface="微软雅黑" charset="0"/>
                <a:sym typeface="微软雅黑" charset="0"/>
              </a:rPr>
              <a:t>2.</a:t>
            </a:r>
            <a:r>
              <a:rPr lang="zh-CN" altLang="en-US" sz="2400" b="1" u="none" strike="noStrike" kern="1200" cap="none" spc="300" baseline="0" dirty="0">
                <a:solidFill>
                  <a:srgbClr val="D70000"/>
                </a:solidFill>
                <a:latin typeface="微软雅黑" charset="0"/>
                <a:ea typeface="微软雅黑" charset="0"/>
                <a:cs typeface="微软雅黑" charset="0"/>
              </a:rPr>
              <a:t>规范教育教学秩序</a:t>
            </a:r>
            <a:endParaRPr lang="zh-CN" altLang="en-US" sz="2400" b="1" u="none" strike="noStrike" kern="0" cap="none" spc="0" baseline="0" dirty="0">
              <a:solidFill>
                <a:srgbClr val="D70000"/>
              </a:solidFill>
              <a:latin typeface="Century Gothic" charset="0"/>
              <a:ea typeface="幼圆" charset="0"/>
              <a:cs typeface="微软雅黑" charset="0"/>
              <a:sym typeface="微软雅黑" charset="0"/>
            </a:endParaRPr>
          </a:p>
        </p:txBody>
      </p:sp>
      <p:pic>
        <p:nvPicPr>
          <p:cNvPr id="869" name="图片"/>
          <p:cNvPicPr>
            <a:picLocks noChangeAspect="1"/>
          </p:cNvPicPr>
          <p:nvPr/>
        </p:nvPicPr>
        <p:blipFill>
          <a:blip r:embed="rId3"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162857632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5"/>
                                        </p:tgtEl>
                                        <p:attrNameLst>
                                          <p:attrName>style.visibility</p:attrName>
                                        </p:attrNameLst>
                                      </p:cBhvr>
                                      <p:to>
                                        <p:strVal val="visible"/>
                                      </p:to>
                                    </p:set>
                                    <p:anim calcmode="lin" valueType="num">
                                      <p:cBhvr additive="base">
                                        <p:cTn id="7" dur="500" fill="hold"/>
                                        <p:tgtEl>
                                          <p:spTgt spid="595"/>
                                        </p:tgtEl>
                                        <p:attrNameLst>
                                          <p:attrName>ppt_x</p:attrName>
                                        </p:attrNameLst>
                                      </p:cBhvr>
                                      <p:tavLst>
                                        <p:tav tm="0">
                                          <p:val>
                                            <p:strVal val="#ppt_x"/>
                                          </p:val>
                                        </p:tav>
                                        <p:tav tm="100000">
                                          <p:val>
                                            <p:strVal val="#ppt_x"/>
                                          </p:val>
                                        </p:tav>
                                      </p:tavLst>
                                    </p:anim>
                                    <p:anim calcmode="lin" valueType="num">
                                      <p:cBhvr additive="base">
                                        <p:cTn id="8" dur="500" fill="hold"/>
                                        <p:tgtEl>
                                          <p:spTgt spid="59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596"/>
                                        </p:tgtEl>
                                        <p:attrNameLst>
                                          <p:attrName>style.visibility</p:attrName>
                                        </p:attrNameLst>
                                      </p:cBhvr>
                                      <p:to>
                                        <p:strVal val="visible"/>
                                      </p:to>
                                    </p:set>
                                    <p:animEffect transition="in" filter="barn(outVertical)">
                                      <p:cBhvr>
                                        <p:cTn id="12" dur="500"/>
                                        <p:tgtEl>
                                          <p:spTgt spid="596"/>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93"/>
                                        </p:tgtEl>
                                        <p:attrNameLst>
                                          <p:attrName>style.visibility</p:attrName>
                                        </p:attrNameLst>
                                      </p:cBhvr>
                                      <p:to>
                                        <p:strVal val="visible"/>
                                      </p:to>
                                    </p:set>
                                    <p:animEffect transition="in" filter="wipe(up)">
                                      <p:cBhvr>
                                        <p:cTn id="16" dur="500"/>
                                        <p:tgtEl>
                                          <p:spTgt spid="593"/>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594"/>
                                        </p:tgtEl>
                                        <p:attrNameLst>
                                          <p:attrName>style.visibility</p:attrName>
                                        </p:attrNameLst>
                                      </p:cBhvr>
                                      <p:to>
                                        <p:strVal val="visible"/>
                                      </p:to>
                                    </p:set>
                                    <p:animEffect transition="in" filter="wipe(down)">
                                      <p:cBhvr>
                                        <p:cTn id="20" dur="500"/>
                                        <p:tgtEl>
                                          <p:spTgt spid="59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90"/>
                                        </p:tgtEl>
                                        <p:attrNameLst>
                                          <p:attrName>style.visibility</p:attrName>
                                        </p:attrNameLst>
                                      </p:cBhvr>
                                      <p:to>
                                        <p:strVal val="visible"/>
                                      </p:to>
                                    </p:set>
                                    <p:animEffect transition="in" filter="wipe(left)">
                                      <p:cBhvr>
                                        <p:cTn id="24" dur="500"/>
                                        <p:tgtEl>
                                          <p:spTgt spid="59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98"/>
                                        </p:tgtEl>
                                        <p:attrNameLst>
                                          <p:attrName>style.visibility</p:attrName>
                                        </p:attrNameLst>
                                      </p:cBhvr>
                                      <p:to>
                                        <p:strVal val="visible"/>
                                      </p:to>
                                    </p:set>
                                    <p:animEffect transition="in" filter="fade">
                                      <p:cBhvr>
                                        <p:cTn id="29" dur="1000"/>
                                        <p:tgtEl>
                                          <p:spTgt spid="598"/>
                                        </p:tgtEl>
                                      </p:cBhvr>
                                    </p:animEffect>
                                    <p:anim calcmode="lin" valueType="num">
                                      <p:cBhvr>
                                        <p:cTn id="30" dur="1000" fill="hold"/>
                                        <p:tgtEl>
                                          <p:spTgt spid="598"/>
                                        </p:tgtEl>
                                        <p:attrNameLst>
                                          <p:attrName>ppt_x</p:attrName>
                                        </p:attrNameLst>
                                      </p:cBhvr>
                                      <p:tavLst>
                                        <p:tav tm="0">
                                          <p:val>
                                            <p:strVal val="#ppt_x"/>
                                          </p:val>
                                        </p:tav>
                                        <p:tav tm="100000">
                                          <p:val>
                                            <p:strVal val="#ppt_x"/>
                                          </p:val>
                                        </p:tav>
                                      </p:tavLst>
                                    </p:anim>
                                    <p:anim calcmode="lin" valueType="num">
                                      <p:cBhvr>
                                        <p:cTn id="31" dur="1000" fill="hold"/>
                                        <p:tgtEl>
                                          <p:spTgt spid="598"/>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2" fill="hold" grpId="0" nodeType="afterEffect">
                                  <p:stCondLst>
                                    <p:cond delay="0"/>
                                  </p:stCondLst>
                                  <p:childTnLst>
                                    <p:set>
                                      <p:cBhvr>
                                        <p:cTn id="34" dur="1" fill="hold">
                                          <p:stCondLst>
                                            <p:cond delay="0"/>
                                          </p:stCondLst>
                                        </p:cTn>
                                        <p:tgtEl>
                                          <p:spTgt spid="592"/>
                                        </p:tgtEl>
                                        <p:attrNameLst>
                                          <p:attrName>style.visibility</p:attrName>
                                        </p:attrNameLst>
                                      </p:cBhvr>
                                      <p:to>
                                        <p:strVal val="visible"/>
                                      </p:to>
                                    </p:set>
                                    <p:animEffect transition="in" filter="wipe(right)">
                                      <p:cBhvr>
                                        <p:cTn id="35" dur="500"/>
                                        <p:tgtEl>
                                          <p:spTgt spid="59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99"/>
                                        </p:tgtEl>
                                        <p:attrNameLst>
                                          <p:attrName>style.visibility</p:attrName>
                                        </p:attrNameLst>
                                      </p:cBhvr>
                                      <p:to>
                                        <p:strVal val="visible"/>
                                      </p:to>
                                    </p:set>
                                    <p:animEffect transition="in" filter="fade">
                                      <p:cBhvr>
                                        <p:cTn id="40" dur="1000"/>
                                        <p:tgtEl>
                                          <p:spTgt spid="599"/>
                                        </p:tgtEl>
                                      </p:cBhvr>
                                    </p:animEffect>
                                    <p:anim calcmode="lin" valueType="num">
                                      <p:cBhvr>
                                        <p:cTn id="41" dur="1000" fill="hold"/>
                                        <p:tgtEl>
                                          <p:spTgt spid="599"/>
                                        </p:tgtEl>
                                        <p:attrNameLst>
                                          <p:attrName>ppt_x</p:attrName>
                                        </p:attrNameLst>
                                      </p:cBhvr>
                                      <p:tavLst>
                                        <p:tav tm="0">
                                          <p:val>
                                            <p:strVal val="#ppt_x"/>
                                          </p:val>
                                        </p:tav>
                                        <p:tav tm="100000">
                                          <p:val>
                                            <p:strVal val="#ppt_x"/>
                                          </p:val>
                                        </p:tav>
                                      </p:tavLst>
                                    </p:anim>
                                    <p:anim calcmode="lin" valueType="num">
                                      <p:cBhvr>
                                        <p:cTn id="42" dur="1000" fill="hold"/>
                                        <p:tgtEl>
                                          <p:spTgt spid="599"/>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591"/>
                                        </p:tgtEl>
                                        <p:attrNameLst>
                                          <p:attrName>style.visibility</p:attrName>
                                        </p:attrNameLst>
                                      </p:cBhvr>
                                      <p:to>
                                        <p:strVal val="visible"/>
                                      </p:to>
                                    </p:set>
                                    <p:animEffect transition="in" filter="wipe(left)">
                                      <p:cBhvr>
                                        <p:cTn id="46" dur="500"/>
                                        <p:tgtEl>
                                          <p:spTgt spid="591"/>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597"/>
                                        </p:tgtEl>
                                        <p:attrNameLst>
                                          <p:attrName>style.visibility</p:attrName>
                                        </p:attrNameLst>
                                      </p:cBhvr>
                                      <p:to>
                                        <p:strVal val="visible"/>
                                      </p:to>
                                    </p:set>
                                    <p:animEffect transition="in" filter="fade">
                                      <p:cBhvr>
                                        <p:cTn id="51" dur="1000"/>
                                        <p:tgtEl>
                                          <p:spTgt spid="597"/>
                                        </p:tgtEl>
                                      </p:cBhvr>
                                    </p:animEffect>
                                    <p:anim calcmode="lin" valueType="num">
                                      <p:cBhvr>
                                        <p:cTn id="52" dur="1000" fill="hold"/>
                                        <p:tgtEl>
                                          <p:spTgt spid="597"/>
                                        </p:tgtEl>
                                        <p:attrNameLst>
                                          <p:attrName>ppt_x</p:attrName>
                                        </p:attrNameLst>
                                      </p:cBhvr>
                                      <p:tavLst>
                                        <p:tav tm="0">
                                          <p:val>
                                            <p:strVal val="#ppt_x"/>
                                          </p:val>
                                        </p:tav>
                                        <p:tav tm="100000">
                                          <p:val>
                                            <p:strVal val="#ppt_x"/>
                                          </p:val>
                                        </p:tav>
                                      </p:tavLst>
                                    </p:anim>
                                    <p:anim calcmode="lin" valueType="num">
                                      <p:cBhvr>
                                        <p:cTn id="53" dur="1000" fill="hold"/>
                                        <p:tgtEl>
                                          <p:spTgt spid="59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600"/>
                                        </p:tgtEl>
                                        <p:attrNameLst>
                                          <p:attrName>style.visibility</p:attrName>
                                        </p:attrNameLst>
                                      </p:cBhvr>
                                      <p:to>
                                        <p:strVal val="visible"/>
                                      </p:to>
                                    </p:set>
                                    <p:animEffect transition="in" filter="fade">
                                      <p:cBhvr>
                                        <p:cTn id="58" dur="1000"/>
                                        <p:tgtEl>
                                          <p:spTgt spid="600"/>
                                        </p:tgtEl>
                                      </p:cBhvr>
                                    </p:animEffect>
                                    <p:anim calcmode="lin" valueType="num">
                                      <p:cBhvr>
                                        <p:cTn id="59" dur="1000" fill="hold"/>
                                        <p:tgtEl>
                                          <p:spTgt spid="600"/>
                                        </p:tgtEl>
                                        <p:attrNameLst>
                                          <p:attrName>ppt_x</p:attrName>
                                        </p:attrNameLst>
                                      </p:cBhvr>
                                      <p:tavLst>
                                        <p:tav tm="0">
                                          <p:val>
                                            <p:strVal val="#ppt_x"/>
                                          </p:val>
                                        </p:tav>
                                        <p:tav tm="100000">
                                          <p:val>
                                            <p:strVal val="#ppt_x"/>
                                          </p:val>
                                        </p:tav>
                                      </p:tavLst>
                                    </p:anim>
                                    <p:anim calcmode="lin" valueType="num">
                                      <p:cBhvr>
                                        <p:cTn id="60" dur="1000" fill="hold"/>
                                        <p:tgtEl>
                                          <p:spTgt spid="6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 grpId="0" animBg="1"/>
      <p:bldP spid="591" grpId="0" animBg="1"/>
      <p:bldP spid="592" grpId="0" animBg="1"/>
      <p:bldP spid="593" grpId="0" animBg="1"/>
      <p:bldP spid="594" grpId="0" animBg="1"/>
      <p:bldP spid="596" grpId="0"/>
      <p:bldP spid="597" grpId="0" animBg="1"/>
      <p:bldP spid="598" grpId="0" animBg="1"/>
      <p:bldP spid="599" grpId="0" animBg="1"/>
      <p:bldP spid="60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605" name="矩形"/>
          <p:cNvSpPr>
            <a:spLocks/>
          </p:cNvSpPr>
          <p:nvPr/>
        </p:nvSpPr>
        <p:spPr>
          <a:xfrm>
            <a:off x="1233167" y="379203"/>
            <a:ext cx="8580338"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eaLnBrk="1" latinLnBrk="0" hangingPunct="1">
              <a:lnSpc>
                <a:spcPct val="100000"/>
              </a:lnSpc>
              <a:spcBef>
                <a:spcPts val="1000"/>
              </a:spcBef>
              <a:spcAft>
                <a:spcPts val="0"/>
              </a:spcAft>
              <a:buNone/>
            </a:pPr>
            <a:r>
              <a:rPr lang="en-US" altLang="zh-CN" sz="2400" b="1" u="none" strike="noStrike" kern="0" cap="none" spc="300" baseline="0" dirty="0">
                <a:solidFill>
                  <a:srgbClr val="D70000"/>
                </a:solidFill>
                <a:latin typeface="Century Gothic" charset="0"/>
                <a:ea typeface="幼圆" charset="0"/>
                <a:cs typeface="微软雅黑" charset="0"/>
                <a:sym typeface="微软雅黑" charset="0"/>
              </a:rPr>
              <a:t>3</a:t>
            </a:r>
            <a:r>
              <a:rPr lang="en-US" altLang="zh-CN" sz="2400" b="1" u="none" strike="noStrike" kern="0" cap="none" spc="0" baseline="0" dirty="0">
                <a:solidFill>
                  <a:srgbClr val="D70000"/>
                </a:solidFill>
                <a:latin typeface="Century Gothic" charset="0"/>
                <a:ea typeface="幼圆" charset="0"/>
                <a:cs typeface="微软雅黑" charset="0"/>
                <a:sym typeface="微软雅黑" charset="0"/>
              </a:rPr>
              <a:t>.</a:t>
            </a:r>
            <a:r>
              <a:rPr lang="zh-CN" altLang="en-US" sz="2400" b="1" u="none" strike="noStrike" kern="1200" cap="none" spc="300" baseline="0" dirty="0">
                <a:solidFill>
                  <a:srgbClr val="D70000"/>
                </a:solidFill>
                <a:latin typeface="微软雅黑" charset="0"/>
                <a:ea typeface="微软雅黑" charset="0"/>
                <a:cs typeface="微软雅黑" charset="0"/>
              </a:rPr>
              <a:t>抓好关键环节建设</a:t>
            </a:r>
            <a:endParaRPr lang="zh-CN" altLang="en-US" sz="2400" b="1" u="none" strike="noStrike" kern="0" cap="none" spc="0" baseline="0" dirty="0">
              <a:solidFill>
                <a:srgbClr val="D70000"/>
              </a:solidFill>
              <a:latin typeface="Century Gothic" charset="0"/>
              <a:ea typeface="幼圆" charset="0"/>
              <a:cs typeface="微软雅黑" charset="0"/>
              <a:sym typeface="微软雅黑" charset="0"/>
            </a:endParaRPr>
          </a:p>
        </p:txBody>
      </p:sp>
      <p:sp>
        <p:nvSpPr>
          <p:cNvPr id="606" name="五边形"/>
          <p:cNvSpPr>
            <a:spLocks/>
          </p:cNvSpPr>
          <p:nvPr/>
        </p:nvSpPr>
        <p:spPr>
          <a:xfrm rot="10800000">
            <a:off x="6325781" y="2907649"/>
            <a:ext cx="5527412" cy="2499359"/>
          </a:xfrm>
          <a:prstGeom prst="homePlate">
            <a:avLst>
              <a:gd name="adj" fmla="val 48746"/>
            </a:avLst>
          </a:prstGeom>
          <a:solidFill>
            <a:srgbClr val="C00000"/>
          </a:solidFill>
          <a:ln w="9525" cap="flat" cmpd="sng">
            <a:noFill/>
            <a:prstDash val="solid"/>
            <a:round/>
          </a:ln>
        </p:spPr>
      </p:sp>
      <p:sp>
        <p:nvSpPr>
          <p:cNvPr id="607" name="五边形"/>
          <p:cNvSpPr>
            <a:spLocks/>
          </p:cNvSpPr>
          <p:nvPr/>
        </p:nvSpPr>
        <p:spPr>
          <a:xfrm>
            <a:off x="351194" y="2907649"/>
            <a:ext cx="5505342" cy="2469360"/>
          </a:xfrm>
          <a:prstGeom prst="homePlate">
            <a:avLst>
              <a:gd name="adj" fmla="val 48749"/>
            </a:avLst>
          </a:prstGeom>
          <a:solidFill>
            <a:srgbClr val="C00000"/>
          </a:solidFill>
          <a:ln w="9525" cap="flat" cmpd="sng">
            <a:noFill/>
            <a:prstDash val="solid"/>
            <a:round/>
          </a:ln>
        </p:spPr>
      </p:sp>
      <p:grpSp>
        <p:nvGrpSpPr>
          <p:cNvPr id="610" name="组合"/>
          <p:cNvGrpSpPr>
            <a:grpSpLocks/>
          </p:cNvGrpSpPr>
          <p:nvPr/>
        </p:nvGrpSpPr>
        <p:grpSpPr>
          <a:xfrm>
            <a:off x="5072380" y="4984866"/>
            <a:ext cx="484504" cy="523239"/>
            <a:chOff x="5072380" y="4984866"/>
            <a:chExt cx="484504" cy="523239"/>
          </a:xfrm>
        </p:grpSpPr>
        <p:sp>
          <p:nvSpPr>
            <p:cNvPr id="608" name="曲线"/>
            <p:cNvSpPr>
              <a:spLocks/>
            </p:cNvSpPr>
            <p:nvPr/>
          </p:nvSpPr>
          <p:spPr>
            <a:xfrm>
              <a:off x="5072380" y="4984866"/>
              <a:ext cx="438471" cy="392142"/>
            </a:xfrm>
            <a:custGeom>
              <a:avLst/>
              <a:gdLst>
                <a:gd name="T1" fmla="*/ 0 w 21600"/>
                <a:gd name="T2" fmla="*/ 0 h 21600"/>
                <a:gd name="T3" fmla="*/ 21600 w 21600"/>
                <a:gd name="T4" fmla="*/ 21600 h 21600"/>
              </a:gdLst>
              <a:ahLst/>
              <a:cxnLst/>
              <a:rect l="T1" t="T2" r="T3" b="T4"/>
              <a:pathLst>
                <a:path w="21600" h="21600">
                  <a:moveTo>
                    <a:pt x="13013" y="12929"/>
                  </a:moveTo>
                  <a:cubicBezTo>
                    <a:pt x="11403" y="12929"/>
                    <a:pt x="11403" y="12929"/>
                    <a:pt x="11403" y="12929"/>
                  </a:cubicBezTo>
                  <a:cubicBezTo>
                    <a:pt x="11403" y="17797"/>
                    <a:pt x="11403" y="17797"/>
                    <a:pt x="11403" y="17797"/>
                  </a:cubicBezTo>
                  <a:cubicBezTo>
                    <a:pt x="15428" y="17797"/>
                    <a:pt x="15428" y="17797"/>
                    <a:pt x="15428" y="17797"/>
                  </a:cubicBezTo>
                  <a:cubicBezTo>
                    <a:pt x="15696" y="17036"/>
                    <a:pt x="16099" y="16428"/>
                    <a:pt x="16233" y="15971"/>
                  </a:cubicBezTo>
                  <a:cubicBezTo>
                    <a:pt x="16367" y="15515"/>
                    <a:pt x="16367" y="15211"/>
                    <a:pt x="16367" y="14754"/>
                  </a:cubicBezTo>
                  <a:cubicBezTo>
                    <a:pt x="14757" y="13994"/>
                    <a:pt x="14757" y="13994"/>
                    <a:pt x="14757" y="13994"/>
                  </a:cubicBezTo>
                  <a:lnTo>
                    <a:pt x="13013" y="12929"/>
                  </a:lnTo>
                </a:path>
                <a:path w="21600" h="21600">
                  <a:moveTo>
                    <a:pt x="14757" y="3498"/>
                  </a:moveTo>
                  <a:cubicBezTo>
                    <a:pt x="13818" y="1521"/>
                    <a:pt x="12611" y="304"/>
                    <a:pt x="11403" y="0"/>
                  </a:cubicBezTo>
                  <a:cubicBezTo>
                    <a:pt x="11403" y="6084"/>
                    <a:pt x="11403" y="6084"/>
                    <a:pt x="11403" y="6084"/>
                  </a:cubicBezTo>
                  <a:cubicBezTo>
                    <a:pt x="15696" y="6084"/>
                    <a:pt x="15696" y="6084"/>
                    <a:pt x="15696" y="6084"/>
                  </a:cubicBezTo>
                  <a:cubicBezTo>
                    <a:pt x="15428" y="5171"/>
                    <a:pt x="15160" y="4259"/>
                    <a:pt x="14757" y="3498"/>
                  </a:cubicBezTo>
                </a:path>
                <a:path w="21600" h="21600">
                  <a:moveTo>
                    <a:pt x="11403" y="7149"/>
                  </a:moveTo>
                  <a:cubicBezTo>
                    <a:pt x="11403" y="12016"/>
                    <a:pt x="11403" y="12016"/>
                    <a:pt x="11403" y="12016"/>
                  </a:cubicBezTo>
                  <a:cubicBezTo>
                    <a:pt x="14221" y="12016"/>
                    <a:pt x="14221" y="12016"/>
                    <a:pt x="14221" y="12016"/>
                  </a:cubicBezTo>
                  <a:cubicBezTo>
                    <a:pt x="15026" y="11712"/>
                    <a:pt x="15026" y="11712"/>
                    <a:pt x="15026" y="11712"/>
                  </a:cubicBezTo>
                  <a:cubicBezTo>
                    <a:pt x="16501" y="11256"/>
                    <a:pt x="16501" y="11256"/>
                    <a:pt x="16501" y="11256"/>
                  </a:cubicBezTo>
                  <a:cubicBezTo>
                    <a:pt x="16367" y="9735"/>
                    <a:pt x="16233" y="8366"/>
                    <a:pt x="15965" y="7149"/>
                  </a:cubicBezTo>
                  <a:lnTo>
                    <a:pt x="11403" y="7149"/>
                  </a:lnTo>
                </a:path>
                <a:path w="21600" h="21600">
                  <a:moveTo>
                    <a:pt x="11403" y="21143"/>
                  </a:moveTo>
                  <a:cubicBezTo>
                    <a:pt x="12879" y="20535"/>
                    <a:pt x="13952" y="19622"/>
                    <a:pt x="14757" y="18709"/>
                  </a:cubicBezTo>
                  <a:cubicBezTo>
                    <a:pt x="11403" y="18709"/>
                    <a:pt x="11403" y="18709"/>
                    <a:pt x="11403" y="18709"/>
                  </a:cubicBezTo>
                  <a:lnTo>
                    <a:pt x="11403" y="21143"/>
                  </a:lnTo>
                </a:path>
                <a:path w="21600" h="21600">
                  <a:moveTo>
                    <a:pt x="4427" y="12929"/>
                  </a:moveTo>
                  <a:cubicBezTo>
                    <a:pt x="0" y="12929"/>
                    <a:pt x="0" y="12929"/>
                    <a:pt x="0" y="12929"/>
                  </a:cubicBezTo>
                  <a:cubicBezTo>
                    <a:pt x="134" y="14602"/>
                    <a:pt x="402" y="16276"/>
                    <a:pt x="1073" y="17797"/>
                  </a:cubicBezTo>
                  <a:cubicBezTo>
                    <a:pt x="4829" y="17797"/>
                    <a:pt x="4829" y="17797"/>
                    <a:pt x="4829" y="17797"/>
                  </a:cubicBezTo>
                  <a:cubicBezTo>
                    <a:pt x="4561" y="16276"/>
                    <a:pt x="4427" y="14602"/>
                    <a:pt x="4427" y="12929"/>
                  </a:cubicBezTo>
                </a:path>
                <a:path w="21600" h="21600">
                  <a:moveTo>
                    <a:pt x="4963" y="7149"/>
                  </a:moveTo>
                  <a:cubicBezTo>
                    <a:pt x="1073" y="7149"/>
                    <a:pt x="1073" y="7149"/>
                    <a:pt x="1073" y="7149"/>
                  </a:cubicBezTo>
                  <a:cubicBezTo>
                    <a:pt x="536" y="8518"/>
                    <a:pt x="134" y="10191"/>
                    <a:pt x="0" y="12016"/>
                  </a:cubicBezTo>
                  <a:cubicBezTo>
                    <a:pt x="4427" y="12016"/>
                    <a:pt x="4427" y="12016"/>
                    <a:pt x="4427" y="12016"/>
                  </a:cubicBezTo>
                  <a:cubicBezTo>
                    <a:pt x="4427" y="10191"/>
                    <a:pt x="4561" y="8670"/>
                    <a:pt x="4963" y="7149"/>
                  </a:cubicBezTo>
                </a:path>
                <a:path w="21600" h="21600">
                  <a:moveTo>
                    <a:pt x="1475" y="18709"/>
                  </a:moveTo>
                  <a:cubicBezTo>
                    <a:pt x="1475" y="18709"/>
                    <a:pt x="1475" y="18709"/>
                    <a:pt x="1475" y="18709"/>
                  </a:cubicBezTo>
                  <a:cubicBezTo>
                    <a:pt x="2951" y="20230"/>
                    <a:pt x="4561" y="20991"/>
                    <a:pt x="5903" y="21295"/>
                  </a:cubicBezTo>
                  <a:cubicBezTo>
                    <a:pt x="5634" y="20535"/>
                    <a:pt x="5366" y="19622"/>
                    <a:pt x="5098" y="18709"/>
                  </a:cubicBezTo>
                  <a:lnTo>
                    <a:pt x="1475" y="18709"/>
                  </a:lnTo>
                </a:path>
                <a:path w="21600" h="21600">
                  <a:moveTo>
                    <a:pt x="5500" y="12016"/>
                  </a:moveTo>
                  <a:cubicBezTo>
                    <a:pt x="10330" y="12016"/>
                    <a:pt x="10330" y="12016"/>
                    <a:pt x="10330" y="12016"/>
                  </a:cubicBezTo>
                  <a:cubicBezTo>
                    <a:pt x="10330" y="7149"/>
                    <a:pt x="10330" y="7149"/>
                    <a:pt x="10330" y="7149"/>
                  </a:cubicBezTo>
                  <a:cubicBezTo>
                    <a:pt x="6037" y="7149"/>
                    <a:pt x="6037" y="7149"/>
                    <a:pt x="6037" y="7149"/>
                  </a:cubicBezTo>
                  <a:cubicBezTo>
                    <a:pt x="5634" y="8518"/>
                    <a:pt x="5500" y="10191"/>
                    <a:pt x="5500" y="12016"/>
                  </a:cubicBezTo>
                </a:path>
                <a:path w="21600" h="21600">
                  <a:moveTo>
                    <a:pt x="14221" y="608"/>
                  </a:moveTo>
                  <a:cubicBezTo>
                    <a:pt x="14757" y="1216"/>
                    <a:pt x="15294" y="2129"/>
                    <a:pt x="15696" y="3042"/>
                  </a:cubicBezTo>
                  <a:cubicBezTo>
                    <a:pt x="16099" y="3954"/>
                    <a:pt x="16501" y="5019"/>
                    <a:pt x="16770" y="6084"/>
                  </a:cubicBezTo>
                  <a:cubicBezTo>
                    <a:pt x="20392" y="6084"/>
                    <a:pt x="20392" y="6084"/>
                    <a:pt x="20392" y="6084"/>
                  </a:cubicBezTo>
                  <a:cubicBezTo>
                    <a:pt x="19050" y="3498"/>
                    <a:pt x="16770" y="1521"/>
                    <a:pt x="14221" y="608"/>
                  </a:cubicBezTo>
                </a:path>
                <a:path w="21600" h="21600">
                  <a:moveTo>
                    <a:pt x="20795" y="7149"/>
                  </a:moveTo>
                  <a:cubicBezTo>
                    <a:pt x="17038" y="7149"/>
                    <a:pt x="17038" y="7149"/>
                    <a:pt x="17038" y="7149"/>
                  </a:cubicBezTo>
                  <a:cubicBezTo>
                    <a:pt x="17306" y="8214"/>
                    <a:pt x="17440" y="9583"/>
                    <a:pt x="17440" y="10800"/>
                  </a:cubicBezTo>
                  <a:cubicBezTo>
                    <a:pt x="20929" y="9735"/>
                    <a:pt x="20929" y="9735"/>
                    <a:pt x="20929" y="9735"/>
                  </a:cubicBezTo>
                  <a:cubicBezTo>
                    <a:pt x="21600" y="9583"/>
                    <a:pt x="21600" y="9583"/>
                    <a:pt x="21600" y="9583"/>
                  </a:cubicBezTo>
                  <a:cubicBezTo>
                    <a:pt x="21331" y="8670"/>
                    <a:pt x="21063" y="7909"/>
                    <a:pt x="20795" y="7149"/>
                  </a:cubicBezTo>
                </a:path>
                <a:path w="21600" h="21600">
                  <a:moveTo>
                    <a:pt x="7110" y="3498"/>
                  </a:moveTo>
                  <a:cubicBezTo>
                    <a:pt x="6842" y="4259"/>
                    <a:pt x="6439" y="5171"/>
                    <a:pt x="6171" y="6084"/>
                  </a:cubicBezTo>
                  <a:cubicBezTo>
                    <a:pt x="10330" y="6084"/>
                    <a:pt x="10330" y="6084"/>
                    <a:pt x="10330" y="6084"/>
                  </a:cubicBezTo>
                  <a:cubicBezTo>
                    <a:pt x="10330" y="152"/>
                    <a:pt x="10330" y="152"/>
                    <a:pt x="10330" y="152"/>
                  </a:cubicBezTo>
                  <a:cubicBezTo>
                    <a:pt x="9122" y="456"/>
                    <a:pt x="8049" y="1673"/>
                    <a:pt x="7110" y="3498"/>
                  </a:cubicBezTo>
                </a:path>
                <a:path w="21600" h="21600">
                  <a:moveTo>
                    <a:pt x="6171" y="3042"/>
                  </a:moveTo>
                  <a:cubicBezTo>
                    <a:pt x="6573" y="2129"/>
                    <a:pt x="7110" y="1216"/>
                    <a:pt x="7647" y="608"/>
                  </a:cubicBezTo>
                  <a:cubicBezTo>
                    <a:pt x="5098" y="1521"/>
                    <a:pt x="2951" y="3498"/>
                    <a:pt x="1609" y="6084"/>
                  </a:cubicBezTo>
                  <a:cubicBezTo>
                    <a:pt x="5098" y="6084"/>
                    <a:pt x="5098" y="6084"/>
                    <a:pt x="5098" y="6084"/>
                  </a:cubicBezTo>
                  <a:cubicBezTo>
                    <a:pt x="5366" y="5019"/>
                    <a:pt x="5768" y="3954"/>
                    <a:pt x="6171" y="3042"/>
                  </a:cubicBezTo>
                </a:path>
                <a:path w="21600" h="21600">
                  <a:moveTo>
                    <a:pt x="7110" y="21447"/>
                  </a:moveTo>
                  <a:cubicBezTo>
                    <a:pt x="7110" y="21600"/>
                    <a:pt x="7110" y="21600"/>
                    <a:pt x="7244" y="21600"/>
                  </a:cubicBezTo>
                  <a:cubicBezTo>
                    <a:pt x="7647" y="21600"/>
                    <a:pt x="8183" y="21600"/>
                    <a:pt x="8452" y="21600"/>
                  </a:cubicBezTo>
                  <a:cubicBezTo>
                    <a:pt x="9122" y="21600"/>
                    <a:pt x="9659" y="21600"/>
                    <a:pt x="10330" y="21447"/>
                  </a:cubicBezTo>
                  <a:cubicBezTo>
                    <a:pt x="10330" y="18709"/>
                    <a:pt x="10330" y="18709"/>
                    <a:pt x="10330" y="18709"/>
                  </a:cubicBezTo>
                  <a:cubicBezTo>
                    <a:pt x="6171" y="18709"/>
                    <a:pt x="6171" y="18709"/>
                    <a:pt x="6171" y="18709"/>
                  </a:cubicBezTo>
                  <a:cubicBezTo>
                    <a:pt x="6439" y="19774"/>
                    <a:pt x="6708" y="20687"/>
                    <a:pt x="7110" y="21447"/>
                  </a:cubicBezTo>
                </a:path>
                <a:path w="21600" h="21600">
                  <a:moveTo>
                    <a:pt x="5903" y="17797"/>
                  </a:moveTo>
                  <a:cubicBezTo>
                    <a:pt x="10330" y="17797"/>
                    <a:pt x="10330" y="17797"/>
                    <a:pt x="10330" y="17797"/>
                  </a:cubicBezTo>
                  <a:cubicBezTo>
                    <a:pt x="10330" y="12929"/>
                    <a:pt x="10330" y="12929"/>
                    <a:pt x="10330" y="12929"/>
                  </a:cubicBezTo>
                  <a:cubicBezTo>
                    <a:pt x="5500" y="12929"/>
                    <a:pt x="5500" y="12929"/>
                    <a:pt x="5500" y="12929"/>
                  </a:cubicBezTo>
                  <a:cubicBezTo>
                    <a:pt x="5500" y="14602"/>
                    <a:pt x="5634" y="16276"/>
                    <a:pt x="5903" y="17797"/>
                  </a:cubicBezTo>
                  <a:close/>
                </a:path>
              </a:pathLst>
            </a:custGeom>
            <a:solidFill>
              <a:srgbClr val="FFFFFF"/>
            </a:solidFill>
            <a:ln w="9525" cap="flat" cmpd="sng">
              <a:noFill/>
              <a:prstDash val="solid"/>
              <a:round/>
            </a:ln>
          </p:spPr>
        </p:sp>
        <p:sp>
          <p:nvSpPr>
            <p:cNvPr id="609" name="曲线"/>
            <p:cNvSpPr>
              <a:spLocks/>
            </p:cNvSpPr>
            <p:nvPr/>
          </p:nvSpPr>
          <p:spPr>
            <a:xfrm>
              <a:off x="5154090" y="5183812"/>
              <a:ext cx="402794" cy="324293"/>
            </a:xfrm>
            <a:custGeom>
              <a:avLst/>
              <a:gdLst>
                <a:gd name="T1" fmla="*/ 0 w 21600"/>
                <a:gd name="T2" fmla="*/ 0 h 21600"/>
                <a:gd name="T3" fmla="*/ 21600 w 21600"/>
                <a:gd name="T4" fmla="*/ 21600 h 21600"/>
              </a:gdLst>
              <a:ahLst/>
              <a:cxnLst/>
              <a:rect l="T1" t="T2" r="T3" b="T4"/>
              <a:pathLst>
                <a:path w="21600" h="21600">
                  <a:moveTo>
                    <a:pt x="0" y="13476"/>
                  </a:moveTo>
                  <a:cubicBezTo>
                    <a:pt x="8172" y="21600"/>
                    <a:pt x="16491" y="15507"/>
                    <a:pt x="18972" y="6646"/>
                  </a:cubicBezTo>
                  <a:cubicBezTo>
                    <a:pt x="19702" y="7384"/>
                    <a:pt x="21600" y="8492"/>
                    <a:pt x="21600" y="8492"/>
                  </a:cubicBezTo>
                  <a:cubicBezTo>
                    <a:pt x="19118" y="0"/>
                    <a:pt x="19118" y="0"/>
                    <a:pt x="19118" y="0"/>
                  </a:cubicBezTo>
                  <a:cubicBezTo>
                    <a:pt x="12259" y="2400"/>
                    <a:pt x="12259" y="2400"/>
                    <a:pt x="12259" y="2400"/>
                  </a:cubicBezTo>
                  <a:cubicBezTo>
                    <a:pt x="15032" y="4061"/>
                    <a:pt x="15032" y="4061"/>
                    <a:pt x="15032" y="4061"/>
                  </a:cubicBezTo>
                  <a:cubicBezTo>
                    <a:pt x="15032" y="4061"/>
                    <a:pt x="12989" y="18092"/>
                    <a:pt x="0" y="13476"/>
                  </a:cubicBezTo>
                  <a:close/>
                </a:path>
              </a:pathLst>
            </a:custGeom>
            <a:solidFill>
              <a:srgbClr val="FFFFFF"/>
            </a:solidFill>
            <a:ln w="9525" cap="flat" cmpd="sng">
              <a:noFill/>
              <a:prstDash val="solid"/>
              <a:round/>
            </a:ln>
          </p:spPr>
        </p:sp>
      </p:grpSp>
      <p:grpSp>
        <p:nvGrpSpPr>
          <p:cNvPr id="615" name="组合"/>
          <p:cNvGrpSpPr>
            <a:grpSpLocks/>
          </p:cNvGrpSpPr>
          <p:nvPr/>
        </p:nvGrpSpPr>
        <p:grpSpPr>
          <a:xfrm>
            <a:off x="6694804" y="4977246"/>
            <a:ext cx="467995" cy="360045"/>
            <a:chOff x="6694804" y="4977246"/>
            <a:chExt cx="467995" cy="360045"/>
          </a:xfrm>
        </p:grpSpPr>
        <p:sp>
          <p:nvSpPr>
            <p:cNvPr id="611" name="曲线"/>
            <p:cNvSpPr>
              <a:spLocks/>
            </p:cNvSpPr>
            <p:nvPr/>
          </p:nvSpPr>
          <p:spPr>
            <a:xfrm>
              <a:off x="6876484" y="5150942"/>
              <a:ext cx="286316" cy="149539"/>
            </a:xfrm>
            <a:custGeom>
              <a:avLst/>
              <a:gdLst>
                <a:gd name="T1" fmla="*/ 0 w 21600"/>
                <a:gd name="T2" fmla="*/ 0 h 21600"/>
                <a:gd name="T3" fmla="*/ 21600 w 21600"/>
                <a:gd name="T4" fmla="*/ 21600 h 21600"/>
              </a:gdLst>
              <a:ahLst/>
              <a:cxnLst/>
              <a:rect l="T1" t="T2" r="T3" b="T4"/>
              <a:pathLst>
                <a:path w="21600" h="21600">
                  <a:moveTo>
                    <a:pt x="12548" y="0"/>
                  </a:moveTo>
                  <a:cubicBezTo>
                    <a:pt x="10285" y="5199"/>
                    <a:pt x="10285" y="5199"/>
                    <a:pt x="10285" y="5199"/>
                  </a:cubicBezTo>
                  <a:cubicBezTo>
                    <a:pt x="12754" y="9199"/>
                    <a:pt x="14605" y="15199"/>
                    <a:pt x="15634" y="21600"/>
                  </a:cubicBezTo>
                  <a:cubicBezTo>
                    <a:pt x="21600" y="21600"/>
                    <a:pt x="21600" y="21600"/>
                    <a:pt x="21600" y="21600"/>
                  </a:cubicBezTo>
                  <a:cubicBezTo>
                    <a:pt x="20777" y="11200"/>
                    <a:pt x="17279" y="2799"/>
                    <a:pt x="12548" y="0"/>
                  </a:cubicBezTo>
                </a:path>
                <a:path w="21600" h="21600">
                  <a:moveTo>
                    <a:pt x="0" y="5999"/>
                  </a:moveTo>
                  <a:cubicBezTo>
                    <a:pt x="205" y="5999"/>
                    <a:pt x="205" y="5999"/>
                    <a:pt x="205" y="5999"/>
                  </a:cubicBezTo>
                  <a:cubicBezTo>
                    <a:pt x="205" y="5999"/>
                    <a:pt x="205" y="5999"/>
                    <a:pt x="205" y="5999"/>
                  </a:cubicBezTo>
                  <a:cubicBezTo>
                    <a:pt x="205" y="5999"/>
                    <a:pt x="205" y="5999"/>
                    <a:pt x="205" y="5999"/>
                  </a:cubicBezTo>
                  <a:cubicBezTo>
                    <a:pt x="205" y="5999"/>
                    <a:pt x="205" y="5999"/>
                    <a:pt x="0" y="5999"/>
                  </a:cubicBezTo>
                  <a:close/>
                </a:path>
              </a:pathLst>
            </a:custGeom>
            <a:solidFill>
              <a:srgbClr val="FFFFFF"/>
            </a:solidFill>
            <a:ln w="9525" cap="flat" cmpd="sng">
              <a:noFill/>
              <a:prstDash val="solid"/>
              <a:round/>
            </a:ln>
          </p:spPr>
        </p:sp>
        <p:sp>
          <p:nvSpPr>
            <p:cNvPr id="612" name="曲线"/>
            <p:cNvSpPr>
              <a:spLocks/>
            </p:cNvSpPr>
            <p:nvPr/>
          </p:nvSpPr>
          <p:spPr>
            <a:xfrm>
              <a:off x="6958125" y="4977246"/>
              <a:ext cx="117285" cy="169094"/>
            </a:xfrm>
            <a:custGeom>
              <a:avLst/>
              <a:gdLst>
                <a:gd name="T1" fmla="*/ 0 w 21600"/>
                <a:gd name="T2" fmla="*/ 0 h 21600"/>
                <a:gd name="T3" fmla="*/ 21600 w 21600"/>
                <a:gd name="T4" fmla="*/ 21600 h 21600"/>
              </a:gdLst>
              <a:ahLst/>
              <a:cxnLst/>
              <a:rect l="T1" t="T2" r="T3" b="T4"/>
              <a:pathLst>
                <a:path w="21600" h="21600">
                  <a:moveTo>
                    <a:pt x="7032" y="12393"/>
                  </a:moveTo>
                  <a:cubicBezTo>
                    <a:pt x="7032" y="15580"/>
                    <a:pt x="5525" y="18767"/>
                    <a:pt x="2511" y="21245"/>
                  </a:cubicBezTo>
                  <a:cubicBezTo>
                    <a:pt x="4018" y="21600"/>
                    <a:pt x="5023" y="21600"/>
                    <a:pt x="6530" y="21600"/>
                  </a:cubicBezTo>
                  <a:cubicBezTo>
                    <a:pt x="15069" y="21600"/>
                    <a:pt x="21600" y="16642"/>
                    <a:pt x="21600" y="10977"/>
                  </a:cubicBezTo>
                  <a:cubicBezTo>
                    <a:pt x="21600" y="4957"/>
                    <a:pt x="15069" y="0"/>
                    <a:pt x="6530" y="0"/>
                  </a:cubicBezTo>
                  <a:cubicBezTo>
                    <a:pt x="4018" y="0"/>
                    <a:pt x="2009" y="354"/>
                    <a:pt x="0" y="1062"/>
                  </a:cubicBezTo>
                  <a:cubicBezTo>
                    <a:pt x="4018" y="3895"/>
                    <a:pt x="7032" y="7790"/>
                    <a:pt x="7032" y="12393"/>
                  </a:cubicBezTo>
                  <a:close/>
                </a:path>
              </a:pathLst>
            </a:custGeom>
            <a:solidFill>
              <a:srgbClr val="FFFFFF"/>
            </a:solidFill>
            <a:ln w="9525" cap="flat" cmpd="sng">
              <a:noFill/>
              <a:prstDash val="solid"/>
              <a:round/>
            </a:ln>
          </p:spPr>
        </p:sp>
        <p:sp>
          <p:nvSpPr>
            <p:cNvPr id="613" name="椭圆"/>
            <p:cNvSpPr>
              <a:spLocks/>
            </p:cNvSpPr>
            <p:nvPr/>
          </p:nvSpPr>
          <p:spPr>
            <a:xfrm>
              <a:off x="6786793" y="4979546"/>
              <a:ext cx="182828" cy="185199"/>
            </a:xfrm>
            <a:prstGeom prst="ellipse">
              <a:avLst/>
            </a:prstGeom>
            <a:solidFill>
              <a:srgbClr val="FFFFFF"/>
            </a:solidFill>
            <a:ln w="9525" cap="flat" cmpd="sng">
              <a:noFill/>
              <a:prstDash val="solid"/>
              <a:round/>
            </a:ln>
          </p:spPr>
        </p:sp>
        <p:sp>
          <p:nvSpPr>
            <p:cNvPr id="614" name="曲线"/>
            <p:cNvSpPr>
              <a:spLocks/>
            </p:cNvSpPr>
            <p:nvPr/>
          </p:nvSpPr>
          <p:spPr>
            <a:xfrm>
              <a:off x="6694804" y="5170497"/>
              <a:ext cx="370256" cy="166794"/>
            </a:xfrm>
            <a:custGeom>
              <a:avLst/>
              <a:gdLst>
                <a:gd name="T1" fmla="*/ 0 w 21600"/>
                <a:gd name="T2" fmla="*/ 0 h 21600"/>
                <a:gd name="T3" fmla="*/ 21600 w 21600"/>
                <a:gd name="T4" fmla="*/ 21600 h 21600"/>
              </a:gdLst>
              <a:ahLst/>
              <a:cxnLst/>
              <a:rect l="T1" t="T2" r="T3" b="T4"/>
              <a:pathLst>
                <a:path w="21600" h="21600">
                  <a:moveTo>
                    <a:pt x="21600" y="21600"/>
                  </a:moveTo>
                  <a:cubicBezTo>
                    <a:pt x="20805" y="11160"/>
                    <a:pt x="17788" y="2879"/>
                    <a:pt x="13976" y="0"/>
                  </a:cubicBezTo>
                  <a:cubicBezTo>
                    <a:pt x="10799" y="8279"/>
                    <a:pt x="10799" y="8279"/>
                    <a:pt x="10799" y="8279"/>
                  </a:cubicBezTo>
                  <a:cubicBezTo>
                    <a:pt x="7623" y="0"/>
                    <a:pt x="7623" y="0"/>
                    <a:pt x="7623" y="0"/>
                  </a:cubicBezTo>
                  <a:cubicBezTo>
                    <a:pt x="3652" y="2879"/>
                    <a:pt x="635" y="11160"/>
                    <a:pt x="0" y="21600"/>
                  </a:cubicBezTo>
                  <a:lnTo>
                    <a:pt x="21600" y="21600"/>
                  </a:lnTo>
                  <a:close/>
                </a:path>
              </a:pathLst>
            </a:custGeom>
            <a:solidFill>
              <a:srgbClr val="FFFFFF"/>
            </a:solidFill>
            <a:ln w="9525" cap="flat" cmpd="sng">
              <a:noFill/>
              <a:prstDash val="solid"/>
              <a:round/>
            </a:ln>
          </p:spPr>
        </p:sp>
      </p:grpSp>
      <p:sp>
        <p:nvSpPr>
          <p:cNvPr id="616" name="矩形"/>
          <p:cNvSpPr>
            <a:spLocks/>
          </p:cNvSpPr>
          <p:nvPr/>
        </p:nvSpPr>
        <p:spPr>
          <a:xfrm rot="2700000">
            <a:off x="5481625" y="3563736"/>
            <a:ext cx="1111885" cy="1111249"/>
          </a:xfrm>
          <a:prstGeom prst="rect">
            <a:avLst/>
          </a:prstGeom>
          <a:solidFill>
            <a:srgbClr val="C00000"/>
          </a:solidFill>
          <a:ln w="12700" cap="flat" cmpd="sng">
            <a:noFill/>
            <a:prstDash val="solid"/>
            <a:miter/>
          </a:ln>
        </p:spPr>
      </p:sp>
      <p:grpSp>
        <p:nvGrpSpPr>
          <p:cNvPr id="620" name="组合"/>
          <p:cNvGrpSpPr>
            <a:grpSpLocks/>
          </p:cNvGrpSpPr>
          <p:nvPr/>
        </p:nvGrpSpPr>
        <p:grpSpPr>
          <a:xfrm>
            <a:off x="5777178" y="3879975"/>
            <a:ext cx="554354" cy="495935"/>
            <a:chOff x="5777178" y="3879975"/>
            <a:chExt cx="554354" cy="495935"/>
          </a:xfrm>
        </p:grpSpPr>
        <p:sp>
          <p:nvSpPr>
            <p:cNvPr id="617" name="矩形"/>
            <p:cNvSpPr>
              <a:spLocks noChangeAspect="1"/>
            </p:cNvSpPr>
            <p:nvPr/>
          </p:nvSpPr>
          <p:spPr>
            <a:xfrm>
              <a:off x="5779478" y="3885728"/>
              <a:ext cx="546303" cy="490182"/>
            </a:xfrm>
            <a:prstGeom prst="rect">
              <a:avLst/>
            </a:prstGeom>
            <a:noFill/>
            <a:ln w="9525" cap="flat" cmpd="sng">
              <a:noFill/>
              <a:prstDash val="solid"/>
              <a:round/>
            </a:ln>
          </p:spPr>
        </p:sp>
        <p:sp>
          <p:nvSpPr>
            <p:cNvPr id="618" name="曲线"/>
            <p:cNvSpPr>
              <a:spLocks/>
            </p:cNvSpPr>
            <p:nvPr/>
          </p:nvSpPr>
          <p:spPr>
            <a:xfrm>
              <a:off x="5856536" y="4005397"/>
              <a:ext cx="392188" cy="370513"/>
            </a:xfrm>
            <a:custGeom>
              <a:avLst/>
              <a:gdLst>
                <a:gd name="T1" fmla="*/ 0 w 21600"/>
                <a:gd name="T2" fmla="*/ 0 h 21600"/>
                <a:gd name="T3" fmla="*/ 21600 w 21600"/>
                <a:gd name="T4" fmla="*/ 21600 h 21600"/>
              </a:gdLst>
              <a:ahLst/>
              <a:cxnLst/>
              <a:rect l="T1" t="T2" r="T3" b="T4"/>
              <a:pathLst>
                <a:path w="21600" h="21600">
                  <a:moveTo>
                    <a:pt x="20991" y="8865"/>
                  </a:moveTo>
                  <a:cubicBezTo>
                    <a:pt x="11560" y="322"/>
                    <a:pt x="11560" y="322"/>
                    <a:pt x="11560" y="322"/>
                  </a:cubicBezTo>
                  <a:cubicBezTo>
                    <a:pt x="11104" y="0"/>
                    <a:pt x="10495" y="0"/>
                    <a:pt x="10191" y="322"/>
                  </a:cubicBezTo>
                  <a:cubicBezTo>
                    <a:pt x="760" y="8865"/>
                    <a:pt x="760" y="8865"/>
                    <a:pt x="760" y="8865"/>
                  </a:cubicBezTo>
                  <a:cubicBezTo>
                    <a:pt x="456" y="9349"/>
                    <a:pt x="0" y="9994"/>
                    <a:pt x="0" y="10477"/>
                  </a:cubicBezTo>
                  <a:cubicBezTo>
                    <a:pt x="0" y="20632"/>
                    <a:pt x="0" y="20632"/>
                    <a:pt x="0" y="20632"/>
                  </a:cubicBezTo>
                  <a:cubicBezTo>
                    <a:pt x="0" y="21116"/>
                    <a:pt x="456" y="21600"/>
                    <a:pt x="912" y="21600"/>
                  </a:cubicBezTo>
                  <a:cubicBezTo>
                    <a:pt x="7149" y="21600"/>
                    <a:pt x="7149" y="21600"/>
                    <a:pt x="7149" y="21600"/>
                  </a:cubicBezTo>
                  <a:cubicBezTo>
                    <a:pt x="7605" y="21600"/>
                    <a:pt x="8061" y="21116"/>
                    <a:pt x="8061" y="20632"/>
                  </a:cubicBezTo>
                  <a:cubicBezTo>
                    <a:pt x="8061" y="13701"/>
                    <a:pt x="8061" y="13701"/>
                    <a:pt x="8061" y="13701"/>
                  </a:cubicBezTo>
                  <a:cubicBezTo>
                    <a:pt x="8061" y="13056"/>
                    <a:pt x="8518" y="12734"/>
                    <a:pt x="8974" y="12734"/>
                  </a:cubicBezTo>
                  <a:cubicBezTo>
                    <a:pt x="12929" y="12734"/>
                    <a:pt x="12929" y="12734"/>
                    <a:pt x="12929" y="12734"/>
                  </a:cubicBezTo>
                  <a:cubicBezTo>
                    <a:pt x="13385" y="12734"/>
                    <a:pt x="13842" y="13056"/>
                    <a:pt x="13842" y="13701"/>
                  </a:cubicBezTo>
                  <a:cubicBezTo>
                    <a:pt x="13842" y="20632"/>
                    <a:pt x="13842" y="20632"/>
                    <a:pt x="13842" y="20632"/>
                  </a:cubicBezTo>
                  <a:cubicBezTo>
                    <a:pt x="13842" y="21116"/>
                    <a:pt x="14146" y="21600"/>
                    <a:pt x="14602" y="21600"/>
                  </a:cubicBezTo>
                  <a:cubicBezTo>
                    <a:pt x="20687" y="21600"/>
                    <a:pt x="20687" y="21600"/>
                    <a:pt x="20687" y="21600"/>
                  </a:cubicBezTo>
                  <a:cubicBezTo>
                    <a:pt x="21143" y="21600"/>
                    <a:pt x="21600" y="21116"/>
                    <a:pt x="21600" y="20632"/>
                  </a:cubicBezTo>
                  <a:cubicBezTo>
                    <a:pt x="21600" y="10477"/>
                    <a:pt x="21600" y="10477"/>
                    <a:pt x="21600" y="10477"/>
                  </a:cubicBezTo>
                  <a:cubicBezTo>
                    <a:pt x="21600" y="9994"/>
                    <a:pt x="21295" y="9349"/>
                    <a:pt x="20991" y="8865"/>
                  </a:cubicBezTo>
                </a:path>
                <a:path w="21600" h="21600">
                  <a:moveTo>
                    <a:pt x="10800" y="9349"/>
                  </a:moveTo>
                  <a:cubicBezTo>
                    <a:pt x="9735" y="9349"/>
                    <a:pt x="8974" y="8382"/>
                    <a:pt x="8974" y="7253"/>
                  </a:cubicBezTo>
                  <a:cubicBezTo>
                    <a:pt x="8974" y="6125"/>
                    <a:pt x="9735" y="5319"/>
                    <a:pt x="10800" y="5319"/>
                  </a:cubicBezTo>
                  <a:cubicBezTo>
                    <a:pt x="11864" y="5319"/>
                    <a:pt x="12777" y="6125"/>
                    <a:pt x="12777" y="7253"/>
                  </a:cubicBezTo>
                  <a:cubicBezTo>
                    <a:pt x="12777" y="8382"/>
                    <a:pt x="11864" y="9349"/>
                    <a:pt x="10800" y="9349"/>
                  </a:cubicBezTo>
                  <a:close/>
                </a:path>
              </a:pathLst>
            </a:custGeom>
            <a:solidFill>
              <a:srgbClr val="FFFFFF"/>
            </a:solidFill>
            <a:ln w="9525" cap="flat" cmpd="sng">
              <a:noFill/>
              <a:prstDash val="solid"/>
              <a:round/>
            </a:ln>
          </p:spPr>
        </p:sp>
        <p:sp>
          <p:nvSpPr>
            <p:cNvPr id="619" name="曲线"/>
            <p:cNvSpPr>
              <a:spLocks/>
            </p:cNvSpPr>
            <p:nvPr/>
          </p:nvSpPr>
          <p:spPr>
            <a:xfrm>
              <a:off x="5777178" y="3879975"/>
              <a:ext cx="554354" cy="285364"/>
            </a:xfrm>
            <a:custGeom>
              <a:avLst/>
              <a:gdLst>
                <a:gd name="T1" fmla="*/ 0 w 21600"/>
                <a:gd name="T2" fmla="*/ 0 h 21600"/>
                <a:gd name="T3" fmla="*/ 21600 w 21600"/>
                <a:gd name="T4" fmla="*/ 21600 h 21600"/>
              </a:gdLst>
              <a:ahLst/>
              <a:cxnLst/>
              <a:rect l="T1" t="T2" r="T3" b="T4"/>
              <a:pathLst>
                <a:path w="21600" h="21600">
                  <a:moveTo>
                    <a:pt x="18483" y="2726"/>
                  </a:moveTo>
                  <a:cubicBezTo>
                    <a:pt x="18483" y="9856"/>
                    <a:pt x="18483" y="9856"/>
                    <a:pt x="18483" y="9856"/>
                  </a:cubicBezTo>
                  <a:cubicBezTo>
                    <a:pt x="15474" y="4823"/>
                    <a:pt x="15474" y="4823"/>
                    <a:pt x="15474" y="4823"/>
                  </a:cubicBezTo>
                  <a:cubicBezTo>
                    <a:pt x="15474" y="2726"/>
                    <a:pt x="15474" y="2726"/>
                    <a:pt x="15474" y="2726"/>
                  </a:cubicBezTo>
                  <a:cubicBezTo>
                    <a:pt x="15474" y="2097"/>
                    <a:pt x="15797" y="1467"/>
                    <a:pt x="16119" y="1467"/>
                  </a:cubicBezTo>
                  <a:cubicBezTo>
                    <a:pt x="17838" y="1467"/>
                    <a:pt x="17838" y="1467"/>
                    <a:pt x="17838" y="1467"/>
                  </a:cubicBezTo>
                  <a:cubicBezTo>
                    <a:pt x="18161" y="1467"/>
                    <a:pt x="18483" y="2097"/>
                    <a:pt x="18483" y="2726"/>
                  </a:cubicBezTo>
                </a:path>
                <a:path w="21600" h="21600">
                  <a:moveTo>
                    <a:pt x="2256" y="20341"/>
                  </a:moveTo>
                  <a:cubicBezTo>
                    <a:pt x="10746" y="6081"/>
                    <a:pt x="10746" y="6081"/>
                    <a:pt x="10746" y="6081"/>
                  </a:cubicBezTo>
                  <a:cubicBezTo>
                    <a:pt x="19343" y="20341"/>
                    <a:pt x="19343" y="20341"/>
                    <a:pt x="19343" y="20341"/>
                  </a:cubicBezTo>
                  <a:cubicBezTo>
                    <a:pt x="19880" y="21390"/>
                    <a:pt x="20632" y="21390"/>
                    <a:pt x="21170" y="20341"/>
                  </a:cubicBezTo>
                  <a:cubicBezTo>
                    <a:pt x="21600" y="19293"/>
                    <a:pt x="21600" y="17615"/>
                    <a:pt x="21062" y="16566"/>
                  </a:cubicBezTo>
                  <a:cubicBezTo>
                    <a:pt x="11605" y="838"/>
                    <a:pt x="11605" y="838"/>
                    <a:pt x="11605" y="838"/>
                  </a:cubicBezTo>
                  <a:cubicBezTo>
                    <a:pt x="11176" y="0"/>
                    <a:pt x="10423" y="0"/>
                    <a:pt x="9886" y="838"/>
                  </a:cubicBezTo>
                  <a:cubicBezTo>
                    <a:pt x="537" y="16566"/>
                    <a:pt x="537" y="16566"/>
                    <a:pt x="537" y="16566"/>
                  </a:cubicBezTo>
                  <a:cubicBezTo>
                    <a:pt x="0" y="17615"/>
                    <a:pt x="0" y="19293"/>
                    <a:pt x="429" y="20341"/>
                  </a:cubicBezTo>
                  <a:cubicBezTo>
                    <a:pt x="644" y="20761"/>
                    <a:pt x="1611" y="21599"/>
                    <a:pt x="2256" y="20341"/>
                  </a:cubicBezTo>
                  <a:close/>
                </a:path>
              </a:pathLst>
            </a:custGeom>
            <a:solidFill>
              <a:srgbClr val="FFFFFF"/>
            </a:solidFill>
            <a:ln w="9525" cap="flat" cmpd="sng">
              <a:noFill/>
              <a:prstDash val="solid"/>
              <a:round/>
            </a:ln>
          </p:spPr>
        </p:sp>
      </p:grpSp>
      <p:sp>
        <p:nvSpPr>
          <p:cNvPr id="621" name="矩形"/>
          <p:cNvSpPr>
            <a:spLocks/>
          </p:cNvSpPr>
          <p:nvPr/>
        </p:nvSpPr>
        <p:spPr>
          <a:xfrm>
            <a:off x="705115" y="3212587"/>
            <a:ext cx="4300117" cy="169277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29999"/>
              </a:lnSpc>
              <a:spcBef>
                <a:spcPts val="0"/>
              </a:spcBef>
              <a:spcAft>
                <a:spcPts val="0"/>
              </a:spcAft>
              <a:buNone/>
            </a:pPr>
            <a:r>
              <a:rPr lang="zh-CN" altLang="en-US" sz="2000" u="none" strike="noStrike" kern="1200" cap="none" spc="0" baseline="0" dirty="0">
                <a:solidFill>
                  <a:schemeClr val="bg1"/>
                </a:solidFill>
                <a:latin typeface="微软雅黑" charset="0"/>
                <a:ea typeface="微软雅黑" charset="0"/>
                <a:cs typeface="微软雅黑" charset="0"/>
              </a:rPr>
              <a:t>各地教育部门要加强对地方高校本科专业设置的统筹管理</a:t>
            </a:r>
            <a:r>
              <a:rPr lang="en-US" altLang="zh-CN" sz="2000" u="none" strike="noStrike" kern="1200" cap="none" spc="0" baseline="0" dirty="0">
                <a:solidFill>
                  <a:schemeClr val="bg1"/>
                </a:solidFill>
                <a:latin typeface="微软雅黑" charset="0"/>
                <a:ea typeface="微软雅黑" charset="0"/>
                <a:cs typeface="微软雅黑" charset="0"/>
              </a:rPr>
              <a:t>,</a:t>
            </a:r>
            <a:r>
              <a:rPr lang="zh-CN" altLang="en-US" sz="2000" u="none" strike="noStrike" kern="1200" cap="none" spc="0" baseline="0" dirty="0">
                <a:solidFill>
                  <a:schemeClr val="bg1"/>
                </a:solidFill>
                <a:latin typeface="微软雅黑" charset="0"/>
                <a:ea typeface="微软雅黑" charset="0"/>
                <a:cs typeface="微软雅黑" charset="0"/>
              </a:rPr>
              <a:t>加强对新设专业评估检查，加大对专业办学条件的公开力度</a:t>
            </a:r>
            <a:endParaRPr lang="zh-CN" altLang="en-US" sz="1800" u="none" strike="noStrike" kern="1200" cap="none" spc="0" baseline="0" dirty="0">
              <a:solidFill>
                <a:schemeClr val="bg1"/>
              </a:solidFill>
              <a:latin typeface="微软雅黑" charset="0"/>
              <a:ea typeface="微软雅黑" charset="0"/>
              <a:cs typeface="微软雅黑" charset="0"/>
              <a:sym typeface="微软雅黑" charset="0"/>
            </a:endParaRPr>
          </a:p>
        </p:txBody>
      </p:sp>
      <p:sp>
        <p:nvSpPr>
          <p:cNvPr id="622" name="矩形"/>
          <p:cNvSpPr>
            <a:spLocks/>
          </p:cNvSpPr>
          <p:nvPr/>
        </p:nvSpPr>
        <p:spPr>
          <a:xfrm>
            <a:off x="7279644" y="3106330"/>
            <a:ext cx="4573549" cy="2092881"/>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just">
              <a:lnSpc>
                <a:spcPct val="129999"/>
              </a:lnSpc>
              <a:spcBef>
                <a:spcPts val="0"/>
              </a:spcBef>
              <a:spcAft>
                <a:spcPts val="0"/>
              </a:spcAft>
              <a:buNone/>
            </a:pPr>
            <a:r>
              <a:rPr lang="zh-CN" altLang="en-US" sz="2000" u="none" strike="noStrike" kern="1200" cap="none" spc="0" baseline="0" dirty="0">
                <a:solidFill>
                  <a:schemeClr val="bg1"/>
                </a:solidFill>
                <a:latin typeface="微软雅黑" charset="0"/>
                <a:ea typeface="微软雅黑" charset="0"/>
                <a:cs typeface="微软雅黑" charset="0"/>
              </a:rPr>
              <a:t>各高校要紧紧围绕国家战略和经济社会发展急需，进一步优化专业结构，不断提高人才培养和社会需求的契合度，发布专业人才培养质量报告，推动就业与招生计划、人才培养有效联动</a:t>
            </a:r>
            <a:endParaRPr lang="zh-CN" altLang="en-US" sz="2000" u="none" strike="noStrike" kern="1200" cap="none" spc="0" baseline="0" dirty="0">
              <a:solidFill>
                <a:schemeClr val="bg1"/>
              </a:solidFill>
              <a:latin typeface="微软雅黑" charset="0"/>
              <a:ea typeface="微软雅黑" charset="0"/>
              <a:cs typeface="微软雅黑" charset="0"/>
              <a:sym typeface="微软雅黑" charset="0"/>
            </a:endParaRPr>
          </a:p>
        </p:txBody>
      </p:sp>
      <p:sp>
        <p:nvSpPr>
          <p:cNvPr id="623" name="矩形"/>
          <p:cNvSpPr>
            <a:spLocks/>
          </p:cNvSpPr>
          <p:nvPr/>
        </p:nvSpPr>
        <p:spPr>
          <a:xfrm>
            <a:off x="1375127" y="1170491"/>
            <a:ext cx="8804101" cy="1292661"/>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29999"/>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要把学科专业建设作为基础，适应新时代对人才培养的新要求，建设面向未来、适应需求、引领发展、理念先进、保障有力的一流专业。重点建设一批国内领先、国际一流的优势学科和领域，加快建成世界一流学科</a:t>
            </a:r>
            <a:r>
              <a:rPr lang="zh-CN" altLang="en-US" sz="1800" u="none" strike="noStrike" kern="1200" cap="none" spc="0" baseline="0" dirty="0">
                <a:solidFill>
                  <a:schemeClr val="tx1"/>
                </a:solidFill>
                <a:latin typeface="微软雅黑" charset="0"/>
                <a:ea typeface="微软雅黑" charset="0"/>
                <a:cs typeface="微软雅黑" charset="0"/>
              </a:rPr>
              <a:t>。</a:t>
            </a:r>
            <a:endParaRPr lang="zh-CN" altLang="en-US" sz="1800" u="none" strike="noStrike" kern="1200" cap="none" spc="0" baseline="0" dirty="0">
              <a:solidFill>
                <a:srgbClr val="000000"/>
              </a:solidFill>
              <a:latin typeface="微软雅黑" charset="0"/>
              <a:ea typeface="微软雅黑" charset="0"/>
              <a:cs typeface="微软雅黑" charset="0"/>
              <a:sym typeface="微软雅黑" charset="0"/>
            </a:endParaRPr>
          </a:p>
        </p:txBody>
      </p:sp>
      <p:pic>
        <p:nvPicPr>
          <p:cNvPr id="870" name="图片"/>
          <p:cNvPicPr>
            <a:picLocks noChangeAspect="1"/>
          </p:cNvPicPr>
          <p:nvPr/>
        </p:nvPicPr>
        <p:blipFill>
          <a:blip r:embed="rId3"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134682449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1"/>
                                        </p:tgtEl>
                                        <p:attrNameLst>
                                          <p:attrName>style.visibility</p:attrName>
                                        </p:attrNameLst>
                                      </p:cBhvr>
                                      <p:to>
                                        <p:strVal val="visible"/>
                                      </p:to>
                                    </p:set>
                                    <p:animEffect transition="in" filter="fade">
                                      <p:cBhvr>
                                        <p:cTn id="7" dur="1000"/>
                                        <p:tgtEl>
                                          <p:spTgt spid="621"/>
                                        </p:tgtEl>
                                      </p:cBhvr>
                                    </p:animEffect>
                                    <p:anim calcmode="lin" valueType="num">
                                      <p:cBhvr>
                                        <p:cTn id="8" dur="1000" fill="hold"/>
                                        <p:tgtEl>
                                          <p:spTgt spid="621"/>
                                        </p:tgtEl>
                                        <p:attrNameLst>
                                          <p:attrName>ppt_x</p:attrName>
                                        </p:attrNameLst>
                                      </p:cBhvr>
                                      <p:tavLst>
                                        <p:tav tm="0">
                                          <p:val>
                                            <p:strVal val="#ppt_x"/>
                                          </p:val>
                                        </p:tav>
                                        <p:tav tm="100000">
                                          <p:val>
                                            <p:strVal val="#ppt_x"/>
                                          </p:val>
                                        </p:tav>
                                      </p:tavLst>
                                    </p:anim>
                                    <p:anim calcmode="lin" valueType="num">
                                      <p:cBhvr>
                                        <p:cTn id="9" dur="1000" fill="hold"/>
                                        <p:tgtEl>
                                          <p:spTgt spid="6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22"/>
                                        </p:tgtEl>
                                        <p:attrNameLst>
                                          <p:attrName>style.visibility</p:attrName>
                                        </p:attrNameLst>
                                      </p:cBhvr>
                                      <p:to>
                                        <p:strVal val="visible"/>
                                      </p:to>
                                    </p:set>
                                    <p:animEffect transition="in" filter="fade">
                                      <p:cBhvr>
                                        <p:cTn id="14" dur="1000"/>
                                        <p:tgtEl>
                                          <p:spTgt spid="622"/>
                                        </p:tgtEl>
                                      </p:cBhvr>
                                    </p:animEffect>
                                    <p:anim calcmode="lin" valueType="num">
                                      <p:cBhvr>
                                        <p:cTn id="15" dur="1000" fill="hold"/>
                                        <p:tgtEl>
                                          <p:spTgt spid="622"/>
                                        </p:tgtEl>
                                        <p:attrNameLst>
                                          <p:attrName>ppt_x</p:attrName>
                                        </p:attrNameLst>
                                      </p:cBhvr>
                                      <p:tavLst>
                                        <p:tav tm="0">
                                          <p:val>
                                            <p:strVal val="#ppt_x"/>
                                          </p:val>
                                        </p:tav>
                                        <p:tav tm="100000">
                                          <p:val>
                                            <p:strVal val="#ppt_x"/>
                                          </p:val>
                                        </p:tav>
                                      </p:tavLst>
                                    </p:anim>
                                    <p:anim calcmode="lin" valueType="num">
                                      <p:cBhvr>
                                        <p:cTn id="16" dur="1000" fill="hold"/>
                                        <p:tgtEl>
                                          <p:spTgt spid="6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23"/>
                                        </p:tgtEl>
                                        <p:attrNameLst>
                                          <p:attrName>style.visibility</p:attrName>
                                        </p:attrNameLst>
                                      </p:cBhvr>
                                      <p:to>
                                        <p:strVal val="visible"/>
                                      </p:to>
                                    </p:set>
                                    <p:animEffect transition="in" filter="fade">
                                      <p:cBhvr>
                                        <p:cTn id="21" dur="1000"/>
                                        <p:tgtEl>
                                          <p:spTgt spid="623"/>
                                        </p:tgtEl>
                                      </p:cBhvr>
                                    </p:animEffect>
                                    <p:anim calcmode="lin" valueType="num">
                                      <p:cBhvr>
                                        <p:cTn id="22" dur="1000" fill="hold"/>
                                        <p:tgtEl>
                                          <p:spTgt spid="623"/>
                                        </p:tgtEl>
                                        <p:attrNameLst>
                                          <p:attrName>ppt_x</p:attrName>
                                        </p:attrNameLst>
                                      </p:cBhvr>
                                      <p:tavLst>
                                        <p:tav tm="0">
                                          <p:val>
                                            <p:strVal val="#ppt_x"/>
                                          </p:val>
                                        </p:tav>
                                        <p:tav tm="100000">
                                          <p:val>
                                            <p:strVal val="#ppt_x"/>
                                          </p:val>
                                        </p:tav>
                                      </p:tavLst>
                                    </p:anim>
                                    <p:anim calcmode="lin" valueType="num">
                                      <p:cBhvr>
                                        <p:cTn id="23" dur="1000" fill="hold"/>
                                        <p:tgtEl>
                                          <p:spTgt spid="623"/>
                                        </p:tgtEl>
                                        <p:attrNameLst>
                                          <p:attrName>ppt_y</p:attrName>
                                        </p:attrNameLst>
                                      </p:cBhvr>
                                      <p:tavLst>
                                        <p:tav tm="0">
                                          <p:val>
                                            <p:strVal val="#ppt_y+.1"/>
                                          </p:val>
                                        </p:tav>
                                        <p:tav tm="100000">
                                          <p:val>
                                            <p:strVal val="#ppt_y"/>
                                          </p:val>
                                        </p:tav>
                                      </p:tavLst>
                                    </p:anim>
                                  </p:childTnLst>
                                </p:cTn>
                              </p:par>
                              <p:par>
                                <p:cTn id="24" presetID="6" presetClass="entr" presetSubtype="16" fill="hold" grpId="0" nodeType="withEffect">
                                  <p:stCondLst>
                                    <p:cond delay="0"/>
                                  </p:stCondLst>
                                  <p:childTnLst>
                                    <p:set>
                                      <p:cBhvr>
                                        <p:cTn id="25" dur="1" fill="hold">
                                          <p:stCondLst>
                                            <p:cond delay="0"/>
                                          </p:stCondLst>
                                        </p:cTn>
                                        <p:tgtEl>
                                          <p:spTgt spid="606"/>
                                        </p:tgtEl>
                                        <p:attrNameLst>
                                          <p:attrName>style.visibility</p:attrName>
                                        </p:attrNameLst>
                                      </p:cBhvr>
                                      <p:to>
                                        <p:strVal val="visible"/>
                                      </p:to>
                                    </p:set>
                                    <p:animEffect transition="in" filter="circle(in)">
                                      <p:cBhvr>
                                        <p:cTn id="26" dur="2000"/>
                                        <p:tgtEl>
                                          <p:spTgt spid="606"/>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607"/>
                                        </p:tgtEl>
                                        <p:attrNameLst>
                                          <p:attrName>style.visibility</p:attrName>
                                        </p:attrNameLst>
                                      </p:cBhvr>
                                      <p:to>
                                        <p:strVal val="visible"/>
                                      </p:to>
                                    </p:set>
                                    <p:animEffect transition="in" filter="circle(in)">
                                      <p:cBhvr>
                                        <p:cTn id="29" dur="2000"/>
                                        <p:tgtEl>
                                          <p:spTgt spid="607"/>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610"/>
                                        </p:tgtEl>
                                        <p:attrNameLst>
                                          <p:attrName>style.visibility</p:attrName>
                                        </p:attrNameLst>
                                      </p:cBhvr>
                                      <p:to>
                                        <p:strVal val="visible"/>
                                      </p:to>
                                    </p:set>
                                    <p:animEffect transition="in" filter="circle(in)">
                                      <p:cBhvr>
                                        <p:cTn id="32" dur="2000"/>
                                        <p:tgtEl>
                                          <p:spTgt spid="610"/>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615"/>
                                        </p:tgtEl>
                                        <p:attrNameLst>
                                          <p:attrName>style.visibility</p:attrName>
                                        </p:attrNameLst>
                                      </p:cBhvr>
                                      <p:to>
                                        <p:strVal val="visible"/>
                                      </p:to>
                                    </p:set>
                                    <p:animEffect transition="in" filter="circle(in)">
                                      <p:cBhvr>
                                        <p:cTn id="35" dur="2000"/>
                                        <p:tgtEl>
                                          <p:spTgt spid="61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16"/>
                                        </p:tgtEl>
                                        <p:attrNameLst>
                                          <p:attrName>style.visibility</p:attrName>
                                        </p:attrNameLst>
                                      </p:cBhvr>
                                      <p:to>
                                        <p:strVal val="visible"/>
                                      </p:to>
                                    </p:set>
                                    <p:anim calcmode="lin" valueType="num">
                                      <p:cBhvr additive="base">
                                        <p:cTn id="40" dur="500" fill="hold"/>
                                        <p:tgtEl>
                                          <p:spTgt spid="616"/>
                                        </p:tgtEl>
                                        <p:attrNameLst>
                                          <p:attrName>ppt_x</p:attrName>
                                        </p:attrNameLst>
                                      </p:cBhvr>
                                      <p:tavLst>
                                        <p:tav tm="0">
                                          <p:val>
                                            <p:strVal val="#ppt_x"/>
                                          </p:val>
                                        </p:tav>
                                        <p:tav tm="100000">
                                          <p:val>
                                            <p:strVal val="#ppt_x"/>
                                          </p:val>
                                        </p:tav>
                                      </p:tavLst>
                                    </p:anim>
                                    <p:anim calcmode="lin" valueType="num">
                                      <p:cBhvr additive="base">
                                        <p:cTn id="41" dur="500" fill="hold"/>
                                        <p:tgtEl>
                                          <p:spTgt spid="616"/>
                                        </p:tgtEl>
                                        <p:attrNameLst>
                                          <p:attrName>ppt_y</p:attrName>
                                        </p:attrNameLst>
                                      </p:cBhvr>
                                      <p:tavLst>
                                        <p:tav tm="0">
                                          <p:val>
                                            <p:strVal val="1+#ppt_h/2"/>
                                          </p:val>
                                        </p:tav>
                                        <p:tav tm="100000">
                                          <p:val>
                                            <p:strVal val="#ppt_y"/>
                                          </p:val>
                                        </p:tav>
                                      </p:tavLst>
                                    </p:anim>
                                  </p:childTnLst>
                                </p:cTn>
                              </p:par>
                              <p:par>
                                <p:cTn id="42" presetID="6" presetClass="entr" presetSubtype="16" fill="hold" grpId="0" nodeType="withEffect">
                                  <p:stCondLst>
                                    <p:cond delay="0"/>
                                  </p:stCondLst>
                                  <p:childTnLst>
                                    <p:set>
                                      <p:cBhvr>
                                        <p:cTn id="43" dur="1" fill="hold">
                                          <p:stCondLst>
                                            <p:cond delay="0"/>
                                          </p:stCondLst>
                                        </p:cTn>
                                        <p:tgtEl>
                                          <p:spTgt spid="620"/>
                                        </p:tgtEl>
                                        <p:attrNameLst>
                                          <p:attrName>style.visibility</p:attrName>
                                        </p:attrNameLst>
                                      </p:cBhvr>
                                      <p:to>
                                        <p:strVal val="visible"/>
                                      </p:to>
                                    </p:set>
                                    <p:animEffect transition="in" filter="circle(in)">
                                      <p:cBhvr>
                                        <p:cTn id="44" dur="2000"/>
                                        <p:tgtEl>
                                          <p:spTgt spid="62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05"/>
                                        </p:tgtEl>
                                        <p:attrNameLst>
                                          <p:attrName>style.visibility</p:attrName>
                                        </p:attrNameLst>
                                      </p:cBhvr>
                                      <p:to>
                                        <p:strVal val="visible"/>
                                      </p:to>
                                    </p:set>
                                    <p:animEffect transition="in" filter="fade">
                                      <p:cBhvr>
                                        <p:cTn id="49" dur="1000"/>
                                        <p:tgtEl>
                                          <p:spTgt spid="605"/>
                                        </p:tgtEl>
                                      </p:cBhvr>
                                    </p:animEffect>
                                    <p:anim calcmode="lin" valueType="num">
                                      <p:cBhvr>
                                        <p:cTn id="50" dur="1000" fill="hold"/>
                                        <p:tgtEl>
                                          <p:spTgt spid="605"/>
                                        </p:tgtEl>
                                        <p:attrNameLst>
                                          <p:attrName>ppt_x</p:attrName>
                                        </p:attrNameLst>
                                      </p:cBhvr>
                                      <p:tavLst>
                                        <p:tav tm="0">
                                          <p:val>
                                            <p:strVal val="#ppt_x"/>
                                          </p:val>
                                        </p:tav>
                                        <p:tav tm="100000">
                                          <p:val>
                                            <p:strVal val="#ppt_x"/>
                                          </p:val>
                                        </p:tav>
                                      </p:tavLst>
                                    </p:anim>
                                    <p:anim calcmode="lin" valueType="num">
                                      <p:cBhvr>
                                        <p:cTn id="51" dur="1000" fill="hold"/>
                                        <p:tgtEl>
                                          <p:spTgt spid="6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 grpId="0"/>
      <p:bldP spid="606" grpId="0" animBg="1"/>
      <p:bldP spid="607" grpId="0" animBg="1"/>
      <p:bldP spid="610" grpId="0" animBg="1"/>
      <p:bldP spid="615" grpId="0" animBg="1"/>
      <p:bldP spid="620" grpId="0" animBg="1"/>
      <p:bldP spid="621" grpId="0"/>
      <p:bldP spid="622" grpId="0"/>
      <p:bldP spid="62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628" name="矩形"/>
          <p:cNvSpPr>
            <a:spLocks/>
          </p:cNvSpPr>
          <p:nvPr/>
        </p:nvSpPr>
        <p:spPr>
          <a:xfrm>
            <a:off x="1233167" y="379203"/>
            <a:ext cx="8580338"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eaLnBrk="1" latinLnBrk="0" hangingPunct="1">
              <a:lnSpc>
                <a:spcPct val="100000"/>
              </a:lnSpc>
              <a:spcBef>
                <a:spcPts val="1000"/>
              </a:spcBef>
              <a:spcAft>
                <a:spcPts val="0"/>
              </a:spcAft>
              <a:buNone/>
            </a:pPr>
            <a:r>
              <a:rPr lang="en-US" altLang="zh-CN" sz="2400" b="1" u="none" strike="noStrike" kern="0" cap="none" spc="300" baseline="0" dirty="0">
                <a:solidFill>
                  <a:srgbClr val="D70000"/>
                </a:solidFill>
                <a:latin typeface="Century Gothic" charset="0"/>
                <a:ea typeface="幼圆" charset="0"/>
                <a:cs typeface="微软雅黑" charset="0"/>
                <a:sym typeface="微软雅黑" charset="0"/>
              </a:rPr>
              <a:t>3</a:t>
            </a:r>
            <a:r>
              <a:rPr lang="en-US" altLang="zh-CN" sz="2400" b="1" u="none" strike="noStrike" kern="0" cap="none" spc="0" baseline="0" dirty="0">
                <a:solidFill>
                  <a:srgbClr val="D70000"/>
                </a:solidFill>
                <a:latin typeface="Century Gothic" charset="0"/>
                <a:ea typeface="幼圆" charset="0"/>
                <a:cs typeface="微软雅黑" charset="0"/>
                <a:sym typeface="微软雅黑" charset="0"/>
              </a:rPr>
              <a:t>.</a:t>
            </a:r>
            <a:r>
              <a:rPr lang="zh-CN" altLang="en-US" sz="2400" b="1" u="none" strike="noStrike" kern="1200" cap="none" spc="300" baseline="0" dirty="0">
                <a:solidFill>
                  <a:srgbClr val="D70000"/>
                </a:solidFill>
                <a:latin typeface="微软雅黑" charset="0"/>
                <a:ea typeface="微软雅黑" charset="0"/>
                <a:cs typeface="微软雅黑" charset="0"/>
              </a:rPr>
              <a:t>抓好关键环节建设</a:t>
            </a:r>
            <a:endParaRPr lang="zh-CN" altLang="en-US" sz="2400" b="1" u="none" strike="noStrike" kern="0" cap="none" spc="0" baseline="0" dirty="0">
              <a:solidFill>
                <a:srgbClr val="D70000"/>
              </a:solidFill>
              <a:latin typeface="Century Gothic" charset="0"/>
              <a:ea typeface="幼圆" charset="0"/>
              <a:cs typeface="微软雅黑" charset="0"/>
              <a:sym typeface="微软雅黑" charset="0"/>
            </a:endParaRPr>
          </a:p>
        </p:txBody>
      </p:sp>
      <p:sp>
        <p:nvSpPr>
          <p:cNvPr id="643" name="右箭头"/>
          <p:cNvSpPr>
            <a:spLocks/>
          </p:cNvSpPr>
          <p:nvPr/>
        </p:nvSpPr>
        <p:spPr>
          <a:xfrm rot="5400000" flipH="1">
            <a:off x="5354362" y="1847118"/>
            <a:ext cx="1134357" cy="916115"/>
          </a:xfrm>
          <a:prstGeom prst="rightArrow">
            <a:avLst>
              <a:gd name="adj1" fmla="val 0"/>
              <a:gd name="adj2" fmla="val 79395"/>
            </a:avLst>
          </a:prstGeom>
          <a:solidFill>
            <a:srgbClr val="C00000"/>
          </a:solidFill>
          <a:scene3d>
            <a:camera prst="legacyObliqueFront"/>
            <a:lightRig rig="legacyFlat4" dir="t"/>
          </a:scene3d>
          <a:sp3d prstMaterial="legacyMatte">
            <a:bevelT w="13500" h="13500" prst="angle"/>
            <a:bevelB w="13500" h="13500" prst="angle"/>
          </a:sp3d>
        </p:spPr>
      </p:sp>
      <p:sp>
        <p:nvSpPr>
          <p:cNvPr id="644" name="右箭头"/>
          <p:cNvSpPr>
            <a:spLocks/>
          </p:cNvSpPr>
          <p:nvPr/>
        </p:nvSpPr>
        <p:spPr>
          <a:xfrm rot="16200000" flipH="1" flipV="1">
            <a:off x="5347623" y="3635913"/>
            <a:ext cx="1134357" cy="916115"/>
          </a:xfrm>
          <a:prstGeom prst="rightArrow">
            <a:avLst>
              <a:gd name="adj1" fmla="val 0"/>
              <a:gd name="adj2" fmla="val 79395"/>
            </a:avLst>
          </a:prstGeom>
          <a:solidFill>
            <a:srgbClr val="C00000"/>
          </a:solidFill>
          <a:scene3d>
            <a:camera prst="legacyObliqueFront"/>
            <a:lightRig rig="legacyFlat4" dir="t"/>
          </a:scene3d>
          <a:sp3d prstMaterial="legacyMatte">
            <a:bevelT w="13500" h="13500" prst="angle"/>
            <a:bevelB w="13500" h="13500" prst="angle"/>
          </a:sp3d>
        </p:spPr>
      </p:sp>
      <p:sp>
        <p:nvSpPr>
          <p:cNvPr id="645" name="右箭头"/>
          <p:cNvSpPr>
            <a:spLocks/>
          </p:cNvSpPr>
          <p:nvPr/>
        </p:nvSpPr>
        <p:spPr>
          <a:xfrm flipH="1">
            <a:off x="4460119" y="2741468"/>
            <a:ext cx="1134237" cy="916212"/>
          </a:xfrm>
          <a:prstGeom prst="rightArrow">
            <a:avLst>
              <a:gd name="adj1" fmla="val 0"/>
              <a:gd name="adj2" fmla="val 79366"/>
            </a:avLst>
          </a:prstGeom>
          <a:solidFill>
            <a:srgbClr val="C00000"/>
          </a:solidFill>
          <a:scene3d>
            <a:camera prst="legacyObliqueFront"/>
            <a:lightRig rig="legacyFlat4" dir="t"/>
          </a:scene3d>
          <a:sp3d prstMaterial="legacyMatte">
            <a:bevelT w="13500" h="13500" prst="angle"/>
            <a:bevelB w="13500" h="13500" prst="angle"/>
          </a:sp3d>
        </p:spPr>
      </p:sp>
      <p:sp>
        <p:nvSpPr>
          <p:cNvPr id="646" name="右箭头"/>
          <p:cNvSpPr>
            <a:spLocks/>
          </p:cNvSpPr>
          <p:nvPr/>
        </p:nvSpPr>
        <p:spPr>
          <a:xfrm>
            <a:off x="6248724" y="2748813"/>
            <a:ext cx="2793049" cy="916212"/>
          </a:xfrm>
          <a:prstGeom prst="rightArrow">
            <a:avLst>
              <a:gd name="adj1" fmla="val 0"/>
              <a:gd name="adj2" fmla="val 260418"/>
            </a:avLst>
          </a:prstGeom>
          <a:solidFill>
            <a:srgbClr val="C00000"/>
          </a:solidFill>
          <a:scene3d>
            <a:camera prst="legacyObliqueFront"/>
            <a:lightRig rig="legacyFlat4" dir="t"/>
          </a:scene3d>
          <a:sp3d prstMaterial="legacyMatte">
            <a:bevelT w="13500" h="13500" prst="angle"/>
            <a:bevelB w="13500" h="13500" prst="angle"/>
          </a:sp3d>
        </p:spPr>
      </p:sp>
      <p:sp>
        <p:nvSpPr>
          <p:cNvPr id="647" name="矩形"/>
          <p:cNvSpPr>
            <a:spLocks/>
          </p:cNvSpPr>
          <p:nvPr/>
        </p:nvSpPr>
        <p:spPr>
          <a:xfrm>
            <a:off x="6488247" y="1023601"/>
            <a:ext cx="5054568" cy="1702227"/>
          </a:xfrm>
          <a:prstGeom prst="rect">
            <a:avLst/>
          </a:prstGeom>
          <a:noFill/>
          <a:ln w="9525" cap="flat" cmpd="sng">
            <a:solidFill>
              <a:srgbClr val="A10000"/>
            </a:solidFill>
            <a:prstDash val="solid"/>
            <a:round/>
          </a:ln>
        </p:spPr>
        <p:txBody>
          <a:bodyPr vert="horz" wrap="square" lIns="100803" tIns="50402" rIns="100803" bIns="50402" anchor="t" anchorCtr="0">
            <a:prstTxWarp prst="textNoShape">
              <a:avLst/>
            </a:prstTxWarp>
          </a:bodyPr>
          <a:lstStyle/>
          <a:p>
            <a:pPr marL="0" indent="0" algn="just">
              <a:lnSpc>
                <a:spcPct val="129999"/>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要强化协同育人。建立与社会用人部门合作更加紧密的人才培养机制，健全培养目标协同机制，与相关部门联合制订人才培养标准，完善人才培养方案</a:t>
            </a:r>
            <a:endParaRPr lang="zh-CN" altLang="en-US" sz="2000" u="none" strike="noStrike" kern="1200" cap="none" spc="0" baseline="0" dirty="0">
              <a:solidFill>
                <a:srgbClr val="595959"/>
              </a:solidFill>
              <a:latin typeface="微软雅黑" charset="0"/>
              <a:ea typeface="微软雅黑" charset="0"/>
              <a:cs typeface="微软雅黑" charset="0"/>
              <a:sym typeface="微软雅黑" charset="0"/>
            </a:endParaRPr>
          </a:p>
        </p:txBody>
      </p:sp>
      <p:sp>
        <p:nvSpPr>
          <p:cNvPr id="648" name="矩形"/>
          <p:cNvSpPr>
            <a:spLocks/>
          </p:cNvSpPr>
          <p:nvPr/>
        </p:nvSpPr>
        <p:spPr>
          <a:xfrm>
            <a:off x="2095193" y="4703614"/>
            <a:ext cx="4277665" cy="2102336"/>
          </a:xfrm>
          <a:prstGeom prst="rect">
            <a:avLst/>
          </a:prstGeom>
          <a:noFill/>
          <a:ln w="9525" cap="flat" cmpd="sng">
            <a:solidFill>
              <a:srgbClr val="A10000"/>
            </a:solidFill>
            <a:prstDash val="solid"/>
            <a:round/>
          </a:ln>
        </p:spPr>
        <p:txBody>
          <a:bodyPr vert="horz" wrap="square" lIns="100803" tIns="50402" rIns="100803" bIns="50402" anchor="t" anchorCtr="0">
            <a:prstTxWarp prst="textNoShape">
              <a:avLst/>
            </a:prstTxWarp>
          </a:bodyPr>
          <a:lstStyle/>
          <a:p>
            <a:pPr marL="0" indent="0" algn="just">
              <a:lnSpc>
                <a:spcPct val="129999"/>
              </a:lnSpc>
              <a:spcBef>
                <a:spcPts val="0"/>
              </a:spcBef>
              <a:spcAft>
                <a:spcPts val="0"/>
              </a:spcAft>
              <a:buNone/>
            </a:pPr>
            <a:endParaRPr lang="zh-CN" altLang="en-US" sz="2000" u="none" strike="noStrike" kern="1200" cap="none" spc="0" baseline="0" dirty="0">
              <a:solidFill>
                <a:srgbClr val="595959"/>
              </a:solidFill>
              <a:latin typeface="微软雅黑" charset="0"/>
              <a:ea typeface="微软雅黑" charset="0"/>
              <a:cs typeface="微软雅黑" charset="0"/>
              <a:sym typeface="微软雅黑" charset="0"/>
            </a:endParaRPr>
          </a:p>
        </p:txBody>
      </p:sp>
      <p:sp>
        <p:nvSpPr>
          <p:cNvPr id="649" name="矩形"/>
          <p:cNvSpPr>
            <a:spLocks/>
          </p:cNvSpPr>
          <p:nvPr/>
        </p:nvSpPr>
        <p:spPr>
          <a:xfrm>
            <a:off x="386883" y="1635683"/>
            <a:ext cx="4073236" cy="2902555"/>
          </a:xfrm>
          <a:prstGeom prst="rect">
            <a:avLst/>
          </a:prstGeom>
          <a:noFill/>
          <a:ln w="9525" cap="flat" cmpd="sng">
            <a:solidFill>
              <a:srgbClr val="A10000"/>
            </a:solidFill>
            <a:prstDash val="solid"/>
            <a:round/>
          </a:ln>
        </p:spPr>
        <p:txBody>
          <a:bodyPr vert="horz" wrap="square" lIns="100803" tIns="50402" rIns="100803" bIns="50402" anchor="t" anchorCtr="0">
            <a:prstTxWarp prst="textNoShape">
              <a:avLst/>
            </a:prstTxWarp>
          </a:bodyPr>
          <a:lstStyle/>
          <a:p>
            <a:pPr marL="0" indent="0" algn="l">
              <a:lnSpc>
                <a:spcPct val="129999"/>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要把课程建设作为核心，建设综合性、问题导向、学科交叉的新型课程群，将学科研究新进展、实践发展新经验、社会需求新变化及时纳入教材，合理提升学业挑战度、增加课程难度、拓展课程深度，淘汰“水课”、打造“金课”</a:t>
            </a:r>
            <a:endParaRPr lang="zh-CN" altLang="en-US" sz="2000" u="none" strike="noStrike" kern="1200" cap="none" spc="0" baseline="0" dirty="0">
              <a:solidFill>
                <a:srgbClr val="595959"/>
              </a:solidFill>
              <a:latin typeface="微软雅黑" charset="0"/>
              <a:ea typeface="微软雅黑" charset="0"/>
              <a:cs typeface="微软雅黑" charset="0"/>
              <a:sym typeface="微软雅黑" charset="0"/>
            </a:endParaRPr>
          </a:p>
        </p:txBody>
      </p:sp>
      <p:sp>
        <p:nvSpPr>
          <p:cNvPr id="650" name="矩形"/>
          <p:cNvSpPr>
            <a:spLocks/>
          </p:cNvSpPr>
          <p:nvPr/>
        </p:nvSpPr>
        <p:spPr>
          <a:xfrm>
            <a:off x="7148226" y="3771649"/>
            <a:ext cx="4704966" cy="2502445"/>
          </a:xfrm>
          <a:prstGeom prst="rect">
            <a:avLst/>
          </a:prstGeom>
          <a:noFill/>
          <a:ln w="9525" cap="flat" cmpd="sng">
            <a:solidFill>
              <a:srgbClr val="A10000"/>
            </a:solidFill>
            <a:prstDash val="solid"/>
            <a:round/>
          </a:ln>
        </p:spPr>
        <p:txBody>
          <a:bodyPr vert="horz" wrap="square" lIns="100803" tIns="50402" rIns="100803" bIns="50402" anchor="t" anchorCtr="0">
            <a:prstTxWarp prst="textNoShape">
              <a:avLst/>
            </a:prstTxWarp>
          </a:bodyPr>
          <a:lstStyle/>
          <a:p>
            <a:pPr marL="0" indent="0" algn="just">
              <a:lnSpc>
                <a:spcPct val="129999"/>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加强实践育人平台建设，综合运用校内外资源，建设满足实践教学需要的实验实习实训平台。推动管理协同，与相关部门、高校搭建对接平台，对人才培养进行协同管理，培养真正适应经济社会发展需要的高素质专门人才</a:t>
            </a:r>
            <a:endParaRPr lang="zh-CN" altLang="en-US" sz="2000" u="none" strike="noStrike" kern="1200" cap="none" spc="0" baseline="0" dirty="0">
              <a:solidFill>
                <a:srgbClr val="595959"/>
              </a:solidFill>
              <a:latin typeface="微软雅黑" charset="0"/>
              <a:ea typeface="微软雅黑" charset="0"/>
              <a:cs typeface="微软雅黑" charset="0"/>
              <a:sym typeface="微软雅黑" charset="0"/>
            </a:endParaRPr>
          </a:p>
        </p:txBody>
      </p:sp>
      <p:pic>
        <p:nvPicPr>
          <p:cNvPr id="871" name="图片"/>
          <p:cNvPicPr>
            <a:picLocks noChangeAspect="1"/>
          </p:cNvPicPr>
          <p:nvPr/>
        </p:nvPicPr>
        <p:blipFill>
          <a:blip r:embed="rId3" cstate="print"/>
          <a:stretch>
            <a:fillRect/>
          </a:stretch>
        </p:blipFill>
        <p:spPr>
          <a:xfrm>
            <a:off x="10339387" y="6290842"/>
            <a:ext cx="1685927" cy="395775"/>
          </a:xfrm>
          <a:prstGeom prst="rect">
            <a:avLst/>
          </a:prstGeom>
          <a:noFill/>
          <a:ln w="9525" cap="flat" cmpd="sng">
            <a:noFill/>
            <a:prstDash val="solid"/>
            <a:miter/>
          </a:ln>
        </p:spPr>
      </p:pic>
      <p:sp>
        <p:nvSpPr>
          <p:cNvPr id="2" name="矩形 1">
            <a:extLst>
              <a:ext uri="{FF2B5EF4-FFF2-40B4-BE49-F238E27FC236}">
                <a16:creationId xmlns:a16="http://schemas.microsoft.com/office/drawing/2014/main" id="{6E80F6BF-F97A-44F1-B43D-9FF8987A0607}"/>
              </a:ext>
            </a:extLst>
          </p:cNvPr>
          <p:cNvSpPr/>
          <p:nvPr/>
        </p:nvSpPr>
        <p:spPr>
          <a:xfrm>
            <a:off x="2096317" y="4752054"/>
            <a:ext cx="4275415" cy="2053896"/>
          </a:xfrm>
          <a:prstGeom prst="rect">
            <a:avLst/>
          </a:prstGeom>
        </p:spPr>
        <p:txBody>
          <a:bodyPr wrap="square">
            <a:spAutoFit/>
          </a:bodyPr>
          <a:lstStyle/>
          <a:p>
            <a:pPr algn="just">
              <a:lnSpc>
                <a:spcPct val="129999"/>
              </a:lnSpc>
            </a:pPr>
            <a:r>
              <a:rPr lang="zh-CN" altLang="en-US" sz="2000" dirty="0">
                <a:latin typeface="微软雅黑" charset="0"/>
                <a:ea typeface="微软雅黑" charset="0"/>
                <a:cs typeface="微软雅黑" charset="0"/>
              </a:rPr>
              <a:t>要把课堂建设作为重要抓手，改革传统的教与学形态，广泛开展探究式、个性化、参与式教学，推广翻转课堂、混合式教学等新型教学模式，着力提高课堂教学效果</a:t>
            </a:r>
            <a:endParaRPr lang="zh-CN" altLang="en-US" sz="2000" dirty="0">
              <a:solidFill>
                <a:srgbClr val="595959"/>
              </a:solidFill>
              <a:latin typeface="微软雅黑" charset="0"/>
              <a:ea typeface="微软雅黑" charset="0"/>
              <a:cs typeface="微软雅黑" charset="0"/>
              <a:sym typeface="微软雅黑" charset="0"/>
            </a:endParaRPr>
          </a:p>
        </p:txBody>
      </p:sp>
    </p:spTree>
    <p:extLst>
      <p:ext uri="{BB962C8B-B14F-4D97-AF65-F5344CB8AC3E}">
        <p14:creationId xmlns:p14="http://schemas.microsoft.com/office/powerpoint/2010/main" val="65948624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8"/>
                                        </p:tgtEl>
                                        <p:attrNameLst>
                                          <p:attrName>style.visibility</p:attrName>
                                        </p:attrNameLst>
                                      </p:cBhvr>
                                      <p:to>
                                        <p:strVal val="visible"/>
                                      </p:to>
                                    </p:set>
                                    <p:animEffect transition="in" filter="fade">
                                      <p:cBhvr>
                                        <p:cTn id="7" dur="1000"/>
                                        <p:tgtEl>
                                          <p:spTgt spid="628"/>
                                        </p:tgtEl>
                                      </p:cBhvr>
                                    </p:animEffect>
                                    <p:anim calcmode="lin" valueType="num">
                                      <p:cBhvr>
                                        <p:cTn id="8" dur="1000" fill="hold"/>
                                        <p:tgtEl>
                                          <p:spTgt spid="628"/>
                                        </p:tgtEl>
                                        <p:attrNameLst>
                                          <p:attrName>ppt_x</p:attrName>
                                        </p:attrNameLst>
                                      </p:cBhvr>
                                      <p:tavLst>
                                        <p:tav tm="0">
                                          <p:val>
                                            <p:strVal val="#ppt_x"/>
                                          </p:val>
                                        </p:tav>
                                        <p:tav tm="100000">
                                          <p:val>
                                            <p:strVal val="#ppt_x"/>
                                          </p:val>
                                        </p:tav>
                                      </p:tavLst>
                                    </p:anim>
                                    <p:anim calcmode="lin" valueType="num">
                                      <p:cBhvr>
                                        <p:cTn id="9" dur="1000" fill="hold"/>
                                        <p:tgtEl>
                                          <p:spTgt spid="6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49"/>
                                        </p:tgtEl>
                                        <p:attrNameLst>
                                          <p:attrName>style.visibility</p:attrName>
                                        </p:attrNameLst>
                                      </p:cBhvr>
                                      <p:to>
                                        <p:strVal val="visible"/>
                                      </p:to>
                                    </p:set>
                                    <p:animEffect transition="in" filter="fade">
                                      <p:cBhvr>
                                        <p:cTn id="14" dur="1000"/>
                                        <p:tgtEl>
                                          <p:spTgt spid="649"/>
                                        </p:tgtEl>
                                      </p:cBhvr>
                                    </p:animEffect>
                                    <p:anim calcmode="lin" valueType="num">
                                      <p:cBhvr>
                                        <p:cTn id="15" dur="1000" fill="hold"/>
                                        <p:tgtEl>
                                          <p:spTgt spid="649"/>
                                        </p:tgtEl>
                                        <p:attrNameLst>
                                          <p:attrName>ppt_x</p:attrName>
                                        </p:attrNameLst>
                                      </p:cBhvr>
                                      <p:tavLst>
                                        <p:tav tm="0">
                                          <p:val>
                                            <p:strVal val="#ppt_x"/>
                                          </p:val>
                                        </p:tav>
                                        <p:tav tm="100000">
                                          <p:val>
                                            <p:strVal val="#ppt_x"/>
                                          </p:val>
                                        </p:tav>
                                      </p:tavLst>
                                    </p:anim>
                                    <p:anim calcmode="lin" valueType="num">
                                      <p:cBhvr>
                                        <p:cTn id="16" dur="1000" fill="hold"/>
                                        <p:tgtEl>
                                          <p:spTgt spid="64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47"/>
                                        </p:tgtEl>
                                        <p:attrNameLst>
                                          <p:attrName>style.visibility</p:attrName>
                                        </p:attrNameLst>
                                      </p:cBhvr>
                                      <p:to>
                                        <p:strVal val="visible"/>
                                      </p:to>
                                    </p:set>
                                    <p:animEffect transition="in" filter="fade">
                                      <p:cBhvr>
                                        <p:cTn id="21" dur="1000"/>
                                        <p:tgtEl>
                                          <p:spTgt spid="647"/>
                                        </p:tgtEl>
                                      </p:cBhvr>
                                    </p:animEffect>
                                    <p:anim calcmode="lin" valueType="num">
                                      <p:cBhvr>
                                        <p:cTn id="22" dur="1000" fill="hold"/>
                                        <p:tgtEl>
                                          <p:spTgt spid="647"/>
                                        </p:tgtEl>
                                        <p:attrNameLst>
                                          <p:attrName>ppt_x</p:attrName>
                                        </p:attrNameLst>
                                      </p:cBhvr>
                                      <p:tavLst>
                                        <p:tav tm="0">
                                          <p:val>
                                            <p:strVal val="#ppt_x"/>
                                          </p:val>
                                        </p:tav>
                                        <p:tav tm="100000">
                                          <p:val>
                                            <p:strVal val="#ppt_x"/>
                                          </p:val>
                                        </p:tav>
                                      </p:tavLst>
                                    </p:anim>
                                    <p:anim calcmode="lin" valueType="num">
                                      <p:cBhvr>
                                        <p:cTn id="23" dur="1000" fill="hold"/>
                                        <p:tgtEl>
                                          <p:spTgt spid="64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48"/>
                                        </p:tgtEl>
                                        <p:attrNameLst>
                                          <p:attrName>style.visibility</p:attrName>
                                        </p:attrNameLst>
                                      </p:cBhvr>
                                      <p:to>
                                        <p:strVal val="visible"/>
                                      </p:to>
                                    </p:set>
                                    <p:animEffect transition="in" filter="fade">
                                      <p:cBhvr>
                                        <p:cTn id="28" dur="1000"/>
                                        <p:tgtEl>
                                          <p:spTgt spid="648"/>
                                        </p:tgtEl>
                                      </p:cBhvr>
                                    </p:animEffect>
                                    <p:anim calcmode="lin" valueType="num">
                                      <p:cBhvr>
                                        <p:cTn id="29" dur="1000" fill="hold"/>
                                        <p:tgtEl>
                                          <p:spTgt spid="648"/>
                                        </p:tgtEl>
                                        <p:attrNameLst>
                                          <p:attrName>ppt_x</p:attrName>
                                        </p:attrNameLst>
                                      </p:cBhvr>
                                      <p:tavLst>
                                        <p:tav tm="0">
                                          <p:val>
                                            <p:strVal val="#ppt_x"/>
                                          </p:val>
                                        </p:tav>
                                        <p:tav tm="100000">
                                          <p:val>
                                            <p:strVal val="#ppt_x"/>
                                          </p:val>
                                        </p:tav>
                                      </p:tavLst>
                                    </p:anim>
                                    <p:anim calcmode="lin" valueType="num">
                                      <p:cBhvr>
                                        <p:cTn id="30" dur="1000" fill="hold"/>
                                        <p:tgtEl>
                                          <p:spTgt spid="64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50"/>
                                        </p:tgtEl>
                                        <p:attrNameLst>
                                          <p:attrName>style.visibility</p:attrName>
                                        </p:attrNameLst>
                                      </p:cBhvr>
                                      <p:to>
                                        <p:strVal val="visible"/>
                                      </p:to>
                                    </p:set>
                                    <p:animEffect transition="in" filter="fade">
                                      <p:cBhvr>
                                        <p:cTn id="35" dur="1000"/>
                                        <p:tgtEl>
                                          <p:spTgt spid="650"/>
                                        </p:tgtEl>
                                      </p:cBhvr>
                                    </p:animEffect>
                                    <p:anim calcmode="lin" valueType="num">
                                      <p:cBhvr>
                                        <p:cTn id="36" dur="1000" fill="hold"/>
                                        <p:tgtEl>
                                          <p:spTgt spid="650"/>
                                        </p:tgtEl>
                                        <p:attrNameLst>
                                          <p:attrName>ppt_x</p:attrName>
                                        </p:attrNameLst>
                                      </p:cBhvr>
                                      <p:tavLst>
                                        <p:tav tm="0">
                                          <p:val>
                                            <p:strVal val="#ppt_x"/>
                                          </p:val>
                                        </p:tav>
                                        <p:tav tm="100000">
                                          <p:val>
                                            <p:strVal val="#ppt_x"/>
                                          </p:val>
                                        </p:tav>
                                      </p:tavLst>
                                    </p:anim>
                                    <p:anim calcmode="lin" valueType="num">
                                      <p:cBhvr>
                                        <p:cTn id="37" dur="1000" fill="hold"/>
                                        <p:tgtEl>
                                          <p:spTgt spid="6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 grpId="0"/>
      <p:bldP spid="647" grpId="0" animBg="1"/>
      <p:bldP spid="648" grpId="0" animBg="1"/>
      <p:bldP spid="649" grpId="0" animBg="1"/>
      <p:bldP spid="65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654" name="矩形"/>
          <p:cNvSpPr>
            <a:spLocks/>
          </p:cNvSpPr>
          <p:nvPr/>
        </p:nvSpPr>
        <p:spPr>
          <a:xfrm>
            <a:off x="1233167" y="379203"/>
            <a:ext cx="8580338"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eaLnBrk="1" latinLnBrk="0" hangingPunct="1">
              <a:lnSpc>
                <a:spcPct val="100000"/>
              </a:lnSpc>
              <a:spcBef>
                <a:spcPts val="1000"/>
              </a:spcBef>
              <a:spcAft>
                <a:spcPts val="0"/>
              </a:spcAft>
              <a:buNone/>
            </a:pPr>
            <a:r>
              <a:rPr lang="en-US" altLang="zh-CN" sz="2400" b="1" u="none" strike="noStrike" kern="0" cap="none" spc="300" baseline="0" dirty="0">
                <a:solidFill>
                  <a:srgbClr val="D70000"/>
                </a:solidFill>
                <a:latin typeface="Century Gothic" charset="0"/>
                <a:ea typeface="幼圆" charset="0"/>
                <a:cs typeface="微软雅黑" charset="0"/>
                <a:sym typeface="微软雅黑" charset="0"/>
              </a:rPr>
              <a:t>3</a:t>
            </a:r>
            <a:r>
              <a:rPr lang="en-US" altLang="zh-CN" sz="2400" b="1" u="none" strike="noStrike" kern="0" cap="none" spc="0" baseline="0" dirty="0">
                <a:solidFill>
                  <a:srgbClr val="D70000"/>
                </a:solidFill>
                <a:latin typeface="Century Gothic" charset="0"/>
                <a:ea typeface="幼圆" charset="0"/>
                <a:cs typeface="微软雅黑" charset="0"/>
                <a:sym typeface="微软雅黑" charset="0"/>
              </a:rPr>
              <a:t>.</a:t>
            </a:r>
            <a:r>
              <a:rPr lang="zh-CN" altLang="en-US" sz="2400" b="1" u="none" strike="noStrike" kern="1200" cap="none" spc="300" baseline="0" dirty="0">
                <a:solidFill>
                  <a:srgbClr val="D70000"/>
                </a:solidFill>
                <a:latin typeface="微软雅黑" charset="0"/>
                <a:ea typeface="微软雅黑" charset="0"/>
                <a:cs typeface="微软雅黑" charset="0"/>
              </a:rPr>
              <a:t>抓好关键环节建设</a:t>
            </a:r>
            <a:endParaRPr lang="zh-CN" altLang="en-US" sz="2400" b="1" u="none" strike="noStrike" kern="0" cap="none" spc="0" baseline="0" dirty="0">
              <a:solidFill>
                <a:srgbClr val="D70000"/>
              </a:solidFill>
              <a:latin typeface="Century Gothic" charset="0"/>
              <a:ea typeface="幼圆" charset="0"/>
              <a:cs typeface="微软雅黑" charset="0"/>
              <a:sym typeface="微软雅黑" charset="0"/>
            </a:endParaRPr>
          </a:p>
        </p:txBody>
      </p:sp>
      <p:sp>
        <p:nvSpPr>
          <p:cNvPr id="656" name="右箭头">
            <a:hlinkClick r:id="rId3"/>
          </p:cNvPr>
          <p:cNvSpPr>
            <a:spLocks/>
          </p:cNvSpPr>
          <p:nvPr/>
        </p:nvSpPr>
        <p:spPr>
          <a:xfrm>
            <a:off x="5005231" y="2873518"/>
            <a:ext cx="1585573" cy="678136"/>
          </a:xfrm>
          <a:prstGeom prst="rightArrow">
            <a:avLst>
              <a:gd name="adj1" fmla="val 0"/>
              <a:gd name="adj2" fmla="val 193198"/>
            </a:avLst>
          </a:prstGeom>
          <a:solidFill>
            <a:srgbClr val="C00000"/>
          </a:solidFill>
          <a:ln w="9525" cap="flat" cmpd="sng">
            <a:noFill/>
            <a:prstDash val="solid"/>
            <a:round/>
          </a:ln>
          <a:effectLst>
            <a:outerShdw dist="35921" dir="2700000" algn="ctr" rotWithShape="0">
              <a:srgbClr val="5F5F5F">
                <a:alpha val="49803"/>
              </a:srgbClr>
            </a:outerShdw>
          </a:effectLst>
        </p:spPr>
      </p:sp>
      <p:sp>
        <p:nvSpPr>
          <p:cNvPr id="657" name="右箭头">
            <a:hlinkClick r:id="rId3"/>
          </p:cNvPr>
          <p:cNvSpPr>
            <a:spLocks/>
          </p:cNvSpPr>
          <p:nvPr/>
        </p:nvSpPr>
        <p:spPr>
          <a:xfrm flipH="1">
            <a:off x="5005232" y="3912701"/>
            <a:ext cx="1585573" cy="678136"/>
          </a:xfrm>
          <a:prstGeom prst="rightArrow">
            <a:avLst>
              <a:gd name="adj1" fmla="val 0"/>
              <a:gd name="adj2" fmla="val 193198"/>
            </a:avLst>
          </a:prstGeom>
          <a:solidFill>
            <a:srgbClr val="C00000"/>
          </a:solidFill>
          <a:ln w="9525" cap="flat" cmpd="sng">
            <a:noFill/>
            <a:prstDash val="solid"/>
            <a:round/>
          </a:ln>
          <a:effectLst>
            <a:outerShdw dist="35921" dir="2700000" algn="ctr" rotWithShape="0">
              <a:srgbClr val="E7E6E6">
                <a:alpha val="99607"/>
              </a:srgbClr>
            </a:outerShdw>
          </a:effectLst>
        </p:spPr>
      </p:sp>
      <p:sp>
        <p:nvSpPr>
          <p:cNvPr id="658" name="矩形">
            <a:hlinkClick r:id="rId3"/>
          </p:cNvPr>
          <p:cNvSpPr>
            <a:spLocks/>
          </p:cNvSpPr>
          <p:nvPr/>
        </p:nvSpPr>
        <p:spPr>
          <a:xfrm>
            <a:off x="1531918" y="2377873"/>
            <a:ext cx="3309839" cy="3239156"/>
          </a:xfrm>
          <a:prstGeom prst="rect">
            <a:avLst/>
          </a:prstGeom>
          <a:noFill/>
          <a:ln w="19050" cap="flat" cmpd="sng">
            <a:solidFill>
              <a:srgbClr val="A10000"/>
            </a:solidFill>
            <a:prstDash val="solid"/>
            <a:miter/>
          </a:ln>
        </p:spPr>
        <p:txBody>
          <a:bodyPr vert="horz" wrap="square" lIns="0" tIns="108000" rIns="144000" bIns="72000" anchor="t" anchorCtr="0">
            <a:prstTxWarp prst="textNoShape">
              <a:avLst/>
            </a:prstTxWarp>
          </a:bodyPr>
          <a:lstStyle/>
          <a:p>
            <a:pPr marL="0" indent="0" algn="just" eaLnBrk="1" latinLnBrk="0" hangingPunct="1">
              <a:lnSpc>
                <a:spcPct val="150000"/>
              </a:lnSpc>
              <a:spcBef>
                <a:spcPts val="0"/>
              </a:spcBef>
              <a:spcAft>
                <a:spcPct val="40000"/>
              </a:spcAft>
              <a:buNone/>
            </a:pPr>
            <a:r>
              <a:rPr lang="zh-CN" altLang="en-US" sz="2000" u="none" strike="noStrike" kern="1200" cap="none" spc="0" baseline="0" dirty="0">
                <a:solidFill>
                  <a:schemeClr val="tx1"/>
                </a:solidFill>
                <a:latin typeface="微软雅黑" charset="0"/>
                <a:ea typeface="微软雅黑" charset="0"/>
                <a:cs typeface="微软雅黑" charset="0"/>
              </a:rPr>
              <a:t>强化科教协同，结合国家重点、重大科技计划任务，将最新科研成果及时转化为教育教学内容，搭建学生科学实践和创新创业平台，增强学生创新精神和科研能力</a:t>
            </a:r>
            <a:endParaRPr lang="zh-CN" altLang="en-US" sz="2000" u="none" strike="noStrike" kern="1200" cap="none" spc="0" baseline="0" dirty="0">
              <a:solidFill>
                <a:srgbClr val="333333"/>
              </a:solidFill>
              <a:latin typeface="微软雅黑" charset="0"/>
              <a:ea typeface="微软雅黑" charset="0"/>
              <a:cs typeface="Arial" pitchFamily="34" charset="0"/>
              <a:sym typeface="微软雅黑" charset="0"/>
            </a:endParaRPr>
          </a:p>
        </p:txBody>
      </p:sp>
      <p:sp>
        <p:nvSpPr>
          <p:cNvPr id="659" name="矩形"/>
          <p:cNvSpPr>
            <a:spLocks/>
          </p:cNvSpPr>
          <p:nvPr/>
        </p:nvSpPr>
        <p:spPr>
          <a:xfrm>
            <a:off x="6721021" y="2377873"/>
            <a:ext cx="3349254" cy="3239156"/>
          </a:xfrm>
          <a:prstGeom prst="rect">
            <a:avLst/>
          </a:prstGeom>
          <a:noFill/>
          <a:ln w="19050" cap="flat" cmpd="sng">
            <a:solidFill>
              <a:srgbClr val="A10000"/>
            </a:solidFill>
            <a:prstDash val="solid"/>
            <a:miter/>
          </a:ln>
        </p:spPr>
        <p:txBody>
          <a:bodyPr vert="horz" wrap="square" lIns="0" tIns="108000" rIns="144000" bIns="72000" anchor="t" anchorCtr="0">
            <a:prstTxWarp prst="textNoShape">
              <a:avLst/>
            </a:prstTxWarp>
          </a:bodyPr>
          <a:lstStyle/>
          <a:p>
            <a:pPr marL="0" indent="0" algn="just" eaLnBrk="1" latinLnBrk="0" hangingPunct="1">
              <a:lnSpc>
                <a:spcPct val="150000"/>
              </a:lnSpc>
              <a:spcBef>
                <a:spcPts val="0"/>
              </a:spcBef>
              <a:spcAft>
                <a:spcPct val="40000"/>
              </a:spcAft>
              <a:buNone/>
            </a:pPr>
            <a:r>
              <a:rPr lang="zh-CN" altLang="en-US" sz="2000" u="none" strike="noStrike" kern="1200" cap="none" spc="0" baseline="0" dirty="0">
                <a:solidFill>
                  <a:schemeClr val="tx1"/>
                </a:solidFill>
                <a:latin typeface="微软雅黑" charset="0"/>
                <a:ea typeface="微软雅黑" charset="0"/>
                <a:cs typeface="微软雅黑" charset="0"/>
              </a:rPr>
              <a:t>深化国际合作育人，主动服务国家对外开放战略，积极融入“一带一路”建设，推进与国外高水平大学开展联合培养，培养具有宽广国际视野的新时代人才</a:t>
            </a:r>
            <a:endParaRPr lang="zh-CN" altLang="en-US" sz="2000" u="none" strike="noStrike" kern="1200" cap="none" spc="0" baseline="0" dirty="0">
              <a:solidFill>
                <a:srgbClr val="333333"/>
              </a:solidFill>
              <a:latin typeface="微软雅黑" charset="0"/>
              <a:ea typeface="微软雅黑" charset="0"/>
              <a:cs typeface="Arial" pitchFamily="34" charset="0"/>
              <a:sym typeface="微软雅黑" charset="0"/>
            </a:endParaRPr>
          </a:p>
        </p:txBody>
      </p:sp>
      <p:sp>
        <p:nvSpPr>
          <p:cNvPr id="660" name="矩形">
            <a:hlinkClick r:id="rId3"/>
          </p:cNvPr>
          <p:cNvSpPr>
            <a:spLocks/>
          </p:cNvSpPr>
          <p:nvPr/>
        </p:nvSpPr>
        <p:spPr>
          <a:xfrm>
            <a:off x="1531918" y="1858760"/>
            <a:ext cx="3330530" cy="519113"/>
          </a:xfrm>
          <a:prstGeom prst="rect">
            <a:avLst/>
          </a:prstGeom>
          <a:solidFill>
            <a:srgbClr val="C00000"/>
          </a:solidFill>
          <a:ln w="9525" cap="flat" cmpd="sng">
            <a:noFill/>
            <a:prstDash val="solid"/>
            <a:round/>
          </a:ln>
          <a:effectLst>
            <a:outerShdw dist="35921" dir="2700000" algn="ctr" rotWithShape="0">
              <a:srgbClr val="E7E6E6">
                <a:alpha val="49803"/>
              </a:srgbClr>
            </a:outerShdw>
          </a:effectLst>
        </p:spPr>
      </p:sp>
      <p:sp>
        <p:nvSpPr>
          <p:cNvPr id="661" name="矩形">
            <a:hlinkClick r:id="rId3"/>
          </p:cNvPr>
          <p:cNvSpPr>
            <a:spLocks/>
          </p:cNvSpPr>
          <p:nvPr/>
        </p:nvSpPr>
        <p:spPr>
          <a:xfrm>
            <a:off x="6721021" y="1858760"/>
            <a:ext cx="3349252" cy="519113"/>
          </a:xfrm>
          <a:prstGeom prst="rect">
            <a:avLst/>
          </a:prstGeom>
          <a:solidFill>
            <a:srgbClr val="C00000"/>
          </a:solidFill>
          <a:ln w="9525" cap="flat" cmpd="sng">
            <a:noFill/>
            <a:prstDash val="solid"/>
            <a:round/>
          </a:ln>
          <a:effectLst>
            <a:outerShdw dist="35921" dir="2700000" algn="ctr" rotWithShape="0">
              <a:srgbClr val="E7E6E6">
                <a:alpha val="49803"/>
              </a:srgbClr>
            </a:outerShdw>
          </a:effectLst>
        </p:spPr>
      </p:sp>
      <p:pic>
        <p:nvPicPr>
          <p:cNvPr id="872" name="图片"/>
          <p:cNvPicPr>
            <a:picLocks noChangeAspect="1"/>
          </p:cNvPicPr>
          <p:nvPr/>
        </p:nvPicPr>
        <p:blipFill>
          <a:blip r:embed="rId4"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102530523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4"/>
                                        </p:tgtEl>
                                        <p:attrNameLst>
                                          <p:attrName>style.visibility</p:attrName>
                                        </p:attrNameLst>
                                      </p:cBhvr>
                                      <p:to>
                                        <p:strVal val="visible"/>
                                      </p:to>
                                    </p:set>
                                    <p:animEffect transition="in" filter="fade">
                                      <p:cBhvr>
                                        <p:cTn id="7" dur="1000"/>
                                        <p:tgtEl>
                                          <p:spTgt spid="654"/>
                                        </p:tgtEl>
                                      </p:cBhvr>
                                    </p:animEffect>
                                    <p:anim calcmode="lin" valueType="num">
                                      <p:cBhvr>
                                        <p:cTn id="8" dur="1000" fill="hold"/>
                                        <p:tgtEl>
                                          <p:spTgt spid="654"/>
                                        </p:tgtEl>
                                        <p:attrNameLst>
                                          <p:attrName>ppt_x</p:attrName>
                                        </p:attrNameLst>
                                      </p:cBhvr>
                                      <p:tavLst>
                                        <p:tav tm="0">
                                          <p:val>
                                            <p:strVal val="#ppt_x"/>
                                          </p:val>
                                        </p:tav>
                                        <p:tav tm="100000">
                                          <p:val>
                                            <p:strVal val="#ppt_x"/>
                                          </p:val>
                                        </p:tav>
                                      </p:tavLst>
                                    </p:anim>
                                    <p:anim calcmode="lin" valueType="num">
                                      <p:cBhvr>
                                        <p:cTn id="9" dur="1000" fill="hold"/>
                                        <p:tgtEl>
                                          <p:spTgt spid="6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8"/>
                                        </p:tgtEl>
                                        <p:attrNameLst>
                                          <p:attrName>style.visibility</p:attrName>
                                        </p:attrNameLst>
                                      </p:cBhvr>
                                      <p:to>
                                        <p:strVal val="visible"/>
                                      </p:to>
                                    </p:set>
                                    <p:animEffect transition="in" filter="fade">
                                      <p:cBhvr>
                                        <p:cTn id="14" dur="1000"/>
                                        <p:tgtEl>
                                          <p:spTgt spid="658"/>
                                        </p:tgtEl>
                                      </p:cBhvr>
                                    </p:animEffect>
                                    <p:anim calcmode="lin" valueType="num">
                                      <p:cBhvr>
                                        <p:cTn id="15" dur="1000" fill="hold"/>
                                        <p:tgtEl>
                                          <p:spTgt spid="658"/>
                                        </p:tgtEl>
                                        <p:attrNameLst>
                                          <p:attrName>ppt_x</p:attrName>
                                        </p:attrNameLst>
                                      </p:cBhvr>
                                      <p:tavLst>
                                        <p:tav tm="0">
                                          <p:val>
                                            <p:strVal val="#ppt_x"/>
                                          </p:val>
                                        </p:tav>
                                        <p:tav tm="100000">
                                          <p:val>
                                            <p:strVal val="#ppt_x"/>
                                          </p:val>
                                        </p:tav>
                                      </p:tavLst>
                                    </p:anim>
                                    <p:anim calcmode="lin" valueType="num">
                                      <p:cBhvr>
                                        <p:cTn id="16" dur="1000" fill="hold"/>
                                        <p:tgtEl>
                                          <p:spTgt spid="65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59"/>
                                        </p:tgtEl>
                                        <p:attrNameLst>
                                          <p:attrName>style.visibility</p:attrName>
                                        </p:attrNameLst>
                                      </p:cBhvr>
                                      <p:to>
                                        <p:strVal val="visible"/>
                                      </p:to>
                                    </p:set>
                                    <p:animEffect transition="in" filter="fade">
                                      <p:cBhvr>
                                        <p:cTn id="21" dur="1000"/>
                                        <p:tgtEl>
                                          <p:spTgt spid="659"/>
                                        </p:tgtEl>
                                      </p:cBhvr>
                                    </p:animEffect>
                                    <p:anim calcmode="lin" valueType="num">
                                      <p:cBhvr>
                                        <p:cTn id="22" dur="1000" fill="hold"/>
                                        <p:tgtEl>
                                          <p:spTgt spid="659"/>
                                        </p:tgtEl>
                                        <p:attrNameLst>
                                          <p:attrName>ppt_x</p:attrName>
                                        </p:attrNameLst>
                                      </p:cBhvr>
                                      <p:tavLst>
                                        <p:tav tm="0">
                                          <p:val>
                                            <p:strVal val="#ppt_x"/>
                                          </p:val>
                                        </p:tav>
                                        <p:tav tm="100000">
                                          <p:val>
                                            <p:strVal val="#ppt_x"/>
                                          </p:val>
                                        </p:tav>
                                      </p:tavLst>
                                    </p:anim>
                                    <p:anim calcmode="lin" valueType="num">
                                      <p:cBhvr>
                                        <p:cTn id="23" dur="1000" fill="hold"/>
                                        <p:tgtEl>
                                          <p:spTgt spid="6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 grpId="0"/>
      <p:bldP spid="658" grpId="0" animBg="1"/>
      <p:bldP spid="65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665" name="矩形"/>
          <p:cNvSpPr>
            <a:spLocks/>
          </p:cNvSpPr>
          <p:nvPr/>
        </p:nvSpPr>
        <p:spPr>
          <a:xfrm>
            <a:off x="1233167" y="379203"/>
            <a:ext cx="8580338"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eaLnBrk="1" latinLnBrk="0" hangingPunct="1">
              <a:lnSpc>
                <a:spcPct val="100000"/>
              </a:lnSpc>
              <a:spcBef>
                <a:spcPts val="1000"/>
              </a:spcBef>
              <a:spcAft>
                <a:spcPts val="0"/>
              </a:spcAft>
              <a:buNone/>
            </a:pPr>
            <a:r>
              <a:rPr lang="en-US" altLang="zh-CN" sz="2400" b="1" u="none" strike="noStrike" kern="0" cap="none" spc="300" baseline="0" dirty="0">
                <a:solidFill>
                  <a:srgbClr val="D70000"/>
                </a:solidFill>
                <a:latin typeface="Century Gothic" charset="0"/>
                <a:ea typeface="幼圆" charset="0"/>
                <a:cs typeface="微软雅黑" charset="0"/>
                <a:sym typeface="微软雅黑" charset="0"/>
              </a:rPr>
              <a:t>4</a:t>
            </a:r>
            <a:r>
              <a:rPr lang="en-US" altLang="zh-CN" sz="2400" b="1" u="none" strike="noStrike" kern="0" cap="none" spc="0" baseline="0" dirty="0">
                <a:solidFill>
                  <a:srgbClr val="D70000"/>
                </a:solidFill>
                <a:latin typeface="Century Gothic" charset="0"/>
                <a:ea typeface="幼圆" charset="0"/>
                <a:cs typeface="微软雅黑" charset="0"/>
                <a:sym typeface="微软雅黑" charset="0"/>
              </a:rPr>
              <a:t>.</a:t>
            </a:r>
            <a:r>
              <a:rPr lang="zh-CN" altLang="en-US" sz="2400" b="1" u="none" strike="noStrike" kern="1200" cap="none" spc="300" baseline="0" dirty="0">
                <a:solidFill>
                  <a:srgbClr val="D70000"/>
                </a:solidFill>
                <a:latin typeface="微软雅黑" charset="0"/>
                <a:ea typeface="微软雅黑" charset="0"/>
                <a:cs typeface="微软雅黑" charset="0"/>
              </a:rPr>
              <a:t>加快构建长效机制</a:t>
            </a:r>
            <a:endParaRPr lang="zh-CN" altLang="en-US" sz="2400" b="1" u="none" strike="noStrike" kern="0" cap="none" spc="0" baseline="0" dirty="0">
              <a:solidFill>
                <a:srgbClr val="D70000"/>
              </a:solidFill>
              <a:latin typeface="Century Gothic" charset="0"/>
              <a:ea typeface="幼圆" charset="0"/>
              <a:cs typeface="微软雅黑" charset="0"/>
              <a:sym typeface="微软雅黑" charset="0"/>
            </a:endParaRPr>
          </a:p>
        </p:txBody>
      </p:sp>
      <p:sp>
        <p:nvSpPr>
          <p:cNvPr id="666" name="矩形"/>
          <p:cNvSpPr>
            <a:spLocks/>
          </p:cNvSpPr>
          <p:nvPr/>
        </p:nvSpPr>
        <p:spPr>
          <a:xfrm>
            <a:off x="705115" y="3212587"/>
            <a:ext cx="4300117" cy="169277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29999"/>
              </a:lnSpc>
              <a:spcBef>
                <a:spcPts val="0"/>
              </a:spcBef>
              <a:spcAft>
                <a:spcPts val="0"/>
              </a:spcAft>
              <a:buNone/>
            </a:pPr>
            <a:r>
              <a:rPr lang="zh-CN" altLang="en-US" sz="2000" u="none" strike="noStrike" kern="1200" cap="none" spc="0" baseline="0">
                <a:solidFill>
                  <a:schemeClr val="bg1"/>
                </a:solidFill>
                <a:latin typeface="微软雅黑" charset="0"/>
                <a:ea typeface="微软雅黑" charset="0"/>
                <a:cs typeface="微软雅黑" charset="0"/>
              </a:rPr>
              <a:t>各地教育部门要加强对地方高校本科专业设置的统筹管理</a:t>
            </a:r>
            <a:r>
              <a:rPr lang="en-US" altLang="zh-CN" sz="2000" u="none" strike="noStrike" kern="1200" cap="none" spc="0" baseline="0">
                <a:solidFill>
                  <a:schemeClr val="bg1"/>
                </a:solidFill>
                <a:latin typeface="微软雅黑" charset="0"/>
                <a:ea typeface="微软雅黑" charset="0"/>
                <a:cs typeface="微软雅黑" charset="0"/>
              </a:rPr>
              <a:t>,</a:t>
            </a:r>
            <a:r>
              <a:rPr lang="zh-CN" altLang="en-US" sz="2000" u="none" strike="noStrike" kern="1200" cap="none" spc="0" baseline="0">
                <a:solidFill>
                  <a:schemeClr val="bg1"/>
                </a:solidFill>
                <a:latin typeface="微软雅黑" charset="0"/>
                <a:ea typeface="微软雅黑" charset="0"/>
                <a:cs typeface="微软雅黑" charset="0"/>
              </a:rPr>
              <a:t>加强对新设专业评估检查，加大对专业办学条件的公开力度</a:t>
            </a:r>
            <a:r>
              <a:rPr lang="zh-CN" altLang="en-US" sz="1800" u="none" strike="noStrike" kern="1200" cap="none" spc="0" baseline="0">
                <a:solidFill>
                  <a:schemeClr val="bg1"/>
                </a:solidFill>
                <a:latin typeface="微软雅黑" charset="0"/>
                <a:ea typeface="微软雅黑" charset="0"/>
                <a:cs typeface="微软雅黑" charset="0"/>
              </a:rPr>
              <a:t>。</a:t>
            </a:r>
            <a:endParaRPr lang="zh-CN" altLang="en-US" sz="1800" u="none" strike="noStrike" kern="1200" cap="none" spc="0" baseline="0">
              <a:solidFill>
                <a:schemeClr val="bg1"/>
              </a:solidFill>
              <a:latin typeface="微软雅黑" charset="0"/>
              <a:ea typeface="微软雅黑" charset="0"/>
              <a:cs typeface="微软雅黑" charset="0"/>
              <a:sym typeface="微软雅黑" charset="0"/>
            </a:endParaRPr>
          </a:p>
        </p:txBody>
      </p:sp>
      <p:pic>
        <p:nvPicPr>
          <p:cNvPr id="667" name="图片"/>
          <p:cNvPicPr>
            <a:picLocks noChangeAspect="1"/>
          </p:cNvPicPr>
          <p:nvPr/>
        </p:nvPicPr>
        <p:blipFill>
          <a:blip r:embed="rId3" cstate="print"/>
          <a:stretch>
            <a:fillRect/>
          </a:stretch>
        </p:blipFill>
        <p:spPr>
          <a:xfrm>
            <a:off x="6852188" y="840868"/>
            <a:ext cx="3477111" cy="2086265"/>
          </a:xfrm>
          <a:prstGeom prst="rect">
            <a:avLst/>
          </a:prstGeom>
          <a:noFill/>
          <a:ln w="9525" cap="flat" cmpd="sng">
            <a:noFill/>
            <a:prstDash val="solid"/>
            <a:miter/>
          </a:ln>
        </p:spPr>
      </p:pic>
      <p:pic>
        <p:nvPicPr>
          <p:cNvPr id="668" name="图片"/>
          <p:cNvPicPr>
            <a:picLocks noChangeAspect="1"/>
          </p:cNvPicPr>
          <p:nvPr/>
        </p:nvPicPr>
        <p:blipFill>
          <a:blip r:embed="rId4" cstate="print"/>
          <a:stretch>
            <a:fillRect/>
          </a:stretch>
        </p:blipFill>
        <p:spPr>
          <a:xfrm>
            <a:off x="7909091" y="2790513"/>
            <a:ext cx="3181793" cy="2114844"/>
          </a:xfrm>
          <a:prstGeom prst="rect">
            <a:avLst/>
          </a:prstGeom>
          <a:noFill/>
          <a:ln w="9525" cap="flat" cmpd="sng">
            <a:noFill/>
            <a:prstDash val="solid"/>
            <a:miter/>
          </a:ln>
        </p:spPr>
      </p:pic>
      <p:pic>
        <p:nvPicPr>
          <p:cNvPr id="669" name="图片"/>
          <p:cNvPicPr>
            <a:picLocks noChangeAspect="1"/>
          </p:cNvPicPr>
          <p:nvPr/>
        </p:nvPicPr>
        <p:blipFill>
          <a:blip r:embed="rId5" cstate="print"/>
          <a:stretch>
            <a:fillRect/>
          </a:stretch>
        </p:blipFill>
        <p:spPr>
          <a:xfrm>
            <a:off x="9079499" y="4770440"/>
            <a:ext cx="3029373" cy="1848108"/>
          </a:xfrm>
          <a:prstGeom prst="rect">
            <a:avLst/>
          </a:prstGeom>
          <a:noFill/>
          <a:ln w="9525" cap="flat" cmpd="sng">
            <a:noFill/>
            <a:prstDash val="solid"/>
            <a:miter/>
          </a:ln>
        </p:spPr>
      </p:pic>
      <p:sp>
        <p:nvSpPr>
          <p:cNvPr id="670" name="减去对角的矩形"/>
          <p:cNvSpPr>
            <a:spLocks/>
          </p:cNvSpPr>
          <p:nvPr/>
        </p:nvSpPr>
        <p:spPr>
          <a:xfrm>
            <a:off x="188544" y="1822852"/>
            <a:ext cx="6328658" cy="4057807"/>
          </a:xfrm>
          <a:prstGeom prst="snip2DiagRect">
            <a:avLst>
              <a:gd name="adj1" fmla="val 0"/>
              <a:gd name="adj2" fmla="val 16750"/>
            </a:avLst>
          </a:prstGeom>
          <a:solidFill>
            <a:srgbClr val="F2F2F2"/>
          </a:solidFill>
          <a:effectLst>
            <a:softEdge rad="127000"/>
          </a:effectLst>
          <a:scene3d>
            <a:camera prst="legacyObliqueFront"/>
            <a:lightRig rig="legacyFlat4" dir="t"/>
          </a:scene3d>
          <a:sp3d prstMaterial="legacyMatte">
            <a:bevelT w="13500" h="13500" prst="angle"/>
            <a:bevelB w="13500" h="13500" prst="angle"/>
          </a:sp3d>
        </p:spPr>
        <p:txBody>
          <a:bodyPr vert="horz" wrap="square" lIns="72000" tIns="71998" rIns="72000" bIns="71998" anchor="ctr" anchorCtr="0">
            <a:prstTxWarp prst="textNoShape">
              <a:avLst/>
            </a:prstTxWarp>
            <a:spAutoFit/>
          </a:bodyPr>
          <a:lstStyle/>
          <a:p>
            <a:pPr marL="0" indent="0" algn="just">
              <a:lnSpc>
                <a:spcPct val="150000"/>
              </a:lnSpc>
              <a:spcBef>
                <a:spcPts val="0"/>
              </a:spcBef>
              <a:spcAft>
                <a:spcPts val="0"/>
              </a:spcAft>
              <a:buNone/>
            </a:pPr>
            <a:r>
              <a:rPr lang="zh-CN" altLang="en-US" sz="2400" u="none" strike="noStrike" kern="1200" cap="none" spc="0" baseline="0" dirty="0">
                <a:solidFill>
                  <a:srgbClr val="000000"/>
                </a:solidFill>
                <a:latin typeface="微软雅黑" charset="0"/>
                <a:ea typeface="微软雅黑" charset="0"/>
                <a:cs typeface="微软雅黑" charset="0"/>
              </a:rPr>
              <a:t>大力推动互联网、大数据、人工智能、虚拟现实等现代技术在教学和管理中的应用，重塑教育教学形态，打造智慧学习环境，探索实施智能化的精准教育，以现代信息技术推动高等教育质量提升实现“变轨超车”。</a:t>
            </a:r>
            <a:endParaRPr lang="zh-CN" altLang="en-US" sz="2400" b="1" u="none" strike="noStrike" kern="1200" cap="none" spc="0" baseline="0" dirty="0">
              <a:solidFill>
                <a:schemeClr val="tx1"/>
              </a:solidFill>
              <a:latin typeface="黑体" pitchFamily="49" charset="-122"/>
              <a:ea typeface="黑体" pitchFamily="49" charset="-122"/>
              <a:cs typeface="微软雅黑" charset="0"/>
            </a:endParaRPr>
          </a:p>
        </p:txBody>
      </p:sp>
    </p:spTree>
    <p:extLst>
      <p:ext uri="{BB962C8B-B14F-4D97-AF65-F5344CB8AC3E}">
        <p14:creationId xmlns:p14="http://schemas.microsoft.com/office/powerpoint/2010/main" val="55814546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66"/>
                                        </p:tgtEl>
                                        <p:attrNameLst>
                                          <p:attrName>style.visibility</p:attrName>
                                        </p:attrNameLst>
                                      </p:cBhvr>
                                      <p:to>
                                        <p:strVal val="visible"/>
                                      </p:to>
                                    </p:set>
                                    <p:animEffect transition="in" filter="circle(in)">
                                      <p:cBhvr>
                                        <p:cTn id="7" dur="2000"/>
                                        <p:tgtEl>
                                          <p:spTgt spid="6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70"/>
                                        </p:tgtEl>
                                        <p:attrNameLst>
                                          <p:attrName>style.visibility</p:attrName>
                                        </p:attrNameLst>
                                      </p:cBhvr>
                                      <p:to>
                                        <p:strVal val="visible"/>
                                      </p:to>
                                    </p:set>
                                    <p:animEffect transition="in" filter="fade">
                                      <p:cBhvr>
                                        <p:cTn id="12" dur="1000"/>
                                        <p:tgtEl>
                                          <p:spTgt spid="670"/>
                                        </p:tgtEl>
                                      </p:cBhvr>
                                    </p:animEffect>
                                    <p:anim calcmode="lin" valueType="num">
                                      <p:cBhvr>
                                        <p:cTn id="13" dur="1000" fill="hold"/>
                                        <p:tgtEl>
                                          <p:spTgt spid="670"/>
                                        </p:tgtEl>
                                        <p:attrNameLst>
                                          <p:attrName>ppt_x</p:attrName>
                                        </p:attrNameLst>
                                      </p:cBhvr>
                                      <p:tavLst>
                                        <p:tav tm="0">
                                          <p:val>
                                            <p:strVal val="#ppt_x"/>
                                          </p:val>
                                        </p:tav>
                                        <p:tav tm="100000">
                                          <p:val>
                                            <p:strVal val="#ppt_x"/>
                                          </p:val>
                                        </p:tav>
                                      </p:tavLst>
                                    </p:anim>
                                    <p:anim calcmode="lin" valueType="num">
                                      <p:cBhvr>
                                        <p:cTn id="14" dur="1000" fill="hold"/>
                                        <p:tgtEl>
                                          <p:spTgt spid="67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65"/>
                                        </p:tgtEl>
                                        <p:attrNameLst>
                                          <p:attrName>style.visibility</p:attrName>
                                        </p:attrNameLst>
                                      </p:cBhvr>
                                      <p:to>
                                        <p:strVal val="visible"/>
                                      </p:to>
                                    </p:set>
                                    <p:animEffect transition="in" filter="fade">
                                      <p:cBhvr>
                                        <p:cTn id="19" dur="1000"/>
                                        <p:tgtEl>
                                          <p:spTgt spid="665"/>
                                        </p:tgtEl>
                                      </p:cBhvr>
                                    </p:animEffect>
                                    <p:anim calcmode="lin" valueType="num">
                                      <p:cBhvr>
                                        <p:cTn id="20" dur="1000" fill="hold"/>
                                        <p:tgtEl>
                                          <p:spTgt spid="665"/>
                                        </p:tgtEl>
                                        <p:attrNameLst>
                                          <p:attrName>ppt_x</p:attrName>
                                        </p:attrNameLst>
                                      </p:cBhvr>
                                      <p:tavLst>
                                        <p:tav tm="0">
                                          <p:val>
                                            <p:strVal val="#ppt_x"/>
                                          </p:val>
                                        </p:tav>
                                        <p:tav tm="100000">
                                          <p:val>
                                            <p:strVal val="#ppt_x"/>
                                          </p:val>
                                        </p:tav>
                                      </p:tavLst>
                                    </p:anim>
                                    <p:anim calcmode="lin" valueType="num">
                                      <p:cBhvr>
                                        <p:cTn id="21" dur="1000" fill="hold"/>
                                        <p:tgtEl>
                                          <p:spTgt spid="66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67"/>
                                        </p:tgtEl>
                                        <p:attrNameLst>
                                          <p:attrName>style.visibility</p:attrName>
                                        </p:attrNameLst>
                                      </p:cBhvr>
                                      <p:to>
                                        <p:strVal val="visible"/>
                                      </p:to>
                                    </p:set>
                                    <p:animEffect transition="in" filter="fade">
                                      <p:cBhvr>
                                        <p:cTn id="26" dur="1000"/>
                                        <p:tgtEl>
                                          <p:spTgt spid="667"/>
                                        </p:tgtEl>
                                      </p:cBhvr>
                                    </p:animEffect>
                                    <p:anim calcmode="lin" valueType="num">
                                      <p:cBhvr>
                                        <p:cTn id="27" dur="1000" fill="hold"/>
                                        <p:tgtEl>
                                          <p:spTgt spid="667"/>
                                        </p:tgtEl>
                                        <p:attrNameLst>
                                          <p:attrName>ppt_x</p:attrName>
                                        </p:attrNameLst>
                                      </p:cBhvr>
                                      <p:tavLst>
                                        <p:tav tm="0">
                                          <p:val>
                                            <p:strVal val="#ppt_x"/>
                                          </p:val>
                                        </p:tav>
                                        <p:tav tm="100000">
                                          <p:val>
                                            <p:strVal val="#ppt_x"/>
                                          </p:val>
                                        </p:tav>
                                      </p:tavLst>
                                    </p:anim>
                                    <p:anim calcmode="lin" valueType="num">
                                      <p:cBhvr>
                                        <p:cTn id="28" dur="1000" fill="hold"/>
                                        <p:tgtEl>
                                          <p:spTgt spid="66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68"/>
                                        </p:tgtEl>
                                        <p:attrNameLst>
                                          <p:attrName>style.visibility</p:attrName>
                                        </p:attrNameLst>
                                      </p:cBhvr>
                                      <p:to>
                                        <p:strVal val="visible"/>
                                      </p:to>
                                    </p:set>
                                    <p:animEffect transition="in" filter="fade">
                                      <p:cBhvr>
                                        <p:cTn id="33" dur="1000"/>
                                        <p:tgtEl>
                                          <p:spTgt spid="668"/>
                                        </p:tgtEl>
                                      </p:cBhvr>
                                    </p:animEffect>
                                    <p:anim calcmode="lin" valueType="num">
                                      <p:cBhvr>
                                        <p:cTn id="34" dur="1000" fill="hold"/>
                                        <p:tgtEl>
                                          <p:spTgt spid="668"/>
                                        </p:tgtEl>
                                        <p:attrNameLst>
                                          <p:attrName>ppt_x</p:attrName>
                                        </p:attrNameLst>
                                      </p:cBhvr>
                                      <p:tavLst>
                                        <p:tav tm="0">
                                          <p:val>
                                            <p:strVal val="#ppt_x"/>
                                          </p:val>
                                        </p:tav>
                                        <p:tav tm="100000">
                                          <p:val>
                                            <p:strVal val="#ppt_x"/>
                                          </p:val>
                                        </p:tav>
                                      </p:tavLst>
                                    </p:anim>
                                    <p:anim calcmode="lin" valueType="num">
                                      <p:cBhvr>
                                        <p:cTn id="35" dur="1000" fill="hold"/>
                                        <p:tgtEl>
                                          <p:spTgt spid="66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69"/>
                                        </p:tgtEl>
                                        <p:attrNameLst>
                                          <p:attrName>style.visibility</p:attrName>
                                        </p:attrNameLst>
                                      </p:cBhvr>
                                      <p:to>
                                        <p:strVal val="visible"/>
                                      </p:to>
                                    </p:set>
                                    <p:animEffect transition="in" filter="fade">
                                      <p:cBhvr>
                                        <p:cTn id="40" dur="1000"/>
                                        <p:tgtEl>
                                          <p:spTgt spid="669"/>
                                        </p:tgtEl>
                                      </p:cBhvr>
                                    </p:animEffect>
                                    <p:anim calcmode="lin" valueType="num">
                                      <p:cBhvr>
                                        <p:cTn id="41" dur="1000" fill="hold"/>
                                        <p:tgtEl>
                                          <p:spTgt spid="669"/>
                                        </p:tgtEl>
                                        <p:attrNameLst>
                                          <p:attrName>ppt_x</p:attrName>
                                        </p:attrNameLst>
                                      </p:cBhvr>
                                      <p:tavLst>
                                        <p:tav tm="0">
                                          <p:val>
                                            <p:strVal val="#ppt_x"/>
                                          </p:val>
                                        </p:tav>
                                        <p:tav tm="100000">
                                          <p:val>
                                            <p:strVal val="#ppt_x"/>
                                          </p:val>
                                        </p:tav>
                                      </p:tavLst>
                                    </p:anim>
                                    <p:anim calcmode="lin" valueType="num">
                                      <p:cBhvr>
                                        <p:cTn id="42" dur="1000" fill="hold"/>
                                        <p:tgtEl>
                                          <p:spTgt spid="6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 grpId="0"/>
      <p:bldP spid="666" grpId="0"/>
      <p:bldP spid="67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674" name="矩形"/>
          <p:cNvSpPr>
            <a:spLocks/>
          </p:cNvSpPr>
          <p:nvPr/>
        </p:nvSpPr>
        <p:spPr>
          <a:xfrm>
            <a:off x="1233167" y="379203"/>
            <a:ext cx="8580338"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eaLnBrk="1" latinLnBrk="0" hangingPunct="1">
              <a:lnSpc>
                <a:spcPct val="100000"/>
              </a:lnSpc>
              <a:spcBef>
                <a:spcPts val="1000"/>
              </a:spcBef>
              <a:spcAft>
                <a:spcPts val="0"/>
              </a:spcAft>
              <a:buNone/>
            </a:pPr>
            <a:r>
              <a:rPr lang="en-US" altLang="zh-CN" sz="2400" b="1" u="none" strike="noStrike" kern="0" cap="none" spc="300" baseline="0" dirty="0">
                <a:solidFill>
                  <a:srgbClr val="D70000"/>
                </a:solidFill>
                <a:latin typeface="Century Gothic" charset="0"/>
                <a:ea typeface="幼圆" charset="0"/>
                <a:cs typeface="微软雅黑" charset="0"/>
                <a:sym typeface="微软雅黑" charset="0"/>
              </a:rPr>
              <a:t>4</a:t>
            </a:r>
            <a:r>
              <a:rPr lang="en-US" altLang="zh-CN" sz="2400" b="1" u="none" strike="noStrike" kern="0" cap="none" spc="0" baseline="0" dirty="0">
                <a:solidFill>
                  <a:srgbClr val="D70000"/>
                </a:solidFill>
                <a:latin typeface="Century Gothic" charset="0"/>
                <a:ea typeface="幼圆" charset="0"/>
                <a:cs typeface="微软雅黑" charset="0"/>
                <a:sym typeface="微软雅黑" charset="0"/>
              </a:rPr>
              <a:t>.</a:t>
            </a:r>
            <a:r>
              <a:rPr lang="zh-CN" altLang="en-US" sz="2400" b="1" u="none" strike="noStrike" kern="1200" cap="none" spc="300" baseline="0" dirty="0">
                <a:solidFill>
                  <a:srgbClr val="D70000"/>
                </a:solidFill>
                <a:latin typeface="微软雅黑" charset="0"/>
                <a:ea typeface="微软雅黑" charset="0"/>
                <a:cs typeface="微软雅黑" charset="0"/>
              </a:rPr>
              <a:t>加快构建长效机制</a:t>
            </a:r>
            <a:endParaRPr lang="zh-CN" altLang="en-US" sz="2400" b="1" u="none" strike="noStrike" kern="0" cap="none" spc="0" baseline="0" dirty="0">
              <a:solidFill>
                <a:srgbClr val="D70000"/>
              </a:solidFill>
              <a:latin typeface="Century Gothic" charset="0"/>
              <a:ea typeface="幼圆" charset="0"/>
              <a:cs typeface="微软雅黑" charset="0"/>
              <a:sym typeface="微软雅黑" charset="0"/>
            </a:endParaRPr>
          </a:p>
        </p:txBody>
      </p:sp>
      <p:sp>
        <p:nvSpPr>
          <p:cNvPr id="677" name="矩形"/>
          <p:cNvSpPr>
            <a:spLocks/>
          </p:cNvSpPr>
          <p:nvPr/>
        </p:nvSpPr>
        <p:spPr>
          <a:xfrm>
            <a:off x="2980706" y="3434489"/>
            <a:ext cx="5961413" cy="830997"/>
          </a:xfrm>
          <a:prstGeom prst="rect">
            <a:avLst/>
          </a:prstGeom>
          <a:noFill/>
          <a:ln w="9525" cap="flat" cmpd="sng">
            <a:noFill/>
            <a:prstDash val="solid"/>
            <a:miter/>
          </a:ln>
        </p:spPr>
        <p:txBody>
          <a:bodyPr vert="horz" wrap="square" lIns="144000" tIns="45720" rIns="0" bIns="45720" anchor="ctr" anchorCtr="0">
            <a:prstTxWarp prst="textNoShape">
              <a:avLst/>
            </a:prstTxWarp>
          </a:bodyPr>
          <a:lstStyle/>
          <a:p>
            <a:pPr marL="0" indent="0" algn="l">
              <a:lnSpc>
                <a:spcPct val="150000"/>
              </a:lnSpc>
              <a:spcBef>
                <a:spcPts val="0"/>
              </a:spcBef>
              <a:spcAft>
                <a:spcPts val="0"/>
              </a:spcAft>
              <a:buNone/>
            </a:pPr>
            <a:r>
              <a:rPr lang="zh-CN" altLang="en-US" sz="1600" u="none" strike="noStrike" kern="1200" cap="none" spc="0" baseline="0">
                <a:solidFill>
                  <a:schemeClr val="bg1"/>
                </a:solidFill>
                <a:latin typeface="微软雅黑" charset="0"/>
                <a:ea typeface="微软雅黑" charset="0"/>
                <a:cs typeface="微软雅黑" charset="0"/>
              </a:rPr>
              <a:t>建立完善在线开放课程学分认定制度，推动学分互认。要完善区域协调发展机制。</a:t>
            </a:r>
            <a:endParaRPr lang="zh-CN" altLang="en-US" sz="1600" u="none" strike="noStrike" kern="1200" cap="none" spc="150" baseline="0">
              <a:solidFill>
                <a:schemeClr val="bg1"/>
              </a:solidFill>
              <a:latin typeface="微软雅黑" charset="0"/>
              <a:ea typeface="微软雅黑" charset="0"/>
              <a:cs typeface="微软雅黑" charset="0"/>
            </a:endParaRPr>
          </a:p>
        </p:txBody>
      </p:sp>
      <p:sp>
        <p:nvSpPr>
          <p:cNvPr id="679" name="曲线"/>
          <p:cNvSpPr>
            <a:spLocks/>
          </p:cNvSpPr>
          <p:nvPr/>
        </p:nvSpPr>
        <p:spPr>
          <a:xfrm>
            <a:off x="1116281" y="1688220"/>
            <a:ext cx="10557163" cy="4415696"/>
          </a:xfrm>
          <a:custGeom>
            <a:avLst/>
            <a:gdLst>
              <a:gd name="T1" fmla="*/ 0 w 21600"/>
              <a:gd name="T2" fmla="*/ 0 h 21600"/>
              <a:gd name="T3" fmla="*/ 21600 w 21600"/>
              <a:gd name="T4" fmla="*/ 21600 h 21600"/>
            </a:gdLst>
            <a:ahLst/>
            <a:cxnLst/>
            <a:rect l="T1" t="T2" r="T3" b="T4"/>
            <a:pathLst>
              <a:path w="21600" h="21600">
                <a:moveTo>
                  <a:pt x="1644" y="126"/>
                </a:moveTo>
                <a:lnTo>
                  <a:pt x="21600" y="0"/>
                </a:lnTo>
                <a:lnTo>
                  <a:pt x="21600" y="21599"/>
                </a:lnTo>
                <a:lnTo>
                  <a:pt x="0" y="21599"/>
                </a:lnTo>
                <a:lnTo>
                  <a:pt x="1644" y="126"/>
                </a:lnTo>
                <a:close/>
              </a:path>
            </a:pathLst>
          </a:custGeom>
          <a:solidFill>
            <a:srgbClr val="D8D8D8"/>
          </a:solidFill>
          <a:ln w="25400" cap="flat" cmpd="sng">
            <a:noFill/>
            <a:prstDash val="solid"/>
            <a:round/>
          </a:ln>
        </p:spPr>
        <p:txBody>
          <a:bodyPr vert="horz" wrap="square" lIns="1785668" tIns="51586" rIns="79363" bIns="51586" anchor="ctr" anchorCtr="0">
            <a:prstTxWarp prst="textNoShape">
              <a:avLst/>
            </a:prstTxWarp>
          </a:bodyPr>
          <a:lstStyle/>
          <a:p>
            <a:pPr marL="0" indent="0" algn="just">
              <a:lnSpc>
                <a:spcPct val="150000"/>
              </a:lnSpc>
              <a:spcBef>
                <a:spcPts val="660"/>
              </a:spcBef>
              <a:spcAft>
                <a:spcPts val="660"/>
              </a:spcAft>
              <a:buNone/>
            </a:pPr>
            <a:r>
              <a:rPr lang="zh-CN" altLang="en-US" sz="2400" u="none" strike="noStrike" kern="1200" cap="none" spc="0" baseline="0" dirty="0">
                <a:solidFill>
                  <a:schemeClr val="tx1"/>
                </a:solidFill>
                <a:latin typeface="微软雅黑" charset="0"/>
                <a:ea typeface="微软雅黑" charset="0"/>
                <a:cs typeface="微软雅黑" charset="0"/>
              </a:rPr>
              <a:t>有序有效推进在线开放课程和虚拟仿真实验教学项目的建设、应用及管理，制定慕课标准体系，规划建设一批高质量慕课，示范带动课程建设水平的整体提升。建立完善在线开放课程学分认定制度，推动学分互认。要完善区域协调发展机制。研究实施中西部高等教育振兴计划升级版，服务国家主体功能区规划，统筹谋划中西部高校综合实力提升工程、中西部高校基础能力建设工程、“双一流”建设、“部省合建”、省部共建、对口支援西部高校计划等工作，形成合力，务求实效。</a:t>
            </a:r>
            <a:endParaRPr lang="zh-CN" altLang="en-US" sz="2400" u="none" strike="noStrike" kern="1200" cap="none" spc="0" baseline="0" dirty="0">
              <a:solidFill>
                <a:srgbClr val="0D0D0D"/>
              </a:solidFill>
              <a:latin typeface="微软雅黑" charset="0"/>
              <a:ea typeface="微软雅黑" charset="0"/>
              <a:cs typeface="微软雅黑" charset="0"/>
              <a:sym typeface="微软雅黑" charset="0"/>
            </a:endParaRPr>
          </a:p>
        </p:txBody>
      </p:sp>
      <p:sp>
        <p:nvSpPr>
          <p:cNvPr id="680" name="曲线"/>
          <p:cNvSpPr>
            <a:spLocks/>
          </p:cNvSpPr>
          <p:nvPr/>
        </p:nvSpPr>
        <p:spPr>
          <a:xfrm>
            <a:off x="710615" y="1236909"/>
            <a:ext cx="2138066" cy="1423163"/>
          </a:xfrm>
          <a:custGeom>
            <a:avLst/>
            <a:gdLst>
              <a:gd name="T1" fmla="*/ 0 w 21600"/>
              <a:gd name="T2" fmla="*/ 0 h 21600"/>
              <a:gd name="T3" fmla="*/ 21600 w 21600"/>
              <a:gd name="T4" fmla="*/ 21600 h 21600"/>
            </a:gdLst>
            <a:ahLst/>
            <a:cxnLst/>
            <a:rect l="T1" t="T2" r="T3" b="T4"/>
            <a:pathLst>
              <a:path w="21600" h="21600">
                <a:moveTo>
                  <a:pt x="2535" y="0"/>
                </a:moveTo>
                <a:lnTo>
                  <a:pt x="17016" y="3097"/>
                </a:lnTo>
                <a:lnTo>
                  <a:pt x="21600" y="21600"/>
                </a:lnTo>
                <a:lnTo>
                  <a:pt x="0" y="20376"/>
                </a:lnTo>
                <a:close/>
              </a:path>
            </a:pathLst>
          </a:custGeom>
          <a:solidFill>
            <a:srgbClr val="C00000"/>
          </a:solidFill>
          <a:ln w="25400" cap="flat" cmpd="sng">
            <a:noFill/>
            <a:prstDash val="solid"/>
            <a:round/>
          </a:ln>
        </p:spPr>
      </p:sp>
      <p:pic>
        <p:nvPicPr>
          <p:cNvPr id="873" name="图片"/>
          <p:cNvPicPr>
            <a:picLocks noChangeAspect="1"/>
          </p:cNvPicPr>
          <p:nvPr/>
        </p:nvPicPr>
        <p:blipFill>
          <a:blip r:embed="rId3"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45991317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7"/>
                                        </p:tgtEl>
                                        <p:attrNameLst>
                                          <p:attrName>style.visibility</p:attrName>
                                        </p:attrNameLst>
                                      </p:cBhvr>
                                      <p:to>
                                        <p:strVal val="visible"/>
                                      </p:to>
                                    </p:set>
                                    <p:animEffect transition="in" filter="wipe(left)">
                                      <p:cBhvr>
                                        <p:cTn id="7" dur="500"/>
                                        <p:tgtEl>
                                          <p:spTgt spid="67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74"/>
                                        </p:tgtEl>
                                        <p:attrNameLst>
                                          <p:attrName>style.visibility</p:attrName>
                                        </p:attrNameLst>
                                      </p:cBhvr>
                                      <p:to>
                                        <p:strVal val="visible"/>
                                      </p:to>
                                    </p:set>
                                    <p:animEffect transition="in" filter="fade">
                                      <p:cBhvr>
                                        <p:cTn id="12" dur="1000"/>
                                        <p:tgtEl>
                                          <p:spTgt spid="674"/>
                                        </p:tgtEl>
                                      </p:cBhvr>
                                    </p:animEffect>
                                    <p:anim calcmode="lin" valueType="num">
                                      <p:cBhvr>
                                        <p:cTn id="13" dur="1000" fill="hold"/>
                                        <p:tgtEl>
                                          <p:spTgt spid="674"/>
                                        </p:tgtEl>
                                        <p:attrNameLst>
                                          <p:attrName>ppt_x</p:attrName>
                                        </p:attrNameLst>
                                      </p:cBhvr>
                                      <p:tavLst>
                                        <p:tav tm="0">
                                          <p:val>
                                            <p:strVal val="#ppt_x"/>
                                          </p:val>
                                        </p:tav>
                                        <p:tav tm="100000">
                                          <p:val>
                                            <p:strVal val="#ppt_x"/>
                                          </p:val>
                                        </p:tav>
                                      </p:tavLst>
                                    </p:anim>
                                    <p:anim calcmode="lin" valueType="num">
                                      <p:cBhvr>
                                        <p:cTn id="14" dur="1000" fill="hold"/>
                                        <p:tgtEl>
                                          <p:spTgt spid="6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79"/>
                                        </p:tgtEl>
                                        <p:attrNameLst>
                                          <p:attrName>style.visibility</p:attrName>
                                        </p:attrNameLst>
                                      </p:cBhvr>
                                      <p:to>
                                        <p:strVal val="visible"/>
                                      </p:to>
                                    </p:set>
                                    <p:animEffect transition="in" filter="fade">
                                      <p:cBhvr>
                                        <p:cTn id="19" dur="1000"/>
                                        <p:tgtEl>
                                          <p:spTgt spid="679"/>
                                        </p:tgtEl>
                                      </p:cBhvr>
                                    </p:animEffect>
                                    <p:anim calcmode="lin" valueType="num">
                                      <p:cBhvr>
                                        <p:cTn id="20" dur="1000" fill="hold"/>
                                        <p:tgtEl>
                                          <p:spTgt spid="679"/>
                                        </p:tgtEl>
                                        <p:attrNameLst>
                                          <p:attrName>ppt_x</p:attrName>
                                        </p:attrNameLst>
                                      </p:cBhvr>
                                      <p:tavLst>
                                        <p:tav tm="0">
                                          <p:val>
                                            <p:strVal val="#ppt_x"/>
                                          </p:val>
                                        </p:tav>
                                        <p:tav tm="100000">
                                          <p:val>
                                            <p:strVal val="#ppt_x"/>
                                          </p:val>
                                        </p:tav>
                                      </p:tavLst>
                                    </p:anim>
                                    <p:anim calcmode="lin" valueType="num">
                                      <p:cBhvr>
                                        <p:cTn id="21" dur="1000" fill="hold"/>
                                        <p:tgtEl>
                                          <p:spTgt spid="6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 grpId="0"/>
      <p:bldP spid="677" grpId="0"/>
      <p:bldP spid="67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684" name="矩形"/>
          <p:cNvSpPr>
            <a:spLocks/>
          </p:cNvSpPr>
          <p:nvPr/>
        </p:nvSpPr>
        <p:spPr>
          <a:xfrm>
            <a:off x="1233167" y="379203"/>
            <a:ext cx="8580338"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eaLnBrk="1" latinLnBrk="0" hangingPunct="1">
              <a:lnSpc>
                <a:spcPct val="100000"/>
              </a:lnSpc>
              <a:spcBef>
                <a:spcPts val="1000"/>
              </a:spcBef>
              <a:spcAft>
                <a:spcPts val="0"/>
              </a:spcAft>
              <a:buNone/>
            </a:pPr>
            <a:r>
              <a:rPr lang="en-US" altLang="zh-CN" sz="2400" b="1" u="none" strike="noStrike" kern="0" cap="none" spc="300" baseline="0" dirty="0">
                <a:solidFill>
                  <a:srgbClr val="D70000"/>
                </a:solidFill>
                <a:latin typeface="Century Gothic" charset="0"/>
                <a:ea typeface="幼圆" charset="0"/>
                <a:cs typeface="微软雅黑" charset="0"/>
                <a:sym typeface="微软雅黑" charset="0"/>
              </a:rPr>
              <a:t>4</a:t>
            </a:r>
            <a:r>
              <a:rPr lang="en-US" altLang="zh-CN" sz="2400" b="1" u="none" strike="noStrike" kern="0" cap="none" spc="0" baseline="0" dirty="0">
                <a:solidFill>
                  <a:srgbClr val="D70000"/>
                </a:solidFill>
                <a:latin typeface="Century Gothic" charset="0"/>
                <a:ea typeface="幼圆" charset="0"/>
                <a:cs typeface="微软雅黑" charset="0"/>
                <a:sym typeface="微软雅黑" charset="0"/>
              </a:rPr>
              <a:t>.</a:t>
            </a:r>
            <a:r>
              <a:rPr lang="zh-CN" altLang="en-US" sz="2400" b="1" u="none" strike="noStrike" kern="1200" cap="none" spc="300" baseline="0" dirty="0">
                <a:solidFill>
                  <a:srgbClr val="D70000"/>
                </a:solidFill>
                <a:latin typeface="微软雅黑" charset="0"/>
                <a:ea typeface="微软雅黑" charset="0"/>
                <a:cs typeface="微软雅黑" charset="0"/>
              </a:rPr>
              <a:t>加快构建长效机制</a:t>
            </a:r>
            <a:endParaRPr lang="zh-CN" altLang="en-US" sz="2400" b="1" u="none" strike="noStrike" kern="0" cap="none" spc="0" baseline="0" dirty="0">
              <a:solidFill>
                <a:srgbClr val="D70000"/>
              </a:solidFill>
              <a:latin typeface="Century Gothic" charset="0"/>
              <a:ea typeface="幼圆" charset="0"/>
              <a:cs typeface="微软雅黑" charset="0"/>
              <a:sym typeface="微软雅黑" charset="0"/>
            </a:endParaRPr>
          </a:p>
        </p:txBody>
      </p:sp>
      <p:pic>
        <p:nvPicPr>
          <p:cNvPr id="686" name="图片"/>
          <p:cNvPicPr>
            <a:picLocks noChangeAspect="1"/>
          </p:cNvPicPr>
          <p:nvPr/>
        </p:nvPicPr>
        <p:blipFill>
          <a:blip r:embed="rId3" cstate="print"/>
          <a:stretch>
            <a:fillRect/>
          </a:stretch>
        </p:blipFill>
        <p:spPr>
          <a:xfrm>
            <a:off x="947451" y="1751014"/>
            <a:ext cx="4337068" cy="4240688"/>
          </a:xfrm>
          <a:prstGeom prst="rect">
            <a:avLst/>
          </a:prstGeom>
          <a:noFill/>
          <a:ln w="9525" cap="flat" cmpd="sng">
            <a:noFill/>
            <a:prstDash val="solid"/>
            <a:miter/>
          </a:ln>
        </p:spPr>
      </p:pic>
      <p:sp>
        <p:nvSpPr>
          <p:cNvPr id="687" name="矩形"/>
          <p:cNvSpPr>
            <a:spLocks/>
          </p:cNvSpPr>
          <p:nvPr/>
        </p:nvSpPr>
        <p:spPr>
          <a:xfrm>
            <a:off x="5200651" y="1472540"/>
            <a:ext cx="6857999" cy="4655129"/>
          </a:xfrm>
          <a:prstGeom prst="rect">
            <a:avLst/>
          </a:prstGeom>
          <a:noFill/>
          <a:ln w="38100" cap="flat" cmpd="sng">
            <a:solidFill>
              <a:srgbClr val="D70000"/>
            </a:solidFill>
            <a:prstDash val="solid"/>
            <a:round/>
          </a:ln>
        </p:spPr>
        <p:txBody>
          <a:bodyPr vert="horz" wrap="square" lIns="359991" tIns="71998" rIns="359991" bIns="71998" anchor="ctr" anchorCtr="0">
            <a:prstTxWarp prst="textNoShape">
              <a:avLst/>
            </a:prstTxWarp>
          </a:bodyPr>
          <a:lstStyle/>
          <a:p>
            <a:pPr marL="0" indent="0" algn="just">
              <a:lnSpc>
                <a:spcPct val="150000"/>
              </a:lnSpc>
              <a:spcBef>
                <a:spcPts val="0"/>
              </a:spcBef>
              <a:spcAft>
                <a:spcPts val="0"/>
              </a:spcAft>
              <a:buNone/>
            </a:pPr>
            <a:r>
              <a:rPr lang="zh-CN" altLang="en-US" sz="2400" u="none" strike="noStrike" kern="1200" cap="none" spc="0" baseline="0" dirty="0">
                <a:solidFill>
                  <a:srgbClr val="000000"/>
                </a:solidFill>
                <a:latin typeface="微软雅黑" charset="0"/>
                <a:ea typeface="微软雅黑" charset="0"/>
                <a:cs typeface="微软雅黑" charset="0"/>
              </a:rPr>
              <a:t>以成都、西安、兰州和重庆、成都、西安这两个西三角为战略支点，以区域经济社会发展为目标导向，以区域内高水平大学为发展龙头，引领带动西北地区和西南地区高等教育集群发展，形成“集聚—溢出效应”。</a:t>
            </a:r>
            <a:endParaRPr lang="zh-CN" altLang="en-US" sz="2400" b="1" u="none" strike="noStrike" kern="1200" cap="none" spc="0" baseline="0" dirty="0">
              <a:solidFill>
                <a:srgbClr val="000000"/>
              </a:solidFill>
              <a:latin typeface="黑体" pitchFamily="49" charset="-122"/>
              <a:ea typeface="黑体" pitchFamily="49" charset="-122"/>
              <a:cs typeface="微软雅黑" charset="0"/>
            </a:endParaRPr>
          </a:p>
        </p:txBody>
      </p:sp>
      <p:pic>
        <p:nvPicPr>
          <p:cNvPr id="874" name="图片"/>
          <p:cNvPicPr>
            <a:picLocks noChangeAspect="1"/>
          </p:cNvPicPr>
          <p:nvPr/>
        </p:nvPicPr>
        <p:blipFill>
          <a:blip r:embed="rId4"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152535149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7"/>
                                        </p:tgtEl>
                                        <p:attrNameLst>
                                          <p:attrName>style.visibility</p:attrName>
                                        </p:attrNameLst>
                                      </p:cBhvr>
                                      <p:to>
                                        <p:strVal val="visible"/>
                                      </p:to>
                                    </p:set>
                                    <p:animEffect transition="in" filter="fade">
                                      <p:cBhvr>
                                        <p:cTn id="7" dur="1000"/>
                                        <p:tgtEl>
                                          <p:spTgt spid="687"/>
                                        </p:tgtEl>
                                      </p:cBhvr>
                                    </p:animEffect>
                                    <p:anim calcmode="lin" valueType="num">
                                      <p:cBhvr>
                                        <p:cTn id="8" dur="1000" fill="hold"/>
                                        <p:tgtEl>
                                          <p:spTgt spid="687"/>
                                        </p:tgtEl>
                                        <p:attrNameLst>
                                          <p:attrName>ppt_x</p:attrName>
                                        </p:attrNameLst>
                                      </p:cBhvr>
                                      <p:tavLst>
                                        <p:tav tm="0">
                                          <p:val>
                                            <p:strVal val="#ppt_x"/>
                                          </p:val>
                                        </p:tav>
                                        <p:tav tm="100000">
                                          <p:val>
                                            <p:strVal val="#ppt_x"/>
                                          </p:val>
                                        </p:tav>
                                      </p:tavLst>
                                    </p:anim>
                                    <p:anim calcmode="lin" valueType="num">
                                      <p:cBhvr>
                                        <p:cTn id="9" dur="1000" fill="hold"/>
                                        <p:tgtEl>
                                          <p:spTgt spid="6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86"/>
                                        </p:tgtEl>
                                        <p:attrNameLst>
                                          <p:attrName>style.visibility</p:attrName>
                                        </p:attrNameLst>
                                      </p:cBhvr>
                                      <p:to>
                                        <p:strVal val="visible"/>
                                      </p:to>
                                    </p:set>
                                    <p:anim calcmode="lin" valueType="num">
                                      <p:cBhvr additive="base">
                                        <p:cTn id="14" dur="500" fill="hold"/>
                                        <p:tgtEl>
                                          <p:spTgt spid="686"/>
                                        </p:tgtEl>
                                        <p:attrNameLst>
                                          <p:attrName>ppt_x</p:attrName>
                                        </p:attrNameLst>
                                      </p:cBhvr>
                                      <p:tavLst>
                                        <p:tav tm="0">
                                          <p:val>
                                            <p:strVal val="#ppt_x"/>
                                          </p:val>
                                        </p:tav>
                                        <p:tav tm="100000">
                                          <p:val>
                                            <p:strVal val="#ppt_x"/>
                                          </p:val>
                                        </p:tav>
                                      </p:tavLst>
                                    </p:anim>
                                    <p:anim calcmode="lin" valueType="num">
                                      <p:cBhvr additive="base">
                                        <p:cTn id="15" dur="500" fill="hold"/>
                                        <p:tgtEl>
                                          <p:spTgt spid="68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84"/>
                                        </p:tgtEl>
                                        <p:attrNameLst>
                                          <p:attrName>style.visibility</p:attrName>
                                        </p:attrNameLst>
                                      </p:cBhvr>
                                      <p:to>
                                        <p:strVal val="visible"/>
                                      </p:to>
                                    </p:set>
                                    <p:animEffect transition="in" filter="fade">
                                      <p:cBhvr>
                                        <p:cTn id="20" dur="1000"/>
                                        <p:tgtEl>
                                          <p:spTgt spid="684"/>
                                        </p:tgtEl>
                                      </p:cBhvr>
                                    </p:animEffect>
                                    <p:anim calcmode="lin" valueType="num">
                                      <p:cBhvr>
                                        <p:cTn id="21" dur="1000" fill="hold"/>
                                        <p:tgtEl>
                                          <p:spTgt spid="684"/>
                                        </p:tgtEl>
                                        <p:attrNameLst>
                                          <p:attrName>ppt_x</p:attrName>
                                        </p:attrNameLst>
                                      </p:cBhvr>
                                      <p:tavLst>
                                        <p:tav tm="0">
                                          <p:val>
                                            <p:strVal val="#ppt_x"/>
                                          </p:val>
                                        </p:tav>
                                        <p:tav tm="100000">
                                          <p:val>
                                            <p:strVal val="#ppt_x"/>
                                          </p:val>
                                        </p:tav>
                                      </p:tavLst>
                                    </p:anim>
                                    <p:anim calcmode="lin" valueType="num">
                                      <p:cBhvr>
                                        <p:cTn id="22" dur="1000" fill="hold"/>
                                        <p:tgtEl>
                                          <p:spTgt spid="6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 grpId="0"/>
      <p:bldP spid="68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691" name="矩形"/>
          <p:cNvSpPr>
            <a:spLocks/>
          </p:cNvSpPr>
          <p:nvPr/>
        </p:nvSpPr>
        <p:spPr>
          <a:xfrm>
            <a:off x="1233167" y="379203"/>
            <a:ext cx="8580338"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eaLnBrk="1" latinLnBrk="0" hangingPunct="1">
              <a:lnSpc>
                <a:spcPct val="100000"/>
              </a:lnSpc>
              <a:spcBef>
                <a:spcPts val="1000"/>
              </a:spcBef>
              <a:spcAft>
                <a:spcPts val="0"/>
              </a:spcAft>
              <a:buNone/>
            </a:pPr>
            <a:r>
              <a:rPr lang="en-US" altLang="zh-CN" sz="2400" b="1" u="none" strike="noStrike" kern="0" cap="none" spc="300" baseline="0" dirty="0">
                <a:solidFill>
                  <a:srgbClr val="D70000"/>
                </a:solidFill>
                <a:latin typeface="Century Gothic" charset="0"/>
                <a:ea typeface="幼圆" charset="0"/>
                <a:cs typeface="微软雅黑" charset="0"/>
                <a:sym typeface="微软雅黑" charset="0"/>
              </a:rPr>
              <a:t>4</a:t>
            </a:r>
            <a:r>
              <a:rPr lang="en-US" altLang="zh-CN" sz="2400" b="1" u="none" strike="noStrike" kern="0" cap="none" spc="0" baseline="0" dirty="0">
                <a:solidFill>
                  <a:srgbClr val="D70000"/>
                </a:solidFill>
                <a:latin typeface="Century Gothic" charset="0"/>
                <a:ea typeface="幼圆" charset="0"/>
                <a:cs typeface="微软雅黑" charset="0"/>
                <a:sym typeface="微软雅黑" charset="0"/>
              </a:rPr>
              <a:t>.</a:t>
            </a:r>
            <a:r>
              <a:rPr lang="zh-CN" altLang="en-US" sz="2400" b="1" u="none" strike="noStrike" kern="1200" cap="none" spc="300" baseline="0" dirty="0">
                <a:solidFill>
                  <a:srgbClr val="D70000"/>
                </a:solidFill>
                <a:latin typeface="微软雅黑" charset="0"/>
                <a:ea typeface="微软雅黑" charset="0"/>
                <a:cs typeface="微软雅黑" charset="0"/>
              </a:rPr>
              <a:t>加快构建长效机制</a:t>
            </a:r>
            <a:endParaRPr lang="zh-CN" altLang="en-US" sz="2400" b="1" u="none" strike="noStrike" kern="0" cap="none" spc="0" baseline="0" dirty="0">
              <a:solidFill>
                <a:srgbClr val="D70000"/>
              </a:solidFill>
              <a:latin typeface="Century Gothic" charset="0"/>
              <a:ea typeface="幼圆" charset="0"/>
              <a:cs typeface="微软雅黑" charset="0"/>
              <a:sym typeface="微软雅黑" charset="0"/>
            </a:endParaRPr>
          </a:p>
        </p:txBody>
      </p:sp>
      <p:sp>
        <p:nvSpPr>
          <p:cNvPr id="694" name="矩形"/>
          <p:cNvSpPr>
            <a:spLocks/>
          </p:cNvSpPr>
          <p:nvPr/>
        </p:nvSpPr>
        <p:spPr>
          <a:xfrm>
            <a:off x="1276182" y="3568505"/>
            <a:ext cx="2492990" cy="707885"/>
          </a:xfrm>
          <a:prstGeom prst="rect">
            <a:avLst/>
          </a:prstGeom>
          <a:noFill/>
          <a:ln w="9525" cap="flat" cmpd="sng">
            <a:noFill/>
            <a:prstDash val="solid"/>
            <a:miter/>
          </a:ln>
        </p:spPr>
        <p:txBody>
          <a:bodyPr vert="horz" wrap="none" lIns="91440" tIns="45720" rIns="91440" bIns="45720" anchor="t" anchorCtr="0">
            <a:prstTxWarp prst="textNoShape">
              <a:avLst/>
            </a:prstTxWarp>
          </a:bodyPr>
          <a:lstStyle/>
          <a:p>
            <a:pPr marL="0" indent="0" algn="ctr">
              <a:lnSpc>
                <a:spcPct val="100000"/>
              </a:lnSpc>
              <a:spcBef>
                <a:spcPts val="0"/>
              </a:spcBef>
              <a:spcAft>
                <a:spcPts val="0"/>
              </a:spcAft>
              <a:buNone/>
            </a:pPr>
            <a:r>
              <a:rPr lang="zh-CN" altLang="en-US" sz="2000" b="1" u="none" strike="noStrike" kern="1200" cap="none" spc="0" baseline="0">
                <a:solidFill>
                  <a:schemeClr val="bg1"/>
                </a:solidFill>
                <a:latin typeface="微软雅黑" charset="0"/>
                <a:ea typeface="微软雅黑" charset="0"/>
                <a:cs typeface="微软雅黑" charset="0"/>
              </a:rPr>
              <a:t>本科教育是青年学生</a:t>
            </a:r>
            <a:endParaRPr lang="en-US" altLang="zh-CN" sz="2000" b="1" u="none" strike="noStrike" kern="1200" cap="none" spc="0" baseline="0">
              <a:solidFill>
                <a:schemeClr val="bg1"/>
              </a:solidFill>
              <a:latin typeface="微软雅黑" charset="0"/>
              <a:ea typeface="微软雅黑" charset="0"/>
              <a:cs typeface="微软雅黑" charset="0"/>
            </a:endParaRPr>
          </a:p>
          <a:p>
            <a:pPr marL="0" indent="0" algn="ctr">
              <a:lnSpc>
                <a:spcPct val="100000"/>
              </a:lnSpc>
              <a:spcBef>
                <a:spcPts val="0"/>
              </a:spcBef>
              <a:spcAft>
                <a:spcPts val="0"/>
              </a:spcAft>
              <a:buNone/>
            </a:pPr>
            <a:r>
              <a:rPr lang="zh-CN" altLang="en-US" sz="2000" b="1" u="none" strike="noStrike" kern="1200" cap="none" spc="0" baseline="0">
                <a:solidFill>
                  <a:schemeClr val="bg1"/>
                </a:solidFill>
                <a:latin typeface="微软雅黑" charset="0"/>
                <a:ea typeface="微软雅黑" charset="0"/>
                <a:cs typeface="微软雅黑" charset="0"/>
              </a:rPr>
              <a:t>成长成才的关键阶段</a:t>
            </a:r>
            <a:endParaRPr lang="zh-CN" altLang="en-US" sz="2000" b="1" u="none" strike="noStrike" kern="1200" cap="none" spc="250" baseline="0">
              <a:solidFill>
                <a:schemeClr val="bg1"/>
              </a:solidFill>
              <a:latin typeface="微软雅黑" charset="0"/>
              <a:ea typeface="微软雅黑" charset="0"/>
              <a:cs typeface="微软雅黑" charset="0"/>
            </a:endParaRPr>
          </a:p>
        </p:txBody>
      </p:sp>
      <p:sp>
        <p:nvSpPr>
          <p:cNvPr id="696" name="圆角矩形"/>
          <p:cNvSpPr>
            <a:spLocks/>
          </p:cNvSpPr>
          <p:nvPr/>
        </p:nvSpPr>
        <p:spPr>
          <a:xfrm>
            <a:off x="993398" y="1838286"/>
            <a:ext cx="8949745" cy="4441371"/>
          </a:xfrm>
          <a:prstGeom prst="roundRect">
            <a:avLst>
              <a:gd name="adj" fmla="val 11273"/>
            </a:avLst>
          </a:prstGeom>
          <a:solidFill>
            <a:srgbClr val="C00000"/>
          </a:solidFill>
          <a:ln w="19050" cap="flat" cmpd="sng">
            <a:noFill/>
            <a:prstDash val="solid"/>
            <a:round/>
          </a:ln>
          <a:effectLst>
            <a:outerShdw blurRad="127000" dist="63500" dir="8100000" algn="tr" rotWithShape="0">
              <a:srgbClr val="000000">
                <a:alpha val="29803"/>
              </a:srgbClr>
            </a:outerShdw>
          </a:effectLst>
        </p:spPr>
      </p:sp>
      <p:sp>
        <p:nvSpPr>
          <p:cNvPr id="697" name="矩形"/>
          <p:cNvSpPr>
            <a:spLocks/>
          </p:cNvSpPr>
          <p:nvPr/>
        </p:nvSpPr>
        <p:spPr>
          <a:xfrm>
            <a:off x="1644317" y="1284584"/>
            <a:ext cx="9395582" cy="4459039"/>
          </a:xfrm>
          <a:prstGeom prst="rect">
            <a:avLst/>
          </a:prstGeom>
          <a:solidFill>
            <a:srgbClr val="FFFFFF"/>
          </a:solidFill>
          <a:ln w="12700" cap="flat" cmpd="sng">
            <a:noFill/>
            <a:prstDash val="solid"/>
            <a:round/>
          </a:ln>
        </p:spPr>
        <p:txBody>
          <a:bodyPr vert="horz" wrap="square" lIns="91438" tIns="45719" rIns="91438" bIns="45719" anchor="t" anchorCtr="0">
            <a:prstTxWarp prst="textNoShape">
              <a:avLst/>
            </a:prstTxWarp>
          </a:bodyPr>
          <a:lstStyle/>
          <a:p>
            <a:pPr marL="0" indent="0" algn="just">
              <a:lnSpc>
                <a:spcPct val="150000"/>
              </a:lnSpc>
              <a:spcBef>
                <a:spcPts val="0"/>
              </a:spcBef>
              <a:spcAft>
                <a:spcPts val="0"/>
              </a:spcAft>
              <a:buNone/>
            </a:pPr>
            <a:r>
              <a:rPr lang="zh-CN" altLang="en-US" sz="2400" u="none" strike="noStrike" kern="1200" cap="none" spc="0" baseline="0" dirty="0">
                <a:solidFill>
                  <a:srgbClr val="000000"/>
                </a:solidFill>
                <a:latin typeface="微软雅黑" charset="0"/>
                <a:ea typeface="微软雅黑" charset="0"/>
                <a:cs typeface="微软雅黑" charset="0"/>
              </a:rPr>
              <a:t>要健全质量评价与保障机制。按照本科专业类教学质量标准及有关行业标准，确立人才培养要求，完善自我评估制度。强化每个主体的质量意识、质量责任，逐步形成以教育部门为主导，学校为主体，行业部门、学术组织和社会机构共同参与的中国特色、世界水平的质量保障制度体系。要营造浓厚的教育质量文化。推动高校建立自省、自律、自查、自纠的质量文化，突出学生中心、产出导向、持续改进，将质量标准落实到教育教学各环节，将质量要求内化为全校师生的共同价值追求和自觉行为，形成以提高人才培养水平为核心的质量文化。</a:t>
            </a:r>
          </a:p>
        </p:txBody>
      </p:sp>
      <p:pic>
        <p:nvPicPr>
          <p:cNvPr id="875" name="图片"/>
          <p:cNvPicPr>
            <a:picLocks noChangeAspect="1"/>
          </p:cNvPicPr>
          <p:nvPr/>
        </p:nvPicPr>
        <p:blipFill>
          <a:blip r:embed="rId3"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7430260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94"/>
                                        </p:tgtEl>
                                        <p:attrNameLst>
                                          <p:attrName>style.visibility</p:attrName>
                                        </p:attrNameLst>
                                      </p:cBhvr>
                                      <p:to>
                                        <p:strVal val="visible"/>
                                      </p:to>
                                    </p:set>
                                    <p:animEffect transition="in" filter="barn(outVertical)">
                                      <p:cBhvr>
                                        <p:cTn id="7" dur="500"/>
                                        <p:tgtEl>
                                          <p:spTgt spid="6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97"/>
                                        </p:tgtEl>
                                        <p:attrNameLst>
                                          <p:attrName>style.visibility</p:attrName>
                                        </p:attrNameLst>
                                      </p:cBhvr>
                                      <p:to>
                                        <p:strVal val="visible"/>
                                      </p:to>
                                    </p:set>
                                    <p:animEffect transition="in" filter="fade">
                                      <p:cBhvr>
                                        <p:cTn id="12" dur="1000"/>
                                        <p:tgtEl>
                                          <p:spTgt spid="697"/>
                                        </p:tgtEl>
                                      </p:cBhvr>
                                    </p:animEffect>
                                    <p:anim calcmode="lin" valueType="num">
                                      <p:cBhvr>
                                        <p:cTn id="13" dur="1000" fill="hold"/>
                                        <p:tgtEl>
                                          <p:spTgt spid="697"/>
                                        </p:tgtEl>
                                        <p:attrNameLst>
                                          <p:attrName>ppt_x</p:attrName>
                                        </p:attrNameLst>
                                      </p:cBhvr>
                                      <p:tavLst>
                                        <p:tav tm="0">
                                          <p:val>
                                            <p:strVal val="#ppt_x"/>
                                          </p:val>
                                        </p:tav>
                                        <p:tav tm="100000">
                                          <p:val>
                                            <p:strVal val="#ppt_x"/>
                                          </p:val>
                                        </p:tav>
                                      </p:tavLst>
                                    </p:anim>
                                    <p:anim calcmode="lin" valueType="num">
                                      <p:cBhvr>
                                        <p:cTn id="14" dur="1000" fill="hold"/>
                                        <p:tgtEl>
                                          <p:spTgt spid="69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96"/>
                                        </p:tgtEl>
                                        <p:attrNameLst>
                                          <p:attrName>style.visibility</p:attrName>
                                        </p:attrNameLst>
                                      </p:cBhvr>
                                      <p:to>
                                        <p:strVal val="visible"/>
                                      </p:to>
                                    </p:set>
                                    <p:animEffect transition="in" filter="wipe(left)">
                                      <p:cBhvr>
                                        <p:cTn id="18" dur="500"/>
                                        <p:tgtEl>
                                          <p:spTgt spid="69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91"/>
                                        </p:tgtEl>
                                        <p:attrNameLst>
                                          <p:attrName>style.visibility</p:attrName>
                                        </p:attrNameLst>
                                      </p:cBhvr>
                                      <p:to>
                                        <p:strVal val="visible"/>
                                      </p:to>
                                    </p:set>
                                    <p:animEffect transition="in" filter="fade">
                                      <p:cBhvr>
                                        <p:cTn id="23" dur="1000"/>
                                        <p:tgtEl>
                                          <p:spTgt spid="691"/>
                                        </p:tgtEl>
                                      </p:cBhvr>
                                    </p:animEffect>
                                    <p:anim calcmode="lin" valueType="num">
                                      <p:cBhvr>
                                        <p:cTn id="24" dur="1000" fill="hold"/>
                                        <p:tgtEl>
                                          <p:spTgt spid="691"/>
                                        </p:tgtEl>
                                        <p:attrNameLst>
                                          <p:attrName>ppt_x</p:attrName>
                                        </p:attrNameLst>
                                      </p:cBhvr>
                                      <p:tavLst>
                                        <p:tav tm="0">
                                          <p:val>
                                            <p:strVal val="#ppt_x"/>
                                          </p:val>
                                        </p:tav>
                                        <p:tav tm="100000">
                                          <p:val>
                                            <p:strVal val="#ppt_x"/>
                                          </p:val>
                                        </p:tav>
                                      </p:tavLst>
                                    </p:anim>
                                    <p:anim calcmode="lin" valueType="num">
                                      <p:cBhvr>
                                        <p:cTn id="25" dur="1000" fill="hold"/>
                                        <p:tgtEl>
                                          <p:spTgt spid="6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 grpId="0"/>
      <p:bldP spid="694" grpId="0"/>
      <p:bldP spid="696" grpId="0" animBg="1"/>
      <p:bldP spid="69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701" name="矩形"/>
          <p:cNvSpPr>
            <a:spLocks/>
          </p:cNvSpPr>
          <p:nvPr/>
        </p:nvSpPr>
        <p:spPr>
          <a:xfrm>
            <a:off x="1233167" y="379203"/>
            <a:ext cx="8580338"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eaLnBrk="1" latinLnBrk="0" hangingPunct="1">
              <a:lnSpc>
                <a:spcPct val="100000"/>
              </a:lnSpc>
              <a:spcBef>
                <a:spcPts val="1000"/>
              </a:spcBef>
              <a:spcAft>
                <a:spcPts val="0"/>
              </a:spcAft>
              <a:buNone/>
            </a:pPr>
            <a:r>
              <a:rPr lang="en-US" altLang="zh-CN" sz="2400" b="1" u="none" strike="noStrike" kern="0" cap="none" spc="300" baseline="0" dirty="0">
                <a:solidFill>
                  <a:srgbClr val="D70000"/>
                </a:solidFill>
                <a:latin typeface="Century Gothic" charset="0"/>
                <a:ea typeface="幼圆" charset="0"/>
                <a:cs typeface="微软雅黑" charset="0"/>
                <a:sym typeface="微软雅黑" charset="0"/>
              </a:rPr>
              <a:t>5</a:t>
            </a:r>
            <a:r>
              <a:rPr lang="en-US" altLang="zh-CN" sz="2400" b="1" u="none" strike="noStrike" kern="0" cap="none" spc="0" baseline="0" dirty="0">
                <a:solidFill>
                  <a:srgbClr val="D70000"/>
                </a:solidFill>
                <a:latin typeface="Century Gothic" charset="0"/>
                <a:ea typeface="幼圆" charset="0"/>
                <a:cs typeface="微软雅黑" charset="0"/>
                <a:sym typeface="微软雅黑" charset="0"/>
              </a:rPr>
              <a:t>.</a:t>
            </a:r>
            <a:r>
              <a:rPr lang="zh-CN" altLang="en-US" sz="2400" b="1" u="none" strike="noStrike" kern="1200" cap="none" spc="300" baseline="0" dirty="0">
                <a:solidFill>
                  <a:srgbClr val="D70000"/>
                </a:solidFill>
                <a:latin typeface="微软雅黑" charset="0"/>
                <a:ea typeface="微软雅黑" charset="0"/>
                <a:cs typeface="微软雅黑" charset="0"/>
              </a:rPr>
              <a:t>注重发挥示范引领作用</a:t>
            </a:r>
            <a:endParaRPr lang="zh-CN" altLang="en-US" sz="2400" b="1" u="none" strike="noStrike" kern="0" cap="none" spc="0" baseline="0" dirty="0">
              <a:solidFill>
                <a:srgbClr val="D70000"/>
              </a:solidFill>
              <a:latin typeface="Century Gothic" charset="0"/>
              <a:ea typeface="幼圆" charset="0"/>
              <a:cs typeface="微软雅黑" charset="0"/>
              <a:sym typeface="微软雅黑" charset="0"/>
            </a:endParaRPr>
          </a:p>
        </p:txBody>
      </p:sp>
      <p:sp>
        <p:nvSpPr>
          <p:cNvPr id="706" name="矩形"/>
          <p:cNvSpPr>
            <a:spLocks/>
          </p:cNvSpPr>
          <p:nvPr/>
        </p:nvSpPr>
        <p:spPr>
          <a:xfrm>
            <a:off x="1603170" y="1276866"/>
            <a:ext cx="2671946" cy="1834469"/>
          </a:xfrm>
          <a:prstGeom prst="rect">
            <a:avLst/>
          </a:prstGeom>
          <a:solidFill>
            <a:schemeClr val="bg1"/>
          </a:solidFill>
          <a:ln w="12700" cap="flat" cmpd="sng">
            <a:noFill/>
            <a:prstDash val="solid"/>
            <a:round/>
          </a:ln>
          <a:effectLst>
            <a:outerShdw blurRad="63500" sx="102000" sy="102000" algn="ctr" rotWithShape="0">
              <a:srgbClr val="000000">
                <a:alpha val="39607"/>
              </a:srgbClr>
            </a:outerShdw>
          </a:effectLst>
        </p:spPr>
      </p:sp>
      <p:pic>
        <p:nvPicPr>
          <p:cNvPr id="707" name="图片"/>
          <p:cNvPicPr>
            <a:picLocks noChangeAspect="1"/>
          </p:cNvPicPr>
          <p:nvPr/>
        </p:nvPicPr>
        <p:blipFill>
          <a:blip r:embed="rId3" cstate="print"/>
          <a:stretch>
            <a:fillRect/>
          </a:stretch>
        </p:blipFill>
        <p:spPr>
          <a:xfrm>
            <a:off x="1762463" y="1436131"/>
            <a:ext cx="2365237" cy="1492132"/>
          </a:xfrm>
          <a:prstGeom prst="rect">
            <a:avLst/>
          </a:prstGeom>
          <a:noFill/>
          <a:ln w="9525" cap="flat" cmpd="sng">
            <a:noFill/>
            <a:prstDash val="solid"/>
            <a:miter/>
          </a:ln>
        </p:spPr>
      </p:pic>
      <p:sp>
        <p:nvSpPr>
          <p:cNvPr id="708" name="矩形"/>
          <p:cNvSpPr>
            <a:spLocks/>
          </p:cNvSpPr>
          <p:nvPr/>
        </p:nvSpPr>
        <p:spPr>
          <a:xfrm>
            <a:off x="7825838" y="4058972"/>
            <a:ext cx="2873829" cy="2199323"/>
          </a:xfrm>
          <a:prstGeom prst="rect">
            <a:avLst/>
          </a:prstGeom>
          <a:solidFill>
            <a:schemeClr val="bg1"/>
          </a:solidFill>
          <a:ln w="12700" cap="flat" cmpd="sng">
            <a:noFill/>
            <a:prstDash val="solid"/>
            <a:round/>
          </a:ln>
          <a:effectLst>
            <a:outerShdw blurRad="63500" sx="102000" sy="102000" algn="ctr" rotWithShape="0">
              <a:srgbClr val="000000">
                <a:alpha val="39607"/>
              </a:srgbClr>
            </a:outerShdw>
          </a:effectLst>
        </p:spPr>
      </p:sp>
      <p:pic>
        <p:nvPicPr>
          <p:cNvPr id="709" name="图片"/>
          <p:cNvPicPr>
            <a:picLocks noChangeAspect="1"/>
          </p:cNvPicPr>
          <p:nvPr/>
        </p:nvPicPr>
        <p:blipFill>
          <a:blip r:embed="rId4" cstate="print"/>
          <a:stretch>
            <a:fillRect/>
          </a:stretch>
        </p:blipFill>
        <p:spPr>
          <a:xfrm>
            <a:off x="7977262" y="4161325"/>
            <a:ext cx="2570978" cy="2018585"/>
          </a:xfrm>
          <a:prstGeom prst="rect">
            <a:avLst/>
          </a:prstGeom>
          <a:noFill/>
          <a:ln w="9525" cap="flat" cmpd="sng">
            <a:noFill/>
            <a:prstDash val="solid"/>
            <a:miter/>
          </a:ln>
        </p:spPr>
      </p:pic>
      <p:sp>
        <p:nvSpPr>
          <p:cNvPr id="710" name="矩形"/>
          <p:cNvSpPr>
            <a:spLocks/>
          </p:cNvSpPr>
          <p:nvPr/>
        </p:nvSpPr>
        <p:spPr>
          <a:xfrm>
            <a:off x="5029891" y="1483368"/>
            <a:ext cx="6427257" cy="1945632"/>
          </a:xfrm>
          <a:prstGeom prst="rect">
            <a:avLst/>
          </a:prstGeom>
          <a:noFill/>
          <a:ln w="9525" cap="flat" cmpd="sng">
            <a:noFill/>
            <a:prstDash val="solid"/>
            <a:miter/>
          </a:ln>
        </p:spPr>
        <p:txBody>
          <a:bodyPr vert="horz" wrap="square" lIns="45720" tIns="22860" rIns="45720" bIns="22860" anchor="t" anchorCtr="0">
            <a:prstTxWarp prst="textNoShape">
              <a:avLst/>
            </a:prstTxWarp>
          </a:bodyPr>
          <a:lstStyle/>
          <a:p>
            <a:pPr marL="0" indent="0" algn="just">
              <a:lnSpc>
                <a:spcPct val="15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在全面总结</a:t>
            </a:r>
            <a:r>
              <a:rPr lang="en-US" altLang="zh-CN" sz="2000" u="none" strike="noStrike" kern="1200" cap="none" spc="0" baseline="0" dirty="0">
                <a:solidFill>
                  <a:schemeClr val="tx1"/>
                </a:solidFill>
                <a:latin typeface="微软雅黑" charset="0"/>
                <a:ea typeface="微软雅黑" charset="0"/>
                <a:cs typeface="微软雅黑" charset="0"/>
              </a:rPr>
              <a:t>2009</a:t>
            </a:r>
            <a:r>
              <a:rPr lang="zh-CN" altLang="en-US" sz="2000" u="none" strike="noStrike" kern="1200" cap="none" spc="0" baseline="0" dirty="0">
                <a:solidFill>
                  <a:schemeClr val="tx1"/>
                </a:solidFill>
                <a:latin typeface="微软雅黑" charset="0"/>
                <a:ea typeface="微软雅黑" charset="0"/>
                <a:cs typeface="微软雅黑" charset="0"/>
              </a:rPr>
              <a:t>年以来开展的系列卓越拔尖人才教育培养计划工作成效的基础上，启动实施卓越工程师、医生、农林人才、法治人才、新闻传播人才、教师等系列教育培养计划和基础学科拔尖人才培养计划</a:t>
            </a:r>
            <a:r>
              <a:rPr lang="en-US" altLang="zh-CN" sz="2000" u="none" strike="noStrike" kern="1200" cap="none" spc="0" baseline="0" dirty="0">
                <a:solidFill>
                  <a:schemeClr val="tx1"/>
                </a:solidFill>
                <a:latin typeface="微软雅黑" charset="0"/>
                <a:ea typeface="微软雅黑" charset="0"/>
                <a:cs typeface="微软雅黑" charset="0"/>
              </a:rPr>
              <a:t>2.0</a:t>
            </a:r>
            <a:r>
              <a:rPr lang="zh-CN" altLang="en-US" sz="2000" u="none" strike="noStrike" kern="1200" cap="none" spc="0" baseline="0" dirty="0">
                <a:solidFill>
                  <a:schemeClr val="tx1"/>
                </a:solidFill>
                <a:latin typeface="微软雅黑" charset="0"/>
                <a:ea typeface="微软雅黑" charset="0"/>
                <a:cs typeface="微软雅黑" charset="0"/>
              </a:rPr>
              <a:t>。</a:t>
            </a:r>
            <a:endParaRPr lang="zh-CN" altLang="en-US" sz="2000" u="none" strike="noStrike" kern="1200" cap="none" spc="0" baseline="0" dirty="0">
              <a:solidFill>
                <a:srgbClr val="404040"/>
              </a:solidFill>
              <a:latin typeface="微软雅黑" charset="0"/>
              <a:ea typeface="微软雅黑" charset="0"/>
              <a:cs typeface="微软雅黑" charset="0"/>
              <a:sym typeface="微软雅黑" charset="0"/>
            </a:endParaRPr>
          </a:p>
        </p:txBody>
      </p:sp>
      <p:sp>
        <p:nvSpPr>
          <p:cNvPr id="711" name="矩形"/>
          <p:cNvSpPr>
            <a:spLocks/>
          </p:cNvSpPr>
          <p:nvPr/>
        </p:nvSpPr>
        <p:spPr>
          <a:xfrm>
            <a:off x="1074716" y="3676802"/>
            <a:ext cx="6400800" cy="2963662"/>
          </a:xfrm>
          <a:prstGeom prst="rect">
            <a:avLst/>
          </a:prstGeom>
          <a:noFill/>
          <a:ln w="9525" cap="flat" cmpd="sng">
            <a:noFill/>
            <a:prstDash val="solid"/>
            <a:miter/>
          </a:ln>
        </p:spPr>
        <p:txBody>
          <a:bodyPr vert="horz" wrap="square" lIns="45720" tIns="22860" rIns="45720" bIns="22860" anchor="t" anchorCtr="0">
            <a:prstTxWarp prst="textNoShape">
              <a:avLst/>
            </a:prstTxWarp>
          </a:bodyPr>
          <a:lstStyle/>
          <a:p>
            <a:pPr marL="0" indent="0" algn="just">
              <a:lnSpc>
                <a:spcPct val="150000"/>
              </a:lnSpc>
              <a:spcBef>
                <a:spcPts val="0"/>
              </a:spcBef>
              <a:spcAft>
                <a:spcPts val="0"/>
              </a:spcAft>
              <a:buNone/>
            </a:pPr>
            <a:endParaRPr lang="en-US" altLang="zh-CN" sz="2000" u="none" strike="noStrike" kern="1200" cap="none" spc="0" baseline="0" dirty="0">
              <a:solidFill>
                <a:schemeClr val="tx1"/>
              </a:solidFill>
              <a:latin typeface="微软雅黑" charset="0"/>
              <a:ea typeface="微软雅黑" charset="0"/>
              <a:cs typeface="微软雅黑" charset="0"/>
            </a:endParaRPr>
          </a:p>
          <a:p>
            <a:pPr marL="0" indent="0" algn="just">
              <a:lnSpc>
                <a:spcPct val="15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“六卓越一拔尖</a:t>
            </a:r>
            <a:r>
              <a:rPr lang="en-US" altLang="zh-CN" sz="2000" u="none" strike="noStrike" kern="1200" cap="none" spc="0" baseline="0" dirty="0">
                <a:solidFill>
                  <a:schemeClr val="tx1"/>
                </a:solidFill>
                <a:latin typeface="微软雅黑" charset="0"/>
                <a:ea typeface="微软雅黑" charset="0"/>
                <a:cs typeface="微软雅黑" charset="0"/>
              </a:rPr>
              <a:t>2.0</a:t>
            </a:r>
            <a:r>
              <a:rPr lang="zh-CN" altLang="en-US" sz="2000" u="none" strike="noStrike" kern="1200" cap="none" spc="0" baseline="0" dirty="0">
                <a:solidFill>
                  <a:schemeClr val="tx1"/>
                </a:solidFill>
                <a:latin typeface="微软雅黑" charset="0"/>
                <a:ea typeface="微软雅黑" charset="0"/>
                <a:cs typeface="微软雅黑" charset="0"/>
              </a:rPr>
              <a:t>”以提高育人质量为核心，将通过强化部、省、校三级实施体系，推动领导精力、教师精力、学生精力、资源投入更加聚焦人才培养工作。</a:t>
            </a:r>
            <a:endParaRPr lang="zh-CN" altLang="en-US" sz="2000" u="none" strike="noStrike" kern="1200" cap="none" spc="0" baseline="0" dirty="0">
              <a:solidFill>
                <a:srgbClr val="404040"/>
              </a:solidFill>
              <a:latin typeface="微软雅黑" charset="0"/>
              <a:ea typeface="微软雅黑" charset="0"/>
              <a:cs typeface="微软雅黑" charset="0"/>
              <a:sym typeface="微软雅黑" charset="0"/>
            </a:endParaRPr>
          </a:p>
        </p:txBody>
      </p:sp>
      <p:pic>
        <p:nvPicPr>
          <p:cNvPr id="876" name="图片"/>
          <p:cNvPicPr>
            <a:picLocks noChangeAspect="1"/>
          </p:cNvPicPr>
          <p:nvPr/>
        </p:nvPicPr>
        <p:blipFill>
          <a:blip r:embed="rId5"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120432933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1"/>
                                        </p:tgtEl>
                                        <p:attrNameLst>
                                          <p:attrName>style.visibility</p:attrName>
                                        </p:attrNameLst>
                                      </p:cBhvr>
                                      <p:to>
                                        <p:strVal val="visible"/>
                                      </p:to>
                                    </p:set>
                                    <p:animEffect transition="in" filter="fade">
                                      <p:cBhvr>
                                        <p:cTn id="7" dur="1000"/>
                                        <p:tgtEl>
                                          <p:spTgt spid="701"/>
                                        </p:tgtEl>
                                      </p:cBhvr>
                                    </p:animEffect>
                                    <p:anim calcmode="lin" valueType="num">
                                      <p:cBhvr>
                                        <p:cTn id="8" dur="1000" fill="hold"/>
                                        <p:tgtEl>
                                          <p:spTgt spid="701"/>
                                        </p:tgtEl>
                                        <p:attrNameLst>
                                          <p:attrName>ppt_x</p:attrName>
                                        </p:attrNameLst>
                                      </p:cBhvr>
                                      <p:tavLst>
                                        <p:tav tm="0">
                                          <p:val>
                                            <p:strVal val="#ppt_x"/>
                                          </p:val>
                                        </p:tav>
                                        <p:tav tm="100000">
                                          <p:val>
                                            <p:strVal val="#ppt_x"/>
                                          </p:val>
                                        </p:tav>
                                      </p:tavLst>
                                    </p:anim>
                                    <p:anim calcmode="lin" valueType="num">
                                      <p:cBhvr>
                                        <p:cTn id="9" dur="1000" fill="hold"/>
                                        <p:tgtEl>
                                          <p:spTgt spid="7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7"/>
                                        </p:tgtEl>
                                        <p:attrNameLst>
                                          <p:attrName>style.visibility</p:attrName>
                                        </p:attrNameLst>
                                      </p:cBhvr>
                                      <p:to>
                                        <p:strVal val="visible"/>
                                      </p:to>
                                    </p:set>
                                    <p:animEffect transition="in" filter="fade">
                                      <p:cBhvr>
                                        <p:cTn id="14" dur="1000"/>
                                        <p:tgtEl>
                                          <p:spTgt spid="707"/>
                                        </p:tgtEl>
                                      </p:cBhvr>
                                    </p:animEffect>
                                    <p:anim calcmode="lin" valueType="num">
                                      <p:cBhvr>
                                        <p:cTn id="15" dur="1000" fill="hold"/>
                                        <p:tgtEl>
                                          <p:spTgt spid="707"/>
                                        </p:tgtEl>
                                        <p:attrNameLst>
                                          <p:attrName>ppt_x</p:attrName>
                                        </p:attrNameLst>
                                      </p:cBhvr>
                                      <p:tavLst>
                                        <p:tav tm="0">
                                          <p:val>
                                            <p:strVal val="#ppt_x"/>
                                          </p:val>
                                        </p:tav>
                                        <p:tav tm="100000">
                                          <p:val>
                                            <p:strVal val="#ppt_x"/>
                                          </p:val>
                                        </p:tav>
                                      </p:tavLst>
                                    </p:anim>
                                    <p:anim calcmode="lin" valueType="num">
                                      <p:cBhvr>
                                        <p:cTn id="16" dur="1000" fill="hold"/>
                                        <p:tgtEl>
                                          <p:spTgt spid="70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0"/>
                                        </p:tgtEl>
                                        <p:attrNameLst>
                                          <p:attrName>style.visibility</p:attrName>
                                        </p:attrNameLst>
                                      </p:cBhvr>
                                      <p:to>
                                        <p:strVal val="visible"/>
                                      </p:to>
                                    </p:set>
                                    <p:animEffect transition="in" filter="fade">
                                      <p:cBhvr>
                                        <p:cTn id="21" dur="1000"/>
                                        <p:tgtEl>
                                          <p:spTgt spid="710"/>
                                        </p:tgtEl>
                                      </p:cBhvr>
                                    </p:animEffect>
                                    <p:anim calcmode="lin" valueType="num">
                                      <p:cBhvr>
                                        <p:cTn id="22" dur="1000" fill="hold"/>
                                        <p:tgtEl>
                                          <p:spTgt spid="710"/>
                                        </p:tgtEl>
                                        <p:attrNameLst>
                                          <p:attrName>ppt_x</p:attrName>
                                        </p:attrNameLst>
                                      </p:cBhvr>
                                      <p:tavLst>
                                        <p:tav tm="0">
                                          <p:val>
                                            <p:strVal val="#ppt_x"/>
                                          </p:val>
                                        </p:tav>
                                        <p:tav tm="100000">
                                          <p:val>
                                            <p:strVal val="#ppt_x"/>
                                          </p:val>
                                        </p:tav>
                                      </p:tavLst>
                                    </p:anim>
                                    <p:anim calcmode="lin" valueType="num">
                                      <p:cBhvr>
                                        <p:cTn id="23" dur="1000" fill="hold"/>
                                        <p:tgtEl>
                                          <p:spTgt spid="7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09"/>
                                        </p:tgtEl>
                                        <p:attrNameLst>
                                          <p:attrName>style.visibility</p:attrName>
                                        </p:attrNameLst>
                                      </p:cBhvr>
                                      <p:to>
                                        <p:strVal val="visible"/>
                                      </p:to>
                                    </p:set>
                                    <p:animEffect transition="in" filter="fade">
                                      <p:cBhvr>
                                        <p:cTn id="28" dur="1000"/>
                                        <p:tgtEl>
                                          <p:spTgt spid="709"/>
                                        </p:tgtEl>
                                      </p:cBhvr>
                                    </p:animEffect>
                                    <p:anim calcmode="lin" valueType="num">
                                      <p:cBhvr>
                                        <p:cTn id="29" dur="1000" fill="hold"/>
                                        <p:tgtEl>
                                          <p:spTgt spid="709"/>
                                        </p:tgtEl>
                                        <p:attrNameLst>
                                          <p:attrName>ppt_x</p:attrName>
                                        </p:attrNameLst>
                                      </p:cBhvr>
                                      <p:tavLst>
                                        <p:tav tm="0">
                                          <p:val>
                                            <p:strVal val="#ppt_x"/>
                                          </p:val>
                                        </p:tav>
                                        <p:tav tm="100000">
                                          <p:val>
                                            <p:strVal val="#ppt_x"/>
                                          </p:val>
                                        </p:tav>
                                      </p:tavLst>
                                    </p:anim>
                                    <p:anim calcmode="lin" valueType="num">
                                      <p:cBhvr>
                                        <p:cTn id="30" dur="1000" fill="hold"/>
                                        <p:tgtEl>
                                          <p:spTgt spid="70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11"/>
                                        </p:tgtEl>
                                        <p:attrNameLst>
                                          <p:attrName>style.visibility</p:attrName>
                                        </p:attrNameLst>
                                      </p:cBhvr>
                                      <p:to>
                                        <p:strVal val="visible"/>
                                      </p:to>
                                    </p:set>
                                    <p:animEffect transition="in" filter="fade">
                                      <p:cBhvr>
                                        <p:cTn id="35" dur="1000"/>
                                        <p:tgtEl>
                                          <p:spTgt spid="711"/>
                                        </p:tgtEl>
                                      </p:cBhvr>
                                    </p:animEffect>
                                    <p:anim calcmode="lin" valueType="num">
                                      <p:cBhvr>
                                        <p:cTn id="36" dur="1000" fill="hold"/>
                                        <p:tgtEl>
                                          <p:spTgt spid="711"/>
                                        </p:tgtEl>
                                        <p:attrNameLst>
                                          <p:attrName>ppt_x</p:attrName>
                                        </p:attrNameLst>
                                      </p:cBhvr>
                                      <p:tavLst>
                                        <p:tav tm="0">
                                          <p:val>
                                            <p:strVal val="#ppt_x"/>
                                          </p:val>
                                        </p:tav>
                                        <p:tav tm="100000">
                                          <p:val>
                                            <p:strVal val="#ppt_x"/>
                                          </p:val>
                                        </p:tav>
                                      </p:tavLst>
                                    </p:anim>
                                    <p:anim calcmode="lin" valueType="num">
                                      <p:cBhvr>
                                        <p:cTn id="37" dur="1000" fill="hold"/>
                                        <p:tgtEl>
                                          <p:spTgt spid="7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 grpId="0"/>
      <p:bldP spid="710" grpId="0"/>
      <p:bldP spid="7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45" name="曲线"/>
          <p:cNvSpPr>
            <a:spLocks noChangeAspect="1"/>
          </p:cNvSpPr>
          <p:nvPr/>
        </p:nvSpPr>
        <p:spPr>
          <a:xfrm>
            <a:off x="2953703" y="3119884"/>
            <a:ext cx="331724" cy="453354"/>
          </a:xfrm>
          <a:custGeom>
            <a:avLst/>
            <a:gdLst>
              <a:gd name="T1" fmla="*/ 0 w 21600"/>
              <a:gd name="T2" fmla="*/ 0 h 21600"/>
              <a:gd name="T3" fmla="*/ 21600 w 21600"/>
              <a:gd name="T4" fmla="*/ 21600 h 21600"/>
            </a:gdLst>
            <a:ahLst/>
            <a:cxnLst/>
            <a:rect l="T1" t="T2" r="T3" b="T4"/>
            <a:pathLst>
              <a:path w="21600" h="21600">
                <a:moveTo>
                  <a:pt x="1657" y="5676"/>
                </a:moveTo>
                <a:cubicBezTo>
                  <a:pt x="1657" y="5069"/>
                  <a:pt x="2047" y="4784"/>
                  <a:pt x="2827" y="4748"/>
                </a:cubicBezTo>
                <a:lnTo>
                  <a:pt x="2827" y="3498"/>
                </a:lnTo>
                <a:cubicBezTo>
                  <a:pt x="1316" y="3534"/>
                  <a:pt x="0" y="4212"/>
                  <a:pt x="0" y="5319"/>
                </a:cubicBezTo>
                <a:lnTo>
                  <a:pt x="0" y="19850"/>
                </a:lnTo>
                <a:cubicBezTo>
                  <a:pt x="0" y="20743"/>
                  <a:pt x="1170" y="21600"/>
                  <a:pt x="2389" y="21600"/>
                </a:cubicBezTo>
                <a:lnTo>
                  <a:pt x="19210" y="21600"/>
                </a:lnTo>
                <a:cubicBezTo>
                  <a:pt x="20429" y="21600"/>
                  <a:pt x="21600" y="20743"/>
                  <a:pt x="21600" y="19850"/>
                </a:cubicBezTo>
                <a:lnTo>
                  <a:pt x="21600" y="5319"/>
                </a:lnTo>
                <a:cubicBezTo>
                  <a:pt x="21600" y="4212"/>
                  <a:pt x="20283" y="3534"/>
                  <a:pt x="18772" y="3498"/>
                </a:cubicBezTo>
                <a:lnTo>
                  <a:pt x="18772" y="4748"/>
                </a:lnTo>
                <a:cubicBezTo>
                  <a:pt x="19600" y="4784"/>
                  <a:pt x="19990" y="5069"/>
                  <a:pt x="19990" y="5676"/>
                </a:cubicBezTo>
                <a:lnTo>
                  <a:pt x="19990" y="19457"/>
                </a:lnTo>
                <a:cubicBezTo>
                  <a:pt x="19990" y="19886"/>
                  <a:pt x="19698" y="20350"/>
                  <a:pt x="19162" y="20350"/>
                </a:cubicBezTo>
                <a:lnTo>
                  <a:pt x="2486" y="20350"/>
                </a:lnTo>
                <a:cubicBezTo>
                  <a:pt x="1804" y="20350"/>
                  <a:pt x="1657" y="19850"/>
                  <a:pt x="1657" y="19350"/>
                </a:cubicBezTo>
                <a:lnTo>
                  <a:pt x="1657" y="5676"/>
                </a:lnTo>
              </a:path>
              <a:path w="21600" h="21600">
                <a:moveTo>
                  <a:pt x="9361" y="2284"/>
                </a:moveTo>
                <a:cubicBezTo>
                  <a:pt x="9361" y="1785"/>
                  <a:pt x="9995" y="1320"/>
                  <a:pt x="10678" y="1320"/>
                </a:cubicBezTo>
                <a:lnTo>
                  <a:pt x="10921" y="1320"/>
                </a:lnTo>
                <a:cubicBezTo>
                  <a:pt x="11604" y="1320"/>
                  <a:pt x="12287" y="1785"/>
                  <a:pt x="12287" y="2284"/>
                </a:cubicBezTo>
                <a:lnTo>
                  <a:pt x="12287" y="2392"/>
                </a:lnTo>
                <a:cubicBezTo>
                  <a:pt x="12287" y="2963"/>
                  <a:pt x="11604" y="3427"/>
                  <a:pt x="10824" y="3427"/>
                </a:cubicBezTo>
                <a:lnTo>
                  <a:pt x="10775" y="3427"/>
                </a:lnTo>
                <a:cubicBezTo>
                  <a:pt x="9995" y="3427"/>
                  <a:pt x="9361" y="2963"/>
                  <a:pt x="9361" y="2392"/>
                </a:cubicBezTo>
                <a:lnTo>
                  <a:pt x="9361" y="2284"/>
                </a:lnTo>
              </a:path>
              <a:path w="21600" h="21600">
                <a:moveTo>
                  <a:pt x="7557" y="2356"/>
                </a:moveTo>
                <a:lnTo>
                  <a:pt x="5168" y="2356"/>
                </a:lnTo>
                <a:cubicBezTo>
                  <a:pt x="4339" y="2356"/>
                  <a:pt x="3949" y="2641"/>
                  <a:pt x="3949" y="3213"/>
                </a:cubicBezTo>
                <a:lnTo>
                  <a:pt x="3949" y="5462"/>
                </a:lnTo>
                <a:cubicBezTo>
                  <a:pt x="3949" y="5855"/>
                  <a:pt x="4290" y="6247"/>
                  <a:pt x="4778" y="6247"/>
                </a:cubicBezTo>
                <a:lnTo>
                  <a:pt x="16821" y="6247"/>
                </a:lnTo>
                <a:cubicBezTo>
                  <a:pt x="17309" y="6247"/>
                  <a:pt x="17650" y="5855"/>
                  <a:pt x="17650" y="5462"/>
                </a:cubicBezTo>
                <a:lnTo>
                  <a:pt x="17650" y="3213"/>
                </a:lnTo>
                <a:cubicBezTo>
                  <a:pt x="17650" y="2641"/>
                  <a:pt x="17260" y="2356"/>
                  <a:pt x="16431" y="2356"/>
                </a:cubicBezTo>
                <a:lnTo>
                  <a:pt x="14042" y="2356"/>
                </a:lnTo>
                <a:cubicBezTo>
                  <a:pt x="14042" y="1142"/>
                  <a:pt x="12677" y="0"/>
                  <a:pt x="11068" y="0"/>
                </a:cubicBezTo>
                <a:lnTo>
                  <a:pt x="10531" y="0"/>
                </a:lnTo>
                <a:cubicBezTo>
                  <a:pt x="8971" y="0"/>
                  <a:pt x="7557" y="1142"/>
                  <a:pt x="7557" y="2356"/>
                </a:cubicBezTo>
              </a:path>
              <a:path w="21600" h="21600">
                <a:moveTo>
                  <a:pt x="4583" y="16565"/>
                </a:moveTo>
                <a:cubicBezTo>
                  <a:pt x="4583" y="16423"/>
                  <a:pt x="4632" y="16387"/>
                  <a:pt x="4778" y="16387"/>
                </a:cubicBezTo>
                <a:lnTo>
                  <a:pt x="7606" y="16387"/>
                </a:lnTo>
                <a:lnTo>
                  <a:pt x="7606" y="16565"/>
                </a:lnTo>
                <a:cubicBezTo>
                  <a:pt x="7606" y="16744"/>
                  <a:pt x="6436" y="17244"/>
                  <a:pt x="6192" y="17315"/>
                </a:cubicBezTo>
                <a:cubicBezTo>
                  <a:pt x="5997" y="17208"/>
                  <a:pt x="5558" y="16887"/>
                  <a:pt x="5217" y="16887"/>
                </a:cubicBezTo>
                <a:lnTo>
                  <a:pt x="5168" y="16887"/>
                </a:lnTo>
                <a:cubicBezTo>
                  <a:pt x="4973" y="16887"/>
                  <a:pt x="4729" y="17101"/>
                  <a:pt x="4729" y="17208"/>
                </a:cubicBezTo>
                <a:lnTo>
                  <a:pt x="4729" y="17280"/>
                </a:lnTo>
                <a:cubicBezTo>
                  <a:pt x="4729" y="17422"/>
                  <a:pt x="5753" y="18243"/>
                  <a:pt x="5997" y="18243"/>
                </a:cubicBezTo>
                <a:lnTo>
                  <a:pt x="6046" y="18243"/>
                </a:lnTo>
                <a:cubicBezTo>
                  <a:pt x="6241" y="18243"/>
                  <a:pt x="7411" y="17565"/>
                  <a:pt x="7606" y="17458"/>
                </a:cubicBezTo>
                <a:cubicBezTo>
                  <a:pt x="7606" y="17744"/>
                  <a:pt x="7801" y="18708"/>
                  <a:pt x="7411" y="18708"/>
                </a:cubicBezTo>
                <a:lnTo>
                  <a:pt x="4778" y="18708"/>
                </a:lnTo>
                <a:cubicBezTo>
                  <a:pt x="4632" y="18708"/>
                  <a:pt x="4583" y="18672"/>
                  <a:pt x="4583" y="18529"/>
                </a:cubicBezTo>
                <a:lnTo>
                  <a:pt x="4583" y="16565"/>
                </a:lnTo>
              </a:path>
              <a:path w="21600" h="21600">
                <a:moveTo>
                  <a:pt x="7411" y="19243"/>
                </a:moveTo>
                <a:cubicBezTo>
                  <a:pt x="8825" y="19243"/>
                  <a:pt x="8288" y="18136"/>
                  <a:pt x="8386" y="17172"/>
                </a:cubicBezTo>
                <a:cubicBezTo>
                  <a:pt x="8435" y="16673"/>
                  <a:pt x="10092" y="16244"/>
                  <a:pt x="10239" y="15816"/>
                </a:cubicBezTo>
                <a:lnTo>
                  <a:pt x="10044" y="15816"/>
                </a:lnTo>
                <a:cubicBezTo>
                  <a:pt x="9507" y="15816"/>
                  <a:pt x="8727" y="16137"/>
                  <a:pt x="8386" y="16280"/>
                </a:cubicBezTo>
                <a:cubicBezTo>
                  <a:pt x="8191" y="16101"/>
                  <a:pt x="7996" y="15851"/>
                  <a:pt x="7557" y="15851"/>
                </a:cubicBezTo>
                <a:lnTo>
                  <a:pt x="4632" y="15851"/>
                </a:lnTo>
                <a:cubicBezTo>
                  <a:pt x="4193" y="15851"/>
                  <a:pt x="3803" y="16137"/>
                  <a:pt x="3803" y="16458"/>
                </a:cubicBezTo>
                <a:lnTo>
                  <a:pt x="3803" y="18636"/>
                </a:lnTo>
                <a:cubicBezTo>
                  <a:pt x="3803" y="19029"/>
                  <a:pt x="4241" y="19243"/>
                  <a:pt x="4778" y="19243"/>
                </a:cubicBezTo>
                <a:lnTo>
                  <a:pt x="7411" y="19243"/>
                </a:lnTo>
              </a:path>
              <a:path w="21600" h="21600">
                <a:moveTo>
                  <a:pt x="4583" y="8639"/>
                </a:moveTo>
                <a:cubicBezTo>
                  <a:pt x="4583" y="8497"/>
                  <a:pt x="4632" y="8461"/>
                  <a:pt x="4778" y="8461"/>
                </a:cubicBezTo>
                <a:lnTo>
                  <a:pt x="7411" y="8461"/>
                </a:lnTo>
                <a:cubicBezTo>
                  <a:pt x="7557" y="8461"/>
                  <a:pt x="7606" y="8497"/>
                  <a:pt x="7606" y="8639"/>
                </a:cubicBezTo>
                <a:cubicBezTo>
                  <a:pt x="7606" y="8782"/>
                  <a:pt x="6338" y="9389"/>
                  <a:pt x="6192" y="9389"/>
                </a:cubicBezTo>
                <a:cubicBezTo>
                  <a:pt x="6046" y="9389"/>
                  <a:pt x="5655" y="8961"/>
                  <a:pt x="5217" y="8961"/>
                </a:cubicBezTo>
                <a:cubicBezTo>
                  <a:pt x="5022" y="8961"/>
                  <a:pt x="4729" y="9139"/>
                  <a:pt x="4729" y="9282"/>
                </a:cubicBezTo>
                <a:lnTo>
                  <a:pt x="4729" y="9354"/>
                </a:lnTo>
                <a:cubicBezTo>
                  <a:pt x="4729" y="9568"/>
                  <a:pt x="5753" y="10282"/>
                  <a:pt x="5997" y="10389"/>
                </a:cubicBezTo>
                <a:lnTo>
                  <a:pt x="7606" y="9496"/>
                </a:lnTo>
                <a:lnTo>
                  <a:pt x="7606" y="10782"/>
                </a:lnTo>
                <a:lnTo>
                  <a:pt x="4583" y="10782"/>
                </a:lnTo>
                <a:lnTo>
                  <a:pt x="4583" y="8639"/>
                </a:lnTo>
              </a:path>
              <a:path w="21600" h="21600">
                <a:moveTo>
                  <a:pt x="8288" y="8354"/>
                </a:moveTo>
                <a:cubicBezTo>
                  <a:pt x="8191" y="8068"/>
                  <a:pt x="7898" y="7925"/>
                  <a:pt x="7411" y="7925"/>
                </a:cubicBezTo>
                <a:lnTo>
                  <a:pt x="4778" y="7925"/>
                </a:lnTo>
                <a:cubicBezTo>
                  <a:pt x="4241" y="7925"/>
                  <a:pt x="3803" y="8175"/>
                  <a:pt x="3803" y="8532"/>
                </a:cubicBezTo>
                <a:lnTo>
                  <a:pt x="3803" y="10710"/>
                </a:lnTo>
                <a:cubicBezTo>
                  <a:pt x="3803" y="11032"/>
                  <a:pt x="4193" y="11317"/>
                  <a:pt x="4632" y="11317"/>
                </a:cubicBezTo>
                <a:lnTo>
                  <a:pt x="7557" y="11317"/>
                </a:lnTo>
                <a:cubicBezTo>
                  <a:pt x="8727" y="11317"/>
                  <a:pt x="8386" y="9960"/>
                  <a:pt x="8337" y="9104"/>
                </a:cubicBezTo>
                <a:lnTo>
                  <a:pt x="10239" y="7925"/>
                </a:lnTo>
                <a:cubicBezTo>
                  <a:pt x="10239" y="7925"/>
                  <a:pt x="10092" y="7890"/>
                  <a:pt x="10092" y="7890"/>
                </a:cubicBezTo>
                <a:cubicBezTo>
                  <a:pt x="9361" y="7890"/>
                  <a:pt x="8776" y="8354"/>
                  <a:pt x="8288" y="8354"/>
                </a:cubicBezTo>
              </a:path>
              <a:path w="21600" h="21600">
                <a:moveTo>
                  <a:pt x="4583" y="12460"/>
                </a:moveTo>
                <a:lnTo>
                  <a:pt x="7606" y="12460"/>
                </a:lnTo>
                <a:lnTo>
                  <a:pt x="7606" y="12745"/>
                </a:lnTo>
                <a:lnTo>
                  <a:pt x="6192" y="13388"/>
                </a:lnTo>
                <a:lnTo>
                  <a:pt x="5265" y="12888"/>
                </a:lnTo>
                <a:cubicBezTo>
                  <a:pt x="5022" y="12995"/>
                  <a:pt x="4729" y="13031"/>
                  <a:pt x="4729" y="13281"/>
                </a:cubicBezTo>
                <a:cubicBezTo>
                  <a:pt x="4729" y="13459"/>
                  <a:pt x="5753" y="14316"/>
                  <a:pt x="5997" y="14316"/>
                </a:cubicBezTo>
                <a:cubicBezTo>
                  <a:pt x="6338" y="14316"/>
                  <a:pt x="7216" y="13566"/>
                  <a:pt x="7606" y="13495"/>
                </a:cubicBezTo>
                <a:lnTo>
                  <a:pt x="7606" y="14709"/>
                </a:lnTo>
                <a:lnTo>
                  <a:pt x="4583" y="14709"/>
                </a:lnTo>
                <a:lnTo>
                  <a:pt x="4583" y="12460"/>
                </a:lnTo>
              </a:path>
              <a:path w="21600" h="21600">
                <a:moveTo>
                  <a:pt x="8337" y="12317"/>
                </a:moveTo>
                <a:cubicBezTo>
                  <a:pt x="8240" y="12138"/>
                  <a:pt x="8045" y="11924"/>
                  <a:pt x="7606" y="11924"/>
                </a:cubicBezTo>
                <a:lnTo>
                  <a:pt x="4583" y="11924"/>
                </a:lnTo>
                <a:cubicBezTo>
                  <a:pt x="4193" y="11924"/>
                  <a:pt x="3803" y="12174"/>
                  <a:pt x="3803" y="12460"/>
                </a:cubicBezTo>
                <a:lnTo>
                  <a:pt x="3803" y="14709"/>
                </a:lnTo>
                <a:cubicBezTo>
                  <a:pt x="3803" y="14995"/>
                  <a:pt x="4193" y="15244"/>
                  <a:pt x="4583" y="15244"/>
                </a:cubicBezTo>
                <a:lnTo>
                  <a:pt x="7606" y="15244"/>
                </a:lnTo>
                <a:cubicBezTo>
                  <a:pt x="8727" y="15244"/>
                  <a:pt x="8386" y="13852"/>
                  <a:pt x="8337" y="13031"/>
                </a:cubicBezTo>
                <a:lnTo>
                  <a:pt x="10239" y="11888"/>
                </a:lnTo>
                <a:lnTo>
                  <a:pt x="9995" y="11781"/>
                </a:lnTo>
                <a:lnTo>
                  <a:pt x="8337" y="12317"/>
                </a:lnTo>
              </a:path>
              <a:path w="21600" h="21600">
                <a:moveTo>
                  <a:pt x="11068" y="18136"/>
                </a:moveTo>
                <a:cubicBezTo>
                  <a:pt x="11068" y="18279"/>
                  <a:pt x="11116" y="18315"/>
                  <a:pt x="11311" y="18315"/>
                </a:cubicBezTo>
                <a:lnTo>
                  <a:pt x="17114" y="18315"/>
                </a:lnTo>
                <a:cubicBezTo>
                  <a:pt x="17309" y="18315"/>
                  <a:pt x="17358" y="18279"/>
                  <a:pt x="17358" y="18136"/>
                </a:cubicBezTo>
                <a:lnTo>
                  <a:pt x="17358" y="16958"/>
                </a:lnTo>
                <a:cubicBezTo>
                  <a:pt x="17358" y="16815"/>
                  <a:pt x="17309" y="16780"/>
                  <a:pt x="17114" y="16780"/>
                </a:cubicBezTo>
                <a:lnTo>
                  <a:pt x="11068" y="16780"/>
                </a:lnTo>
                <a:lnTo>
                  <a:pt x="11068" y="18136"/>
                </a:lnTo>
              </a:path>
              <a:path w="21600" h="21600">
                <a:moveTo>
                  <a:pt x="11068" y="14316"/>
                </a:moveTo>
                <a:lnTo>
                  <a:pt x="17358" y="14316"/>
                </a:lnTo>
                <a:lnTo>
                  <a:pt x="17358" y="12852"/>
                </a:lnTo>
                <a:lnTo>
                  <a:pt x="11068" y="12852"/>
                </a:lnTo>
                <a:lnTo>
                  <a:pt x="11068" y="14316"/>
                </a:lnTo>
              </a:path>
              <a:path w="21600" h="21600">
                <a:moveTo>
                  <a:pt x="11068" y="10389"/>
                </a:moveTo>
                <a:lnTo>
                  <a:pt x="15651" y="10389"/>
                </a:lnTo>
                <a:lnTo>
                  <a:pt x="15651" y="8925"/>
                </a:lnTo>
                <a:lnTo>
                  <a:pt x="11068" y="8925"/>
                </a:lnTo>
                <a:lnTo>
                  <a:pt x="11068" y="10389"/>
                </a:lnTo>
                <a:close/>
              </a:path>
            </a:pathLst>
          </a:custGeom>
          <a:solidFill>
            <a:srgbClr val="FFFFFF"/>
          </a:solidFill>
          <a:ln w="9525" cap="flat" cmpd="sng">
            <a:noFill/>
            <a:prstDash val="solid"/>
            <a:round/>
          </a:ln>
        </p:spPr>
      </p:sp>
      <p:sp>
        <p:nvSpPr>
          <p:cNvPr id="47" name="矩形"/>
          <p:cNvSpPr>
            <a:spLocks/>
          </p:cNvSpPr>
          <p:nvPr/>
        </p:nvSpPr>
        <p:spPr>
          <a:xfrm>
            <a:off x="1045280" y="3219453"/>
            <a:ext cx="1492716" cy="446276"/>
          </a:xfrm>
          <a:prstGeom prst="rect">
            <a:avLst/>
          </a:prstGeom>
          <a:noFill/>
          <a:ln w="9525" cap="flat" cmpd="sng">
            <a:noFill/>
            <a:prstDash val="solid"/>
            <a:miter/>
          </a:ln>
        </p:spPr>
        <p:txBody>
          <a:bodyPr vert="horz" wrap="none" lIns="91440" tIns="45720" rIns="91440" bIns="45720" anchor="t" anchorCtr="0">
            <a:prstTxWarp prst="textNoShape">
              <a:avLst/>
            </a:prstTxWarp>
          </a:bodyPr>
          <a:lstStyle/>
          <a:p>
            <a:pPr marL="0" indent="0" algn="ctr">
              <a:lnSpc>
                <a:spcPct val="100000"/>
              </a:lnSpc>
              <a:spcBef>
                <a:spcPts val="0"/>
              </a:spcBef>
              <a:spcAft>
                <a:spcPts val="0"/>
              </a:spcAft>
              <a:buNone/>
            </a:pPr>
            <a:r>
              <a:rPr lang="zh-CN" altLang="en-US" sz="2300" b="1" u="none" strike="noStrike" kern="1200" cap="none" spc="250" baseline="0">
                <a:solidFill>
                  <a:srgbClr val="FFFFFF"/>
                </a:solidFill>
                <a:latin typeface="微软雅黑" charset="0"/>
                <a:ea typeface="微软雅黑" charset="0"/>
                <a:cs typeface="微软雅黑" charset="0"/>
              </a:rPr>
              <a:t>添加标题</a:t>
            </a:r>
          </a:p>
        </p:txBody>
      </p:sp>
      <p:sp>
        <p:nvSpPr>
          <p:cNvPr id="48" name="文本框"/>
          <p:cNvSpPr>
            <a:spLocks noGrp="1"/>
          </p:cNvSpPr>
          <p:nvPr>
            <p:ph type="body"/>
          </p:nvPr>
        </p:nvSpPr>
        <p:spPr>
          <a:xfrm>
            <a:off x="1190826" y="178325"/>
            <a:ext cx="8950119" cy="959237"/>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nSpc>
                <a:spcPct val="100000"/>
              </a:lnSpc>
              <a:buNone/>
            </a:pPr>
            <a:r>
              <a:rPr lang="zh-CN" altLang="en-US" sz="2400" b="1" spc="300" dirty="0">
                <a:cs typeface="Times New Roman" charset="0"/>
              </a:rPr>
              <a:t>坚持“以本为本”推进“四个回归”</a:t>
            </a:r>
            <a:endParaRPr lang="en-US" altLang="zh-CN" sz="2400" b="1" u="none" strike="noStrike" kern="1200" cap="none" spc="300" baseline="0" dirty="0">
              <a:solidFill>
                <a:schemeClr val="tx1"/>
              </a:solidFill>
              <a:latin typeface="微软雅黑" charset="0"/>
              <a:ea typeface="微软雅黑" charset="0"/>
              <a:cs typeface="Times New Roman" charset="0"/>
            </a:endParaRPr>
          </a:p>
          <a:p>
            <a:pPr marL="0" indent="0" algn="l">
              <a:lnSpc>
                <a:spcPct val="100000"/>
              </a:lnSpc>
              <a:spcBef>
                <a:spcPts val="1000"/>
              </a:spcBef>
              <a:spcAft>
                <a:spcPts val="0"/>
              </a:spcAft>
              <a:buNone/>
            </a:pPr>
            <a:r>
              <a:rPr lang="zh-CN" altLang="en-US" sz="2400" b="1" u="none" strike="noStrike" kern="1200" cap="none" spc="300" baseline="0" dirty="0">
                <a:solidFill>
                  <a:schemeClr val="tx1"/>
                </a:solidFill>
                <a:latin typeface="微软雅黑" charset="0"/>
                <a:ea typeface="微软雅黑" charset="0"/>
                <a:cs typeface="Times New Roman" charset="0"/>
              </a:rPr>
              <a:t>建设中国特色、世界水平的一流本科教育</a:t>
            </a:r>
          </a:p>
        </p:txBody>
      </p:sp>
      <p:sp>
        <p:nvSpPr>
          <p:cNvPr id="49" name="矩形"/>
          <p:cNvSpPr>
            <a:spLocks/>
          </p:cNvSpPr>
          <p:nvPr/>
        </p:nvSpPr>
        <p:spPr>
          <a:xfrm>
            <a:off x="1223410" y="4882413"/>
            <a:ext cx="10568788" cy="1015660"/>
          </a:xfrm>
          <a:prstGeom prst="rect">
            <a:avLst/>
          </a:prstGeom>
          <a:solidFill>
            <a:srgbClr val="FFFFFF"/>
          </a:solidFill>
          <a:ln w="12700" cap="flat" cmpd="sng">
            <a:noFill/>
            <a:prstDash val="solid"/>
            <a:round/>
          </a:ln>
        </p:spPr>
        <p:txBody>
          <a:bodyPr vert="horz" wrap="square" lIns="91438" tIns="45719" rIns="91438" bIns="45719" anchor="t" anchorCtr="0">
            <a:prstTxWarp prst="textNoShape">
              <a:avLst/>
            </a:prstTxWarp>
          </a:bodyPr>
          <a:lstStyle/>
          <a:p>
            <a:pPr marL="0" indent="0" algn="l">
              <a:lnSpc>
                <a:spcPct val="150000"/>
              </a:lnSpc>
              <a:spcBef>
                <a:spcPts val="0"/>
              </a:spcBef>
              <a:spcAft>
                <a:spcPts val="0"/>
              </a:spcAft>
              <a:buNone/>
            </a:pPr>
            <a:r>
              <a:rPr lang="zh-CN" altLang="en-US" sz="2000" u="none" strike="noStrike" kern="1200" cap="none" spc="0" baseline="0" dirty="0">
                <a:solidFill>
                  <a:srgbClr val="000000"/>
                </a:solidFill>
                <a:latin typeface="微软雅黑" charset="0"/>
                <a:ea typeface="微软雅黑" charset="0"/>
                <a:cs typeface="微软雅黑" charset="0"/>
              </a:rPr>
              <a:t>这四个“重大论断”，充分体现了总书记对培养社会主义建设者和接班人的最大关切，对高等教育的热切期望，对扎根中国大地办高等教育、坚定不移走内涵式发展道路的坚定决心。</a:t>
            </a:r>
            <a:endParaRPr lang="zh-CN" altLang="en-US" sz="2000" b="1" u="none" strike="noStrike" kern="1200" cap="none" spc="0" baseline="0" dirty="0">
              <a:solidFill>
                <a:srgbClr val="000000"/>
              </a:solidFill>
              <a:effectLst>
                <a:outerShdw blurRad="38100" dist="38100" dir="2700000" algn="tl">
                  <a:srgbClr val="000000">
                    <a:alpha val="43000"/>
                  </a:srgbClr>
                </a:outerShdw>
              </a:effectLst>
              <a:latin typeface="黑体" pitchFamily="49" charset="-122"/>
              <a:ea typeface="黑体" pitchFamily="49" charset="-122"/>
              <a:cs typeface="微软雅黑" charset="0"/>
            </a:endParaRPr>
          </a:p>
        </p:txBody>
      </p:sp>
      <p:pic>
        <p:nvPicPr>
          <p:cNvPr id="50" name="图片"/>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83" y="1531138"/>
            <a:ext cx="4229068" cy="2808805"/>
          </a:xfrm>
          <a:prstGeom prst="rect">
            <a:avLst/>
          </a:prstGeom>
          <a:noFill/>
          <a:ln w="9525" cap="flat" cmpd="sng">
            <a:noFill/>
            <a:prstDash val="solid"/>
            <a:miter/>
          </a:ln>
        </p:spPr>
      </p:pic>
      <p:sp>
        <p:nvSpPr>
          <p:cNvPr id="51" name="矩形"/>
          <p:cNvSpPr>
            <a:spLocks/>
          </p:cNvSpPr>
          <p:nvPr/>
        </p:nvSpPr>
        <p:spPr>
          <a:xfrm>
            <a:off x="4552952" y="1889102"/>
            <a:ext cx="7639047" cy="2092879"/>
          </a:xfrm>
          <a:prstGeom prst="rect">
            <a:avLst/>
          </a:prstGeom>
          <a:solidFill>
            <a:srgbClr val="C00000"/>
          </a:solidFill>
          <a:effectLst>
            <a:outerShdw blurRad="149987" dist="250190" dir="8460000" algn="ctr" rotWithShape="0">
              <a:srgbClr val="000000">
                <a:alpha val="27450"/>
              </a:srgbClr>
            </a:outerShdw>
            <a:softEdge rad="12700"/>
          </a:effectLst>
          <a:scene3d>
            <a:camera prst="legacyObliqueFront"/>
            <a:lightRig rig="legacyFlat4" dir="t"/>
          </a:scene3d>
          <a:sp3d prstMaterial="legacyMetal">
            <a:bevelT w="13500" h="13500" prst="angle"/>
            <a:bevelB w="13500" h="13500" prst="angle"/>
          </a:sp3d>
        </p:spPr>
        <p:txBody>
          <a:bodyPr vert="horz" wrap="square" lIns="323992" tIns="45719" rIns="323992" bIns="45719" anchor="t" anchorCtr="0">
            <a:prstTxWarp prst="textNoShape">
              <a:avLst/>
            </a:prstTxWarp>
          </a:bodyPr>
          <a:lstStyle/>
          <a:p>
            <a:pPr marL="0" indent="0" algn="just" fontAlgn="auto">
              <a:lnSpc>
                <a:spcPct val="129999"/>
              </a:lnSpc>
              <a:spcBef>
                <a:spcPts val="0"/>
              </a:spcBef>
              <a:spcAft>
                <a:spcPts val="0"/>
              </a:spcAft>
              <a:buNone/>
            </a:pPr>
            <a:r>
              <a:rPr lang="zh-CN" altLang="en-US" sz="2000" u="none" strike="noStrike" kern="1200" cap="none" spc="0" baseline="0" dirty="0">
                <a:solidFill>
                  <a:srgbClr val="FFFFFF"/>
                </a:solidFill>
                <a:latin typeface="微软雅黑" charset="0"/>
                <a:ea typeface="微软雅黑" charset="0"/>
                <a:cs typeface="微软雅黑" charset="0"/>
              </a:rPr>
              <a:t>习近平总书记强调，高等教育是一个国家发展水平和发展潜力的重要标志；党和国家事业发展对高等教育的需要，对科学知识和优秀人才的需要，比以往任何时候都更为迫切；培养社会主义建设者和接班人是各级各类学校的共同使命；走内涵式发展道路是我国高等教育发展的必由之路。</a:t>
            </a:r>
            <a:endParaRPr lang="zh-CN" altLang="en-US" sz="2000" b="1" u="none" strike="noStrike" kern="1200" cap="none" spc="0" baseline="0" dirty="0">
              <a:solidFill>
                <a:schemeClr val="bg1"/>
              </a:solidFill>
              <a:effectLst>
                <a:outerShdw blurRad="38100" dist="38100" dir="2700000" algn="tl">
                  <a:srgbClr val="000000">
                    <a:alpha val="43000"/>
                  </a:srgbClr>
                </a:outerShdw>
              </a:effectLst>
              <a:latin typeface="黑体" pitchFamily="49" charset="-122"/>
              <a:ea typeface="黑体" pitchFamily="49" charset="-122"/>
              <a:cs typeface="微软雅黑" charset="0"/>
            </a:endParaRPr>
          </a:p>
        </p:txBody>
      </p:sp>
      <p:pic>
        <p:nvPicPr>
          <p:cNvPr id="847" name="图片"/>
          <p:cNvPicPr>
            <a:picLocks noChangeAspect="1"/>
          </p:cNvPicPr>
          <p:nvPr/>
        </p:nvPicPr>
        <p:blipFill>
          <a:blip r:embed="rId4"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1355441955"/>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mph" presetSubtype="0" fill="hold" grpId="0" nodeType="afterEffect">
                                  <p:stCondLst>
                                    <p:cond delay="0"/>
                                  </p:stCondLst>
                                  <p:childTnLst>
                                    <p:animClr clrSpc="hsl" dir="cw">
                                      <p:cBhvr override="childStyle">
                                        <p:cTn id="6" dur="500" fill="hold"/>
                                        <p:tgtEl>
                                          <p:spTgt spid="45"/>
                                        </p:tgtEl>
                                        <p:attrNameLst>
                                          <p:attrName>style.color</p:attrName>
                                        </p:attrNameLst>
                                      </p:cBhvr>
                                      <p:by>
                                        <p:hsl h="0" s="-70588" l="0"/>
                                      </p:by>
                                    </p:animClr>
                                    <p:animClr clrSpc="hsl" dir="cw">
                                      <p:cBhvr>
                                        <p:cTn id="7" dur="500" fill="hold"/>
                                        <p:tgtEl>
                                          <p:spTgt spid="45"/>
                                        </p:tgtEl>
                                        <p:attrNameLst>
                                          <p:attrName>fillcolor</p:attrName>
                                        </p:attrNameLst>
                                      </p:cBhvr>
                                      <p:by>
                                        <p:hsl h="0" s="-70588" l="0"/>
                                      </p:by>
                                    </p:animClr>
                                    <p:animClr clrSpc="hsl" dir="cw">
                                      <p:cBhvr>
                                        <p:cTn id="8" dur="500" fill="hold"/>
                                        <p:tgtEl>
                                          <p:spTgt spid="45"/>
                                        </p:tgtEl>
                                        <p:attrNameLst>
                                          <p:attrName>stroke.color</p:attrName>
                                        </p:attrNameLst>
                                      </p:cBhvr>
                                      <p:by>
                                        <p:hsl h="0" s="-70588" l="0"/>
                                      </p:by>
                                    </p:animClr>
                                    <p:set>
                                      <p:cBhvr>
                                        <p:cTn id="9" dur="500" fill="hold"/>
                                        <p:tgtEl>
                                          <p:spTgt spid="45"/>
                                        </p:tgtEl>
                                        <p:attrNameLst>
                                          <p:attrName>fill.type</p:attrName>
                                        </p:attrNameLst>
                                      </p:cBhvr>
                                      <p:to>
                                        <p:strVal val="solid"/>
                                      </p:to>
                                    </p:se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arn(outVertical)">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1000"/>
                                        <p:tgtEl>
                                          <p:spTgt spid="49"/>
                                        </p:tgtEl>
                                      </p:cBhvr>
                                    </p:animEffect>
                                    <p:anim calcmode="lin" valueType="num">
                                      <p:cBhvr>
                                        <p:cTn id="19" dur="1000" fill="hold"/>
                                        <p:tgtEl>
                                          <p:spTgt spid="49"/>
                                        </p:tgtEl>
                                        <p:attrNameLst>
                                          <p:attrName>ppt_x</p:attrName>
                                        </p:attrNameLst>
                                      </p:cBhvr>
                                      <p:tavLst>
                                        <p:tav tm="0">
                                          <p:val>
                                            <p:strVal val="#ppt_x"/>
                                          </p:val>
                                        </p:tav>
                                        <p:tav tm="100000">
                                          <p:val>
                                            <p:strVal val="#ppt_x"/>
                                          </p:val>
                                        </p:tav>
                                      </p:tavLst>
                                    </p:anim>
                                    <p:anim calcmode="lin" valueType="num">
                                      <p:cBhvr>
                                        <p:cTn id="2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8">
                                            <p:txEl>
                                              <p:pRg st="0" end="0"/>
                                            </p:txEl>
                                          </p:spTgt>
                                        </p:tgtEl>
                                        <p:attrNameLst>
                                          <p:attrName>style.visibility</p:attrName>
                                        </p:attrNameLst>
                                      </p:cBhvr>
                                      <p:to>
                                        <p:strVal val="visible"/>
                                      </p:to>
                                    </p:set>
                                    <p:animEffect transition="in" filter="fade">
                                      <p:cBhvr>
                                        <p:cTn id="39" dur="1000"/>
                                        <p:tgtEl>
                                          <p:spTgt spid="48">
                                            <p:txEl>
                                              <p:pRg st="0" end="0"/>
                                            </p:txEl>
                                          </p:spTgt>
                                        </p:tgtEl>
                                      </p:cBhvr>
                                    </p:animEffect>
                                    <p:anim calcmode="lin" valueType="num">
                                      <p:cBhvr>
                                        <p:cTn id="40"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8">
                                            <p:txEl>
                                              <p:pRg st="1" end="1"/>
                                            </p:txEl>
                                          </p:spTgt>
                                        </p:tgtEl>
                                        <p:attrNameLst>
                                          <p:attrName>style.visibility</p:attrName>
                                        </p:attrNameLst>
                                      </p:cBhvr>
                                      <p:to>
                                        <p:strVal val="visible"/>
                                      </p:to>
                                    </p:set>
                                    <p:animEffect transition="in" filter="fade">
                                      <p:cBhvr>
                                        <p:cTn id="46" dur="1000"/>
                                        <p:tgtEl>
                                          <p:spTgt spid="48">
                                            <p:txEl>
                                              <p:pRg st="1" end="1"/>
                                            </p:txEl>
                                          </p:spTgt>
                                        </p:tgtEl>
                                      </p:cBhvr>
                                    </p:animEffect>
                                    <p:anim calcmode="lin" valueType="num">
                                      <p:cBhvr>
                                        <p:cTn id="47" dur="1000" fill="hold"/>
                                        <p:tgtEl>
                                          <p:spTgt spid="48">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4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p:bldP spid="48" grpId="0" build="p"/>
      <p:bldP spid="49" grpId="0" animBg="1"/>
      <p:bldP spid="5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715" name="矩形"/>
          <p:cNvSpPr>
            <a:spLocks/>
          </p:cNvSpPr>
          <p:nvPr/>
        </p:nvSpPr>
        <p:spPr>
          <a:xfrm>
            <a:off x="1233167" y="379203"/>
            <a:ext cx="8580338"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eaLnBrk="1" latinLnBrk="0" hangingPunct="1">
              <a:lnSpc>
                <a:spcPct val="100000"/>
              </a:lnSpc>
              <a:spcBef>
                <a:spcPts val="1000"/>
              </a:spcBef>
              <a:spcAft>
                <a:spcPts val="0"/>
              </a:spcAft>
              <a:buNone/>
            </a:pPr>
            <a:r>
              <a:rPr lang="en-US" altLang="zh-CN" sz="2400" b="1" u="none" strike="noStrike" kern="0" cap="none" spc="300" baseline="0" dirty="0">
                <a:solidFill>
                  <a:srgbClr val="D70000"/>
                </a:solidFill>
                <a:latin typeface="Century Gothic" charset="0"/>
                <a:ea typeface="幼圆" charset="0"/>
                <a:cs typeface="微软雅黑" charset="0"/>
                <a:sym typeface="微软雅黑" charset="0"/>
              </a:rPr>
              <a:t>5</a:t>
            </a:r>
            <a:r>
              <a:rPr lang="en-US" altLang="zh-CN" sz="2400" b="1" u="none" strike="noStrike" kern="0" cap="none" spc="0" baseline="0" dirty="0">
                <a:solidFill>
                  <a:srgbClr val="D70000"/>
                </a:solidFill>
                <a:latin typeface="Century Gothic" charset="0"/>
                <a:ea typeface="幼圆" charset="0"/>
                <a:cs typeface="微软雅黑" charset="0"/>
                <a:sym typeface="微软雅黑" charset="0"/>
              </a:rPr>
              <a:t>.</a:t>
            </a:r>
            <a:r>
              <a:rPr lang="zh-CN" altLang="en-US" sz="2400" b="1" u="none" strike="noStrike" kern="1200" cap="none" spc="300" baseline="0" dirty="0">
                <a:solidFill>
                  <a:srgbClr val="D70000"/>
                </a:solidFill>
                <a:latin typeface="微软雅黑" charset="0"/>
                <a:ea typeface="微软雅黑" charset="0"/>
                <a:cs typeface="微软雅黑" charset="0"/>
              </a:rPr>
              <a:t>注重发挥示范引领作用</a:t>
            </a:r>
            <a:endParaRPr lang="zh-CN" altLang="en-US" sz="2400" b="1" u="none" strike="noStrike" kern="0" cap="none" spc="0" baseline="0" dirty="0">
              <a:solidFill>
                <a:srgbClr val="D70000"/>
              </a:solidFill>
              <a:latin typeface="Century Gothic" charset="0"/>
              <a:ea typeface="幼圆" charset="0"/>
              <a:cs typeface="微软雅黑" charset="0"/>
              <a:sym typeface="微软雅黑" charset="0"/>
            </a:endParaRPr>
          </a:p>
        </p:txBody>
      </p:sp>
      <p:sp>
        <p:nvSpPr>
          <p:cNvPr id="718" name="矩形"/>
          <p:cNvSpPr>
            <a:spLocks/>
          </p:cNvSpPr>
          <p:nvPr/>
        </p:nvSpPr>
        <p:spPr>
          <a:xfrm>
            <a:off x="1276182" y="3568505"/>
            <a:ext cx="2492990" cy="707885"/>
          </a:xfrm>
          <a:prstGeom prst="rect">
            <a:avLst/>
          </a:prstGeom>
          <a:noFill/>
          <a:ln w="9525" cap="flat" cmpd="sng">
            <a:noFill/>
            <a:prstDash val="solid"/>
            <a:miter/>
          </a:ln>
        </p:spPr>
        <p:txBody>
          <a:bodyPr vert="horz" wrap="none" lIns="91440" tIns="45720" rIns="91440" bIns="45720" anchor="t" anchorCtr="0">
            <a:prstTxWarp prst="textNoShape">
              <a:avLst/>
            </a:prstTxWarp>
          </a:bodyPr>
          <a:lstStyle/>
          <a:p>
            <a:pPr marL="0" indent="0" algn="ctr">
              <a:lnSpc>
                <a:spcPct val="100000"/>
              </a:lnSpc>
              <a:spcBef>
                <a:spcPts val="0"/>
              </a:spcBef>
              <a:spcAft>
                <a:spcPts val="0"/>
              </a:spcAft>
              <a:buNone/>
            </a:pPr>
            <a:r>
              <a:rPr lang="zh-CN" altLang="en-US" sz="2000" b="1" u="none" strike="noStrike" kern="1200" cap="none" spc="0" baseline="0">
                <a:solidFill>
                  <a:schemeClr val="bg1"/>
                </a:solidFill>
                <a:latin typeface="微软雅黑" charset="0"/>
                <a:ea typeface="微软雅黑" charset="0"/>
                <a:cs typeface="微软雅黑" charset="0"/>
              </a:rPr>
              <a:t>本科教育是青年学生</a:t>
            </a:r>
            <a:endParaRPr lang="en-US" altLang="zh-CN" sz="2000" b="1" u="none" strike="noStrike" kern="1200" cap="none" spc="0" baseline="0">
              <a:solidFill>
                <a:schemeClr val="bg1"/>
              </a:solidFill>
              <a:latin typeface="微软雅黑" charset="0"/>
              <a:ea typeface="微软雅黑" charset="0"/>
              <a:cs typeface="微软雅黑" charset="0"/>
            </a:endParaRPr>
          </a:p>
          <a:p>
            <a:pPr marL="0" indent="0" algn="ctr">
              <a:lnSpc>
                <a:spcPct val="100000"/>
              </a:lnSpc>
              <a:spcBef>
                <a:spcPts val="0"/>
              </a:spcBef>
              <a:spcAft>
                <a:spcPts val="0"/>
              </a:spcAft>
              <a:buNone/>
            </a:pPr>
            <a:r>
              <a:rPr lang="zh-CN" altLang="en-US" sz="2000" b="1" u="none" strike="noStrike" kern="1200" cap="none" spc="0" baseline="0">
                <a:solidFill>
                  <a:schemeClr val="bg1"/>
                </a:solidFill>
                <a:latin typeface="微软雅黑" charset="0"/>
                <a:ea typeface="微软雅黑" charset="0"/>
                <a:cs typeface="微软雅黑" charset="0"/>
              </a:rPr>
              <a:t>成长成才的关键阶段</a:t>
            </a:r>
            <a:endParaRPr lang="zh-CN" altLang="en-US" sz="2000" b="1" u="none" strike="noStrike" kern="1200" cap="none" spc="250" baseline="0">
              <a:solidFill>
                <a:schemeClr val="bg1"/>
              </a:solidFill>
              <a:latin typeface="微软雅黑" charset="0"/>
              <a:ea typeface="微软雅黑" charset="0"/>
              <a:cs typeface="微软雅黑" charset="0"/>
            </a:endParaRPr>
          </a:p>
        </p:txBody>
      </p:sp>
      <p:sp>
        <p:nvSpPr>
          <p:cNvPr id="720" name="矩形"/>
          <p:cNvSpPr>
            <a:spLocks/>
          </p:cNvSpPr>
          <p:nvPr/>
        </p:nvSpPr>
        <p:spPr>
          <a:xfrm>
            <a:off x="993398" y="1691609"/>
            <a:ext cx="3337867" cy="3521657"/>
          </a:xfrm>
          <a:prstGeom prst="rect">
            <a:avLst/>
          </a:prstGeom>
          <a:solidFill>
            <a:srgbClr val="C00000"/>
          </a:solidFill>
          <a:ln w="12700" cap="flat" cmpd="sng">
            <a:noFill/>
            <a:prstDash val="solid"/>
            <a:round/>
          </a:ln>
          <a:effectLst>
            <a:outerShdw blurRad="50800" dist="38100" dir="8100000" algn="tr" rotWithShape="0">
              <a:srgbClr val="000000">
                <a:alpha val="39607"/>
              </a:srgbClr>
            </a:outerShdw>
          </a:effectLst>
        </p:spPr>
      </p:sp>
      <p:sp>
        <p:nvSpPr>
          <p:cNvPr id="721" name="矩形"/>
          <p:cNvSpPr>
            <a:spLocks/>
          </p:cNvSpPr>
          <p:nvPr/>
        </p:nvSpPr>
        <p:spPr>
          <a:xfrm>
            <a:off x="920992" y="1691609"/>
            <a:ext cx="3203370" cy="3323985"/>
          </a:xfrm>
          <a:prstGeom prst="rect">
            <a:avLst/>
          </a:prstGeom>
          <a:solidFill>
            <a:srgbClr val="FFFFFF"/>
          </a:solidFill>
          <a:ln w="12700" cap="flat" cmpd="sng">
            <a:solidFill>
              <a:srgbClr val="000000"/>
            </a:solidFill>
            <a:prstDash val="solid"/>
            <a:miter/>
          </a:ln>
        </p:spPr>
        <p:txBody>
          <a:bodyPr vert="horz" wrap="square" lIns="91438" tIns="45719" rIns="91438" bIns="45719" anchor="t" anchorCtr="0">
            <a:prstTxWarp prst="textNoShape">
              <a:avLst/>
            </a:prstTxWarp>
          </a:bodyPr>
          <a:lstStyle/>
          <a:p>
            <a:pPr marL="0" indent="0" algn="just" fontAlgn="auto">
              <a:lnSpc>
                <a:spcPct val="150000"/>
              </a:lnSpc>
              <a:spcBef>
                <a:spcPts val="0"/>
              </a:spcBef>
              <a:spcAft>
                <a:spcPts val="0"/>
              </a:spcAft>
              <a:buNone/>
            </a:pPr>
            <a:r>
              <a:rPr lang="zh-CN" altLang="en-US" sz="2000" u="none" strike="noStrike" kern="1200" cap="none" spc="0" baseline="0" dirty="0">
                <a:solidFill>
                  <a:srgbClr val="000000"/>
                </a:solidFill>
                <a:latin typeface="微软雅黑" charset="0"/>
                <a:ea typeface="微软雅黑" charset="0"/>
                <a:cs typeface="微软雅黑" charset="0"/>
              </a:rPr>
              <a:t>“六卓越一拔尖</a:t>
            </a:r>
            <a:r>
              <a:rPr lang="en-US" altLang="zh-CN" sz="2000" u="none" strike="noStrike" kern="1200" cap="none" spc="0" baseline="0" dirty="0">
                <a:solidFill>
                  <a:srgbClr val="000000"/>
                </a:solidFill>
                <a:latin typeface="微软雅黑" charset="0"/>
                <a:ea typeface="微软雅黑" charset="0"/>
                <a:cs typeface="微软雅黑" charset="0"/>
              </a:rPr>
              <a:t>2.0</a:t>
            </a:r>
            <a:r>
              <a:rPr lang="zh-CN" altLang="en-US" sz="2000" u="none" strike="noStrike" kern="1200" cap="none" spc="0" baseline="0" dirty="0">
                <a:solidFill>
                  <a:srgbClr val="000000"/>
                </a:solidFill>
                <a:latin typeface="微软雅黑" charset="0"/>
                <a:ea typeface="微软雅黑" charset="0"/>
                <a:cs typeface="微软雅黑" charset="0"/>
              </a:rPr>
              <a:t>”涉及专业结构调整、专业建设、课程建设、教师教学能力提升、质量保障制度和质量文化建设等各方面改革，通过实施一流专业建设“双万计划”</a:t>
            </a:r>
            <a:endParaRPr lang="zh-CN" altLang="en-US" sz="2000" b="1" u="none" strike="noStrike" kern="1200" cap="none" spc="0" baseline="0" dirty="0">
              <a:solidFill>
                <a:srgbClr val="000000"/>
              </a:solidFill>
              <a:latin typeface="黑体" pitchFamily="49" charset="-122"/>
              <a:ea typeface="黑体" pitchFamily="49" charset="-122"/>
              <a:cs typeface="微软雅黑" charset="0"/>
            </a:endParaRPr>
          </a:p>
        </p:txBody>
      </p:sp>
      <p:sp>
        <p:nvSpPr>
          <p:cNvPr id="722" name="矩形"/>
          <p:cNvSpPr>
            <a:spLocks/>
          </p:cNvSpPr>
          <p:nvPr/>
        </p:nvSpPr>
        <p:spPr>
          <a:xfrm>
            <a:off x="4588569" y="1822785"/>
            <a:ext cx="7714268" cy="2936186"/>
          </a:xfrm>
          <a:prstGeom prst="rect">
            <a:avLst/>
          </a:prstGeom>
          <a:noFill/>
          <a:ln w="9525" cap="flat" cmpd="sng">
            <a:noFill/>
            <a:prstDash val="solid"/>
            <a:miter/>
          </a:ln>
        </p:spPr>
        <p:txBody>
          <a:bodyPr vert="horz" wrap="square" lIns="91438" tIns="45719" rIns="91438" bIns="45719" anchor="t" anchorCtr="0">
            <a:prstTxWarp prst="textNoShape">
              <a:avLst/>
            </a:prstTxWarp>
          </a:bodyPr>
          <a:lstStyle/>
          <a:p>
            <a:pPr marL="0" indent="0" algn="l" fontAlgn="auto">
              <a:lnSpc>
                <a:spcPct val="110000"/>
              </a:lnSpc>
              <a:spcBef>
                <a:spcPts val="0"/>
              </a:spcBef>
              <a:spcAft>
                <a:spcPts val="0"/>
              </a:spcAft>
              <a:buFont typeface="Wingdings" pitchFamily="2" charset="2"/>
              <a:buChar char="ü"/>
            </a:pPr>
            <a:r>
              <a:rPr lang="zh-CN" altLang="en-US" sz="2400" u="none" strike="noStrike" kern="1200" cap="none" spc="0" baseline="0" dirty="0">
                <a:solidFill>
                  <a:schemeClr val="tx1"/>
                </a:solidFill>
                <a:latin typeface="微软雅黑" charset="0"/>
                <a:ea typeface="微软雅黑" charset="0"/>
                <a:cs typeface="微软雅黑" charset="0"/>
              </a:rPr>
              <a:t>建设</a:t>
            </a:r>
            <a:r>
              <a:rPr lang="en-US" altLang="zh-CN" sz="2400" u="none" strike="noStrike" kern="1200" cap="none" spc="0" baseline="0" dirty="0">
                <a:solidFill>
                  <a:schemeClr val="tx1"/>
                </a:solidFill>
                <a:latin typeface="微软雅黑" charset="0"/>
                <a:ea typeface="微软雅黑" charset="0"/>
                <a:cs typeface="微软雅黑" charset="0"/>
              </a:rPr>
              <a:t>1</a:t>
            </a:r>
            <a:r>
              <a:rPr lang="zh-CN" altLang="en-US" sz="2400" u="none" strike="noStrike" kern="1200" cap="none" spc="0" baseline="0" dirty="0">
                <a:solidFill>
                  <a:schemeClr val="tx1"/>
                </a:solidFill>
                <a:latin typeface="微软雅黑" charset="0"/>
                <a:ea typeface="微软雅黑" charset="0"/>
                <a:cs typeface="微软雅黑" charset="0"/>
              </a:rPr>
              <a:t>万个国家级一流专业点</a:t>
            </a:r>
            <a:endParaRPr lang="en-US" altLang="zh-CN" sz="2400" b="1" u="none" strike="noStrike" kern="1200" cap="none" spc="0" baseline="0" dirty="0">
              <a:solidFill>
                <a:schemeClr val="accent2"/>
              </a:solidFill>
              <a:latin typeface="黑体" pitchFamily="49" charset="-122"/>
              <a:ea typeface="黑体" pitchFamily="49" charset="-122"/>
              <a:cs typeface="微软雅黑" charset="0"/>
            </a:endParaRPr>
          </a:p>
          <a:p>
            <a:pPr marL="0" indent="0" algn="l" fontAlgn="auto">
              <a:lnSpc>
                <a:spcPct val="110000"/>
              </a:lnSpc>
              <a:spcBef>
                <a:spcPts val="0"/>
              </a:spcBef>
              <a:spcAft>
                <a:spcPts val="0"/>
              </a:spcAft>
              <a:buNone/>
            </a:pPr>
            <a:endParaRPr lang="en-US" altLang="zh-CN" sz="2400" b="1" u="none" strike="noStrike" kern="1200" cap="none" spc="0" baseline="0" dirty="0">
              <a:solidFill>
                <a:schemeClr val="tx1"/>
              </a:solidFill>
              <a:latin typeface="黑体" pitchFamily="49" charset="-122"/>
              <a:ea typeface="黑体" pitchFamily="49" charset="-122"/>
              <a:cs typeface="微软雅黑" charset="0"/>
            </a:endParaRPr>
          </a:p>
          <a:p>
            <a:pPr marL="0" indent="0" algn="l" fontAlgn="auto">
              <a:lnSpc>
                <a:spcPct val="110000"/>
              </a:lnSpc>
              <a:spcBef>
                <a:spcPts val="0"/>
              </a:spcBef>
              <a:spcAft>
                <a:spcPts val="0"/>
              </a:spcAft>
              <a:buFont typeface="Wingdings" pitchFamily="2" charset="2"/>
              <a:buChar char="ü"/>
            </a:pPr>
            <a:r>
              <a:rPr lang="zh-CN" altLang="en-US" sz="2400" u="none" strike="noStrike" kern="1200" cap="none" spc="0" baseline="0" dirty="0">
                <a:solidFill>
                  <a:schemeClr val="tx1"/>
                </a:solidFill>
                <a:latin typeface="微软雅黑" charset="0"/>
                <a:ea typeface="微软雅黑" charset="0"/>
                <a:cs typeface="微软雅黑" charset="0"/>
              </a:rPr>
              <a:t>建设</a:t>
            </a:r>
            <a:r>
              <a:rPr lang="en-US" altLang="zh-CN" sz="2400" u="none" strike="noStrike" kern="1200" cap="none" spc="0" baseline="0" dirty="0">
                <a:solidFill>
                  <a:schemeClr val="tx1"/>
                </a:solidFill>
                <a:latin typeface="微软雅黑" charset="0"/>
                <a:ea typeface="微软雅黑" charset="0"/>
                <a:cs typeface="微软雅黑" charset="0"/>
              </a:rPr>
              <a:t>1</a:t>
            </a:r>
            <a:r>
              <a:rPr lang="zh-CN" altLang="en-US" sz="2400" u="none" strike="noStrike" kern="1200" cap="none" spc="0" baseline="0" dirty="0">
                <a:solidFill>
                  <a:schemeClr val="tx1"/>
                </a:solidFill>
                <a:latin typeface="微软雅黑" charset="0"/>
                <a:ea typeface="微软雅黑" charset="0"/>
                <a:cs typeface="微软雅黑" charset="0"/>
              </a:rPr>
              <a:t>万个省级一流专业点</a:t>
            </a:r>
            <a:endParaRPr lang="en-US" altLang="zh-CN" sz="2400" b="1" u="none" strike="noStrike" kern="1200" cap="none" spc="0" baseline="0" dirty="0">
              <a:solidFill>
                <a:schemeClr val="accent2"/>
              </a:solidFill>
              <a:latin typeface="黑体" pitchFamily="49" charset="-122"/>
              <a:ea typeface="黑体" pitchFamily="49" charset="-122"/>
              <a:cs typeface="微软雅黑" charset="0"/>
            </a:endParaRPr>
          </a:p>
          <a:p>
            <a:pPr marL="0" indent="0" algn="l" fontAlgn="auto">
              <a:lnSpc>
                <a:spcPct val="110000"/>
              </a:lnSpc>
              <a:spcBef>
                <a:spcPts val="0"/>
              </a:spcBef>
              <a:spcAft>
                <a:spcPts val="0"/>
              </a:spcAft>
              <a:buNone/>
            </a:pPr>
            <a:endParaRPr lang="en-US" altLang="zh-CN" sz="2400" b="1" u="none" strike="noStrike" kern="1200" cap="none" spc="0" baseline="0" dirty="0">
              <a:solidFill>
                <a:schemeClr val="tx1"/>
              </a:solidFill>
              <a:latin typeface="黑体" pitchFamily="49" charset="-122"/>
              <a:ea typeface="黑体" pitchFamily="49" charset="-122"/>
              <a:cs typeface="微软雅黑" charset="0"/>
            </a:endParaRPr>
          </a:p>
          <a:p>
            <a:pPr marL="0" indent="0" algn="l">
              <a:lnSpc>
                <a:spcPct val="110000"/>
              </a:lnSpc>
              <a:spcBef>
                <a:spcPts val="0"/>
              </a:spcBef>
              <a:spcAft>
                <a:spcPts val="0"/>
              </a:spcAft>
              <a:buFont typeface="Wingdings" pitchFamily="2" charset="2"/>
              <a:buChar char="ü"/>
            </a:pPr>
            <a:r>
              <a:rPr lang="zh-CN" altLang="en-US" sz="2400" u="none" strike="noStrike" kern="1200" cap="none" spc="0" baseline="0" dirty="0">
                <a:solidFill>
                  <a:schemeClr val="tx1"/>
                </a:solidFill>
                <a:latin typeface="微软雅黑" charset="0"/>
                <a:ea typeface="微软雅黑" charset="0"/>
                <a:cs typeface="微软雅黑" charset="0"/>
              </a:rPr>
              <a:t>建设</a:t>
            </a:r>
            <a:r>
              <a:rPr lang="en-US" altLang="zh-CN" sz="2400" u="none" strike="noStrike" kern="1200" cap="none" spc="0" baseline="0" dirty="0">
                <a:solidFill>
                  <a:schemeClr val="tx1"/>
                </a:solidFill>
                <a:latin typeface="微软雅黑" charset="0"/>
                <a:ea typeface="微软雅黑" charset="0"/>
                <a:cs typeface="微软雅黑" charset="0"/>
              </a:rPr>
              <a:t>1</a:t>
            </a:r>
            <a:r>
              <a:rPr lang="zh-CN" altLang="en-US" sz="2400" u="none" strike="noStrike" kern="1200" cap="none" spc="0" baseline="0" dirty="0">
                <a:solidFill>
                  <a:schemeClr val="tx1"/>
                </a:solidFill>
                <a:latin typeface="微软雅黑" charset="0"/>
                <a:ea typeface="微软雅黑" charset="0"/>
                <a:cs typeface="微软雅黑" charset="0"/>
              </a:rPr>
              <a:t>万门国家级线上线下精品课程</a:t>
            </a:r>
            <a:endParaRPr lang="en-US" altLang="zh-CN" sz="2400" b="1" u="none" strike="noStrike" kern="1200" cap="none" spc="0" baseline="0" dirty="0">
              <a:solidFill>
                <a:schemeClr val="accent2"/>
              </a:solidFill>
              <a:latin typeface="黑体" pitchFamily="49" charset="-122"/>
              <a:ea typeface="黑体" pitchFamily="49" charset="-122"/>
              <a:cs typeface="微软雅黑" charset="0"/>
            </a:endParaRPr>
          </a:p>
          <a:p>
            <a:pPr marL="0" indent="0" algn="l" fontAlgn="auto">
              <a:lnSpc>
                <a:spcPct val="110000"/>
              </a:lnSpc>
              <a:spcBef>
                <a:spcPts val="0"/>
              </a:spcBef>
              <a:spcAft>
                <a:spcPts val="0"/>
              </a:spcAft>
              <a:buNone/>
            </a:pPr>
            <a:endParaRPr lang="en-US" altLang="zh-CN" sz="2400" b="1" u="none" strike="noStrike" kern="1200" cap="none" spc="0" baseline="0" dirty="0">
              <a:solidFill>
                <a:schemeClr val="tx1"/>
              </a:solidFill>
              <a:latin typeface="黑体" pitchFamily="49" charset="-122"/>
              <a:ea typeface="黑体" pitchFamily="49" charset="-122"/>
              <a:cs typeface="微软雅黑" charset="0"/>
            </a:endParaRPr>
          </a:p>
          <a:p>
            <a:pPr marL="0" indent="0" algn="l" fontAlgn="auto">
              <a:lnSpc>
                <a:spcPct val="110000"/>
              </a:lnSpc>
              <a:spcBef>
                <a:spcPts val="0"/>
              </a:spcBef>
              <a:spcAft>
                <a:spcPts val="0"/>
              </a:spcAft>
              <a:buFont typeface="Wingdings" pitchFamily="2" charset="2"/>
              <a:buChar char="ü"/>
            </a:pPr>
            <a:r>
              <a:rPr lang="zh-CN" altLang="en-US" sz="2400" u="none" strike="noStrike" kern="1200" cap="none" spc="0" baseline="0" dirty="0">
                <a:solidFill>
                  <a:schemeClr val="tx1"/>
                </a:solidFill>
                <a:latin typeface="微软雅黑" charset="0"/>
                <a:ea typeface="微软雅黑" charset="0"/>
                <a:cs typeface="微软雅黑" charset="0"/>
              </a:rPr>
              <a:t>建设</a:t>
            </a:r>
            <a:r>
              <a:rPr lang="en-US" altLang="zh-CN" sz="2400" u="none" strike="noStrike" kern="1200" cap="none" spc="0" baseline="0" dirty="0">
                <a:solidFill>
                  <a:schemeClr val="tx1"/>
                </a:solidFill>
                <a:latin typeface="微软雅黑" charset="0"/>
                <a:ea typeface="微软雅黑" charset="0"/>
                <a:cs typeface="微软雅黑" charset="0"/>
              </a:rPr>
              <a:t>1</a:t>
            </a:r>
            <a:r>
              <a:rPr lang="zh-CN" altLang="en-US" sz="2400" u="none" strike="noStrike" kern="1200" cap="none" spc="0" baseline="0" dirty="0">
                <a:solidFill>
                  <a:schemeClr val="tx1"/>
                </a:solidFill>
                <a:latin typeface="微软雅黑" charset="0"/>
                <a:ea typeface="微软雅黑" charset="0"/>
                <a:cs typeface="微软雅黑" charset="0"/>
              </a:rPr>
              <a:t>万门省级线上线下精品课程</a:t>
            </a:r>
            <a:endParaRPr lang="zh-CN" altLang="en-US" sz="2400" b="1" u="none" strike="noStrike" kern="1200" cap="none" spc="0" baseline="0" dirty="0">
              <a:solidFill>
                <a:schemeClr val="accent1"/>
              </a:solidFill>
              <a:latin typeface="黑体" pitchFamily="49" charset="-122"/>
              <a:ea typeface="黑体" pitchFamily="49" charset="-122"/>
              <a:cs typeface="微软雅黑" charset="0"/>
            </a:endParaRPr>
          </a:p>
        </p:txBody>
      </p:sp>
      <p:sp>
        <p:nvSpPr>
          <p:cNvPr id="723" name="减去对角的矩形"/>
          <p:cNvSpPr>
            <a:spLocks/>
          </p:cNvSpPr>
          <p:nvPr/>
        </p:nvSpPr>
        <p:spPr>
          <a:xfrm>
            <a:off x="2297032" y="5468809"/>
            <a:ext cx="7986999" cy="834975"/>
          </a:xfrm>
          <a:prstGeom prst="snip2DiagRect">
            <a:avLst>
              <a:gd name="adj1" fmla="val 0"/>
              <a:gd name="adj2" fmla="val 16777"/>
            </a:avLst>
          </a:prstGeom>
          <a:solidFill>
            <a:srgbClr val="F2F2F2"/>
          </a:solidFill>
          <a:effectLst>
            <a:softEdge rad="127000"/>
          </a:effectLst>
          <a:scene3d>
            <a:camera prst="legacyObliqueFront"/>
            <a:lightRig rig="legacyFlat4" dir="t"/>
          </a:scene3d>
          <a:sp3d prstMaterial="legacyMatte">
            <a:bevelT w="13500" h="13500" prst="angle"/>
            <a:bevelB w="13500" h="13500" prst="angle"/>
          </a:sp3d>
        </p:spPr>
        <p:txBody>
          <a:bodyPr vert="horz" wrap="square" lIns="72000" tIns="71998" rIns="72000" bIns="71998" anchor="ctr" anchorCtr="0">
            <a:prstTxWarp prst="textNoShape">
              <a:avLst/>
            </a:prstTxWarp>
            <a:spAutoFit/>
          </a:bodyPr>
          <a:lstStyle/>
          <a:p>
            <a:pPr marL="0" indent="0" algn="ctr">
              <a:lnSpc>
                <a:spcPct val="150000"/>
              </a:lnSpc>
              <a:spcBef>
                <a:spcPts val="0"/>
              </a:spcBef>
              <a:spcAft>
                <a:spcPts val="0"/>
              </a:spcAft>
              <a:buNone/>
            </a:pPr>
            <a:r>
              <a:rPr lang="zh-CN" altLang="en-US" sz="2400" u="none" strike="noStrike" kern="1200" cap="none" spc="0" baseline="0" dirty="0">
                <a:solidFill>
                  <a:srgbClr val="000000"/>
                </a:solidFill>
                <a:latin typeface="微软雅黑" charset="0"/>
                <a:ea typeface="微软雅黑" charset="0"/>
                <a:cs typeface="微软雅黑" charset="0"/>
              </a:rPr>
              <a:t>以典型示范带动各类高校提高办学水平</a:t>
            </a:r>
            <a:endParaRPr lang="zh-CN" altLang="en-US" sz="2400" b="1" u="none" strike="noStrike" kern="1200" cap="none" spc="0" baseline="0" dirty="0">
              <a:solidFill>
                <a:schemeClr val="tx1"/>
              </a:solidFill>
              <a:latin typeface="黑体" pitchFamily="49" charset="-122"/>
              <a:ea typeface="黑体" pitchFamily="49" charset="-122"/>
              <a:cs typeface="微软雅黑" charset="0"/>
            </a:endParaRPr>
          </a:p>
        </p:txBody>
      </p:sp>
      <p:pic>
        <p:nvPicPr>
          <p:cNvPr id="877" name="图片"/>
          <p:cNvPicPr>
            <a:picLocks noChangeAspect="1"/>
          </p:cNvPicPr>
          <p:nvPr/>
        </p:nvPicPr>
        <p:blipFill>
          <a:blip r:embed="rId3"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103861196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18"/>
                                        </p:tgtEl>
                                        <p:attrNameLst>
                                          <p:attrName>style.visibility</p:attrName>
                                        </p:attrNameLst>
                                      </p:cBhvr>
                                      <p:to>
                                        <p:strVal val="visible"/>
                                      </p:to>
                                    </p:set>
                                    <p:animEffect transition="in" filter="barn(outVertical)">
                                      <p:cBhvr>
                                        <p:cTn id="7" dur="500"/>
                                        <p:tgtEl>
                                          <p:spTgt spid="7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21"/>
                                        </p:tgtEl>
                                        <p:attrNameLst>
                                          <p:attrName>style.visibility</p:attrName>
                                        </p:attrNameLst>
                                      </p:cBhvr>
                                      <p:to>
                                        <p:strVal val="visible"/>
                                      </p:to>
                                    </p:set>
                                    <p:animEffect transition="in" filter="fade">
                                      <p:cBhvr>
                                        <p:cTn id="12" dur="1000"/>
                                        <p:tgtEl>
                                          <p:spTgt spid="721"/>
                                        </p:tgtEl>
                                      </p:cBhvr>
                                    </p:animEffect>
                                    <p:anim calcmode="lin" valueType="num">
                                      <p:cBhvr>
                                        <p:cTn id="13" dur="1000" fill="hold"/>
                                        <p:tgtEl>
                                          <p:spTgt spid="721"/>
                                        </p:tgtEl>
                                        <p:attrNameLst>
                                          <p:attrName>ppt_x</p:attrName>
                                        </p:attrNameLst>
                                      </p:cBhvr>
                                      <p:tavLst>
                                        <p:tav tm="0">
                                          <p:val>
                                            <p:strVal val="#ppt_x"/>
                                          </p:val>
                                        </p:tav>
                                        <p:tav tm="100000">
                                          <p:val>
                                            <p:strVal val="#ppt_x"/>
                                          </p:val>
                                        </p:tav>
                                      </p:tavLst>
                                    </p:anim>
                                    <p:anim calcmode="lin" valueType="num">
                                      <p:cBhvr>
                                        <p:cTn id="14" dur="1000" fill="hold"/>
                                        <p:tgtEl>
                                          <p:spTgt spid="7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20"/>
                                        </p:tgtEl>
                                        <p:attrNameLst>
                                          <p:attrName>style.visibility</p:attrName>
                                        </p:attrNameLst>
                                      </p:cBhvr>
                                      <p:to>
                                        <p:strVal val="visible"/>
                                      </p:to>
                                    </p:set>
                                    <p:animEffect transition="in" filter="dissolve">
                                      <p:cBhvr>
                                        <p:cTn id="19" dur="500"/>
                                        <p:tgtEl>
                                          <p:spTgt spid="72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22"/>
                                        </p:tgtEl>
                                        <p:attrNameLst>
                                          <p:attrName>style.visibility</p:attrName>
                                        </p:attrNameLst>
                                      </p:cBhvr>
                                      <p:to>
                                        <p:strVal val="visible"/>
                                      </p:to>
                                    </p:set>
                                    <p:animEffect transition="in" filter="fade">
                                      <p:cBhvr>
                                        <p:cTn id="24" dur="1000"/>
                                        <p:tgtEl>
                                          <p:spTgt spid="722"/>
                                        </p:tgtEl>
                                      </p:cBhvr>
                                    </p:animEffect>
                                    <p:anim calcmode="lin" valueType="num">
                                      <p:cBhvr>
                                        <p:cTn id="25" dur="1000" fill="hold"/>
                                        <p:tgtEl>
                                          <p:spTgt spid="722"/>
                                        </p:tgtEl>
                                        <p:attrNameLst>
                                          <p:attrName>ppt_x</p:attrName>
                                        </p:attrNameLst>
                                      </p:cBhvr>
                                      <p:tavLst>
                                        <p:tav tm="0">
                                          <p:val>
                                            <p:strVal val="#ppt_x"/>
                                          </p:val>
                                        </p:tav>
                                        <p:tav tm="100000">
                                          <p:val>
                                            <p:strVal val="#ppt_x"/>
                                          </p:val>
                                        </p:tav>
                                      </p:tavLst>
                                    </p:anim>
                                    <p:anim calcmode="lin" valueType="num">
                                      <p:cBhvr>
                                        <p:cTn id="26" dur="1000" fill="hold"/>
                                        <p:tgtEl>
                                          <p:spTgt spid="7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23"/>
                                        </p:tgtEl>
                                        <p:attrNameLst>
                                          <p:attrName>style.visibility</p:attrName>
                                        </p:attrNameLst>
                                      </p:cBhvr>
                                      <p:to>
                                        <p:strVal val="visible"/>
                                      </p:to>
                                    </p:set>
                                    <p:animEffect transition="in" filter="fade">
                                      <p:cBhvr>
                                        <p:cTn id="31" dur="1000"/>
                                        <p:tgtEl>
                                          <p:spTgt spid="723"/>
                                        </p:tgtEl>
                                      </p:cBhvr>
                                    </p:animEffect>
                                    <p:anim calcmode="lin" valueType="num">
                                      <p:cBhvr>
                                        <p:cTn id="32" dur="1000" fill="hold"/>
                                        <p:tgtEl>
                                          <p:spTgt spid="723"/>
                                        </p:tgtEl>
                                        <p:attrNameLst>
                                          <p:attrName>ppt_x</p:attrName>
                                        </p:attrNameLst>
                                      </p:cBhvr>
                                      <p:tavLst>
                                        <p:tav tm="0">
                                          <p:val>
                                            <p:strVal val="#ppt_x"/>
                                          </p:val>
                                        </p:tav>
                                        <p:tav tm="100000">
                                          <p:val>
                                            <p:strVal val="#ppt_x"/>
                                          </p:val>
                                        </p:tav>
                                      </p:tavLst>
                                    </p:anim>
                                    <p:anim calcmode="lin" valueType="num">
                                      <p:cBhvr>
                                        <p:cTn id="33" dur="1000" fill="hold"/>
                                        <p:tgtEl>
                                          <p:spTgt spid="72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15"/>
                                        </p:tgtEl>
                                        <p:attrNameLst>
                                          <p:attrName>style.visibility</p:attrName>
                                        </p:attrNameLst>
                                      </p:cBhvr>
                                      <p:to>
                                        <p:strVal val="visible"/>
                                      </p:to>
                                    </p:set>
                                    <p:animEffect transition="in" filter="fade">
                                      <p:cBhvr>
                                        <p:cTn id="38" dur="1000"/>
                                        <p:tgtEl>
                                          <p:spTgt spid="715"/>
                                        </p:tgtEl>
                                      </p:cBhvr>
                                    </p:animEffect>
                                    <p:anim calcmode="lin" valueType="num">
                                      <p:cBhvr>
                                        <p:cTn id="39" dur="1000" fill="hold"/>
                                        <p:tgtEl>
                                          <p:spTgt spid="715"/>
                                        </p:tgtEl>
                                        <p:attrNameLst>
                                          <p:attrName>ppt_x</p:attrName>
                                        </p:attrNameLst>
                                      </p:cBhvr>
                                      <p:tavLst>
                                        <p:tav tm="0">
                                          <p:val>
                                            <p:strVal val="#ppt_x"/>
                                          </p:val>
                                        </p:tav>
                                        <p:tav tm="100000">
                                          <p:val>
                                            <p:strVal val="#ppt_x"/>
                                          </p:val>
                                        </p:tav>
                                      </p:tavLst>
                                    </p:anim>
                                    <p:anim calcmode="lin" valueType="num">
                                      <p:cBhvr>
                                        <p:cTn id="40" dur="1000" fill="hold"/>
                                        <p:tgtEl>
                                          <p:spTgt spid="7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 grpId="0"/>
      <p:bldP spid="718" grpId="0"/>
      <p:bldP spid="720" grpId="0" animBg="1"/>
      <p:bldP spid="721" grpId="0" animBg="1"/>
      <p:bldP spid="722" grpId="0"/>
      <p:bldP spid="72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727" name="矩形"/>
          <p:cNvSpPr>
            <a:spLocks/>
          </p:cNvSpPr>
          <p:nvPr/>
        </p:nvSpPr>
        <p:spPr>
          <a:xfrm>
            <a:off x="1233167" y="379203"/>
            <a:ext cx="8580338"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eaLnBrk="1" latinLnBrk="0" hangingPunct="1">
              <a:lnSpc>
                <a:spcPct val="100000"/>
              </a:lnSpc>
              <a:spcBef>
                <a:spcPts val="1000"/>
              </a:spcBef>
              <a:spcAft>
                <a:spcPts val="0"/>
              </a:spcAft>
              <a:buNone/>
            </a:pPr>
            <a:r>
              <a:rPr lang="en-US" altLang="zh-CN" sz="2400" b="1" u="none" strike="noStrike" kern="0" cap="none" spc="300" baseline="0" dirty="0">
                <a:solidFill>
                  <a:srgbClr val="D70000"/>
                </a:solidFill>
                <a:latin typeface="Century Gothic" charset="0"/>
                <a:ea typeface="幼圆" charset="0"/>
                <a:cs typeface="微软雅黑" charset="0"/>
                <a:sym typeface="微软雅黑" charset="0"/>
              </a:rPr>
              <a:t>5</a:t>
            </a:r>
            <a:r>
              <a:rPr lang="en-US" altLang="zh-CN" sz="2400" b="1" u="none" strike="noStrike" kern="0" cap="none" spc="0" baseline="0" dirty="0">
                <a:solidFill>
                  <a:srgbClr val="D70000"/>
                </a:solidFill>
                <a:latin typeface="Century Gothic" charset="0"/>
                <a:ea typeface="幼圆" charset="0"/>
                <a:cs typeface="微软雅黑" charset="0"/>
                <a:sym typeface="微软雅黑" charset="0"/>
              </a:rPr>
              <a:t>.</a:t>
            </a:r>
            <a:r>
              <a:rPr lang="zh-CN" altLang="en-US" sz="2400" b="1" u="none" strike="noStrike" kern="1200" cap="none" spc="300" baseline="0" dirty="0">
                <a:solidFill>
                  <a:srgbClr val="D70000"/>
                </a:solidFill>
                <a:latin typeface="微软雅黑" charset="0"/>
                <a:ea typeface="微软雅黑" charset="0"/>
                <a:cs typeface="微软雅黑" charset="0"/>
              </a:rPr>
              <a:t>注重发挥示范引领作用</a:t>
            </a:r>
            <a:endParaRPr lang="zh-CN" altLang="en-US" sz="2400" b="1" u="none" strike="noStrike" kern="0" cap="none" spc="0" baseline="0" dirty="0">
              <a:solidFill>
                <a:srgbClr val="D70000"/>
              </a:solidFill>
              <a:latin typeface="Century Gothic" charset="0"/>
              <a:ea typeface="幼圆" charset="0"/>
              <a:cs typeface="微软雅黑" charset="0"/>
              <a:sym typeface="微软雅黑" charset="0"/>
            </a:endParaRPr>
          </a:p>
        </p:txBody>
      </p:sp>
      <p:sp>
        <p:nvSpPr>
          <p:cNvPr id="732" name="曲线"/>
          <p:cNvSpPr>
            <a:spLocks/>
          </p:cNvSpPr>
          <p:nvPr/>
        </p:nvSpPr>
        <p:spPr>
          <a:xfrm rot="18900000">
            <a:off x="5643545" y="1283300"/>
            <a:ext cx="1746987" cy="1746988"/>
          </a:xfrm>
          <a:custGeom>
            <a:avLst/>
            <a:gdLst>
              <a:gd name="T1" fmla="*/ 0 w 21600"/>
              <a:gd name="T2" fmla="*/ 0 h 21600"/>
              <a:gd name="T3" fmla="*/ 21600 w 21600"/>
              <a:gd name="T4" fmla="*/ 21600 h 21600"/>
            </a:gdLst>
            <a:ahLst/>
            <a:cxnLst/>
            <a:rect l="T1" t="T2" r="T3" b="T4"/>
            <a:pathLst>
              <a:path w="21600" h="21600">
                <a:moveTo>
                  <a:pt x="21600" y="8249"/>
                </a:moveTo>
                <a:cubicBezTo>
                  <a:pt x="21600" y="9540"/>
                  <a:pt x="20580" y="10560"/>
                  <a:pt x="19290" y="10560"/>
                </a:cubicBezTo>
                <a:cubicBezTo>
                  <a:pt x="19290" y="10560"/>
                  <a:pt x="19290" y="10560"/>
                  <a:pt x="19290" y="10560"/>
                </a:cubicBezTo>
                <a:cubicBezTo>
                  <a:pt x="19169" y="10560"/>
                  <a:pt x="18630" y="10530"/>
                  <a:pt x="18090" y="10079"/>
                </a:cubicBezTo>
                <a:cubicBezTo>
                  <a:pt x="17760" y="9810"/>
                  <a:pt x="17399" y="9389"/>
                  <a:pt x="17070" y="9389"/>
                </a:cubicBezTo>
                <a:cubicBezTo>
                  <a:pt x="16770" y="9389"/>
                  <a:pt x="16500" y="9690"/>
                  <a:pt x="16289" y="10680"/>
                </a:cubicBezTo>
                <a:cubicBezTo>
                  <a:pt x="16260" y="10770"/>
                  <a:pt x="16260" y="10859"/>
                  <a:pt x="16260" y="10950"/>
                </a:cubicBezTo>
                <a:cubicBezTo>
                  <a:pt x="16260" y="16259"/>
                  <a:pt x="16260" y="16259"/>
                  <a:pt x="16260" y="16259"/>
                </a:cubicBezTo>
                <a:cubicBezTo>
                  <a:pt x="16260" y="16259"/>
                  <a:pt x="16260" y="16259"/>
                  <a:pt x="16260" y="16259"/>
                </a:cubicBezTo>
                <a:cubicBezTo>
                  <a:pt x="10679" y="16259"/>
                  <a:pt x="10679" y="16259"/>
                  <a:pt x="10679" y="16259"/>
                </a:cubicBezTo>
                <a:cubicBezTo>
                  <a:pt x="10560" y="16259"/>
                  <a:pt x="10470" y="16290"/>
                  <a:pt x="10350" y="16290"/>
                </a:cubicBezTo>
                <a:cubicBezTo>
                  <a:pt x="9450" y="16499"/>
                  <a:pt x="8999" y="16769"/>
                  <a:pt x="8879" y="17159"/>
                </a:cubicBezTo>
                <a:cubicBezTo>
                  <a:pt x="8760" y="17580"/>
                  <a:pt x="9120" y="17970"/>
                  <a:pt x="9420" y="18300"/>
                </a:cubicBezTo>
                <a:cubicBezTo>
                  <a:pt x="9479" y="18390"/>
                  <a:pt x="9540" y="18450"/>
                  <a:pt x="9600" y="18510"/>
                </a:cubicBezTo>
                <a:cubicBezTo>
                  <a:pt x="10050" y="19019"/>
                  <a:pt x="10050" y="19530"/>
                  <a:pt x="10050" y="19560"/>
                </a:cubicBezTo>
                <a:cubicBezTo>
                  <a:pt x="10050" y="20700"/>
                  <a:pt x="9120" y="21600"/>
                  <a:pt x="7979" y="21600"/>
                </a:cubicBezTo>
                <a:cubicBezTo>
                  <a:pt x="6870" y="21600"/>
                  <a:pt x="5939" y="20700"/>
                  <a:pt x="5939" y="19560"/>
                </a:cubicBezTo>
                <a:cubicBezTo>
                  <a:pt x="5939" y="19560"/>
                  <a:pt x="5939" y="19560"/>
                  <a:pt x="5939" y="19560"/>
                </a:cubicBezTo>
                <a:cubicBezTo>
                  <a:pt x="5939" y="19530"/>
                  <a:pt x="5910" y="19019"/>
                  <a:pt x="6360" y="18510"/>
                </a:cubicBezTo>
                <a:cubicBezTo>
                  <a:pt x="6420" y="18450"/>
                  <a:pt x="6480" y="18390"/>
                  <a:pt x="6569" y="18300"/>
                </a:cubicBezTo>
                <a:cubicBezTo>
                  <a:pt x="6870" y="17970"/>
                  <a:pt x="7229" y="17580"/>
                  <a:pt x="7109" y="17159"/>
                </a:cubicBezTo>
                <a:cubicBezTo>
                  <a:pt x="6990" y="16769"/>
                  <a:pt x="6509" y="16499"/>
                  <a:pt x="5610" y="16290"/>
                </a:cubicBezTo>
                <a:cubicBezTo>
                  <a:pt x="5520" y="16290"/>
                  <a:pt x="5400" y="16259"/>
                  <a:pt x="5310" y="16259"/>
                </a:cubicBezTo>
                <a:cubicBezTo>
                  <a:pt x="0" y="16259"/>
                  <a:pt x="0" y="16259"/>
                  <a:pt x="0" y="16259"/>
                </a:cubicBezTo>
                <a:cubicBezTo>
                  <a:pt x="0" y="10950"/>
                  <a:pt x="0" y="10950"/>
                  <a:pt x="0" y="10950"/>
                </a:cubicBezTo>
                <a:cubicBezTo>
                  <a:pt x="0" y="10890"/>
                  <a:pt x="0" y="10800"/>
                  <a:pt x="30" y="10740"/>
                </a:cubicBezTo>
                <a:cubicBezTo>
                  <a:pt x="239" y="9719"/>
                  <a:pt x="510" y="9630"/>
                  <a:pt x="570" y="9630"/>
                </a:cubicBezTo>
                <a:cubicBezTo>
                  <a:pt x="719" y="9630"/>
                  <a:pt x="990" y="9870"/>
                  <a:pt x="1199" y="10050"/>
                </a:cubicBezTo>
                <a:cubicBezTo>
                  <a:pt x="1259" y="10140"/>
                  <a:pt x="1350" y="10199"/>
                  <a:pt x="1410" y="10260"/>
                </a:cubicBezTo>
                <a:cubicBezTo>
                  <a:pt x="2010" y="10770"/>
                  <a:pt x="2610" y="10800"/>
                  <a:pt x="2760" y="10800"/>
                </a:cubicBezTo>
                <a:cubicBezTo>
                  <a:pt x="2789" y="10800"/>
                  <a:pt x="2789" y="10800"/>
                  <a:pt x="2789" y="10800"/>
                </a:cubicBezTo>
                <a:cubicBezTo>
                  <a:pt x="4200" y="10800"/>
                  <a:pt x="5340" y="9660"/>
                  <a:pt x="5340" y="8249"/>
                </a:cubicBezTo>
                <a:cubicBezTo>
                  <a:pt x="5340" y="6870"/>
                  <a:pt x="4200" y="5700"/>
                  <a:pt x="2789" y="5700"/>
                </a:cubicBezTo>
                <a:cubicBezTo>
                  <a:pt x="2760" y="5700"/>
                  <a:pt x="2760" y="5700"/>
                  <a:pt x="2760" y="5700"/>
                </a:cubicBezTo>
                <a:cubicBezTo>
                  <a:pt x="2610" y="5700"/>
                  <a:pt x="2010" y="5760"/>
                  <a:pt x="1410" y="6270"/>
                </a:cubicBezTo>
                <a:cubicBezTo>
                  <a:pt x="1350" y="6329"/>
                  <a:pt x="1259" y="6389"/>
                  <a:pt x="1199" y="6449"/>
                </a:cubicBezTo>
                <a:cubicBezTo>
                  <a:pt x="990" y="6659"/>
                  <a:pt x="719" y="6899"/>
                  <a:pt x="570" y="6899"/>
                </a:cubicBezTo>
                <a:cubicBezTo>
                  <a:pt x="510" y="6899"/>
                  <a:pt x="239" y="6810"/>
                  <a:pt x="30" y="5790"/>
                </a:cubicBezTo>
                <a:cubicBezTo>
                  <a:pt x="0" y="5700"/>
                  <a:pt x="0" y="5640"/>
                  <a:pt x="0" y="5580"/>
                </a:cubicBezTo>
                <a:cubicBezTo>
                  <a:pt x="0" y="0"/>
                  <a:pt x="0" y="0"/>
                  <a:pt x="0" y="0"/>
                </a:cubicBezTo>
                <a:cubicBezTo>
                  <a:pt x="5310" y="0"/>
                  <a:pt x="5310" y="0"/>
                  <a:pt x="5310" y="0"/>
                </a:cubicBezTo>
                <a:cubicBezTo>
                  <a:pt x="5400" y="0"/>
                  <a:pt x="5490" y="30"/>
                  <a:pt x="5580" y="30"/>
                </a:cubicBezTo>
                <a:cubicBezTo>
                  <a:pt x="7709" y="540"/>
                  <a:pt x="6689" y="1260"/>
                  <a:pt x="6179" y="1830"/>
                </a:cubicBezTo>
                <a:cubicBezTo>
                  <a:pt x="5669" y="2459"/>
                  <a:pt x="5699" y="3060"/>
                  <a:pt x="5699" y="3060"/>
                </a:cubicBezTo>
                <a:cubicBezTo>
                  <a:pt x="5699" y="4320"/>
                  <a:pt x="6720" y="5370"/>
                  <a:pt x="7979" y="5370"/>
                </a:cubicBezTo>
                <a:cubicBezTo>
                  <a:pt x="9269" y="5370"/>
                  <a:pt x="10289" y="4320"/>
                  <a:pt x="10289" y="3060"/>
                </a:cubicBezTo>
                <a:cubicBezTo>
                  <a:pt x="10289" y="3060"/>
                  <a:pt x="10319" y="2459"/>
                  <a:pt x="9809" y="1830"/>
                </a:cubicBezTo>
                <a:cubicBezTo>
                  <a:pt x="9299" y="1260"/>
                  <a:pt x="8280" y="540"/>
                  <a:pt x="10409" y="30"/>
                </a:cubicBezTo>
                <a:cubicBezTo>
                  <a:pt x="10500" y="30"/>
                  <a:pt x="10589" y="0"/>
                  <a:pt x="10679" y="0"/>
                </a:cubicBezTo>
                <a:cubicBezTo>
                  <a:pt x="16260" y="0"/>
                  <a:pt x="16260" y="0"/>
                  <a:pt x="16260" y="0"/>
                </a:cubicBezTo>
                <a:cubicBezTo>
                  <a:pt x="16260" y="5580"/>
                  <a:pt x="16260" y="5580"/>
                  <a:pt x="16260" y="5580"/>
                </a:cubicBezTo>
                <a:cubicBezTo>
                  <a:pt x="16260" y="5670"/>
                  <a:pt x="16260" y="5760"/>
                  <a:pt x="16289" y="5820"/>
                </a:cubicBezTo>
                <a:cubicBezTo>
                  <a:pt x="16500" y="6840"/>
                  <a:pt x="16770" y="7140"/>
                  <a:pt x="17070" y="7140"/>
                </a:cubicBezTo>
                <a:cubicBezTo>
                  <a:pt x="17399" y="7140"/>
                  <a:pt x="17760" y="6720"/>
                  <a:pt x="18090" y="6449"/>
                </a:cubicBezTo>
                <a:cubicBezTo>
                  <a:pt x="18600" y="6000"/>
                  <a:pt x="19140" y="5970"/>
                  <a:pt x="19259" y="5970"/>
                </a:cubicBezTo>
                <a:cubicBezTo>
                  <a:pt x="19290" y="5970"/>
                  <a:pt x="19290" y="5970"/>
                  <a:pt x="19290" y="5970"/>
                </a:cubicBezTo>
                <a:cubicBezTo>
                  <a:pt x="20580" y="5970"/>
                  <a:pt x="21600" y="6989"/>
                  <a:pt x="21600" y="8249"/>
                </a:cubicBezTo>
                <a:close/>
              </a:path>
            </a:pathLst>
          </a:custGeom>
          <a:solidFill>
            <a:schemeClr val="accent2"/>
          </a:solidFill>
          <a:ln w="12700" cap="flat" cmpd="sng">
            <a:noFill/>
            <a:prstDash val="solid"/>
            <a:round/>
          </a:ln>
        </p:spPr>
      </p:sp>
      <p:sp>
        <p:nvSpPr>
          <p:cNvPr id="733" name="曲线"/>
          <p:cNvSpPr>
            <a:spLocks/>
          </p:cNvSpPr>
          <p:nvPr/>
        </p:nvSpPr>
        <p:spPr>
          <a:xfrm rot="18900000">
            <a:off x="6294874" y="2548332"/>
            <a:ext cx="1750100" cy="1746988"/>
          </a:xfrm>
          <a:custGeom>
            <a:avLst/>
            <a:gdLst>
              <a:gd name="T1" fmla="*/ 0 w 21600"/>
              <a:gd name="T2" fmla="*/ 0 h 21600"/>
              <a:gd name="T3" fmla="*/ 21600 w 21600"/>
              <a:gd name="T4" fmla="*/ 21600 h 21600"/>
            </a:gdLst>
            <a:ahLst/>
            <a:cxnLst/>
            <a:rect l="T1" t="T2" r="T3" b="T4"/>
            <a:pathLst>
              <a:path w="21600" h="21600">
                <a:moveTo>
                  <a:pt x="21570" y="10680"/>
                </a:moveTo>
                <a:cubicBezTo>
                  <a:pt x="21600" y="16259"/>
                  <a:pt x="21600" y="16259"/>
                  <a:pt x="21600" y="16259"/>
                </a:cubicBezTo>
                <a:cubicBezTo>
                  <a:pt x="16027" y="16259"/>
                  <a:pt x="16027" y="16259"/>
                  <a:pt x="16027" y="16259"/>
                </a:cubicBezTo>
                <a:cubicBezTo>
                  <a:pt x="15937" y="16259"/>
                  <a:pt x="15847" y="16259"/>
                  <a:pt x="15758" y="16290"/>
                </a:cubicBezTo>
                <a:cubicBezTo>
                  <a:pt x="13631" y="16769"/>
                  <a:pt x="14649" y="17490"/>
                  <a:pt x="15158" y="18090"/>
                </a:cubicBezTo>
                <a:cubicBezTo>
                  <a:pt x="15668" y="18690"/>
                  <a:pt x="15638" y="19290"/>
                  <a:pt x="15638" y="19290"/>
                </a:cubicBezTo>
                <a:cubicBezTo>
                  <a:pt x="15638" y="20580"/>
                  <a:pt x="14619" y="21600"/>
                  <a:pt x="13331" y="21600"/>
                </a:cubicBezTo>
                <a:cubicBezTo>
                  <a:pt x="12073" y="21600"/>
                  <a:pt x="11054" y="20580"/>
                  <a:pt x="11054" y="19290"/>
                </a:cubicBezTo>
                <a:cubicBezTo>
                  <a:pt x="11054" y="19290"/>
                  <a:pt x="11024" y="18690"/>
                  <a:pt x="11533" y="18090"/>
                </a:cubicBezTo>
                <a:cubicBezTo>
                  <a:pt x="12043" y="17490"/>
                  <a:pt x="13061" y="16769"/>
                  <a:pt x="10934" y="16290"/>
                </a:cubicBezTo>
                <a:cubicBezTo>
                  <a:pt x="10844" y="16259"/>
                  <a:pt x="10755" y="16259"/>
                  <a:pt x="10665" y="16259"/>
                </a:cubicBezTo>
                <a:cubicBezTo>
                  <a:pt x="5362" y="16259"/>
                  <a:pt x="5362" y="16259"/>
                  <a:pt x="5362" y="16259"/>
                </a:cubicBezTo>
                <a:cubicBezTo>
                  <a:pt x="5362" y="10680"/>
                  <a:pt x="5362" y="10680"/>
                  <a:pt x="5362" y="10680"/>
                </a:cubicBezTo>
                <a:cubicBezTo>
                  <a:pt x="5362" y="10590"/>
                  <a:pt x="5332" y="10470"/>
                  <a:pt x="5302" y="10379"/>
                </a:cubicBezTo>
                <a:cubicBezTo>
                  <a:pt x="5152" y="9660"/>
                  <a:pt x="4883" y="8880"/>
                  <a:pt x="4284" y="8880"/>
                </a:cubicBezTo>
                <a:cubicBezTo>
                  <a:pt x="3924" y="8880"/>
                  <a:pt x="3595" y="9150"/>
                  <a:pt x="3295" y="9420"/>
                </a:cubicBezTo>
                <a:cubicBezTo>
                  <a:pt x="3235" y="9509"/>
                  <a:pt x="3175" y="9570"/>
                  <a:pt x="3115" y="9630"/>
                </a:cubicBezTo>
                <a:cubicBezTo>
                  <a:pt x="2636" y="10019"/>
                  <a:pt x="2157" y="10050"/>
                  <a:pt x="2067" y="10050"/>
                </a:cubicBezTo>
                <a:cubicBezTo>
                  <a:pt x="2037" y="10050"/>
                  <a:pt x="2037" y="10050"/>
                  <a:pt x="2037" y="10050"/>
                </a:cubicBezTo>
                <a:cubicBezTo>
                  <a:pt x="928" y="10050"/>
                  <a:pt x="0" y="9120"/>
                  <a:pt x="0" y="8010"/>
                </a:cubicBezTo>
                <a:cubicBezTo>
                  <a:pt x="0" y="6870"/>
                  <a:pt x="928" y="5940"/>
                  <a:pt x="2037" y="5940"/>
                </a:cubicBezTo>
                <a:cubicBezTo>
                  <a:pt x="2067" y="5940"/>
                  <a:pt x="2067" y="5940"/>
                  <a:pt x="2067" y="5940"/>
                </a:cubicBezTo>
                <a:cubicBezTo>
                  <a:pt x="2127" y="5940"/>
                  <a:pt x="2246" y="5970"/>
                  <a:pt x="2456" y="6000"/>
                </a:cubicBezTo>
                <a:cubicBezTo>
                  <a:pt x="2636" y="6059"/>
                  <a:pt x="2876" y="6180"/>
                  <a:pt x="3115" y="6389"/>
                </a:cubicBezTo>
                <a:cubicBezTo>
                  <a:pt x="3175" y="6450"/>
                  <a:pt x="3235" y="6509"/>
                  <a:pt x="3295" y="6569"/>
                </a:cubicBezTo>
                <a:cubicBezTo>
                  <a:pt x="3595" y="6840"/>
                  <a:pt x="3924" y="7140"/>
                  <a:pt x="4284" y="7140"/>
                </a:cubicBezTo>
                <a:cubicBezTo>
                  <a:pt x="4883" y="7140"/>
                  <a:pt x="5152" y="6329"/>
                  <a:pt x="5302" y="5640"/>
                </a:cubicBezTo>
                <a:cubicBezTo>
                  <a:pt x="5332" y="5520"/>
                  <a:pt x="5362" y="5430"/>
                  <a:pt x="5362" y="5310"/>
                </a:cubicBezTo>
                <a:cubicBezTo>
                  <a:pt x="5362" y="0"/>
                  <a:pt x="5362" y="0"/>
                  <a:pt x="5362" y="0"/>
                </a:cubicBezTo>
                <a:cubicBezTo>
                  <a:pt x="5362" y="0"/>
                  <a:pt x="5362" y="0"/>
                  <a:pt x="5362" y="0"/>
                </a:cubicBezTo>
                <a:cubicBezTo>
                  <a:pt x="5362" y="0"/>
                  <a:pt x="5362" y="0"/>
                  <a:pt x="5362" y="0"/>
                </a:cubicBezTo>
                <a:cubicBezTo>
                  <a:pt x="10665" y="0"/>
                  <a:pt x="10665" y="0"/>
                  <a:pt x="10665" y="0"/>
                </a:cubicBezTo>
                <a:cubicBezTo>
                  <a:pt x="10725" y="0"/>
                  <a:pt x="10785" y="0"/>
                  <a:pt x="10874" y="29"/>
                </a:cubicBezTo>
                <a:cubicBezTo>
                  <a:pt x="11803" y="240"/>
                  <a:pt x="11953" y="480"/>
                  <a:pt x="11983" y="540"/>
                </a:cubicBezTo>
                <a:cubicBezTo>
                  <a:pt x="12013" y="689"/>
                  <a:pt x="11743" y="990"/>
                  <a:pt x="11563" y="1200"/>
                </a:cubicBezTo>
                <a:cubicBezTo>
                  <a:pt x="11474" y="1260"/>
                  <a:pt x="11414" y="1349"/>
                  <a:pt x="11354" y="1410"/>
                </a:cubicBezTo>
                <a:cubicBezTo>
                  <a:pt x="10785" y="2070"/>
                  <a:pt x="10785" y="2699"/>
                  <a:pt x="10785" y="2790"/>
                </a:cubicBezTo>
                <a:cubicBezTo>
                  <a:pt x="10785" y="4200"/>
                  <a:pt x="11953" y="5340"/>
                  <a:pt x="13331" y="5340"/>
                </a:cubicBezTo>
                <a:cubicBezTo>
                  <a:pt x="14739" y="5340"/>
                  <a:pt x="15877" y="4200"/>
                  <a:pt x="15877" y="2790"/>
                </a:cubicBezTo>
                <a:cubicBezTo>
                  <a:pt x="15877" y="2699"/>
                  <a:pt x="15907" y="2039"/>
                  <a:pt x="15338" y="1410"/>
                </a:cubicBezTo>
                <a:cubicBezTo>
                  <a:pt x="15278" y="1349"/>
                  <a:pt x="15218" y="1260"/>
                  <a:pt x="15128" y="1200"/>
                </a:cubicBezTo>
                <a:cubicBezTo>
                  <a:pt x="14949" y="990"/>
                  <a:pt x="14679" y="689"/>
                  <a:pt x="14709" y="540"/>
                </a:cubicBezTo>
                <a:cubicBezTo>
                  <a:pt x="14739" y="480"/>
                  <a:pt x="14889" y="240"/>
                  <a:pt x="15818" y="29"/>
                </a:cubicBezTo>
                <a:cubicBezTo>
                  <a:pt x="15877" y="0"/>
                  <a:pt x="15967" y="0"/>
                  <a:pt x="16027" y="0"/>
                </a:cubicBezTo>
                <a:cubicBezTo>
                  <a:pt x="21600" y="0"/>
                  <a:pt x="21600" y="0"/>
                  <a:pt x="21600" y="0"/>
                </a:cubicBezTo>
                <a:cubicBezTo>
                  <a:pt x="21570" y="5310"/>
                  <a:pt x="21570" y="5310"/>
                  <a:pt x="21570" y="5310"/>
                </a:cubicBezTo>
                <a:cubicBezTo>
                  <a:pt x="21570" y="5399"/>
                  <a:pt x="21570" y="5490"/>
                  <a:pt x="21540" y="5579"/>
                </a:cubicBezTo>
                <a:cubicBezTo>
                  <a:pt x="21330" y="6569"/>
                  <a:pt x="21060" y="6870"/>
                  <a:pt x="20761" y="6870"/>
                </a:cubicBezTo>
                <a:cubicBezTo>
                  <a:pt x="20431" y="6870"/>
                  <a:pt x="20072" y="6450"/>
                  <a:pt x="19742" y="6180"/>
                </a:cubicBezTo>
                <a:cubicBezTo>
                  <a:pt x="19233" y="5729"/>
                  <a:pt x="18694" y="5700"/>
                  <a:pt x="18574" y="5700"/>
                </a:cubicBezTo>
                <a:cubicBezTo>
                  <a:pt x="18544" y="5700"/>
                  <a:pt x="18544" y="5700"/>
                  <a:pt x="18544" y="5700"/>
                </a:cubicBezTo>
                <a:cubicBezTo>
                  <a:pt x="17256" y="5700"/>
                  <a:pt x="16237" y="6720"/>
                  <a:pt x="16237" y="8010"/>
                </a:cubicBezTo>
                <a:cubicBezTo>
                  <a:pt x="16237" y="9269"/>
                  <a:pt x="17256" y="10290"/>
                  <a:pt x="18544" y="10290"/>
                </a:cubicBezTo>
                <a:cubicBezTo>
                  <a:pt x="18544" y="10290"/>
                  <a:pt x="18544" y="10290"/>
                  <a:pt x="18574" y="10290"/>
                </a:cubicBezTo>
                <a:cubicBezTo>
                  <a:pt x="18664" y="10290"/>
                  <a:pt x="19203" y="10260"/>
                  <a:pt x="19742" y="9810"/>
                </a:cubicBezTo>
                <a:cubicBezTo>
                  <a:pt x="20072" y="9540"/>
                  <a:pt x="20431" y="9120"/>
                  <a:pt x="20761" y="9120"/>
                </a:cubicBezTo>
                <a:cubicBezTo>
                  <a:pt x="21060" y="9120"/>
                  <a:pt x="21330" y="9420"/>
                  <a:pt x="21540" y="10439"/>
                </a:cubicBezTo>
                <a:cubicBezTo>
                  <a:pt x="21570" y="10500"/>
                  <a:pt x="21570" y="10590"/>
                  <a:pt x="21570" y="10680"/>
                </a:cubicBezTo>
                <a:close/>
              </a:path>
            </a:pathLst>
          </a:custGeom>
          <a:solidFill>
            <a:schemeClr val="accent1"/>
          </a:solidFill>
          <a:ln w="12700" cap="flat" cmpd="sng">
            <a:noFill/>
            <a:prstDash val="solid"/>
            <a:round/>
          </a:ln>
        </p:spPr>
      </p:sp>
      <p:sp>
        <p:nvSpPr>
          <p:cNvPr id="734" name="曲线"/>
          <p:cNvSpPr>
            <a:spLocks/>
          </p:cNvSpPr>
          <p:nvPr/>
        </p:nvSpPr>
        <p:spPr>
          <a:xfrm rot="18900000">
            <a:off x="5032498" y="3202318"/>
            <a:ext cx="1746988" cy="1746988"/>
          </a:xfrm>
          <a:custGeom>
            <a:avLst/>
            <a:gdLst>
              <a:gd name="T1" fmla="*/ 0 w 21600"/>
              <a:gd name="T2" fmla="*/ 0 h 21600"/>
              <a:gd name="T3" fmla="*/ 21600 w 21600"/>
              <a:gd name="T4" fmla="*/ 21600 h 21600"/>
            </a:gdLst>
            <a:ahLst/>
            <a:cxnLst/>
            <a:rect l="T1" t="T2" r="T3" b="T4"/>
            <a:pathLst>
              <a:path w="21600" h="21600">
                <a:moveTo>
                  <a:pt x="21600" y="16020"/>
                </a:moveTo>
                <a:cubicBezTo>
                  <a:pt x="21600" y="21600"/>
                  <a:pt x="21600" y="21600"/>
                  <a:pt x="21600" y="21600"/>
                </a:cubicBezTo>
                <a:cubicBezTo>
                  <a:pt x="21600" y="21600"/>
                  <a:pt x="21600" y="21600"/>
                  <a:pt x="21600" y="21600"/>
                </a:cubicBezTo>
                <a:cubicBezTo>
                  <a:pt x="16290" y="21600"/>
                  <a:pt x="16290" y="21600"/>
                  <a:pt x="16290" y="21600"/>
                </a:cubicBezTo>
                <a:cubicBezTo>
                  <a:pt x="16200" y="21600"/>
                  <a:pt x="16110" y="21569"/>
                  <a:pt x="16020" y="21569"/>
                </a:cubicBezTo>
                <a:cubicBezTo>
                  <a:pt x="13890" y="21060"/>
                  <a:pt x="14880" y="20340"/>
                  <a:pt x="15389" y="19770"/>
                </a:cubicBezTo>
                <a:cubicBezTo>
                  <a:pt x="15929" y="19170"/>
                  <a:pt x="15900" y="18539"/>
                  <a:pt x="15900" y="18539"/>
                </a:cubicBezTo>
                <a:cubicBezTo>
                  <a:pt x="15900" y="17280"/>
                  <a:pt x="14850" y="16230"/>
                  <a:pt x="13589" y="16230"/>
                </a:cubicBezTo>
                <a:cubicBezTo>
                  <a:pt x="12329" y="16230"/>
                  <a:pt x="11279" y="17280"/>
                  <a:pt x="11279" y="18539"/>
                </a:cubicBezTo>
                <a:cubicBezTo>
                  <a:pt x="11279" y="18539"/>
                  <a:pt x="11249" y="19170"/>
                  <a:pt x="11790" y="19770"/>
                </a:cubicBezTo>
                <a:cubicBezTo>
                  <a:pt x="12299" y="20340"/>
                  <a:pt x="13320" y="21060"/>
                  <a:pt x="11160" y="21569"/>
                </a:cubicBezTo>
                <a:cubicBezTo>
                  <a:pt x="11070" y="21569"/>
                  <a:pt x="10980" y="21600"/>
                  <a:pt x="10889" y="21600"/>
                </a:cubicBezTo>
                <a:cubicBezTo>
                  <a:pt x="5340" y="21600"/>
                  <a:pt x="5340" y="21600"/>
                  <a:pt x="5340" y="21600"/>
                </a:cubicBezTo>
                <a:cubicBezTo>
                  <a:pt x="5340" y="16020"/>
                  <a:pt x="5340" y="16020"/>
                  <a:pt x="5340" y="16020"/>
                </a:cubicBezTo>
                <a:cubicBezTo>
                  <a:pt x="5340" y="15929"/>
                  <a:pt x="5340" y="15839"/>
                  <a:pt x="5309" y="15780"/>
                </a:cubicBezTo>
                <a:cubicBezTo>
                  <a:pt x="5070" y="14759"/>
                  <a:pt x="4800" y="14460"/>
                  <a:pt x="4500" y="14460"/>
                </a:cubicBezTo>
                <a:cubicBezTo>
                  <a:pt x="4170" y="14460"/>
                  <a:pt x="3810" y="14880"/>
                  <a:pt x="3509" y="15149"/>
                </a:cubicBezTo>
                <a:cubicBezTo>
                  <a:pt x="2969" y="15599"/>
                  <a:pt x="2430" y="15630"/>
                  <a:pt x="2309" y="15630"/>
                </a:cubicBezTo>
                <a:cubicBezTo>
                  <a:pt x="2309" y="15630"/>
                  <a:pt x="2280" y="15630"/>
                  <a:pt x="2280" y="15630"/>
                </a:cubicBezTo>
                <a:cubicBezTo>
                  <a:pt x="1019" y="15630"/>
                  <a:pt x="0" y="14610"/>
                  <a:pt x="0" y="13349"/>
                </a:cubicBezTo>
                <a:cubicBezTo>
                  <a:pt x="0" y="12060"/>
                  <a:pt x="1019" y="11039"/>
                  <a:pt x="2280" y="11039"/>
                </a:cubicBezTo>
                <a:cubicBezTo>
                  <a:pt x="2280" y="11039"/>
                  <a:pt x="2280" y="11039"/>
                  <a:pt x="2309" y="11039"/>
                </a:cubicBezTo>
                <a:cubicBezTo>
                  <a:pt x="2430" y="11039"/>
                  <a:pt x="2969" y="11070"/>
                  <a:pt x="3509" y="11520"/>
                </a:cubicBezTo>
                <a:cubicBezTo>
                  <a:pt x="3810" y="11789"/>
                  <a:pt x="4170" y="12209"/>
                  <a:pt x="4500" y="12209"/>
                </a:cubicBezTo>
                <a:cubicBezTo>
                  <a:pt x="4800" y="12209"/>
                  <a:pt x="5070" y="11910"/>
                  <a:pt x="5309" y="10920"/>
                </a:cubicBezTo>
                <a:cubicBezTo>
                  <a:pt x="5340" y="10830"/>
                  <a:pt x="5340" y="10740"/>
                  <a:pt x="5340" y="10650"/>
                </a:cubicBezTo>
                <a:cubicBezTo>
                  <a:pt x="5340" y="5340"/>
                  <a:pt x="5340" y="5340"/>
                  <a:pt x="5340" y="5340"/>
                </a:cubicBezTo>
                <a:cubicBezTo>
                  <a:pt x="10889" y="5340"/>
                  <a:pt x="10889" y="5340"/>
                  <a:pt x="10889" y="5340"/>
                </a:cubicBezTo>
                <a:cubicBezTo>
                  <a:pt x="11009" y="5340"/>
                  <a:pt x="11130" y="5310"/>
                  <a:pt x="11220" y="5310"/>
                </a:cubicBezTo>
                <a:cubicBezTo>
                  <a:pt x="12120" y="5100"/>
                  <a:pt x="12570" y="4830"/>
                  <a:pt x="12689" y="4440"/>
                </a:cubicBezTo>
                <a:cubicBezTo>
                  <a:pt x="12840" y="4020"/>
                  <a:pt x="12480" y="3629"/>
                  <a:pt x="12149" y="3299"/>
                </a:cubicBezTo>
                <a:cubicBezTo>
                  <a:pt x="12090" y="3209"/>
                  <a:pt x="12030" y="3149"/>
                  <a:pt x="11970" y="3089"/>
                </a:cubicBezTo>
                <a:cubicBezTo>
                  <a:pt x="11520" y="2580"/>
                  <a:pt x="11550" y="2070"/>
                  <a:pt x="11550" y="2039"/>
                </a:cubicBezTo>
                <a:cubicBezTo>
                  <a:pt x="11550" y="900"/>
                  <a:pt x="12450" y="0"/>
                  <a:pt x="13589" y="0"/>
                </a:cubicBezTo>
                <a:cubicBezTo>
                  <a:pt x="14730" y="0"/>
                  <a:pt x="15630" y="900"/>
                  <a:pt x="15630" y="2039"/>
                </a:cubicBezTo>
                <a:cubicBezTo>
                  <a:pt x="15630" y="2039"/>
                  <a:pt x="15630" y="2039"/>
                  <a:pt x="15630" y="2039"/>
                </a:cubicBezTo>
                <a:cubicBezTo>
                  <a:pt x="15630" y="2070"/>
                  <a:pt x="15660" y="2580"/>
                  <a:pt x="15210" y="3089"/>
                </a:cubicBezTo>
                <a:cubicBezTo>
                  <a:pt x="15150" y="3149"/>
                  <a:pt x="15090" y="3209"/>
                  <a:pt x="15029" y="3299"/>
                </a:cubicBezTo>
                <a:cubicBezTo>
                  <a:pt x="14700" y="3629"/>
                  <a:pt x="14370" y="4020"/>
                  <a:pt x="14490" y="4440"/>
                </a:cubicBezTo>
                <a:cubicBezTo>
                  <a:pt x="14610" y="4830"/>
                  <a:pt x="15060" y="5100"/>
                  <a:pt x="15959" y="5310"/>
                </a:cubicBezTo>
                <a:cubicBezTo>
                  <a:pt x="16080" y="5310"/>
                  <a:pt x="16170" y="5340"/>
                  <a:pt x="16290" y="5340"/>
                </a:cubicBezTo>
                <a:cubicBezTo>
                  <a:pt x="21600" y="5340"/>
                  <a:pt x="21600" y="5340"/>
                  <a:pt x="21600" y="5340"/>
                </a:cubicBezTo>
                <a:cubicBezTo>
                  <a:pt x="21600" y="10650"/>
                  <a:pt x="21600" y="10650"/>
                  <a:pt x="21600" y="10650"/>
                </a:cubicBezTo>
                <a:cubicBezTo>
                  <a:pt x="21600" y="10710"/>
                  <a:pt x="21600" y="10799"/>
                  <a:pt x="21569" y="10859"/>
                </a:cubicBezTo>
                <a:cubicBezTo>
                  <a:pt x="21330" y="11880"/>
                  <a:pt x="21089" y="11969"/>
                  <a:pt x="21029" y="11969"/>
                </a:cubicBezTo>
                <a:cubicBezTo>
                  <a:pt x="20850" y="11969"/>
                  <a:pt x="20610" y="11729"/>
                  <a:pt x="20400" y="11549"/>
                </a:cubicBezTo>
                <a:cubicBezTo>
                  <a:pt x="20310" y="11460"/>
                  <a:pt x="20250" y="11400"/>
                  <a:pt x="20159" y="11340"/>
                </a:cubicBezTo>
                <a:cubicBezTo>
                  <a:pt x="19589" y="10830"/>
                  <a:pt x="18990" y="10799"/>
                  <a:pt x="18810" y="10799"/>
                </a:cubicBezTo>
                <a:cubicBezTo>
                  <a:pt x="18779" y="10799"/>
                  <a:pt x="18779" y="10799"/>
                  <a:pt x="18779" y="10799"/>
                </a:cubicBezTo>
                <a:cubicBezTo>
                  <a:pt x="17400" y="10799"/>
                  <a:pt x="16230" y="11940"/>
                  <a:pt x="16230" y="13349"/>
                </a:cubicBezTo>
                <a:cubicBezTo>
                  <a:pt x="16230" y="14730"/>
                  <a:pt x="17400" y="15900"/>
                  <a:pt x="18779" y="15900"/>
                </a:cubicBezTo>
                <a:cubicBezTo>
                  <a:pt x="18810" y="15900"/>
                  <a:pt x="18810" y="15900"/>
                  <a:pt x="18810" y="15900"/>
                </a:cubicBezTo>
                <a:cubicBezTo>
                  <a:pt x="18990" y="15900"/>
                  <a:pt x="19589" y="15839"/>
                  <a:pt x="20190" y="15330"/>
                </a:cubicBezTo>
                <a:cubicBezTo>
                  <a:pt x="20250" y="15270"/>
                  <a:pt x="20310" y="15210"/>
                  <a:pt x="20400" y="15149"/>
                </a:cubicBezTo>
                <a:cubicBezTo>
                  <a:pt x="20610" y="14940"/>
                  <a:pt x="20850" y="14700"/>
                  <a:pt x="21029" y="14700"/>
                </a:cubicBezTo>
                <a:cubicBezTo>
                  <a:pt x="21089" y="14700"/>
                  <a:pt x="21330" y="14790"/>
                  <a:pt x="21569" y="15809"/>
                </a:cubicBezTo>
                <a:cubicBezTo>
                  <a:pt x="21600" y="15900"/>
                  <a:pt x="21600" y="15960"/>
                  <a:pt x="21600" y="16020"/>
                </a:cubicBezTo>
                <a:close/>
              </a:path>
            </a:pathLst>
          </a:custGeom>
          <a:solidFill>
            <a:schemeClr val="accent2"/>
          </a:solidFill>
          <a:ln w="12700" cap="flat" cmpd="sng">
            <a:noFill/>
            <a:prstDash val="solid"/>
            <a:round/>
          </a:ln>
        </p:spPr>
      </p:sp>
      <p:sp>
        <p:nvSpPr>
          <p:cNvPr id="735" name="曲线"/>
          <p:cNvSpPr>
            <a:spLocks/>
          </p:cNvSpPr>
          <p:nvPr/>
        </p:nvSpPr>
        <p:spPr>
          <a:xfrm rot="18900000">
            <a:off x="4379613" y="1937284"/>
            <a:ext cx="1746988" cy="1746987"/>
          </a:xfrm>
          <a:custGeom>
            <a:avLst/>
            <a:gdLst>
              <a:gd name="T1" fmla="*/ 0 w 21600"/>
              <a:gd name="T2" fmla="*/ 0 h 21600"/>
              <a:gd name="T3" fmla="*/ 21600 w 21600"/>
              <a:gd name="T4" fmla="*/ 21600 h 21600"/>
            </a:gdLst>
            <a:ahLst/>
            <a:cxnLst/>
            <a:rect l="T1" t="T2" r="T3" b="T4"/>
            <a:pathLst>
              <a:path w="21600" h="21600">
                <a:moveTo>
                  <a:pt x="21600" y="13590"/>
                </a:moveTo>
                <a:cubicBezTo>
                  <a:pt x="21600" y="14729"/>
                  <a:pt x="20700" y="15659"/>
                  <a:pt x="19559" y="15659"/>
                </a:cubicBezTo>
                <a:cubicBezTo>
                  <a:pt x="19559" y="15659"/>
                  <a:pt x="19559" y="15659"/>
                  <a:pt x="19559" y="15659"/>
                </a:cubicBezTo>
                <a:cubicBezTo>
                  <a:pt x="19499" y="15659"/>
                  <a:pt x="19350" y="15659"/>
                  <a:pt x="19170" y="15600"/>
                </a:cubicBezTo>
                <a:cubicBezTo>
                  <a:pt x="18990" y="15540"/>
                  <a:pt x="18749" y="15419"/>
                  <a:pt x="18510" y="15209"/>
                </a:cubicBezTo>
                <a:cubicBezTo>
                  <a:pt x="18450" y="15150"/>
                  <a:pt x="18360" y="15090"/>
                  <a:pt x="18299" y="15030"/>
                </a:cubicBezTo>
                <a:cubicBezTo>
                  <a:pt x="18000" y="14760"/>
                  <a:pt x="17699" y="14460"/>
                  <a:pt x="17339" y="14460"/>
                </a:cubicBezTo>
                <a:cubicBezTo>
                  <a:pt x="16710" y="14460"/>
                  <a:pt x="16470" y="15270"/>
                  <a:pt x="16290" y="15959"/>
                </a:cubicBezTo>
                <a:cubicBezTo>
                  <a:pt x="16259" y="16079"/>
                  <a:pt x="16259" y="16170"/>
                  <a:pt x="16259" y="16290"/>
                </a:cubicBezTo>
                <a:cubicBezTo>
                  <a:pt x="16259" y="21600"/>
                  <a:pt x="16259" y="21600"/>
                  <a:pt x="16259" y="21600"/>
                </a:cubicBezTo>
                <a:cubicBezTo>
                  <a:pt x="16259" y="21600"/>
                  <a:pt x="16259" y="21600"/>
                  <a:pt x="16259" y="21600"/>
                </a:cubicBezTo>
                <a:cubicBezTo>
                  <a:pt x="16259" y="21600"/>
                  <a:pt x="16259" y="21600"/>
                  <a:pt x="16259" y="21600"/>
                </a:cubicBezTo>
                <a:cubicBezTo>
                  <a:pt x="10950" y="21600"/>
                  <a:pt x="10950" y="21600"/>
                  <a:pt x="10950" y="21600"/>
                </a:cubicBezTo>
                <a:cubicBezTo>
                  <a:pt x="10860" y="21600"/>
                  <a:pt x="10799" y="21600"/>
                  <a:pt x="10740" y="21570"/>
                </a:cubicBezTo>
                <a:cubicBezTo>
                  <a:pt x="9780" y="21360"/>
                  <a:pt x="9660" y="21119"/>
                  <a:pt x="9630" y="21059"/>
                </a:cubicBezTo>
                <a:cubicBezTo>
                  <a:pt x="9570" y="20910"/>
                  <a:pt x="9840" y="20610"/>
                  <a:pt x="10049" y="20400"/>
                </a:cubicBezTo>
                <a:cubicBezTo>
                  <a:pt x="10110" y="20340"/>
                  <a:pt x="10200" y="20250"/>
                  <a:pt x="10260" y="20190"/>
                </a:cubicBezTo>
                <a:cubicBezTo>
                  <a:pt x="10799" y="19560"/>
                  <a:pt x="10799" y="18900"/>
                  <a:pt x="10799" y="18810"/>
                </a:cubicBezTo>
                <a:cubicBezTo>
                  <a:pt x="10799" y="17400"/>
                  <a:pt x="9660" y="16260"/>
                  <a:pt x="8250" y="16260"/>
                </a:cubicBezTo>
                <a:cubicBezTo>
                  <a:pt x="6840" y="16260"/>
                  <a:pt x="5699" y="17400"/>
                  <a:pt x="5699" y="18810"/>
                </a:cubicBezTo>
                <a:cubicBezTo>
                  <a:pt x="5699" y="18900"/>
                  <a:pt x="5699" y="19560"/>
                  <a:pt x="6239" y="20190"/>
                </a:cubicBezTo>
                <a:cubicBezTo>
                  <a:pt x="6299" y="20250"/>
                  <a:pt x="6390" y="20340"/>
                  <a:pt x="6449" y="20400"/>
                </a:cubicBezTo>
                <a:cubicBezTo>
                  <a:pt x="6660" y="20610"/>
                  <a:pt x="6930" y="20910"/>
                  <a:pt x="6870" y="21059"/>
                </a:cubicBezTo>
                <a:cubicBezTo>
                  <a:pt x="6870" y="21119"/>
                  <a:pt x="6719" y="21360"/>
                  <a:pt x="5760" y="21570"/>
                </a:cubicBezTo>
                <a:cubicBezTo>
                  <a:pt x="5699" y="21600"/>
                  <a:pt x="5639" y="21600"/>
                  <a:pt x="5550" y="21600"/>
                </a:cubicBezTo>
                <a:cubicBezTo>
                  <a:pt x="0" y="21600"/>
                  <a:pt x="0" y="21600"/>
                  <a:pt x="0" y="21600"/>
                </a:cubicBezTo>
                <a:cubicBezTo>
                  <a:pt x="0" y="16290"/>
                  <a:pt x="0" y="16290"/>
                  <a:pt x="0" y="16290"/>
                </a:cubicBezTo>
                <a:cubicBezTo>
                  <a:pt x="0" y="16200"/>
                  <a:pt x="0" y="16110"/>
                  <a:pt x="30" y="16020"/>
                </a:cubicBezTo>
                <a:cubicBezTo>
                  <a:pt x="270" y="15030"/>
                  <a:pt x="539" y="14729"/>
                  <a:pt x="839" y="14729"/>
                </a:cubicBezTo>
                <a:cubicBezTo>
                  <a:pt x="1170" y="14729"/>
                  <a:pt x="1529" y="15150"/>
                  <a:pt x="1829" y="15419"/>
                </a:cubicBezTo>
                <a:cubicBezTo>
                  <a:pt x="2370" y="15870"/>
                  <a:pt x="2909" y="15899"/>
                  <a:pt x="3029" y="15899"/>
                </a:cubicBezTo>
                <a:cubicBezTo>
                  <a:pt x="3029" y="15899"/>
                  <a:pt x="3060" y="15899"/>
                  <a:pt x="3060" y="15899"/>
                </a:cubicBezTo>
                <a:cubicBezTo>
                  <a:pt x="4319" y="15899"/>
                  <a:pt x="5340" y="14880"/>
                  <a:pt x="5340" y="13590"/>
                </a:cubicBezTo>
                <a:cubicBezTo>
                  <a:pt x="5340" y="12330"/>
                  <a:pt x="4319" y="11310"/>
                  <a:pt x="3060" y="11310"/>
                </a:cubicBezTo>
                <a:cubicBezTo>
                  <a:pt x="3060" y="11310"/>
                  <a:pt x="3029" y="11310"/>
                  <a:pt x="3029" y="11310"/>
                </a:cubicBezTo>
                <a:cubicBezTo>
                  <a:pt x="2909" y="11310"/>
                  <a:pt x="2370" y="11339"/>
                  <a:pt x="1829" y="11789"/>
                </a:cubicBezTo>
                <a:cubicBezTo>
                  <a:pt x="1529" y="12060"/>
                  <a:pt x="1170" y="12480"/>
                  <a:pt x="839" y="12480"/>
                </a:cubicBezTo>
                <a:cubicBezTo>
                  <a:pt x="539" y="12480"/>
                  <a:pt x="270" y="12180"/>
                  <a:pt x="30" y="11189"/>
                </a:cubicBezTo>
                <a:cubicBezTo>
                  <a:pt x="0" y="11099"/>
                  <a:pt x="0" y="11010"/>
                  <a:pt x="0" y="10919"/>
                </a:cubicBezTo>
                <a:cubicBezTo>
                  <a:pt x="0" y="5340"/>
                  <a:pt x="0" y="5340"/>
                  <a:pt x="0" y="5340"/>
                </a:cubicBezTo>
                <a:cubicBezTo>
                  <a:pt x="5550" y="5340"/>
                  <a:pt x="5550" y="5340"/>
                  <a:pt x="5550" y="5340"/>
                </a:cubicBezTo>
                <a:cubicBezTo>
                  <a:pt x="5639" y="5340"/>
                  <a:pt x="5729" y="5340"/>
                  <a:pt x="5819" y="5310"/>
                </a:cubicBezTo>
                <a:cubicBezTo>
                  <a:pt x="7980" y="4830"/>
                  <a:pt x="6960" y="4110"/>
                  <a:pt x="6449" y="3509"/>
                </a:cubicBezTo>
                <a:cubicBezTo>
                  <a:pt x="5910" y="2909"/>
                  <a:pt x="5939" y="2310"/>
                  <a:pt x="5939" y="2310"/>
                </a:cubicBezTo>
                <a:cubicBezTo>
                  <a:pt x="5939" y="1019"/>
                  <a:pt x="6989" y="0"/>
                  <a:pt x="8250" y="0"/>
                </a:cubicBezTo>
                <a:cubicBezTo>
                  <a:pt x="9509" y="0"/>
                  <a:pt x="10559" y="1019"/>
                  <a:pt x="10559" y="2310"/>
                </a:cubicBezTo>
                <a:cubicBezTo>
                  <a:pt x="10559" y="2310"/>
                  <a:pt x="10590" y="2909"/>
                  <a:pt x="10049" y="3509"/>
                </a:cubicBezTo>
                <a:cubicBezTo>
                  <a:pt x="9540" y="4110"/>
                  <a:pt x="8549" y="4830"/>
                  <a:pt x="10680" y="5310"/>
                </a:cubicBezTo>
                <a:cubicBezTo>
                  <a:pt x="10770" y="5340"/>
                  <a:pt x="10860" y="5340"/>
                  <a:pt x="10950" y="5340"/>
                </a:cubicBezTo>
                <a:cubicBezTo>
                  <a:pt x="16259" y="5340"/>
                  <a:pt x="16259" y="5340"/>
                  <a:pt x="16259" y="5340"/>
                </a:cubicBezTo>
                <a:cubicBezTo>
                  <a:pt x="16259" y="10919"/>
                  <a:pt x="16259" y="10919"/>
                  <a:pt x="16259" y="10919"/>
                </a:cubicBezTo>
                <a:cubicBezTo>
                  <a:pt x="16259" y="11010"/>
                  <a:pt x="16259" y="11130"/>
                  <a:pt x="16290" y="11220"/>
                </a:cubicBezTo>
                <a:cubicBezTo>
                  <a:pt x="16470" y="11940"/>
                  <a:pt x="16710" y="12719"/>
                  <a:pt x="17339" y="12719"/>
                </a:cubicBezTo>
                <a:cubicBezTo>
                  <a:pt x="17699" y="12719"/>
                  <a:pt x="18000" y="12449"/>
                  <a:pt x="18299" y="12180"/>
                </a:cubicBezTo>
                <a:cubicBezTo>
                  <a:pt x="18360" y="12090"/>
                  <a:pt x="18450" y="12029"/>
                  <a:pt x="18510" y="11970"/>
                </a:cubicBezTo>
                <a:cubicBezTo>
                  <a:pt x="18990" y="11579"/>
                  <a:pt x="19440" y="11550"/>
                  <a:pt x="19529" y="11550"/>
                </a:cubicBezTo>
                <a:cubicBezTo>
                  <a:pt x="19559" y="11550"/>
                  <a:pt x="19559" y="11550"/>
                  <a:pt x="19559" y="11550"/>
                </a:cubicBezTo>
                <a:cubicBezTo>
                  <a:pt x="20700" y="11550"/>
                  <a:pt x="21600" y="12480"/>
                  <a:pt x="21600" y="13590"/>
                </a:cubicBezTo>
                <a:close/>
              </a:path>
            </a:pathLst>
          </a:custGeom>
          <a:solidFill>
            <a:schemeClr val="accent1"/>
          </a:solidFill>
          <a:ln w="12700" cap="flat" cmpd="sng">
            <a:noFill/>
            <a:prstDash val="solid"/>
            <a:round/>
          </a:ln>
        </p:spPr>
      </p:sp>
      <p:sp>
        <p:nvSpPr>
          <p:cNvPr id="736" name="直线"/>
          <p:cNvSpPr>
            <a:spLocks/>
          </p:cNvSpPr>
          <p:nvPr/>
        </p:nvSpPr>
        <p:spPr>
          <a:xfrm flipH="1">
            <a:off x="7443588" y="3060804"/>
            <a:ext cx="1224000" cy="0"/>
          </a:xfrm>
          <a:prstGeom prst="line">
            <a:avLst/>
          </a:prstGeom>
          <a:noFill/>
          <a:ln w="12700" cap="flat" cmpd="sng">
            <a:solidFill>
              <a:srgbClr val="D70000"/>
            </a:solidFill>
            <a:prstDash val="dash"/>
            <a:round/>
            <a:headEnd type="oval" w="med" len="med"/>
          </a:ln>
        </p:spPr>
      </p:sp>
      <p:sp>
        <p:nvSpPr>
          <p:cNvPr id="737" name="直线"/>
          <p:cNvSpPr>
            <a:spLocks/>
          </p:cNvSpPr>
          <p:nvPr/>
        </p:nvSpPr>
        <p:spPr>
          <a:xfrm>
            <a:off x="3792403" y="2455212"/>
            <a:ext cx="540000" cy="0"/>
          </a:xfrm>
          <a:prstGeom prst="line">
            <a:avLst/>
          </a:prstGeom>
          <a:noFill/>
          <a:ln w="12700" cap="flat" cmpd="sng">
            <a:solidFill>
              <a:srgbClr val="D70000"/>
            </a:solidFill>
            <a:prstDash val="dash"/>
            <a:round/>
            <a:headEnd type="oval" w="med" len="med"/>
          </a:ln>
        </p:spPr>
      </p:sp>
      <p:sp>
        <p:nvSpPr>
          <p:cNvPr id="738" name="曲线"/>
          <p:cNvSpPr>
            <a:spLocks noChangeAspect="1"/>
          </p:cNvSpPr>
          <p:nvPr/>
        </p:nvSpPr>
        <p:spPr>
          <a:xfrm>
            <a:off x="5794631" y="3756488"/>
            <a:ext cx="397704" cy="430434"/>
          </a:xfrm>
          <a:custGeom>
            <a:avLst/>
            <a:gdLst>
              <a:gd name="T1" fmla="*/ 0 w 21600"/>
              <a:gd name="T2" fmla="*/ 0 h 21600"/>
              <a:gd name="T3" fmla="*/ 21600 w 21600"/>
              <a:gd name="T4" fmla="*/ 21600 h 21600"/>
            </a:gdLst>
            <a:ahLst/>
            <a:cxnLst/>
            <a:rect l="T1" t="T2" r="T3" b="T4"/>
            <a:pathLst>
              <a:path w="21600" h="21600">
                <a:moveTo>
                  <a:pt x="20482" y="18309"/>
                </a:moveTo>
                <a:cubicBezTo>
                  <a:pt x="20020" y="18063"/>
                  <a:pt x="19510" y="18041"/>
                  <a:pt x="19024" y="18175"/>
                </a:cubicBezTo>
                <a:cubicBezTo>
                  <a:pt x="15963" y="16496"/>
                  <a:pt x="15963" y="16496"/>
                  <a:pt x="15963" y="16496"/>
                </a:cubicBezTo>
                <a:cubicBezTo>
                  <a:pt x="16011" y="16160"/>
                  <a:pt x="16254" y="15869"/>
                  <a:pt x="16619" y="15735"/>
                </a:cubicBezTo>
                <a:cubicBezTo>
                  <a:pt x="17177" y="15534"/>
                  <a:pt x="17299" y="15041"/>
                  <a:pt x="16862" y="14638"/>
                </a:cubicBezTo>
                <a:cubicBezTo>
                  <a:pt x="16449" y="14235"/>
                  <a:pt x="16497" y="13609"/>
                  <a:pt x="16959" y="13250"/>
                </a:cubicBezTo>
                <a:cubicBezTo>
                  <a:pt x="17396" y="12892"/>
                  <a:pt x="17348" y="12400"/>
                  <a:pt x="16789" y="12131"/>
                </a:cubicBezTo>
                <a:cubicBezTo>
                  <a:pt x="16278" y="11885"/>
                  <a:pt x="16084" y="11281"/>
                  <a:pt x="16376" y="10811"/>
                </a:cubicBezTo>
                <a:cubicBezTo>
                  <a:pt x="16692" y="10341"/>
                  <a:pt x="16449" y="9871"/>
                  <a:pt x="15865" y="9803"/>
                </a:cubicBezTo>
                <a:cubicBezTo>
                  <a:pt x="15258" y="9714"/>
                  <a:pt x="14869" y="9221"/>
                  <a:pt x="14991" y="8662"/>
                </a:cubicBezTo>
                <a:cubicBezTo>
                  <a:pt x="15112" y="8125"/>
                  <a:pt x="14723" y="7767"/>
                  <a:pt x="14140" y="7878"/>
                </a:cubicBezTo>
                <a:cubicBezTo>
                  <a:pt x="13533" y="7968"/>
                  <a:pt x="12998" y="7610"/>
                  <a:pt x="12925" y="7050"/>
                </a:cubicBezTo>
                <a:cubicBezTo>
                  <a:pt x="12853" y="6513"/>
                  <a:pt x="12342" y="6289"/>
                  <a:pt x="11832" y="6558"/>
                </a:cubicBezTo>
                <a:cubicBezTo>
                  <a:pt x="11298" y="6826"/>
                  <a:pt x="10666" y="6647"/>
                  <a:pt x="10399" y="6155"/>
                </a:cubicBezTo>
                <a:cubicBezTo>
                  <a:pt x="10131" y="5663"/>
                  <a:pt x="9597" y="5595"/>
                  <a:pt x="9184" y="5998"/>
                </a:cubicBezTo>
                <a:cubicBezTo>
                  <a:pt x="8795" y="6424"/>
                  <a:pt x="8115" y="6446"/>
                  <a:pt x="7677" y="6043"/>
                </a:cubicBezTo>
                <a:cubicBezTo>
                  <a:pt x="7264" y="5663"/>
                  <a:pt x="6730" y="5774"/>
                  <a:pt x="6487" y="6267"/>
                </a:cubicBezTo>
                <a:cubicBezTo>
                  <a:pt x="6268" y="6782"/>
                  <a:pt x="5636" y="7006"/>
                  <a:pt x="5078" y="6782"/>
                </a:cubicBezTo>
                <a:cubicBezTo>
                  <a:pt x="4543" y="6535"/>
                  <a:pt x="4081" y="6782"/>
                  <a:pt x="4033" y="7341"/>
                </a:cubicBezTo>
                <a:cubicBezTo>
                  <a:pt x="4009" y="7901"/>
                  <a:pt x="3474" y="8281"/>
                  <a:pt x="2891" y="8214"/>
                </a:cubicBezTo>
                <a:cubicBezTo>
                  <a:pt x="2283" y="8169"/>
                  <a:pt x="1943" y="8550"/>
                  <a:pt x="2089" y="9065"/>
                </a:cubicBezTo>
                <a:cubicBezTo>
                  <a:pt x="2259" y="9602"/>
                  <a:pt x="1895" y="10139"/>
                  <a:pt x="1312" y="10251"/>
                </a:cubicBezTo>
                <a:cubicBezTo>
                  <a:pt x="728" y="10385"/>
                  <a:pt x="510" y="10855"/>
                  <a:pt x="850" y="11303"/>
                </a:cubicBezTo>
                <a:cubicBezTo>
                  <a:pt x="1214" y="11751"/>
                  <a:pt x="1069" y="12378"/>
                  <a:pt x="534" y="12646"/>
                </a:cubicBezTo>
                <a:cubicBezTo>
                  <a:pt x="24" y="12937"/>
                  <a:pt x="0" y="13452"/>
                  <a:pt x="485" y="13788"/>
                </a:cubicBezTo>
                <a:cubicBezTo>
                  <a:pt x="971" y="14101"/>
                  <a:pt x="1044" y="14728"/>
                  <a:pt x="656" y="15153"/>
                </a:cubicBezTo>
                <a:cubicBezTo>
                  <a:pt x="267" y="15578"/>
                  <a:pt x="437" y="16071"/>
                  <a:pt x="996" y="16227"/>
                </a:cubicBezTo>
                <a:cubicBezTo>
                  <a:pt x="1579" y="16407"/>
                  <a:pt x="1870" y="16966"/>
                  <a:pt x="1652" y="17481"/>
                </a:cubicBezTo>
                <a:cubicBezTo>
                  <a:pt x="1433" y="17996"/>
                  <a:pt x="1749" y="18399"/>
                  <a:pt x="2356" y="18399"/>
                </a:cubicBezTo>
                <a:cubicBezTo>
                  <a:pt x="2964" y="18376"/>
                  <a:pt x="3425" y="18824"/>
                  <a:pt x="3401" y="19384"/>
                </a:cubicBezTo>
                <a:cubicBezTo>
                  <a:pt x="3377" y="19943"/>
                  <a:pt x="3838" y="20234"/>
                  <a:pt x="4397" y="20033"/>
                </a:cubicBezTo>
                <a:cubicBezTo>
                  <a:pt x="4956" y="19854"/>
                  <a:pt x="5564" y="20122"/>
                  <a:pt x="5734" y="20659"/>
                </a:cubicBezTo>
                <a:cubicBezTo>
                  <a:pt x="5904" y="21174"/>
                  <a:pt x="6438" y="21331"/>
                  <a:pt x="6900" y="20973"/>
                </a:cubicBezTo>
                <a:cubicBezTo>
                  <a:pt x="7361" y="20637"/>
                  <a:pt x="8042" y="20704"/>
                  <a:pt x="8382" y="21152"/>
                </a:cubicBezTo>
                <a:cubicBezTo>
                  <a:pt x="8746" y="21600"/>
                  <a:pt x="9305" y="21600"/>
                  <a:pt x="9597" y="21129"/>
                </a:cubicBezTo>
                <a:cubicBezTo>
                  <a:pt x="9937" y="20659"/>
                  <a:pt x="10593" y="20525"/>
                  <a:pt x="11079" y="20838"/>
                </a:cubicBezTo>
                <a:cubicBezTo>
                  <a:pt x="11565" y="21174"/>
                  <a:pt x="12075" y="20995"/>
                  <a:pt x="12221" y="20458"/>
                </a:cubicBezTo>
                <a:cubicBezTo>
                  <a:pt x="12367" y="19898"/>
                  <a:pt x="12950" y="19585"/>
                  <a:pt x="13509" y="19742"/>
                </a:cubicBezTo>
                <a:cubicBezTo>
                  <a:pt x="14092" y="19898"/>
                  <a:pt x="14505" y="19585"/>
                  <a:pt x="14456" y="19025"/>
                </a:cubicBezTo>
                <a:cubicBezTo>
                  <a:pt x="14408" y="18757"/>
                  <a:pt x="14529" y="18488"/>
                  <a:pt x="14699" y="18287"/>
                </a:cubicBezTo>
                <a:cubicBezTo>
                  <a:pt x="17858" y="20010"/>
                  <a:pt x="17858" y="20010"/>
                  <a:pt x="17858" y="20010"/>
                </a:cubicBezTo>
                <a:cubicBezTo>
                  <a:pt x="17955" y="20458"/>
                  <a:pt x="18222" y="20861"/>
                  <a:pt x="18684" y="21107"/>
                </a:cubicBezTo>
                <a:cubicBezTo>
                  <a:pt x="19534" y="21577"/>
                  <a:pt x="20603" y="21309"/>
                  <a:pt x="21114" y="20547"/>
                </a:cubicBezTo>
                <a:cubicBezTo>
                  <a:pt x="21600" y="19764"/>
                  <a:pt x="21332" y="18779"/>
                  <a:pt x="20482" y="18309"/>
                </a:cubicBezTo>
              </a:path>
              <a:path w="21600" h="21600">
                <a:moveTo>
                  <a:pt x="13363" y="15086"/>
                </a:moveTo>
                <a:cubicBezTo>
                  <a:pt x="11079" y="13832"/>
                  <a:pt x="11079" y="13832"/>
                  <a:pt x="11079" y="13832"/>
                </a:cubicBezTo>
                <a:cubicBezTo>
                  <a:pt x="11055" y="13161"/>
                  <a:pt x="10690" y="12512"/>
                  <a:pt x="10010" y="12154"/>
                </a:cubicBezTo>
                <a:cubicBezTo>
                  <a:pt x="9257" y="11751"/>
                  <a:pt x="8382" y="11796"/>
                  <a:pt x="7702" y="12198"/>
                </a:cubicBezTo>
                <a:cubicBezTo>
                  <a:pt x="8941" y="12870"/>
                  <a:pt x="8941" y="12870"/>
                  <a:pt x="8941" y="12870"/>
                </a:cubicBezTo>
                <a:cubicBezTo>
                  <a:pt x="9402" y="13116"/>
                  <a:pt x="9524" y="13653"/>
                  <a:pt x="9257" y="14101"/>
                </a:cubicBezTo>
                <a:cubicBezTo>
                  <a:pt x="8989" y="14526"/>
                  <a:pt x="8406" y="14661"/>
                  <a:pt x="7969" y="14414"/>
                </a:cubicBezTo>
                <a:cubicBezTo>
                  <a:pt x="6705" y="13743"/>
                  <a:pt x="6705" y="13743"/>
                  <a:pt x="6705" y="13743"/>
                </a:cubicBezTo>
                <a:cubicBezTo>
                  <a:pt x="6633" y="14482"/>
                  <a:pt x="7021" y="15220"/>
                  <a:pt x="7775" y="15623"/>
                </a:cubicBezTo>
                <a:cubicBezTo>
                  <a:pt x="8455" y="16004"/>
                  <a:pt x="9232" y="15981"/>
                  <a:pt x="9888" y="15668"/>
                </a:cubicBezTo>
                <a:cubicBezTo>
                  <a:pt x="12099" y="16877"/>
                  <a:pt x="12099" y="16877"/>
                  <a:pt x="12099" y="16877"/>
                </a:cubicBezTo>
                <a:cubicBezTo>
                  <a:pt x="11492" y="17391"/>
                  <a:pt x="10763" y="17794"/>
                  <a:pt x="9913" y="17996"/>
                </a:cubicBezTo>
                <a:cubicBezTo>
                  <a:pt x="7264" y="18623"/>
                  <a:pt x="4567" y="17145"/>
                  <a:pt x="3887" y="14705"/>
                </a:cubicBezTo>
                <a:cubicBezTo>
                  <a:pt x="3207" y="12266"/>
                  <a:pt x="4810" y="9781"/>
                  <a:pt x="7459" y="9154"/>
                </a:cubicBezTo>
                <a:cubicBezTo>
                  <a:pt x="10083" y="8528"/>
                  <a:pt x="12804" y="10005"/>
                  <a:pt x="13484" y="12445"/>
                </a:cubicBezTo>
                <a:cubicBezTo>
                  <a:pt x="13727" y="13340"/>
                  <a:pt x="13654" y="14258"/>
                  <a:pt x="13363" y="15086"/>
                </a:cubicBezTo>
              </a:path>
              <a:path w="21600" h="21600">
                <a:moveTo>
                  <a:pt x="14456" y="15668"/>
                </a:moveTo>
                <a:cubicBezTo>
                  <a:pt x="13995" y="15422"/>
                  <a:pt x="13995" y="15422"/>
                  <a:pt x="13995" y="15422"/>
                </a:cubicBezTo>
                <a:cubicBezTo>
                  <a:pt x="14383" y="14459"/>
                  <a:pt x="14505" y="13362"/>
                  <a:pt x="14189" y="12266"/>
                </a:cubicBezTo>
                <a:cubicBezTo>
                  <a:pt x="13411" y="9468"/>
                  <a:pt x="10301" y="7767"/>
                  <a:pt x="7264" y="8483"/>
                </a:cubicBezTo>
                <a:cubicBezTo>
                  <a:pt x="4227" y="9221"/>
                  <a:pt x="2381" y="12064"/>
                  <a:pt x="3158" y="14884"/>
                </a:cubicBezTo>
                <a:cubicBezTo>
                  <a:pt x="3960" y="17682"/>
                  <a:pt x="7046" y="19361"/>
                  <a:pt x="10083" y="18645"/>
                </a:cubicBezTo>
                <a:cubicBezTo>
                  <a:pt x="11152" y="18399"/>
                  <a:pt x="12051" y="17884"/>
                  <a:pt x="12731" y="17235"/>
                </a:cubicBezTo>
                <a:cubicBezTo>
                  <a:pt x="13217" y="17481"/>
                  <a:pt x="13217" y="17481"/>
                  <a:pt x="13217" y="17481"/>
                </a:cubicBezTo>
                <a:cubicBezTo>
                  <a:pt x="12440" y="18242"/>
                  <a:pt x="11419" y="18824"/>
                  <a:pt x="10229" y="19115"/>
                </a:cubicBezTo>
                <a:cubicBezTo>
                  <a:pt x="6900" y="19898"/>
                  <a:pt x="3523" y="18063"/>
                  <a:pt x="2648" y="14996"/>
                </a:cubicBezTo>
                <a:cubicBezTo>
                  <a:pt x="1797" y="11930"/>
                  <a:pt x="3814" y="8819"/>
                  <a:pt x="7143" y="8035"/>
                </a:cubicBezTo>
                <a:cubicBezTo>
                  <a:pt x="10447" y="7229"/>
                  <a:pt x="13849" y="9087"/>
                  <a:pt x="14699" y="12154"/>
                </a:cubicBezTo>
                <a:cubicBezTo>
                  <a:pt x="15039" y="13362"/>
                  <a:pt x="14918" y="14593"/>
                  <a:pt x="14456" y="15668"/>
                </a:cubicBezTo>
              </a:path>
              <a:path w="21600" h="21600">
                <a:moveTo>
                  <a:pt x="20385" y="20145"/>
                </a:moveTo>
                <a:cubicBezTo>
                  <a:pt x="19583" y="20570"/>
                  <a:pt x="19583" y="20570"/>
                  <a:pt x="19583" y="20570"/>
                </a:cubicBezTo>
                <a:cubicBezTo>
                  <a:pt x="18781" y="20145"/>
                  <a:pt x="18781" y="20145"/>
                  <a:pt x="18781" y="20145"/>
                </a:cubicBezTo>
                <a:cubicBezTo>
                  <a:pt x="18781" y="19272"/>
                  <a:pt x="18781" y="19272"/>
                  <a:pt x="18781" y="19272"/>
                </a:cubicBezTo>
                <a:cubicBezTo>
                  <a:pt x="19607" y="18846"/>
                  <a:pt x="19607" y="18846"/>
                  <a:pt x="19607" y="18846"/>
                </a:cubicBezTo>
                <a:cubicBezTo>
                  <a:pt x="20409" y="19294"/>
                  <a:pt x="20409" y="19294"/>
                  <a:pt x="20409" y="19294"/>
                </a:cubicBezTo>
                <a:lnTo>
                  <a:pt x="20385" y="20145"/>
                </a:lnTo>
              </a:path>
              <a:path w="21600" h="21600">
                <a:moveTo>
                  <a:pt x="12780" y="4834"/>
                </a:moveTo>
                <a:cubicBezTo>
                  <a:pt x="13193" y="5058"/>
                  <a:pt x="13193" y="5058"/>
                  <a:pt x="13193" y="5058"/>
                </a:cubicBezTo>
                <a:cubicBezTo>
                  <a:pt x="13533" y="5260"/>
                  <a:pt x="13824" y="5730"/>
                  <a:pt x="13824" y="6110"/>
                </a:cubicBezTo>
                <a:cubicBezTo>
                  <a:pt x="13849" y="6558"/>
                  <a:pt x="13849" y="6558"/>
                  <a:pt x="13849" y="6558"/>
                </a:cubicBezTo>
                <a:cubicBezTo>
                  <a:pt x="13873" y="6916"/>
                  <a:pt x="14213" y="7162"/>
                  <a:pt x="14602" y="7073"/>
                </a:cubicBezTo>
                <a:cubicBezTo>
                  <a:pt x="15064" y="6983"/>
                  <a:pt x="15064" y="6983"/>
                  <a:pt x="15064" y="6983"/>
                </a:cubicBezTo>
                <a:cubicBezTo>
                  <a:pt x="15477" y="6894"/>
                  <a:pt x="16035" y="7050"/>
                  <a:pt x="16327" y="7297"/>
                </a:cubicBezTo>
                <a:cubicBezTo>
                  <a:pt x="16692" y="7610"/>
                  <a:pt x="16692" y="7610"/>
                  <a:pt x="16692" y="7610"/>
                </a:cubicBezTo>
                <a:cubicBezTo>
                  <a:pt x="16983" y="7856"/>
                  <a:pt x="17396" y="7811"/>
                  <a:pt x="17615" y="7498"/>
                </a:cubicBezTo>
                <a:cubicBezTo>
                  <a:pt x="17882" y="7117"/>
                  <a:pt x="17882" y="7117"/>
                  <a:pt x="17882" y="7117"/>
                </a:cubicBezTo>
                <a:cubicBezTo>
                  <a:pt x="18101" y="6804"/>
                  <a:pt x="18611" y="6513"/>
                  <a:pt x="19000" y="6513"/>
                </a:cubicBezTo>
                <a:cubicBezTo>
                  <a:pt x="19486" y="6491"/>
                  <a:pt x="19486" y="6491"/>
                  <a:pt x="19486" y="6491"/>
                </a:cubicBezTo>
                <a:cubicBezTo>
                  <a:pt x="19899" y="6491"/>
                  <a:pt x="20166" y="6177"/>
                  <a:pt x="20069" y="5797"/>
                </a:cubicBezTo>
                <a:cubicBezTo>
                  <a:pt x="19947" y="5372"/>
                  <a:pt x="19947" y="5372"/>
                  <a:pt x="19947" y="5372"/>
                </a:cubicBezTo>
                <a:cubicBezTo>
                  <a:pt x="19874" y="5013"/>
                  <a:pt x="20020" y="4476"/>
                  <a:pt x="20287" y="4208"/>
                </a:cubicBezTo>
                <a:cubicBezTo>
                  <a:pt x="20628" y="3872"/>
                  <a:pt x="20628" y="3872"/>
                  <a:pt x="20628" y="3872"/>
                </a:cubicBezTo>
                <a:cubicBezTo>
                  <a:pt x="20895" y="3603"/>
                  <a:pt x="20846" y="3223"/>
                  <a:pt x="20506" y="3021"/>
                </a:cubicBezTo>
                <a:cubicBezTo>
                  <a:pt x="20093" y="2775"/>
                  <a:pt x="20093" y="2775"/>
                  <a:pt x="20093" y="2775"/>
                </a:cubicBezTo>
                <a:cubicBezTo>
                  <a:pt x="19753" y="2574"/>
                  <a:pt x="19461" y="2126"/>
                  <a:pt x="19437" y="1745"/>
                </a:cubicBezTo>
                <a:cubicBezTo>
                  <a:pt x="19437" y="1298"/>
                  <a:pt x="19437" y="1298"/>
                  <a:pt x="19437" y="1298"/>
                </a:cubicBezTo>
                <a:cubicBezTo>
                  <a:pt x="19413" y="917"/>
                  <a:pt x="19073" y="693"/>
                  <a:pt x="18684" y="761"/>
                </a:cubicBezTo>
                <a:cubicBezTo>
                  <a:pt x="18198" y="872"/>
                  <a:pt x="18198" y="872"/>
                  <a:pt x="18198" y="872"/>
                </a:cubicBezTo>
                <a:cubicBezTo>
                  <a:pt x="17809" y="940"/>
                  <a:pt x="17250" y="805"/>
                  <a:pt x="16959" y="559"/>
                </a:cubicBezTo>
                <a:cubicBezTo>
                  <a:pt x="16594" y="246"/>
                  <a:pt x="16594" y="246"/>
                  <a:pt x="16594" y="246"/>
                </a:cubicBezTo>
                <a:cubicBezTo>
                  <a:pt x="16303" y="0"/>
                  <a:pt x="15865" y="44"/>
                  <a:pt x="15671" y="358"/>
                </a:cubicBezTo>
                <a:cubicBezTo>
                  <a:pt x="15404" y="738"/>
                  <a:pt x="15404" y="738"/>
                  <a:pt x="15404" y="738"/>
                </a:cubicBezTo>
                <a:cubicBezTo>
                  <a:pt x="15185" y="1052"/>
                  <a:pt x="14675" y="1320"/>
                  <a:pt x="14262" y="1343"/>
                </a:cubicBezTo>
                <a:cubicBezTo>
                  <a:pt x="13776" y="1343"/>
                  <a:pt x="13776" y="1343"/>
                  <a:pt x="13776" y="1343"/>
                </a:cubicBezTo>
                <a:cubicBezTo>
                  <a:pt x="13387" y="1365"/>
                  <a:pt x="13120" y="1678"/>
                  <a:pt x="13217" y="2036"/>
                </a:cubicBezTo>
                <a:cubicBezTo>
                  <a:pt x="13314" y="2484"/>
                  <a:pt x="13314" y="2484"/>
                  <a:pt x="13314" y="2484"/>
                </a:cubicBezTo>
                <a:cubicBezTo>
                  <a:pt x="13411" y="2842"/>
                  <a:pt x="13266" y="3357"/>
                  <a:pt x="12974" y="3648"/>
                </a:cubicBezTo>
                <a:cubicBezTo>
                  <a:pt x="12658" y="3961"/>
                  <a:pt x="12658" y="3961"/>
                  <a:pt x="12658" y="3961"/>
                </a:cubicBezTo>
                <a:cubicBezTo>
                  <a:pt x="12367" y="4230"/>
                  <a:pt x="12440" y="4633"/>
                  <a:pt x="12780" y="4834"/>
                </a:cubicBezTo>
              </a:path>
              <a:path w="21600" h="21600">
                <a:moveTo>
                  <a:pt x="16643" y="2081"/>
                </a:moveTo>
                <a:cubicBezTo>
                  <a:pt x="17736" y="2081"/>
                  <a:pt x="18635" y="2909"/>
                  <a:pt x="18635" y="3917"/>
                </a:cubicBezTo>
                <a:cubicBezTo>
                  <a:pt x="18635" y="4946"/>
                  <a:pt x="17736" y="5774"/>
                  <a:pt x="16643" y="5774"/>
                </a:cubicBezTo>
                <a:cubicBezTo>
                  <a:pt x="15525" y="5774"/>
                  <a:pt x="14651" y="4946"/>
                  <a:pt x="14651" y="3917"/>
                </a:cubicBezTo>
                <a:cubicBezTo>
                  <a:pt x="14651" y="2909"/>
                  <a:pt x="15525" y="2081"/>
                  <a:pt x="16643" y="2081"/>
                </a:cubicBezTo>
              </a:path>
              <a:path w="21600" h="21600">
                <a:moveTo>
                  <a:pt x="16643" y="2081"/>
                </a:moveTo>
                <a:cubicBezTo>
                  <a:pt x="16643" y="2081"/>
                  <a:pt x="16643" y="2081"/>
                  <a:pt x="16643" y="2081"/>
                </a:cubicBezTo>
                <a:close/>
              </a:path>
            </a:pathLst>
          </a:custGeom>
          <a:solidFill>
            <a:srgbClr val="FFFFFF"/>
          </a:solidFill>
          <a:ln w="9525" cap="flat" cmpd="sng">
            <a:noFill/>
            <a:prstDash val="solid"/>
            <a:round/>
          </a:ln>
        </p:spPr>
      </p:sp>
      <p:sp>
        <p:nvSpPr>
          <p:cNvPr id="739" name="曲线"/>
          <p:cNvSpPr>
            <a:spLocks noChangeAspect="1"/>
          </p:cNvSpPr>
          <p:nvPr/>
        </p:nvSpPr>
        <p:spPr>
          <a:xfrm>
            <a:off x="5072964" y="2658780"/>
            <a:ext cx="432000" cy="363449"/>
          </a:xfrm>
          <a:custGeom>
            <a:avLst/>
            <a:gdLst>
              <a:gd name="T1" fmla="*/ 0 w 21600"/>
              <a:gd name="T2" fmla="*/ 0 h 21600"/>
              <a:gd name="T3" fmla="*/ 21600 w 21600"/>
              <a:gd name="T4" fmla="*/ 21600 h 21600"/>
            </a:gdLst>
            <a:ahLst/>
            <a:cxnLst/>
            <a:rect l="T1" t="T2" r="T3" b="T4"/>
            <a:pathLst>
              <a:path w="21600" h="21600">
                <a:moveTo>
                  <a:pt x="16986" y="10659"/>
                </a:moveTo>
                <a:lnTo>
                  <a:pt x="17482" y="10659"/>
                </a:lnTo>
                <a:lnTo>
                  <a:pt x="17719" y="11530"/>
                </a:lnTo>
                <a:lnTo>
                  <a:pt x="17267" y="12222"/>
                </a:lnTo>
                <a:lnTo>
                  <a:pt x="16749" y="11530"/>
                </a:lnTo>
              </a:path>
              <a:path w="21600" h="21600">
                <a:moveTo>
                  <a:pt x="4117" y="10659"/>
                </a:moveTo>
                <a:lnTo>
                  <a:pt x="4613" y="10659"/>
                </a:lnTo>
                <a:lnTo>
                  <a:pt x="4850" y="11530"/>
                </a:lnTo>
                <a:lnTo>
                  <a:pt x="4376" y="12222"/>
                </a:lnTo>
                <a:lnTo>
                  <a:pt x="3880" y="11530"/>
                </a:lnTo>
              </a:path>
              <a:path w="21600" h="21600">
                <a:moveTo>
                  <a:pt x="15787" y="10249"/>
                </a:moveTo>
                <a:cubicBezTo>
                  <a:pt x="15787" y="10249"/>
                  <a:pt x="15787" y="10249"/>
                  <a:pt x="17260" y="12553"/>
                </a:cubicBezTo>
                <a:cubicBezTo>
                  <a:pt x="17260" y="12553"/>
                  <a:pt x="17260" y="12553"/>
                  <a:pt x="18693" y="10249"/>
                </a:cubicBezTo>
                <a:cubicBezTo>
                  <a:pt x="20398" y="10986"/>
                  <a:pt x="21600" y="12922"/>
                  <a:pt x="21600" y="15227"/>
                </a:cubicBezTo>
                <a:cubicBezTo>
                  <a:pt x="21600" y="15227"/>
                  <a:pt x="21600" y="15227"/>
                  <a:pt x="21600" y="18361"/>
                </a:cubicBezTo>
                <a:cubicBezTo>
                  <a:pt x="21522" y="18961"/>
                  <a:pt x="19623" y="19422"/>
                  <a:pt x="17260" y="19422"/>
                </a:cubicBezTo>
                <a:cubicBezTo>
                  <a:pt x="17221" y="19422"/>
                  <a:pt x="17221" y="19422"/>
                  <a:pt x="17182" y="19422"/>
                </a:cubicBezTo>
                <a:cubicBezTo>
                  <a:pt x="17182" y="19422"/>
                  <a:pt x="17182" y="19422"/>
                  <a:pt x="17182" y="15964"/>
                </a:cubicBezTo>
                <a:cubicBezTo>
                  <a:pt x="17182" y="13844"/>
                  <a:pt x="16446" y="11908"/>
                  <a:pt x="15283" y="10525"/>
                </a:cubicBezTo>
                <a:cubicBezTo>
                  <a:pt x="15438" y="10387"/>
                  <a:pt x="15632" y="10341"/>
                  <a:pt x="15787" y="10249"/>
                </a:cubicBezTo>
              </a:path>
              <a:path w="21600" h="21600">
                <a:moveTo>
                  <a:pt x="2906" y="10249"/>
                </a:moveTo>
                <a:cubicBezTo>
                  <a:pt x="2906" y="10249"/>
                  <a:pt x="2906" y="10249"/>
                  <a:pt x="4378" y="12553"/>
                </a:cubicBezTo>
                <a:cubicBezTo>
                  <a:pt x="4378" y="12553"/>
                  <a:pt x="4378" y="12553"/>
                  <a:pt x="5812" y="10249"/>
                </a:cubicBezTo>
                <a:cubicBezTo>
                  <a:pt x="6006" y="10341"/>
                  <a:pt x="6161" y="10387"/>
                  <a:pt x="6316" y="10525"/>
                </a:cubicBezTo>
                <a:cubicBezTo>
                  <a:pt x="5153" y="11908"/>
                  <a:pt x="4417" y="13844"/>
                  <a:pt x="4417" y="15964"/>
                </a:cubicBezTo>
                <a:cubicBezTo>
                  <a:pt x="4417" y="15964"/>
                  <a:pt x="4417" y="15964"/>
                  <a:pt x="4417" y="19422"/>
                </a:cubicBezTo>
                <a:cubicBezTo>
                  <a:pt x="4417" y="19422"/>
                  <a:pt x="4378" y="19422"/>
                  <a:pt x="4378" y="19422"/>
                </a:cubicBezTo>
                <a:cubicBezTo>
                  <a:pt x="2014" y="19422"/>
                  <a:pt x="77" y="18961"/>
                  <a:pt x="0" y="18361"/>
                </a:cubicBezTo>
                <a:cubicBezTo>
                  <a:pt x="0" y="18361"/>
                  <a:pt x="0" y="18361"/>
                  <a:pt x="0" y="15227"/>
                </a:cubicBezTo>
                <a:cubicBezTo>
                  <a:pt x="0" y="12922"/>
                  <a:pt x="1201" y="10986"/>
                  <a:pt x="2906" y="10249"/>
                </a:cubicBezTo>
              </a:path>
              <a:path w="21600" h="21600">
                <a:moveTo>
                  <a:pt x="17256" y="9916"/>
                </a:moveTo>
                <a:cubicBezTo>
                  <a:pt x="17409" y="9916"/>
                  <a:pt x="17523" y="9916"/>
                  <a:pt x="17676" y="9963"/>
                </a:cubicBezTo>
                <a:cubicBezTo>
                  <a:pt x="17676" y="10344"/>
                  <a:pt x="17485" y="10582"/>
                  <a:pt x="17485" y="10582"/>
                </a:cubicBezTo>
                <a:cubicBezTo>
                  <a:pt x="17332" y="10582"/>
                  <a:pt x="17027" y="10582"/>
                  <a:pt x="17027" y="10582"/>
                </a:cubicBezTo>
                <a:cubicBezTo>
                  <a:pt x="16835" y="10296"/>
                  <a:pt x="16835" y="9963"/>
                  <a:pt x="16835" y="9963"/>
                </a:cubicBezTo>
                <a:cubicBezTo>
                  <a:pt x="16988" y="9916"/>
                  <a:pt x="17103" y="9916"/>
                  <a:pt x="17256" y="9916"/>
                </a:cubicBezTo>
              </a:path>
              <a:path w="21600" h="21600">
                <a:moveTo>
                  <a:pt x="4386" y="9916"/>
                </a:moveTo>
                <a:cubicBezTo>
                  <a:pt x="4539" y="9916"/>
                  <a:pt x="4654" y="9916"/>
                  <a:pt x="4807" y="9963"/>
                </a:cubicBezTo>
                <a:cubicBezTo>
                  <a:pt x="4807" y="10344"/>
                  <a:pt x="4654" y="10582"/>
                  <a:pt x="4654" y="10582"/>
                </a:cubicBezTo>
                <a:cubicBezTo>
                  <a:pt x="4463" y="10582"/>
                  <a:pt x="4157" y="10582"/>
                  <a:pt x="4157" y="10582"/>
                </a:cubicBezTo>
                <a:cubicBezTo>
                  <a:pt x="3966" y="10296"/>
                  <a:pt x="3966" y="9963"/>
                  <a:pt x="3966" y="9963"/>
                </a:cubicBezTo>
                <a:cubicBezTo>
                  <a:pt x="4119" y="9916"/>
                  <a:pt x="4233" y="9916"/>
                  <a:pt x="4386" y="9916"/>
                </a:cubicBezTo>
              </a:path>
              <a:path w="21600" h="21600">
                <a:moveTo>
                  <a:pt x="10476" y="9864"/>
                </a:moveTo>
                <a:lnTo>
                  <a:pt x="11166" y="9864"/>
                </a:lnTo>
                <a:lnTo>
                  <a:pt x="11446" y="11069"/>
                </a:lnTo>
                <a:lnTo>
                  <a:pt x="10821" y="11965"/>
                </a:lnTo>
                <a:lnTo>
                  <a:pt x="10153" y="11069"/>
                </a:lnTo>
              </a:path>
              <a:path w="21600" h="21600">
                <a:moveTo>
                  <a:pt x="8878" y="9326"/>
                </a:moveTo>
                <a:cubicBezTo>
                  <a:pt x="8878" y="9326"/>
                  <a:pt x="8878" y="9326"/>
                  <a:pt x="10819" y="12418"/>
                </a:cubicBezTo>
                <a:cubicBezTo>
                  <a:pt x="10819" y="12418"/>
                  <a:pt x="10819" y="12418"/>
                  <a:pt x="12760" y="9326"/>
                </a:cubicBezTo>
                <a:cubicBezTo>
                  <a:pt x="15011" y="10295"/>
                  <a:pt x="16641" y="12925"/>
                  <a:pt x="16641" y="15970"/>
                </a:cubicBezTo>
                <a:cubicBezTo>
                  <a:pt x="16641" y="15970"/>
                  <a:pt x="16641" y="15970"/>
                  <a:pt x="16641" y="20169"/>
                </a:cubicBezTo>
                <a:cubicBezTo>
                  <a:pt x="16525" y="20954"/>
                  <a:pt x="13963" y="21600"/>
                  <a:pt x="10819" y="21600"/>
                </a:cubicBezTo>
                <a:cubicBezTo>
                  <a:pt x="7636" y="21600"/>
                  <a:pt x="5074" y="20954"/>
                  <a:pt x="4958" y="20169"/>
                </a:cubicBezTo>
                <a:cubicBezTo>
                  <a:pt x="4958" y="20169"/>
                  <a:pt x="4958" y="20169"/>
                  <a:pt x="4958" y="15970"/>
                </a:cubicBezTo>
                <a:cubicBezTo>
                  <a:pt x="4958" y="12925"/>
                  <a:pt x="6588" y="10295"/>
                  <a:pt x="8878" y="9326"/>
                </a:cubicBezTo>
              </a:path>
              <a:path w="21600" h="21600">
                <a:moveTo>
                  <a:pt x="10821" y="8916"/>
                </a:moveTo>
                <a:cubicBezTo>
                  <a:pt x="11015" y="8916"/>
                  <a:pt x="11209" y="8916"/>
                  <a:pt x="11403" y="8962"/>
                </a:cubicBezTo>
                <a:cubicBezTo>
                  <a:pt x="11403" y="9463"/>
                  <a:pt x="11170" y="9736"/>
                  <a:pt x="11170" y="9736"/>
                </a:cubicBezTo>
                <a:cubicBezTo>
                  <a:pt x="10937" y="9736"/>
                  <a:pt x="10511" y="9736"/>
                  <a:pt x="10511" y="9736"/>
                </a:cubicBezTo>
                <a:cubicBezTo>
                  <a:pt x="10239" y="9417"/>
                  <a:pt x="10278" y="8962"/>
                  <a:pt x="10278" y="8962"/>
                </a:cubicBezTo>
                <a:cubicBezTo>
                  <a:pt x="10472" y="8916"/>
                  <a:pt x="10627" y="8916"/>
                  <a:pt x="10821" y="8916"/>
                </a:cubicBezTo>
              </a:path>
              <a:path w="21600" h="21600">
                <a:moveTo>
                  <a:pt x="17245" y="3228"/>
                </a:moveTo>
                <a:cubicBezTo>
                  <a:pt x="18757" y="3228"/>
                  <a:pt x="19983" y="4685"/>
                  <a:pt x="19983" y="6482"/>
                </a:cubicBezTo>
                <a:cubicBezTo>
                  <a:pt x="19983" y="8279"/>
                  <a:pt x="18757" y="9736"/>
                  <a:pt x="17245" y="9736"/>
                </a:cubicBezTo>
                <a:cubicBezTo>
                  <a:pt x="15733" y="9736"/>
                  <a:pt x="14507" y="8279"/>
                  <a:pt x="14507" y="6482"/>
                </a:cubicBezTo>
                <a:cubicBezTo>
                  <a:pt x="14507" y="4685"/>
                  <a:pt x="15733" y="3228"/>
                  <a:pt x="17245" y="3228"/>
                </a:cubicBezTo>
              </a:path>
              <a:path w="21600" h="21600">
                <a:moveTo>
                  <a:pt x="4365" y="3228"/>
                </a:moveTo>
                <a:cubicBezTo>
                  <a:pt x="5871" y="3228"/>
                  <a:pt x="7092" y="4685"/>
                  <a:pt x="7092" y="6482"/>
                </a:cubicBezTo>
                <a:cubicBezTo>
                  <a:pt x="7092" y="8279"/>
                  <a:pt x="5871" y="9736"/>
                  <a:pt x="4365" y="9736"/>
                </a:cubicBezTo>
                <a:cubicBezTo>
                  <a:pt x="2859" y="9736"/>
                  <a:pt x="1638" y="8279"/>
                  <a:pt x="1638" y="6482"/>
                </a:cubicBezTo>
                <a:cubicBezTo>
                  <a:pt x="1638" y="4685"/>
                  <a:pt x="2859" y="3228"/>
                  <a:pt x="4365" y="3228"/>
                </a:cubicBezTo>
              </a:path>
              <a:path w="21600" h="21600">
                <a:moveTo>
                  <a:pt x="10800" y="0"/>
                </a:moveTo>
                <a:cubicBezTo>
                  <a:pt x="12800" y="0"/>
                  <a:pt x="14421" y="1933"/>
                  <a:pt x="14421" y="4317"/>
                </a:cubicBezTo>
                <a:cubicBezTo>
                  <a:pt x="14421" y="6701"/>
                  <a:pt x="12800" y="8634"/>
                  <a:pt x="10800" y="8634"/>
                </a:cubicBezTo>
                <a:cubicBezTo>
                  <a:pt x="8799" y="8634"/>
                  <a:pt x="7178" y="6701"/>
                  <a:pt x="7178" y="4317"/>
                </a:cubicBezTo>
                <a:cubicBezTo>
                  <a:pt x="7178" y="1933"/>
                  <a:pt x="8799" y="0"/>
                  <a:pt x="10800" y="0"/>
                </a:cubicBezTo>
                <a:close/>
              </a:path>
            </a:pathLst>
          </a:custGeom>
          <a:solidFill>
            <a:srgbClr val="FFFFFF"/>
          </a:solidFill>
          <a:ln w="9525" cap="flat" cmpd="sng">
            <a:noFill/>
            <a:prstDash val="solid"/>
            <a:round/>
          </a:ln>
        </p:spPr>
      </p:sp>
      <p:sp>
        <p:nvSpPr>
          <p:cNvPr id="740" name="曲线"/>
          <p:cNvSpPr>
            <a:spLocks noChangeAspect="1"/>
          </p:cNvSpPr>
          <p:nvPr/>
        </p:nvSpPr>
        <p:spPr>
          <a:xfrm>
            <a:off x="6273334" y="1945671"/>
            <a:ext cx="359999" cy="369675"/>
          </a:xfrm>
          <a:custGeom>
            <a:avLst/>
            <a:gdLst>
              <a:gd name="T1" fmla="*/ 0 w 21600"/>
              <a:gd name="T2" fmla="*/ 0 h 21600"/>
              <a:gd name="T3" fmla="*/ 21600 w 21600"/>
              <a:gd name="T4" fmla="*/ 21600 h 21600"/>
            </a:gdLst>
            <a:ahLst/>
            <a:cxnLst/>
            <a:rect l="T1" t="T2" r="T3" b="T4"/>
            <a:pathLst>
              <a:path w="21600" h="21600">
                <a:moveTo>
                  <a:pt x="17742" y="16947"/>
                </a:moveTo>
                <a:cubicBezTo>
                  <a:pt x="18514" y="17612"/>
                  <a:pt x="18514" y="17612"/>
                  <a:pt x="18514" y="17612"/>
                </a:cubicBezTo>
                <a:cubicBezTo>
                  <a:pt x="18514" y="18775"/>
                  <a:pt x="18514" y="18775"/>
                  <a:pt x="18514" y="18775"/>
                </a:cubicBezTo>
                <a:cubicBezTo>
                  <a:pt x="18514" y="20270"/>
                  <a:pt x="17434" y="21600"/>
                  <a:pt x="16045" y="21600"/>
                </a:cubicBezTo>
                <a:cubicBezTo>
                  <a:pt x="2468" y="21600"/>
                  <a:pt x="2468" y="21600"/>
                  <a:pt x="2468" y="21600"/>
                </a:cubicBezTo>
                <a:cubicBezTo>
                  <a:pt x="1079" y="21600"/>
                  <a:pt x="0" y="20270"/>
                  <a:pt x="0" y="18775"/>
                </a:cubicBezTo>
                <a:cubicBezTo>
                  <a:pt x="0" y="4984"/>
                  <a:pt x="0" y="4984"/>
                  <a:pt x="0" y="4984"/>
                </a:cubicBezTo>
                <a:cubicBezTo>
                  <a:pt x="0" y="4984"/>
                  <a:pt x="0" y="4984"/>
                  <a:pt x="0" y="4984"/>
                </a:cubicBezTo>
                <a:cubicBezTo>
                  <a:pt x="0" y="4818"/>
                  <a:pt x="0" y="4652"/>
                  <a:pt x="154" y="4486"/>
                </a:cubicBezTo>
                <a:cubicBezTo>
                  <a:pt x="4011" y="332"/>
                  <a:pt x="4011" y="332"/>
                  <a:pt x="4011" y="332"/>
                </a:cubicBezTo>
                <a:cubicBezTo>
                  <a:pt x="4165" y="166"/>
                  <a:pt x="4319" y="0"/>
                  <a:pt x="4474" y="0"/>
                </a:cubicBezTo>
                <a:cubicBezTo>
                  <a:pt x="4474" y="0"/>
                  <a:pt x="4474" y="0"/>
                  <a:pt x="4474" y="0"/>
                </a:cubicBezTo>
                <a:cubicBezTo>
                  <a:pt x="16045" y="0"/>
                  <a:pt x="16045" y="0"/>
                  <a:pt x="16045" y="0"/>
                </a:cubicBezTo>
                <a:cubicBezTo>
                  <a:pt x="17434" y="0"/>
                  <a:pt x="18514" y="1329"/>
                  <a:pt x="18514" y="2824"/>
                </a:cubicBezTo>
                <a:cubicBezTo>
                  <a:pt x="18514" y="5483"/>
                  <a:pt x="18514" y="5483"/>
                  <a:pt x="18514" y="5483"/>
                </a:cubicBezTo>
                <a:cubicBezTo>
                  <a:pt x="18205" y="5483"/>
                  <a:pt x="17897" y="5483"/>
                  <a:pt x="17742" y="5483"/>
                </a:cubicBezTo>
                <a:cubicBezTo>
                  <a:pt x="17588" y="5483"/>
                  <a:pt x="17280" y="5483"/>
                  <a:pt x="17125" y="5483"/>
                </a:cubicBezTo>
                <a:cubicBezTo>
                  <a:pt x="17125" y="2824"/>
                  <a:pt x="17125" y="2824"/>
                  <a:pt x="17125" y="2824"/>
                </a:cubicBezTo>
                <a:cubicBezTo>
                  <a:pt x="17125" y="1993"/>
                  <a:pt x="16662" y="1495"/>
                  <a:pt x="16045" y="1495"/>
                </a:cubicBezTo>
                <a:cubicBezTo>
                  <a:pt x="5091" y="1495"/>
                  <a:pt x="5091" y="1495"/>
                  <a:pt x="5091" y="1495"/>
                </a:cubicBezTo>
                <a:cubicBezTo>
                  <a:pt x="5091" y="2990"/>
                  <a:pt x="5091" y="2990"/>
                  <a:pt x="5091" y="2990"/>
                </a:cubicBezTo>
                <a:cubicBezTo>
                  <a:pt x="5091" y="4486"/>
                  <a:pt x="4011" y="5815"/>
                  <a:pt x="2622" y="5815"/>
                </a:cubicBezTo>
                <a:cubicBezTo>
                  <a:pt x="1234" y="5815"/>
                  <a:pt x="1234" y="5815"/>
                  <a:pt x="1234" y="5815"/>
                </a:cubicBezTo>
                <a:cubicBezTo>
                  <a:pt x="1234" y="18775"/>
                  <a:pt x="1234" y="18775"/>
                  <a:pt x="1234" y="18775"/>
                </a:cubicBezTo>
                <a:cubicBezTo>
                  <a:pt x="1234" y="19606"/>
                  <a:pt x="1851" y="20104"/>
                  <a:pt x="2468" y="20104"/>
                </a:cubicBezTo>
                <a:cubicBezTo>
                  <a:pt x="16045" y="20104"/>
                  <a:pt x="16045" y="20104"/>
                  <a:pt x="16045" y="20104"/>
                </a:cubicBezTo>
                <a:cubicBezTo>
                  <a:pt x="16662" y="20104"/>
                  <a:pt x="17125" y="19606"/>
                  <a:pt x="17125" y="18775"/>
                </a:cubicBezTo>
                <a:cubicBezTo>
                  <a:pt x="17125" y="17446"/>
                  <a:pt x="17125" y="17446"/>
                  <a:pt x="17125" y="17446"/>
                </a:cubicBezTo>
                <a:lnTo>
                  <a:pt x="17742" y="16947"/>
                </a:lnTo>
              </a:path>
              <a:path w="21600" h="21600">
                <a:moveTo>
                  <a:pt x="19594" y="13956"/>
                </a:moveTo>
                <a:cubicBezTo>
                  <a:pt x="19594" y="17778"/>
                  <a:pt x="19594" y="17778"/>
                  <a:pt x="19594" y="17778"/>
                </a:cubicBezTo>
                <a:cubicBezTo>
                  <a:pt x="17742" y="16116"/>
                  <a:pt x="17742" y="16116"/>
                  <a:pt x="17742" y="16116"/>
                </a:cubicBezTo>
                <a:cubicBezTo>
                  <a:pt x="15737" y="17778"/>
                  <a:pt x="15737" y="17778"/>
                  <a:pt x="15737" y="17778"/>
                </a:cubicBezTo>
                <a:cubicBezTo>
                  <a:pt x="15737" y="13956"/>
                  <a:pt x="15737" y="13956"/>
                  <a:pt x="15737" y="13956"/>
                </a:cubicBezTo>
                <a:cubicBezTo>
                  <a:pt x="14502" y="13126"/>
                  <a:pt x="13731" y="11796"/>
                  <a:pt x="13731" y="10301"/>
                </a:cubicBezTo>
                <a:cubicBezTo>
                  <a:pt x="13731" y="7975"/>
                  <a:pt x="15582" y="5981"/>
                  <a:pt x="17742" y="5981"/>
                </a:cubicBezTo>
                <a:cubicBezTo>
                  <a:pt x="19902" y="5981"/>
                  <a:pt x="21600" y="7975"/>
                  <a:pt x="21600" y="10301"/>
                </a:cubicBezTo>
                <a:cubicBezTo>
                  <a:pt x="21600" y="11796"/>
                  <a:pt x="20828" y="13126"/>
                  <a:pt x="19594" y="13956"/>
                </a:cubicBezTo>
              </a:path>
              <a:path w="21600" h="21600">
                <a:moveTo>
                  <a:pt x="20982" y="10301"/>
                </a:moveTo>
                <a:cubicBezTo>
                  <a:pt x="20982" y="8307"/>
                  <a:pt x="19594" y="6646"/>
                  <a:pt x="17742" y="6646"/>
                </a:cubicBezTo>
                <a:cubicBezTo>
                  <a:pt x="15891" y="6646"/>
                  <a:pt x="14348" y="8307"/>
                  <a:pt x="14348" y="10301"/>
                </a:cubicBezTo>
                <a:cubicBezTo>
                  <a:pt x="14348" y="12295"/>
                  <a:pt x="15891" y="13790"/>
                  <a:pt x="17742" y="13790"/>
                </a:cubicBezTo>
                <a:cubicBezTo>
                  <a:pt x="19594" y="13790"/>
                  <a:pt x="20982" y="12295"/>
                  <a:pt x="20982" y="10301"/>
                </a:cubicBezTo>
              </a:path>
              <a:path w="21600" h="21600">
                <a:moveTo>
                  <a:pt x="17742" y="7144"/>
                </a:moveTo>
                <a:cubicBezTo>
                  <a:pt x="16045" y="7144"/>
                  <a:pt x="14811" y="8473"/>
                  <a:pt x="14811" y="10301"/>
                </a:cubicBezTo>
                <a:cubicBezTo>
                  <a:pt x="14811" y="11963"/>
                  <a:pt x="16045" y="13458"/>
                  <a:pt x="17742" y="13458"/>
                </a:cubicBezTo>
                <a:cubicBezTo>
                  <a:pt x="19285" y="13458"/>
                  <a:pt x="20520" y="11963"/>
                  <a:pt x="20520" y="10301"/>
                </a:cubicBezTo>
                <a:cubicBezTo>
                  <a:pt x="20520" y="8473"/>
                  <a:pt x="19285" y="7144"/>
                  <a:pt x="17742" y="7144"/>
                </a:cubicBezTo>
              </a:path>
              <a:path w="21600" h="21600">
                <a:moveTo>
                  <a:pt x="12342" y="6147"/>
                </a:moveTo>
                <a:cubicBezTo>
                  <a:pt x="4319" y="6147"/>
                  <a:pt x="4319" y="6147"/>
                  <a:pt x="4319" y="6147"/>
                </a:cubicBezTo>
                <a:cubicBezTo>
                  <a:pt x="4011" y="6147"/>
                  <a:pt x="3857" y="6313"/>
                  <a:pt x="3857" y="6646"/>
                </a:cubicBezTo>
                <a:cubicBezTo>
                  <a:pt x="3857" y="6978"/>
                  <a:pt x="4011" y="7310"/>
                  <a:pt x="4319" y="7310"/>
                </a:cubicBezTo>
                <a:cubicBezTo>
                  <a:pt x="12342" y="7310"/>
                  <a:pt x="12342" y="7310"/>
                  <a:pt x="12342" y="7310"/>
                </a:cubicBezTo>
                <a:cubicBezTo>
                  <a:pt x="12651" y="7310"/>
                  <a:pt x="12805" y="6978"/>
                  <a:pt x="12805" y="6646"/>
                </a:cubicBezTo>
                <a:cubicBezTo>
                  <a:pt x="12805" y="6313"/>
                  <a:pt x="12651" y="6147"/>
                  <a:pt x="12342" y="6147"/>
                </a:cubicBezTo>
              </a:path>
              <a:path w="21600" h="21600">
                <a:moveTo>
                  <a:pt x="4319" y="9969"/>
                </a:moveTo>
                <a:cubicBezTo>
                  <a:pt x="12342" y="9969"/>
                  <a:pt x="12342" y="9969"/>
                  <a:pt x="12342" y="9969"/>
                </a:cubicBezTo>
                <a:cubicBezTo>
                  <a:pt x="12651" y="9969"/>
                  <a:pt x="12805" y="9636"/>
                  <a:pt x="12805" y="9304"/>
                </a:cubicBezTo>
                <a:cubicBezTo>
                  <a:pt x="12805" y="9138"/>
                  <a:pt x="12651" y="8806"/>
                  <a:pt x="12342" y="8806"/>
                </a:cubicBezTo>
                <a:cubicBezTo>
                  <a:pt x="4319" y="8806"/>
                  <a:pt x="4319" y="8806"/>
                  <a:pt x="4319" y="8806"/>
                </a:cubicBezTo>
                <a:cubicBezTo>
                  <a:pt x="4011" y="8806"/>
                  <a:pt x="3857" y="9138"/>
                  <a:pt x="3857" y="9304"/>
                </a:cubicBezTo>
                <a:cubicBezTo>
                  <a:pt x="3857" y="9636"/>
                  <a:pt x="4011" y="9969"/>
                  <a:pt x="4319" y="9969"/>
                </a:cubicBezTo>
              </a:path>
              <a:path w="21600" h="21600">
                <a:moveTo>
                  <a:pt x="4319" y="12627"/>
                </a:moveTo>
                <a:cubicBezTo>
                  <a:pt x="12342" y="12627"/>
                  <a:pt x="12342" y="12627"/>
                  <a:pt x="12342" y="12627"/>
                </a:cubicBezTo>
                <a:cubicBezTo>
                  <a:pt x="12651" y="12627"/>
                  <a:pt x="12805" y="12461"/>
                  <a:pt x="12805" y="12129"/>
                </a:cubicBezTo>
                <a:cubicBezTo>
                  <a:pt x="12805" y="11796"/>
                  <a:pt x="12651" y="11464"/>
                  <a:pt x="12342" y="11464"/>
                </a:cubicBezTo>
                <a:cubicBezTo>
                  <a:pt x="4319" y="11464"/>
                  <a:pt x="4319" y="11464"/>
                  <a:pt x="4319" y="11464"/>
                </a:cubicBezTo>
                <a:cubicBezTo>
                  <a:pt x="4011" y="11464"/>
                  <a:pt x="3857" y="11796"/>
                  <a:pt x="3857" y="12129"/>
                </a:cubicBezTo>
                <a:cubicBezTo>
                  <a:pt x="3857" y="12461"/>
                  <a:pt x="4011" y="12627"/>
                  <a:pt x="4319" y="12627"/>
                </a:cubicBezTo>
              </a:path>
              <a:path w="21600" h="21600">
                <a:moveTo>
                  <a:pt x="14194" y="14289"/>
                </a:moveTo>
                <a:cubicBezTo>
                  <a:pt x="4319" y="14289"/>
                  <a:pt x="4319" y="14289"/>
                  <a:pt x="4319" y="14289"/>
                </a:cubicBezTo>
                <a:cubicBezTo>
                  <a:pt x="4011" y="14289"/>
                  <a:pt x="3857" y="14455"/>
                  <a:pt x="3857" y="14787"/>
                </a:cubicBezTo>
                <a:cubicBezTo>
                  <a:pt x="3857" y="15120"/>
                  <a:pt x="4011" y="15286"/>
                  <a:pt x="4319" y="15286"/>
                </a:cubicBezTo>
                <a:cubicBezTo>
                  <a:pt x="14194" y="15286"/>
                  <a:pt x="14194" y="15286"/>
                  <a:pt x="14194" y="15286"/>
                </a:cubicBezTo>
                <a:cubicBezTo>
                  <a:pt x="14502" y="15286"/>
                  <a:pt x="14657" y="15120"/>
                  <a:pt x="14657" y="14787"/>
                </a:cubicBezTo>
                <a:cubicBezTo>
                  <a:pt x="14657" y="14455"/>
                  <a:pt x="14502" y="14289"/>
                  <a:pt x="14194" y="14289"/>
                </a:cubicBezTo>
              </a:path>
              <a:path w="21600" h="21600">
                <a:moveTo>
                  <a:pt x="14194" y="16947"/>
                </a:moveTo>
                <a:cubicBezTo>
                  <a:pt x="4319" y="16947"/>
                  <a:pt x="4319" y="16947"/>
                  <a:pt x="4319" y="16947"/>
                </a:cubicBezTo>
                <a:cubicBezTo>
                  <a:pt x="4011" y="16947"/>
                  <a:pt x="3857" y="17113"/>
                  <a:pt x="3857" y="17446"/>
                </a:cubicBezTo>
                <a:cubicBezTo>
                  <a:pt x="3857" y="17778"/>
                  <a:pt x="4011" y="18110"/>
                  <a:pt x="4319" y="18110"/>
                </a:cubicBezTo>
                <a:cubicBezTo>
                  <a:pt x="14194" y="18110"/>
                  <a:pt x="14194" y="18110"/>
                  <a:pt x="14194" y="18110"/>
                </a:cubicBezTo>
                <a:cubicBezTo>
                  <a:pt x="14502" y="18110"/>
                  <a:pt x="14657" y="17778"/>
                  <a:pt x="14657" y="17446"/>
                </a:cubicBezTo>
                <a:cubicBezTo>
                  <a:pt x="14657" y="17113"/>
                  <a:pt x="14502" y="16947"/>
                  <a:pt x="14194" y="16947"/>
                </a:cubicBezTo>
                <a:close/>
              </a:path>
            </a:pathLst>
          </a:custGeom>
          <a:solidFill>
            <a:srgbClr val="FFFFFF"/>
          </a:solidFill>
          <a:ln w="9525" cap="flat" cmpd="sng">
            <a:noFill/>
            <a:prstDash val="solid"/>
            <a:round/>
          </a:ln>
        </p:spPr>
      </p:sp>
      <p:sp>
        <p:nvSpPr>
          <p:cNvPr id="741" name="曲线"/>
          <p:cNvSpPr>
            <a:spLocks noChangeAspect="1"/>
          </p:cNvSpPr>
          <p:nvPr/>
        </p:nvSpPr>
        <p:spPr>
          <a:xfrm>
            <a:off x="6848184" y="3162374"/>
            <a:ext cx="501880" cy="319035"/>
          </a:xfrm>
          <a:custGeom>
            <a:avLst/>
            <a:gdLst>
              <a:gd name="T1" fmla="*/ 0 w 21600"/>
              <a:gd name="T2" fmla="*/ 0 h 21600"/>
              <a:gd name="T3" fmla="*/ 21600 w 21600"/>
              <a:gd name="T4" fmla="*/ 21600 h 21600"/>
            </a:gdLst>
            <a:ahLst/>
            <a:cxnLst/>
            <a:rect l="T1" t="T2" r="T3" b="T4"/>
            <a:pathLst>
              <a:path w="21600" h="21600">
                <a:moveTo>
                  <a:pt x="922" y="9187"/>
                </a:moveTo>
                <a:cubicBezTo>
                  <a:pt x="1153" y="9187"/>
                  <a:pt x="1383" y="9187"/>
                  <a:pt x="1614" y="9187"/>
                </a:cubicBezTo>
                <a:cubicBezTo>
                  <a:pt x="1806" y="9187"/>
                  <a:pt x="1998" y="9126"/>
                  <a:pt x="2075" y="8944"/>
                </a:cubicBezTo>
                <a:cubicBezTo>
                  <a:pt x="2190" y="8700"/>
                  <a:pt x="2229" y="8457"/>
                  <a:pt x="2306" y="8092"/>
                </a:cubicBezTo>
                <a:cubicBezTo>
                  <a:pt x="2113" y="7788"/>
                  <a:pt x="1960" y="7423"/>
                  <a:pt x="1883" y="6997"/>
                </a:cubicBezTo>
                <a:cubicBezTo>
                  <a:pt x="1767" y="6936"/>
                  <a:pt x="1691" y="6753"/>
                  <a:pt x="1652" y="6571"/>
                </a:cubicBezTo>
                <a:cubicBezTo>
                  <a:pt x="1614" y="6388"/>
                  <a:pt x="1575" y="6084"/>
                  <a:pt x="1575" y="5780"/>
                </a:cubicBezTo>
                <a:lnTo>
                  <a:pt x="1575" y="5658"/>
                </a:lnTo>
                <a:lnTo>
                  <a:pt x="1652" y="5597"/>
                </a:lnTo>
                <a:cubicBezTo>
                  <a:pt x="1652" y="5597"/>
                  <a:pt x="1652" y="5597"/>
                  <a:pt x="1652" y="5597"/>
                </a:cubicBezTo>
                <a:cubicBezTo>
                  <a:pt x="1537" y="4198"/>
                  <a:pt x="1652" y="3589"/>
                  <a:pt x="2037" y="3103"/>
                </a:cubicBezTo>
                <a:cubicBezTo>
                  <a:pt x="2613" y="2312"/>
                  <a:pt x="3728" y="2312"/>
                  <a:pt x="4343" y="2981"/>
                </a:cubicBezTo>
                <a:cubicBezTo>
                  <a:pt x="4727" y="3468"/>
                  <a:pt x="4881" y="4320"/>
                  <a:pt x="4765" y="5536"/>
                </a:cubicBezTo>
                <a:cubicBezTo>
                  <a:pt x="4804" y="5597"/>
                  <a:pt x="4804" y="5597"/>
                  <a:pt x="4842" y="5597"/>
                </a:cubicBezTo>
                <a:lnTo>
                  <a:pt x="4881" y="5658"/>
                </a:lnTo>
                <a:lnTo>
                  <a:pt x="4881" y="5780"/>
                </a:lnTo>
                <a:cubicBezTo>
                  <a:pt x="4881" y="6084"/>
                  <a:pt x="4881" y="6388"/>
                  <a:pt x="4804" y="6571"/>
                </a:cubicBezTo>
                <a:cubicBezTo>
                  <a:pt x="4765" y="6753"/>
                  <a:pt x="4688" y="6936"/>
                  <a:pt x="4612" y="6997"/>
                </a:cubicBezTo>
                <a:cubicBezTo>
                  <a:pt x="4535" y="7362"/>
                  <a:pt x="4381" y="7727"/>
                  <a:pt x="4227" y="8031"/>
                </a:cubicBezTo>
                <a:cubicBezTo>
                  <a:pt x="4266" y="8457"/>
                  <a:pt x="4343" y="8822"/>
                  <a:pt x="4496" y="9065"/>
                </a:cubicBezTo>
                <a:cubicBezTo>
                  <a:pt x="4612" y="9126"/>
                  <a:pt x="4765" y="9126"/>
                  <a:pt x="4919" y="9126"/>
                </a:cubicBezTo>
                <a:cubicBezTo>
                  <a:pt x="5150" y="9126"/>
                  <a:pt x="5342" y="9126"/>
                  <a:pt x="5572" y="9126"/>
                </a:cubicBezTo>
                <a:cubicBezTo>
                  <a:pt x="5688" y="9248"/>
                  <a:pt x="5765" y="9491"/>
                  <a:pt x="5842" y="9796"/>
                </a:cubicBezTo>
                <a:cubicBezTo>
                  <a:pt x="5918" y="9005"/>
                  <a:pt x="5995" y="8335"/>
                  <a:pt x="6111" y="8153"/>
                </a:cubicBezTo>
                <a:cubicBezTo>
                  <a:pt x="6187" y="7849"/>
                  <a:pt x="7302" y="7727"/>
                  <a:pt x="7456" y="7727"/>
                </a:cubicBezTo>
                <a:cubicBezTo>
                  <a:pt x="7533" y="7423"/>
                  <a:pt x="7571" y="7179"/>
                  <a:pt x="7609" y="6875"/>
                </a:cubicBezTo>
                <a:cubicBezTo>
                  <a:pt x="7340" y="6632"/>
                  <a:pt x="7187" y="6206"/>
                  <a:pt x="7071" y="5780"/>
                </a:cubicBezTo>
                <a:cubicBezTo>
                  <a:pt x="6956" y="5780"/>
                  <a:pt x="6649" y="5780"/>
                  <a:pt x="6533" y="5780"/>
                </a:cubicBezTo>
                <a:cubicBezTo>
                  <a:pt x="6380" y="4259"/>
                  <a:pt x="6572" y="2129"/>
                  <a:pt x="6956" y="1642"/>
                </a:cubicBezTo>
                <a:cubicBezTo>
                  <a:pt x="7533" y="912"/>
                  <a:pt x="8916" y="851"/>
                  <a:pt x="9493" y="1521"/>
                </a:cubicBezTo>
                <a:cubicBezTo>
                  <a:pt x="9916" y="2007"/>
                  <a:pt x="10185" y="4380"/>
                  <a:pt x="10031" y="5719"/>
                </a:cubicBezTo>
                <a:cubicBezTo>
                  <a:pt x="9954" y="5780"/>
                  <a:pt x="9570" y="5719"/>
                  <a:pt x="9493" y="5780"/>
                </a:cubicBezTo>
                <a:cubicBezTo>
                  <a:pt x="9339" y="6206"/>
                  <a:pt x="9147" y="6571"/>
                  <a:pt x="8878" y="6875"/>
                </a:cubicBezTo>
                <a:cubicBezTo>
                  <a:pt x="8955" y="7301"/>
                  <a:pt x="8993" y="7483"/>
                  <a:pt x="9070" y="7727"/>
                </a:cubicBezTo>
                <a:cubicBezTo>
                  <a:pt x="9224" y="7727"/>
                  <a:pt x="10338" y="7849"/>
                  <a:pt x="10415" y="8153"/>
                </a:cubicBezTo>
                <a:cubicBezTo>
                  <a:pt x="10454" y="8153"/>
                  <a:pt x="10492" y="8274"/>
                  <a:pt x="10530" y="8335"/>
                </a:cubicBezTo>
                <a:cubicBezTo>
                  <a:pt x="10646" y="7362"/>
                  <a:pt x="10800" y="6510"/>
                  <a:pt x="11030" y="6145"/>
                </a:cubicBezTo>
                <a:cubicBezTo>
                  <a:pt x="11261" y="6145"/>
                  <a:pt x="11491" y="6145"/>
                  <a:pt x="11683" y="6145"/>
                </a:cubicBezTo>
                <a:cubicBezTo>
                  <a:pt x="11876" y="6206"/>
                  <a:pt x="11991" y="6145"/>
                  <a:pt x="12106" y="5901"/>
                </a:cubicBezTo>
                <a:cubicBezTo>
                  <a:pt x="12183" y="5719"/>
                  <a:pt x="12260" y="5476"/>
                  <a:pt x="12298" y="5171"/>
                </a:cubicBezTo>
                <a:cubicBezTo>
                  <a:pt x="12106" y="4928"/>
                  <a:pt x="11991" y="4563"/>
                  <a:pt x="11914" y="4198"/>
                </a:cubicBezTo>
                <a:cubicBezTo>
                  <a:pt x="11837" y="4137"/>
                  <a:pt x="11760" y="4015"/>
                  <a:pt x="11722" y="3833"/>
                </a:cubicBezTo>
                <a:cubicBezTo>
                  <a:pt x="11683" y="3650"/>
                  <a:pt x="11645" y="3407"/>
                  <a:pt x="11645" y="3103"/>
                </a:cubicBezTo>
                <a:lnTo>
                  <a:pt x="11645" y="2981"/>
                </a:lnTo>
                <a:lnTo>
                  <a:pt x="11683" y="2981"/>
                </a:lnTo>
                <a:cubicBezTo>
                  <a:pt x="11722" y="2920"/>
                  <a:pt x="11722" y="2920"/>
                  <a:pt x="11722" y="2920"/>
                </a:cubicBezTo>
                <a:cubicBezTo>
                  <a:pt x="11607" y="1703"/>
                  <a:pt x="11722" y="1095"/>
                  <a:pt x="12029" y="669"/>
                </a:cubicBezTo>
                <a:cubicBezTo>
                  <a:pt x="12567" y="0"/>
                  <a:pt x="13567" y="0"/>
                  <a:pt x="14105" y="608"/>
                </a:cubicBezTo>
                <a:cubicBezTo>
                  <a:pt x="14489" y="1034"/>
                  <a:pt x="14604" y="1764"/>
                  <a:pt x="14528" y="2920"/>
                </a:cubicBezTo>
                <a:cubicBezTo>
                  <a:pt x="14528" y="2920"/>
                  <a:pt x="14566" y="2920"/>
                  <a:pt x="14566" y="2981"/>
                </a:cubicBezTo>
                <a:lnTo>
                  <a:pt x="14604" y="2981"/>
                </a:lnTo>
                <a:lnTo>
                  <a:pt x="14604" y="3103"/>
                </a:lnTo>
                <a:cubicBezTo>
                  <a:pt x="14643" y="3407"/>
                  <a:pt x="14604" y="3650"/>
                  <a:pt x="14566" y="3833"/>
                </a:cubicBezTo>
                <a:cubicBezTo>
                  <a:pt x="14528" y="4015"/>
                  <a:pt x="14451" y="4137"/>
                  <a:pt x="14374" y="4198"/>
                </a:cubicBezTo>
                <a:cubicBezTo>
                  <a:pt x="14297" y="4563"/>
                  <a:pt x="14182" y="4867"/>
                  <a:pt x="14028" y="5110"/>
                </a:cubicBezTo>
                <a:cubicBezTo>
                  <a:pt x="14066" y="5536"/>
                  <a:pt x="14143" y="5841"/>
                  <a:pt x="14259" y="6023"/>
                </a:cubicBezTo>
                <a:cubicBezTo>
                  <a:pt x="14374" y="6084"/>
                  <a:pt x="14489" y="6145"/>
                  <a:pt x="14643" y="6145"/>
                </a:cubicBezTo>
                <a:cubicBezTo>
                  <a:pt x="14835" y="6084"/>
                  <a:pt x="15027" y="6084"/>
                  <a:pt x="15258" y="6084"/>
                </a:cubicBezTo>
                <a:cubicBezTo>
                  <a:pt x="15335" y="6267"/>
                  <a:pt x="15450" y="6571"/>
                  <a:pt x="15527" y="6997"/>
                </a:cubicBezTo>
                <a:lnTo>
                  <a:pt x="10530" y="14116"/>
                </a:lnTo>
                <a:lnTo>
                  <a:pt x="6187" y="10100"/>
                </a:lnTo>
                <a:lnTo>
                  <a:pt x="0" y="15454"/>
                </a:lnTo>
                <a:cubicBezTo>
                  <a:pt x="38" y="13933"/>
                  <a:pt x="192" y="10161"/>
                  <a:pt x="922" y="9187"/>
                </a:cubicBezTo>
              </a:path>
              <a:path w="21600" h="21600">
                <a:moveTo>
                  <a:pt x="345" y="16975"/>
                </a:moveTo>
                <a:lnTo>
                  <a:pt x="345" y="16975"/>
                </a:lnTo>
                <a:lnTo>
                  <a:pt x="1691" y="20930"/>
                </a:lnTo>
                <a:lnTo>
                  <a:pt x="6111" y="17097"/>
                </a:lnTo>
                <a:lnTo>
                  <a:pt x="10108" y="20748"/>
                </a:lnTo>
                <a:lnTo>
                  <a:pt x="11030" y="21600"/>
                </a:lnTo>
                <a:lnTo>
                  <a:pt x="11799" y="20443"/>
                </a:lnTo>
                <a:lnTo>
                  <a:pt x="18871" y="10343"/>
                </a:lnTo>
                <a:lnTo>
                  <a:pt x="19947" y="12047"/>
                </a:lnTo>
                <a:lnTo>
                  <a:pt x="21600" y="3103"/>
                </a:lnTo>
                <a:lnTo>
                  <a:pt x="15796" y="5597"/>
                </a:lnTo>
                <a:lnTo>
                  <a:pt x="16834" y="7240"/>
                </a:lnTo>
                <a:lnTo>
                  <a:pt x="10607" y="16063"/>
                </a:lnTo>
                <a:lnTo>
                  <a:pt x="6841" y="12594"/>
                </a:lnTo>
                <a:lnTo>
                  <a:pt x="6149" y="11986"/>
                </a:lnTo>
                <a:lnTo>
                  <a:pt x="5457" y="12534"/>
                </a:lnTo>
                <a:lnTo>
                  <a:pt x="345" y="16975"/>
                </a:lnTo>
                <a:close/>
              </a:path>
            </a:pathLst>
          </a:custGeom>
          <a:solidFill>
            <a:srgbClr val="FFFFFF"/>
          </a:solidFill>
          <a:ln w="9525" cap="flat" cmpd="sng">
            <a:noFill/>
            <a:prstDash val="solid"/>
            <a:round/>
          </a:ln>
        </p:spPr>
      </p:sp>
      <p:sp>
        <p:nvSpPr>
          <p:cNvPr id="742" name="矩形"/>
          <p:cNvSpPr>
            <a:spLocks/>
          </p:cNvSpPr>
          <p:nvPr/>
        </p:nvSpPr>
        <p:spPr>
          <a:xfrm>
            <a:off x="8490323" y="1610449"/>
            <a:ext cx="3222304" cy="2400656"/>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just">
              <a:lnSpc>
                <a:spcPct val="15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要激励和引导“双一流”建设高校争当立德树人的标杆，在本科人才培养方面走在前列、干出成效、做好示范</a:t>
            </a:r>
          </a:p>
        </p:txBody>
      </p:sp>
      <p:sp>
        <p:nvSpPr>
          <p:cNvPr id="743" name="矩形"/>
          <p:cNvSpPr>
            <a:spLocks/>
          </p:cNvSpPr>
          <p:nvPr/>
        </p:nvSpPr>
        <p:spPr>
          <a:xfrm>
            <a:off x="479373" y="1525925"/>
            <a:ext cx="3212971" cy="2862322"/>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just">
              <a:lnSpc>
                <a:spcPct val="15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要努力建设一批新时代中国特色社会主义标杆大学。按照政治标杆、办学标杆、育人标杆、队伍标杆的标准，发挥好排头兵、领头雁的作用</a:t>
            </a:r>
            <a:endParaRPr lang="zh-CN" altLang="en-US" sz="2000" u="none" strike="noStrike" kern="1200" cap="none" spc="150" baseline="0" dirty="0">
              <a:solidFill>
                <a:srgbClr val="D70000"/>
              </a:solidFill>
              <a:latin typeface="微软雅黑" charset="0"/>
              <a:ea typeface="微软雅黑" charset="0"/>
              <a:cs typeface="微软雅黑" charset="0"/>
            </a:endParaRPr>
          </a:p>
        </p:txBody>
      </p:sp>
      <p:sp>
        <p:nvSpPr>
          <p:cNvPr id="744" name="矩形"/>
          <p:cNvSpPr>
            <a:spLocks/>
          </p:cNvSpPr>
          <p:nvPr/>
        </p:nvSpPr>
        <p:spPr>
          <a:xfrm>
            <a:off x="4143752" y="5291516"/>
            <a:ext cx="4262582" cy="147732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just">
              <a:lnSpc>
                <a:spcPct val="15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坚持中国特色社会主义道路自信、理论自信、制度自信、文化自信，办好中国特色世界一流大学</a:t>
            </a:r>
          </a:p>
        </p:txBody>
      </p:sp>
      <p:sp>
        <p:nvSpPr>
          <p:cNvPr id="745" name="直线"/>
          <p:cNvSpPr>
            <a:spLocks/>
          </p:cNvSpPr>
          <p:nvPr/>
        </p:nvSpPr>
        <p:spPr>
          <a:xfrm flipH="1" flipV="1">
            <a:off x="6273335" y="4658235"/>
            <a:ext cx="1708" cy="652886"/>
          </a:xfrm>
          <a:prstGeom prst="line">
            <a:avLst/>
          </a:prstGeom>
          <a:noFill/>
          <a:ln w="12700" cap="flat" cmpd="sng">
            <a:solidFill>
              <a:srgbClr val="D70000"/>
            </a:solidFill>
            <a:prstDash val="dash"/>
            <a:round/>
            <a:headEnd type="oval" w="med" len="med"/>
          </a:ln>
        </p:spPr>
      </p:sp>
      <p:pic>
        <p:nvPicPr>
          <p:cNvPr id="878" name="图片"/>
          <p:cNvPicPr>
            <a:picLocks noChangeAspect="1"/>
          </p:cNvPicPr>
          <p:nvPr/>
        </p:nvPicPr>
        <p:blipFill>
          <a:blip r:embed="rId3"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150728553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32"/>
                                        </p:tgtEl>
                                        <p:attrNameLst>
                                          <p:attrName>style.visibility</p:attrName>
                                        </p:attrNameLst>
                                      </p:cBhvr>
                                      <p:to>
                                        <p:strVal val="visible"/>
                                      </p:to>
                                    </p:set>
                                    <p:anim calcmode="lin" valueType="num">
                                      <p:cBhvr additive="base">
                                        <p:cTn id="7" dur="500" fill="hold"/>
                                        <p:tgtEl>
                                          <p:spTgt spid="732"/>
                                        </p:tgtEl>
                                        <p:attrNameLst>
                                          <p:attrName>ppt_x</p:attrName>
                                        </p:attrNameLst>
                                      </p:cBhvr>
                                      <p:tavLst>
                                        <p:tav tm="0">
                                          <p:val>
                                            <p:strVal val="#ppt_x"/>
                                          </p:val>
                                        </p:tav>
                                        <p:tav tm="100000">
                                          <p:val>
                                            <p:strVal val="#ppt_x"/>
                                          </p:val>
                                        </p:tav>
                                      </p:tavLst>
                                    </p:anim>
                                    <p:anim calcmode="lin" valueType="num">
                                      <p:cBhvr additive="base">
                                        <p:cTn id="8" dur="500" fill="hold"/>
                                        <p:tgtEl>
                                          <p:spTgt spid="7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740"/>
                                        </p:tgtEl>
                                        <p:attrNameLst>
                                          <p:attrName>style.visibility</p:attrName>
                                        </p:attrNameLst>
                                      </p:cBhvr>
                                      <p:to>
                                        <p:strVal val="visible"/>
                                      </p:to>
                                    </p:set>
                                    <p:anim calcmode="lin" valueType="num">
                                      <p:cBhvr additive="base">
                                        <p:cTn id="12" dur="500"/>
                                        <p:tgtEl>
                                          <p:spTgt spid="740"/>
                                        </p:tgtEl>
                                        <p:attrNameLst>
                                          <p:attrName>ppt_y</p:attrName>
                                        </p:attrNameLst>
                                      </p:cBhvr>
                                      <p:tavLst>
                                        <p:tav tm="0">
                                          <p:val>
                                            <p:strVal val="#ppt_y+#ppt_h*1.125000"/>
                                          </p:val>
                                        </p:tav>
                                        <p:tav tm="100000">
                                          <p:val>
                                            <p:strVal val="#ppt_y"/>
                                          </p:val>
                                        </p:tav>
                                      </p:tavLst>
                                    </p:anim>
                                    <p:animEffect transition="in" filter="wipe(up)">
                                      <p:cBhvr>
                                        <p:cTn id="13" dur="500"/>
                                        <p:tgtEl>
                                          <p:spTgt spid="740"/>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35"/>
                                        </p:tgtEl>
                                        <p:attrNameLst>
                                          <p:attrName>style.visibility</p:attrName>
                                        </p:attrNameLst>
                                      </p:cBhvr>
                                      <p:to>
                                        <p:strVal val="visible"/>
                                      </p:to>
                                    </p:set>
                                    <p:anim calcmode="lin" valueType="num">
                                      <p:cBhvr additive="base">
                                        <p:cTn id="17" dur="500" fill="hold"/>
                                        <p:tgtEl>
                                          <p:spTgt spid="735"/>
                                        </p:tgtEl>
                                        <p:attrNameLst>
                                          <p:attrName>ppt_x</p:attrName>
                                        </p:attrNameLst>
                                      </p:cBhvr>
                                      <p:tavLst>
                                        <p:tav tm="0">
                                          <p:val>
                                            <p:strVal val="0-#ppt_w/2"/>
                                          </p:val>
                                        </p:tav>
                                        <p:tav tm="100000">
                                          <p:val>
                                            <p:strVal val="#ppt_x"/>
                                          </p:val>
                                        </p:tav>
                                      </p:tavLst>
                                    </p:anim>
                                    <p:anim calcmode="lin" valueType="num">
                                      <p:cBhvr additive="base">
                                        <p:cTn id="18" dur="500" fill="hold"/>
                                        <p:tgtEl>
                                          <p:spTgt spid="73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739"/>
                                        </p:tgtEl>
                                        <p:attrNameLst>
                                          <p:attrName>style.visibility</p:attrName>
                                        </p:attrNameLst>
                                      </p:cBhvr>
                                      <p:to>
                                        <p:strVal val="visible"/>
                                      </p:to>
                                    </p:set>
                                    <p:anim calcmode="lin" valueType="num">
                                      <p:cBhvr additive="base">
                                        <p:cTn id="22" dur="500"/>
                                        <p:tgtEl>
                                          <p:spTgt spid="739"/>
                                        </p:tgtEl>
                                        <p:attrNameLst>
                                          <p:attrName>ppt_y</p:attrName>
                                        </p:attrNameLst>
                                      </p:cBhvr>
                                      <p:tavLst>
                                        <p:tav tm="0">
                                          <p:val>
                                            <p:strVal val="#ppt_y+#ppt_h*1.125000"/>
                                          </p:val>
                                        </p:tav>
                                        <p:tav tm="100000">
                                          <p:val>
                                            <p:strVal val="#ppt_y"/>
                                          </p:val>
                                        </p:tav>
                                      </p:tavLst>
                                    </p:anim>
                                    <p:animEffect transition="in" filter="wipe(up)">
                                      <p:cBhvr>
                                        <p:cTn id="23" dur="500"/>
                                        <p:tgtEl>
                                          <p:spTgt spid="739"/>
                                        </p:tgtEl>
                                      </p:cBhvr>
                                    </p:animEffect>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34"/>
                                        </p:tgtEl>
                                        <p:attrNameLst>
                                          <p:attrName>style.visibility</p:attrName>
                                        </p:attrNameLst>
                                      </p:cBhvr>
                                      <p:to>
                                        <p:strVal val="visible"/>
                                      </p:to>
                                    </p:set>
                                    <p:anim calcmode="lin" valueType="num">
                                      <p:cBhvr additive="base">
                                        <p:cTn id="27" dur="500" fill="hold"/>
                                        <p:tgtEl>
                                          <p:spTgt spid="734"/>
                                        </p:tgtEl>
                                        <p:attrNameLst>
                                          <p:attrName>ppt_x</p:attrName>
                                        </p:attrNameLst>
                                      </p:cBhvr>
                                      <p:tavLst>
                                        <p:tav tm="0">
                                          <p:val>
                                            <p:strVal val="#ppt_x"/>
                                          </p:val>
                                        </p:tav>
                                        <p:tav tm="100000">
                                          <p:val>
                                            <p:strVal val="#ppt_x"/>
                                          </p:val>
                                        </p:tav>
                                      </p:tavLst>
                                    </p:anim>
                                    <p:anim calcmode="lin" valueType="num">
                                      <p:cBhvr additive="base">
                                        <p:cTn id="28" dur="500" fill="hold"/>
                                        <p:tgtEl>
                                          <p:spTgt spid="73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738"/>
                                        </p:tgtEl>
                                        <p:attrNameLst>
                                          <p:attrName>style.visibility</p:attrName>
                                        </p:attrNameLst>
                                      </p:cBhvr>
                                      <p:to>
                                        <p:strVal val="visible"/>
                                      </p:to>
                                    </p:set>
                                    <p:anim calcmode="lin" valueType="num">
                                      <p:cBhvr additive="base">
                                        <p:cTn id="32" dur="500"/>
                                        <p:tgtEl>
                                          <p:spTgt spid="738"/>
                                        </p:tgtEl>
                                        <p:attrNameLst>
                                          <p:attrName>ppt_y</p:attrName>
                                        </p:attrNameLst>
                                      </p:cBhvr>
                                      <p:tavLst>
                                        <p:tav tm="0">
                                          <p:val>
                                            <p:strVal val="#ppt_y+#ppt_h*1.125000"/>
                                          </p:val>
                                        </p:tav>
                                        <p:tav tm="100000">
                                          <p:val>
                                            <p:strVal val="#ppt_y"/>
                                          </p:val>
                                        </p:tav>
                                      </p:tavLst>
                                    </p:anim>
                                    <p:animEffect transition="in" filter="wipe(up)">
                                      <p:cBhvr>
                                        <p:cTn id="33" dur="500"/>
                                        <p:tgtEl>
                                          <p:spTgt spid="738"/>
                                        </p:tgtEl>
                                      </p:cBhvr>
                                    </p:animEffect>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733"/>
                                        </p:tgtEl>
                                        <p:attrNameLst>
                                          <p:attrName>style.visibility</p:attrName>
                                        </p:attrNameLst>
                                      </p:cBhvr>
                                      <p:to>
                                        <p:strVal val="visible"/>
                                      </p:to>
                                    </p:set>
                                    <p:anim calcmode="lin" valueType="num">
                                      <p:cBhvr additive="base">
                                        <p:cTn id="37" dur="500" fill="hold"/>
                                        <p:tgtEl>
                                          <p:spTgt spid="733"/>
                                        </p:tgtEl>
                                        <p:attrNameLst>
                                          <p:attrName>ppt_x</p:attrName>
                                        </p:attrNameLst>
                                      </p:cBhvr>
                                      <p:tavLst>
                                        <p:tav tm="0">
                                          <p:val>
                                            <p:strVal val="1+#ppt_w/2"/>
                                          </p:val>
                                        </p:tav>
                                        <p:tav tm="100000">
                                          <p:val>
                                            <p:strVal val="#ppt_x"/>
                                          </p:val>
                                        </p:tav>
                                      </p:tavLst>
                                    </p:anim>
                                    <p:anim calcmode="lin" valueType="num">
                                      <p:cBhvr additive="base">
                                        <p:cTn id="38" dur="500" fill="hold"/>
                                        <p:tgtEl>
                                          <p:spTgt spid="73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741"/>
                                        </p:tgtEl>
                                        <p:attrNameLst>
                                          <p:attrName>style.visibility</p:attrName>
                                        </p:attrNameLst>
                                      </p:cBhvr>
                                      <p:to>
                                        <p:strVal val="visible"/>
                                      </p:to>
                                    </p:set>
                                    <p:anim calcmode="lin" valueType="num">
                                      <p:cBhvr additive="base">
                                        <p:cTn id="42" dur="500"/>
                                        <p:tgtEl>
                                          <p:spTgt spid="741"/>
                                        </p:tgtEl>
                                        <p:attrNameLst>
                                          <p:attrName>ppt_y</p:attrName>
                                        </p:attrNameLst>
                                      </p:cBhvr>
                                      <p:tavLst>
                                        <p:tav tm="0">
                                          <p:val>
                                            <p:strVal val="#ppt_y+#ppt_h*1.125000"/>
                                          </p:val>
                                        </p:tav>
                                        <p:tav tm="100000">
                                          <p:val>
                                            <p:strVal val="#ppt_y"/>
                                          </p:val>
                                        </p:tav>
                                      </p:tavLst>
                                    </p:anim>
                                    <p:animEffect transition="in" filter="wipe(up)">
                                      <p:cBhvr>
                                        <p:cTn id="43" dur="500"/>
                                        <p:tgtEl>
                                          <p:spTgt spid="741"/>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736"/>
                                        </p:tgtEl>
                                        <p:attrNameLst>
                                          <p:attrName>style.visibility</p:attrName>
                                        </p:attrNameLst>
                                      </p:cBhvr>
                                      <p:to>
                                        <p:strVal val="visible"/>
                                      </p:to>
                                    </p:set>
                                    <p:animEffect transition="in" filter="wipe(left)">
                                      <p:cBhvr>
                                        <p:cTn id="47" dur="500"/>
                                        <p:tgtEl>
                                          <p:spTgt spid="736"/>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737"/>
                                        </p:tgtEl>
                                        <p:attrNameLst>
                                          <p:attrName>style.visibility</p:attrName>
                                        </p:attrNameLst>
                                      </p:cBhvr>
                                      <p:to>
                                        <p:strVal val="visible"/>
                                      </p:to>
                                    </p:set>
                                    <p:animEffect transition="in" filter="wipe(right)">
                                      <p:cBhvr>
                                        <p:cTn id="50" dur="500"/>
                                        <p:tgtEl>
                                          <p:spTgt spid="737"/>
                                        </p:tgtEl>
                                      </p:cBhvr>
                                    </p:animEffect>
                                  </p:childTnLst>
                                </p:cTn>
                              </p:par>
                            </p:childTnLst>
                          </p:cTn>
                        </p:par>
                      </p:childTnLst>
                    </p:cTn>
                  </p:par>
                  <p:par>
                    <p:cTn id="51" fill="hold">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42"/>
                                        </p:tgtEl>
                                        <p:attrNameLst>
                                          <p:attrName>style.visibility</p:attrName>
                                        </p:attrNameLst>
                                      </p:cBhvr>
                                      <p:to>
                                        <p:strVal val="visible"/>
                                      </p:to>
                                    </p:set>
                                    <p:animEffect transition="in" filter="fade">
                                      <p:cBhvr>
                                        <p:cTn id="55" dur="1000"/>
                                        <p:tgtEl>
                                          <p:spTgt spid="742"/>
                                        </p:tgtEl>
                                      </p:cBhvr>
                                    </p:animEffect>
                                    <p:anim calcmode="lin" valueType="num">
                                      <p:cBhvr>
                                        <p:cTn id="56" dur="1000" fill="hold"/>
                                        <p:tgtEl>
                                          <p:spTgt spid="742"/>
                                        </p:tgtEl>
                                        <p:attrNameLst>
                                          <p:attrName>ppt_x</p:attrName>
                                        </p:attrNameLst>
                                      </p:cBhvr>
                                      <p:tavLst>
                                        <p:tav tm="0">
                                          <p:val>
                                            <p:strVal val="#ppt_x"/>
                                          </p:val>
                                        </p:tav>
                                        <p:tav tm="100000">
                                          <p:val>
                                            <p:strVal val="#ppt_x"/>
                                          </p:val>
                                        </p:tav>
                                      </p:tavLst>
                                    </p:anim>
                                    <p:anim calcmode="lin" valueType="num">
                                      <p:cBhvr>
                                        <p:cTn id="57" dur="1000" fill="hold"/>
                                        <p:tgtEl>
                                          <p:spTgt spid="74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744"/>
                                        </p:tgtEl>
                                        <p:attrNameLst>
                                          <p:attrName>style.visibility</p:attrName>
                                        </p:attrNameLst>
                                      </p:cBhvr>
                                      <p:to>
                                        <p:strVal val="visible"/>
                                      </p:to>
                                    </p:set>
                                    <p:animEffect transition="in" filter="fade">
                                      <p:cBhvr>
                                        <p:cTn id="62" dur="1000"/>
                                        <p:tgtEl>
                                          <p:spTgt spid="744"/>
                                        </p:tgtEl>
                                      </p:cBhvr>
                                    </p:animEffect>
                                    <p:anim calcmode="lin" valueType="num">
                                      <p:cBhvr>
                                        <p:cTn id="63" dur="1000" fill="hold"/>
                                        <p:tgtEl>
                                          <p:spTgt spid="744"/>
                                        </p:tgtEl>
                                        <p:attrNameLst>
                                          <p:attrName>ppt_x</p:attrName>
                                        </p:attrNameLst>
                                      </p:cBhvr>
                                      <p:tavLst>
                                        <p:tav tm="0">
                                          <p:val>
                                            <p:strVal val="#ppt_x"/>
                                          </p:val>
                                        </p:tav>
                                        <p:tav tm="100000">
                                          <p:val>
                                            <p:strVal val="#ppt_x"/>
                                          </p:val>
                                        </p:tav>
                                      </p:tavLst>
                                    </p:anim>
                                    <p:anim calcmode="lin" valueType="num">
                                      <p:cBhvr>
                                        <p:cTn id="64" dur="1000" fill="hold"/>
                                        <p:tgtEl>
                                          <p:spTgt spid="744"/>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745"/>
                                        </p:tgtEl>
                                        <p:attrNameLst>
                                          <p:attrName>style.visibility</p:attrName>
                                        </p:attrNameLst>
                                      </p:cBhvr>
                                      <p:to>
                                        <p:strVal val="visible"/>
                                      </p:to>
                                    </p:set>
                                    <p:animEffect transition="in" filter="wipe(left)">
                                      <p:cBhvr>
                                        <p:cTn id="68" dur="500"/>
                                        <p:tgtEl>
                                          <p:spTgt spid="745"/>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743"/>
                                        </p:tgtEl>
                                        <p:attrNameLst>
                                          <p:attrName>style.visibility</p:attrName>
                                        </p:attrNameLst>
                                      </p:cBhvr>
                                      <p:to>
                                        <p:strVal val="visible"/>
                                      </p:to>
                                    </p:set>
                                    <p:animEffect transition="in" filter="fade">
                                      <p:cBhvr>
                                        <p:cTn id="73" dur="1000"/>
                                        <p:tgtEl>
                                          <p:spTgt spid="743"/>
                                        </p:tgtEl>
                                      </p:cBhvr>
                                    </p:animEffect>
                                    <p:anim calcmode="lin" valueType="num">
                                      <p:cBhvr>
                                        <p:cTn id="74" dur="1000" fill="hold"/>
                                        <p:tgtEl>
                                          <p:spTgt spid="743"/>
                                        </p:tgtEl>
                                        <p:attrNameLst>
                                          <p:attrName>ppt_x</p:attrName>
                                        </p:attrNameLst>
                                      </p:cBhvr>
                                      <p:tavLst>
                                        <p:tav tm="0">
                                          <p:val>
                                            <p:strVal val="#ppt_x"/>
                                          </p:val>
                                        </p:tav>
                                        <p:tav tm="100000">
                                          <p:val>
                                            <p:strVal val="#ppt_x"/>
                                          </p:val>
                                        </p:tav>
                                      </p:tavLst>
                                    </p:anim>
                                    <p:anim calcmode="lin" valueType="num">
                                      <p:cBhvr>
                                        <p:cTn id="75" dur="1000" fill="hold"/>
                                        <p:tgtEl>
                                          <p:spTgt spid="743"/>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727"/>
                                        </p:tgtEl>
                                        <p:attrNameLst>
                                          <p:attrName>style.visibility</p:attrName>
                                        </p:attrNameLst>
                                      </p:cBhvr>
                                      <p:to>
                                        <p:strVal val="visible"/>
                                      </p:to>
                                    </p:set>
                                    <p:animEffect transition="in" filter="fade">
                                      <p:cBhvr>
                                        <p:cTn id="80" dur="1000"/>
                                        <p:tgtEl>
                                          <p:spTgt spid="727"/>
                                        </p:tgtEl>
                                      </p:cBhvr>
                                    </p:animEffect>
                                    <p:anim calcmode="lin" valueType="num">
                                      <p:cBhvr>
                                        <p:cTn id="81" dur="1000" fill="hold"/>
                                        <p:tgtEl>
                                          <p:spTgt spid="727"/>
                                        </p:tgtEl>
                                        <p:attrNameLst>
                                          <p:attrName>ppt_x</p:attrName>
                                        </p:attrNameLst>
                                      </p:cBhvr>
                                      <p:tavLst>
                                        <p:tav tm="0">
                                          <p:val>
                                            <p:strVal val="#ppt_x"/>
                                          </p:val>
                                        </p:tav>
                                        <p:tav tm="100000">
                                          <p:val>
                                            <p:strVal val="#ppt_x"/>
                                          </p:val>
                                        </p:tav>
                                      </p:tavLst>
                                    </p:anim>
                                    <p:anim calcmode="lin" valueType="num">
                                      <p:cBhvr>
                                        <p:cTn id="82" dur="1000" fill="hold"/>
                                        <p:tgtEl>
                                          <p:spTgt spid="7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 grpId="0"/>
      <p:bldP spid="732" grpId="0" animBg="1"/>
      <p:bldP spid="733" grpId="0" animBg="1"/>
      <p:bldP spid="734" grpId="0" animBg="1"/>
      <p:bldP spid="735" grpId="0" animBg="1"/>
      <p:bldP spid="736" grpId="0" animBg="1"/>
      <p:bldP spid="737" grpId="0" animBg="1"/>
      <p:bldP spid="738" grpId="0" animBg="1"/>
      <p:bldP spid="739" grpId="0" animBg="1"/>
      <p:bldP spid="740" grpId="0" animBg="1"/>
      <p:bldP spid="741" grpId="0" animBg="1"/>
      <p:bldP spid="742" grpId="0"/>
      <p:bldP spid="743" grpId="0"/>
      <p:bldP spid="744" grpId="0"/>
      <p:bldP spid="74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749" name="矩形"/>
          <p:cNvSpPr>
            <a:spLocks/>
          </p:cNvSpPr>
          <p:nvPr/>
        </p:nvSpPr>
        <p:spPr>
          <a:xfrm>
            <a:off x="1529791" y="2335442"/>
            <a:ext cx="4309799" cy="3811978"/>
          </a:xfrm>
          <a:prstGeom prst="rect">
            <a:avLst/>
          </a:prstGeom>
          <a:solidFill>
            <a:schemeClr val="bg1"/>
          </a:solidFill>
          <a:ln w="12700" cap="flat" cmpd="sng">
            <a:noFill/>
            <a:prstDash val="solid"/>
            <a:round/>
          </a:ln>
          <a:effectLst>
            <a:outerShdw blurRad="63500" sx="102000" sy="102000" algn="ctr" rotWithShape="0">
              <a:srgbClr val="000000">
                <a:alpha val="39607"/>
              </a:srgbClr>
            </a:outerShdw>
          </a:effectLst>
        </p:spPr>
      </p:sp>
      <p:sp>
        <p:nvSpPr>
          <p:cNvPr id="750" name="矩形"/>
          <p:cNvSpPr>
            <a:spLocks/>
          </p:cNvSpPr>
          <p:nvPr/>
        </p:nvSpPr>
        <p:spPr>
          <a:xfrm>
            <a:off x="1233167" y="379203"/>
            <a:ext cx="8580338"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eaLnBrk="1" latinLnBrk="0" hangingPunct="1">
              <a:lnSpc>
                <a:spcPct val="100000"/>
              </a:lnSpc>
              <a:spcBef>
                <a:spcPts val="1000"/>
              </a:spcBef>
              <a:spcAft>
                <a:spcPts val="0"/>
              </a:spcAft>
              <a:buNone/>
            </a:pPr>
            <a:r>
              <a:rPr lang="en-US" altLang="zh-CN" sz="2400" b="1" u="none" strike="noStrike" kern="0" cap="none" spc="300" baseline="0" dirty="0">
                <a:solidFill>
                  <a:srgbClr val="D70000"/>
                </a:solidFill>
                <a:latin typeface="Century Gothic" charset="0"/>
                <a:ea typeface="幼圆" charset="0"/>
                <a:cs typeface="微软雅黑" charset="0"/>
                <a:sym typeface="微软雅黑" charset="0"/>
              </a:rPr>
              <a:t>6</a:t>
            </a:r>
            <a:r>
              <a:rPr lang="en-US" altLang="zh-CN" sz="2400" b="1" u="none" strike="noStrike" kern="0" cap="none" spc="0" baseline="0" dirty="0">
                <a:solidFill>
                  <a:srgbClr val="D70000"/>
                </a:solidFill>
                <a:latin typeface="Century Gothic" charset="0"/>
                <a:ea typeface="幼圆" charset="0"/>
                <a:cs typeface="微软雅黑" charset="0"/>
                <a:sym typeface="微软雅黑" charset="0"/>
              </a:rPr>
              <a:t>.</a:t>
            </a:r>
            <a:r>
              <a:rPr lang="zh-CN" altLang="en-US" sz="2400" b="1" u="none" strike="noStrike" kern="1200" cap="none" spc="300" baseline="0" dirty="0">
                <a:solidFill>
                  <a:srgbClr val="D70000"/>
                </a:solidFill>
                <a:latin typeface="微软雅黑" charset="0"/>
                <a:ea typeface="微软雅黑" charset="0"/>
                <a:cs typeface="微软雅黑" charset="0"/>
              </a:rPr>
              <a:t>强化要素保障</a:t>
            </a:r>
            <a:endParaRPr lang="zh-CN" altLang="en-US" sz="2400" b="1" u="none" strike="noStrike" kern="0" cap="none" spc="0" baseline="0" dirty="0">
              <a:solidFill>
                <a:srgbClr val="D70000"/>
              </a:solidFill>
              <a:latin typeface="Century Gothic" charset="0"/>
              <a:ea typeface="幼圆" charset="0"/>
              <a:cs typeface="微软雅黑" charset="0"/>
              <a:sym typeface="微软雅黑" charset="0"/>
            </a:endParaRPr>
          </a:p>
        </p:txBody>
      </p:sp>
      <p:pic>
        <p:nvPicPr>
          <p:cNvPr id="752" name="图片"/>
          <p:cNvPicPr>
            <a:picLocks noChangeAspect="1"/>
          </p:cNvPicPr>
          <p:nvPr/>
        </p:nvPicPr>
        <p:blipFill>
          <a:blip r:embed="rId3" cstate="print"/>
          <a:stretch>
            <a:fillRect/>
          </a:stretch>
        </p:blipFill>
        <p:spPr>
          <a:xfrm>
            <a:off x="1698170" y="2525573"/>
            <a:ext cx="4009611" cy="3431717"/>
          </a:xfrm>
          <a:prstGeom prst="rect">
            <a:avLst/>
          </a:prstGeom>
          <a:noFill/>
          <a:ln w="9525" cap="flat" cmpd="sng">
            <a:noFill/>
            <a:prstDash val="solid"/>
            <a:miter/>
          </a:ln>
        </p:spPr>
      </p:pic>
      <p:sp>
        <p:nvSpPr>
          <p:cNvPr id="753" name="矩形"/>
          <p:cNvSpPr>
            <a:spLocks/>
          </p:cNvSpPr>
          <p:nvPr/>
        </p:nvSpPr>
        <p:spPr>
          <a:xfrm>
            <a:off x="1698170" y="1230358"/>
            <a:ext cx="8657114" cy="501880"/>
          </a:xfrm>
          <a:prstGeom prst="rect">
            <a:avLst/>
          </a:prstGeom>
          <a:solidFill>
            <a:srgbClr val="CCC7B6"/>
          </a:solidFill>
          <a:ln w="15875" cap="rnd" cmpd="sng">
            <a:noFill/>
            <a:prstDash val="solid"/>
            <a:round/>
          </a:ln>
        </p:spPr>
        <p:txBody>
          <a:bodyPr vert="horz" wrap="square" lIns="359991" tIns="215995" rIns="359991" bIns="215995" anchor="ctr" anchorCtr="0">
            <a:prstTxWarp prst="textNoShape">
              <a:avLst/>
            </a:prstTxWarp>
          </a:bodyPr>
          <a:lstStyle/>
          <a:p>
            <a:pPr marL="0" indent="0" algn="just" defTabSz="914273">
              <a:lnSpc>
                <a:spcPct val="125000"/>
              </a:lnSpc>
              <a:spcBef>
                <a:spcPts val="0"/>
              </a:spcBef>
              <a:spcAft>
                <a:spcPts val="0"/>
              </a:spcAft>
              <a:buNone/>
            </a:pPr>
            <a:r>
              <a:rPr lang="zh-CN" altLang="en-US" sz="2400" u="none" strike="noStrike" kern="1200" cap="none" spc="0" baseline="0" dirty="0">
                <a:solidFill>
                  <a:schemeClr val="tx1"/>
                </a:solidFill>
                <a:latin typeface="微软雅黑" charset="0"/>
                <a:ea typeface="微软雅黑" charset="0"/>
                <a:cs typeface="微软雅黑" charset="0"/>
              </a:rPr>
              <a:t>一流的本科教育，需要配置一流的人财物要素来保障来支撑</a:t>
            </a:r>
            <a:endParaRPr lang="zh-CN" altLang="en-US" sz="2400" b="1" i="0" u="none" strike="noStrike" kern="0" cap="none" spc="0" baseline="0" dirty="0">
              <a:solidFill>
                <a:srgbClr val="000000"/>
              </a:solidFill>
              <a:latin typeface="黑体" pitchFamily="49" charset="-122"/>
              <a:ea typeface="黑体" pitchFamily="49" charset="-122"/>
              <a:cs typeface="Times New Roman" charset="0"/>
            </a:endParaRPr>
          </a:p>
        </p:txBody>
      </p:sp>
      <p:sp>
        <p:nvSpPr>
          <p:cNvPr id="754" name="右三角"/>
          <p:cNvSpPr>
            <a:spLocks/>
          </p:cNvSpPr>
          <p:nvPr/>
        </p:nvSpPr>
        <p:spPr>
          <a:xfrm>
            <a:off x="10295907" y="1220042"/>
            <a:ext cx="152346" cy="501880"/>
          </a:xfrm>
          <a:prstGeom prst="rtTriangle">
            <a:avLst/>
          </a:prstGeom>
          <a:solidFill>
            <a:srgbClr val="6E3F0C"/>
          </a:solidFill>
          <a:ln w="15875" cap="rnd" cmpd="sng">
            <a:noFill/>
            <a:prstDash val="solid"/>
            <a:round/>
          </a:ln>
        </p:spPr>
      </p:sp>
      <p:sp>
        <p:nvSpPr>
          <p:cNvPr id="755" name="等腰三角形"/>
          <p:cNvSpPr>
            <a:spLocks/>
          </p:cNvSpPr>
          <p:nvPr/>
        </p:nvSpPr>
        <p:spPr>
          <a:xfrm rot="16200000" flipH="1">
            <a:off x="5823763" y="3583965"/>
            <a:ext cx="157246" cy="263844"/>
          </a:xfrm>
          <a:prstGeom prst="triangle">
            <a:avLst>
              <a:gd name="adj" fmla="val 50000"/>
            </a:avLst>
          </a:prstGeom>
          <a:solidFill>
            <a:srgbClr val="D70000"/>
          </a:solidFill>
          <a:ln w="12700" cap="flat" cmpd="sng">
            <a:noFill/>
            <a:prstDash val="solid"/>
            <a:round/>
          </a:ln>
        </p:spPr>
      </p:sp>
      <p:sp>
        <p:nvSpPr>
          <p:cNvPr id="756" name="等腰三角形"/>
          <p:cNvSpPr>
            <a:spLocks/>
          </p:cNvSpPr>
          <p:nvPr/>
        </p:nvSpPr>
        <p:spPr>
          <a:xfrm rot="5400000">
            <a:off x="6222519" y="5092693"/>
            <a:ext cx="157246" cy="263843"/>
          </a:xfrm>
          <a:prstGeom prst="triangle">
            <a:avLst>
              <a:gd name="adj" fmla="val 50000"/>
            </a:avLst>
          </a:prstGeom>
          <a:solidFill>
            <a:srgbClr val="D70000"/>
          </a:solidFill>
          <a:ln w="12700" cap="flat" cmpd="sng">
            <a:noFill/>
            <a:prstDash val="solid"/>
            <a:round/>
          </a:ln>
        </p:spPr>
      </p:sp>
      <p:sp>
        <p:nvSpPr>
          <p:cNvPr id="757" name="圆角矩形"/>
          <p:cNvSpPr>
            <a:spLocks/>
          </p:cNvSpPr>
          <p:nvPr/>
        </p:nvSpPr>
        <p:spPr>
          <a:xfrm>
            <a:off x="6531203" y="2749413"/>
            <a:ext cx="4313293" cy="3709675"/>
          </a:xfrm>
          <a:prstGeom prst="roundRect">
            <a:avLst>
              <a:gd name="adj" fmla="val 5217"/>
            </a:avLst>
          </a:prstGeom>
          <a:solidFill>
            <a:schemeClr val="accent1"/>
          </a:solidFill>
          <a:ln w="12700" cap="flat" cmpd="sng">
            <a:noFill/>
            <a:prstDash val="solid"/>
            <a:round/>
          </a:ln>
        </p:spPr>
      </p:sp>
      <p:sp>
        <p:nvSpPr>
          <p:cNvPr id="758" name="椭圆"/>
          <p:cNvSpPr>
            <a:spLocks/>
          </p:cNvSpPr>
          <p:nvPr/>
        </p:nvSpPr>
        <p:spPr>
          <a:xfrm>
            <a:off x="10305923" y="2212298"/>
            <a:ext cx="1094837" cy="1094837"/>
          </a:xfrm>
          <a:prstGeom prst="ellipse">
            <a:avLst/>
          </a:prstGeom>
          <a:solidFill>
            <a:srgbClr val="FFFFFF"/>
          </a:solidFill>
          <a:ln w="73025" cap="flat" cmpd="sng">
            <a:solidFill>
              <a:srgbClr val="D70000"/>
            </a:solidFill>
            <a:prstDash val="solid"/>
            <a:round/>
          </a:ln>
        </p:spPr>
      </p:sp>
      <p:sp>
        <p:nvSpPr>
          <p:cNvPr id="759" name="曲线"/>
          <p:cNvSpPr>
            <a:spLocks/>
          </p:cNvSpPr>
          <p:nvPr/>
        </p:nvSpPr>
        <p:spPr>
          <a:xfrm>
            <a:off x="10558241" y="2427776"/>
            <a:ext cx="587443" cy="644662"/>
          </a:xfrm>
          <a:custGeom>
            <a:avLst/>
            <a:gdLst>
              <a:gd name="T1" fmla="*/ 0 w 21600"/>
              <a:gd name="T2" fmla="*/ 0 h 21600"/>
              <a:gd name="T3" fmla="*/ 21600 w 21600"/>
              <a:gd name="T4" fmla="*/ 21600 h 21600"/>
            </a:gdLst>
            <a:ahLst/>
            <a:cxnLst/>
            <a:rect l="T1" t="T2" r="T3" b="T4"/>
            <a:pathLst>
              <a:path w="21600" h="21600">
                <a:moveTo>
                  <a:pt x="16607" y="20611"/>
                </a:moveTo>
                <a:lnTo>
                  <a:pt x="5484" y="20611"/>
                </a:lnTo>
                <a:cubicBezTo>
                  <a:pt x="5199" y="20611"/>
                  <a:pt x="4966" y="20847"/>
                  <a:pt x="4966" y="21105"/>
                </a:cubicBezTo>
                <a:cubicBezTo>
                  <a:pt x="4966" y="21388"/>
                  <a:pt x="5199" y="21600"/>
                  <a:pt x="5484" y="21600"/>
                </a:cubicBezTo>
                <a:lnTo>
                  <a:pt x="16607" y="21600"/>
                </a:lnTo>
                <a:cubicBezTo>
                  <a:pt x="16891" y="21600"/>
                  <a:pt x="17150" y="21388"/>
                  <a:pt x="17150" y="21105"/>
                </a:cubicBezTo>
                <a:cubicBezTo>
                  <a:pt x="17150" y="20847"/>
                  <a:pt x="16891" y="20611"/>
                  <a:pt x="16607" y="20611"/>
                </a:cubicBezTo>
              </a:path>
              <a:path w="21600" h="21600">
                <a:moveTo>
                  <a:pt x="4397" y="9152"/>
                </a:moveTo>
                <a:lnTo>
                  <a:pt x="11744" y="6000"/>
                </a:lnTo>
                <a:lnTo>
                  <a:pt x="7501" y="13764"/>
                </a:lnTo>
                <a:lnTo>
                  <a:pt x="4397" y="9152"/>
                </a:lnTo>
              </a:path>
              <a:path w="21600" h="21600">
                <a:moveTo>
                  <a:pt x="18444" y="0"/>
                </a:moveTo>
                <a:lnTo>
                  <a:pt x="0" y="7952"/>
                </a:lnTo>
                <a:lnTo>
                  <a:pt x="7786" y="19552"/>
                </a:lnTo>
                <a:lnTo>
                  <a:pt x="18444" y="0"/>
                </a:lnTo>
              </a:path>
              <a:path w="21600" h="21600">
                <a:moveTo>
                  <a:pt x="21160" y="11741"/>
                </a:moveTo>
                <a:lnTo>
                  <a:pt x="19220" y="9976"/>
                </a:lnTo>
                <a:cubicBezTo>
                  <a:pt x="19039" y="9811"/>
                  <a:pt x="18806" y="9717"/>
                  <a:pt x="18599" y="9694"/>
                </a:cubicBezTo>
                <a:cubicBezTo>
                  <a:pt x="18314" y="9647"/>
                  <a:pt x="18056" y="9717"/>
                  <a:pt x="17874" y="9882"/>
                </a:cubicBezTo>
                <a:lnTo>
                  <a:pt x="16840" y="10823"/>
                </a:lnTo>
                <a:lnTo>
                  <a:pt x="20228" y="13905"/>
                </a:lnTo>
                <a:lnTo>
                  <a:pt x="21263" y="12964"/>
                </a:lnTo>
                <a:cubicBezTo>
                  <a:pt x="21600" y="12658"/>
                  <a:pt x="21574" y="12117"/>
                  <a:pt x="21160" y="11741"/>
                </a:cubicBezTo>
              </a:path>
              <a:path w="21600" h="21600">
                <a:moveTo>
                  <a:pt x="11537" y="18517"/>
                </a:moveTo>
                <a:lnTo>
                  <a:pt x="11770" y="17905"/>
                </a:lnTo>
                <a:lnTo>
                  <a:pt x="12106" y="16964"/>
                </a:lnTo>
                <a:lnTo>
                  <a:pt x="12804" y="17576"/>
                </a:lnTo>
                <a:lnTo>
                  <a:pt x="13503" y="18211"/>
                </a:lnTo>
                <a:lnTo>
                  <a:pt x="12468" y="18541"/>
                </a:lnTo>
                <a:lnTo>
                  <a:pt x="11795" y="18729"/>
                </a:lnTo>
                <a:cubicBezTo>
                  <a:pt x="11666" y="18776"/>
                  <a:pt x="11588" y="18800"/>
                  <a:pt x="11537" y="18752"/>
                </a:cubicBezTo>
                <a:cubicBezTo>
                  <a:pt x="11485" y="18705"/>
                  <a:pt x="11485" y="18611"/>
                  <a:pt x="11537" y="18517"/>
                </a:cubicBezTo>
              </a:path>
              <a:path w="21600" h="21600">
                <a:moveTo>
                  <a:pt x="10709" y="18235"/>
                </a:moveTo>
                <a:cubicBezTo>
                  <a:pt x="10554" y="18635"/>
                  <a:pt x="10631" y="19035"/>
                  <a:pt x="10916" y="19294"/>
                </a:cubicBezTo>
                <a:cubicBezTo>
                  <a:pt x="11226" y="19576"/>
                  <a:pt x="11666" y="19647"/>
                  <a:pt x="12106" y="19482"/>
                </a:cubicBezTo>
                <a:lnTo>
                  <a:pt x="12727" y="19294"/>
                </a:lnTo>
                <a:lnTo>
                  <a:pt x="13787" y="18988"/>
                </a:lnTo>
                <a:lnTo>
                  <a:pt x="15107" y="18564"/>
                </a:lnTo>
                <a:lnTo>
                  <a:pt x="14124" y="17670"/>
                </a:lnTo>
                <a:lnTo>
                  <a:pt x="13425" y="17035"/>
                </a:lnTo>
                <a:lnTo>
                  <a:pt x="12727" y="16399"/>
                </a:lnTo>
                <a:lnTo>
                  <a:pt x="11718" y="15482"/>
                </a:lnTo>
                <a:lnTo>
                  <a:pt x="11278" y="16705"/>
                </a:lnTo>
                <a:lnTo>
                  <a:pt x="10942" y="17647"/>
                </a:lnTo>
                <a:lnTo>
                  <a:pt x="10709" y="18235"/>
                </a:lnTo>
              </a:path>
              <a:path w="21600" h="21600">
                <a:moveTo>
                  <a:pt x="17202" y="11600"/>
                </a:moveTo>
                <a:lnTo>
                  <a:pt x="16607" y="11035"/>
                </a:lnTo>
                <a:lnTo>
                  <a:pt x="15986" y="11600"/>
                </a:lnTo>
                <a:lnTo>
                  <a:pt x="12597" y="14682"/>
                </a:lnTo>
                <a:lnTo>
                  <a:pt x="12002" y="15223"/>
                </a:lnTo>
                <a:lnTo>
                  <a:pt x="12597" y="15788"/>
                </a:lnTo>
                <a:lnTo>
                  <a:pt x="14770" y="17764"/>
                </a:lnTo>
                <a:lnTo>
                  <a:pt x="15391" y="18329"/>
                </a:lnTo>
                <a:lnTo>
                  <a:pt x="16012" y="17764"/>
                </a:lnTo>
                <a:lnTo>
                  <a:pt x="19375" y="14682"/>
                </a:lnTo>
                <a:lnTo>
                  <a:pt x="19996" y="14141"/>
                </a:lnTo>
                <a:lnTo>
                  <a:pt x="19375" y="13576"/>
                </a:lnTo>
                <a:lnTo>
                  <a:pt x="17202" y="11600"/>
                </a:lnTo>
                <a:close/>
              </a:path>
            </a:pathLst>
          </a:custGeom>
          <a:solidFill>
            <a:schemeClr val="accent1"/>
          </a:solidFill>
          <a:ln w="9525" cap="flat" cmpd="sng">
            <a:noFill/>
            <a:prstDash val="solid"/>
            <a:round/>
          </a:ln>
        </p:spPr>
      </p:sp>
      <p:grpSp>
        <p:nvGrpSpPr>
          <p:cNvPr id="762" name="组合"/>
          <p:cNvGrpSpPr>
            <a:grpSpLocks/>
          </p:cNvGrpSpPr>
          <p:nvPr/>
        </p:nvGrpSpPr>
        <p:grpSpPr>
          <a:xfrm>
            <a:off x="5913696" y="1955570"/>
            <a:ext cx="256726" cy="256726"/>
            <a:chOff x="5913696" y="1955570"/>
            <a:chExt cx="256726" cy="256726"/>
          </a:xfrm>
        </p:grpSpPr>
        <p:sp>
          <p:nvSpPr>
            <p:cNvPr id="760" name="椭圆"/>
            <p:cNvSpPr>
              <a:spLocks/>
            </p:cNvSpPr>
            <p:nvPr/>
          </p:nvSpPr>
          <p:spPr>
            <a:xfrm>
              <a:off x="5913696" y="1955570"/>
              <a:ext cx="256726" cy="256726"/>
            </a:xfrm>
            <a:prstGeom prst="ellipse">
              <a:avLst/>
            </a:prstGeom>
            <a:solidFill>
              <a:srgbClr val="D70000"/>
            </a:solidFill>
            <a:ln w="12700" cap="flat" cmpd="sng">
              <a:solidFill>
                <a:srgbClr val="D70000"/>
              </a:solidFill>
              <a:prstDash val="solid"/>
              <a:round/>
            </a:ln>
          </p:spPr>
        </p:sp>
        <p:sp>
          <p:nvSpPr>
            <p:cNvPr id="761" name="椭圆"/>
            <p:cNvSpPr>
              <a:spLocks/>
            </p:cNvSpPr>
            <p:nvPr/>
          </p:nvSpPr>
          <p:spPr>
            <a:xfrm>
              <a:off x="5977877" y="2019752"/>
              <a:ext cx="128364" cy="128363"/>
            </a:xfrm>
            <a:prstGeom prst="ellipse">
              <a:avLst/>
            </a:prstGeom>
            <a:solidFill>
              <a:schemeClr val="bg1"/>
            </a:solidFill>
            <a:ln w="12700" cap="flat" cmpd="sng">
              <a:solidFill>
                <a:srgbClr val="D70000"/>
              </a:solidFill>
              <a:prstDash val="solid"/>
              <a:round/>
            </a:ln>
          </p:spPr>
        </p:sp>
      </p:grpSp>
      <p:grpSp>
        <p:nvGrpSpPr>
          <p:cNvPr id="765" name="组合"/>
          <p:cNvGrpSpPr>
            <a:grpSpLocks/>
          </p:cNvGrpSpPr>
          <p:nvPr/>
        </p:nvGrpSpPr>
        <p:grpSpPr>
          <a:xfrm>
            <a:off x="5977877" y="3587522"/>
            <a:ext cx="256726" cy="256726"/>
            <a:chOff x="5977877" y="3587522"/>
            <a:chExt cx="256726" cy="256726"/>
          </a:xfrm>
        </p:grpSpPr>
        <p:sp>
          <p:nvSpPr>
            <p:cNvPr id="763" name="椭圆"/>
            <p:cNvSpPr>
              <a:spLocks/>
            </p:cNvSpPr>
            <p:nvPr/>
          </p:nvSpPr>
          <p:spPr>
            <a:xfrm>
              <a:off x="5977877" y="3587522"/>
              <a:ext cx="256726" cy="256726"/>
            </a:xfrm>
            <a:prstGeom prst="ellipse">
              <a:avLst/>
            </a:prstGeom>
            <a:solidFill>
              <a:srgbClr val="D70000"/>
            </a:solidFill>
            <a:ln w="12700" cap="flat" cmpd="sng">
              <a:solidFill>
                <a:srgbClr val="D70000"/>
              </a:solidFill>
              <a:prstDash val="solid"/>
              <a:round/>
            </a:ln>
          </p:spPr>
        </p:sp>
        <p:sp>
          <p:nvSpPr>
            <p:cNvPr id="764" name="椭圆"/>
            <p:cNvSpPr>
              <a:spLocks/>
            </p:cNvSpPr>
            <p:nvPr/>
          </p:nvSpPr>
          <p:spPr>
            <a:xfrm>
              <a:off x="6042059" y="3651704"/>
              <a:ext cx="128364" cy="128363"/>
            </a:xfrm>
            <a:prstGeom prst="ellipse">
              <a:avLst/>
            </a:prstGeom>
            <a:solidFill>
              <a:schemeClr val="bg1"/>
            </a:solidFill>
            <a:ln w="12700" cap="flat" cmpd="sng">
              <a:solidFill>
                <a:srgbClr val="D70000"/>
              </a:solidFill>
              <a:prstDash val="solid"/>
              <a:round/>
            </a:ln>
          </p:spPr>
        </p:sp>
      </p:grpSp>
      <p:grpSp>
        <p:nvGrpSpPr>
          <p:cNvPr id="768" name="组合"/>
          <p:cNvGrpSpPr>
            <a:grpSpLocks/>
          </p:cNvGrpSpPr>
          <p:nvPr/>
        </p:nvGrpSpPr>
        <p:grpSpPr>
          <a:xfrm>
            <a:off x="5953492" y="5096252"/>
            <a:ext cx="256726" cy="256726"/>
            <a:chOff x="5953492" y="5096252"/>
            <a:chExt cx="256726" cy="256726"/>
          </a:xfrm>
        </p:grpSpPr>
        <p:sp>
          <p:nvSpPr>
            <p:cNvPr id="766" name="椭圆"/>
            <p:cNvSpPr>
              <a:spLocks/>
            </p:cNvSpPr>
            <p:nvPr/>
          </p:nvSpPr>
          <p:spPr>
            <a:xfrm>
              <a:off x="5953492" y="5096252"/>
              <a:ext cx="256726" cy="256726"/>
            </a:xfrm>
            <a:prstGeom prst="ellipse">
              <a:avLst/>
            </a:prstGeom>
            <a:solidFill>
              <a:srgbClr val="D70000"/>
            </a:solidFill>
            <a:ln w="12700" cap="flat" cmpd="sng">
              <a:solidFill>
                <a:srgbClr val="D70000"/>
              </a:solidFill>
              <a:prstDash val="solid"/>
              <a:round/>
            </a:ln>
          </p:spPr>
        </p:sp>
        <p:sp>
          <p:nvSpPr>
            <p:cNvPr id="767" name="椭圆"/>
            <p:cNvSpPr>
              <a:spLocks/>
            </p:cNvSpPr>
            <p:nvPr/>
          </p:nvSpPr>
          <p:spPr>
            <a:xfrm>
              <a:off x="6017673" y="5160433"/>
              <a:ext cx="128364" cy="128363"/>
            </a:xfrm>
            <a:prstGeom prst="ellipse">
              <a:avLst/>
            </a:prstGeom>
            <a:solidFill>
              <a:schemeClr val="bg1"/>
            </a:solidFill>
            <a:ln w="12700" cap="flat" cmpd="sng">
              <a:solidFill>
                <a:srgbClr val="D70000"/>
              </a:solidFill>
              <a:prstDash val="solid"/>
              <a:round/>
            </a:ln>
          </p:spPr>
        </p:sp>
      </p:grpSp>
      <p:sp>
        <p:nvSpPr>
          <p:cNvPr id="769" name="矩形"/>
          <p:cNvSpPr>
            <a:spLocks/>
          </p:cNvSpPr>
          <p:nvPr/>
        </p:nvSpPr>
        <p:spPr>
          <a:xfrm>
            <a:off x="6531202" y="2896091"/>
            <a:ext cx="4313293" cy="3416319"/>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467994" algn="just">
              <a:lnSpc>
                <a:spcPct val="150000"/>
              </a:lnSpc>
              <a:spcBef>
                <a:spcPts val="0"/>
              </a:spcBef>
              <a:spcAft>
                <a:spcPts val="1500"/>
              </a:spcAft>
              <a:buNone/>
            </a:pPr>
            <a:r>
              <a:rPr lang="zh-CN" altLang="en-US" sz="1800" b="1" u="none" strike="noStrike" kern="1200" cap="none" spc="150" baseline="0" dirty="0">
                <a:solidFill>
                  <a:schemeClr val="bg1"/>
                </a:solidFill>
                <a:latin typeface="微软雅黑" charset="0"/>
                <a:ea typeface="微软雅黑" charset="0"/>
                <a:cs typeface="微软雅黑" charset="0"/>
              </a:rPr>
              <a:t>教育“十三五”规划明确提出，“确保一般公共预算教育支出逐年只增不减，确保按在校学生人数平均的一般公共预算教育支出逐年只增不减，确保国家财政性教育经费支出占国内生产总值的比例一般不低于</a:t>
            </a:r>
            <a:r>
              <a:rPr lang="en-US" altLang="zh-CN" sz="1800" b="1" u="none" strike="noStrike" kern="1200" cap="none" spc="150" baseline="0" dirty="0">
                <a:solidFill>
                  <a:schemeClr val="bg1"/>
                </a:solidFill>
                <a:latin typeface="微软雅黑" charset="0"/>
                <a:ea typeface="微软雅黑" charset="0"/>
                <a:cs typeface="微软雅黑" charset="0"/>
              </a:rPr>
              <a:t>4%</a:t>
            </a:r>
            <a:r>
              <a:rPr lang="zh-CN" altLang="en-US" sz="1800" b="1" u="none" strike="noStrike" kern="1200" cap="none" spc="150" baseline="0" dirty="0">
                <a:solidFill>
                  <a:schemeClr val="bg1"/>
                </a:solidFill>
                <a:latin typeface="微软雅黑" charset="0"/>
                <a:ea typeface="微软雅黑" charset="0"/>
                <a:cs typeface="微软雅黑" charset="0"/>
              </a:rPr>
              <a:t>。”</a:t>
            </a:r>
          </a:p>
        </p:txBody>
      </p:sp>
      <p:sp>
        <p:nvSpPr>
          <p:cNvPr id="770" name="直线"/>
          <p:cNvSpPr>
            <a:spLocks/>
          </p:cNvSpPr>
          <p:nvPr/>
        </p:nvSpPr>
        <p:spPr>
          <a:xfrm flipH="1">
            <a:off x="6034308" y="2019753"/>
            <a:ext cx="7751" cy="4838247"/>
          </a:xfrm>
          <a:prstGeom prst="line">
            <a:avLst/>
          </a:prstGeom>
          <a:noFill/>
          <a:ln w="38100" cap="flat" cmpd="sng">
            <a:solidFill>
              <a:srgbClr val="D70000"/>
            </a:solidFill>
            <a:prstDash val="solid"/>
            <a:round/>
          </a:ln>
        </p:spPr>
      </p:sp>
      <p:pic>
        <p:nvPicPr>
          <p:cNvPr id="879" name="图片"/>
          <p:cNvPicPr>
            <a:picLocks noChangeAspect="1"/>
          </p:cNvPicPr>
          <p:nvPr/>
        </p:nvPicPr>
        <p:blipFill>
          <a:blip r:embed="rId4"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159951889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3"/>
                                        </p:tgtEl>
                                        <p:attrNameLst>
                                          <p:attrName>style.visibility</p:attrName>
                                        </p:attrNameLst>
                                      </p:cBhvr>
                                      <p:to>
                                        <p:strVal val="visible"/>
                                      </p:to>
                                    </p:set>
                                    <p:animEffect transition="in" filter="fade">
                                      <p:cBhvr>
                                        <p:cTn id="7" dur="1000"/>
                                        <p:tgtEl>
                                          <p:spTgt spid="753"/>
                                        </p:tgtEl>
                                      </p:cBhvr>
                                    </p:animEffect>
                                    <p:anim calcmode="lin" valueType="num">
                                      <p:cBhvr>
                                        <p:cTn id="8" dur="1000" fill="hold"/>
                                        <p:tgtEl>
                                          <p:spTgt spid="753"/>
                                        </p:tgtEl>
                                        <p:attrNameLst>
                                          <p:attrName>ppt_x</p:attrName>
                                        </p:attrNameLst>
                                      </p:cBhvr>
                                      <p:tavLst>
                                        <p:tav tm="0">
                                          <p:val>
                                            <p:strVal val="#ppt_x"/>
                                          </p:val>
                                        </p:tav>
                                        <p:tav tm="100000">
                                          <p:val>
                                            <p:strVal val="#ppt_x"/>
                                          </p:val>
                                        </p:tav>
                                      </p:tavLst>
                                    </p:anim>
                                    <p:anim calcmode="lin" valueType="num">
                                      <p:cBhvr>
                                        <p:cTn id="9" dur="1000" fill="hold"/>
                                        <p:tgtEl>
                                          <p:spTgt spid="753"/>
                                        </p:tgtEl>
                                        <p:attrNameLst>
                                          <p:attrName>ppt_y</p:attrName>
                                        </p:attrNameLst>
                                      </p:cBhvr>
                                      <p:tavLst>
                                        <p:tav tm="0">
                                          <p:val>
                                            <p:strVal val="#ppt_y+.1"/>
                                          </p:val>
                                        </p:tav>
                                        <p:tav tm="100000">
                                          <p:val>
                                            <p:strVal val="#ppt_y"/>
                                          </p:val>
                                        </p:tav>
                                      </p:tavLst>
                                    </p:anim>
                                  </p:childTnLst>
                                </p:cTn>
                              </p:par>
                              <p:par>
                                <p:cTn id="10" presetID="18" presetClass="entr" presetSubtype="6" fill="hold" grpId="0" nodeType="withEffect">
                                  <p:stCondLst>
                                    <p:cond delay="0"/>
                                  </p:stCondLst>
                                  <p:childTnLst>
                                    <p:set>
                                      <p:cBhvr>
                                        <p:cTn id="11" dur="1" fill="hold">
                                          <p:stCondLst>
                                            <p:cond delay="0"/>
                                          </p:stCondLst>
                                        </p:cTn>
                                        <p:tgtEl>
                                          <p:spTgt spid="754"/>
                                        </p:tgtEl>
                                        <p:attrNameLst>
                                          <p:attrName>style.visibility</p:attrName>
                                        </p:attrNameLst>
                                      </p:cBhvr>
                                      <p:to>
                                        <p:strVal val="visible"/>
                                      </p:to>
                                    </p:set>
                                    <p:animEffect transition="in" filter="strips(downRight)">
                                      <p:cBhvr>
                                        <p:cTn id="12" dur="1000"/>
                                        <p:tgtEl>
                                          <p:spTgt spid="754"/>
                                        </p:tgtEl>
                                      </p:cBhvr>
                                    </p:animEffect>
                                  </p:childTnLst>
                                </p:cTn>
                              </p:par>
                            </p:childTnLst>
                          </p:cTn>
                        </p:par>
                        <p:par>
                          <p:cTn id="13" fill="hold" nodeType="withGroup">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762"/>
                                        </p:tgtEl>
                                        <p:attrNameLst>
                                          <p:attrName>style.visibility</p:attrName>
                                        </p:attrNameLst>
                                      </p:cBhvr>
                                      <p:to>
                                        <p:strVal val="visible"/>
                                      </p:to>
                                    </p:set>
                                    <p:anim calcmode="lin" valueType="num">
                                      <p:cBhvr>
                                        <p:cTn id="16" dur="500" fill="hold"/>
                                        <p:tgtEl>
                                          <p:spTgt spid="762"/>
                                        </p:tgtEl>
                                        <p:attrNameLst>
                                          <p:attrName>ppt_w</p:attrName>
                                        </p:attrNameLst>
                                      </p:cBhvr>
                                      <p:tavLst>
                                        <p:tav tm="0">
                                          <p:val>
                                            <p:fltVal val="0"/>
                                          </p:val>
                                        </p:tav>
                                        <p:tav tm="100000">
                                          <p:val>
                                            <p:strVal val="#ppt_w"/>
                                          </p:val>
                                        </p:tav>
                                      </p:tavLst>
                                    </p:anim>
                                    <p:anim calcmode="lin" valueType="num">
                                      <p:cBhvr>
                                        <p:cTn id="17" dur="500" fill="hold"/>
                                        <p:tgtEl>
                                          <p:spTgt spid="762"/>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765"/>
                                        </p:tgtEl>
                                        <p:attrNameLst>
                                          <p:attrName>style.visibility</p:attrName>
                                        </p:attrNameLst>
                                      </p:cBhvr>
                                      <p:to>
                                        <p:strVal val="visible"/>
                                      </p:to>
                                    </p:set>
                                    <p:anim calcmode="lin" valueType="num">
                                      <p:cBhvr>
                                        <p:cTn id="20" dur="500" fill="hold"/>
                                        <p:tgtEl>
                                          <p:spTgt spid="765"/>
                                        </p:tgtEl>
                                        <p:attrNameLst>
                                          <p:attrName>ppt_w</p:attrName>
                                        </p:attrNameLst>
                                      </p:cBhvr>
                                      <p:tavLst>
                                        <p:tav tm="0">
                                          <p:val>
                                            <p:fltVal val="0"/>
                                          </p:val>
                                        </p:tav>
                                        <p:tav tm="100000">
                                          <p:val>
                                            <p:strVal val="#ppt_w"/>
                                          </p:val>
                                        </p:tav>
                                      </p:tavLst>
                                    </p:anim>
                                    <p:anim calcmode="lin" valueType="num">
                                      <p:cBhvr>
                                        <p:cTn id="21" dur="500" fill="hold"/>
                                        <p:tgtEl>
                                          <p:spTgt spid="765"/>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768"/>
                                        </p:tgtEl>
                                        <p:attrNameLst>
                                          <p:attrName>style.visibility</p:attrName>
                                        </p:attrNameLst>
                                      </p:cBhvr>
                                      <p:to>
                                        <p:strVal val="visible"/>
                                      </p:to>
                                    </p:set>
                                    <p:anim calcmode="lin" valueType="num">
                                      <p:cBhvr>
                                        <p:cTn id="24" dur="500" fill="hold"/>
                                        <p:tgtEl>
                                          <p:spTgt spid="768"/>
                                        </p:tgtEl>
                                        <p:attrNameLst>
                                          <p:attrName>ppt_w</p:attrName>
                                        </p:attrNameLst>
                                      </p:cBhvr>
                                      <p:tavLst>
                                        <p:tav tm="0">
                                          <p:val>
                                            <p:fltVal val="0"/>
                                          </p:val>
                                        </p:tav>
                                        <p:tav tm="100000">
                                          <p:val>
                                            <p:strVal val="#ppt_w"/>
                                          </p:val>
                                        </p:tav>
                                      </p:tavLst>
                                    </p:anim>
                                    <p:anim calcmode="lin" valueType="num">
                                      <p:cBhvr>
                                        <p:cTn id="25" dur="500" fill="hold"/>
                                        <p:tgtEl>
                                          <p:spTgt spid="768"/>
                                        </p:tgtEl>
                                        <p:attrNameLst>
                                          <p:attrName>ppt_h</p:attrName>
                                        </p:attrNameLst>
                                      </p:cBhvr>
                                      <p:tavLst>
                                        <p:tav tm="0">
                                          <p:val>
                                            <p:fltVal val="0"/>
                                          </p:val>
                                        </p:tav>
                                        <p:tav tm="100000">
                                          <p:val>
                                            <p:strVal val="#ppt_h"/>
                                          </p:val>
                                        </p:tav>
                                      </p:tavLst>
                                    </p:anim>
                                  </p:childTnLst>
                                </p:cTn>
                              </p:par>
                            </p:childTnLst>
                          </p:cTn>
                        </p:par>
                        <p:par>
                          <p:cTn id="26" fill="hold">
                            <p:stCondLst>
                              <p:cond delay="1500"/>
                            </p:stCondLst>
                            <p:childTnLst>
                              <p:par>
                                <p:cTn id="27" presetID="22" presetClass="entr" presetSubtype="2" fill="hold" grpId="0" nodeType="afterEffect">
                                  <p:stCondLst>
                                    <p:cond delay="0"/>
                                  </p:stCondLst>
                                  <p:childTnLst>
                                    <p:set>
                                      <p:cBhvr>
                                        <p:cTn id="28" dur="1" fill="hold">
                                          <p:stCondLst>
                                            <p:cond delay="0"/>
                                          </p:stCondLst>
                                        </p:cTn>
                                        <p:tgtEl>
                                          <p:spTgt spid="755"/>
                                        </p:tgtEl>
                                        <p:attrNameLst>
                                          <p:attrName>style.visibility</p:attrName>
                                        </p:attrNameLst>
                                      </p:cBhvr>
                                      <p:to>
                                        <p:strVal val="visible"/>
                                      </p:to>
                                    </p:set>
                                    <p:animEffect transition="in" filter="wipe(right)">
                                      <p:cBhvr>
                                        <p:cTn id="29" dur="500"/>
                                        <p:tgtEl>
                                          <p:spTgt spid="755"/>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756"/>
                                        </p:tgtEl>
                                        <p:attrNameLst>
                                          <p:attrName>style.visibility</p:attrName>
                                        </p:attrNameLst>
                                      </p:cBhvr>
                                      <p:to>
                                        <p:strVal val="visible"/>
                                      </p:to>
                                    </p:set>
                                    <p:animEffect transition="in" filter="wipe(left)">
                                      <p:cBhvr>
                                        <p:cTn id="33" dur="500"/>
                                        <p:tgtEl>
                                          <p:spTgt spid="756"/>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757"/>
                                        </p:tgtEl>
                                        <p:attrNameLst>
                                          <p:attrName>style.visibility</p:attrName>
                                        </p:attrNameLst>
                                      </p:cBhvr>
                                      <p:to>
                                        <p:strVal val="visible"/>
                                      </p:to>
                                    </p:set>
                                    <p:animEffect transition="in" filter="wipe(left)">
                                      <p:cBhvr>
                                        <p:cTn id="37" dur="500"/>
                                        <p:tgtEl>
                                          <p:spTgt spid="757"/>
                                        </p:tgtEl>
                                      </p:cBhvr>
                                    </p:animEffect>
                                  </p:childTnLst>
                                </p:cTn>
                              </p:par>
                            </p:childTnLst>
                          </p:cTn>
                        </p:par>
                        <p:par>
                          <p:cTn id="38" fill="hold" nodeType="withGroup">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758"/>
                                        </p:tgtEl>
                                        <p:attrNameLst>
                                          <p:attrName>style.visibility</p:attrName>
                                        </p:attrNameLst>
                                      </p:cBhvr>
                                      <p:to>
                                        <p:strVal val="visible"/>
                                      </p:to>
                                    </p:set>
                                    <p:animEffect transition="in" filter="fade">
                                      <p:cBhvr>
                                        <p:cTn id="41" dur="500"/>
                                        <p:tgtEl>
                                          <p:spTgt spid="758"/>
                                        </p:tgtEl>
                                      </p:cBhvr>
                                    </p:animEffect>
                                  </p:childTnLst>
                                </p:cTn>
                              </p:par>
                            </p:childTnLst>
                          </p:cTn>
                        </p:par>
                        <p:par>
                          <p:cTn id="42" fill="hold">
                            <p:stCondLst>
                              <p:cond delay="3500"/>
                            </p:stCondLst>
                            <p:childTnLst>
                              <p:par>
                                <p:cTn id="43" presetID="12" presetClass="entr" presetSubtype="4" fill="hold" grpId="0" nodeType="afterEffect">
                                  <p:stCondLst>
                                    <p:cond delay="0"/>
                                  </p:stCondLst>
                                  <p:childTnLst>
                                    <p:set>
                                      <p:cBhvr>
                                        <p:cTn id="44" dur="1" fill="hold">
                                          <p:stCondLst>
                                            <p:cond delay="0"/>
                                          </p:stCondLst>
                                        </p:cTn>
                                        <p:tgtEl>
                                          <p:spTgt spid="759"/>
                                        </p:tgtEl>
                                        <p:attrNameLst>
                                          <p:attrName>style.visibility</p:attrName>
                                        </p:attrNameLst>
                                      </p:cBhvr>
                                      <p:to>
                                        <p:strVal val="visible"/>
                                      </p:to>
                                    </p:set>
                                    <p:anim calcmode="lin" valueType="num">
                                      <p:cBhvr additive="base">
                                        <p:cTn id="45" dur="500"/>
                                        <p:tgtEl>
                                          <p:spTgt spid="759"/>
                                        </p:tgtEl>
                                        <p:attrNameLst>
                                          <p:attrName>ppt_y</p:attrName>
                                        </p:attrNameLst>
                                      </p:cBhvr>
                                      <p:tavLst>
                                        <p:tav tm="0">
                                          <p:val>
                                            <p:strVal val="#ppt_y+#ppt_h*1.125000"/>
                                          </p:val>
                                        </p:tav>
                                        <p:tav tm="100000">
                                          <p:val>
                                            <p:strVal val="#ppt_y"/>
                                          </p:val>
                                        </p:tav>
                                      </p:tavLst>
                                    </p:anim>
                                    <p:animEffect transition="in" filter="wipe(up)">
                                      <p:cBhvr>
                                        <p:cTn id="46" dur="500"/>
                                        <p:tgtEl>
                                          <p:spTgt spid="759"/>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769"/>
                                        </p:tgtEl>
                                        <p:attrNameLst>
                                          <p:attrName>style.visibility</p:attrName>
                                        </p:attrNameLst>
                                      </p:cBhvr>
                                      <p:to>
                                        <p:strVal val="visible"/>
                                      </p:to>
                                    </p:set>
                                    <p:animEffect transition="in" filter="fade">
                                      <p:cBhvr>
                                        <p:cTn id="51" dur="1000"/>
                                        <p:tgtEl>
                                          <p:spTgt spid="769"/>
                                        </p:tgtEl>
                                      </p:cBhvr>
                                    </p:animEffect>
                                    <p:anim calcmode="lin" valueType="num">
                                      <p:cBhvr>
                                        <p:cTn id="52" dur="1000" fill="hold"/>
                                        <p:tgtEl>
                                          <p:spTgt spid="769"/>
                                        </p:tgtEl>
                                        <p:attrNameLst>
                                          <p:attrName>ppt_x</p:attrName>
                                        </p:attrNameLst>
                                      </p:cBhvr>
                                      <p:tavLst>
                                        <p:tav tm="0">
                                          <p:val>
                                            <p:strVal val="#ppt_x"/>
                                          </p:val>
                                        </p:tav>
                                        <p:tav tm="100000">
                                          <p:val>
                                            <p:strVal val="#ppt_x"/>
                                          </p:val>
                                        </p:tav>
                                      </p:tavLst>
                                    </p:anim>
                                    <p:anim calcmode="lin" valueType="num">
                                      <p:cBhvr>
                                        <p:cTn id="53" dur="1000" fill="hold"/>
                                        <p:tgtEl>
                                          <p:spTgt spid="769"/>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22" presetClass="entr" presetSubtype="4" fill="hold" grpId="0" nodeType="afterEffect">
                                  <p:stCondLst>
                                    <p:cond delay="0"/>
                                  </p:stCondLst>
                                  <p:childTnLst>
                                    <p:set>
                                      <p:cBhvr>
                                        <p:cTn id="56" dur="1" fill="hold">
                                          <p:stCondLst>
                                            <p:cond delay="0"/>
                                          </p:stCondLst>
                                        </p:cTn>
                                        <p:tgtEl>
                                          <p:spTgt spid="770"/>
                                        </p:tgtEl>
                                        <p:attrNameLst>
                                          <p:attrName>style.visibility</p:attrName>
                                        </p:attrNameLst>
                                      </p:cBhvr>
                                      <p:to>
                                        <p:strVal val="visible"/>
                                      </p:to>
                                    </p:set>
                                    <p:animEffect transition="in" filter="wipe(down)">
                                      <p:cBhvr>
                                        <p:cTn id="57" dur="500"/>
                                        <p:tgtEl>
                                          <p:spTgt spid="770"/>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752"/>
                                        </p:tgtEl>
                                        <p:attrNameLst>
                                          <p:attrName>style.visibility</p:attrName>
                                        </p:attrNameLst>
                                      </p:cBhvr>
                                      <p:to>
                                        <p:strVal val="visible"/>
                                      </p:to>
                                    </p:set>
                                    <p:animEffect transition="in" filter="fade">
                                      <p:cBhvr>
                                        <p:cTn id="62" dur="1000"/>
                                        <p:tgtEl>
                                          <p:spTgt spid="752"/>
                                        </p:tgtEl>
                                      </p:cBhvr>
                                    </p:animEffect>
                                    <p:anim calcmode="lin" valueType="num">
                                      <p:cBhvr>
                                        <p:cTn id="63" dur="1000" fill="hold"/>
                                        <p:tgtEl>
                                          <p:spTgt spid="752"/>
                                        </p:tgtEl>
                                        <p:attrNameLst>
                                          <p:attrName>ppt_x</p:attrName>
                                        </p:attrNameLst>
                                      </p:cBhvr>
                                      <p:tavLst>
                                        <p:tav tm="0">
                                          <p:val>
                                            <p:strVal val="#ppt_x"/>
                                          </p:val>
                                        </p:tav>
                                        <p:tav tm="100000">
                                          <p:val>
                                            <p:strVal val="#ppt_x"/>
                                          </p:val>
                                        </p:tav>
                                      </p:tavLst>
                                    </p:anim>
                                    <p:anim calcmode="lin" valueType="num">
                                      <p:cBhvr>
                                        <p:cTn id="64" dur="1000" fill="hold"/>
                                        <p:tgtEl>
                                          <p:spTgt spid="75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750"/>
                                        </p:tgtEl>
                                        <p:attrNameLst>
                                          <p:attrName>style.visibility</p:attrName>
                                        </p:attrNameLst>
                                      </p:cBhvr>
                                      <p:to>
                                        <p:strVal val="visible"/>
                                      </p:to>
                                    </p:set>
                                    <p:animEffect transition="in" filter="fade">
                                      <p:cBhvr>
                                        <p:cTn id="69" dur="1000"/>
                                        <p:tgtEl>
                                          <p:spTgt spid="750"/>
                                        </p:tgtEl>
                                      </p:cBhvr>
                                    </p:animEffect>
                                    <p:anim calcmode="lin" valueType="num">
                                      <p:cBhvr>
                                        <p:cTn id="70" dur="1000" fill="hold"/>
                                        <p:tgtEl>
                                          <p:spTgt spid="750"/>
                                        </p:tgtEl>
                                        <p:attrNameLst>
                                          <p:attrName>ppt_x</p:attrName>
                                        </p:attrNameLst>
                                      </p:cBhvr>
                                      <p:tavLst>
                                        <p:tav tm="0">
                                          <p:val>
                                            <p:strVal val="#ppt_x"/>
                                          </p:val>
                                        </p:tav>
                                        <p:tav tm="100000">
                                          <p:val>
                                            <p:strVal val="#ppt_x"/>
                                          </p:val>
                                        </p:tav>
                                      </p:tavLst>
                                    </p:anim>
                                    <p:anim calcmode="lin" valueType="num">
                                      <p:cBhvr>
                                        <p:cTn id="71" dur="1000" fill="hold"/>
                                        <p:tgtEl>
                                          <p:spTgt spid="7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 grpId="0"/>
      <p:bldP spid="753" grpId="0" animBg="1"/>
      <p:bldP spid="754" grpId="0" animBg="1"/>
      <p:bldP spid="755" grpId="0" animBg="1"/>
      <p:bldP spid="756" grpId="0" animBg="1"/>
      <p:bldP spid="757" grpId="0" animBg="1"/>
      <p:bldP spid="758" grpId="0" animBg="1"/>
      <p:bldP spid="759" grpId="0" animBg="1"/>
      <p:bldP spid="762" grpId="0" animBg="1"/>
      <p:bldP spid="765" grpId="0" animBg="1"/>
      <p:bldP spid="768" grpId="0" animBg="1"/>
      <p:bldP spid="769" grpId="0"/>
      <p:bldP spid="77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774" name="矩形"/>
          <p:cNvSpPr>
            <a:spLocks/>
          </p:cNvSpPr>
          <p:nvPr/>
        </p:nvSpPr>
        <p:spPr>
          <a:xfrm>
            <a:off x="1233167" y="379203"/>
            <a:ext cx="8580338"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eaLnBrk="1" latinLnBrk="0" hangingPunct="1">
              <a:lnSpc>
                <a:spcPct val="100000"/>
              </a:lnSpc>
              <a:spcBef>
                <a:spcPts val="1000"/>
              </a:spcBef>
              <a:spcAft>
                <a:spcPts val="0"/>
              </a:spcAft>
              <a:buNone/>
            </a:pPr>
            <a:r>
              <a:rPr lang="en-US" altLang="zh-CN" sz="2400" b="1" u="none" strike="noStrike" kern="0" cap="none" spc="300" baseline="0" dirty="0">
                <a:solidFill>
                  <a:srgbClr val="D70000"/>
                </a:solidFill>
                <a:latin typeface="Century Gothic" charset="0"/>
                <a:ea typeface="幼圆" charset="0"/>
                <a:cs typeface="微软雅黑" charset="0"/>
                <a:sym typeface="微软雅黑" charset="0"/>
              </a:rPr>
              <a:t>6</a:t>
            </a:r>
            <a:r>
              <a:rPr lang="en-US" altLang="zh-CN" sz="2400" b="1" u="none" strike="noStrike" kern="0" cap="none" spc="0" baseline="0" dirty="0">
                <a:solidFill>
                  <a:srgbClr val="D70000"/>
                </a:solidFill>
                <a:latin typeface="Century Gothic" charset="0"/>
                <a:ea typeface="幼圆" charset="0"/>
                <a:cs typeface="微软雅黑" charset="0"/>
                <a:sym typeface="微软雅黑" charset="0"/>
              </a:rPr>
              <a:t>.</a:t>
            </a:r>
            <a:r>
              <a:rPr lang="zh-CN" altLang="en-US" sz="2400" b="1" u="none" strike="noStrike" kern="1200" cap="none" spc="300" baseline="0" dirty="0">
                <a:solidFill>
                  <a:srgbClr val="D70000"/>
                </a:solidFill>
                <a:latin typeface="微软雅黑" charset="0"/>
                <a:ea typeface="微软雅黑" charset="0"/>
                <a:cs typeface="微软雅黑" charset="0"/>
              </a:rPr>
              <a:t>强化要素保障</a:t>
            </a:r>
            <a:endParaRPr lang="zh-CN" altLang="en-US" sz="2400" b="1" u="none" strike="noStrike" kern="0" cap="none" spc="0" baseline="0" dirty="0">
              <a:solidFill>
                <a:srgbClr val="D70000"/>
              </a:solidFill>
              <a:latin typeface="Century Gothic" charset="0"/>
              <a:ea typeface="幼圆" charset="0"/>
              <a:cs typeface="微软雅黑" charset="0"/>
              <a:sym typeface="微软雅黑" charset="0"/>
            </a:endParaRPr>
          </a:p>
        </p:txBody>
      </p:sp>
      <p:grpSp>
        <p:nvGrpSpPr>
          <p:cNvPr id="778" name="组合"/>
          <p:cNvGrpSpPr>
            <a:grpSpLocks/>
          </p:cNvGrpSpPr>
          <p:nvPr/>
        </p:nvGrpSpPr>
        <p:grpSpPr>
          <a:xfrm>
            <a:off x="753972" y="1402706"/>
            <a:ext cx="1325562" cy="1098053"/>
            <a:chOff x="753972" y="1402706"/>
            <a:chExt cx="1325562" cy="1098053"/>
          </a:xfrm>
        </p:grpSpPr>
        <p:sp>
          <p:nvSpPr>
            <p:cNvPr id="776" name="直线"/>
            <p:cNvSpPr>
              <a:spLocks/>
            </p:cNvSpPr>
            <p:nvPr/>
          </p:nvSpPr>
          <p:spPr>
            <a:xfrm>
              <a:off x="753972" y="1402706"/>
              <a:ext cx="1325562" cy="1098053"/>
            </a:xfrm>
            <a:prstGeom prst="line">
              <a:avLst/>
            </a:prstGeom>
            <a:noFill/>
            <a:ln w="15875" cap="flat" cmpd="sng">
              <a:solidFill>
                <a:srgbClr val="D70000"/>
              </a:solidFill>
              <a:prstDash val="solid"/>
              <a:round/>
            </a:ln>
          </p:spPr>
        </p:sp>
        <p:sp>
          <p:nvSpPr>
            <p:cNvPr id="777" name="曲线"/>
            <p:cNvSpPr>
              <a:spLocks/>
            </p:cNvSpPr>
            <p:nvPr/>
          </p:nvSpPr>
          <p:spPr>
            <a:xfrm>
              <a:off x="942739" y="1417486"/>
              <a:ext cx="948024" cy="395291"/>
            </a:xfrm>
            <a:custGeom>
              <a:avLst/>
              <a:gdLst>
                <a:gd name="T1" fmla="*/ 0 w 21600"/>
                <a:gd name="T2" fmla="*/ 0 h 21600"/>
                <a:gd name="T3" fmla="*/ 21600 w 21600"/>
                <a:gd name="T4" fmla="*/ 21600 h 21600"/>
              </a:gdLst>
              <a:ahLst/>
              <a:cxnLst/>
              <a:rect l="T1" t="T2" r="T3" b="T4"/>
              <a:pathLst>
                <a:path w="21600" h="21600">
                  <a:moveTo>
                    <a:pt x="0" y="0"/>
                  </a:moveTo>
                  <a:lnTo>
                    <a:pt x="21600" y="0"/>
                  </a:lnTo>
                  <a:lnTo>
                    <a:pt x="10800" y="21600"/>
                  </a:lnTo>
                  <a:close/>
                </a:path>
              </a:pathLst>
            </a:custGeom>
            <a:solidFill>
              <a:schemeClr val="accent1"/>
            </a:solidFill>
            <a:ln w="12700" cap="flat" cmpd="sng">
              <a:noFill/>
              <a:prstDash val="solid"/>
              <a:round/>
            </a:ln>
          </p:spPr>
        </p:sp>
      </p:grpSp>
      <p:grpSp>
        <p:nvGrpSpPr>
          <p:cNvPr id="781" name="组合"/>
          <p:cNvGrpSpPr>
            <a:grpSpLocks/>
          </p:cNvGrpSpPr>
          <p:nvPr/>
        </p:nvGrpSpPr>
        <p:grpSpPr>
          <a:xfrm>
            <a:off x="1941421" y="3043400"/>
            <a:ext cx="1187449" cy="1141413"/>
            <a:chOff x="1941421" y="3043400"/>
            <a:chExt cx="1187449" cy="1141413"/>
          </a:xfrm>
        </p:grpSpPr>
        <p:sp>
          <p:nvSpPr>
            <p:cNvPr id="779" name="直线"/>
            <p:cNvSpPr>
              <a:spLocks/>
            </p:cNvSpPr>
            <p:nvPr/>
          </p:nvSpPr>
          <p:spPr>
            <a:xfrm>
              <a:off x="1941421" y="3056100"/>
              <a:ext cx="1187449" cy="1128712"/>
            </a:xfrm>
            <a:prstGeom prst="line">
              <a:avLst/>
            </a:prstGeom>
            <a:noFill/>
            <a:ln w="15875" cap="flat" cmpd="sng">
              <a:solidFill>
                <a:srgbClr val="A10000"/>
              </a:solidFill>
              <a:prstDash val="solid"/>
              <a:round/>
            </a:ln>
          </p:spPr>
        </p:sp>
        <p:sp>
          <p:nvSpPr>
            <p:cNvPr id="780" name="曲线"/>
            <p:cNvSpPr>
              <a:spLocks/>
            </p:cNvSpPr>
            <p:nvPr/>
          </p:nvSpPr>
          <p:spPr>
            <a:xfrm>
              <a:off x="2079534" y="3043400"/>
              <a:ext cx="1049337" cy="470703"/>
            </a:xfrm>
            <a:custGeom>
              <a:avLst/>
              <a:gdLst>
                <a:gd name="T1" fmla="*/ 0 w 21600"/>
                <a:gd name="T2" fmla="*/ 0 h 21600"/>
                <a:gd name="T3" fmla="*/ 21600 w 21600"/>
                <a:gd name="T4" fmla="*/ 21600 h 21600"/>
              </a:gdLst>
              <a:ahLst/>
              <a:cxnLst/>
              <a:rect l="T1" t="T2" r="T3" b="T4"/>
              <a:pathLst>
                <a:path w="21600" h="21600">
                  <a:moveTo>
                    <a:pt x="0" y="0"/>
                  </a:moveTo>
                  <a:lnTo>
                    <a:pt x="21600" y="0"/>
                  </a:lnTo>
                  <a:lnTo>
                    <a:pt x="10800" y="21600"/>
                  </a:lnTo>
                  <a:close/>
                </a:path>
              </a:pathLst>
            </a:custGeom>
            <a:solidFill>
              <a:schemeClr val="accent2"/>
            </a:solidFill>
            <a:ln w="12700" cap="flat" cmpd="sng">
              <a:noFill/>
              <a:prstDash val="solid"/>
              <a:round/>
            </a:ln>
          </p:spPr>
        </p:sp>
      </p:grpSp>
      <p:sp>
        <p:nvSpPr>
          <p:cNvPr id="782" name="矩形"/>
          <p:cNvSpPr>
            <a:spLocks/>
          </p:cNvSpPr>
          <p:nvPr/>
        </p:nvSpPr>
        <p:spPr>
          <a:xfrm>
            <a:off x="2079534" y="1444054"/>
            <a:ext cx="8655760" cy="707886"/>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各地要健全教育优先发展的体制机制，牢固树立“投资教育就是投资未来”的理念，把教育作为战略性投入予以优先保障和重点投入</a:t>
            </a:r>
          </a:p>
        </p:txBody>
      </p:sp>
      <p:sp>
        <p:nvSpPr>
          <p:cNvPr id="783" name="矩形"/>
          <p:cNvSpPr>
            <a:spLocks/>
          </p:cNvSpPr>
          <p:nvPr/>
        </p:nvSpPr>
        <p:spPr>
          <a:xfrm>
            <a:off x="3301866" y="3158791"/>
            <a:ext cx="7920316" cy="92332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r>
              <a:rPr lang="zh-CN" altLang="en-US" sz="1800" u="none" strike="noStrike" kern="1200" cap="none" spc="0" baseline="0" dirty="0">
                <a:solidFill>
                  <a:schemeClr val="tx1"/>
                </a:solidFill>
                <a:latin typeface="微软雅黑" charset="0"/>
                <a:ea typeface="微软雅黑" charset="0"/>
                <a:cs typeface="微软雅黑" charset="0"/>
              </a:rPr>
              <a:t>调整优化高等教育投入分配结构，更加注重对“人”的投入，更加注重“软件”投入。通过真金白银大量投入、“硬件”“软件”一起改造，让资源配置更加聚焦本科人才培养工作</a:t>
            </a:r>
          </a:p>
        </p:txBody>
      </p:sp>
      <p:grpSp>
        <p:nvGrpSpPr>
          <p:cNvPr id="786" name="组合"/>
          <p:cNvGrpSpPr>
            <a:grpSpLocks/>
          </p:cNvGrpSpPr>
          <p:nvPr/>
        </p:nvGrpSpPr>
        <p:grpSpPr>
          <a:xfrm>
            <a:off x="2604203" y="4787094"/>
            <a:ext cx="1360443" cy="1447452"/>
            <a:chOff x="2604203" y="4787094"/>
            <a:chExt cx="1360443" cy="1447452"/>
          </a:xfrm>
        </p:grpSpPr>
        <p:sp>
          <p:nvSpPr>
            <p:cNvPr id="784" name="直线"/>
            <p:cNvSpPr>
              <a:spLocks/>
            </p:cNvSpPr>
            <p:nvPr/>
          </p:nvSpPr>
          <p:spPr>
            <a:xfrm>
              <a:off x="2604203" y="4799794"/>
              <a:ext cx="1360443" cy="1434752"/>
            </a:xfrm>
            <a:prstGeom prst="line">
              <a:avLst/>
            </a:prstGeom>
            <a:noFill/>
            <a:ln w="15875" cap="flat" cmpd="sng">
              <a:solidFill>
                <a:srgbClr val="A10000"/>
              </a:solidFill>
              <a:prstDash val="solid"/>
              <a:round/>
            </a:ln>
          </p:spPr>
        </p:sp>
        <p:sp>
          <p:nvSpPr>
            <p:cNvPr id="785" name="曲线"/>
            <p:cNvSpPr>
              <a:spLocks/>
            </p:cNvSpPr>
            <p:nvPr/>
          </p:nvSpPr>
          <p:spPr>
            <a:xfrm>
              <a:off x="2742315" y="4787094"/>
              <a:ext cx="1049337" cy="470703"/>
            </a:xfrm>
            <a:custGeom>
              <a:avLst/>
              <a:gdLst>
                <a:gd name="T1" fmla="*/ 0 w 21600"/>
                <a:gd name="T2" fmla="*/ 0 h 21600"/>
                <a:gd name="T3" fmla="*/ 21600 w 21600"/>
                <a:gd name="T4" fmla="*/ 21600 h 21600"/>
              </a:gdLst>
              <a:ahLst/>
              <a:cxnLst/>
              <a:rect l="T1" t="T2" r="T3" b="T4"/>
              <a:pathLst>
                <a:path w="21600" h="21600">
                  <a:moveTo>
                    <a:pt x="0" y="0"/>
                  </a:moveTo>
                  <a:lnTo>
                    <a:pt x="21600" y="0"/>
                  </a:lnTo>
                  <a:lnTo>
                    <a:pt x="10800" y="21600"/>
                  </a:lnTo>
                  <a:close/>
                </a:path>
              </a:pathLst>
            </a:custGeom>
            <a:solidFill>
              <a:schemeClr val="accent2"/>
            </a:solidFill>
            <a:ln w="12700" cap="flat" cmpd="sng">
              <a:noFill/>
              <a:prstDash val="solid"/>
              <a:round/>
            </a:ln>
          </p:spPr>
        </p:sp>
      </p:grpSp>
      <p:sp>
        <p:nvSpPr>
          <p:cNvPr id="787" name="矩形"/>
          <p:cNvSpPr>
            <a:spLocks/>
          </p:cNvSpPr>
          <p:nvPr/>
        </p:nvSpPr>
        <p:spPr>
          <a:xfrm>
            <a:off x="3964645" y="4917005"/>
            <a:ext cx="8065057" cy="120032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r>
              <a:rPr lang="zh-CN" altLang="en-US" sz="1800" u="none" strike="noStrike" kern="1200" cap="none" spc="0" baseline="0" dirty="0">
                <a:solidFill>
                  <a:schemeClr val="tx1"/>
                </a:solidFill>
                <a:latin typeface="微软雅黑" charset="0"/>
                <a:ea typeface="微软雅黑" charset="0"/>
                <a:cs typeface="微软雅黑" charset="0"/>
              </a:rPr>
              <a:t>引导各地统筹地方财政高等教育资金和中央支持地方高校改革发展资金，支持地方高校推进高水平本科教育建设。指导和督促各高校适应新形势下高质量发展要求，统筹利用好各项财政资金，充分汇聚和利用校外资源，支持和加强本科人才培养工作</a:t>
            </a:r>
          </a:p>
        </p:txBody>
      </p:sp>
      <p:pic>
        <p:nvPicPr>
          <p:cNvPr id="880" name="图片"/>
          <p:cNvPicPr>
            <a:picLocks noChangeAspect="1"/>
          </p:cNvPicPr>
          <p:nvPr/>
        </p:nvPicPr>
        <p:blipFill>
          <a:blip r:embed="rId3"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198673069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74"/>
                                        </p:tgtEl>
                                        <p:attrNameLst>
                                          <p:attrName>style.visibility</p:attrName>
                                        </p:attrNameLst>
                                      </p:cBhvr>
                                      <p:to>
                                        <p:strVal val="visible"/>
                                      </p:to>
                                    </p:set>
                                    <p:animEffect transition="in" filter="fade">
                                      <p:cBhvr>
                                        <p:cTn id="7" dur="1000"/>
                                        <p:tgtEl>
                                          <p:spTgt spid="774"/>
                                        </p:tgtEl>
                                      </p:cBhvr>
                                    </p:animEffect>
                                    <p:anim calcmode="lin" valueType="num">
                                      <p:cBhvr>
                                        <p:cTn id="8" dur="1000" fill="hold"/>
                                        <p:tgtEl>
                                          <p:spTgt spid="774"/>
                                        </p:tgtEl>
                                        <p:attrNameLst>
                                          <p:attrName>ppt_x</p:attrName>
                                        </p:attrNameLst>
                                      </p:cBhvr>
                                      <p:tavLst>
                                        <p:tav tm="0">
                                          <p:val>
                                            <p:strVal val="#ppt_x"/>
                                          </p:val>
                                        </p:tav>
                                        <p:tav tm="100000">
                                          <p:val>
                                            <p:strVal val="#ppt_x"/>
                                          </p:val>
                                        </p:tav>
                                      </p:tavLst>
                                    </p:anim>
                                    <p:anim calcmode="lin" valueType="num">
                                      <p:cBhvr>
                                        <p:cTn id="9" dur="1000" fill="hold"/>
                                        <p:tgtEl>
                                          <p:spTgt spid="7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82"/>
                                        </p:tgtEl>
                                        <p:attrNameLst>
                                          <p:attrName>style.visibility</p:attrName>
                                        </p:attrNameLst>
                                      </p:cBhvr>
                                      <p:to>
                                        <p:strVal val="visible"/>
                                      </p:to>
                                    </p:set>
                                    <p:animEffect transition="in" filter="fade">
                                      <p:cBhvr>
                                        <p:cTn id="14" dur="1000"/>
                                        <p:tgtEl>
                                          <p:spTgt spid="782"/>
                                        </p:tgtEl>
                                      </p:cBhvr>
                                    </p:animEffect>
                                    <p:anim calcmode="lin" valueType="num">
                                      <p:cBhvr>
                                        <p:cTn id="15" dur="1000" fill="hold"/>
                                        <p:tgtEl>
                                          <p:spTgt spid="782"/>
                                        </p:tgtEl>
                                        <p:attrNameLst>
                                          <p:attrName>ppt_x</p:attrName>
                                        </p:attrNameLst>
                                      </p:cBhvr>
                                      <p:tavLst>
                                        <p:tav tm="0">
                                          <p:val>
                                            <p:strVal val="#ppt_x"/>
                                          </p:val>
                                        </p:tav>
                                        <p:tav tm="100000">
                                          <p:val>
                                            <p:strVal val="#ppt_x"/>
                                          </p:val>
                                        </p:tav>
                                      </p:tavLst>
                                    </p:anim>
                                    <p:anim calcmode="lin" valueType="num">
                                      <p:cBhvr>
                                        <p:cTn id="16" dur="1000" fill="hold"/>
                                        <p:tgtEl>
                                          <p:spTgt spid="78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83"/>
                                        </p:tgtEl>
                                        <p:attrNameLst>
                                          <p:attrName>style.visibility</p:attrName>
                                        </p:attrNameLst>
                                      </p:cBhvr>
                                      <p:to>
                                        <p:strVal val="visible"/>
                                      </p:to>
                                    </p:set>
                                    <p:animEffect transition="in" filter="fade">
                                      <p:cBhvr>
                                        <p:cTn id="21" dur="1000"/>
                                        <p:tgtEl>
                                          <p:spTgt spid="783"/>
                                        </p:tgtEl>
                                      </p:cBhvr>
                                    </p:animEffect>
                                    <p:anim calcmode="lin" valueType="num">
                                      <p:cBhvr>
                                        <p:cTn id="22" dur="1000" fill="hold"/>
                                        <p:tgtEl>
                                          <p:spTgt spid="783"/>
                                        </p:tgtEl>
                                        <p:attrNameLst>
                                          <p:attrName>ppt_x</p:attrName>
                                        </p:attrNameLst>
                                      </p:cBhvr>
                                      <p:tavLst>
                                        <p:tav tm="0">
                                          <p:val>
                                            <p:strVal val="#ppt_x"/>
                                          </p:val>
                                        </p:tav>
                                        <p:tav tm="100000">
                                          <p:val>
                                            <p:strVal val="#ppt_x"/>
                                          </p:val>
                                        </p:tav>
                                      </p:tavLst>
                                    </p:anim>
                                    <p:anim calcmode="lin" valueType="num">
                                      <p:cBhvr>
                                        <p:cTn id="23" dur="1000" fill="hold"/>
                                        <p:tgtEl>
                                          <p:spTgt spid="78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87"/>
                                        </p:tgtEl>
                                        <p:attrNameLst>
                                          <p:attrName>style.visibility</p:attrName>
                                        </p:attrNameLst>
                                      </p:cBhvr>
                                      <p:to>
                                        <p:strVal val="visible"/>
                                      </p:to>
                                    </p:set>
                                    <p:animEffect transition="in" filter="fade">
                                      <p:cBhvr>
                                        <p:cTn id="28" dur="1000"/>
                                        <p:tgtEl>
                                          <p:spTgt spid="787"/>
                                        </p:tgtEl>
                                      </p:cBhvr>
                                    </p:animEffect>
                                    <p:anim calcmode="lin" valueType="num">
                                      <p:cBhvr>
                                        <p:cTn id="29" dur="1000" fill="hold"/>
                                        <p:tgtEl>
                                          <p:spTgt spid="787"/>
                                        </p:tgtEl>
                                        <p:attrNameLst>
                                          <p:attrName>ppt_x</p:attrName>
                                        </p:attrNameLst>
                                      </p:cBhvr>
                                      <p:tavLst>
                                        <p:tav tm="0">
                                          <p:val>
                                            <p:strVal val="#ppt_x"/>
                                          </p:val>
                                        </p:tav>
                                        <p:tav tm="100000">
                                          <p:val>
                                            <p:strVal val="#ppt_x"/>
                                          </p:val>
                                        </p:tav>
                                      </p:tavLst>
                                    </p:anim>
                                    <p:anim calcmode="lin" valueType="num">
                                      <p:cBhvr>
                                        <p:cTn id="30" dur="1000" fill="hold"/>
                                        <p:tgtEl>
                                          <p:spTgt spid="7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 grpId="0"/>
      <p:bldP spid="782" grpId="0"/>
      <p:bldP spid="783" grpId="0"/>
      <p:bldP spid="78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791" name="矩形"/>
          <p:cNvSpPr>
            <a:spLocks/>
          </p:cNvSpPr>
          <p:nvPr/>
        </p:nvSpPr>
        <p:spPr>
          <a:xfrm>
            <a:off x="1233167" y="379203"/>
            <a:ext cx="8580338"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eaLnBrk="1" latinLnBrk="0" hangingPunct="1">
              <a:lnSpc>
                <a:spcPct val="100000"/>
              </a:lnSpc>
              <a:spcBef>
                <a:spcPts val="1000"/>
              </a:spcBef>
              <a:spcAft>
                <a:spcPts val="0"/>
              </a:spcAft>
              <a:buNone/>
            </a:pPr>
            <a:r>
              <a:rPr lang="en-US" altLang="zh-CN" sz="2400" b="1" u="none" strike="noStrike" kern="0" cap="none" spc="300" baseline="0" dirty="0">
                <a:solidFill>
                  <a:srgbClr val="D70000"/>
                </a:solidFill>
                <a:latin typeface="Century Gothic" charset="0"/>
                <a:ea typeface="幼圆" charset="0"/>
                <a:cs typeface="微软雅黑" charset="0"/>
                <a:sym typeface="微软雅黑" charset="0"/>
              </a:rPr>
              <a:t>6</a:t>
            </a:r>
            <a:r>
              <a:rPr lang="en-US" altLang="zh-CN" sz="2400" b="1" u="none" strike="noStrike" kern="0" cap="none" spc="0" baseline="0" dirty="0">
                <a:solidFill>
                  <a:srgbClr val="D70000"/>
                </a:solidFill>
                <a:latin typeface="Century Gothic" charset="0"/>
                <a:ea typeface="幼圆" charset="0"/>
                <a:cs typeface="微软雅黑" charset="0"/>
                <a:sym typeface="微软雅黑" charset="0"/>
              </a:rPr>
              <a:t>.</a:t>
            </a:r>
            <a:r>
              <a:rPr lang="zh-CN" altLang="en-US" sz="2400" b="1" u="none" strike="noStrike" kern="1200" cap="none" spc="300" baseline="0" dirty="0">
                <a:solidFill>
                  <a:srgbClr val="D70000"/>
                </a:solidFill>
                <a:latin typeface="微软雅黑" charset="0"/>
                <a:ea typeface="微软雅黑" charset="0"/>
                <a:cs typeface="微软雅黑" charset="0"/>
              </a:rPr>
              <a:t>强化要素保障</a:t>
            </a:r>
            <a:endParaRPr lang="zh-CN" altLang="en-US" sz="2400" b="1" u="none" strike="noStrike" kern="0" cap="none" spc="0" baseline="0" dirty="0">
              <a:solidFill>
                <a:srgbClr val="D70000"/>
              </a:solidFill>
              <a:latin typeface="Century Gothic" charset="0"/>
              <a:ea typeface="幼圆" charset="0"/>
              <a:cs typeface="微软雅黑" charset="0"/>
              <a:sym typeface="微软雅黑" charset="0"/>
            </a:endParaRPr>
          </a:p>
        </p:txBody>
      </p:sp>
      <p:sp>
        <p:nvSpPr>
          <p:cNvPr id="796" name="矩形"/>
          <p:cNvSpPr>
            <a:spLocks/>
          </p:cNvSpPr>
          <p:nvPr/>
        </p:nvSpPr>
        <p:spPr>
          <a:xfrm>
            <a:off x="982335" y="4330572"/>
            <a:ext cx="2862783" cy="1899249"/>
          </a:xfrm>
          <a:prstGeom prst="rect">
            <a:avLst/>
          </a:prstGeom>
          <a:solidFill>
            <a:schemeClr val="bg1"/>
          </a:solidFill>
          <a:ln w="12700" cap="flat" cmpd="sng">
            <a:noFill/>
            <a:prstDash val="solid"/>
            <a:round/>
          </a:ln>
          <a:effectLst>
            <a:outerShdw blurRad="63500" sx="102000" sy="102000" algn="ctr" rotWithShape="0">
              <a:srgbClr val="000000">
                <a:alpha val="39607"/>
              </a:srgbClr>
            </a:outerShdw>
          </a:effectLst>
        </p:spPr>
      </p:sp>
      <p:sp>
        <p:nvSpPr>
          <p:cNvPr id="797" name="矩形"/>
          <p:cNvSpPr>
            <a:spLocks/>
          </p:cNvSpPr>
          <p:nvPr/>
        </p:nvSpPr>
        <p:spPr>
          <a:xfrm>
            <a:off x="8467105" y="1094438"/>
            <a:ext cx="2873829" cy="2016897"/>
          </a:xfrm>
          <a:prstGeom prst="rect">
            <a:avLst/>
          </a:prstGeom>
          <a:solidFill>
            <a:schemeClr val="bg1"/>
          </a:solidFill>
          <a:ln w="12700" cap="flat" cmpd="sng">
            <a:noFill/>
            <a:prstDash val="solid"/>
            <a:round/>
          </a:ln>
          <a:effectLst>
            <a:outerShdw blurRad="63500" sx="102000" sy="102000" algn="ctr" rotWithShape="0">
              <a:srgbClr val="000000">
                <a:alpha val="39607"/>
              </a:srgbClr>
            </a:outerShdw>
          </a:effectLst>
        </p:spPr>
      </p:sp>
      <p:sp>
        <p:nvSpPr>
          <p:cNvPr id="798" name="矩形"/>
          <p:cNvSpPr>
            <a:spLocks/>
          </p:cNvSpPr>
          <p:nvPr/>
        </p:nvSpPr>
        <p:spPr>
          <a:xfrm>
            <a:off x="993398" y="1339202"/>
            <a:ext cx="6427257" cy="1945632"/>
          </a:xfrm>
          <a:prstGeom prst="rect">
            <a:avLst/>
          </a:prstGeom>
          <a:noFill/>
          <a:ln w="9525" cap="flat" cmpd="sng">
            <a:noFill/>
            <a:prstDash val="solid"/>
            <a:miter/>
          </a:ln>
        </p:spPr>
        <p:txBody>
          <a:bodyPr vert="horz" wrap="square" lIns="45720" tIns="22860" rIns="45720" bIns="22860" anchor="t" anchorCtr="0">
            <a:prstTxWarp prst="textNoShape">
              <a:avLst/>
            </a:prstTxWarp>
          </a:bodyPr>
          <a:lstStyle/>
          <a:p>
            <a:pPr marL="0" indent="0" algn="just">
              <a:lnSpc>
                <a:spcPct val="15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教师队伍素质直接决定本科教育的能力和水平，要把一流教师队伍建设作为推动一流本科教育的根本大计，将政策引导和资源配置向教师发展聚焦，向教学聚焦，切实巩固人才培养中心地位。</a:t>
            </a:r>
            <a:endParaRPr lang="zh-CN" altLang="en-US" sz="2000" u="none" strike="noStrike" kern="1200" cap="none" spc="0" baseline="0" dirty="0">
              <a:solidFill>
                <a:srgbClr val="404040"/>
              </a:solidFill>
              <a:latin typeface="微软雅黑" charset="0"/>
              <a:ea typeface="微软雅黑" charset="0"/>
              <a:cs typeface="微软雅黑" charset="0"/>
              <a:sym typeface="微软雅黑" charset="0"/>
            </a:endParaRPr>
          </a:p>
        </p:txBody>
      </p:sp>
      <p:pic>
        <p:nvPicPr>
          <p:cNvPr id="799" name="图片"/>
          <p:cNvPicPr>
            <a:picLocks noChangeAspect="1"/>
          </p:cNvPicPr>
          <p:nvPr/>
        </p:nvPicPr>
        <p:blipFill>
          <a:blip r:embed="rId3" cstate="print"/>
          <a:srcRect l="-10449" t="-14664" r="10449" b="14664"/>
          <a:stretch>
            <a:fillRect/>
          </a:stretch>
        </p:blipFill>
        <p:spPr>
          <a:xfrm>
            <a:off x="827956" y="4276389"/>
            <a:ext cx="2775774" cy="1801729"/>
          </a:xfrm>
          <a:prstGeom prst="rect">
            <a:avLst/>
          </a:prstGeom>
          <a:noFill/>
          <a:ln w="9525" cap="flat" cmpd="sng">
            <a:noFill/>
            <a:prstDash val="solid"/>
            <a:miter/>
          </a:ln>
        </p:spPr>
      </p:pic>
      <p:pic>
        <p:nvPicPr>
          <p:cNvPr id="800" name="图片"/>
          <p:cNvPicPr>
            <a:picLocks noChangeAspect="1"/>
          </p:cNvPicPr>
          <p:nvPr/>
        </p:nvPicPr>
        <p:blipFill>
          <a:blip r:embed="rId4" cstate="print"/>
          <a:stretch>
            <a:fillRect/>
          </a:stretch>
        </p:blipFill>
        <p:spPr>
          <a:xfrm>
            <a:off x="8619543" y="1248941"/>
            <a:ext cx="2568951" cy="1707889"/>
          </a:xfrm>
          <a:prstGeom prst="rect">
            <a:avLst/>
          </a:prstGeom>
          <a:noFill/>
          <a:ln w="9525" cap="flat" cmpd="sng">
            <a:noFill/>
            <a:prstDash val="solid"/>
            <a:miter/>
          </a:ln>
        </p:spPr>
      </p:pic>
      <p:sp>
        <p:nvSpPr>
          <p:cNvPr id="801" name="矩形"/>
          <p:cNvSpPr>
            <a:spLocks/>
          </p:cNvSpPr>
          <p:nvPr/>
        </p:nvSpPr>
        <p:spPr>
          <a:xfrm>
            <a:off x="4429496" y="3748223"/>
            <a:ext cx="7002993" cy="2602625"/>
          </a:xfrm>
          <a:prstGeom prst="rect">
            <a:avLst/>
          </a:prstGeom>
          <a:noFill/>
          <a:ln w="9525" cap="flat" cmpd="sng">
            <a:noFill/>
            <a:prstDash val="solid"/>
            <a:miter/>
          </a:ln>
        </p:spPr>
        <p:txBody>
          <a:bodyPr vert="horz" wrap="square" lIns="45720" tIns="22860" rIns="45720" bIns="22860" anchor="t" anchorCtr="0">
            <a:prstTxWarp prst="textNoShape">
              <a:avLst/>
            </a:prstTxWarp>
          </a:bodyPr>
          <a:lstStyle/>
          <a:p>
            <a:pPr marL="0" indent="0" algn="just">
              <a:lnSpc>
                <a:spcPct val="15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要加大对教学业绩突出教师的奖励力度，把教学质量作为教师专业技术职务评聘、绩效考核的重要依据。把教学水平作为教师的一种专业能力，发挥好教研室和集体备课等这些高校教学优秀传统的作用，设立教学带头人岗位，加强对青年教师特别是新入职教师的“传帮带”，提升每一位教师的教学能力。</a:t>
            </a:r>
            <a:endParaRPr lang="zh-CN" altLang="en-US" sz="2000" u="none" strike="noStrike" kern="1200" cap="none" spc="0" baseline="0" dirty="0">
              <a:solidFill>
                <a:srgbClr val="404040"/>
              </a:solidFill>
              <a:latin typeface="微软雅黑" charset="0"/>
              <a:ea typeface="微软雅黑" charset="0"/>
              <a:cs typeface="微软雅黑" charset="0"/>
              <a:sym typeface="微软雅黑" charset="0"/>
            </a:endParaRPr>
          </a:p>
        </p:txBody>
      </p:sp>
      <p:pic>
        <p:nvPicPr>
          <p:cNvPr id="881" name="图片"/>
          <p:cNvPicPr>
            <a:picLocks noChangeAspect="1"/>
          </p:cNvPicPr>
          <p:nvPr/>
        </p:nvPicPr>
        <p:blipFill>
          <a:blip r:embed="rId5"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179592555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91"/>
                                        </p:tgtEl>
                                        <p:attrNameLst>
                                          <p:attrName>style.visibility</p:attrName>
                                        </p:attrNameLst>
                                      </p:cBhvr>
                                      <p:to>
                                        <p:strVal val="visible"/>
                                      </p:to>
                                    </p:set>
                                    <p:animEffect transition="in" filter="fade">
                                      <p:cBhvr>
                                        <p:cTn id="7" dur="1000"/>
                                        <p:tgtEl>
                                          <p:spTgt spid="791"/>
                                        </p:tgtEl>
                                      </p:cBhvr>
                                    </p:animEffect>
                                    <p:anim calcmode="lin" valueType="num">
                                      <p:cBhvr>
                                        <p:cTn id="8" dur="1000" fill="hold"/>
                                        <p:tgtEl>
                                          <p:spTgt spid="791"/>
                                        </p:tgtEl>
                                        <p:attrNameLst>
                                          <p:attrName>ppt_x</p:attrName>
                                        </p:attrNameLst>
                                      </p:cBhvr>
                                      <p:tavLst>
                                        <p:tav tm="0">
                                          <p:val>
                                            <p:strVal val="#ppt_x"/>
                                          </p:val>
                                        </p:tav>
                                        <p:tav tm="100000">
                                          <p:val>
                                            <p:strVal val="#ppt_x"/>
                                          </p:val>
                                        </p:tav>
                                      </p:tavLst>
                                    </p:anim>
                                    <p:anim calcmode="lin" valueType="num">
                                      <p:cBhvr>
                                        <p:cTn id="9" dur="1000" fill="hold"/>
                                        <p:tgtEl>
                                          <p:spTgt spid="7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98"/>
                                        </p:tgtEl>
                                        <p:attrNameLst>
                                          <p:attrName>style.visibility</p:attrName>
                                        </p:attrNameLst>
                                      </p:cBhvr>
                                      <p:to>
                                        <p:strVal val="visible"/>
                                      </p:to>
                                    </p:set>
                                    <p:animEffect transition="in" filter="fade">
                                      <p:cBhvr>
                                        <p:cTn id="14" dur="1000"/>
                                        <p:tgtEl>
                                          <p:spTgt spid="798"/>
                                        </p:tgtEl>
                                      </p:cBhvr>
                                    </p:animEffect>
                                    <p:anim calcmode="lin" valueType="num">
                                      <p:cBhvr>
                                        <p:cTn id="15" dur="1000" fill="hold"/>
                                        <p:tgtEl>
                                          <p:spTgt spid="798"/>
                                        </p:tgtEl>
                                        <p:attrNameLst>
                                          <p:attrName>ppt_x</p:attrName>
                                        </p:attrNameLst>
                                      </p:cBhvr>
                                      <p:tavLst>
                                        <p:tav tm="0">
                                          <p:val>
                                            <p:strVal val="#ppt_x"/>
                                          </p:val>
                                        </p:tav>
                                        <p:tav tm="100000">
                                          <p:val>
                                            <p:strVal val="#ppt_x"/>
                                          </p:val>
                                        </p:tav>
                                      </p:tavLst>
                                    </p:anim>
                                    <p:anim calcmode="lin" valueType="num">
                                      <p:cBhvr>
                                        <p:cTn id="16" dur="1000" fill="hold"/>
                                        <p:tgtEl>
                                          <p:spTgt spid="79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00"/>
                                        </p:tgtEl>
                                        <p:attrNameLst>
                                          <p:attrName>style.visibility</p:attrName>
                                        </p:attrNameLst>
                                      </p:cBhvr>
                                      <p:to>
                                        <p:strVal val="visible"/>
                                      </p:to>
                                    </p:set>
                                    <p:animEffect transition="in" filter="fade">
                                      <p:cBhvr>
                                        <p:cTn id="21" dur="1000"/>
                                        <p:tgtEl>
                                          <p:spTgt spid="800"/>
                                        </p:tgtEl>
                                      </p:cBhvr>
                                    </p:animEffect>
                                    <p:anim calcmode="lin" valueType="num">
                                      <p:cBhvr>
                                        <p:cTn id="22" dur="1000" fill="hold"/>
                                        <p:tgtEl>
                                          <p:spTgt spid="800"/>
                                        </p:tgtEl>
                                        <p:attrNameLst>
                                          <p:attrName>ppt_x</p:attrName>
                                        </p:attrNameLst>
                                      </p:cBhvr>
                                      <p:tavLst>
                                        <p:tav tm="0">
                                          <p:val>
                                            <p:strVal val="#ppt_x"/>
                                          </p:val>
                                        </p:tav>
                                        <p:tav tm="100000">
                                          <p:val>
                                            <p:strVal val="#ppt_x"/>
                                          </p:val>
                                        </p:tav>
                                      </p:tavLst>
                                    </p:anim>
                                    <p:anim calcmode="lin" valueType="num">
                                      <p:cBhvr>
                                        <p:cTn id="23" dur="1000" fill="hold"/>
                                        <p:tgtEl>
                                          <p:spTgt spid="80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99"/>
                                        </p:tgtEl>
                                        <p:attrNameLst>
                                          <p:attrName>style.visibility</p:attrName>
                                        </p:attrNameLst>
                                      </p:cBhvr>
                                      <p:to>
                                        <p:strVal val="visible"/>
                                      </p:to>
                                    </p:set>
                                    <p:animEffect transition="in" filter="fade">
                                      <p:cBhvr>
                                        <p:cTn id="28" dur="1000"/>
                                        <p:tgtEl>
                                          <p:spTgt spid="799"/>
                                        </p:tgtEl>
                                      </p:cBhvr>
                                    </p:animEffect>
                                    <p:anim calcmode="lin" valueType="num">
                                      <p:cBhvr>
                                        <p:cTn id="29" dur="1000" fill="hold"/>
                                        <p:tgtEl>
                                          <p:spTgt spid="799"/>
                                        </p:tgtEl>
                                        <p:attrNameLst>
                                          <p:attrName>ppt_x</p:attrName>
                                        </p:attrNameLst>
                                      </p:cBhvr>
                                      <p:tavLst>
                                        <p:tav tm="0">
                                          <p:val>
                                            <p:strVal val="#ppt_x"/>
                                          </p:val>
                                        </p:tav>
                                        <p:tav tm="100000">
                                          <p:val>
                                            <p:strVal val="#ppt_x"/>
                                          </p:val>
                                        </p:tav>
                                      </p:tavLst>
                                    </p:anim>
                                    <p:anim calcmode="lin" valueType="num">
                                      <p:cBhvr>
                                        <p:cTn id="30" dur="1000" fill="hold"/>
                                        <p:tgtEl>
                                          <p:spTgt spid="79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01"/>
                                        </p:tgtEl>
                                        <p:attrNameLst>
                                          <p:attrName>style.visibility</p:attrName>
                                        </p:attrNameLst>
                                      </p:cBhvr>
                                      <p:to>
                                        <p:strVal val="visible"/>
                                      </p:to>
                                    </p:set>
                                    <p:animEffect transition="in" filter="fade">
                                      <p:cBhvr>
                                        <p:cTn id="35" dur="1000"/>
                                        <p:tgtEl>
                                          <p:spTgt spid="801"/>
                                        </p:tgtEl>
                                      </p:cBhvr>
                                    </p:animEffect>
                                    <p:anim calcmode="lin" valueType="num">
                                      <p:cBhvr>
                                        <p:cTn id="36" dur="1000" fill="hold"/>
                                        <p:tgtEl>
                                          <p:spTgt spid="801"/>
                                        </p:tgtEl>
                                        <p:attrNameLst>
                                          <p:attrName>ppt_x</p:attrName>
                                        </p:attrNameLst>
                                      </p:cBhvr>
                                      <p:tavLst>
                                        <p:tav tm="0">
                                          <p:val>
                                            <p:strVal val="#ppt_x"/>
                                          </p:val>
                                        </p:tav>
                                        <p:tav tm="100000">
                                          <p:val>
                                            <p:strVal val="#ppt_x"/>
                                          </p:val>
                                        </p:tav>
                                      </p:tavLst>
                                    </p:anim>
                                    <p:anim calcmode="lin" valueType="num">
                                      <p:cBhvr>
                                        <p:cTn id="37" dur="1000" fill="hold"/>
                                        <p:tgtEl>
                                          <p:spTgt spid="8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 grpId="0"/>
      <p:bldP spid="798" grpId="0"/>
      <p:bldP spid="801"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805" name="矩形"/>
          <p:cNvSpPr>
            <a:spLocks/>
          </p:cNvSpPr>
          <p:nvPr/>
        </p:nvSpPr>
        <p:spPr>
          <a:xfrm>
            <a:off x="1233167" y="379203"/>
            <a:ext cx="8580338"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eaLnBrk="1" latinLnBrk="0" hangingPunct="1">
              <a:lnSpc>
                <a:spcPct val="100000"/>
              </a:lnSpc>
              <a:spcBef>
                <a:spcPts val="1000"/>
              </a:spcBef>
              <a:spcAft>
                <a:spcPts val="0"/>
              </a:spcAft>
              <a:buNone/>
            </a:pPr>
            <a:r>
              <a:rPr lang="en-US" altLang="zh-CN" sz="2400" b="1" u="none" strike="noStrike" kern="0" cap="none" spc="300" baseline="0" dirty="0">
                <a:solidFill>
                  <a:srgbClr val="D70000"/>
                </a:solidFill>
                <a:latin typeface="Century Gothic" charset="0"/>
                <a:ea typeface="幼圆" charset="0"/>
                <a:cs typeface="微软雅黑" charset="0"/>
                <a:sym typeface="微软雅黑" charset="0"/>
              </a:rPr>
              <a:t>6</a:t>
            </a:r>
            <a:r>
              <a:rPr lang="en-US" altLang="zh-CN" sz="2400" b="1" u="none" strike="noStrike" kern="0" cap="none" spc="0" baseline="0" dirty="0">
                <a:solidFill>
                  <a:srgbClr val="D70000"/>
                </a:solidFill>
                <a:latin typeface="Century Gothic" charset="0"/>
                <a:ea typeface="幼圆" charset="0"/>
                <a:cs typeface="微软雅黑" charset="0"/>
                <a:sym typeface="微软雅黑" charset="0"/>
              </a:rPr>
              <a:t>.</a:t>
            </a:r>
            <a:r>
              <a:rPr lang="zh-CN" altLang="en-US" sz="2400" b="1" u="none" strike="noStrike" kern="1200" cap="none" spc="300" baseline="0" dirty="0">
                <a:solidFill>
                  <a:srgbClr val="D70000"/>
                </a:solidFill>
                <a:latin typeface="微软雅黑" charset="0"/>
                <a:ea typeface="微软雅黑" charset="0"/>
                <a:cs typeface="微软雅黑" charset="0"/>
              </a:rPr>
              <a:t>强化要素保障</a:t>
            </a:r>
            <a:endParaRPr lang="zh-CN" altLang="en-US" sz="2400" b="1" u="none" strike="noStrike" kern="0" cap="none" spc="0" baseline="0" dirty="0">
              <a:solidFill>
                <a:srgbClr val="D70000"/>
              </a:solidFill>
              <a:latin typeface="Century Gothic" charset="0"/>
              <a:ea typeface="幼圆" charset="0"/>
              <a:cs typeface="微软雅黑" charset="0"/>
              <a:sym typeface="微软雅黑" charset="0"/>
            </a:endParaRPr>
          </a:p>
        </p:txBody>
      </p:sp>
      <p:sp>
        <p:nvSpPr>
          <p:cNvPr id="810" name="减去对角的矩形"/>
          <p:cNvSpPr>
            <a:spLocks/>
          </p:cNvSpPr>
          <p:nvPr/>
        </p:nvSpPr>
        <p:spPr>
          <a:xfrm>
            <a:off x="1594037" y="1795139"/>
            <a:ext cx="9447665" cy="4057807"/>
          </a:xfrm>
          <a:prstGeom prst="snip2DiagRect">
            <a:avLst>
              <a:gd name="adj1" fmla="val 0"/>
              <a:gd name="adj2" fmla="val 16754"/>
            </a:avLst>
          </a:prstGeom>
          <a:solidFill>
            <a:srgbClr val="F2F2F2"/>
          </a:solidFill>
          <a:effectLst>
            <a:softEdge rad="127000"/>
          </a:effectLst>
          <a:scene3d>
            <a:camera prst="legacyObliqueFront"/>
            <a:lightRig rig="legacyFlat4" dir="t"/>
          </a:scene3d>
          <a:sp3d prstMaterial="legacyMatte">
            <a:bevelT w="13500" h="13500" prst="angle"/>
            <a:bevelB w="13500" h="13500" prst="angle"/>
          </a:sp3d>
        </p:spPr>
        <p:txBody>
          <a:bodyPr vert="horz" wrap="square" lIns="72000" tIns="71998" rIns="72000" bIns="71998" anchor="ctr" anchorCtr="0">
            <a:prstTxWarp prst="textNoShape">
              <a:avLst/>
            </a:prstTxWarp>
            <a:spAutoFit/>
          </a:bodyPr>
          <a:lstStyle/>
          <a:p>
            <a:pPr marL="0" indent="0" algn="just">
              <a:lnSpc>
                <a:spcPct val="150000"/>
              </a:lnSpc>
              <a:spcBef>
                <a:spcPts val="0"/>
              </a:spcBef>
              <a:spcAft>
                <a:spcPts val="0"/>
              </a:spcAft>
              <a:buNone/>
            </a:pPr>
            <a:r>
              <a:rPr lang="zh-CN" altLang="en-US" sz="2400" u="none" strike="noStrike" kern="1200" cap="none" spc="0" baseline="0" dirty="0">
                <a:solidFill>
                  <a:srgbClr val="000000"/>
                </a:solidFill>
                <a:latin typeface="微软雅黑" charset="0"/>
                <a:ea typeface="微软雅黑" charset="0"/>
                <a:cs typeface="微软雅黑" charset="0"/>
              </a:rPr>
              <a:t>要制定教授给本科生上课的专门管理规定，确保教授全员给本科生上课。对教师教学评价的要求要硬一点，教学工作达不到平均水平，就不能晋升职称，真正将人才培养中心地位落到实处。坚持以师德师风作为教师素质评价的第一标准，健全师德考核制度，严格执行师德师风一票否决制，推动师德建设常态化长效化。</a:t>
            </a:r>
            <a:endParaRPr lang="zh-CN" altLang="en-US" sz="2400" b="1" u="none" strike="noStrike" kern="1200" cap="none" spc="0" baseline="0" dirty="0">
              <a:solidFill>
                <a:schemeClr val="tx1"/>
              </a:solidFill>
              <a:latin typeface="黑体" pitchFamily="49" charset="-122"/>
              <a:ea typeface="黑体" pitchFamily="49" charset="-122"/>
              <a:cs typeface="微软雅黑" charset="0"/>
            </a:endParaRPr>
          </a:p>
        </p:txBody>
      </p:sp>
      <p:pic>
        <p:nvPicPr>
          <p:cNvPr id="882" name="图片"/>
          <p:cNvPicPr>
            <a:picLocks noChangeAspect="1"/>
          </p:cNvPicPr>
          <p:nvPr/>
        </p:nvPicPr>
        <p:blipFill>
          <a:blip r:embed="rId3"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90587094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0"/>
                                        </p:tgtEl>
                                        <p:attrNameLst>
                                          <p:attrName>style.visibility</p:attrName>
                                        </p:attrNameLst>
                                      </p:cBhvr>
                                      <p:to>
                                        <p:strVal val="visible"/>
                                      </p:to>
                                    </p:set>
                                    <p:animEffect transition="in" filter="fade">
                                      <p:cBhvr>
                                        <p:cTn id="7" dur="1000"/>
                                        <p:tgtEl>
                                          <p:spTgt spid="810"/>
                                        </p:tgtEl>
                                      </p:cBhvr>
                                    </p:animEffect>
                                    <p:anim calcmode="lin" valueType="num">
                                      <p:cBhvr>
                                        <p:cTn id="8" dur="1000" fill="hold"/>
                                        <p:tgtEl>
                                          <p:spTgt spid="810"/>
                                        </p:tgtEl>
                                        <p:attrNameLst>
                                          <p:attrName>ppt_x</p:attrName>
                                        </p:attrNameLst>
                                      </p:cBhvr>
                                      <p:tavLst>
                                        <p:tav tm="0">
                                          <p:val>
                                            <p:strVal val="#ppt_x"/>
                                          </p:val>
                                        </p:tav>
                                        <p:tav tm="100000">
                                          <p:val>
                                            <p:strVal val="#ppt_x"/>
                                          </p:val>
                                        </p:tav>
                                      </p:tavLst>
                                    </p:anim>
                                    <p:anim calcmode="lin" valueType="num">
                                      <p:cBhvr>
                                        <p:cTn id="9" dur="1000" fill="hold"/>
                                        <p:tgtEl>
                                          <p:spTgt spid="8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05"/>
                                        </p:tgtEl>
                                        <p:attrNameLst>
                                          <p:attrName>style.visibility</p:attrName>
                                        </p:attrNameLst>
                                      </p:cBhvr>
                                      <p:to>
                                        <p:strVal val="visible"/>
                                      </p:to>
                                    </p:set>
                                    <p:animEffect transition="in" filter="fade">
                                      <p:cBhvr>
                                        <p:cTn id="14" dur="1000"/>
                                        <p:tgtEl>
                                          <p:spTgt spid="805"/>
                                        </p:tgtEl>
                                      </p:cBhvr>
                                    </p:animEffect>
                                    <p:anim calcmode="lin" valueType="num">
                                      <p:cBhvr>
                                        <p:cTn id="15" dur="1000" fill="hold"/>
                                        <p:tgtEl>
                                          <p:spTgt spid="805"/>
                                        </p:tgtEl>
                                        <p:attrNameLst>
                                          <p:attrName>ppt_x</p:attrName>
                                        </p:attrNameLst>
                                      </p:cBhvr>
                                      <p:tavLst>
                                        <p:tav tm="0">
                                          <p:val>
                                            <p:strVal val="#ppt_x"/>
                                          </p:val>
                                        </p:tav>
                                        <p:tav tm="100000">
                                          <p:val>
                                            <p:strVal val="#ppt_x"/>
                                          </p:val>
                                        </p:tav>
                                      </p:tavLst>
                                    </p:anim>
                                    <p:anim calcmode="lin" valueType="num">
                                      <p:cBhvr>
                                        <p:cTn id="16" dur="1000" fill="hold"/>
                                        <p:tgtEl>
                                          <p:spTgt spid="8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 grpId="0"/>
      <p:bldP spid="8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814" name="矩形"/>
          <p:cNvSpPr>
            <a:spLocks/>
          </p:cNvSpPr>
          <p:nvPr/>
        </p:nvSpPr>
        <p:spPr>
          <a:xfrm>
            <a:off x="1233167" y="379203"/>
            <a:ext cx="8580338" cy="46166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defTabSz="914273" eaLnBrk="1" latinLnBrk="0" hangingPunct="1">
              <a:lnSpc>
                <a:spcPct val="100000"/>
              </a:lnSpc>
              <a:spcBef>
                <a:spcPts val="1000"/>
              </a:spcBef>
              <a:spcAft>
                <a:spcPts val="0"/>
              </a:spcAft>
              <a:buNone/>
            </a:pPr>
            <a:r>
              <a:rPr lang="en-US" altLang="zh-CN" sz="2400" b="1" u="none" strike="noStrike" kern="0" cap="none" spc="300" baseline="0" dirty="0">
                <a:solidFill>
                  <a:srgbClr val="D70000"/>
                </a:solidFill>
                <a:latin typeface="Century Gothic" charset="0"/>
                <a:ea typeface="幼圆" charset="0"/>
                <a:cs typeface="微软雅黑" charset="0"/>
                <a:sym typeface="微软雅黑" charset="0"/>
              </a:rPr>
              <a:t>6</a:t>
            </a:r>
            <a:r>
              <a:rPr lang="en-US" altLang="zh-CN" sz="2400" b="1" u="none" strike="noStrike" kern="0" cap="none" spc="0" baseline="0" dirty="0">
                <a:solidFill>
                  <a:srgbClr val="D70000"/>
                </a:solidFill>
                <a:latin typeface="Century Gothic" charset="0"/>
                <a:ea typeface="幼圆" charset="0"/>
                <a:cs typeface="微软雅黑" charset="0"/>
                <a:sym typeface="微软雅黑" charset="0"/>
              </a:rPr>
              <a:t>.</a:t>
            </a:r>
            <a:r>
              <a:rPr lang="zh-CN" altLang="en-US" sz="2400" b="1" u="none" strike="noStrike" kern="1200" cap="none" spc="300" baseline="0" dirty="0">
                <a:solidFill>
                  <a:srgbClr val="D70000"/>
                </a:solidFill>
                <a:latin typeface="微软雅黑" charset="0"/>
                <a:ea typeface="微软雅黑" charset="0"/>
                <a:cs typeface="微软雅黑" charset="0"/>
              </a:rPr>
              <a:t>强化要素保障</a:t>
            </a:r>
            <a:endParaRPr lang="zh-CN" altLang="en-US" sz="2400" b="1" u="none" strike="noStrike" kern="0" cap="none" spc="0" baseline="0" dirty="0">
              <a:solidFill>
                <a:srgbClr val="D70000"/>
              </a:solidFill>
              <a:latin typeface="Century Gothic" charset="0"/>
              <a:ea typeface="幼圆" charset="0"/>
              <a:cs typeface="微软雅黑" charset="0"/>
              <a:sym typeface="微软雅黑" charset="0"/>
            </a:endParaRPr>
          </a:p>
        </p:txBody>
      </p:sp>
      <p:sp>
        <p:nvSpPr>
          <p:cNvPr id="819" name="圆角矩形"/>
          <p:cNvSpPr>
            <a:spLocks/>
          </p:cNvSpPr>
          <p:nvPr/>
        </p:nvSpPr>
        <p:spPr>
          <a:xfrm>
            <a:off x="2427662" y="2141213"/>
            <a:ext cx="7951373" cy="2513914"/>
          </a:xfrm>
          <a:prstGeom prst="roundRect">
            <a:avLst>
              <a:gd name="adj" fmla="val 11273"/>
            </a:avLst>
          </a:prstGeom>
          <a:solidFill>
            <a:srgbClr val="C00000"/>
          </a:solidFill>
          <a:ln w="19050" cap="flat" cmpd="sng">
            <a:noFill/>
            <a:prstDash val="solid"/>
            <a:round/>
          </a:ln>
          <a:effectLst>
            <a:outerShdw blurRad="127000" dist="63500" dir="8100000" algn="tr" rotWithShape="0">
              <a:srgbClr val="000000">
                <a:alpha val="29803"/>
              </a:srgbClr>
            </a:outerShdw>
          </a:effectLst>
        </p:spPr>
      </p:sp>
      <p:sp>
        <p:nvSpPr>
          <p:cNvPr id="820" name="矩形"/>
          <p:cNvSpPr>
            <a:spLocks/>
          </p:cNvSpPr>
          <p:nvPr/>
        </p:nvSpPr>
        <p:spPr>
          <a:xfrm>
            <a:off x="2427662" y="1968069"/>
            <a:ext cx="7642947" cy="2308322"/>
          </a:xfrm>
          <a:prstGeom prst="rect">
            <a:avLst/>
          </a:prstGeom>
          <a:solidFill>
            <a:srgbClr val="FFFFFF"/>
          </a:solidFill>
          <a:ln w="12700" cap="flat" cmpd="sng">
            <a:noFill/>
            <a:prstDash val="solid"/>
            <a:round/>
          </a:ln>
        </p:spPr>
        <p:txBody>
          <a:bodyPr vert="horz" wrap="square" lIns="91438" tIns="45719" rIns="91438" bIns="45719" anchor="t" anchorCtr="0">
            <a:prstTxWarp prst="textNoShape">
              <a:avLst/>
            </a:prstTxWarp>
          </a:bodyPr>
          <a:lstStyle/>
          <a:p>
            <a:pPr marL="0" indent="0" algn="l">
              <a:lnSpc>
                <a:spcPct val="150000"/>
              </a:lnSpc>
              <a:spcBef>
                <a:spcPts val="0"/>
              </a:spcBef>
              <a:spcAft>
                <a:spcPts val="0"/>
              </a:spcAft>
              <a:buNone/>
            </a:pPr>
            <a:r>
              <a:rPr lang="zh-CN" altLang="en-US" sz="2400" u="none" strike="noStrike" kern="1200" cap="none" spc="0" baseline="0" dirty="0">
                <a:solidFill>
                  <a:srgbClr val="000000"/>
                </a:solidFill>
                <a:latin typeface="微软雅黑" charset="0"/>
                <a:ea typeface="微软雅黑" charset="0"/>
                <a:cs typeface="微软雅黑" charset="0"/>
              </a:rPr>
              <a:t>建设一流本科教育需要持续不断的努力，要在实践中以提高人才培养质量为核心，树立新理念、制定新标准、构建新机制、采用新技术、提供新保障、倡导新文化，不断探索创新中国特色、世界水平的一流本科教育。</a:t>
            </a:r>
          </a:p>
        </p:txBody>
      </p:sp>
      <p:pic>
        <p:nvPicPr>
          <p:cNvPr id="883" name="图片"/>
          <p:cNvPicPr>
            <a:picLocks noChangeAspect="1"/>
          </p:cNvPicPr>
          <p:nvPr/>
        </p:nvPicPr>
        <p:blipFill>
          <a:blip r:embed="rId3"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113026076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0"/>
                                        </p:tgtEl>
                                        <p:attrNameLst>
                                          <p:attrName>style.visibility</p:attrName>
                                        </p:attrNameLst>
                                      </p:cBhvr>
                                      <p:to>
                                        <p:strVal val="visible"/>
                                      </p:to>
                                    </p:set>
                                    <p:animEffect transition="in" filter="fade">
                                      <p:cBhvr>
                                        <p:cTn id="7" dur="1000"/>
                                        <p:tgtEl>
                                          <p:spTgt spid="820"/>
                                        </p:tgtEl>
                                      </p:cBhvr>
                                    </p:animEffect>
                                    <p:anim calcmode="lin" valueType="num">
                                      <p:cBhvr>
                                        <p:cTn id="8" dur="1000" fill="hold"/>
                                        <p:tgtEl>
                                          <p:spTgt spid="820"/>
                                        </p:tgtEl>
                                        <p:attrNameLst>
                                          <p:attrName>ppt_x</p:attrName>
                                        </p:attrNameLst>
                                      </p:cBhvr>
                                      <p:tavLst>
                                        <p:tav tm="0">
                                          <p:val>
                                            <p:strVal val="#ppt_x"/>
                                          </p:val>
                                        </p:tav>
                                        <p:tav tm="100000">
                                          <p:val>
                                            <p:strVal val="#ppt_x"/>
                                          </p:val>
                                        </p:tav>
                                      </p:tavLst>
                                    </p:anim>
                                    <p:anim calcmode="lin" valueType="num">
                                      <p:cBhvr>
                                        <p:cTn id="9" dur="1000" fill="hold"/>
                                        <p:tgtEl>
                                          <p:spTgt spid="8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819"/>
                                        </p:tgtEl>
                                        <p:attrNameLst>
                                          <p:attrName>style.visibility</p:attrName>
                                        </p:attrNameLst>
                                      </p:cBhvr>
                                      <p:to>
                                        <p:strVal val="visible"/>
                                      </p:to>
                                    </p:set>
                                    <p:animEffect transition="in" filter="wipe(left)">
                                      <p:cBhvr>
                                        <p:cTn id="13" dur="500"/>
                                        <p:tgtEl>
                                          <p:spTgt spid="81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14"/>
                                        </p:tgtEl>
                                        <p:attrNameLst>
                                          <p:attrName>style.visibility</p:attrName>
                                        </p:attrNameLst>
                                      </p:cBhvr>
                                      <p:to>
                                        <p:strVal val="visible"/>
                                      </p:to>
                                    </p:set>
                                    <p:animEffect transition="in" filter="fade">
                                      <p:cBhvr>
                                        <p:cTn id="18" dur="1000"/>
                                        <p:tgtEl>
                                          <p:spTgt spid="814"/>
                                        </p:tgtEl>
                                      </p:cBhvr>
                                    </p:animEffect>
                                    <p:anim calcmode="lin" valueType="num">
                                      <p:cBhvr>
                                        <p:cTn id="19" dur="1000" fill="hold"/>
                                        <p:tgtEl>
                                          <p:spTgt spid="814"/>
                                        </p:tgtEl>
                                        <p:attrNameLst>
                                          <p:attrName>ppt_x</p:attrName>
                                        </p:attrNameLst>
                                      </p:cBhvr>
                                      <p:tavLst>
                                        <p:tav tm="0">
                                          <p:val>
                                            <p:strVal val="#ppt_x"/>
                                          </p:val>
                                        </p:tav>
                                        <p:tav tm="100000">
                                          <p:val>
                                            <p:strVal val="#ppt_x"/>
                                          </p:val>
                                        </p:tav>
                                      </p:tavLst>
                                    </p:anim>
                                    <p:anim calcmode="lin" valueType="num">
                                      <p:cBhvr>
                                        <p:cTn id="20" dur="1000" fill="hold"/>
                                        <p:tgtEl>
                                          <p:spTgt spid="8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 grpId="0"/>
      <p:bldP spid="819" grpId="0" animBg="1"/>
      <p:bldP spid="8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824" name="图片"/>
          <p:cNvPicPr>
            <a:picLocks noChangeAspect="1"/>
          </p:cNvPicPr>
          <p:nvPr/>
        </p:nvPicPr>
        <p:blipFill>
          <a:blip r:embed="rId3" cstate="print"/>
          <a:stretch>
            <a:fillRect/>
          </a:stretch>
        </p:blipFill>
        <p:spPr>
          <a:xfrm flipH="1">
            <a:off x="-599" y="3611367"/>
            <a:ext cx="12193200" cy="2891245"/>
          </a:xfrm>
          <a:prstGeom prst="rect">
            <a:avLst/>
          </a:prstGeom>
          <a:noFill/>
          <a:ln w="9525" cap="flat" cmpd="sng">
            <a:noFill/>
            <a:prstDash val="solid"/>
            <a:miter/>
          </a:ln>
        </p:spPr>
      </p:pic>
      <p:pic>
        <p:nvPicPr>
          <p:cNvPr id="825" name="图片"/>
          <p:cNvPicPr>
            <a:picLocks noChangeAspect="1"/>
          </p:cNvPicPr>
          <p:nvPr/>
        </p:nvPicPr>
        <p:blipFill>
          <a:blip r:embed="rId4" cstate="print"/>
          <a:srcRect t="28373" b="16233"/>
          <a:stretch>
            <a:fillRect/>
          </a:stretch>
        </p:blipFill>
        <p:spPr>
          <a:xfrm flipH="1">
            <a:off x="-599" y="4720281"/>
            <a:ext cx="12193200" cy="2137719"/>
          </a:xfrm>
          <a:prstGeom prst="rect">
            <a:avLst/>
          </a:prstGeom>
          <a:noFill/>
          <a:ln w="9525" cap="flat" cmpd="sng">
            <a:noFill/>
            <a:prstDash val="solid"/>
            <a:miter/>
          </a:ln>
        </p:spPr>
      </p:pic>
      <p:pic>
        <p:nvPicPr>
          <p:cNvPr id="826" name="图片"/>
          <p:cNvPicPr>
            <a:picLocks noChangeAspect="1"/>
          </p:cNvPicPr>
          <p:nvPr/>
        </p:nvPicPr>
        <p:blipFill>
          <a:blip r:embed="rId5" cstate="print"/>
          <a:stretch>
            <a:fillRect/>
          </a:stretch>
        </p:blipFill>
        <p:spPr>
          <a:xfrm>
            <a:off x="8399893" y="4471370"/>
            <a:ext cx="2058779" cy="2120695"/>
          </a:xfrm>
          <a:prstGeom prst="rect">
            <a:avLst/>
          </a:prstGeom>
          <a:noFill/>
          <a:ln w="9525" cap="flat" cmpd="sng">
            <a:noFill/>
            <a:prstDash val="solid"/>
            <a:round/>
          </a:ln>
        </p:spPr>
      </p:pic>
      <p:pic>
        <p:nvPicPr>
          <p:cNvPr id="827" name="图片"/>
          <p:cNvPicPr>
            <a:picLocks noChangeAspect="1"/>
          </p:cNvPicPr>
          <p:nvPr/>
        </p:nvPicPr>
        <p:blipFill>
          <a:blip r:embed="rId6" cstate="print"/>
          <a:stretch>
            <a:fillRect/>
          </a:stretch>
        </p:blipFill>
        <p:spPr>
          <a:xfrm>
            <a:off x="73190" y="76523"/>
            <a:ext cx="5361088" cy="3464963"/>
          </a:xfrm>
          <a:prstGeom prst="rect">
            <a:avLst/>
          </a:prstGeom>
          <a:noFill/>
          <a:ln w="9525" cap="flat" cmpd="sng">
            <a:noFill/>
            <a:prstDash val="solid"/>
            <a:miter/>
          </a:ln>
        </p:spPr>
      </p:pic>
      <p:pic>
        <p:nvPicPr>
          <p:cNvPr id="828" name="图片"/>
          <p:cNvPicPr>
            <a:picLocks noChangeAspect="1"/>
          </p:cNvPicPr>
          <p:nvPr/>
        </p:nvPicPr>
        <p:blipFill>
          <a:blip r:embed="rId7" cstate="print"/>
          <a:srcRect l="16394" t="14050" r="16823" b="22946"/>
          <a:stretch>
            <a:fillRect/>
          </a:stretch>
        </p:blipFill>
        <p:spPr>
          <a:xfrm>
            <a:off x="7455202" y="247058"/>
            <a:ext cx="2385391" cy="874643"/>
          </a:xfrm>
          <a:prstGeom prst="rect">
            <a:avLst/>
          </a:prstGeom>
          <a:noFill/>
          <a:ln w="9525" cap="flat" cmpd="sng">
            <a:noFill/>
            <a:prstDash val="solid"/>
            <a:miter/>
          </a:ln>
        </p:spPr>
      </p:pic>
      <p:pic>
        <p:nvPicPr>
          <p:cNvPr id="829" name="图片" descr="C:\Users\Administrator\Desktop\素材\素材中国 sccnn.png"/>
          <p:cNvPicPr>
            <a:picLocks noChangeAspect="1"/>
          </p:cNvPicPr>
          <p:nvPr/>
        </p:nvPicPr>
        <p:blipFill>
          <a:blip r:embed="rId8" cstate="print"/>
          <a:stretch>
            <a:fillRect/>
          </a:stretch>
        </p:blipFill>
        <p:spPr>
          <a:xfrm flipH="1">
            <a:off x="3037319" y="3386552"/>
            <a:ext cx="1179263" cy="945780"/>
          </a:xfrm>
          <a:prstGeom prst="rect">
            <a:avLst/>
          </a:prstGeom>
          <a:noFill/>
          <a:ln w="9525" cap="flat" cmpd="sng">
            <a:noFill/>
            <a:prstDash val="solid"/>
            <a:miter/>
          </a:ln>
        </p:spPr>
      </p:pic>
      <p:sp>
        <p:nvSpPr>
          <p:cNvPr id="831" name="曲线"/>
          <p:cNvSpPr>
            <a:spLocks/>
          </p:cNvSpPr>
          <p:nvPr/>
        </p:nvSpPr>
        <p:spPr>
          <a:xfrm rot="16200000" flipV="1">
            <a:off x="5883535" y="1104911"/>
            <a:ext cx="52740" cy="4115450"/>
          </a:xfrm>
          <a:custGeom>
            <a:avLst/>
            <a:gdLst>
              <a:gd name="T1" fmla="*/ 0 w 21600"/>
              <a:gd name="T2" fmla="*/ -21600 h 21600"/>
              <a:gd name="T3" fmla="*/ 21600 w 21600"/>
              <a:gd name="T4" fmla="*/ 0 h 21600"/>
            </a:gdLst>
            <a:ahLst/>
            <a:cxnLst/>
            <a:rect l="T1" t="T2" r="T3" b="T4"/>
            <a:pathLst>
              <a:path w="21600" h="21600">
                <a:moveTo>
                  <a:pt x="10800" y="21600"/>
                </a:moveTo>
                <a:lnTo>
                  <a:pt x="21592" y="1958"/>
                </a:lnTo>
                <a:lnTo>
                  <a:pt x="21600" y="1958"/>
                </a:lnTo>
                <a:lnTo>
                  <a:pt x="21593" y="1957"/>
                </a:lnTo>
                <a:lnTo>
                  <a:pt x="21599" y="1945"/>
                </a:lnTo>
                <a:lnTo>
                  <a:pt x="21527" y="1945"/>
                </a:lnTo>
                <a:lnTo>
                  <a:pt x="10800" y="0"/>
                </a:lnTo>
                <a:lnTo>
                  <a:pt x="72" y="1945"/>
                </a:lnTo>
                <a:lnTo>
                  <a:pt x="0" y="1945"/>
                </a:lnTo>
                <a:lnTo>
                  <a:pt x="6" y="1957"/>
                </a:lnTo>
                <a:lnTo>
                  <a:pt x="0" y="1958"/>
                </a:lnTo>
                <a:lnTo>
                  <a:pt x="7" y="1958"/>
                </a:lnTo>
                <a:close/>
              </a:path>
            </a:pathLst>
          </a:custGeom>
          <a:solidFill>
            <a:schemeClr val="accent1"/>
          </a:solidFill>
          <a:ln w="12700" cap="flat" cmpd="sng">
            <a:noFill/>
            <a:prstDash val="solid"/>
            <a:round/>
          </a:ln>
        </p:spPr>
      </p:sp>
      <p:sp>
        <p:nvSpPr>
          <p:cNvPr id="832" name="曲线"/>
          <p:cNvSpPr>
            <a:spLocks/>
          </p:cNvSpPr>
          <p:nvPr/>
        </p:nvSpPr>
        <p:spPr>
          <a:xfrm rot="5400000" flipH="1" flipV="1">
            <a:off x="10088017" y="1186926"/>
            <a:ext cx="45718" cy="3944406"/>
          </a:xfrm>
          <a:custGeom>
            <a:avLst/>
            <a:gdLst>
              <a:gd name="T1" fmla="*/ -21600 w 21600"/>
              <a:gd name="T2" fmla="*/ -21600 h 21600"/>
              <a:gd name="T3" fmla="*/ 0 w 21600"/>
              <a:gd name="T4" fmla="*/ 0 h 21600"/>
            </a:gdLst>
            <a:ahLst/>
            <a:cxnLst/>
            <a:rect l="T1" t="T2" r="T3" b="T4"/>
            <a:pathLst>
              <a:path w="21600" h="21600">
                <a:moveTo>
                  <a:pt x="10799" y="21600"/>
                </a:moveTo>
                <a:lnTo>
                  <a:pt x="21592" y="1958"/>
                </a:lnTo>
                <a:lnTo>
                  <a:pt x="21600" y="1958"/>
                </a:lnTo>
                <a:lnTo>
                  <a:pt x="21593" y="1957"/>
                </a:lnTo>
                <a:lnTo>
                  <a:pt x="21600" y="1945"/>
                </a:lnTo>
                <a:lnTo>
                  <a:pt x="21527" y="1945"/>
                </a:lnTo>
                <a:lnTo>
                  <a:pt x="10799" y="0"/>
                </a:lnTo>
                <a:lnTo>
                  <a:pt x="72" y="1945"/>
                </a:lnTo>
                <a:lnTo>
                  <a:pt x="0" y="1945"/>
                </a:lnTo>
                <a:lnTo>
                  <a:pt x="6" y="1957"/>
                </a:lnTo>
                <a:lnTo>
                  <a:pt x="0" y="1958"/>
                </a:lnTo>
                <a:lnTo>
                  <a:pt x="7" y="1958"/>
                </a:lnTo>
                <a:close/>
              </a:path>
            </a:pathLst>
          </a:custGeom>
          <a:solidFill>
            <a:schemeClr val="accent1"/>
          </a:solidFill>
          <a:ln w="12700" cap="flat" cmpd="sng">
            <a:noFill/>
            <a:prstDash val="solid"/>
            <a:round/>
          </a:ln>
        </p:spPr>
      </p:sp>
      <p:sp>
        <p:nvSpPr>
          <p:cNvPr id="834" name="矩形"/>
          <p:cNvSpPr>
            <a:spLocks/>
          </p:cNvSpPr>
          <p:nvPr/>
        </p:nvSpPr>
        <p:spPr>
          <a:xfrm>
            <a:off x="6131229" y="1817386"/>
            <a:ext cx="3672800" cy="1034129"/>
          </a:xfrm>
          <a:prstGeom prst="rect">
            <a:avLst/>
          </a:prstGeom>
          <a:noFill/>
          <a:ln w="9525" cap="flat" cmpd="sng">
            <a:noFill/>
            <a:prstDash val="solid"/>
            <a:miter/>
          </a:ln>
        </p:spPr>
        <p:txBody>
          <a:bodyPr vert="horz" wrap="none" lIns="91440" tIns="45720" rIns="91440" bIns="45720" anchor="ctr" anchorCtr="0">
            <a:prstTxWarp prst="textNoShape">
              <a:avLst/>
            </a:prstTxWarp>
          </a:bodyPr>
          <a:lstStyle/>
          <a:p>
            <a:pPr marL="0" indent="0" algn="ctr">
              <a:lnSpc>
                <a:spcPct val="90000"/>
              </a:lnSpc>
              <a:spcBef>
                <a:spcPts val="0"/>
              </a:spcBef>
              <a:spcAft>
                <a:spcPts val="0"/>
              </a:spcAft>
              <a:buNone/>
            </a:pPr>
            <a:r>
              <a:rPr lang="zh-CN" altLang="en-US" sz="6800" b="1" u="none" strike="noStrike" kern="1200" cap="none" spc="0" baseline="0" dirty="0">
                <a:gradFill>
                  <a:gsLst>
                    <a:gs pos="80000">
                      <a:srgbClr val="D70000"/>
                    </a:gs>
                    <a:gs pos="30000">
                      <a:srgbClr val="FF3300"/>
                    </a:gs>
                  </a:gsLst>
                  <a:lin ang="5400000" scaled="0"/>
                </a:gradFill>
                <a:latin typeface="微软雅黑" charset="0"/>
                <a:ea typeface="微软雅黑" charset="0"/>
                <a:cs typeface="微软雅黑" charset="0"/>
              </a:rPr>
              <a:t>谢谢</a:t>
            </a:r>
          </a:p>
        </p:txBody>
      </p:sp>
    </p:spTree>
    <p:extLst>
      <p:ext uri="{BB962C8B-B14F-4D97-AF65-F5344CB8AC3E}">
        <p14:creationId xmlns:p14="http://schemas.microsoft.com/office/powerpoint/2010/main" val="36476904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825"/>
                                        </p:tgtEl>
                                        <p:attrNameLst>
                                          <p:attrName>style.visibility</p:attrName>
                                        </p:attrNameLst>
                                      </p:cBhvr>
                                      <p:to>
                                        <p:strVal val="visible"/>
                                      </p:to>
                                    </p:set>
                                    <p:animEffect transition="in" filter="fade">
                                      <p:cBhvr>
                                        <p:cTn id="7" dur="500"/>
                                        <p:tgtEl>
                                          <p:spTgt spid="825"/>
                                        </p:tgtEl>
                                      </p:cBhvr>
                                    </p:animEffect>
                                    <p:anim calcmode="lin" valueType="num">
                                      <p:cBhvr>
                                        <p:cTn id="8" dur="500" fill="hold"/>
                                        <p:tgtEl>
                                          <p:spTgt spid="825"/>
                                        </p:tgtEl>
                                        <p:attrNameLst>
                                          <p:attrName>ppt_x</p:attrName>
                                        </p:attrNameLst>
                                      </p:cBhvr>
                                      <p:tavLst>
                                        <p:tav tm="0">
                                          <p:val>
                                            <p:strVal val="#ppt_x"/>
                                          </p:val>
                                        </p:tav>
                                        <p:tav tm="100000">
                                          <p:val>
                                            <p:strVal val="#ppt_x"/>
                                          </p:val>
                                        </p:tav>
                                      </p:tavLst>
                                    </p:anim>
                                    <p:anim calcmode="lin" valueType="num">
                                      <p:cBhvr>
                                        <p:cTn id="9" dur="500" fill="hold"/>
                                        <p:tgtEl>
                                          <p:spTgt spid="825"/>
                                        </p:tgtEl>
                                        <p:attrNameLst>
                                          <p:attrName>ppt_y</p:attrName>
                                        </p:attrNameLst>
                                      </p:cBhvr>
                                      <p:tavLst>
                                        <p:tav tm="0">
                                          <p:val>
                                            <p:strVal val="#ppt_y+.1"/>
                                          </p:val>
                                        </p:tav>
                                        <p:tav tm="100000">
                                          <p:val>
                                            <p:strVal val="#ppt_y"/>
                                          </p:val>
                                        </p:tav>
                                      </p:tavLst>
                                    </p:anim>
                                  </p:childTnLst>
                                </p:cTn>
                              </p:par>
                            </p:childTnLst>
                          </p:cTn>
                        </p:par>
                        <p:par>
                          <p:cTn id="10" fill="hold" nodeType="with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824"/>
                                        </p:tgtEl>
                                        <p:attrNameLst>
                                          <p:attrName>style.visibility</p:attrName>
                                        </p:attrNameLst>
                                      </p:cBhvr>
                                      <p:to>
                                        <p:strVal val="visible"/>
                                      </p:to>
                                    </p:set>
                                    <p:animEffect transition="in" filter="fade">
                                      <p:cBhvr>
                                        <p:cTn id="13" dur="500"/>
                                        <p:tgtEl>
                                          <p:spTgt spid="824"/>
                                        </p:tgtEl>
                                      </p:cBhvr>
                                    </p:animEffect>
                                  </p:childTnLst>
                                </p:cTn>
                              </p:par>
                            </p:childTnLst>
                          </p:cTn>
                        </p:par>
                        <p:par>
                          <p:cTn id="14" fill="hold" nodeType="with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827"/>
                                        </p:tgtEl>
                                        <p:attrNameLst>
                                          <p:attrName>style.visibility</p:attrName>
                                        </p:attrNameLst>
                                      </p:cBhvr>
                                      <p:to>
                                        <p:strVal val="visible"/>
                                      </p:to>
                                    </p:set>
                                    <p:animEffect transition="in" filter="fade">
                                      <p:cBhvr>
                                        <p:cTn id="17" dur="500"/>
                                        <p:tgtEl>
                                          <p:spTgt spid="827"/>
                                        </p:tgtEl>
                                      </p:cBhvr>
                                    </p:animEffect>
                                  </p:childTnLst>
                                </p:cTn>
                              </p:par>
                            </p:childTnLst>
                          </p:cTn>
                        </p:par>
                        <p:par>
                          <p:cTn id="18" fill="hold" nodeType="withGroup">
                            <p:stCondLst>
                              <p:cond delay="1500"/>
                            </p:stCondLst>
                            <p:childTnLst>
                              <p:par>
                                <p:cTn id="19" presetID="10" presetClass="entr" presetSubtype="0" fill="hold" nodeType="afterEffect">
                                  <p:stCondLst>
                                    <p:cond delay="0"/>
                                  </p:stCondLst>
                                  <p:childTnLst>
                                    <p:set>
                                      <p:cBhvr>
                                        <p:cTn id="20" dur="1" fill="hold">
                                          <p:stCondLst>
                                            <p:cond delay="0"/>
                                          </p:stCondLst>
                                        </p:cTn>
                                        <p:tgtEl>
                                          <p:spTgt spid="826"/>
                                        </p:tgtEl>
                                        <p:attrNameLst>
                                          <p:attrName>style.visibility</p:attrName>
                                        </p:attrNameLst>
                                      </p:cBhvr>
                                      <p:to>
                                        <p:strVal val="visible"/>
                                      </p:to>
                                    </p:set>
                                    <p:animEffect transition="in" filter="fade">
                                      <p:cBhvr>
                                        <p:cTn id="21" dur="500"/>
                                        <p:tgtEl>
                                          <p:spTgt spid="826"/>
                                        </p:tgtEl>
                                      </p:cBhvr>
                                    </p:animEffect>
                                  </p:childTnLst>
                                </p:cTn>
                              </p:par>
                            </p:childTnLst>
                          </p:cTn>
                        </p:par>
                        <p:par>
                          <p:cTn id="22" fill="hold" nodeType="withGroup">
                            <p:stCondLst>
                              <p:cond delay="2000"/>
                            </p:stCondLst>
                            <p:childTnLst>
                              <p:par>
                                <p:cTn id="23" presetID="10" presetClass="entr" presetSubtype="0" fill="hold" nodeType="afterEffect">
                                  <p:stCondLst>
                                    <p:cond delay="0"/>
                                  </p:stCondLst>
                                  <p:childTnLst>
                                    <p:set>
                                      <p:cBhvr>
                                        <p:cTn id="24" dur="1" fill="hold">
                                          <p:stCondLst>
                                            <p:cond delay="0"/>
                                          </p:stCondLst>
                                        </p:cTn>
                                        <p:tgtEl>
                                          <p:spTgt spid="828"/>
                                        </p:tgtEl>
                                        <p:attrNameLst>
                                          <p:attrName>style.visibility</p:attrName>
                                        </p:attrNameLst>
                                      </p:cBhvr>
                                      <p:to>
                                        <p:strVal val="visible"/>
                                      </p:to>
                                    </p:set>
                                    <p:animEffect transition="in" filter="fade">
                                      <p:cBhvr>
                                        <p:cTn id="25" dur="500"/>
                                        <p:tgtEl>
                                          <p:spTgt spid="828"/>
                                        </p:tgtEl>
                                      </p:cBhvr>
                                    </p:animEffect>
                                  </p:childTnLst>
                                </p:cTn>
                              </p:par>
                              <p:par>
                                <p:cTn id="26" presetID="10" presetClass="entr" presetSubtype="0" fill="hold" nodeType="withEffect">
                                  <p:stCondLst>
                                    <p:cond delay="0"/>
                                  </p:stCondLst>
                                  <p:childTnLst>
                                    <p:set>
                                      <p:cBhvr>
                                        <p:cTn id="27" dur="1" fill="hold">
                                          <p:stCondLst>
                                            <p:cond delay="0"/>
                                          </p:stCondLst>
                                        </p:cTn>
                                        <p:tgtEl>
                                          <p:spTgt spid="829"/>
                                        </p:tgtEl>
                                        <p:attrNameLst>
                                          <p:attrName>style.visibility</p:attrName>
                                        </p:attrNameLst>
                                      </p:cBhvr>
                                      <p:to>
                                        <p:strVal val="visible"/>
                                      </p:to>
                                    </p:set>
                                    <p:animEffect transition="in" filter="fade">
                                      <p:cBhvr>
                                        <p:cTn id="28" dur="500"/>
                                        <p:tgtEl>
                                          <p:spTgt spid="829"/>
                                        </p:tgtEl>
                                      </p:cBhvr>
                                    </p:animEffect>
                                  </p:childTnLst>
                                </p:cTn>
                              </p:par>
                            </p:childTnLst>
                          </p:cTn>
                        </p:par>
                        <p:par>
                          <p:cTn id="29" fill="hold" nodeType="withGroup">
                            <p:stCondLst>
                              <p:cond delay="2500"/>
                            </p:stCondLst>
                            <p:childTnLst>
                              <p:par>
                                <p:cTn id="30" presetID="53" presetClass="entr" presetSubtype="0" fill="hold" grpId="0" nodeType="afterEffect">
                                  <p:stCondLst>
                                    <p:cond delay="0"/>
                                  </p:stCondLst>
                                  <p:childTnLst>
                                    <p:set>
                                      <p:cBhvr>
                                        <p:cTn id="31" dur="1" fill="hold">
                                          <p:stCondLst>
                                            <p:cond delay="0"/>
                                          </p:stCondLst>
                                        </p:cTn>
                                        <p:tgtEl>
                                          <p:spTgt spid="834"/>
                                        </p:tgtEl>
                                        <p:attrNameLst>
                                          <p:attrName>style.visibility</p:attrName>
                                        </p:attrNameLst>
                                      </p:cBhvr>
                                      <p:to>
                                        <p:strVal val="visible"/>
                                      </p:to>
                                    </p:set>
                                    <p:anim calcmode="lin" valueType="num">
                                      <p:cBhvr>
                                        <p:cTn id="32" dur="500" fill="hold"/>
                                        <p:tgtEl>
                                          <p:spTgt spid="834"/>
                                        </p:tgtEl>
                                        <p:attrNameLst>
                                          <p:attrName>ppt_w</p:attrName>
                                        </p:attrNameLst>
                                      </p:cBhvr>
                                      <p:tavLst>
                                        <p:tav tm="0">
                                          <p:val>
                                            <p:fltVal val="0"/>
                                          </p:val>
                                        </p:tav>
                                        <p:tav tm="100000">
                                          <p:val>
                                            <p:strVal val="#ppt_w"/>
                                          </p:val>
                                        </p:tav>
                                      </p:tavLst>
                                    </p:anim>
                                    <p:anim calcmode="lin" valueType="num">
                                      <p:cBhvr>
                                        <p:cTn id="33" dur="500" fill="hold"/>
                                        <p:tgtEl>
                                          <p:spTgt spid="834"/>
                                        </p:tgtEl>
                                        <p:attrNameLst>
                                          <p:attrName>ppt_h</p:attrName>
                                        </p:attrNameLst>
                                      </p:cBhvr>
                                      <p:tavLst>
                                        <p:tav tm="0">
                                          <p:val>
                                            <p:fltVal val="0"/>
                                          </p:val>
                                        </p:tav>
                                        <p:tav tm="100000">
                                          <p:val>
                                            <p:strVal val="#ppt_h"/>
                                          </p:val>
                                        </p:tav>
                                      </p:tavLst>
                                    </p:anim>
                                    <p:animEffect transition="in" filter="fade">
                                      <p:cBhvr>
                                        <p:cTn id="34" dur="500"/>
                                        <p:tgtEl>
                                          <p:spTgt spid="834"/>
                                        </p:tgtEl>
                                      </p:cBhvr>
                                    </p:animEffect>
                                  </p:childTnLst>
                                </p:cTn>
                              </p:par>
                            </p:childTnLst>
                          </p:cTn>
                        </p:par>
                        <p:par>
                          <p:cTn id="35" fill="hold" nodeType="withGroup">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831"/>
                                        </p:tgtEl>
                                        <p:attrNameLst>
                                          <p:attrName>style.visibility</p:attrName>
                                        </p:attrNameLst>
                                      </p:cBhvr>
                                      <p:to>
                                        <p:strVal val="visible"/>
                                      </p:to>
                                    </p:set>
                                    <p:animEffect transition="in" filter="fade">
                                      <p:cBhvr>
                                        <p:cTn id="38" dur="500"/>
                                        <p:tgtEl>
                                          <p:spTgt spid="8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32"/>
                                        </p:tgtEl>
                                        <p:attrNameLst>
                                          <p:attrName>style.visibility</p:attrName>
                                        </p:attrNameLst>
                                      </p:cBhvr>
                                      <p:to>
                                        <p:strVal val="visible"/>
                                      </p:to>
                                    </p:set>
                                    <p:animEffect transition="in" filter="fade">
                                      <p:cBhvr>
                                        <p:cTn id="41" dur="500"/>
                                        <p:tgtEl>
                                          <p:spTgt spid="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 grpId="0" animBg="1"/>
      <p:bldP spid="832" grpId="0" animBg="1"/>
      <p:bldP spid="834"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902" name="图片" descr="郑重声明.png"/>
          <p:cNvPicPr>
            <a:picLocks noChangeAspect="1"/>
          </p:cNvPicPr>
          <p:nvPr/>
        </p:nvPicPr>
        <p:blipFill>
          <a:blip r:embed="rId3" cstate="print"/>
          <a:stretch>
            <a:fillRect/>
          </a:stretch>
        </p:blipFill>
        <p:spPr>
          <a:xfrm>
            <a:off x="2540906" y="2031481"/>
            <a:ext cx="6688819" cy="2697240"/>
          </a:xfrm>
          <a:prstGeom prst="rect">
            <a:avLst/>
          </a:prstGeom>
          <a:noFill/>
          <a:ln w="9525" cap="flat" cmpd="sng">
            <a:noFill/>
            <a:prstDash val="solid"/>
            <a:miter/>
          </a:ln>
        </p:spPr>
      </p:pic>
    </p:spTree>
    <p:extLst>
      <p:ext uri="{BB962C8B-B14F-4D97-AF65-F5344CB8AC3E}">
        <p14:creationId xmlns:p14="http://schemas.microsoft.com/office/powerpoint/2010/main" val="1597676453"/>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3000"/>
          </a:blip>
          <a:tile/>
        </a:blipFill>
        <a:effectLst/>
      </p:bgPr>
    </p:bg>
    <p:spTree>
      <p:nvGrpSpPr>
        <p:cNvPr id="1" name=""/>
        <p:cNvGrpSpPr/>
        <p:nvPr/>
      </p:nvGrpSpPr>
      <p:grpSpPr>
        <a:xfrm>
          <a:off x="0" y="0"/>
          <a:ext cx="0" cy="0"/>
          <a:chOff x="0" y="0"/>
          <a:chExt cx="0" cy="0"/>
        </a:xfrm>
      </p:grpSpPr>
      <p:pic>
        <p:nvPicPr>
          <p:cNvPr id="903"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904"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907" name="组合"/>
          <p:cNvGrpSpPr>
            <a:grpSpLocks/>
          </p:cNvGrpSpPr>
          <p:nvPr/>
        </p:nvGrpSpPr>
        <p:grpSpPr>
          <a:xfrm>
            <a:off x="361955" y="-4761"/>
            <a:ext cx="2070099" cy="1585912"/>
            <a:chOff x="361955" y="-4761"/>
            <a:chExt cx="2070099" cy="1585912"/>
          </a:xfrm>
        </p:grpSpPr>
        <p:sp>
          <p:nvSpPr>
            <p:cNvPr id="905"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906"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908"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50" y="0"/>
                </a:moveTo>
                <a:lnTo>
                  <a:pt x="0" y="19974"/>
                </a:lnTo>
                <a:lnTo>
                  <a:pt x="0" y="21600"/>
                </a:lnTo>
                <a:lnTo>
                  <a:pt x="21600" y="0"/>
                </a:lnTo>
                <a:lnTo>
                  <a:pt x="15250" y="0"/>
                </a:lnTo>
                <a:close/>
              </a:path>
            </a:pathLst>
          </a:custGeom>
          <a:solidFill>
            <a:schemeClr val="bg2"/>
          </a:solidFill>
          <a:ln w="9525" cap="flat" cmpd="sng">
            <a:noFill/>
            <a:prstDash val="solid"/>
            <a:round/>
          </a:ln>
        </p:spPr>
      </p:sp>
      <p:sp>
        <p:nvSpPr>
          <p:cNvPr id="909"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910"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8" y="0"/>
                </a:lnTo>
                <a:lnTo>
                  <a:pt x="21600" y="126"/>
                </a:lnTo>
                <a:close/>
              </a:path>
            </a:pathLst>
          </a:custGeom>
          <a:solidFill>
            <a:schemeClr val="tx2"/>
          </a:solidFill>
          <a:ln w="9525" cap="flat" cmpd="sng">
            <a:noFill/>
            <a:prstDash val="solid"/>
            <a:round/>
          </a:ln>
        </p:spPr>
      </p:sp>
      <p:sp>
        <p:nvSpPr>
          <p:cNvPr id="911"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2"/>
                </a:lnTo>
                <a:lnTo>
                  <a:pt x="20024" y="21599"/>
                </a:lnTo>
                <a:lnTo>
                  <a:pt x="21600" y="21585"/>
                </a:lnTo>
                <a:close/>
              </a:path>
            </a:pathLst>
          </a:custGeom>
          <a:solidFill>
            <a:schemeClr val="tx2"/>
          </a:solidFill>
          <a:ln w="9525" cap="flat" cmpd="sng">
            <a:noFill/>
            <a:prstDash val="solid"/>
            <a:round/>
          </a:ln>
        </p:spPr>
      </p:sp>
      <p:sp>
        <p:nvSpPr>
          <p:cNvPr id="912"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9"/>
                </a:lnTo>
                <a:lnTo>
                  <a:pt x="19499" y="21600"/>
                </a:lnTo>
                <a:lnTo>
                  <a:pt x="21600" y="21600"/>
                </a:lnTo>
                <a:close/>
              </a:path>
            </a:pathLst>
          </a:custGeom>
          <a:solidFill>
            <a:schemeClr val="accent1"/>
          </a:solidFill>
          <a:ln w="9525" cap="flat" cmpd="sng">
            <a:noFill/>
            <a:prstDash val="solid"/>
            <a:round/>
          </a:ln>
        </p:spPr>
      </p:sp>
      <p:sp>
        <p:nvSpPr>
          <p:cNvPr id="913"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600" y="21556"/>
                </a:lnTo>
                <a:lnTo>
                  <a:pt x="21506" y="21600"/>
                </a:lnTo>
                <a:lnTo>
                  <a:pt x="15641" y="21556"/>
                </a:lnTo>
                <a:close/>
              </a:path>
            </a:pathLst>
          </a:custGeom>
          <a:solidFill>
            <a:schemeClr val="accent2"/>
          </a:solidFill>
          <a:ln w="9525" cap="flat" cmpd="sng">
            <a:noFill/>
            <a:prstDash val="solid"/>
            <a:round/>
          </a:ln>
        </p:spPr>
      </p:sp>
      <p:sp>
        <p:nvSpPr>
          <p:cNvPr id="914"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915"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916" name="矩形"/>
          <p:cNvSpPr>
            <a:spLocks/>
          </p:cNvSpPr>
          <p:nvPr/>
        </p:nvSpPr>
        <p:spPr>
          <a:xfrm>
            <a:off x="2734733" y="2997200"/>
            <a:ext cx="7298267"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a:ea typeface="华文楷体"/>
                <a:cs typeface="Calibri" charset="0"/>
              </a:rPr>
              <a:t>形势与政策课专用</a:t>
            </a:r>
            <a:endParaRPr lang="zh-CN" altLang="en-US" sz="3700" b="1" u="none" strike="noStrike" kern="1200" cap="none" spc="0" baseline="0">
              <a:solidFill>
                <a:srgbClr val="FFFFFF"/>
              </a:solidFill>
              <a:latin typeface="华文楷体"/>
              <a:ea typeface="楷体-简" charset="-122"/>
              <a:cs typeface="楷体-简" charset="-122"/>
            </a:endParaRPr>
          </a:p>
        </p:txBody>
      </p:sp>
      <p:sp>
        <p:nvSpPr>
          <p:cNvPr id="917"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918" name="矩形"/>
          <p:cNvSpPr>
            <a:spLocks/>
          </p:cNvSpPr>
          <p:nvPr/>
        </p:nvSpPr>
        <p:spPr>
          <a:xfrm>
            <a:off x="-35981"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sp>
        <p:nvSpPr>
          <p:cNvPr id="919"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8" y="0"/>
                </a:moveTo>
                <a:lnTo>
                  <a:pt x="4" y="5078"/>
                </a:lnTo>
                <a:lnTo>
                  <a:pt x="0" y="13966"/>
                </a:lnTo>
                <a:lnTo>
                  <a:pt x="10476" y="21600"/>
                </a:lnTo>
                <a:lnTo>
                  <a:pt x="21600" y="21570"/>
                </a:lnTo>
                <a:lnTo>
                  <a:pt x="21571" y="0"/>
                </a:lnTo>
                <a:lnTo>
                  <a:pt x="6938" y="0"/>
                </a:lnTo>
                <a:close/>
              </a:path>
            </a:pathLst>
          </a:custGeom>
          <a:solidFill>
            <a:schemeClr val="bg1"/>
          </a:solidFill>
          <a:ln w="9525" cap="flat" cmpd="sng">
            <a:noFill/>
            <a:prstDash val="solid"/>
            <a:round/>
          </a:ln>
        </p:spPr>
      </p:sp>
      <p:pic>
        <p:nvPicPr>
          <p:cNvPr id="920" name="图片" descr="时事报告.gif"/>
          <p:cNvPicPr>
            <a:picLocks/>
          </p:cNvPicPr>
          <p:nvPr/>
        </p:nvPicPr>
        <p:blipFill>
          <a:blip r:embed="rId5" cstate="print"/>
          <a:stretch>
            <a:fillRect/>
          </a:stretch>
        </p:blipFill>
        <p:spPr>
          <a:xfrm>
            <a:off x="3219531" y="242537"/>
            <a:ext cx="10070400" cy="5039999"/>
          </a:xfrm>
          <a:prstGeom prst="rect">
            <a:avLst/>
          </a:prstGeom>
          <a:noFill/>
          <a:ln w="9525" cap="flat" cmpd="sng">
            <a:noFill/>
            <a:prstDash val="solid"/>
            <a:miter/>
          </a:ln>
        </p:spPr>
      </p:pic>
      <p:sp>
        <p:nvSpPr>
          <p:cNvPr id="921" name="矩形"/>
          <p:cNvSpPr>
            <a:spLocks/>
          </p:cNvSpPr>
          <p:nvPr/>
        </p:nvSpPr>
        <p:spPr>
          <a:xfrm>
            <a:off x="3210401" y="2166306"/>
            <a:ext cx="8953563"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charset="0"/>
              </a:rPr>
              <a:t>　　</a:t>
            </a:r>
            <a:r>
              <a:rPr lang="zh-CN" altLang="en-US" sz="2700" b="1" u="none" strike="noStrike" kern="1200" cap="none" spc="67" baseline="0">
                <a:ln w="13487" cap="flat">
                  <a:solidFill>
                    <a:srgbClr val="06111E">
                      <a:alpha val="6000"/>
                    </a:srgbClr>
                  </a:solidFill>
                  <a:prstDash val="solid"/>
                  <a:round/>
                </a:ln>
                <a:solidFill>
                  <a:srgbClr val="000000"/>
                </a:solidFill>
                <a:effectLst>
                  <a:innerShdw blurRad="50888" dist="38493" dir="13500000">
                    <a:srgbClr val="000000">
                      <a:alpha val="60000"/>
                    </a:srgbClr>
                  </a:innerShdw>
                </a:effectLst>
                <a:latin typeface="黑体" pitchFamily="49" charset="-122"/>
                <a:ea typeface="黑体" pitchFamily="49" charset="-122"/>
                <a:cs typeface="Calibri" charset="0"/>
              </a:rPr>
              <a:t>《时事报告》是中共中央宣传部主管的时政月刊，是广大党员干部以及宣传、教育工作者认识、把握国内外形势发展变化、做好宣传教育工作的必备学习资料。</a:t>
            </a:r>
            <a:endParaRPr lang="en-US" altLang="zh-CN" sz="2700" b="1" u="none" strike="noStrike" kern="1200" cap="none" spc="67" baseline="0">
              <a:ln w="13487" cap="flat">
                <a:solidFill>
                  <a:srgbClr val="06111E">
                    <a:alpha val="6000"/>
                  </a:srgbClr>
                </a:solidFill>
                <a:prstDash val="solid"/>
                <a:round/>
              </a:ln>
              <a:solidFill>
                <a:srgbClr val="000000"/>
              </a:solidFill>
              <a:effectLst>
                <a:innerShdw blurRad="50888" dist="38493" dir="13500000">
                  <a:srgbClr val="000000">
                    <a:alpha val="60000"/>
                  </a:srgbClr>
                </a:innerShdw>
              </a:effectLst>
              <a:latin typeface="黑体" pitchFamily="49" charset="-122"/>
              <a:ea typeface="黑体" pitchFamily="49" charset="-122"/>
              <a:cs typeface="Calibri" charset="0"/>
            </a:endParaRPr>
          </a:p>
          <a:p>
            <a:pPr marL="0" indent="0" algn="just" defTabSz="1219073">
              <a:lnSpc>
                <a:spcPct val="100000"/>
              </a:lnSpc>
              <a:spcBef>
                <a:spcPts val="0"/>
              </a:spcBef>
              <a:spcAft>
                <a:spcPts val="0"/>
              </a:spcAft>
              <a:buNone/>
            </a:pPr>
            <a:r>
              <a:rPr lang="en-US" altLang="zh-CN" sz="2700" b="1" u="none" strike="noStrike" kern="1200" cap="none" spc="67" baseline="0">
                <a:ln w="13487" cap="flat">
                  <a:solidFill>
                    <a:srgbClr val="06111E">
                      <a:alpha val="6000"/>
                    </a:srgbClr>
                  </a:solidFill>
                  <a:prstDash val="solid"/>
                  <a:round/>
                </a:ln>
                <a:solidFill>
                  <a:srgbClr val="000000"/>
                </a:solidFill>
                <a:effectLst>
                  <a:innerShdw blurRad="50888" dist="38493" dir="13500000">
                    <a:srgbClr val="000000">
                      <a:alpha val="60000"/>
                    </a:srgbClr>
                  </a:innerShdw>
                </a:effectLst>
                <a:latin typeface="黑体" pitchFamily="49" charset="-122"/>
                <a:ea typeface="黑体" pitchFamily="49" charset="-122"/>
                <a:cs typeface="Calibri" charset="0"/>
              </a:rPr>
              <a:t>    </a:t>
            </a:r>
            <a:r>
              <a:rPr lang="zh-CN" altLang="en-US" sz="2700" b="1" u="none" strike="noStrike" kern="1200" cap="none" spc="67" baseline="0">
                <a:ln w="13487" cap="flat">
                  <a:solidFill>
                    <a:srgbClr val="06111E">
                      <a:alpha val="6000"/>
                    </a:srgbClr>
                  </a:solidFill>
                  <a:prstDash val="solid"/>
                  <a:round/>
                </a:ln>
                <a:solidFill>
                  <a:srgbClr val="000000"/>
                </a:solidFill>
                <a:effectLst>
                  <a:innerShdw blurRad="50888" dist="38493" dir="13500000">
                    <a:srgbClr val="000000">
                      <a:alpha val="60000"/>
                    </a:srgbClr>
                  </a:innerShdw>
                </a:effectLst>
                <a:latin typeface="黑体" pitchFamily="49" charset="-122"/>
                <a:ea typeface="黑体" pitchFamily="49" charset="-122"/>
                <a:cs typeface="Calibri" charset="0"/>
              </a:rPr>
              <a:t>供各级领导干部讲形势、作报告，大中专院校和中学思想政治课教师讲授形势与政策课和时事课，参加公务员考试、遴选、公选以及关心国内外形势的读者使用。</a:t>
            </a:r>
          </a:p>
        </p:txBody>
      </p:sp>
      <p:pic>
        <p:nvPicPr>
          <p:cNvPr id="922"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602037601"/>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55" name="曲线"/>
          <p:cNvSpPr>
            <a:spLocks noChangeAspect="1"/>
          </p:cNvSpPr>
          <p:nvPr/>
        </p:nvSpPr>
        <p:spPr>
          <a:xfrm>
            <a:off x="4561845" y="2455625"/>
            <a:ext cx="3068309" cy="3005262"/>
          </a:xfrm>
          <a:custGeom>
            <a:avLst/>
            <a:gdLst>
              <a:gd name="T1" fmla="*/ 0 w 21600"/>
              <a:gd name="T2" fmla="*/ 0 h 21600"/>
              <a:gd name="T3" fmla="*/ 21600 w 21600"/>
              <a:gd name="T4" fmla="*/ 21600 h 21600"/>
            </a:gdLst>
            <a:ahLst/>
            <a:cxnLst/>
            <a:rect l="T1" t="T2" r="T3" b="T4"/>
            <a:pathLst>
              <a:path w="21600" h="21600">
                <a:moveTo>
                  <a:pt x="10504" y="19938"/>
                </a:moveTo>
                <a:cubicBezTo>
                  <a:pt x="12723" y="20542"/>
                  <a:pt x="12723" y="20542"/>
                  <a:pt x="12723" y="20542"/>
                </a:cubicBezTo>
                <a:cubicBezTo>
                  <a:pt x="12575" y="20693"/>
                  <a:pt x="12575" y="20693"/>
                  <a:pt x="12427" y="20693"/>
                </a:cubicBezTo>
                <a:cubicBezTo>
                  <a:pt x="7101" y="21600"/>
                  <a:pt x="1923" y="17974"/>
                  <a:pt x="1035" y="12537"/>
                </a:cubicBezTo>
                <a:cubicBezTo>
                  <a:pt x="0" y="7099"/>
                  <a:pt x="3550" y="1812"/>
                  <a:pt x="9024" y="906"/>
                </a:cubicBezTo>
                <a:cubicBezTo>
                  <a:pt x="13906" y="0"/>
                  <a:pt x="18493" y="2869"/>
                  <a:pt x="19972" y="7552"/>
                </a:cubicBezTo>
                <a:cubicBezTo>
                  <a:pt x="21600" y="7250"/>
                  <a:pt x="21600" y="7250"/>
                  <a:pt x="21600" y="7250"/>
                </a:cubicBezTo>
                <a:cubicBezTo>
                  <a:pt x="19528" y="11781"/>
                  <a:pt x="19528" y="11781"/>
                  <a:pt x="19528" y="11781"/>
                </a:cubicBezTo>
                <a:cubicBezTo>
                  <a:pt x="16273" y="8307"/>
                  <a:pt x="16273" y="8307"/>
                  <a:pt x="16273" y="8307"/>
                </a:cubicBezTo>
                <a:cubicBezTo>
                  <a:pt x="17753" y="8005"/>
                  <a:pt x="17753" y="8005"/>
                  <a:pt x="17753" y="8005"/>
                </a:cubicBezTo>
                <a:cubicBezTo>
                  <a:pt x="16421" y="4682"/>
                  <a:pt x="13019" y="2567"/>
                  <a:pt x="9320" y="3172"/>
                </a:cubicBezTo>
                <a:cubicBezTo>
                  <a:pt x="5326" y="3927"/>
                  <a:pt x="2515" y="8005"/>
                  <a:pt x="3254" y="12083"/>
                </a:cubicBezTo>
                <a:cubicBezTo>
                  <a:pt x="3846" y="15406"/>
                  <a:pt x="6361" y="17823"/>
                  <a:pt x="9468" y="18427"/>
                </a:cubicBezTo>
                <a:cubicBezTo>
                  <a:pt x="9320" y="18276"/>
                  <a:pt x="9320" y="18276"/>
                  <a:pt x="9172" y="18276"/>
                </a:cubicBezTo>
                <a:cubicBezTo>
                  <a:pt x="9320" y="19032"/>
                  <a:pt x="9764" y="19787"/>
                  <a:pt x="10504" y="19938"/>
                </a:cubicBezTo>
              </a:path>
              <a:path w="21600" h="21600">
                <a:moveTo>
                  <a:pt x="21156" y="15406"/>
                </a:moveTo>
                <a:cubicBezTo>
                  <a:pt x="20120" y="13896"/>
                  <a:pt x="20120" y="13896"/>
                  <a:pt x="20120" y="13896"/>
                </a:cubicBezTo>
                <a:cubicBezTo>
                  <a:pt x="19380" y="12688"/>
                  <a:pt x="19380" y="12688"/>
                  <a:pt x="19380" y="12688"/>
                </a:cubicBezTo>
                <a:cubicBezTo>
                  <a:pt x="18493" y="11328"/>
                  <a:pt x="18493" y="11328"/>
                  <a:pt x="18493" y="11328"/>
                </a:cubicBezTo>
                <a:cubicBezTo>
                  <a:pt x="18197" y="10875"/>
                  <a:pt x="17457" y="10724"/>
                  <a:pt x="17013" y="11026"/>
                </a:cubicBezTo>
                <a:cubicBezTo>
                  <a:pt x="16569" y="11328"/>
                  <a:pt x="16421" y="11932"/>
                  <a:pt x="16865" y="12537"/>
                </a:cubicBezTo>
                <a:cubicBezTo>
                  <a:pt x="16569" y="12083"/>
                  <a:pt x="16569" y="12083"/>
                  <a:pt x="16569" y="12083"/>
                </a:cubicBezTo>
                <a:cubicBezTo>
                  <a:pt x="16273" y="11479"/>
                  <a:pt x="15534" y="11328"/>
                  <a:pt x="15090" y="11630"/>
                </a:cubicBezTo>
                <a:cubicBezTo>
                  <a:pt x="14646" y="11932"/>
                  <a:pt x="14498" y="12688"/>
                  <a:pt x="14942" y="13141"/>
                </a:cubicBezTo>
                <a:cubicBezTo>
                  <a:pt x="14646" y="12839"/>
                  <a:pt x="14646" y="12839"/>
                  <a:pt x="14646" y="12839"/>
                </a:cubicBezTo>
                <a:cubicBezTo>
                  <a:pt x="14350" y="12386"/>
                  <a:pt x="13758" y="12234"/>
                  <a:pt x="13315" y="12537"/>
                </a:cubicBezTo>
                <a:cubicBezTo>
                  <a:pt x="12723" y="12839"/>
                  <a:pt x="12723" y="13443"/>
                  <a:pt x="13019" y="14047"/>
                </a:cubicBezTo>
                <a:cubicBezTo>
                  <a:pt x="10800" y="10573"/>
                  <a:pt x="10800" y="10573"/>
                  <a:pt x="10800" y="10573"/>
                </a:cubicBezTo>
                <a:cubicBezTo>
                  <a:pt x="10504" y="9969"/>
                  <a:pt x="9912" y="9818"/>
                  <a:pt x="9320" y="10120"/>
                </a:cubicBezTo>
                <a:cubicBezTo>
                  <a:pt x="8876" y="10422"/>
                  <a:pt x="8876" y="11177"/>
                  <a:pt x="9172" y="11630"/>
                </a:cubicBezTo>
                <a:cubicBezTo>
                  <a:pt x="12723" y="17219"/>
                  <a:pt x="12723" y="17219"/>
                  <a:pt x="12723" y="17219"/>
                </a:cubicBezTo>
                <a:cubicBezTo>
                  <a:pt x="13019" y="17672"/>
                  <a:pt x="13019" y="17672"/>
                  <a:pt x="13019" y="17672"/>
                </a:cubicBezTo>
                <a:cubicBezTo>
                  <a:pt x="13167" y="17823"/>
                  <a:pt x="13167" y="17823"/>
                  <a:pt x="13167" y="17823"/>
                </a:cubicBezTo>
                <a:cubicBezTo>
                  <a:pt x="10947" y="17219"/>
                  <a:pt x="10947" y="17219"/>
                  <a:pt x="10947" y="17219"/>
                </a:cubicBezTo>
                <a:cubicBezTo>
                  <a:pt x="10504" y="17068"/>
                  <a:pt x="9912" y="17521"/>
                  <a:pt x="9764" y="18125"/>
                </a:cubicBezTo>
                <a:cubicBezTo>
                  <a:pt x="9764" y="18125"/>
                  <a:pt x="9764" y="18276"/>
                  <a:pt x="9764" y="18427"/>
                </a:cubicBezTo>
                <a:cubicBezTo>
                  <a:pt x="9764" y="18427"/>
                  <a:pt x="9764" y="18427"/>
                  <a:pt x="9764" y="18427"/>
                </a:cubicBezTo>
                <a:cubicBezTo>
                  <a:pt x="9912" y="18881"/>
                  <a:pt x="10208" y="19334"/>
                  <a:pt x="10652" y="19485"/>
                </a:cubicBezTo>
                <a:cubicBezTo>
                  <a:pt x="13906" y="20240"/>
                  <a:pt x="13906" y="20240"/>
                  <a:pt x="13906" y="20240"/>
                </a:cubicBezTo>
                <a:cubicBezTo>
                  <a:pt x="13906" y="20240"/>
                  <a:pt x="13906" y="20240"/>
                  <a:pt x="13906" y="20240"/>
                </a:cubicBezTo>
                <a:cubicBezTo>
                  <a:pt x="15386" y="20693"/>
                  <a:pt x="15386" y="20693"/>
                  <a:pt x="15386" y="20693"/>
                </a:cubicBezTo>
                <a:cubicBezTo>
                  <a:pt x="15534" y="20693"/>
                  <a:pt x="15830" y="20693"/>
                  <a:pt x="16126" y="20542"/>
                </a:cubicBezTo>
                <a:cubicBezTo>
                  <a:pt x="16126" y="20542"/>
                  <a:pt x="16273" y="20542"/>
                  <a:pt x="16273" y="20542"/>
                </a:cubicBezTo>
                <a:cubicBezTo>
                  <a:pt x="16569" y="20844"/>
                  <a:pt x="17161" y="20995"/>
                  <a:pt x="17605" y="20693"/>
                </a:cubicBezTo>
                <a:cubicBezTo>
                  <a:pt x="20712" y="18579"/>
                  <a:pt x="20712" y="18579"/>
                  <a:pt x="20712" y="18579"/>
                </a:cubicBezTo>
                <a:cubicBezTo>
                  <a:pt x="21156" y="18276"/>
                  <a:pt x="21304" y="17823"/>
                  <a:pt x="21008" y="17219"/>
                </a:cubicBezTo>
                <a:cubicBezTo>
                  <a:pt x="21452" y="16766"/>
                  <a:pt x="21452" y="16011"/>
                  <a:pt x="21156" y="15406"/>
                </a:cubicBezTo>
                <a:close/>
              </a:path>
            </a:pathLst>
          </a:custGeom>
          <a:solidFill>
            <a:schemeClr val="accent1"/>
          </a:solidFill>
          <a:ln w="9525" cap="flat" cmpd="sng">
            <a:noFill/>
            <a:prstDash val="solid"/>
            <a:round/>
          </a:ln>
        </p:spPr>
      </p:sp>
      <p:sp>
        <p:nvSpPr>
          <p:cNvPr id="56" name="矩形"/>
          <p:cNvSpPr>
            <a:spLocks/>
          </p:cNvSpPr>
          <p:nvPr/>
        </p:nvSpPr>
        <p:spPr>
          <a:xfrm>
            <a:off x="8159280" y="2710556"/>
            <a:ext cx="4032720" cy="120032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50000"/>
              </a:lnSpc>
              <a:spcBef>
                <a:spcPts val="0"/>
              </a:spcBef>
              <a:spcAft>
                <a:spcPts val="0"/>
              </a:spcAft>
              <a:buNone/>
            </a:pPr>
            <a:r>
              <a:rPr lang="zh-CN" altLang="en-US" sz="1600" u="none" strike="noStrike" kern="1200" cap="none" spc="0" baseline="0" dirty="0">
                <a:solidFill>
                  <a:schemeClr val="tx1"/>
                </a:solidFill>
                <a:latin typeface="微软雅黑" charset="0"/>
                <a:ea typeface="微软雅黑" charset="0"/>
                <a:cs typeface="微软雅黑" charset="0"/>
              </a:rPr>
              <a:t>就是要把立德树人的成效作为检验学校一切工作的根本标准，把师德师风作为评价教师队伍建设的第一标准</a:t>
            </a:r>
            <a:endParaRPr lang="zh-CN" altLang="en-US" sz="1600" u="none" strike="noStrike" kern="1200" cap="none" spc="150" baseline="0" dirty="0">
              <a:solidFill>
                <a:schemeClr val="tx1"/>
              </a:solidFill>
              <a:latin typeface="微软雅黑" charset="0"/>
              <a:ea typeface="微软雅黑" charset="0"/>
              <a:cs typeface="微软雅黑" charset="0"/>
            </a:endParaRPr>
          </a:p>
        </p:txBody>
      </p:sp>
      <p:sp>
        <p:nvSpPr>
          <p:cNvPr id="57" name="矩形"/>
          <p:cNvSpPr>
            <a:spLocks/>
          </p:cNvSpPr>
          <p:nvPr/>
        </p:nvSpPr>
        <p:spPr>
          <a:xfrm>
            <a:off x="8159280" y="2264280"/>
            <a:ext cx="2146742" cy="446275"/>
          </a:xfrm>
          <a:prstGeom prst="rect">
            <a:avLst/>
          </a:prstGeom>
          <a:noFill/>
          <a:ln w="9525" cap="flat" cmpd="sng">
            <a:noFill/>
            <a:prstDash val="solid"/>
            <a:miter/>
          </a:ln>
        </p:spPr>
        <p:txBody>
          <a:bodyPr vert="horz" wrap="none" lIns="91440" tIns="45720" rIns="91440" bIns="45720" anchor="t" anchorCtr="0">
            <a:prstTxWarp prst="textNoShape">
              <a:avLst/>
            </a:prstTxWarp>
          </a:bodyPr>
          <a:lstStyle/>
          <a:p>
            <a:pPr marL="0" indent="0" algn="l">
              <a:lnSpc>
                <a:spcPct val="100000"/>
              </a:lnSpc>
              <a:spcBef>
                <a:spcPts val="0"/>
              </a:spcBef>
              <a:spcAft>
                <a:spcPts val="0"/>
              </a:spcAft>
              <a:buNone/>
            </a:pPr>
            <a:r>
              <a:rPr lang="zh-CN" altLang="en-US" sz="2300" b="1" u="none" strike="noStrike" kern="1200" cap="none" spc="250" baseline="0" dirty="0">
                <a:solidFill>
                  <a:srgbClr val="D70000"/>
                </a:solidFill>
                <a:latin typeface="微软雅黑" charset="0"/>
                <a:ea typeface="微软雅黑" charset="0"/>
                <a:cs typeface="微软雅黑" charset="0"/>
              </a:rPr>
              <a:t>两个重要标准</a:t>
            </a:r>
          </a:p>
        </p:txBody>
      </p:sp>
      <p:sp>
        <p:nvSpPr>
          <p:cNvPr id="58" name="矩形"/>
          <p:cNvSpPr>
            <a:spLocks/>
          </p:cNvSpPr>
          <p:nvPr/>
        </p:nvSpPr>
        <p:spPr>
          <a:xfrm>
            <a:off x="8159280" y="4576447"/>
            <a:ext cx="3870423" cy="156965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50000"/>
              </a:lnSpc>
              <a:spcBef>
                <a:spcPts val="0"/>
              </a:spcBef>
              <a:spcAft>
                <a:spcPts val="0"/>
              </a:spcAft>
              <a:buNone/>
            </a:pPr>
            <a:r>
              <a:rPr lang="zh-CN" altLang="en-US" sz="1600" u="none" strike="noStrike" kern="1200" cap="none" spc="0" baseline="0" dirty="0">
                <a:solidFill>
                  <a:schemeClr val="tx1"/>
                </a:solidFill>
                <a:latin typeface="微软雅黑" charset="0"/>
                <a:ea typeface="微软雅黑" charset="0"/>
                <a:cs typeface="微软雅黑" charset="0"/>
              </a:rPr>
              <a:t>对青年学生明确提出“四点希望”，鼓励广大青年要爱国、励志、求真、力行，为全面建成小康社会、全面建设社会主义现代化强国而努力奋斗</a:t>
            </a:r>
            <a:endParaRPr lang="zh-CN" altLang="en-US" sz="1600" u="none" strike="noStrike" kern="1200" cap="none" spc="150" baseline="0" dirty="0">
              <a:solidFill>
                <a:schemeClr val="tx1"/>
              </a:solidFill>
              <a:latin typeface="微软雅黑" charset="0"/>
              <a:ea typeface="微软雅黑" charset="0"/>
              <a:cs typeface="微软雅黑" charset="0"/>
            </a:endParaRPr>
          </a:p>
        </p:txBody>
      </p:sp>
      <p:sp>
        <p:nvSpPr>
          <p:cNvPr id="59" name="矩形"/>
          <p:cNvSpPr>
            <a:spLocks/>
          </p:cNvSpPr>
          <p:nvPr/>
        </p:nvSpPr>
        <p:spPr>
          <a:xfrm>
            <a:off x="8159280" y="4130171"/>
            <a:ext cx="1492715" cy="446276"/>
          </a:xfrm>
          <a:prstGeom prst="rect">
            <a:avLst/>
          </a:prstGeom>
          <a:noFill/>
          <a:ln w="9525" cap="flat" cmpd="sng">
            <a:noFill/>
            <a:prstDash val="solid"/>
            <a:miter/>
          </a:ln>
        </p:spPr>
        <p:txBody>
          <a:bodyPr vert="horz" wrap="none" lIns="91440" tIns="45720" rIns="91440" bIns="45720" anchor="t" anchorCtr="0">
            <a:prstTxWarp prst="textNoShape">
              <a:avLst/>
            </a:prstTxWarp>
          </a:bodyPr>
          <a:lstStyle/>
          <a:p>
            <a:pPr marL="0" indent="0" algn="l">
              <a:lnSpc>
                <a:spcPct val="100000"/>
              </a:lnSpc>
              <a:spcBef>
                <a:spcPts val="0"/>
              </a:spcBef>
              <a:spcAft>
                <a:spcPts val="0"/>
              </a:spcAft>
              <a:buNone/>
            </a:pPr>
            <a:r>
              <a:rPr lang="zh-CN" altLang="en-US" sz="2300" b="1" u="none" strike="noStrike" kern="1200" cap="none" spc="250" baseline="0" dirty="0">
                <a:solidFill>
                  <a:schemeClr val="accent1"/>
                </a:solidFill>
                <a:latin typeface="微软雅黑" charset="0"/>
                <a:ea typeface="微软雅黑" charset="0"/>
                <a:cs typeface="微软雅黑" charset="0"/>
              </a:rPr>
              <a:t>四点希望</a:t>
            </a:r>
          </a:p>
        </p:txBody>
      </p:sp>
      <p:sp>
        <p:nvSpPr>
          <p:cNvPr id="60" name="矩形"/>
          <p:cNvSpPr>
            <a:spLocks/>
          </p:cNvSpPr>
          <p:nvPr/>
        </p:nvSpPr>
        <p:spPr>
          <a:xfrm>
            <a:off x="1162780" y="2763998"/>
            <a:ext cx="2869939" cy="120032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50000"/>
              </a:lnSpc>
              <a:spcBef>
                <a:spcPts val="0"/>
              </a:spcBef>
              <a:spcAft>
                <a:spcPts val="0"/>
              </a:spcAft>
              <a:buNone/>
            </a:pPr>
            <a:r>
              <a:rPr lang="zh-CN" altLang="en-US" sz="1600" u="none" strike="noStrike" kern="1200" cap="none" spc="0" baseline="0" dirty="0">
                <a:solidFill>
                  <a:schemeClr val="tx1"/>
                </a:solidFill>
                <a:latin typeface="微软雅黑" charset="0"/>
                <a:ea typeface="微软雅黑" charset="0"/>
                <a:cs typeface="微软雅黑" charset="0"/>
              </a:rPr>
              <a:t>高等教育的“一个根本任务”，就是培养德智体美全面发展的社会主义建设者和接班人</a:t>
            </a:r>
            <a:endParaRPr lang="zh-CN" altLang="en-US" sz="1600" u="none" strike="noStrike" kern="1200" cap="none" spc="150" baseline="0" dirty="0">
              <a:solidFill>
                <a:schemeClr val="tx1"/>
              </a:solidFill>
              <a:latin typeface="微软雅黑" charset="0"/>
              <a:ea typeface="微软雅黑" charset="0"/>
              <a:cs typeface="微软雅黑" charset="0"/>
            </a:endParaRPr>
          </a:p>
        </p:txBody>
      </p:sp>
      <p:sp>
        <p:nvSpPr>
          <p:cNvPr id="61" name="矩形"/>
          <p:cNvSpPr>
            <a:spLocks/>
          </p:cNvSpPr>
          <p:nvPr/>
        </p:nvSpPr>
        <p:spPr>
          <a:xfrm>
            <a:off x="1973998" y="2317723"/>
            <a:ext cx="2146741" cy="446275"/>
          </a:xfrm>
          <a:prstGeom prst="rect">
            <a:avLst/>
          </a:prstGeom>
          <a:noFill/>
          <a:ln w="9525" cap="flat" cmpd="sng">
            <a:noFill/>
            <a:prstDash val="solid"/>
            <a:miter/>
          </a:ln>
        </p:spPr>
        <p:txBody>
          <a:bodyPr vert="horz" wrap="none" lIns="91440" tIns="45720" rIns="91440" bIns="45720" anchor="t" anchorCtr="0">
            <a:prstTxWarp prst="textNoShape">
              <a:avLst/>
            </a:prstTxWarp>
          </a:bodyPr>
          <a:lstStyle/>
          <a:p>
            <a:pPr marL="0" indent="0" algn="r">
              <a:lnSpc>
                <a:spcPct val="100000"/>
              </a:lnSpc>
              <a:spcBef>
                <a:spcPts val="0"/>
              </a:spcBef>
              <a:spcAft>
                <a:spcPts val="0"/>
              </a:spcAft>
              <a:buNone/>
            </a:pPr>
            <a:r>
              <a:rPr lang="zh-CN" altLang="en-US" sz="2300" b="1" u="none" strike="noStrike" kern="1200" cap="none" spc="250" baseline="0" dirty="0">
                <a:solidFill>
                  <a:schemeClr val="accent1"/>
                </a:solidFill>
                <a:latin typeface="微软雅黑" charset="0"/>
                <a:ea typeface="微软雅黑" charset="0"/>
                <a:cs typeface="微软雅黑" charset="0"/>
              </a:rPr>
              <a:t>一个根本任务</a:t>
            </a:r>
          </a:p>
        </p:txBody>
      </p:sp>
      <p:sp>
        <p:nvSpPr>
          <p:cNvPr id="62" name="矩形"/>
          <p:cNvSpPr>
            <a:spLocks/>
          </p:cNvSpPr>
          <p:nvPr/>
        </p:nvSpPr>
        <p:spPr>
          <a:xfrm>
            <a:off x="1162780" y="4629890"/>
            <a:ext cx="2869939" cy="156965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50000"/>
              </a:lnSpc>
              <a:spcBef>
                <a:spcPts val="0"/>
              </a:spcBef>
              <a:spcAft>
                <a:spcPts val="0"/>
              </a:spcAft>
              <a:buNone/>
            </a:pPr>
            <a:r>
              <a:rPr lang="zh-CN" altLang="en-US" sz="1600" u="none" strike="noStrike" kern="1200" cap="none" spc="0" baseline="0" dirty="0">
                <a:solidFill>
                  <a:schemeClr val="tx1"/>
                </a:solidFill>
                <a:latin typeface="微软雅黑" charset="0"/>
                <a:ea typeface="微软雅黑" charset="0"/>
                <a:cs typeface="微软雅黑" charset="0"/>
              </a:rPr>
              <a:t>提出抓好“三项基础性工作”，就是要坚持办学正确政治方向，建设高素质教师队伍，形成高水平人才培养体系</a:t>
            </a:r>
            <a:endParaRPr lang="zh-CN" altLang="en-US" sz="1600" u="none" strike="noStrike" kern="1200" cap="none" spc="150" baseline="0" dirty="0">
              <a:solidFill>
                <a:schemeClr val="tx1"/>
              </a:solidFill>
              <a:latin typeface="微软雅黑" charset="0"/>
              <a:ea typeface="微软雅黑" charset="0"/>
              <a:cs typeface="微软雅黑" charset="0"/>
            </a:endParaRPr>
          </a:p>
        </p:txBody>
      </p:sp>
      <p:sp>
        <p:nvSpPr>
          <p:cNvPr id="63" name="矩形"/>
          <p:cNvSpPr>
            <a:spLocks/>
          </p:cNvSpPr>
          <p:nvPr/>
        </p:nvSpPr>
        <p:spPr>
          <a:xfrm>
            <a:off x="1646986" y="4183614"/>
            <a:ext cx="2473754" cy="446276"/>
          </a:xfrm>
          <a:prstGeom prst="rect">
            <a:avLst/>
          </a:prstGeom>
          <a:noFill/>
          <a:ln w="9525" cap="flat" cmpd="sng">
            <a:noFill/>
            <a:prstDash val="solid"/>
            <a:miter/>
          </a:ln>
        </p:spPr>
        <p:txBody>
          <a:bodyPr vert="horz" wrap="none" lIns="91440" tIns="45720" rIns="91440" bIns="45720" anchor="t" anchorCtr="0">
            <a:prstTxWarp prst="textNoShape">
              <a:avLst/>
            </a:prstTxWarp>
          </a:bodyPr>
          <a:lstStyle/>
          <a:p>
            <a:pPr marL="0" indent="0" algn="r">
              <a:lnSpc>
                <a:spcPct val="100000"/>
              </a:lnSpc>
              <a:spcBef>
                <a:spcPts val="0"/>
              </a:spcBef>
              <a:spcAft>
                <a:spcPts val="0"/>
              </a:spcAft>
              <a:buNone/>
            </a:pPr>
            <a:r>
              <a:rPr lang="zh-CN" altLang="en-US" sz="2300" b="1" u="none" strike="noStrike" kern="1200" cap="none" spc="250" baseline="0" dirty="0">
                <a:solidFill>
                  <a:srgbClr val="D70000"/>
                </a:solidFill>
                <a:latin typeface="微软雅黑" charset="0"/>
                <a:ea typeface="微软雅黑" charset="0"/>
                <a:cs typeface="微软雅黑" charset="0"/>
              </a:rPr>
              <a:t>三项基础性工作</a:t>
            </a:r>
          </a:p>
        </p:txBody>
      </p:sp>
      <p:sp>
        <p:nvSpPr>
          <p:cNvPr id="64" name="文本框"/>
          <p:cNvSpPr>
            <a:spLocks noGrp="1"/>
          </p:cNvSpPr>
          <p:nvPr>
            <p:ph type="body"/>
          </p:nvPr>
        </p:nvSpPr>
        <p:spPr>
          <a:xfrm>
            <a:off x="1310161" y="178325"/>
            <a:ext cx="8639865" cy="959237"/>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nSpc>
                <a:spcPct val="100000"/>
              </a:lnSpc>
              <a:buNone/>
            </a:pPr>
            <a:r>
              <a:rPr lang="zh-CN" altLang="en-US" sz="2400" b="1" spc="300" dirty="0">
                <a:cs typeface="Times New Roman" charset="0"/>
              </a:rPr>
              <a:t>坚持“以本为本”推进“四个回归”</a:t>
            </a:r>
            <a:endParaRPr lang="en-US" altLang="zh-CN" sz="2400" b="1" spc="300" dirty="0">
              <a:cs typeface="Times New Roman" charset="0"/>
            </a:endParaRPr>
          </a:p>
          <a:p>
            <a:pPr marL="0" indent="0" algn="l">
              <a:lnSpc>
                <a:spcPct val="100000"/>
              </a:lnSpc>
              <a:spcBef>
                <a:spcPts val="1000"/>
              </a:spcBef>
              <a:spcAft>
                <a:spcPts val="0"/>
              </a:spcAft>
              <a:buNone/>
            </a:pPr>
            <a:r>
              <a:rPr lang="zh-CN" altLang="en-US" sz="2400" b="1" u="none" strike="noStrike" kern="1200" cap="none" spc="300" baseline="0" dirty="0">
                <a:solidFill>
                  <a:schemeClr val="tx1"/>
                </a:solidFill>
                <a:latin typeface="微软雅黑" charset="0"/>
                <a:ea typeface="微软雅黑" charset="0"/>
                <a:cs typeface="Times New Roman" charset="0"/>
              </a:rPr>
              <a:t>建设中国特色、世界水平的一流本科教育</a:t>
            </a:r>
          </a:p>
        </p:txBody>
      </p:sp>
      <p:sp>
        <p:nvSpPr>
          <p:cNvPr id="65" name="矩形"/>
          <p:cNvSpPr>
            <a:spLocks/>
          </p:cNvSpPr>
          <p:nvPr/>
        </p:nvSpPr>
        <p:spPr>
          <a:xfrm>
            <a:off x="997527" y="1478608"/>
            <a:ext cx="10664041" cy="432802"/>
          </a:xfrm>
          <a:prstGeom prst="rect">
            <a:avLst/>
          </a:prstGeom>
          <a:solidFill>
            <a:srgbClr val="C00000"/>
          </a:solidFill>
          <a:effectLst>
            <a:outerShdw blurRad="149987" dist="250190" dir="8460000" algn="ctr" rotWithShape="0">
              <a:srgbClr val="000000">
                <a:alpha val="27450"/>
              </a:srgbClr>
            </a:outerShdw>
            <a:softEdge rad="12700"/>
          </a:effectLst>
          <a:scene3d>
            <a:camera prst="legacyObliqueFront"/>
            <a:lightRig rig="legacyFlat4" dir="t"/>
          </a:scene3d>
          <a:sp3d prstMaterial="legacyMetal">
            <a:bevelT w="13500" h="13500" prst="angle"/>
            <a:bevelB w="13500" h="13500" prst="angle"/>
          </a:sp3d>
        </p:spPr>
        <p:txBody>
          <a:bodyPr vert="horz" wrap="square" lIns="72000" tIns="36000" rIns="72000" bIns="36000" anchor="t" anchorCtr="0">
            <a:prstTxWarp prst="textNoShape">
              <a:avLst/>
            </a:prstTxWarp>
          </a:bodyPr>
          <a:lstStyle/>
          <a:p>
            <a:pPr marL="0" indent="0" algn="just" fontAlgn="auto">
              <a:lnSpc>
                <a:spcPct val="129999"/>
              </a:lnSpc>
              <a:spcBef>
                <a:spcPts val="0"/>
              </a:spcBef>
              <a:spcAft>
                <a:spcPts val="0"/>
              </a:spcAft>
              <a:buNone/>
            </a:pPr>
            <a:r>
              <a:rPr lang="zh-CN" altLang="en-US" sz="1800" u="none" strike="noStrike" kern="1200" cap="none" spc="0" baseline="0" dirty="0">
                <a:solidFill>
                  <a:srgbClr val="FFFFFF"/>
                </a:solidFill>
                <a:latin typeface="微软雅黑" charset="0"/>
                <a:ea typeface="微软雅黑" charset="0"/>
                <a:cs typeface="微软雅黑" charset="0"/>
              </a:rPr>
              <a:t>习近平总书记强调，大学是立德树人、培养人才的地方，是青年人学习知识、增长才干、放飞梦想的地方</a:t>
            </a:r>
            <a:endParaRPr lang="zh-CN" altLang="en-US" sz="1800" b="1" u="none" strike="noStrike" kern="1200" cap="none" spc="0" baseline="0" dirty="0">
              <a:solidFill>
                <a:schemeClr val="bg1"/>
              </a:solidFill>
              <a:effectLst>
                <a:outerShdw blurRad="38100" dist="38100" dir="2700000" algn="tl">
                  <a:srgbClr val="000000">
                    <a:alpha val="43000"/>
                  </a:srgbClr>
                </a:outerShdw>
              </a:effectLst>
              <a:latin typeface="黑体" pitchFamily="49" charset="-122"/>
              <a:ea typeface="黑体" pitchFamily="49" charset="-122"/>
              <a:cs typeface="微软雅黑" charset="0"/>
            </a:endParaRPr>
          </a:p>
        </p:txBody>
      </p:sp>
      <p:pic>
        <p:nvPicPr>
          <p:cNvPr id="848" name="图片"/>
          <p:cNvPicPr>
            <a:picLocks noChangeAspect="1"/>
          </p:cNvPicPr>
          <p:nvPr/>
        </p:nvPicPr>
        <p:blipFill>
          <a:blip r:embed="rId3"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897603731"/>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1000"/>
                                        <p:tgtEl>
                                          <p:spTgt spid="60"/>
                                        </p:tgtEl>
                                      </p:cBhvr>
                                    </p:animEffect>
                                    <p:anim calcmode="lin" valueType="num">
                                      <p:cBhvr>
                                        <p:cTn id="14" dur="1000" fill="hold"/>
                                        <p:tgtEl>
                                          <p:spTgt spid="60"/>
                                        </p:tgtEl>
                                        <p:attrNameLst>
                                          <p:attrName>ppt_x</p:attrName>
                                        </p:attrNameLst>
                                      </p:cBhvr>
                                      <p:tavLst>
                                        <p:tav tm="0">
                                          <p:val>
                                            <p:strVal val="#ppt_x"/>
                                          </p:val>
                                        </p:tav>
                                        <p:tav tm="100000">
                                          <p:val>
                                            <p:strVal val="#ppt_x"/>
                                          </p:val>
                                        </p:tav>
                                      </p:tavLst>
                                    </p:anim>
                                    <p:anim calcmode="lin" valueType="num">
                                      <p:cBhvr>
                                        <p:cTn id="15"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1000"/>
                                        <p:tgtEl>
                                          <p:spTgt spid="57"/>
                                        </p:tgtEl>
                                      </p:cBhvr>
                                    </p:animEffect>
                                    <p:anim calcmode="lin" valueType="num">
                                      <p:cBhvr>
                                        <p:cTn id="21" dur="1000" fill="hold"/>
                                        <p:tgtEl>
                                          <p:spTgt spid="57"/>
                                        </p:tgtEl>
                                        <p:attrNameLst>
                                          <p:attrName>ppt_x</p:attrName>
                                        </p:attrNameLst>
                                      </p:cBhvr>
                                      <p:tavLst>
                                        <p:tav tm="0">
                                          <p:val>
                                            <p:strVal val="#ppt_x"/>
                                          </p:val>
                                        </p:tav>
                                        <p:tav tm="100000">
                                          <p:val>
                                            <p:strVal val="#ppt_x"/>
                                          </p:val>
                                        </p:tav>
                                      </p:tavLst>
                                    </p:anim>
                                    <p:anim calcmode="lin" valueType="num">
                                      <p:cBhvr>
                                        <p:cTn id="2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1000"/>
                                        <p:tgtEl>
                                          <p:spTgt spid="61"/>
                                        </p:tgtEl>
                                      </p:cBhvr>
                                    </p:animEffect>
                                    <p:anim calcmode="lin" valueType="num">
                                      <p:cBhvr>
                                        <p:cTn id="28" dur="1000" fill="hold"/>
                                        <p:tgtEl>
                                          <p:spTgt spid="61"/>
                                        </p:tgtEl>
                                        <p:attrNameLst>
                                          <p:attrName>ppt_x</p:attrName>
                                        </p:attrNameLst>
                                      </p:cBhvr>
                                      <p:tavLst>
                                        <p:tav tm="0">
                                          <p:val>
                                            <p:strVal val="#ppt_x"/>
                                          </p:val>
                                        </p:tav>
                                        <p:tav tm="100000">
                                          <p:val>
                                            <p:strVal val="#ppt_x"/>
                                          </p:val>
                                        </p:tav>
                                      </p:tavLst>
                                    </p:anim>
                                    <p:anim calcmode="lin" valueType="num">
                                      <p:cBhvr>
                                        <p:cTn id="2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1000"/>
                                        <p:tgtEl>
                                          <p:spTgt spid="56"/>
                                        </p:tgtEl>
                                      </p:cBhvr>
                                    </p:animEffect>
                                    <p:anim calcmode="lin" valueType="num">
                                      <p:cBhvr>
                                        <p:cTn id="35" dur="1000" fill="hold"/>
                                        <p:tgtEl>
                                          <p:spTgt spid="56"/>
                                        </p:tgtEl>
                                        <p:attrNameLst>
                                          <p:attrName>ppt_x</p:attrName>
                                        </p:attrNameLst>
                                      </p:cBhvr>
                                      <p:tavLst>
                                        <p:tav tm="0">
                                          <p:val>
                                            <p:strVal val="#ppt_x"/>
                                          </p:val>
                                        </p:tav>
                                        <p:tav tm="100000">
                                          <p:val>
                                            <p:strVal val="#ppt_x"/>
                                          </p:val>
                                        </p:tav>
                                      </p:tavLst>
                                    </p:anim>
                                    <p:anim calcmode="lin" valueType="num">
                                      <p:cBhvr>
                                        <p:cTn id="3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1000"/>
                                        <p:tgtEl>
                                          <p:spTgt spid="62"/>
                                        </p:tgtEl>
                                      </p:cBhvr>
                                    </p:animEffect>
                                    <p:anim calcmode="lin" valueType="num">
                                      <p:cBhvr>
                                        <p:cTn id="49" dur="1000" fill="hold"/>
                                        <p:tgtEl>
                                          <p:spTgt spid="62"/>
                                        </p:tgtEl>
                                        <p:attrNameLst>
                                          <p:attrName>ppt_x</p:attrName>
                                        </p:attrNameLst>
                                      </p:cBhvr>
                                      <p:tavLst>
                                        <p:tav tm="0">
                                          <p:val>
                                            <p:strVal val="#ppt_x"/>
                                          </p:val>
                                        </p:tav>
                                        <p:tav tm="100000">
                                          <p:val>
                                            <p:strVal val="#ppt_x"/>
                                          </p:val>
                                        </p:tav>
                                      </p:tavLst>
                                    </p:anim>
                                    <p:anim calcmode="lin" valueType="num">
                                      <p:cBhvr>
                                        <p:cTn id="50"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1000"/>
                                        <p:tgtEl>
                                          <p:spTgt spid="59"/>
                                        </p:tgtEl>
                                      </p:cBhvr>
                                    </p:animEffect>
                                    <p:anim calcmode="lin" valueType="num">
                                      <p:cBhvr>
                                        <p:cTn id="56" dur="1000" fill="hold"/>
                                        <p:tgtEl>
                                          <p:spTgt spid="59"/>
                                        </p:tgtEl>
                                        <p:attrNameLst>
                                          <p:attrName>ppt_x</p:attrName>
                                        </p:attrNameLst>
                                      </p:cBhvr>
                                      <p:tavLst>
                                        <p:tav tm="0">
                                          <p:val>
                                            <p:strVal val="#ppt_x"/>
                                          </p:val>
                                        </p:tav>
                                        <p:tav tm="100000">
                                          <p:val>
                                            <p:strVal val="#ppt_x"/>
                                          </p:val>
                                        </p:tav>
                                      </p:tavLst>
                                    </p:anim>
                                    <p:anim calcmode="lin" valueType="num">
                                      <p:cBhvr>
                                        <p:cTn id="57"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1000"/>
                                        <p:tgtEl>
                                          <p:spTgt spid="58"/>
                                        </p:tgtEl>
                                      </p:cBhvr>
                                    </p:animEffect>
                                    <p:anim calcmode="lin" valueType="num">
                                      <p:cBhvr>
                                        <p:cTn id="63" dur="1000" fill="hold"/>
                                        <p:tgtEl>
                                          <p:spTgt spid="58"/>
                                        </p:tgtEl>
                                        <p:attrNameLst>
                                          <p:attrName>ppt_x</p:attrName>
                                        </p:attrNameLst>
                                      </p:cBhvr>
                                      <p:tavLst>
                                        <p:tav tm="0">
                                          <p:val>
                                            <p:strVal val="#ppt_x"/>
                                          </p:val>
                                        </p:tav>
                                        <p:tav tm="100000">
                                          <p:val>
                                            <p:strVal val="#ppt_x"/>
                                          </p:val>
                                        </p:tav>
                                      </p:tavLst>
                                    </p:anim>
                                    <p:anim calcmode="lin" valueType="num">
                                      <p:cBhvr>
                                        <p:cTn id="6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64">
                                            <p:txEl>
                                              <p:pRg st="0" end="0"/>
                                            </p:txEl>
                                          </p:spTgt>
                                        </p:tgtEl>
                                        <p:attrNameLst>
                                          <p:attrName>style.visibility</p:attrName>
                                        </p:attrNameLst>
                                      </p:cBhvr>
                                      <p:to>
                                        <p:strVal val="visible"/>
                                      </p:to>
                                    </p:set>
                                    <p:animEffect transition="in" filter="fade">
                                      <p:cBhvr>
                                        <p:cTn id="69" dur="1000"/>
                                        <p:tgtEl>
                                          <p:spTgt spid="64">
                                            <p:txEl>
                                              <p:pRg st="0" end="0"/>
                                            </p:txEl>
                                          </p:spTgt>
                                        </p:tgtEl>
                                      </p:cBhvr>
                                    </p:animEffect>
                                    <p:anim calcmode="lin" valueType="num">
                                      <p:cBhvr>
                                        <p:cTn id="70"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71"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64">
                                            <p:txEl>
                                              <p:pRg st="1" end="1"/>
                                            </p:txEl>
                                          </p:spTgt>
                                        </p:tgtEl>
                                        <p:attrNameLst>
                                          <p:attrName>style.visibility</p:attrName>
                                        </p:attrNameLst>
                                      </p:cBhvr>
                                      <p:to>
                                        <p:strVal val="visible"/>
                                      </p:to>
                                    </p:set>
                                    <p:animEffect transition="in" filter="fade">
                                      <p:cBhvr>
                                        <p:cTn id="76" dur="1000"/>
                                        <p:tgtEl>
                                          <p:spTgt spid="64">
                                            <p:txEl>
                                              <p:pRg st="1" end="1"/>
                                            </p:txEl>
                                          </p:spTgt>
                                        </p:tgtEl>
                                      </p:cBhvr>
                                    </p:animEffect>
                                    <p:anim calcmode="lin" valueType="num">
                                      <p:cBhvr>
                                        <p:cTn id="77" dur="1000" fill="hold"/>
                                        <p:tgtEl>
                                          <p:spTgt spid="6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6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fade">
                                      <p:cBhvr>
                                        <p:cTn id="83" dur="1000"/>
                                        <p:tgtEl>
                                          <p:spTgt spid="65"/>
                                        </p:tgtEl>
                                      </p:cBhvr>
                                    </p:animEffect>
                                    <p:anim calcmode="lin" valueType="num">
                                      <p:cBhvr>
                                        <p:cTn id="84" dur="1000" fill="hold"/>
                                        <p:tgtEl>
                                          <p:spTgt spid="65"/>
                                        </p:tgtEl>
                                        <p:attrNameLst>
                                          <p:attrName>ppt_x</p:attrName>
                                        </p:attrNameLst>
                                      </p:cBhvr>
                                      <p:tavLst>
                                        <p:tav tm="0">
                                          <p:val>
                                            <p:strVal val="#ppt_x"/>
                                          </p:val>
                                        </p:tav>
                                        <p:tav tm="100000">
                                          <p:val>
                                            <p:strVal val="#ppt_x"/>
                                          </p:val>
                                        </p:tav>
                                      </p:tavLst>
                                    </p:anim>
                                    <p:anim calcmode="lin" valueType="num">
                                      <p:cBhvr>
                                        <p:cTn id="8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p:bldP spid="63" grpId="0"/>
      <p:bldP spid="64" grpId="0" build="p"/>
      <p:bldP spid="6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923"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924"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927" name="组合"/>
          <p:cNvGrpSpPr>
            <a:grpSpLocks/>
          </p:cNvGrpSpPr>
          <p:nvPr/>
        </p:nvGrpSpPr>
        <p:grpSpPr>
          <a:xfrm>
            <a:off x="361955" y="-4761"/>
            <a:ext cx="2070099" cy="1585912"/>
            <a:chOff x="361955" y="-4761"/>
            <a:chExt cx="2070099" cy="1585912"/>
          </a:xfrm>
        </p:grpSpPr>
        <p:sp>
          <p:nvSpPr>
            <p:cNvPr id="925"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926"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928"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50" y="0"/>
                </a:moveTo>
                <a:lnTo>
                  <a:pt x="0" y="19974"/>
                </a:lnTo>
                <a:lnTo>
                  <a:pt x="0" y="21600"/>
                </a:lnTo>
                <a:lnTo>
                  <a:pt x="21600" y="0"/>
                </a:lnTo>
                <a:lnTo>
                  <a:pt x="15250" y="0"/>
                </a:lnTo>
                <a:close/>
              </a:path>
            </a:pathLst>
          </a:custGeom>
          <a:solidFill>
            <a:schemeClr val="accent2"/>
          </a:solidFill>
          <a:ln w="9525" cap="flat" cmpd="sng">
            <a:noFill/>
            <a:prstDash val="solid"/>
            <a:round/>
          </a:ln>
        </p:spPr>
      </p:sp>
      <p:sp>
        <p:nvSpPr>
          <p:cNvPr id="929"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930"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8" y="0"/>
                </a:lnTo>
                <a:lnTo>
                  <a:pt x="21600" y="126"/>
                </a:lnTo>
                <a:close/>
              </a:path>
            </a:pathLst>
          </a:custGeom>
          <a:solidFill>
            <a:schemeClr val="tx2"/>
          </a:solidFill>
          <a:ln w="9525" cap="flat" cmpd="sng">
            <a:noFill/>
            <a:prstDash val="solid"/>
            <a:round/>
          </a:ln>
        </p:spPr>
      </p:sp>
      <p:sp>
        <p:nvSpPr>
          <p:cNvPr id="931" name="曲线"/>
          <p:cNvSpPr>
            <a:spLocks/>
          </p:cNvSpPr>
          <p:nvPr/>
        </p:nvSpPr>
        <p:spPr>
          <a:xfrm>
            <a:off x="2423587" y="4622800"/>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2"/>
                </a:lnTo>
                <a:lnTo>
                  <a:pt x="20024" y="21599"/>
                </a:lnTo>
                <a:lnTo>
                  <a:pt x="21600" y="21585"/>
                </a:lnTo>
                <a:close/>
              </a:path>
            </a:pathLst>
          </a:custGeom>
          <a:solidFill>
            <a:schemeClr val="tx2"/>
          </a:solidFill>
          <a:ln w="9525" cap="flat" cmpd="sng">
            <a:noFill/>
            <a:prstDash val="solid"/>
            <a:round/>
          </a:ln>
        </p:spPr>
      </p:sp>
      <p:sp>
        <p:nvSpPr>
          <p:cNvPr id="932" name="曲线"/>
          <p:cNvSpPr>
            <a:spLocks/>
          </p:cNvSpPr>
          <p:nvPr/>
        </p:nvSpPr>
        <p:spPr>
          <a:xfrm>
            <a:off x="2425700" y="4660897"/>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9"/>
                </a:lnTo>
                <a:lnTo>
                  <a:pt x="19499" y="21600"/>
                </a:lnTo>
                <a:lnTo>
                  <a:pt x="21600" y="21600"/>
                </a:lnTo>
                <a:close/>
              </a:path>
            </a:pathLst>
          </a:custGeom>
          <a:solidFill>
            <a:schemeClr val="accent1"/>
          </a:solidFill>
          <a:ln w="9525" cap="flat" cmpd="sng">
            <a:noFill/>
            <a:prstDash val="solid"/>
            <a:round/>
          </a:ln>
        </p:spPr>
      </p:sp>
      <p:sp>
        <p:nvSpPr>
          <p:cNvPr id="933" name="曲线"/>
          <p:cNvSpPr>
            <a:spLocks/>
          </p:cNvSpPr>
          <p:nvPr/>
        </p:nvSpPr>
        <p:spPr>
          <a:xfrm>
            <a:off x="2419352" y="4703757"/>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600" y="21556"/>
                </a:lnTo>
                <a:lnTo>
                  <a:pt x="21506" y="21600"/>
                </a:lnTo>
                <a:lnTo>
                  <a:pt x="15641" y="21556"/>
                </a:lnTo>
                <a:close/>
              </a:path>
            </a:pathLst>
          </a:custGeom>
          <a:solidFill>
            <a:schemeClr val="accent2"/>
          </a:solidFill>
          <a:ln w="9525" cap="flat" cmpd="sng">
            <a:noFill/>
            <a:prstDash val="solid"/>
            <a:round/>
          </a:ln>
        </p:spPr>
      </p:sp>
      <p:sp>
        <p:nvSpPr>
          <p:cNvPr id="934"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935"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936" name="矩形"/>
          <p:cNvSpPr>
            <a:spLocks/>
          </p:cNvSpPr>
          <p:nvPr/>
        </p:nvSpPr>
        <p:spPr>
          <a:xfrm>
            <a:off x="2734733" y="2997200"/>
            <a:ext cx="7298267"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a:ea typeface="华文楷体"/>
                <a:cs typeface="Calibri" charset="0"/>
              </a:rPr>
              <a:t>形势与政策课专用</a:t>
            </a:r>
            <a:endParaRPr lang="zh-CN" altLang="en-US" sz="3700" b="1" u="none" strike="noStrike" kern="1200" cap="none" spc="0" baseline="0">
              <a:solidFill>
                <a:srgbClr val="FFFFFF"/>
              </a:solidFill>
              <a:latin typeface="华文楷体"/>
              <a:ea typeface="楷体-简" charset="-122"/>
              <a:cs typeface="楷体-简" charset="-122"/>
            </a:endParaRPr>
          </a:p>
        </p:txBody>
      </p:sp>
      <p:sp>
        <p:nvSpPr>
          <p:cNvPr id="937" name="曲线"/>
          <p:cNvSpPr>
            <a:spLocks/>
          </p:cNvSpPr>
          <p:nvPr/>
        </p:nvSpPr>
        <p:spPr>
          <a:xfrm>
            <a:off x="2415117" y="-9526"/>
            <a:ext cx="9776883" cy="7105650"/>
          </a:xfrm>
          <a:custGeom>
            <a:avLst/>
            <a:gdLst>
              <a:gd name="T1" fmla="*/ 0 w 21600"/>
              <a:gd name="T2" fmla="*/ 0 h 21600"/>
              <a:gd name="T3" fmla="*/ 21600 w 21600"/>
              <a:gd name="T4" fmla="*/ 21600 h 21600"/>
            </a:gdLst>
            <a:ahLst/>
            <a:cxnLst/>
            <a:rect l="T1" t="T2" r="T3" b="T4"/>
            <a:pathLst>
              <a:path w="21600" h="21600">
                <a:moveTo>
                  <a:pt x="6938" y="0"/>
                </a:moveTo>
                <a:lnTo>
                  <a:pt x="4" y="5078"/>
                </a:lnTo>
                <a:lnTo>
                  <a:pt x="0" y="13966"/>
                </a:lnTo>
                <a:lnTo>
                  <a:pt x="10476" y="21600"/>
                </a:lnTo>
                <a:lnTo>
                  <a:pt x="21600" y="21570"/>
                </a:lnTo>
                <a:lnTo>
                  <a:pt x="21571" y="0"/>
                </a:lnTo>
                <a:lnTo>
                  <a:pt x="6938" y="0"/>
                </a:lnTo>
                <a:close/>
              </a:path>
            </a:pathLst>
          </a:custGeom>
          <a:solidFill>
            <a:schemeClr val="bg1"/>
          </a:solidFill>
          <a:ln w="9525" cap="flat" cmpd="sng">
            <a:noFill/>
            <a:prstDash val="solid"/>
            <a:round/>
          </a:ln>
        </p:spPr>
      </p:sp>
      <p:pic>
        <p:nvPicPr>
          <p:cNvPr id="938" name="图片" descr="中心组学习2.gif"/>
          <p:cNvPicPr>
            <a:picLocks noChangeAspect="1"/>
          </p:cNvPicPr>
          <p:nvPr/>
        </p:nvPicPr>
        <p:blipFill>
          <a:blip r:embed="rId5" cstate="print"/>
          <a:stretch>
            <a:fillRect/>
          </a:stretch>
        </p:blipFill>
        <p:spPr>
          <a:xfrm>
            <a:off x="3193152" y="226707"/>
            <a:ext cx="10075545" cy="5045940"/>
          </a:xfrm>
          <a:prstGeom prst="rect">
            <a:avLst/>
          </a:prstGeom>
          <a:noFill/>
          <a:ln w="9525" cap="flat" cmpd="sng">
            <a:noFill/>
            <a:prstDash val="solid"/>
            <a:miter/>
          </a:ln>
        </p:spPr>
      </p:pic>
      <p:pic>
        <p:nvPicPr>
          <p:cNvPr id="939"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
        <p:nvSpPr>
          <p:cNvPr id="940" name="矩形"/>
          <p:cNvSpPr>
            <a:spLocks/>
          </p:cNvSpPr>
          <p:nvPr/>
        </p:nvSpPr>
        <p:spPr>
          <a:xfrm>
            <a:off x="2377914" y="1730851"/>
            <a:ext cx="9814085" cy="3031591"/>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en-US" altLang="zh-CN" sz="2700" b="1" u="none" strike="noStrike" kern="1200" cap="none" spc="67" baseline="0">
                <a:ln w="13487" cap="flat">
                  <a:solidFill>
                    <a:srgbClr val="06111E">
                      <a:alpha val="6000"/>
                    </a:srgbClr>
                  </a:solidFill>
                  <a:prstDash val="solid"/>
                  <a:round/>
                </a:ln>
                <a:solidFill>
                  <a:srgbClr val="000000"/>
                </a:solidFill>
                <a:effectLst>
                  <a:innerShdw blurRad="50888" dist="38493" dir="13500000">
                    <a:srgbClr val="000000">
                      <a:alpha val="60000"/>
                    </a:srgbClr>
                  </a:innerShdw>
                </a:effectLst>
                <a:latin typeface="黑体" pitchFamily="49" charset="-122"/>
                <a:ea typeface="黑体" pitchFamily="49" charset="-122"/>
                <a:cs typeface="Calibri" charset="0"/>
              </a:rPr>
              <a:t>    《</a:t>
            </a:r>
            <a:r>
              <a:rPr lang="zh-CN" altLang="en-US" sz="2700" b="1" u="none" strike="noStrike" kern="1200" cap="none" spc="67" baseline="0">
                <a:ln w="13487" cap="flat">
                  <a:solidFill>
                    <a:srgbClr val="06111E">
                      <a:alpha val="6000"/>
                    </a:srgbClr>
                  </a:solidFill>
                  <a:prstDash val="solid"/>
                  <a:round/>
                </a:ln>
                <a:solidFill>
                  <a:srgbClr val="000000"/>
                </a:solidFill>
                <a:effectLst>
                  <a:innerShdw blurRad="50888" dist="38493" dir="13500000">
                    <a:srgbClr val="000000">
                      <a:alpha val="60000"/>
                    </a:srgbClr>
                  </a:innerShdw>
                </a:effectLst>
                <a:latin typeface="黑体" pitchFamily="49" charset="-122"/>
                <a:ea typeface="黑体" pitchFamily="49" charset="-122"/>
                <a:cs typeface="Calibri" charset="0"/>
              </a:rPr>
              <a:t>党委中心组学习》是中共中央宣传部主管，为各级党委中心组学习服务的专门刊物，旨在宣传和阐释党的最新理论创新成果，解读党和国家的重大政策及中央领导同志重要指示精神，探讨经济社会发展的重大问题。</a:t>
            </a:r>
            <a:endParaRPr lang="en-US" altLang="zh-CN" sz="2700" b="1" u="none" strike="noStrike" kern="1200" cap="none" spc="67" baseline="0">
              <a:ln w="13487" cap="flat">
                <a:solidFill>
                  <a:srgbClr val="06111E">
                    <a:alpha val="6000"/>
                  </a:srgbClr>
                </a:solidFill>
                <a:prstDash val="solid"/>
                <a:round/>
              </a:ln>
              <a:solidFill>
                <a:srgbClr val="000000"/>
              </a:solidFill>
              <a:effectLst>
                <a:innerShdw blurRad="50888" dist="38493" dir="13500000">
                  <a:srgbClr val="000000">
                    <a:alpha val="60000"/>
                  </a:srgbClr>
                </a:innerShdw>
              </a:effectLst>
              <a:latin typeface="黑体" pitchFamily="49" charset="-122"/>
              <a:ea typeface="黑体" pitchFamily="49" charset="-122"/>
              <a:cs typeface="Calibri" charset="0"/>
            </a:endParaRPr>
          </a:p>
          <a:p>
            <a:pPr marL="0" indent="0" algn="just" defTabSz="1219073">
              <a:lnSpc>
                <a:spcPct val="100000"/>
              </a:lnSpc>
              <a:spcBef>
                <a:spcPts val="0"/>
              </a:spcBef>
              <a:spcAft>
                <a:spcPts val="0"/>
              </a:spcAft>
              <a:buNone/>
            </a:pPr>
            <a:r>
              <a:rPr lang="en-US" altLang="zh-CN" sz="2700" b="1" u="none" strike="noStrike" kern="1200" cap="none" spc="67" baseline="0">
                <a:ln w="13487" cap="flat">
                  <a:solidFill>
                    <a:srgbClr val="06111E">
                      <a:alpha val="6000"/>
                    </a:srgbClr>
                  </a:solidFill>
                  <a:prstDash val="solid"/>
                  <a:round/>
                </a:ln>
                <a:solidFill>
                  <a:srgbClr val="000000"/>
                </a:solidFill>
                <a:effectLst>
                  <a:innerShdw blurRad="50888" dist="38493" dir="13500000">
                    <a:srgbClr val="000000">
                      <a:alpha val="60000"/>
                    </a:srgbClr>
                  </a:innerShdw>
                </a:effectLst>
                <a:latin typeface="黑体" pitchFamily="49" charset="-122"/>
                <a:ea typeface="黑体" pitchFamily="49" charset="-122"/>
                <a:cs typeface="Calibri" charset="0"/>
              </a:rPr>
              <a:t>    </a:t>
            </a:r>
            <a:r>
              <a:rPr lang="zh-CN" altLang="en-US" sz="2700" b="1" u="none" strike="noStrike" kern="1200" cap="none" spc="67" baseline="0">
                <a:ln w="13487" cap="flat">
                  <a:solidFill>
                    <a:srgbClr val="06111E">
                      <a:alpha val="6000"/>
                    </a:srgbClr>
                  </a:solidFill>
                  <a:prstDash val="solid"/>
                  <a:round/>
                </a:ln>
                <a:solidFill>
                  <a:srgbClr val="000000"/>
                </a:solidFill>
                <a:effectLst>
                  <a:innerShdw blurRad="50888" dist="38493" dir="13500000">
                    <a:srgbClr val="000000">
                      <a:alpha val="60000"/>
                    </a:srgbClr>
                  </a:innerShdw>
                </a:effectLst>
                <a:latin typeface="黑体" pitchFamily="49" charset="-122"/>
                <a:ea typeface="黑体" pitchFamily="49" charset="-122"/>
                <a:cs typeface="Calibri" charset="0"/>
              </a:rPr>
              <a:t>刊物以专题稿件为主，作者为中央和国家机关部委领导、省（区、市）党委政府负责同志和相关领域的权威专家，内容准确权威、系统实用，是党委中心组学习不可多得的材料。</a:t>
            </a:r>
          </a:p>
        </p:txBody>
      </p:sp>
      <p:sp>
        <p:nvSpPr>
          <p:cNvPr id="941" name="矩形"/>
          <p:cNvSpPr>
            <a:spLocks/>
          </p:cNvSpPr>
          <p:nvPr/>
        </p:nvSpPr>
        <p:spPr>
          <a:xfrm>
            <a:off x="86787" y="4457703"/>
            <a:ext cx="2267308" cy="215900"/>
          </a:xfrm>
          <a:prstGeom prst="rect">
            <a:avLst/>
          </a:prstGeom>
          <a:solidFill>
            <a:schemeClr val="bg2"/>
          </a:solidFill>
          <a:ln w="9525" cap="flat" cmpd="sng">
            <a:noFill/>
            <a:prstDash val="solid"/>
            <a:round/>
          </a:ln>
        </p:spPr>
      </p:sp>
      <p:sp>
        <p:nvSpPr>
          <p:cNvPr id="942" name="矩形"/>
          <p:cNvSpPr>
            <a:spLocks/>
          </p:cNvSpPr>
          <p:nvPr/>
        </p:nvSpPr>
        <p:spPr>
          <a:xfrm>
            <a:off x="-66675" y="4389441"/>
            <a:ext cx="2686045"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spTree>
    <p:extLst>
      <p:ext uri="{BB962C8B-B14F-4D97-AF65-F5344CB8AC3E}">
        <p14:creationId xmlns:p14="http://schemas.microsoft.com/office/powerpoint/2010/main" val="1981735545"/>
      </p:ext>
    </p:extLst>
  </p:cSld>
  <p:clrMapOvr>
    <a:masterClrMapping/>
  </p:clrMapOvr>
  <p:transition spd="slow">
    <p:pull/>
  </p:transition>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943"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944"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947" name="组合"/>
          <p:cNvGrpSpPr>
            <a:grpSpLocks/>
          </p:cNvGrpSpPr>
          <p:nvPr/>
        </p:nvGrpSpPr>
        <p:grpSpPr>
          <a:xfrm>
            <a:off x="361955" y="-4761"/>
            <a:ext cx="2070099" cy="1585912"/>
            <a:chOff x="361955" y="-4761"/>
            <a:chExt cx="2070099" cy="1585912"/>
          </a:xfrm>
        </p:grpSpPr>
        <p:sp>
          <p:nvSpPr>
            <p:cNvPr id="945"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946"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948"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50" y="0"/>
                </a:moveTo>
                <a:lnTo>
                  <a:pt x="0" y="19974"/>
                </a:lnTo>
                <a:lnTo>
                  <a:pt x="0" y="21600"/>
                </a:lnTo>
                <a:lnTo>
                  <a:pt x="21600" y="0"/>
                </a:lnTo>
                <a:lnTo>
                  <a:pt x="15250" y="0"/>
                </a:lnTo>
                <a:close/>
              </a:path>
            </a:pathLst>
          </a:custGeom>
          <a:solidFill>
            <a:schemeClr val="accent2"/>
          </a:solidFill>
          <a:ln w="9525" cap="flat" cmpd="sng">
            <a:noFill/>
            <a:prstDash val="solid"/>
            <a:round/>
          </a:ln>
        </p:spPr>
      </p:sp>
      <p:sp>
        <p:nvSpPr>
          <p:cNvPr id="949"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950"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8" y="0"/>
                </a:lnTo>
                <a:lnTo>
                  <a:pt x="21600" y="126"/>
                </a:lnTo>
                <a:close/>
              </a:path>
            </a:pathLst>
          </a:custGeom>
          <a:solidFill>
            <a:schemeClr val="tx2"/>
          </a:solidFill>
          <a:ln w="9525" cap="flat" cmpd="sng">
            <a:noFill/>
            <a:prstDash val="solid"/>
            <a:round/>
          </a:ln>
        </p:spPr>
      </p:sp>
      <p:sp>
        <p:nvSpPr>
          <p:cNvPr id="951"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2"/>
                </a:lnTo>
                <a:lnTo>
                  <a:pt x="20024" y="21599"/>
                </a:lnTo>
                <a:lnTo>
                  <a:pt x="21600" y="21585"/>
                </a:lnTo>
                <a:close/>
              </a:path>
            </a:pathLst>
          </a:custGeom>
          <a:solidFill>
            <a:schemeClr val="tx2"/>
          </a:solidFill>
          <a:ln w="9525" cap="flat" cmpd="sng">
            <a:noFill/>
            <a:prstDash val="solid"/>
            <a:round/>
          </a:ln>
        </p:spPr>
      </p:sp>
      <p:sp>
        <p:nvSpPr>
          <p:cNvPr id="952"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9"/>
                </a:lnTo>
                <a:lnTo>
                  <a:pt x="19499" y="21600"/>
                </a:lnTo>
                <a:lnTo>
                  <a:pt x="21600" y="21600"/>
                </a:lnTo>
                <a:close/>
              </a:path>
            </a:pathLst>
          </a:custGeom>
          <a:solidFill>
            <a:schemeClr val="accent1"/>
          </a:solidFill>
          <a:ln w="9525" cap="flat" cmpd="sng">
            <a:noFill/>
            <a:prstDash val="solid"/>
            <a:round/>
          </a:ln>
        </p:spPr>
      </p:sp>
      <p:sp>
        <p:nvSpPr>
          <p:cNvPr id="953"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600" y="21556"/>
                </a:lnTo>
                <a:lnTo>
                  <a:pt x="21506" y="21600"/>
                </a:lnTo>
                <a:lnTo>
                  <a:pt x="15641" y="21556"/>
                </a:lnTo>
                <a:close/>
              </a:path>
            </a:pathLst>
          </a:custGeom>
          <a:solidFill>
            <a:schemeClr val="accent2"/>
          </a:solidFill>
          <a:ln w="9525" cap="flat" cmpd="sng">
            <a:noFill/>
            <a:prstDash val="solid"/>
            <a:round/>
          </a:ln>
        </p:spPr>
      </p:sp>
      <p:sp>
        <p:nvSpPr>
          <p:cNvPr id="954"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955"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956" name="矩形"/>
          <p:cNvSpPr>
            <a:spLocks/>
          </p:cNvSpPr>
          <p:nvPr/>
        </p:nvSpPr>
        <p:spPr>
          <a:xfrm>
            <a:off x="2734733" y="2997200"/>
            <a:ext cx="7298267"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a:ea typeface="华文楷体"/>
                <a:cs typeface="Calibri" charset="0"/>
              </a:rPr>
              <a:t>形势与政策课专用</a:t>
            </a:r>
            <a:endParaRPr lang="zh-CN" altLang="en-US" sz="3700" b="1" u="none" strike="noStrike" kern="1200" cap="none" spc="0" baseline="0">
              <a:solidFill>
                <a:srgbClr val="FFFFFF"/>
              </a:solidFill>
              <a:latin typeface="华文楷体"/>
              <a:ea typeface="楷体-简" charset="-122"/>
              <a:cs typeface="楷体-简" charset="-122"/>
            </a:endParaRPr>
          </a:p>
        </p:txBody>
      </p:sp>
      <p:sp>
        <p:nvSpPr>
          <p:cNvPr id="957"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958"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8" y="0"/>
                </a:moveTo>
                <a:lnTo>
                  <a:pt x="4" y="5078"/>
                </a:lnTo>
                <a:lnTo>
                  <a:pt x="0" y="13966"/>
                </a:lnTo>
                <a:lnTo>
                  <a:pt x="10476" y="21600"/>
                </a:lnTo>
                <a:lnTo>
                  <a:pt x="21600" y="21570"/>
                </a:lnTo>
                <a:lnTo>
                  <a:pt x="21571" y="0"/>
                </a:lnTo>
                <a:lnTo>
                  <a:pt x="6938" y="0"/>
                </a:lnTo>
                <a:close/>
              </a:path>
            </a:pathLst>
          </a:custGeom>
          <a:solidFill>
            <a:schemeClr val="bg1"/>
          </a:solidFill>
          <a:ln w="9525" cap="flat" cmpd="sng">
            <a:noFill/>
            <a:prstDash val="solid"/>
            <a:round/>
          </a:ln>
        </p:spPr>
      </p:sp>
      <p:pic>
        <p:nvPicPr>
          <p:cNvPr id="959" name="图片" descr="大学生.gif"/>
          <p:cNvPicPr>
            <a:picLocks noChangeAspect="1"/>
          </p:cNvPicPr>
          <p:nvPr/>
        </p:nvPicPr>
        <p:blipFill>
          <a:blip r:embed="rId5" cstate="print"/>
          <a:stretch>
            <a:fillRect/>
          </a:stretch>
        </p:blipFill>
        <p:spPr>
          <a:xfrm>
            <a:off x="3262667" y="199638"/>
            <a:ext cx="10071100" cy="5039484"/>
          </a:xfrm>
          <a:prstGeom prst="rect">
            <a:avLst/>
          </a:prstGeom>
          <a:noFill/>
          <a:ln w="9525" cap="flat" cmpd="sng">
            <a:noFill/>
            <a:prstDash val="solid"/>
            <a:round/>
          </a:ln>
        </p:spPr>
      </p:pic>
      <p:sp>
        <p:nvSpPr>
          <p:cNvPr id="960" name="矩形"/>
          <p:cNvSpPr>
            <a:spLocks/>
          </p:cNvSpPr>
          <p:nvPr/>
        </p:nvSpPr>
        <p:spPr>
          <a:xfrm>
            <a:off x="2841644" y="2451870"/>
            <a:ext cx="9048813" cy="2277538"/>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32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charset="0"/>
              </a:rPr>
              <a:t>　　</a:t>
            </a:r>
            <a:r>
              <a:rPr lang="zh-CN" altLang="en-US" sz="2700" b="1" u="none" strike="noStrike" kern="1200" cap="none" spc="67" baseline="0">
                <a:ln w="13487" cap="flat">
                  <a:solidFill>
                    <a:srgbClr val="06111E">
                      <a:alpha val="6000"/>
                    </a:srgbClr>
                  </a:solidFill>
                  <a:prstDash val="solid"/>
                  <a:round/>
                </a:ln>
                <a:solidFill>
                  <a:srgbClr val="000000"/>
                </a:solidFill>
                <a:effectLst>
                  <a:innerShdw blurRad="50888" dist="38493" dir="13500000">
                    <a:srgbClr val="000000">
                      <a:alpha val="60000"/>
                    </a:srgbClr>
                  </a:innerShdw>
                </a:effectLst>
                <a:latin typeface="黑体" pitchFamily="49" charset="-122"/>
                <a:ea typeface="黑体" pitchFamily="49" charset="-122"/>
                <a:cs typeface="Calibri" charset="0"/>
              </a:rPr>
              <a:t>《时事报告大学生版》是教育部社会科学司和思想政治工作司委托，中共中央宣传部时事报告杂志社编辑出版，专供高校形势与政策课使用的权威教材。连续三年摘得期刊平均期印数全国第一的桂冠。</a:t>
            </a:r>
            <a:endParaRPr lang="en-US" altLang="zh-CN" sz="2700" b="1" u="none" strike="noStrike" kern="1200" cap="none" spc="67" baseline="0">
              <a:ln w="13487" cap="flat">
                <a:solidFill>
                  <a:srgbClr val="06111E">
                    <a:alpha val="6000"/>
                  </a:srgbClr>
                </a:solidFill>
                <a:prstDash val="solid"/>
                <a:round/>
              </a:ln>
              <a:solidFill>
                <a:srgbClr val="000000"/>
              </a:solidFill>
              <a:effectLst>
                <a:innerShdw blurRad="50888" dist="38493" dir="13500000">
                  <a:srgbClr val="000000">
                    <a:alpha val="60000"/>
                  </a:srgbClr>
                </a:innerShdw>
              </a:effectLst>
              <a:latin typeface="黑体" pitchFamily="49" charset="-122"/>
              <a:ea typeface="黑体" pitchFamily="49" charset="-122"/>
              <a:cs typeface="Calibri" charset="0"/>
            </a:endParaRPr>
          </a:p>
          <a:p>
            <a:pPr marL="0" indent="0" algn="just" defTabSz="1219073">
              <a:lnSpc>
                <a:spcPct val="100000"/>
              </a:lnSpc>
              <a:spcBef>
                <a:spcPts val="0"/>
              </a:spcBef>
              <a:spcAft>
                <a:spcPts val="0"/>
              </a:spcAft>
              <a:buNone/>
            </a:pPr>
            <a:r>
              <a:rPr lang="zh-CN" altLang="en-US" sz="2700" b="1" u="none" strike="noStrike" kern="1200" cap="none" spc="67" baseline="0">
                <a:ln w="13487" cap="flat">
                  <a:solidFill>
                    <a:srgbClr val="06111E">
                      <a:alpha val="6000"/>
                    </a:srgbClr>
                  </a:solidFill>
                  <a:prstDash val="solid"/>
                  <a:round/>
                </a:ln>
                <a:solidFill>
                  <a:srgbClr val="000000"/>
                </a:solidFill>
                <a:effectLst>
                  <a:innerShdw blurRad="50888" dist="38493" dir="13500000">
                    <a:srgbClr val="000000">
                      <a:alpha val="60000"/>
                    </a:srgbClr>
                  </a:innerShdw>
                </a:effectLst>
                <a:latin typeface="黑体" pitchFamily="49" charset="-122"/>
                <a:ea typeface="黑体" pitchFamily="49" charset="-122"/>
                <a:cs typeface="Calibri" charset="0"/>
              </a:rPr>
              <a:t>　　每学年两期，于每学期开学前出版。</a:t>
            </a:r>
          </a:p>
        </p:txBody>
      </p:sp>
      <p:sp>
        <p:nvSpPr>
          <p:cNvPr id="961"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962"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25525501"/>
      </p:ext>
    </p:extLst>
  </p:cSld>
  <p:clrMapOvr>
    <a:masterClrMapping/>
  </p:clrMapOvr>
  <p:transition spd="slow">
    <p:pull/>
  </p:transition>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963"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964"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967" name="组合"/>
          <p:cNvGrpSpPr>
            <a:grpSpLocks/>
          </p:cNvGrpSpPr>
          <p:nvPr/>
        </p:nvGrpSpPr>
        <p:grpSpPr>
          <a:xfrm>
            <a:off x="361955" y="-4761"/>
            <a:ext cx="2070099" cy="1585912"/>
            <a:chOff x="361955" y="-4761"/>
            <a:chExt cx="2070099" cy="1585912"/>
          </a:xfrm>
        </p:grpSpPr>
        <p:sp>
          <p:nvSpPr>
            <p:cNvPr id="965"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966"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968"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50" y="0"/>
                </a:moveTo>
                <a:lnTo>
                  <a:pt x="0" y="19974"/>
                </a:lnTo>
                <a:lnTo>
                  <a:pt x="0" y="21600"/>
                </a:lnTo>
                <a:lnTo>
                  <a:pt x="21600" y="0"/>
                </a:lnTo>
                <a:lnTo>
                  <a:pt x="15250" y="0"/>
                </a:lnTo>
                <a:close/>
              </a:path>
            </a:pathLst>
          </a:custGeom>
          <a:solidFill>
            <a:schemeClr val="accent2"/>
          </a:solidFill>
          <a:ln w="9525" cap="flat" cmpd="sng">
            <a:noFill/>
            <a:prstDash val="solid"/>
            <a:round/>
          </a:ln>
        </p:spPr>
      </p:sp>
      <p:sp>
        <p:nvSpPr>
          <p:cNvPr id="969"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970"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8" y="0"/>
                </a:lnTo>
                <a:lnTo>
                  <a:pt x="21600" y="126"/>
                </a:lnTo>
                <a:close/>
              </a:path>
            </a:pathLst>
          </a:custGeom>
          <a:solidFill>
            <a:schemeClr val="tx2"/>
          </a:solidFill>
          <a:ln w="9525" cap="flat" cmpd="sng">
            <a:noFill/>
            <a:prstDash val="solid"/>
            <a:round/>
          </a:ln>
        </p:spPr>
      </p:sp>
      <p:sp>
        <p:nvSpPr>
          <p:cNvPr id="971"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2"/>
                </a:lnTo>
                <a:lnTo>
                  <a:pt x="20024" y="21599"/>
                </a:lnTo>
                <a:lnTo>
                  <a:pt x="21600" y="21585"/>
                </a:lnTo>
                <a:close/>
              </a:path>
            </a:pathLst>
          </a:custGeom>
          <a:solidFill>
            <a:schemeClr val="tx2"/>
          </a:solidFill>
          <a:ln w="9525" cap="flat" cmpd="sng">
            <a:noFill/>
            <a:prstDash val="solid"/>
            <a:round/>
          </a:ln>
        </p:spPr>
      </p:sp>
      <p:sp>
        <p:nvSpPr>
          <p:cNvPr id="972"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9"/>
                </a:lnTo>
                <a:lnTo>
                  <a:pt x="19499" y="21600"/>
                </a:lnTo>
                <a:lnTo>
                  <a:pt x="21600" y="21600"/>
                </a:lnTo>
                <a:close/>
              </a:path>
            </a:pathLst>
          </a:custGeom>
          <a:solidFill>
            <a:schemeClr val="accent1"/>
          </a:solidFill>
          <a:ln w="9525" cap="flat" cmpd="sng">
            <a:noFill/>
            <a:prstDash val="solid"/>
            <a:round/>
          </a:ln>
        </p:spPr>
      </p:sp>
      <p:sp>
        <p:nvSpPr>
          <p:cNvPr id="973"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600" y="21556"/>
                </a:lnTo>
                <a:lnTo>
                  <a:pt x="21506" y="21600"/>
                </a:lnTo>
                <a:lnTo>
                  <a:pt x="15641" y="21556"/>
                </a:lnTo>
                <a:close/>
              </a:path>
            </a:pathLst>
          </a:custGeom>
          <a:solidFill>
            <a:schemeClr val="accent2"/>
          </a:solidFill>
          <a:ln w="9525" cap="flat" cmpd="sng">
            <a:noFill/>
            <a:prstDash val="solid"/>
            <a:round/>
          </a:ln>
        </p:spPr>
      </p:sp>
      <p:sp>
        <p:nvSpPr>
          <p:cNvPr id="974"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975"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976" name="矩形"/>
          <p:cNvSpPr>
            <a:spLocks/>
          </p:cNvSpPr>
          <p:nvPr/>
        </p:nvSpPr>
        <p:spPr>
          <a:xfrm>
            <a:off x="2734733" y="2997200"/>
            <a:ext cx="7298267"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a:ea typeface="华文楷体"/>
                <a:cs typeface="Calibri" charset="0"/>
              </a:rPr>
              <a:t>形势与政策课专用</a:t>
            </a:r>
            <a:endParaRPr lang="zh-CN" altLang="en-US" sz="3700" b="1" u="none" strike="noStrike" kern="1200" cap="none" spc="0" baseline="0">
              <a:solidFill>
                <a:srgbClr val="FFFFFF"/>
              </a:solidFill>
              <a:latin typeface="华文楷体"/>
              <a:ea typeface="楷体-简" charset="-122"/>
              <a:cs typeface="楷体-简" charset="-122"/>
            </a:endParaRPr>
          </a:p>
        </p:txBody>
      </p:sp>
      <p:sp>
        <p:nvSpPr>
          <p:cNvPr id="977"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978"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8" y="0"/>
                </a:moveTo>
                <a:lnTo>
                  <a:pt x="4" y="5078"/>
                </a:lnTo>
                <a:lnTo>
                  <a:pt x="0" y="13966"/>
                </a:lnTo>
                <a:lnTo>
                  <a:pt x="10476" y="21600"/>
                </a:lnTo>
                <a:lnTo>
                  <a:pt x="21600" y="21570"/>
                </a:lnTo>
                <a:lnTo>
                  <a:pt x="21571" y="0"/>
                </a:lnTo>
                <a:lnTo>
                  <a:pt x="6938" y="0"/>
                </a:lnTo>
                <a:close/>
              </a:path>
            </a:pathLst>
          </a:custGeom>
          <a:solidFill>
            <a:schemeClr val="bg1"/>
          </a:solidFill>
          <a:ln w="9525" cap="flat" cmpd="sng">
            <a:noFill/>
            <a:prstDash val="solid"/>
            <a:round/>
          </a:ln>
        </p:spPr>
      </p:sp>
      <p:pic>
        <p:nvPicPr>
          <p:cNvPr id="979" name="图片" descr="zhijiao.gif"/>
          <p:cNvPicPr>
            <a:picLocks noChangeAspect="1"/>
          </p:cNvPicPr>
          <p:nvPr/>
        </p:nvPicPr>
        <p:blipFill>
          <a:blip r:embed="rId5" cstate="print"/>
          <a:stretch>
            <a:fillRect/>
          </a:stretch>
        </p:blipFill>
        <p:spPr>
          <a:xfrm>
            <a:off x="3213122" y="234063"/>
            <a:ext cx="10072137" cy="5039999"/>
          </a:xfrm>
          <a:prstGeom prst="rect">
            <a:avLst/>
          </a:prstGeom>
          <a:noFill/>
          <a:ln w="9525" cap="flat" cmpd="sng">
            <a:noFill/>
            <a:prstDash val="solid"/>
            <a:miter/>
          </a:ln>
        </p:spPr>
      </p:pic>
      <p:sp>
        <p:nvSpPr>
          <p:cNvPr id="980" name="矩形"/>
          <p:cNvSpPr>
            <a:spLocks/>
          </p:cNvSpPr>
          <p:nvPr/>
        </p:nvSpPr>
        <p:spPr>
          <a:xfrm>
            <a:off x="3198425" y="2425092"/>
            <a:ext cx="8739786"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charset="0"/>
              </a:rPr>
              <a:t>　　</a:t>
            </a:r>
            <a:r>
              <a:rPr lang="zh-CN" altLang="en-US" sz="2700" b="1" u="none" strike="noStrike" kern="1200" cap="none" spc="67" baseline="0">
                <a:ln w="13487" cap="flat">
                  <a:solidFill>
                    <a:srgbClr val="06111E">
                      <a:alpha val="6000"/>
                    </a:srgbClr>
                  </a:solidFill>
                  <a:prstDash val="solid"/>
                  <a:round/>
                </a:ln>
                <a:solidFill>
                  <a:srgbClr val="000000"/>
                </a:solidFill>
                <a:effectLst>
                  <a:innerShdw blurRad="50888" dist="38493" dir="13500000">
                    <a:srgbClr val="000000">
                      <a:alpha val="60000"/>
                    </a:srgbClr>
                  </a:innerShdw>
                </a:effectLst>
                <a:latin typeface="黑体" pitchFamily="49" charset="-122"/>
                <a:ea typeface="黑体" pitchFamily="49" charset="-122"/>
                <a:cs typeface="Calibri" charset="0"/>
              </a:rPr>
              <a:t>《时事（职教）》是教育部职业教育与成人教育司委托，中共中央宣传部时事报告杂志社编辑出版的全国中职院校形势与政策教育唯一指定教材。</a:t>
            </a:r>
            <a:endParaRPr lang="en-US" altLang="zh-CN" sz="2700" b="1" u="none" strike="noStrike" kern="1200" cap="none" spc="67" baseline="0">
              <a:ln w="13487" cap="flat">
                <a:solidFill>
                  <a:srgbClr val="06111E">
                    <a:alpha val="6000"/>
                  </a:srgbClr>
                </a:solidFill>
                <a:prstDash val="solid"/>
                <a:round/>
              </a:ln>
              <a:solidFill>
                <a:srgbClr val="000000"/>
              </a:solidFill>
              <a:effectLst>
                <a:innerShdw blurRad="50888" dist="38493" dir="13500000">
                  <a:srgbClr val="000000">
                    <a:alpha val="60000"/>
                  </a:srgbClr>
                </a:innerShdw>
              </a:effectLst>
              <a:latin typeface="黑体" pitchFamily="49" charset="-122"/>
              <a:ea typeface="黑体" pitchFamily="49" charset="-122"/>
              <a:cs typeface="Calibri" charset="0"/>
            </a:endParaRPr>
          </a:p>
          <a:p>
            <a:pPr marL="0" indent="0" algn="just" defTabSz="1219073">
              <a:lnSpc>
                <a:spcPct val="100000"/>
              </a:lnSpc>
              <a:spcBef>
                <a:spcPts val="0"/>
              </a:spcBef>
              <a:spcAft>
                <a:spcPts val="0"/>
              </a:spcAft>
              <a:buNone/>
            </a:pPr>
            <a:r>
              <a:rPr lang="zh-CN" altLang="en-US" sz="2700" b="1" u="none" strike="noStrike" kern="1200" cap="none" spc="67" baseline="0">
                <a:ln w="13487" cap="flat">
                  <a:solidFill>
                    <a:srgbClr val="06111E">
                      <a:alpha val="6000"/>
                    </a:srgbClr>
                  </a:solidFill>
                  <a:prstDash val="solid"/>
                  <a:round/>
                </a:ln>
                <a:solidFill>
                  <a:srgbClr val="000000"/>
                </a:solidFill>
                <a:effectLst>
                  <a:innerShdw blurRad="50888" dist="38493" dir="13500000">
                    <a:srgbClr val="000000">
                      <a:alpha val="60000"/>
                    </a:srgbClr>
                  </a:innerShdw>
                </a:effectLst>
                <a:latin typeface="黑体" pitchFamily="49" charset="-122"/>
                <a:ea typeface="黑体" pitchFamily="49" charset="-122"/>
                <a:cs typeface="Calibri" charset="0"/>
              </a:rPr>
              <a:t>　　《时事（职教）》紧密结合中职院校德育课特点，解读政策、分析形势，帮助学生开拓眼界、提升素质，被誉为“填补时政教育空白的权威教材”。 </a:t>
            </a:r>
          </a:p>
        </p:txBody>
      </p:sp>
      <p:sp>
        <p:nvSpPr>
          <p:cNvPr id="981"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982"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299050024"/>
      </p:ext>
    </p:extLst>
  </p:cSld>
  <p:clrMapOvr>
    <a:masterClrMapping/>
  </p:clrMapOvr>
  <p:transition spd="slow">
    <p:pull/>
  </p:transition>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983"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984"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987" name="组合"/>
          <p:cNvGrpSpPr>
            <a:grpSpLocks/>
          </p:cNvGrpSpPr>
          <p:nvPr/>
        </p:nvGrpSpPr>
        <p:grpSpPr>
          <a:xfrm>
            <a:off x="361955" y="-4761"/>
            <a:ext cx="2070099" cy="1585912"/>
            <a:chOff x="361955" y="-4761"/>
            <a:chExt cx="2070099" cy="1585912"/>
          </a:xfrm>
        </p:grpSpPr>
        <p:sp>
          <p:nvSpPr>
            <p:cNvPr id="985"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986"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988"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50" y="0"/>
                </a:moveTo>
                <a:lnTo>
                  <a:pt x="0" y="19974"/>
                </a:lnTo>
                <a:lnTo>
                  <a:pt x="0" y="21600"/>
                </a:lnTo>
                <a:lnTo>
                  <a:pt x="21600" y="0"/>
                </a:lnTo>
                <a:lnTo>
                  <a:pt x="15250" y="0"/>
                </a:lnTo>
                <a:close/>
              </a:path>
            </a:pathLst>
          </a:custGeom>
          <a:solidFill>
            <a:schemeClr val="accent2"/>
          </a:solidFill>
          <a:ln w="9525" cap="flat" cmpd="sng">
            <a:noFill/>
            <a:prstDash val="solid"/>
            <a:round/>
          </a:ln>
        </p:spPr>
      </p:sp>
      <p:sp>
        <p:nvSpPr>
          <p:cNvPr id="989"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990"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8" y="0"/>
                </a:lnTo>
                <a:lnTo>
                  <a:pt x="21600" y="126"/>
                </a:lnTo>
                <a:close/>
              </a:path>
            </a:pathLst>
          </a:custGeom>
          <a:solidFill>
            <a:schemeClr val="tx2"/>
          </a:solidFill>
          <a:ln w="9525" cap="flat" cmpd="sng">
            <a:noFill/>
            <a:prstDash val="solid"/>
            <a:round/>
          </a:ln>
        </p:spPr>
      </p:sp>
      <p:sp>
        <p:nvSpPr>
          <p:cNvPr id="991"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2"/>
                </a:lnTo>
                <a:lnTo>
                  <a:pt x="20024" y="21599"/>
                </a:lnTo>
                <a:lnTo>
                  <a:pt x="21600" y="21585"/>
                </a:lnTo>
                <a:close/>
              </a:path>
            </a:pathLst>
          </a:custGeom>
          <a:solidFill>
            <a:schemeClr val="tx2"/>
          </a:solidFill>
          <a:ln w="9525" cap="flat" cmpd="sng">
            <a:noFill/>
            <a:prstDash val="solid"/>
            <a:round/>
          </a:ln>
        </p:spPr>
      </p:sp>
      <p:sp>
        <p:nvSpPr>
          <p:cNvPr id="992"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9"/>
                </a:lnTo>
                <a:lnTo>
                  <a:pt x="19499" y="21600"/>
                </a:lnTo>
                <a:lnTo>
                  <a:pt x="21600" y="21600"/>
                </a:lnTo>
                <a:close/>
              </a:path>
            </a:pathLst>
          </a:custGeom>
          <a:solidFill>
            <a:schemeClr val="accent1"/>
          </a:solidFill>
          <a:ln w="9525" cap="flat" cmpd="sng">
            <a:noFill/>
            <a:prstDash val="solid"/>
            <a:round/>
          </a:ln>
        </p:spPr>
      </p:sp>
      <p:sp>
        <p:nvSpPr>
          <p:cNvPr id="993"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600" y="21556"/>
                </a:lnTo>
                <a:lnTo>
                  <a:pt x="21506" y="21600"/>
                </a:lnTo>
                <a:lnTo>
                  <a:pt x="15641" y="21556"/>
                </a:lnTo>
                <a:close/>
              </a:path>
            </a:pathLst>
          </a:custGeom>
          <a:solidFill>
            <a:schemeClr val="accent2"/>
          </a:solidFill>
          <a:ln w="9525" cap="flat" cmpd="sng">
            <a:noFill/>
            <a:prstDash val="solid"/>
            <a:round/>
          </a:ln>
        </p:spPr>
      </p:sp>
      <p:sp>
        <p:nvSpPr>
          <p:cNvPr id="994"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995"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996" name="矩形"/>
          <p:cNvSpPr>
            <a:spLocks/>
          </p:cNvSpPr>
          <p:nvPr/>
        </p:nvSpPr>
        <p:spPr>
          <a:xfrm>
            <a:off x="2734733" y="2997200"/>
            <a:ext cx="7298267"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a:ea typeface="华文楷体"/>
                <a:cs typeface="Calibri" charset="0"/>
              </a:rPr>
              <a:t>形势与政策课专用</a:t>
            </a:r>
            <a:endParaRPr lang="zh-CN" altLang="en-US" sz="3700" b="1" u="none" strike="noStrike" kern="1200" cap="none" spc="0" baseline="0">
              <a:solidFill>
                <a:srgbClr val="FFFFFF"/>
              </a:solidFill>
              <a:latin typeface="华文楷体"/>
              <a:ea typeface="楷体-简" charset="-122"/>
              <a:cs typeface="楷体-简" charset="-122"/>
            </a:endParaRPr>
          </a:p>
        </p:txBody>
      </p:sp>
      <p:sp>
        <p:nvSpPr>
          <p:cNvPr id="997"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998"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8" y="0"/>
                </a:moveTo>
                <a:lnTo>
                  <a:pt x="4" y="5078"/>
                </a:lnTo>
                <a:lnTo>
                  <a:pt x="0" y="13966"/>
                </a:lnTo>
                <a:lnTo>
                  <a:pt x="10476" y="21600"/>
                </a:lnTo>
                <a:lnTo>
                  <a:pt x="21600" y="21570"/>
                </a:lnTo>
                <a:lnTo>
                  <a:pt x="21571" y="0"/>
                </a:lnTo>
                <a:lnTo>
                  <a:pt x="6938" y="0"/>
                </a:lnTo>
                <a:close/>
              </a:path>
            </a:pathLst>
          </a:custGeom>
          <a:solidFill>
            <a:schemeClr val="bg1"/>
          </a:solidFill>
          <a:ln w="9525" cap="flat" cmpd="sng">
            <a:noFill/>
            <a:prstDash val="solid"/>
            <a:round/>
          </a:ln>
        </p:spPr>
      </p:sp>
      <p:pic>
        <p:nvPicPr>
          <p:cNvPr id="999" name="图片" descr="高中.gif"/>
          <p:cNvPicPr>
            <a:picLocks noChangeAspect="1"/>
          </p:cNvPicPr>
          <p:nvPr/>
        </p:nvPicPr>
        <p:blipFill>
          <a:blip r:embed="rId5" cstate="print"/>
          <a:stretch>
            <a:fillRect/>
          </a:stretch>
        </p:blipFill>
        <p:spPr>
          <a:xfrm>
            <a:off x="3215663" y="207739"/>
            <a:ext cx="10071100" cy="5039484"/>
          </a:xfrm>
          <a:prstGeom prst="rect">
            <a:avLst/>
          </a:prstGeom>
          <a:noFill/>
          <a:ln w="9525" cap="flat" cmpd="sng">
            <a:noFill/>
            <a:prstDash val="solid"/>
            <a:round/>
          </a:ln>
        </p:spPr>
      </p:pic>
      <p:sp>
        <p:nvSpPr>
          <p:cNvPr id="1000" name="矩形"/>
          <p:cNvSpPr>
            <a:spLocks/>
          </p:cNvSpPr>
          <p:nvPr/>
        </p:nvSpPr>
        <p:spPr>
          <a:xfrm>
            <a:off x="3238480" y="2438977"/>
            <a:ext cx="8572561"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charset="0"/>
              </a:rPr>
              <a:t>　　</a:t>
            </a:r>
            <a:r>
              <a:rPr lang="zh-CN" altLang="en-US" sz="2700" b="1" u="none" strike="noStrike" kern="1200" cap="none" spc="67" baseline="0">
                <a:ln w="13487" cap="flat">
                  <a:solidFill>
                    <a:srgbClr val="06111E">
                      <a:alpha val="6000"/>
                    </a:srgbClr>
                  </a:solidFill>
                  <a:prstDash val="solid"/>
                  <a:round/>
                </a:ln>
                <a:solidFill>
                  <a:srgbClr val="000000"/>
                </a:solidFill>
                <a:effectLst>
                  <a:innerShdw blurRad="50888" dist="38493" dir="13500000">
                    <a:srgbClr val="000000">
                      <a:alpha val="60000"/>
                    </a:srgbClr>
                  </a:innerShdw>
                </a:effectLst>
                <a:latin typeface="黑体" pitchFamily="49" charset="-122"/>
                <a:ea typeface="黑体" pitchFamily="49" charset="-122"/>
                <a:cs typeface="Calibri" charset="0"/>
              </a:rPr>
              <a:t>《时事（高中）》是教育部基础教育司委托，中共中央宣传部时事报告杂志社编辑出版的面向高中生时事教育教学的权威刊物。</a:t>
            </a:r>
            <a:endParaRPr lang="en-US" altLang="zh-CN" sz="2700" b="1" u="none" strike="noStrike" kern="1200" cap="none" spc="67" baseline="0">
              <a:ln w="13487" cap="flat">
                <a:solidFill>
                  <a:srgbClr val="06111E">
                    <a:alpha val="6000"/>
                  </a:srgbClr>
                </a:solidFill>
                <a:prstDash val="solid"/>
                <a:round/>
              </a:ln>
              <a:solidFill>
                <a:srgbClr val="000000"/>
              </a:solidFill>
              <a:effectLst>
                <a:innerShdw blurRad="50888" dist="38493" dir="13500000">
                  <a:srgbClr val="000000">
                    <a:alpha val="60000"/>
                  </a:srgbClr>
                </a:innerShdw>
              </a:effectLst>
              <a:latin typeface="黑体" pitchFamily="49" charset="-122"/>
              <a:ea typeface="黑体" pitchFamily="49" charset="-122"/>
              <a:cs typeface="Calibri" charset="0"/>
            </a:endParaRPr>
          </a:p>
          <a:p>
            <a:pPr marL="0" indent="0" algn="just" defTabSz="1219073">
              <a:lnSpc>
                <a:spcPct val="100000"/>
              </a:lnSpc>
              <a:spcBef>
                <a:spcPts val="0"/>
              </a:spcBef>
              <a:spcAft>
                <a:spcPts val="0"/>
              </a:spcAft>
              <a:buNone/>
            </a:pPr>
            <a:r>
              <a:rPr lang="zh-CN" altLang="en-US" sz="2700" b="1" u="none" strike="noStrike" kern="1200" cap="none" spc="67" baseline="0">
                <a:ln w="13487" cap="flat">
                  <a:solidFill>
                    <a:srgbClr val="06111E">
                      <a:alpha val="6000"/>
                    </a:srgbClr>
                  </a:solidFill>
                  <a:prstDash val="solid"/>
                  <a:round/>
                </a:ln>
                <a:solidFill>
                  <a:srgbClr val="000000"/>
                </a:solidFill>
                <a:effectLst>
                  <a:innerShdw blurRad="50888" dist="38493" dir="13500000">
                    <a:srgbClr val="000000">
                      <a:alpha val="60000"/>
                    </a:srgbClr>
                  </a:innerShdw>
                </a:effectLst>
                <a:latin typeface="黑体" pitchFamily="49" charset="-122"/>
                <a:ea typeface="黑体" pitchFamily="49" charset="-122"/>
                <a:cs typeface="Calibri" charset="0"/>
              </a:rPr>
              <a:t>　　紧密配合高中思想政治课新课标要求，传递中央精神，针对经济社会发展中的热点难点问题，为高中生答疑解惑，是高考时事复习的好帮手。</a:t>
            </a:r>
          </a:p>
        </p:txBody>
      </p:sp>
      <p:sp>
        <p:nvSpPr>
          <p:cNvPr id="1001"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002"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660957344"/>
      </p:ext>
    </p:extLst>
  </p:cSld>
  <p:clrMapOvr>
    <a:masterClrMapping/>
  </p:clrMapOvr>
  <p:transition spd="slow">
    <p:pull/>
  </p:transition>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003"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004"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007" name="组合"/>
          <p:cNvGrpSpPr>
            <a:grpSpLocks/>
          </p:cNvGrpSpPr>
          <p:nvPr/>
        </p:nvGrpSpPr>
        <p:grpSpPr>
          <a:xfrm>
            <a:off x="361955" y="-4761"/>
            <a:ext cx="2070099" cy="1585912"/>
            <a:chOff x="361955" y="-4761"/>
            <a:chExt cx="2070099" cy="1585912"/>
          </a:xfrm>
        </p:grpSpPr>
        <p:sp>
          <p:nvSpPr>
            <p:cNvPr id="1005"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006"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008"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50" y="0"/>
                </a:moveTo>
                <a:lnTo>
                  <a:pt x="0" y="19974"/>
                </a:lnTo>
                <a:lnTo>
                  <a:pt x="0" y="21600"/>
                </a:lnTo>
                <a:lnTo>
                  <a:pt x="21600" y="0"/>
                </a:lnTo>
                <a:lnTo>
                  <a:pt x="15250" y="0"/>
                </a:lnTo>
                <a:close/>
              </a:path>
            </a:pathLst>
          </a:custGeom>
          <a:solidFill>
            <a:schemeClr val="bg2"/>
          </a:solidFill>
          <a:ln w="9525" cap="flat" cmpd="sng">
            <a:noFill/>
            <a:prstDash val="solid"/>
            <a:round/>
          </a:ln>
        </p:spPr>
      </p:sp>
      <p:sp>
        <p:nvSpPr>
          <p:cNvPr id="1009"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010"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8" y="0"/>
                </a:lnTo>
                <a:lnTo>
                  <a:pt x="21600" y="126"/>
                </a:lnTo>
                <a:close/>
              </a:path>
            </a:pathLst>
          </a:custGeom>
          <a:solidFill>
            <a:schemeClr val="tx2"/>
          </a:solidFill>
          <a:ln w="9525" cap="flat" cmpd="sng">
            <a:noFill/>
            <a:prstDash val="solid"/>
            <a:round/>
          </a:ln>
        </p:spPr>
      </p:sp>
      <p:sp>
        <p:nvSpPr>
          <p:cNvPr id="1011"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2"/>
                </a:lnTo>
                <a:lnTo>
                  <a:pt x="20024" y="21599"/>
                </a:lnTo>
                <a:lnTo>
                  <a:pt x="21600" y="21585"/>
                </a:lnTo>
                <a:close/>
              </a:path>
            </a:pathLst>
          </a:custGeom>
          <a:solidFill>
            <a:schemeClr val="tx2"/>
          </a:solidFill>
          <a:ln w="9525" cap="flat" cmpd="sng">
            <a:noFill/>
            <a:prstDash val="solid"/>
            <a:round/>
          </a:ln>
        </p:spPr>
      </p:sp>
      <p:sp>
        <p:nvSpPr>
          <p:cNvPr id="1012"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9"/>
                </a:lnTo>
                <a:lnTo>
                  <a:pt x="19499" y="21600"/>
                </a:lnTo>
                <a:lnTo>
                  <a:pt x="21600" y="21600"/>
                </a:lnTo>
                <a:close/>
              </a:path>
            </a:pathLst>
          </a:custGeom>
          <a:solidFill>
            <a:schemeClr val="accent1"/>
          </a:solidFill>
          <a:ln w="9525" cap="flat" cmpd="sng">
            <a:noFill/>
            <a:prstDash val="solid"/>
            <a:round/>
          </a:ln>
        </p:spPr>
      </p:sp>
      <p:sp>
        <p:nvSpPr>
          <p:cNvPr id="1013"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600" y="21556"/>
                </a:lnTo>
                <a:lnTo>
                  <a:pt x="21506" y="21600"/>
                </a:lnTo>
                <a:lnTo>
                  <a:pt x="15641" y="21556"/>
                </a:lnTo>
                <a:close/>
              </a:path>
            </a:pathLst>
          </a:custGeom>
          <a:solidFill>
            <a:schemeClr val="accent2"/>
          </a:solidFill>
          <a:ln w="9525" cap="flat" cmpd="sng">
            <a:noFill/>
            <a:prstDash val="solid"/>
            <a:round/>
          </a:ln>
        </p:spPr>
      </p:sp>
      <p:sp>
        <p:nvSpPr>
          <p:cNvPr id="1014"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015"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016" name="矩形"/>
          <p:cNvSpPr>
            <a:spLocks/>
          </p:cNvSpPr>
          <p:nvPr/>
        </p:nvSpPr>
        <p:spPr>
          <a:xfrm>
            <a:off x="2734733" y="2997200"/>
            <a:ext cx="7298267"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a:ea typeface="华文楷体"/>
                <a:cs typeface="Calibri" charset="0"/>
              </a:rPr>
              <a:t>形势与政策课专用</a:t>
            </a:r>
            <a:endParaRPr lang="zh-CN" altLang="en-US" sz="3700" b="1" u="none" strike="noStrike" kern="1200" cap="none" spc="0" baseline="0">
              <a:solidFill>
                <a:srgbClr val="FFFFFF"/>
              </a:solidFill>
              <a:latin typeface="华文楷体"/>
              <a:ea typeface="楷体-简" charset="-122"/>
              <a:cs typeface="楷体-简" charset="-122"/>
            </a:endParaRPr>
          </a:p>
        </p:txBody>
      </p:sp>
      <p:sp>
        <p:nvSpPr>
          <p:cNvPr id="1017"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018"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8" y="0"/>
                </a:moveTo>
                <a:lnTo>
                  <a:pt x="4" y="5078"/>
                </a:lnTo>
                <a:lnTo>
                  <a:pt x="0" y="13966"/>
                </a:lnTo>
                <a:lnTo>
                  <a:pt x="10476" y="21600"/>
                </a:lnTo>
                <a:lnTo>
                  <a:pt x="21600" y="21570"/>
                </a:lnTo>
                <a:lnTo>
                  <a:pt x="21571" y="0"/>
                </a:lnTo>
                <a:lnTo>
                  <a:pt x="6938" y="0"/>
                </a:lnTo>
                <a:close/>
              </a:path>
            </a:pathLst>
          </a:custGeom>
          <a:solidFill>
            <a:schemeClr val="bg1"/>
          </a:solidFill>
          <a:ln w="9525" cap="flat" cmpd="sng">
            <a:noFill/>
            <a:prstDash val="solid"/>
            <a:round/>
          </a:ln>
        </p:spPr>
      </p:sp>
      <p:pic>
        <p:nvPicPr>
          <p:cNvPr id="1019" name="图片" descr="初中.gif"/>
          <p:cNvPicPr>
            <a:picLocks noChangeAspect="1"/>
          </p:cNvPicPr>
          <p:nvPr/>
        </p:nvPicPr>
        <p:blipFill>
          <a:blip r:embed="rId5" cstate="print"/>
          <a:stretch>
            <a:fillRect/>
          </a:stretch>
        </p:blipFill>
        <p:spPr>
          <a:xfrm>
            <a:off x="3247327" y="239403"/>
            <a:ext cx="10071100" cy="5039484"/>
          </a:xfrm>
          <a:prstGeom prst="rect">
            <a:avLst/>
          </a:prstGeom>
          <a:noFill/>
          <a:ln w="9525" cap="flat" cmpd="sng">
            <a:noFill/>
            <a:prstDash val="solid"/>
            <a:round/>
          </a:ln>
        </p:spPr>
      </p:pic>
      <p:sp>
        <p:nvSpPr>
          <p:cNvPr id="1020" name="矩形"/>
          <p:cNvSpPr>
            <a:spLocks/>
          </p:cNvSpPr>
          <p:nvPr/>
        </p:nvSpPr>
        <p:spPr>
          <a:xfrm>
            <a:off x="3325129" y="2078129"/>
            <a:ext cx="8866873" cy="3031591"/>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charset="0"/>
              </a:rPr>
              <a:t>　　</a:t>
            </a:r>
            <a:r>
              <a:rPr lang="en-US" altLang="zh-CN" sz="2700" b="1" u="none" strike="noStrike" kern="1200" cap="none" spc="67" baseline="0">
                <a:ln w="13487" cap="flat">
                  <a:solidFill>
                    <a:srgbClr val="06111E">
                      <a:alpha val="6000"/>
                    </a:srgbClr>
                  </a:solidFill>
                  <a:prstDash val="solid"/>
                  <a:round/>
                </a:ln>
                <a:solidFill>
                  <a:srgbClr val="000000"/>
                </a:solidFill>
                <a:effectLst>
                  <a:innerShdw blurRad="50888" dist="38493" dir="13500000">
                    <a:srgbClr val="000000">
                      <a:alpha val="60000"/>
                    </a:srgbClr>
                  </a:innerShdw>
                </a:effectLst>
                <a:latin typeface="黑体" pitchFamily="49" charset="-122"/>
                <a:ea typeface="黑体" pitchFamily="49" charset="-122"/>
                <a:cs typeface="Calibri" charset="0"/>
              </a:rPr>
              <a:t> 《</a:t>
            </a:r>
            <a:r>
              <a:rPr lang="zh-CN" altLang="en-US" sz="2700" b="1" u="none" strike="noStrike" kern="1200" cap="none" spc="67" baseline="0">
                <a:ln w="13487" cap="flat">
                  <a:solidFill>
                    <a:srgbClr val="06111E">
                      <a:alpha val="6000"/>
                    </a:srgbClr>
                  </a:solidFill>
                  <a:prstDash val="solid"/>
                  <a:round/>
                </a:ln>
                <a:solidFill>
                  <a:srgbClr val="000000"/>
                </a:solidFill>
                <a:effectLst>
                  <a:innerShdw blurRad="50888" dist="38493" dir="13500000">
                    <a:srgbClr val="000000">
                      <a:alpha val="60000"/>
                    </a:srgbClr>
                  </a:innerShdw>
                </a:effectLst>
                <a:latin typeface="黑体" pitchFamily="49" charset="-122"/>
                <a:ea typeface="黑体" pitchFamily="49" charset="-122"/>
                <a:cs typeface="Calibri" charset="0"/>
              </a:rPr>
              <a:t>时事（初中）》是教育部基础教育司委托，中共中央宣传部时事报告杂志社编辑出版的面向初中生时事教育教学的权威刊物。</a:t>
            </a:r>
            <a:endParaRPr lang="en-US" altLang="zh-CN" sz="2700" b="1" u="none" strike="noStrike" kern="1200" cap="none" spc="67" baseline="0">
              <a:ln w="13487" cap="flat">
                <a:solidFill>
                  <a:srgbClr val="06111E">
                    <a:alpha val="6000"/>
                  </a:srgbClr>
                </a:solidFill>
                <a:prstDash val="solid"/>
                <a:round/>
              </a:ln>
              <a:solidFill>
                <a:srgbClr val="000000"/>
              </a:solidFill>
              <a:effectLst>
                <a:innerShdw blurRad="50888" dist="38493" dir="13500000">
                  <a:srgbClr val="000000">
                    <a:alpha val="60000"/>
                  </a:srgbClr>
                </a:innerShdw>
              </a:effectLst>
              <a:latin typeface="黑体" pitchFamily="49" charset="-122"/>
              <a:ea typeface="黑体" pitchFamily="49" charset="-122"/>
              <a:cs typeface="Calibri" charset="0"/>
            </a:endParaRPr>
          </a:p>
          <a:p>
            <a:pPr marL="0" indent="0" algn="just" defTabSz="1219073">
              <a:lnSpc>
                <a:spcPct val="100000"/>
              </a:lnSpc>
              <a:spcBef>
                <a:spcPts val="0"/>
              </a:spcBef>
              <a:spcAft>
                <a:spcPts val="0"/>
              </a:spcAft>
              <a:buNone/>
            </a:pPr>
            <a:r>
              <a:rPr lang="en-US" altLang="zh-CN" sz="2700" b="1" u="none" strike="noStrike" kern="1200" cap="none" spc="67" baseline="0">
                <a:ln w="13487" cap="flat">
                  <a:solidFill>
                    <a:srgbClr val="06111E">
                      <a:alpha val="6000"/>
                    </a:srgbClr>
                  </a:solidFill>
                  <a:prstDash val="solid"/>
                  <a:round/>
                </a:ln>
                <a:solidFill>
                  <a:srgbClr val="000000"/>
                </a:solidFill>
                <a:effectLst>
                  <a:innerShdw blurRad="50888" dist="38493" dir="13500000">
                    <a:srgbClr val="000000">
                      <a:alpha val="60000"/>
                    </a:srgbClr>
                  </a:innerShdw>
                </a:effectLst>
                <a:latin typeface="黑体" pitchFamily="49" charset="-122"/>
                <a:ea typeface="黑体" pitchFamily="49" charset="-122"/>
                <a:cs typeface="Calibri" charset="0"/>
              </a:rPr>
              <a:t>    秉承“通俗精炼透彻”原则，为初中生精解国内外大事和大势，在世界和初中生之间架起桥梁，内容被全国各地中考广泛采用，誉为初中</a:t>
            </a:r>
            <a:r>
              <a:rPr lang="zh-CN" altLang="en-US" sz="2700" b="1" u="none" strike="noStrike" kern="1200" cap="none" spc="67" baseline="0">
                <a:ln w="13487" cap="flat">
                  <a:solidFill>
                    <a:srgbClr val="06111E">
                      <a:alpha val="6000"/>
                    </a:srgbClr>
                  </a:solidFill>
                  <a:prstDash val="solid"/>
                  <a:round/>
                </a:ln>
                <a:solidFill>
                  <a:srgbClr val="000000"/>
                </a:solidFill>
                <a:effectLst>
                  <a:innerShdw blurRad="50888" dist="38493" dir="13500000">
                    <a:srgbClr val="000000">
                      <a:alpha val="60000"/>
                    </a:srgbClr>
                  </a:innerShdw>
                </a:effectLst>
                <a:latin typeface="黑体" pitchFamily="49" charset="-122"/>
                <a:ea typeface="黑体" pitchFamily="49" charset="-122"/>
                <a:cs typeface="Calibri" charset="0"/>
              </a:rPr>
              <a:t>《道德与法治》课“动态教材”。</a:t>
            </a:r>
          </a:p>
        </p:txBody>
      </p:sp>
      <p:sp>
        <p:nvSpPr>
          <p:cNvPr id="1021"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022"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574809915"/>
      </p:ext>
    </p:extLst>
  </p:cSld>
  <p:clrMapOvr>
    <a:masterClrMapping/>
  </p:clrMapOvr>
  <p:transition spd="slow">
    <p:pull/>
  </p:transition>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023"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024"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027" name="组合"/>
          <p:cNvGrpSpPr>
            <a:grpSpLocks/>
          </p:cNvGrpSpPr>
          <p:nvPr/>
        </p:nvGrpSpPr>
        <p:grpSpPr>
          <a:xfrm>
            <a:off x="361955" y="-4761"/>
            <a:ext cx="2070099" cy="1585912"/>
            <a:chOff x="361955" y="-4761"/>
            <a:chExt cx="2070099" cy="1585912"/>
          </a:xfrm>
        </p:grpSpPr>
        <p:sp>
          <p:nvSpPr>
            <p:cNvPr id="1025"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026"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028"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50" y="0"/>
                </a:moveTo>
                <a:lnTo>
                  <a:pt x="0" y="19974"/>
                </a:lnTo>
                <a:lnTo>
                  <a:pt x="0" y="21600"/>
                </a:lnTo>
                <a:lnTo>
                  <a:pt x="21600" y="0"/>
                </a:lnTo>
                <a:lnTo>
                  <a:pt x="15250" y="0"/>
                </a:lnTo>
                <a:close/>
              </a:path>
            </a:pathLst>
          </a:custGeom>
          <a:solidFill>
            <a:schemeClr val="bg2"/>
          </a:solidFill>
          <a:ln w="9525" cap="flat" cmpd="sng">
            <a:noFill/>
            <a:prstDash val="solid"/>
            <a:round/>
          </a:ln>
        </p:spPr>
      </p:sp>
      <p:sp>
        <p:nvSpPr>
          <p:cNvPr id="1029"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030"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8" y="0"/>
                </a:lnTo>
                <a:lnTo>
                  <a:pt x="21600" y="126"/>
                </a:lnTo>
                <a:close/>
              </a:path>
            </a:pathLst>
          </a:custGeom>
          <a:solidFill>
            <a:schemeClr val="tx2"/>
          </a:solidFill>
          <a:ln w="9525" cap="flat" cmpd="sng">
            <a:noFill/>
            <a:prstDash val="solid"/>
            <a:round/>
          </a:ln>
        </p:spPr>
      </p:sp>
      <p:sp>
        <p:nvSpPr>
          <p:cNvPr id="1031"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2"/>
                </a:lnTo>
                <a:lnTo>
                  <a:pt x="20024" y="21599"/>
                </a:lnTo>
                <a:lnTo>
                  <a:pt x="21600" y="21585"/>
                </a:lnTo>
                <a:close/>
              </a:path>
            </a:pathLst>
          </a:custGeom>
          <a:solidFill>
            <a:schemeClr val="tx2"/>
          </a:solidFill>
          <a:ln w="9525" cap="flat" cmpd="sng">
            <a:noFill/>
            <a:prstDash val="solid"/>
            <a:round/>
          </a:ln>
        </p:spPr>
      </p:sp>
      <p:sp>
        <p:nvSpPr>
          <p:cNvPr id="1032"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9"/>
                </a:lnTo>
                <a:lnTo>
                  <a:pt x="19499" y="21600"/>
                </a:lnTo>
                <a:lnTo>
                  <a:pt x="21600" y="21600"/>
                </a:lnTo>
                <a:close/>
              </a:path>
            </a:pathLst>
          </a:custGeom>
          <a:solidFill>
            <a:schemeClr val="accent1"/>
          </a:solidFill>
          <a:ln w="9525" cap="flat" cmpd="sng">
            <a:noFill/>
            <a:prstDash val="solid"/>
            <a:round/>
          </a:ln>
        </p:spPr>
      </p:sp>
      <p:sp>
        <p:nvSpPr>
          <p:cNvPr id="1033"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600" y="21556"/>
                </a:lnTo>
                <a:lnTo>
                  <a:pt x="21506" y="21600"/>
                </a:lnTo>
                <a:lnTo>
                  <a:pt x="15641" y="21556"/>
                </a:lnTo>
                <a:close/>
              </a:path>
            </a:pathLst>
          </a:custGeom>
          <a:solidFill>
            <a:schemeClr val="accent2"/>
          </a:solidFill>
          <a:ln w="9525" cap="flat" cmpd="sng">
            <a:noFill/>
            <a:prstDash val="solid"/>
            <a:round/>
          </a:ln>
        </p:spPr>
      </p:sp>
      <p:sp>
        <p:nvSpPr>
          <p:cNvPr id="1034"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035"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036" name="矩形"/>
          <p:cNvSpPr>
            <a:spLocks/>
          </p:cNvSpPr>
          <p:nvPr/>
        </p:nvSpPr>
        <p:spPr>
          <a:xfrm>
            <a:off x="2734733" y="2997200"/>
            <a:ext cx="7298267"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a:ea typeface="华文楷体"/>
                <a:cs typeface="Calibri" charset="0"/>
              </a:rPr>
              <a:t>形势与政策课专用</a:t>
            </a:r>
            <a:endParaRPr lang="zh-CN" altLang="en-US" sz="3700" b="1" u="none" strike="noStrike" kern="1200" cap="none" spc="0" baseline="0">
              <a:solidFill>
                <a:srgbClr val="FFFFFF"/>
              </a:solidFill>
              <a:latin typeface="华文楷体"/>
              <a:ea typeface="楷体-简" charset="-122"/>
              <a:cs typeface="楷体-简" charset="-122"/>
            </a:endParaRPr>
          </a:p>
        </p:txBody>
      </p:sp>
      <p:sp>
        <p:nvSpPr>
          <p:cNvPr id="1037"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038"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8" y="0"/>
                </a:moveTo>
                <a:lnTo>
                  <a:pt x="4" y="5078"/>
                </a:lnTo>
                <a:lnTo>
                  <a:pt x="0" y="13966"/>
                </a:lnTo>
                <a:lnTo>
                  <a:pt x="10476" y="21600"/>
                </a:lnTo>
                <a:lnTo>
                  <a:pt x="21600" y="21570"/>
                </a:lnTo>
                <a:lnTo>
                  <a:pt x="21571" y="0"/>
                </a:lnTo>
                <a:lnTo>
                  <a:pt x="6938" y="0"/>
                </a:lnTo>
                <a:close/>
              </a:path>
            </a:pathLst>
          </a:custGeom>
          <a:solidFill>
            <a:schemeClr val="bg1"/>
          </a:solidFill>
          <a:ln w="9525" cap="flat" cmpd="sng">
            <a:noFill/>
            <a:prstDash val="solid"/>
            <a:round/>
          </a:ln>
        </p:spPr>
      </p:sp>
      <p:pic>
        <p:nvPicPr>
          <p:cNvPr id="1039" name="图片" descr="小学.gif"/>
          <p:cNvPicPr>
            <a:picLocks noChangeAspect="1"/>
          </p:cNvPicPr>
          <p:nvPr/>
        </p:nvPicPr>
        <p:blipFill>
          <a:blip r:embed="rId5" cstate="print"/>
          <a:stretch>
            <a:fillRect/>
          </a:stretch>
        </p:blipFill>
        <p:spPr>
          <a:xfrm>
            <a:off x="3198095" y="243735"/>
            <a:ext cx="10071099" cy="5039484"/>
          </a:xfrm>
          <a:prstGeom prst="rect">
            <a:avLst/>
          </a:prstGeom>
          <a:noFill/>
          <a:ln w="9525" cap="flat" cmpd="sng">
            <a:noFill/>
            <a:prstDash val="solid"/>
            <a:round/>
          </a:ln>
        </p:spPr>
      </p:pic>
      <p:sp>
        <p:nvSpPr>
          <p:cNvPr id="1040" name="矩形"/>
          <p:cNvSpPr>
            <a:spLocks/>
          </p:cNvSpPr>
          <p:nvPr/>
        </p:nvSpPr>
        <p:spPr>
          <a:xfrm>
            <a:off x="3230293" y="2461658"/>
            <a:ext cx="8961707" cy="22005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charset="0"/>
              </a:rPr>
              <a:t>　　</a:t>
            </a:r>
            <a:r>
              <a:rPr lang="zh-CN" altLang="en-US" sz="2700" b="1" u="none" strike="noStrike" kern="1200" cap="none" spc="67" baseline="0">
                <a:ln w="13487" cap="flat">
                  <a:solidFill>
                    <a:srgbClr val="06111E">
                      <a:alpha val="6000"/>
                    </a:srgbClr>
                  </a:solidFill>
                  <a:prstDash val="solid"/>
                  <a:round/>
                </a:ln>
                <a:solidFill>
                  <a:srgbClr val="000000"/>
                </a:solidFill>
                <a:effectLst>
                  <a:innerShdw blurRad="50888" dist="38493" dir="13500000">
                    <a:srgbClr val="000000">
                      <a:alpha val="60000"/>
                    </a:srgbClr>
                  </a:innerShdw>
                </a:effectLst>
                <a:latin typeface="黑体" pitchFamily="49" charset="-122"/>
                <a:ea typeface="黑体" pitchFamily="49" charset="-122"/>
                <a:cs typeface="Calibri" charset="0"/>
              </a:rPr>
              <a:t>《时事画刊》以介绍时事为主线，贴近小学生的认知特点，以图文并茂的形式，通俗易懂的文笔，向广大小学生介绍国家改革开放的成就和国内外时事热点，集时政性、知识性、趣味性为一身，为小学生了解时事、开阔眼界、增长知识提供了专门的动态教材。</a:t>
            </a:r>
          </a:p>
        </p:txBody>
      </p:sp>
      <p:sp>
        <p:nvSpPr>
          <p:cNvPr id="1041"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042"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963742426"/>
      </p:ext>
    </p:extLst>
  </p:cSld>
  <p:clrMapOvr>
    <a:masterClrMapping/>
  </p:clrMapOvr>
  <p:transition spd="slow">
    <p:pull/>
  </p:transition>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043"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044"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047" name="组合"/>
          <p:cNvGrpSpPr>
            <a:grpSpLocks/>
          </p:cNvGrpSpPr>
          <p:nvPr/>
        </p:nvGrpSpPr>
        <p:grpSpPr>
          <a:xfrm>
            <a:off x="361955" y="-4761"/>
            <a:ext cx="2070099" cy="1585912"/>
            <a:chOff x="361955" y="-4761"/>
            <a:chExt cx="2070099" cy="1585912"/>
          </a:xfrm>
        </p:grpSpPr>
        <p:sp>
          <p:nvSpPr>
            <p:cNvPr id="1045"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046"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048"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50" y="0"/>
                </a:moveTo>
                <a:lnTo>
                  <a:pt x="0" y="19974"/>
                </a:lnTo>
                <a:lnTo>
                  <a:pt x="0" y="21600"/>
                </a:lnTo>
                <a:lnTo>
                  <a:pt x="21600" y="0"/>
                </a:lnTo>
                <a:lnTo>
                  <a:pt x="15250" y="0"/>
                </a:lnTo>
                <a:close/>
              </a:path>
            </a:pathLst>
          </a:custGeom>
          <a:solidFill>
            <a:schemeClr val="bg2"/>
          </a:solidFill>
          <a:ln w="9525" cap="flat" cmpd="sng">
            <a:noFill/>
            <a:prstDash val="solid"/>
            <a:round/>
          </a:ln>
        </p:spPr>
      </p:sp>
      <p:sp>
        <p:nvSpPr>
          <p:cNvPr id="1049"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050"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8" y="0"/>
                </a:lnTo>
                <a:lnTo>
                  <a:pt x="21600" y="126"/>
                </a:lnTo>
                <a:close/>
              </a:path>
            </a:pathLst>
          </a:custGeom>
          <a:solidFill>
            <a:schemeClr val="tx2"/>
          </a:solidFill>
          <a:ln w="9525" cap="flat" cmpd="sng">
            <a:noFill/>
            <a:prstDash val="solid"/>
            <a:round/>
          </a:ln>
        </p:spPr>
      </p:sp>
      <p:sp>
        <p:nvSpPr>
          <p:cNvPr id="1051"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2"/>
                </a:lnTo>
                <a:lnTo>
                  <a:pt x="20024" y="21599"/>
                </a:lnTo>
                <a:lnTo>
                  <a:pt x="21600" y="21585"/>
                </a:lnTo>
                <a:close/>
              </a:path>
            </a:pathLst>
          </a:custGeom>
          <a:solidFill>
            <a:schemeClr val="tx2"/>
          </a:solidFill>
          <a:ln w="9525" cap="flat" cmpd="sng">
            <a:noFill/>
            <a:prstDash val="solid"/>
            <a:round/>
          </a:ln>
        </p:spPr>
      </p:sp>
      <p:sp>
        <p:nvSpPr>
          <p:cNvPr id="1052"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9"/>
                </a:lnTo>
                <a:lnTo>
                  <a:pt x="19499" y="21600"/>
                </a:lnTo>
                <a:lnTo>
                  <a:pt x="21600" y="21600"/>
                </a:lnTo>
                <a:close/>
              </a:path>
            </a:pathLst>
          </a:custGeom>
          <a:solidFill>
            <a:schemeClr val="accent1"/>
          </a:solidFill>
          <a:ln w="9525" cap="flat" cmpd="sng">
            <a:noFill/>
            <a:prstDash val="solid"/>
            <a:round/>
          </a:ln>
        </p:spPr>
      </p:sp>
      <p:sp>
        <p:nvSpPr>
          <p:cNvPr id="1053"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600" y="21556"/>
                </a:lnTo>
                <a:lnTo>
                  <a:pt x="21506" y="21600"/>
                </a:lnTo>
                <a:lnTo>
                  <a:pt x="15641" y="21556"/>
                </a:lnTo>
                <a:close/>
              </a:path>
            </a:pathLst>
          </a:custGeom>
          <a:solidFill>
            <a:schemeClr val="accent2"/>
          </a:solidFill>
          <a:ln w="9525" cap="flat" cmpd="sng">
            <a:noFill/>
            <a:prstDash val="solid"/>
            <a:round/>
          </a:ln>
        </p:spPr>
      </p:sp>
      <p:sp>
        <p:nvSpPr>
          <p:cNvPr id="1054"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055"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056" name="矩形"/>
          <p:cNvSpPr>
            <a:spLocks/>
          </p:cNvSpPr>
          <p:nvPr/>
        </p:nvSpPr>
        <p:spPr>
          <a:xfrm>
            <a:off x="2734733" y="2997200"/>
            <a:ext cx="7298267"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a:ea typeface="华文楷体"/>
                <a:cs typeface="Calibri" charset="0"/>
              </a:rPr>
              <a:t>形势与政策课专用</a:t>
            </a:r>
            <a:endParaRPr lang="zh-CN" altLang="en-US" sz="3700" b="1" u="none" strike="noStrike" kern="1200" cap="none" spc="0" baseline="0">
              <a:solidFill>
                <a:srgbClr val="FFFFFF"/>
              </a:solidFill>
              <a:latin typeface="华文楷体"/>
              <a:ea typeface="楷体-简" charset="-122"/>
              <a:cs typeface="楷体-简" charset="-122"/>
            </a:endParaRPr>
          </a:p>
        </p:txBody>
      </p:sp>
      <p:sp>
        <p:nvSpPr>
          <p:cNvPr id="1057"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058"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8" y="0"/>
                </a:moveTo>
                <a:lnTo>
                  <a:pt x="4" y="5078"/>
                </a:lnTo>
                <a:lnTo>
                  <a:pt x="0" y="13966"/>
                </a:lnTo>
                <a:lnTo>
                  <a:pt x="10476" y="21600"/>
                </a:lnTo>
                <a:lnTo>
                  <a:pt x="21600" y="21570"/>
                </a:lnTo>
                <a:lnTo>
                  <a:pt x="21571" y="0"/>
                </a:lnTo>
                <a:lnTo>
                  <a:pt x="6938" y="0"/>
                </a:lnTo>
                <a:close/>
              </a:path>
            </a:pathLst>
          </a:custGeom>
          <a:solidFill>
            <a:schemeClr val="bg1"/>
          </a:solidFill>
          <a:ln w="9525" cap="flat" cmpd="sng">
            <a:noFill/>
            <a:prstDash val="solid"/>
            <a:round/>
          </a:ln>
        </p:spPr>
      </p:sp>
      <p:pic>
        <p:nvPicPr>
          <p:cNvPr id="1059" name="图片" descr="谢谢.png"/>
          <p:cNvPicPr>
            <a:picLocks noChangeAspect="1"/>
          </p:cNvPicPr>
          <p:nvPr/>
        </p:nvPicPr>
        <p:blipFill>
          <a:blip r:embed="rId5" cstate="print"/>
          <a:stretch>
            <a:fillRect/>
          </a:stretch>
        </p:blipFill>
        <p:spPr>
          <a:xfrm>
            <a:off x="5334000" y="2214563"/>
            <a:ext cx="1625599" cy="2400300"/>
          </a:xfrm>
          <a:prstGeom prst="rect">
            <a:avLst/>
          </a:prstGeom>
          <a:noFill/>
          <a:ln w="9525" cap="flat" cmpd="sng">
            <a:noFill/>
            <a:prstDash val="solid"/>
            <a:round/>
          </a:ln>
        </p:spPr>
      </p:pic>
      <p:sp>
        <p:nvSpPr>
          <p:cNvPr id="1060"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061"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688373075"/>
      </p:ext>
    </p:extLst>
  </p:cSld>
  <p:clrMapOvr>
    <a:masterClrMapping/>
  </p:clrMapOvr>
  <p:transition advTm="3000">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69" name="椭圆"/>
          <p:cNvSpPr>
            <a:spLocks/>
          </p:cNvSpPr>
          <p:nvPr/>
        </p:nvSpPr>
        <p:spPr>
          <a:xfrm>
            <a:off x="3085072" y="1160582"/>
            <a:ext cx="3970548" cy="3970548"/>
          </a:xfrm>
          <a:prstGeom prst="ellipse">
            <a:avLst/>
          </a:prstGeom>
          <a:noFill/>
          <a:ln w="15875" cap="flat" cmpd="sng">
            <a:solidFill>
              <a:srgbClr val="D70000"/>
            </a:solidFill>
            <a:prstDash val="dash"/>
            <a:round/>
          </a:ln>
        </p:spPr>
      </p:sp>
      <p:pic>
        <p:nvPicPr>
          <p:cNvPr id="70" name="图片"/>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334" y="1510805"/>
            <a:ext cx="4462394" cy="3115831"/>
          </a:xfrm>
          <a:prstGeom prst="rect">
            <a:avLst/>
          </a:prstGeom>
          <a:noFill/>
          <a:ln w="9525" cap="flat" cmpd="sng">
            <a:noFill/>
            <a:prstDash val="solid"/>
            <a:miter/>
          </a:ln>
        </p:spPr>
      </p:pic>
      <p:sp>
        <p:nvSpPr>
          <p:cNvPr id="71" name="椭圆"/>
          <p:cNvSpPr>
            <a:spLocks/>
          </p:cNvSpPr>
          <p:nvPr/>
        </p:nvSpPr>
        <p:spPr>
          <a:xfrm>
            <a:off x="390010" y="1574324"/>
            <a:ext cx="2333556" cy="2202029"/>
          </a:xfrm>
          <a:prstGeom prst="ellipse">
            <a:avLst/>
          </a:prstGeom>
          <a:solidFill>
            <a:schemeClr val="accent1"/>
          </a:solidFill>
          <a:ln w="12700" cap="flat" cmpd="sng">
            <a:noFill/>
            <a:prstDash val="solid"/>
            <a:round/>
          </a:ln>
        </p:spPr>
      </p:sp>
      <p:sp>
        <p:nvSpPr>
          <p:cNvPr id="72" name="椭圆"/>
          <p:cNvSpPr>
            <a:spLocks/>
          </p:cNvSpPr>
          <p:nvPr/>
        </p:nvSpPr>
        <p:spPr>
          <a:xfrm>
            <a:off x="2176450" y="3062022"/>
            <a:ext cx="792000" cy="792000"/>
          </a:xfrm>
          <a:prstGeom prst="ellipse">
            <a:avLst/>
          </a:prstGeom>
          <a:solidFill>
            <a:schemeClr val="accent1"/>
          </a:solidFill>
          <a:ln w="76200" cap="flat" cmpd="sng">
            <a:solidFill>
              <a:srgbClr val="FF8989"/>
            </a:solidFill>
            <a:prstDash val="solid"/>
            <a:round/>
          </a:ln>
        </p:spPr>
      </p:sp>
      <p:sp>
        <p:nvSpPr>
          <p:cNvPr id="73" name="曲线"/>
          <p:cNvSpPr>
            <a:spLocks noChangeAspect="1"/>
          </p:cNvSpPr>
          <p:nvPr/>
        </p:nvSpPr>
        <p:spPr>
          <a:xfrm>
            <a:off x="2406588" y="3231345"/>
            <a:ext cx="331724" cy="453354"/>
          </a:xfrm>
          <a:custGeom>
            <a:avLst/>
            <a:gdLst>
              <a:gd name="T1" fmla="*/ 0 w 21600"/>
              <a:gd name="T2" fmla="*/ 0 h 21600"/>
              <a:gd name="T3" fmla="*/ 21600 w 21600"/>
              <a:gd name="T4" fmla="*/ 21600 h 21600"/>
            </a:gdLst>
            <a:ahLst/>
            <a:cxnLst/>
            <a:rect l="T1" t="T2" r="T3" b="T4"/>
            <a:pathLst>
              <a:path w="21600" h="21600">
                <a:moveTo>
                  <a:pt x="1657" y="5676"/>
                </a:moveTo>
                <a:cubicBezTo>
                  <a:pt x="1657" y="5069"/>
                  <a:pt x="2047" y="4784"/>
                  <a:pt x="2827" y="4748"/>
                </a:cubicBezTo>
                <a:lnTo>
                  <a:pt x="2827" y="3498"/>
                </a:lnTo>
                <a:cubicBezTo>
                  <a:pt x="1316" y="3534"/>
                  <a:pt x="0" y="4212"/>
                  <a:pt x="0" y="5319"/>
                </a:cubicBezTo>
                <a:lnTo>
                  <a:pt x="0" y="19850"/>
                </a:lnTo>
                <a:cubicBezTo>
                  <a:pt x="0" y="20743"/>
                  <a:pt x="1170" y="21600"/>
                  <a:pt x="2389" y="21600"/>
                </a:cubicBezTo>
                <a:lnTo>
                  <a:pt x="19210" y="21600"/>
                </a:lnTo>
                <a:cubicBezTo>
                  <a:pt x="20429" y="21600"/>
                  <a:pt x="21600" y="20743"/>
                  <a:pt x="21600" y="19850"/>
                </a:cubicBezTo>
                <a:lnTo>
                  <a:pt x="21600" y="5319"/>
                </a:lnTo>
                <a:cubicBezTo>
                  <a:pt x="21600" y="4212"/>
                  <a:pt x="20283" y="3534"/>
                  <a:pt x="18772" y="3498"/>
                </a:cubicBezTo>
                <a:lnTo>
                  <a:pt x="18772" y="4748"/>
                </a:lnTo>
                <a:cubicBezTo>
                  <a:pt x="19600" y="4784"/>
                  <a:pt x="19990" y="5069"/>
                  <a:pt x="19990" y="5676"/>
                </a:cubicBezTo>
                <a:lnTo>
                  <a:pt x="19990" y="19457"/>
                </a:lnTo>
                <a:cubicBezTo>
                  <a:pt x="19990" y="19886"/>
                  <a:pt x="19698" y="20350"/>
                  <a:pt x="19162" y="20350"/>
                </a:cubicBezTo>
                <a:lnTo>
                  <a:pt x="2486" y="20350"/>
                </a:lnTo>
                <a:cubicBezTo>
                  <a:pt x="1804" y="20350"/>
                  <a:pt x="1657" y="19850"/>
                  <a:pt x="1657" y="19350"/>
                </a:cubicBezTo>
                <a:lnTo>
                  <a:pt x="1657" y="5676"/>
                </a:lnTo>
              </a:path>
              <a:path w="21600" h="21600">
                <a:moveTo>
                  <a:pt x="9361" y="2284"/>
                </a:moveTo>
                <a:cubicBezTo>
                  <a:pt x="9361" y="1785"/>
                  <a:pt x="9995" y="1320"/>
                  <a:pt x="10678" y="1320"/>
                </a:cubicBezTo>
                <a:lnTo>
                  <a:pt x="10921" y="1320"/>
                </a:lnTo>
                <a:cubicBezTo>
                  <a:pt x="11604" y="1320"/>
                  <a:pt x="12287" y="1785"/>
                  <a:pt x="12287" y="2284"/>
                </a:cubicBezTo>
                <a:lnTo>
                  <a:pt x="12287" y="2392"/>
                </a:lnTo>
                <a:cubicBezTo>
                  <a:pt x="12287" y="2963"/>
                  <a:pt x="11604" y="3427"/>
                  <a:pt x="10824" y="3427"/>
                </a:cubicBezTo>
                <a:lnTo>
                  <a:pt x="10775" y="3427"/>
                </a:lnTo>
                <a:cubicBezTo>
                  <a:pt x="9995" y="3427"/>
                  <a:pt x="9361" y="2963"/>
                  <a:pt x="9361" y="2392"/>
                </a:cubicBezTo>
                <a:lnTo>
                  <a:pt x="9361" y="2284"/>
                </a:lnTo>
              </a:path>
              <a:path w="21600" h="21600">
                <a:moveTo>
                  <a:pt x="7557" y="2356"/>
                </a:moveTo>
                <a:lnTo>
                  <a:pt x="5168" y="2356"/>
                </a:lnTo>
                <a:cubicBezTo>
                  <a:pt x="4339" y="2356"/>
                  <a:pt x="3949" y="2641"/>
                  <a:pt x="3949" y="3213"/>
                </a:cubicBezTo>
                <a:lnTo>
                  <a:pt x="3949" y="5462"/>
                </a:lnTo>
                <a:cubicBezTo>
                  <a:pt x="3949" y="5855"/>
                  <a:pt x="4290" y="6247"/>
                  <a:pt x="4778" y="6247"/>
                </a:cubicBezTo>
                <a:lnTo>
                  <a:pt x="16821" y="6247"/>
                </a:lnTo>
                <a:cubicBezTo>
                  <a:pt x="17309" y="6247"/>
                  <a:pt x="17650" y="5855"/>
                  <a:pt x="17650" y="5462"/>
                </a:cubicBezTo>
                <a:lnTo>
                  <a:pt x="17650" y="3213"/>
                </a:lnTo>
                <a:cubicBezTo>
                  <a:pt x="17650" y="2641"/>
                  <a:pt x="17260" y="2356"/>
                  <a:pt x="16431" y="2356"/>
                </a:cubicBezTo>
                <a:lnTo>
                  <a:pt x="14042" y="2356"/>
                </a:lnTo>
                <a:cubicBezTo>
                  <a:pt x="14042" y="1142"/>
                  <a:pt x="12677" y="0"/>
                  <a:pt x="11068" y="0"/>
                </a:cubicBezTo>
                <a:lnTo>
                  <a:pt x="10531" y="0"/>
                </a:lnTo>
                <a:cubicBezTo>
                  <a:pt x="8971" y="0"/>
                  <a:pt x="7557" y="1142"/>
                  <a:pt x="7557" y="2356"/>
                </a:cubicBezTo>
              </a:path>
              <a:path w="21600" h="21600">
                <a:moveTo>
                  <a:pt x="4583" y="16565"/>
                </a:moveTo>
                <a:cubicBezTo>
                  <a:pt x="4583" y="16423"/>
                  <a:pt x="4632" y="16387"/>
                  <a:pt x="4778" y="16387"/>
                </a:cubicBezTo>
                <a:lnTo>
                  <a:pt x="7606" y="16387"/>
                </a:lnTo>
                <a:lnTo>
                  <a:pt x="7606" y="16565"/>
                </a:lnTo>
                <a:cubicBezTo>
                  <a:pt x="7606" y="16744"/>
                  <a:pt x="6436" y="17244"/>
                  <a:pt x="6192" y="17315"/>
                </a:cubicBezTo>
                <a:cubicBezTo>
                  <a:pt x="5997" y="17208"/>
                  <a:pt x="5558" y="16887"/>
                  <a:pt x="5217" y="16887"/>
                </a:cubicBezTo>
                <a:lnTo>
                  <a:pt x="5168" y="16887"/>
                </a:lnTo>
                <a:cubicBezTo>
                  <a:pt x="4973" y="16887"/>
                  <a:pt x="4729" y="17101"/>
                  <a:pt x="4729" y="17208"/>
                </a:cubicBezTo>
                <a:lnTo>
                  <a:pt x="4729" y="17280"/>
                </a:lnTo>
                <a:cubicBezTo>
                  <a:pt x="4729" y="17422"/>
                  <a:pt x="5753" y="18243"/>
                  <a:pt x="5997" y="18243"/>
                </a:cubicBezTo>
                <a:lnTo>
                  <a:pt x="6046" y="18243"/>
                </a:lnTo>
                <a:cubicBezTo>
                  <a:pt x="6241" y="18243"/>
                  <a:pt x="7411" y="17565"/>
                  <a:pt x="7606" y="17458"/>
                </a:cubicBezTo>
                <a:cubicBezTo>
                  <a:pt x="7606" y="17744"/>
                  <a:pt x="7801" y="18708"/>
                  <a:pt x="7411" y="18708"/>
                </a:cubicBezTo>
                <a:lnTo>
                  <a:pt x="4778" y="18708"/>
                </a:lnTo>
                <a:cubicBezTo>
                  <a:pt x="4632" y="18708"/>
                  <a:pt x="4583" y="18672"/>
                  <a:pt x="4583" y="18529"/>
                </a:cubicBezTo>
                <a:lnTo>
                  <a:pt x="4583" y="16565"/>
                </a:lnTo>
              </a:path>
              <a:path w="21600" h="21600">
                <a:moveTo>
                  <a:pt x="7411" y="19243"/>
                </a:moveTo>
                <a:cubicBezTo>
                  <a:pt x="8825" y="19243"/>
                  <a:pt x="8288" y="18136"/>
                  <a:pt x="8386" y="17172"/>
                </a:cubicBezTo>
                <a:cubicBezTo>
                  <a:pt x="8435" y="16673"/>
                  <a:pt x="10092" y="16244"/>
                  <a:pt x="10239" y="15816"/>
                </a:cubicBezTo>
                <a:lnTo>
                  <a:pt x="10044" y="15816"/>
                </a:lnTo>
                <a:cubicBezTo>
                  <a:pt x="9507" y="15816"/>
                  <a:pt x="8727" y="16137"/>
                  <a:pt x="8386" y="16280"/>
                </a:cubicBezTo>
                <a:cubicBezTo>
                  <a:pt x="8191" y="16101"/>
                  <a:pt x="7996" y="15851"/>
                  <a:pt x="7557" y="15851"/>
                </a:cubicBezTo>
                <a:lnTo>
                  <a:pt x="4632" y="15851"/>
                </a:lnTo>
                <a:cubicBezTo>
                  <a:pt x="4193" y="15851"/>
                  <a:pt x="3803" y="16137"/>
                  <a:pt x="3803" y="16458"/>
                </a:cubicBezTo>
                <a:lnTo>
                  <a:pt x="3803" y="18636"/>
                </a:lnTo>
                <a:cubicBezTo>
                  <a:pt x="3803" y="19029"/>
                  <a:pt x="4241" y="19243"/>
                  <a:pt x="4778" y="19243"/>
                </a:cubicBezTo>
                <a:lnTo>
                  <a:pt x="7411" y="19243"/>
                </a:lnTo>
              </a:path>
              <a:path w="21600" h="21600">
                <a:moveTo>
                  <a:pt x="4583" y="8639"/>
                </a:moveTo>
                <a:cubicBezTo>
                  <a:pt x="4583" y="8497"/>
                  <a:pt x="4632" y="8461"/>
                  <a:pt x="4778" y="8461"/>
                </a:cubicBezTo>
                <a:lnTo>
                  <a:pt x="7411" y="8461"/>
                </a:lnTo>
                <a:cubicBezTo>
                  <a:pt x="7557" y="8461"/>
                  <a:pt x="7606" y="8497"/>
                  <a:pt x="7606" y="8639"/>
                </a:cubicBezTo>
                <a:cubicBezTo>
                  <a:pt x="7606" y="8782"/>
                  <a:pt x="6338" y="9389"/>
                  <a:pt x="6192" y="9389"/>
                </a:cubicBezTo>
                <a:cubicBezTo>
                  <a:pt x="6046" y="9389"/>
                  <a:pt x="5655" y="8961"/>
                  <a:pt x="5217" y="8961"/>
                </a:cubicBezTo>
                <a:cubicBezTo>
                  <a:pt x="5022" y="8961"/>
                  <a:pt x="4729" y="9139"/>
                  <a:pt x="4729" y="9282"/>
                </a:cubicBezTo>
                <a:lnTo>
                  <a:pt x="4729" y="9354"/>
                </a:lnTo>
                <a:cubicBezTo>
                  <a:pt x="4729" y="9568"/>
                  <a:pt x="5753" y="10282"/>
                  <a:pt x="5997" y="10389"/>
                </a:cubicBezTo>
                <a:lnTo>
                  <a:pt x="7606" y="9496"/>
                </a:lnTo>
                <a:lnTo>
                  <a:pt x="7606" y="10782"/>
                </a:lnTo>
                <a:lnTo>
                  <a:pt x="4583" y="10782"/>
                </a:lnTo>
                <a:lnTo>
                  <a:pt x="4583" y="8639"/>
                </a:lnTo>
              </a:path>
              <a:path w="21600" h="21600">
                <a:moveTo>
                  <a:pt x="8288" y="8354"/>
                </a:moveTo>
                <a:cubicBezTo>
                  <a:pt x="8191" y="8068"/>
                  <a:pt x="7898" y="7925"/>
                  <a:pt x="7411" y="7925"/>
                </a:cubicBezTo>
                <a:lnTo>
                  <a:pt x="4778" y="7925"/>
                </a:lnTo>
                <a:cubicBezTo>
                  <a:pt x="4241" y="7925"/>
                  <a:pt x="3803" y="8175"/>
                  <a:pt x="3803" y="8532"/>
                </a:cubicBezTo>
                <a:lnTo>
                  <a:pt x="3803" y="10710"/>
                </a:lnTo>
                <a:cubicBezTo>
                  <a:pt x="3803" y="11032"/>
                  <a:pt x="4193" y="11317"/>
                  <a:pt x="4632" y="11317"/>
                </a:cubicBezTo>
                <a:lnTo>
                  <a:pt x="7557" y="11317"/>
                </a:lnTo>
                <a:cubicBezTo>
                  <a:pt x="8727" y="11317"/>
                  <a:pt x="8386" y="9960"/>
                  <a:pt x="8337" y="9104"/>
                </a:cubicBezTo>
                <a:lnTo>
                  <a:pt x="10239" y="7925"/>
                </a:lnTo>
                <a:cubicBezTo>
                  <a:pt x="10239" y="7925"/>
                  <a:pt x="10092" y="7890"/>
                  <a:pt x="10092" y="7890"/>
                </a:cubicBezTo>
                <a:cubicBezTo>
                  <a:pt x="9361" y="7890"/>
                  <a:pt x="8776" y="8354"/>
                  <a:pt x="8288" y="8354"/>
                </a:cubicBezTo>
              </a:path>
              <a:path w="21600" h="21600">
                <a:moveTo>
                  <a:pt x="4583" y="12460"/>
                </a:moveTo>
                <a:lnTo>
                  <a:pt x="7606" y="12460"/>
                </a:lnTo>
                <a:lnTo>
                  <a:pt x="7606" y="12745"/>
                </a:lnTo>
                <a:lnTo>
                  <a:pt x="6192" y="13388"/>
                </a:lnTo>
                <a:lnTo>
                  <a:pt x="5265" y="12888"/>
                </a:lnTo>
                <a:cubicBezTo>
                  <a:pt x="5022" y="12995"/>
                  <a:pt x="4729" y="13031"/>
                  <a:pt x="4729" y="13281"/>
                </a:cubicBezTo>
                <a:cubicBezTo>
                  <a:pt x="4729" y="13459"/>
                  <a:pt x="5753" y="14316"/>
                  <a:pt x="5997" y="14316"/>
                </a:cubicBezTo>
                <a:cubicBezTo>
                  <a:pt x="6338" y="14316"/>
                  <a:pt x="7216" y="13566"/>
                  <a:pt x="7606" y="13495"/>
                </a:cubicBezTo>
                <a:lnTo>
                  <a:pt x="7606" y="14709"/>
                </a:lnTo>
                <a:lnTo>
                  <a:pt x="4583" y="14709"/>
                </a:lnTo>
                <a:lnTo>
                  <a:pt x="4583" y="12460"/>
                </a:lnTo>
              </a:path>
              <a:path w="21600" h="21600">
                <a:moveTo>
                  <a:pt x="8337" y="12317"/>
                </a:moveTo>
                <a:cubicBezTo>
                  <a:pt x="8240" y="12138"/>
                  <a:pt x="8045" y="11924"/>
                  <a:pt x="7606" y="11924"/>
                </a:cubicBezTo>
                <a:lnTo>
                  <a:pt x="4583" y="11924"/>
                </a:lnTo>
                <a:cubicBezTo>
                  <a:pt x="4193" y="11924"/>
                  <a:pt x="3803" y="12174"/>
                  <a:pt x="3803" y="12460"/>
                </a:cubicBezTo>
                <a:lnTo>
                  <a:pt x="3803" y="14709"/>
                </a:lnTo>
                <a:cubicBezTo>
                  <a:pt x="3803" y="14995"/>
                  <a:pt x="4193" y="15244"/>
                  <a:pt x="4583" y="15244"/>
                </a:cubicBezTo>
                <a:lnTo>
                  <a:pt x="7606" y="15244"/>
                </a:lnTo>
                <a:cubicBezTo>
                  <a:pt x="8727" y="15244"/>
                  <a:pt x="8386" y="13852"/>
                  <a:pt x="8337" y="13031"/>
                </a:cubicBezTo>
                <a:lnTo>
                  <a:pt x="10239" y="11888"/>
                </a:lnTo>
                <a:lnTo>
                  <a:pt x="9995" y="11781"/>
                </a:lnTo>
                <a:lnTo>
                  <a:pt x="8337" y="12317"/>
                </a:lnTo>
              </a:path>
              <a:path w="21600" h="21600">
                <a:moveTo>
                  <a:pt x="11068" y="18136"/>
                </a:moveTo>
                <a:cubicBezTo>
                  <a:pt x="11068" y="18279"/>
                  <a:pt x="11116" y="18315"/>
                  <a:pt x="11311" y="18315"/>
                </a:cubicBezTo>
                <a:lnTo>
                  <a:pt x="17114" y="18315"/>
                </a:lnTo>
                <a:cubicBezTo>
                  <a:pt x="17309" y="18315"/>
                  <a:pt x="17358" y="18279"/>
                  <a:pt x="17358" y="18136"/>
                </a:cubicBezTo>
                <a:lnTo>
                  <a:pt x="17358" y="16958"/>
                </a:lnTo>
                <a:cubicBezTo>
                  <a:pt x="17358" y="16815"/>
                  <a:pt x="17309" y="16780"/>
                  <a:pt x="17114" y="16780"/>
                </a:cubicBezTo>
                <a:lnTo>
                  <a:pt x="11068" y="16780"/>
                </a:lnTo>
                <a:lnTo>
                  <a:pt x="11068" y="18136"/>
                </a:lnTo>
              </a:path>
              <a:path w="21600" h="21600">
                <a:moveTo>
                  <a:pt x="11068" y="14316"/>
                </a:moveTo>
                <a:lnTo>
                  <a:pt x="17358" y="14316"/>
                </a:lnTo>
                <a:lnTo>
                  <a:pt x="17358" y="12852"/>
                </a:lnTo>
                <a:lnTo>
                  <a:pt x="11068" y="12852"/>
                </a:lnTo>
                <a:lnTo>
                  <a:pt x="11068" y="14316"/>
                </a:lnTo>
              </a:path>
              <a:path w="21600" h="21600">
                <a:moveTo>
                  <a:pt x="11068" y="10389"/>
                </a:moveTo>
                <a:lnTo>
                  <a:pt x="15651" y="10389"/>
                </a:lnTo>
                <a:lnTo>
                  <a:pt x="15651" y="8925"/>
                </a:lnTo>
                <a:lnTo>
                  <a:pt x="11068" y="8925"/>
                </a:lnTo>
                <a:lnTo>
                  <a:pt x="11068" y="10389"/>
                </a:lnTo>
                <a:close/>
              </a:path>
            </a:pathLst>
          </a:custGeom>
          <a:solidFill>
            <a:srgbClr val="FFFFFF"/>
          </a:solidFill>
          <a:ln w="9525" cap="flat" cmpd="sng">
            <a:noFill/>
            <a:prstDash val="solid"/>
            <a:round/>
          </a:ln>
        </p:spPr>
      </p:sp>
      <p:sp>
        <p:nvSpPr>
          <p:cNvPr id="74" name="矩形"/>
          <p:cNvSpPr>
            <a:spLocks/>
          </p:cNvSpPr>
          <p:nvPr/>
        </p:nvSpPr>
        <p:spPr>
          <a:xfrm>
            <a:off x="541125" y="2366161"/>
            <a:ext cx="2031324" cy="646330"/>
          </a:xfrm>
          <a:prstGeom prst="rect">
            <a:avLst/>
          </a:prstGeom>
          <a:noFill/>
          <a:ln w="9525" cap="flat" cmpd="sng">
            <a:noFill/>
            <a:prstDash val="solid"/>
            <a:miter/>
          </a:ln>
        </p:spPr>
        <p:txBody>
          <a:bodyPr vert="horz" wrap="none" lIns="91440" tIns="45720" rIns="91440" bIns="45720" anchor="t" anchorCtr="0">
            <a:prstTxWarp prst="textNoShape">
              <a:avLst/>
            </a:prstTxWarp>
          </a:bodyPr>
          <a:lstStyle/>
          <a:p>
            <a:pPr marL="0" indent="0" algn="ctr">
              <a:lnSpc>
                <a:spcPct val="100000"/>
              </a:lnSpc>
              <a:spcBef>
                <a:spcPts val="0"/>
              </a:spcBef>
              <a:spcAft>
                <a:spcPts val="0"/>
              </a:spcAft>
              <a:buNone/>
            </a:pPr>
            <a:r>
              <a:rPr lang="zh-CN" altLang="en-US" sz="3600" u="none" strike="noStrike" kern="1200" cap="none" spc="0" baseline="0" dirty="0">
                <a:solidFill>
                  <a:schemeClr val="bg1"/>
                </a:solidFill>
                <a:latin typeface="微软雅黑" charset="0"/>
                <a:ea typeface="微软雅黑" charset="0"/>
                <a:cs typeface="微软雅黑" charset="0"/>
              </a:rPr>
              <a:t>重要讲话</a:t>
            </a:r>
            <a:endParaRPr lang="zh-CN" altLang="en-US" sz="3600" b="1" u="none" strike="noStrike" kern="1200" cap="none" spc="250" baseline="0" dirty="0">
              <a:solidFill>
                <a:schemeClr val="bg1"/>
              </a:solidFill>
              <a:latin typeface="微软雅黑" charset="0"/>
              <a:ea typeface="微软雅黑" charset="0"/>
              <a:cs typeface="微软雅黑" charset="0"/>
            </a:endParaRPr>
          </a:p>
        </p:txBody>
      </p:sp>
      <p:sp>
        <p:nvSpPr>
          <p:cNvPr id="76" name="矩形"/>
          <p:cNvSpPr>
            <a:spLocks/>
          </p:cNvSpPr>
          <p:nvPr/>
        </p:nvSpPr>
        <p:spPr>
          <a:xfrm>
            <a:off x="7462607" y="1596450"/>
            <a:ext cx="2646877" cy="461664"/>
          </a:xfrm>
          <a:prstGeom prst="rect">
            <a:avLst/>
          </a:prstGeom>
          <a:noFill/>
          <a:ln w="9525" cap="flat" cmpd="sng">
            <a:noFill/>
            <a:prstDash val="solid"/>
            <a:miter/>
          </a:ln>
        </p:spPr>
        <p:txBody>
          <a:bodyPr vert="horz" wrap="none" lIns="91440" tIns="45720" rIns="91440" bIns="45720" anchor="t" anchorCtr="0">
            <a:prstTxWarp prst="textNoShape">
              <a:avLst/>
            </a:prstTxWarp>
          </a:bodyPr>
          <a:lstStyle/>
          <a:p>
            <a:pPr marL="0" indent="0" algn="l">
              <a:lnSpc>
                <a:spcPct val="100000"/>
              </a:lnSpc>
              <a:spcBef>
                <a:spcPts val="0"/>
              </a:spcBef>
              <a:spcAft>
                <a:spcPts val="0"/>
              </a:spcAft>
              <a:buNone/>
            </a:pPr>
            <a:r>
              <a:rPr lang="zh-CN" altLang="en-US" sz="2400" u="none" strike="noStrike" kern="1200" cap="none" spc="0" baseline="0" dirty="0">
                <a:solidFill>
                  <a:schemeClr val="tx1"/>
                </a:solidFill>
                <a:latin typeface="微软雅黑" charset="0"/>
                <a:ea typeface="微软雅黑" charset="0"/>
                <a:cs typeface="微软雅黑" charset="0"/>
              </a:rPr>
              <a:t>“四有”教师要求</a:t>
            </a:r>
            <a:endParaRPr lang="zh-CN" altLang="en-US" sz="2300" b="1" u="none" strike="noStrike" kern="1200" cap="none" spc="250" baseline="0" dirty="0">
              <a:solidFill>
                <a:schemeClr val="tx1"/>
              </a:solidFill>
              <a:latin typeface="微软雅黑" charset="0"/>
              <a:ea typeface="微软雅黑" charset="0"/>
              <a:cs typeface="微软雅黑" charset="0"/>
            </a:endParaRPr>
          </a:p>
        </p:txBody>
      </p:sp>
      <p:sp>
        <p:nvSpPr>
          <p:cNvPr id="77" name="矩形"/>
          <p:cNvSpPr>
            <a:spLocks/>
          </p:cNvSpPr>
          <p:nvPr/>
        </p:nvSpPr>
        <p:spPr>
          <a:xfrm>
            <a:off x="7594612" y="2483486"/>
            <a:ext cx="2940608" cy="156965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50000"/>
              </a:lnSpc>
              <a:spcBef>
                <a:spcPts val="0"/>
              </a:spcBef>
              <a:spcAft>
                <a:spcPts val="0"/>
              </a:spcAft>
              <a:buNone/>
            </a:pPr>
            <a:r>
              <a:rPr lang="zh-CN" altLang="en-US" u="none" strike="noStrike" kern="1200" cap="none" spc="0" baseline="0" dirty="0">
                <a:solidFill>
                  <a:schemeClr val="tx1"/>
                </a:solidFill>
                <a:latin typeface="微软雅黑" charset="0"/>
                <a:ea typeface="微软雅黑" charset="0"/>
                <a:cs typeface="微软雅黑" charset="0"/>
              </a:rPr>
              <a:t>进一步深刻回答了“培养什么人、怎样培养人”和“办什么样的大学、怎样办好大学”这两个根本性问题</a:t>
            </a:r>
            <a:endParaRPr lang="zh-CN" altLang="en-US" u="none" strike="noStrike" kern="1200" cap="none" spc="150" baseline="0" dirty="0">
              <a:solidFill>
                <a:schemeClr val="tx1"/>
              </a:solidFill>
              <a:latin typeface="微软雅黑" charset="0"/>
              <a:ea typeface="微软雅黑" charset="0"/>
              <a:cs typeface="微软雅黑" charset="0"/>
            </a:endParaRPr>
          </a:p>
        </p:txBody>
      </p:sp>
      <p:sp>
        <p:nvSpPr>
          <p:cNvPr id="78" name="文本框"/>
          <p:cNvSpPr>
            <a:spLocks noGrp="1"/>
          </p:cNvSpPr>
          <p:nvPr>
            <p:ph type="body"/>
          </p:nvPr>
        </p:nvSpPr>
        <p:spPr>
          <a:xfrm>
            <a:off x="1190826" y="178325"/>
            <a:ext cx="8950119" cy="959237"/>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nSpc>
                <a:spcPct val="100000"/>
              </a:lnSpc>
              <a:buNone/>
            </a:pPr>
            <a:r>
              <a:rPr lang="zh-CN" altLang="en-US" sz="2400" b="1" spc="300" dirty="0">
                <a:cs typeface="Times New Roman" charset="0"/>
              </a:rPr>
              <a:t>坚持“以本为本”推进“四个回归”</a:t>
            </a:r>
            <a:endParaRPr lang="en-US" altLang="zh-CN" sz="2400" b="1" spc="300" dirty="0">
              <a:cs typeface="Times New Roman" charset="0"/>
            </a:endParaRPr>
          </a:p>
          <a:p>
            <a:pPr marL="0" indent="0" algn="l">
              <a:lnSpc>
                <a:spcPct val="100000"/>
              </a:lnSpc>
              <a:spcBef>
                <a:spcPts val="1000"/>
              </a:spcBef>
              <a:spcAft>
                <a:spcPts val="0"/>
              </a:spcAft>
              <a:buNone/>
            </a:pPr>
            <a:r>
              <a:rPr lang="zh-CN" altLang="en-US" sz="2400" b="1" u="none" strike="noStrike" kern="1200" cap="none" spc="300" baseline="0" dirty="0">
                <a:solidFill>
                  <a:schemeClr val="tx1"/>
                </a:solidFill>
                <a:latin typeface="微软雅黑" charset="0"/>
                <a:ea typeface="微软雅黑" charset="0"/>
                <a:cs typeface="Times New Roman" charset="0"/>
              </a:rPr>
              <a:t>建设中国特色、世界水平的一流本科教育</a:t>
            </a:r>
          </a:p>
        </p:txBody>
      </p:sp>
      <p:sp>
        <p:nvSpPr>
          <p:cNvPr id="79" name="矩形"/>
          <p:cNvSpPr>
            <a:spLocks/>
          </p:cNvSpPr>
          <p:nvPr/>
        </p:nvSpPr>
        <p:spPr>
          <a:xfrm>
            <a:off x="769992" y="5238008"/>
            <a:ext cx="10124151" cy="120032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50000"/>
              </a:lnSpc>
              <a:spcBef>
                <a:spcPts val="0"/>
              </a:spcBef>
              <a:spcAft>
                <a:spcPts val="0"/>
              </a:spcAft>
              <a:buNone/>
            </a:pPr>
            <a:r>
              <a:rPr lang="zh-CN" altLang="en-US" sz="1600" u="none" strike="noStrike" kern="1200" cap="none" spc="0" baseline="0" dirty="0">
                <a:solidFill>
                  <a:schemeClr val="tx1"/>
                </a:solidFill>
                <a:latin typeface="微软雅黑" charset="0"/>
                <a:ea typeface="微软雅黑" charset="0"/>
                <a:cs typeface="微软雅黑" charset="0"/>
              </a:rPr>
              <a:t>这两个根本性问题，对高等教育改革发展作出了新的部署，思想更加升华、理论更加深刻、标准更加具体、体系更加成熟。是新时代高等教育改革发展的根本遵循。</a:t>
            </a:r>
            <a:endParaRPr lang="zh-CN" altLang="en-US" sz="1600" u="none" strike="noStrike" kern="1200" cap="none" spc="150" baseline="0" dirty="0">
              <a:solidFill>
                <a:srgbClr val="D70000"/>
              </a:solidFill>
              <a:latin typeface="微软雅黑" charset="0"/>
              <a:ea typeface="微软雅黑" charset="0"/>
              <a:cs typeface="微软雅黑" charset="0"/>
            </a:endParaRPr>
          </a:p>
        </p:txBody>
      </p:sp>
      <p:pic>
        <p:nvPicPr>
          <p:cNvPr id="849" name="图片"/>
          <p:cNvPicPr>
            <a:picLocks noChangeAspect="1"/>
          </p:cNvPicPr>
          <p:nvPr/>
        </p:nvPicPr>
        <p:blipFill>
          <a:blip r:embed="rId4"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60945686"/>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additive="base">
                                        <p:cTn id="13" dur="500" fill="hold"/>
                                        <p:tgtEl>
                                          <p:spTgt spid="73"/>
                                        </p:tgtEl>
                                        <p:attrNameLst>
                                          <p:attrName>ppt_x</p:attrName>
                                        </p:attrNameLst>
                                      </p:cBhvr>
                                      <p:tavLst>
                                        <p:tav tm="0">
                                          <p:val>
                                            <p:strVal val="#ppt_x"/>
                                          </p:val>
                                        </p:tav>
                                        <p:tav tm="100000">
                                          <p:val>
                                            <p:strVal val="#ppt_x"/>
                                          </p:val>
                                        </p:tav>
                                      </p:tavLst>
                                    </p:anim>
                                    <p:anim calcmode="lin" valueType="num">
                                      <p:cBhvr additive="base">
                                        <p:cTn id="14" dur="500" fill="hold"/>
                                        <p:tgtEl>
                                          <p:spTgt spid="7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wipe(right)">
                                      <p:cBhvr>
                                        <p:cTn id="18" dur="500"/>
                                        <p:tgtEl>
                                          <p:spTgt spid="71"/>
                                        </p:tgtEl>
                                      </p:cBhvr>
                                    </p:animEffect>
                                  </p:childTnLst>
                                </p:cTn>
                              </p:par>
                            </p:childTnLst>
                          </p:cTn>
                        </p:par>
                      </p:childTnLst>
                    </p:cTn>
                  </p:par>
                  <p:par>
                    <p:cTn id="19" fill="hold">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additive="base">
                                        <p:cTn id="23" dur="500" fill="hold"/>
                                        <p:tgtEl>
                                          <p:spTgt spid="74"/>
                                        </p:tgtEl>
                                        <p:attrNameLst>
                                          <p:attrName>ppt_x</p:attrName>
                                        </p:attrNameLst>
                                      </p:cBhvr>
                                      <p:tavLst>
                                        <p:tav tm="0">
                                          <p:val>
                                            <p:strVal val="#ppt_x"/>
                                          </p:val>
                                        </p:tav>
                                        <p:tav tm="100000">
                                          <p:val>
                                            <p:strVal val="#ppt_x"/>
                                          </p:val>
                                        </p:tav>
                                      </p:tavLst>
                                    </p:anim>
                                    <p:anim calcmode="lin" valueType="num">
                                      <p:cBhvr additive="base">
                                        <p:cTn id="24" dur="500" fill="hold"/>
                                        <p:tgtEl>
                                          <p:spTgt spid="74"/>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3" presetClass="entr" presetSubtype="16"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p:cTn id="28" dur="500" fill="hold"/>
                                        <p:tgtEl>
                                          <p:spTgt spid="69"/>
                                        </p:tgtEl>
                                        <p:attrNameLst>
                                          <p:attrName>ppt_w</p:attrName>
                                        </p:attrNameLst>
                                      </p:cBhvr>
                                      <p:tavLst>
                                        <p:tav tm="0">
                                          <p:val>
                                            <p:fltVal val="0"/>
                                          </p:val>
                                        </p:tav>
                                        <p:tav tm="100000">
                                          <p:val>
                                            <p:strVal val="#ppt_w"/>
                                          </p:val>
                                        </p:tav>
                                      </p:tavLst>
                                    </p:anim>
                                    <p:anim calcmode="lin" valueType="num">
                                      <p:cBhvr>
                                        <p:cTn id="29" dur="500" fill="hold"/>
                                        <p:tgtEl>
                                          <p:spTgt spid="69"/>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1000"/>
                                        <p:tgtEl>
                                          <p:spTgt spid="70"/>
                                        </p:tgtEl>
                                      </p:cBhvr>
                                    </p:animEffect>
                                    <p:anim calcmode="lin" valueType="num">
                                      <p:cBhvr>
                                        <p:cTn id="35" dur="1000" fill="hold"/>
                                        <p:tgtEl>
                                          <p:spTgt spid="70"/>
                                        </p:tgtEl>
                                        <p:attrNameLst>
                                          <p:attrName>ppt_x</p:attrName>
                                        </p:attrNameLst>
                                      </p:cBhvr>
                                      <p:tavLst>
                                        <p:tav tm="0">
                                          <p:val>
                                            <p:strVal val="#ppt_x"/>
                                          </p:val>
                                        </p:tav>
                                        <p:tav tm="100000">
                                          <p:val>
                                            <p:strVal val="#ppt_x"/>
                                          </p:val>
                                        </p:tav>
                                      </p:tavLst>
                                    </p:anim>
                                    <p:anim calcmode="lin" valueType="num">
                                      <p:cBhvr>
                                        <p:cTn id="36"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1000"/>
                                        <p:tgtEl>
                                          <p:spTgt spid="76"/>
                                        </p:tgtEl>
                                      </p:cBhvr>
                                    </p:animEffect>
                                    <p:anim calcmode="lin" valueType="num">
                                      <p:cBhvr>
                                        <p:cTn id="42" dur="1000" fill="hold"/>
                                        <p:tgtEl>
                                          <p:spTgt spid="76"/>
                                        </p:tgtEl>
                                        <p:attrNameLst>
                                          <p:attrName>ppt_x</p:attrName>
                                        </p:attrNameLst>
                                      </p:cBhvr>
                                      <p:tavLst>
                                        <p:tav tm="0">
                                          <p:val>
                                            <p:strVal val="#ppt_x"/>
                                          </p:val>
                                        </p:tav>
                                        <p:tav tm="100000">
                                          <p:val>
                                            <p:strVal val="#ppt_x"/>
                                          </p:val>
                                        </p:tav>
                                      </p:tavLst>
                                    </p:anim>
                                    <p:anim calcmode="lin" valueType="num">
                                      <p:cBhvr>
                                        <p:cTn id="4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nodeType="withGroup">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1000"/>
                                        <p:tgtEl>
                                          <p:spTgt spid="77"/>
                                        </p:tgtEl>
                                      </p:cBhvr>
                                    </p:animEffect>
                                    <p:anim calcmode="lin" valueType="num">
                                      <p:cBhvr>
                                        <p:cTn id="49" dur="1000" fill="hold"/>
                                        <p:tgtEl>
                                          <p:spTgt spid="77"/>
                                        </p:tgtEl>
                                        <p:attrNameLst>
                                          <p:attrName>ppt_x</p:attrName>
                                        </p:attrNameLst>
                                      </p:cBhvr>
                                      <p:tavLst>
                                        <p:tav tm="0">
                                          <p:val>
                                            <p:strVal val="#ppt_x"/>
                                          </p:val>
                                        </p:tav>
                                        <p:tav tm="100000">
                                          <p:val>
                                            <p:strVal val="#ppt_x"/>
                                          </p:val>
                                        </p:tav>
                                      </p:tavLst>
                                    </p:anim>
                                    <p:anim calcmode="lin" valueType="num">
                                      <p:cBhvr>
                                        <p:cTn id="50"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fade">
                                      <p:cBhvr>
                                        <p:cTn id="55" dur="1000"/>
                                        <p:tgtEl>
                                          <p:spTgt spid="79"/>
                                        </p:tgtEl>
                                      </p:cBhvr>
                                    </p:animEffect>
                                    <p:anim calcmode="lin" valueType="num">
                                      <p:cBhvr>
                                        <p:cTn id="56" dur="1000" fill="hold"/>
                                        <p:tgtEl>
                                          <p:spTgt spid="79"/>
                                        </p:tgtEl>
                                        <p:attrNameLst>
                                          <p:attrName>ppt_x</p:attrName>
                                        </p:attrNameLst>
                                      </p:cBhvr>
                                      <p:tavLst>
                                        <p:tav tm="0">
                                          <p:val>
                                            <p:strVal val="#ppt_x"/>
                                          </p:val>
                                        </p:tav>
                                        <p:tav tm="100000">
                                          <p:val>
                                            <p:strVal val="#ppt_x"/>
                                          </p:val>
                                        </p:tav>
                                      </p:tavLst>
                                    </p:anim>
                                    <p:anim calcmode="lin" valueType="num">
                                      <p:cBhvr>
                                        <p:cTn id="57"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78">
                                            <p:txEl>
                                              <p:pRg st="0" end="0"/>
                                            </p:txEl>
                                          </p:spTgt>
                                        </p:tgtEl>
                                        <p:attrNameLst>
                                          <p:attrName>style.visibility</p:attrName>
                                        </p:attrNameLst>
                                      </p:cBhvr>
                                      <p:to>
                                        <p:strVal val="visible"/>
                                      </p:to>
                                    </p:set>
                                    <p:animEffect transition="in" filter="fade">
                                      <p:cBhvr>
                                        <p:cTn id="62" dur="1000"/>
                                        <p:tgtEl>
                                          <p:spTgt spid="78">
                                            <p:txEl>
                                              <p:pRg st="0" end="0"/>
                                            </p:txEl>
                                          </p:spTgt>
                                        </p:tgtEl>
                                      </p:cBhvr>
                                    </p:animEffect>
                                    <p:anim calcmode="lin" valueType="num">
                                      <p:cBhvr>
                                        <p:cTn id="63" dur="10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78">
                                            <p:txEl>
                                              <p:pRg st="1" end="1"/>
                                            </p:txEl>
                                          </p:spTgt>
                                        </p:tgtEl>
                                        <p:attrNameLst>
                                          <p:attrName>style.visibility</p:attrName>
                                        </p:attrNameLst>
                                      </p:cBhvr>
                                      <p:to>
                                        <p:strVal val="visible"/>
                                      </p:to>
                                    </p:set>
                                    <p:animEffect transition="in" filter="fade">
                                      <p:cBhvr>
                                        <p:cTn id="69" dur="1000"/>
                                        <p:tgtEl>
                                          <p:spTgt spid="78">
                                            <p:txEl>
                                              <p:pRg st="1" end="1"/>
                                            </p:txEl>
                                          </p:spTgt>
                                        </p:tgtEl>
                                      </p:cBhvr>
                                    </p:animEffect>
                                    <p:anim calcmode="lin" valueType="num">
                                      <p:cBhvr>
                                        <p:cTn id="70" dur="1000" fill="hold"/>
                                        <p:tgtEl>
                                          <p:spTgt spid="78">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7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2" grpId="0" animBg="1"/>
      <p:bldP spid="74" grpId="0"/>
      <p:bldP spid="76" grpId="0"/>
      <p:bldP spid="77" grpId="0"/>
      <p:bldP spid="78" grpId="0" build="p"/>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83" name="曲线"/>
          <p:cNvSpPr>
            <a:spLocks noChangeAspect="1"/>
          </p:cNvSpPr>
          <p:nvPr/>
        </p:nvSpPr>
        <p:spPr>
          <a:xfrm>
            <a:off x="2406588" y="3231345"/>
            <a:ext cx="331724" cy="453354"/>
          </a:xfrm>
          <a:custGeom>
            <a:avLst/>
            <a:gdLst>
              <a:gd name="T1" fmla="*/ 0 w 21600"/>
              <a:gd name="T2" fmla="*/ 0 h 21600"/>
              <a:gd name="T3" fmla="*/ 21600 w 21600"/>
              <a:gd name="T4" fmla="*/ 21600 h 21600"/>
            </a:gdLst>
            <a:ahLst/>
            <a:cxnLst/>
            <a:rect l="T1" t="T2" r="T3" b="T4"/>
            <a:pathLst>
              <a:path w="21600" h="21600">
                <a:moveTo>
                  <a:pt x="1657" y="5676"/>
                </a:moveTo>
                <a:cubicBezTo>
                  <a:pt x="1657" y="5069"/>
                  <a:pt x="2047" y="4784"/>
                  <a:pt x="2827" y="4748"/>
                </a:cubicBezTo>
                <a:lnTo>
                  <a:pt x="2827" y="3498"/>
                </a:lnTo>
                <a:cubicBezTo>
                  <a:pt x="1316" y="3534"/>
                  <a:pt x="0" y="4212"/>
                  <a:pt x="0" y="5319"/>
                </a:cubicBezTo>
                <a:lnTo>
                  <a:pt x="0" y="19850"/>
                </a:lnTo>
                <a:cubicBezTo>
                  <a:pt x="0" y="20743"/>
                  <a:pt x="1170" y="21600"/>
                  <a:pt x="2389" y="21600"/>
                </a:cubicBezTo>
                <a:lnTo>
                  <a:pt x="19210" y="21600"/>
                </a:lnTo>
                <a:cubicBezTo>
                  <a:pt x="20429" y="21600"/>
                  <a:pt x="21600" y="20743"/>
                  <a:pt x="21600" y="19850"/>
                </a:cubicBezTo>
                <a:lnTo>
                  <a:pt x="21600" y="5319"/>
                </a:lnTo>
                <a:cubicBezTo>
                  <a:pt x="21600" y="4212"/>
                  <a:pt x="20283" y="3534"/>
                  <a:pt x="18772" y="3498"/>
                </a:cubicBezTo>
                <a:lnTo>
                  <a:pt x="18772" y="4748"/>
                </a:lnTo>
                <a:cubicBezTo>
                  <a:pt x="19600" y="4784"/>
                  <a:pt x="19990" y="5069"/>
                  <a:pt x="19990" y="5676"/>
                </a:cubicBezTo>
                <a:lnTo>
                  <a:pt x="19990" y="19457"/>
                </a:lnTo>
                <a:cubicBezTo>
                  <a:pt x="19990" y="19886"/>
                  <a:pt x="19698" y="20350"/>
                  <a:pt x="19162" y="20350"/>
                </a:cubicBezTo>
                <a:lnTo>
                  <a:pt x="2486" y="20350"/>
                </a:lnTo>
                <a:cubicBezTo>
                  <a:pt x="1804" y="20350"/>
                  <a:pt x="1657" y="19850"/>
                  <a:pt x="1657" y="19350"/>
                </a:cubicBezTo>
                <a:lnTo>
                  <a:pt x="1657" y="5676"/>
                </a:lnTo>
              </a:path>
              <a:path w="21600" h="21600">
                <a:moveTo>
                  <a:pt x="9361" y="2284"/>
                </a:moveTo>
                <a:cubicBezTo>
                  <a:pt x="9361" y="1785"/>
                  <a:pt x="9995" y="1320"/>
                  <a:pt x="10678" y="1320"/>
                </a:cubicBezTo>
                <a:lnTo>
                  <a:pt x="10921" y="1320"/>
                </a:lnTo>
                <a:cubicBezTo>
                  <a:pt x="11604" y="1320"/>
                  <a:pt x="12287" y="1785"/>
                  <a:pt x="12287" y="2284"/>
                </a:cubicBezTo>
                <a:lnTo>
                  <a:pt x="12287" y="2392"/>
                </a:lnTo>
                <a:cubicBezTo>
                  <a:pt x="12287" y="2963"/>
                  <a:pt x="11604" y="3427"/>
                  <a:pt x="10824" y="3427"/>
                </a:cubicBezTo>
                <a:lnTo>
                  <a:pt x="10775" y="3427"/>
                </a:lnTo>
                <a:cubicBezTo>
                  <a:pt x="9995" y="3427"/>
                  <a:pt x="9361" y="2963"/>
                  <a:pt x="9361" y="2392"/>
                </a:cubicBezTo>
                <a:lnTo>
                  <a:pt x="9361" y="2284"/>
                </a:lnTo>
              </a:path>
              <a:path w="21600" h="21600">
                <a:moveTo>
                  <a:pt x="7557" y="2356"/>
                </a:moveTo>
                <a:lnTo>
                  <a:pt x="5168" y="2356"/>
                </a:lnTo>
                <a:cubicBezTo>
                  <a:pt x="4339" y="2356"/>
                  <a:pt x="3949" y="2641"/>
                  <a:pt x="3949" y="3213"/>
                </a:cubicBezTo>
                <a:lnTo>
                  <a:pt x="3949" y="5462"/>
                </a:lnTo>
                <a:cubicBezTo>
                  <a:pt x="3949" y="5855"/>
                  <a:pt x="4290" y="6247"/>
                  <a:pt x="4778" y="6247"/>
                </a:cubicBezTo>
                <a:lnTo>
                  <a:pt x="16821" y="6247"/>
                </a:lnTo>
                <a:cubicBezTo>
                  <a:pt x="17309" y="6247"/>
                  <a:pt x="17650" y="5855"/>
                  <a:pt x="17650" y="5462"/>
                </a:cubicBezTo>
                <a:lnTo>
                  <a:pt x="17650" y="3213"/>
                </a:lnTo>
                <a:cubicBezTo>
                  <a:pt x="17650" y="2641"/>
                  <a:pt x="17260" y="2356"/>
                  <a:pt x="16431" y="2356"/>
                </a:cubicBezTo>
                <a:lnTo>
                  <a:pt x="14042" y="2356"/>
                </a:lnTo>
                <a:cubicBezTo>
                  <a:pt x="14042" y="1142"/>
                  <a:pt x="12677" y="0"/>
                  <a:pt x="11068" y="0"/>
                </a:cubicBezTo>
                <a:lnTo>
                  <a:pt x="10531" y="0"/>
                </a:lnTo>
                <a:cubicBezTo>
                  <a:pt x="8971" y="0"/>
                  <a:pt x="7557" y="1142"/>
                  <a:pt x="7557" y="2356"/>
                </a:cubicBezTo>
              </a:path>
              <a:path w="21600" h="21600">
                <a:moveTo>
                  <a:pt x="4583" y="16565"/>
                </a:moveTo>
                <a:cubicBezTo>
                  <a:pt x="4583" y="16423"/>
                  <a:pt x="4632" y="16387"/>
                  <a:pt x="4778" y="16387"/>
                </a:cubicBezTo>
                <a:lnTo>
                  <a:pt x="7606" y="16387"/>
                </a:lnTo>
                <a:lnTo>
                  <a:pt x="7606" y="16565"/>
                </a:lnTo>
                <a:cubicBezTo>
                  <a:pt x="7606" y="16744"/>
                  <a:pt x="6436" y="17244"/>
                  <a:pt x="6192" y="17315"/>
                </a:cubicBezTo>
                <a:cubicBezTo>
                  <a:pt x="5997" y="17208"/>
                  <a:pt x="5558" y="16887"/>
                  <a:pt x="5217" y="16887"/>
                </a:cubicBezTo>
                <a:lnTo>
                  <a:pt x="5168" y="16887"/>
                </a:lnTo>
                <a:cubicBezTo>
                  <a:pt x="4973" y="16887"/>
                  <a:pt x="4729" y="17101"/>
                  <a:pt x="4729" y="17208"/>
                </a:cubicBezTo>
                <a:lnTo>
                  <a:pt x="4729" y="17280"/>
                </a:lnTo>
                <a:cubicBezTo>
                  <a:pt x="4729" y="17422"/>
                  <a:pt x="5753" y="18243"/>
                  <a:pt x="5997" y="18243"/>
                </a:cubicBezTo>
                <a:lnTo>
                  <a:pt x="6046" y="18243"/>
                </a:lnTo>
                <a:cubicBezTo>
                  <a:pt x="6241" y="18243"/>
                  <a:pt x="7411" y="17565"/>
                  <a:pt x="7606" y="17458"/>
                </a:cubicBezTo>
                <a:cubicBezTo>
                  <a:pt x="7606" y="17744"/>
                  <a:pt x="7801" y="18708"/>
                  <a:pt x="7411" y="18708"/>
                </a:cubicBezTo>
                <a:lnTo>
                  <a:pt x="4778" y="18708"/>
                </a:lnTo>
                <a:cubicBezTo>
                  <a:pt x="4632" y="18708"/>
                  <a:pt x="4583" y="18672"/>
                  <a:pt x="4583" y="18529"/>
                </a:cubicBezTo>
                <a:lnTo>
                  <a:pt x="4583" y="16565"/>
                </a:lnTo>
              </a:path>
              <a:path w="21600" h="21600">
                <a:moveTo>
                  <a:pt x="7411" y="19243"/>
                </a:moveTo>
                <a:cubicBezTo>
                  <a:pt x="8825" y="19243"/>
                  <a:pt x="8288" y="18136"/>
                  <a:pt x="8386" y="17172"/>
                </a:cubicBezTo>
                <a:cubicBezTo>
                  <a:pt x="8435" y="16673"/>
                  <a:pt x="10092" y="16244"/>
                  <a:pt x="10239" y="15816"/>
                </a:cubicBezTo>
                <a:lnTo>
                  <a:pt x="10044" y="15816"/>
                </a:lnTo>
                <a:cubicBezTo>
                  <a:pt x="9507" y="15816"/>
                  <a:pt x="8727" y="16137"/>
                  <a:pt x="8386" y="16280"/>
                </a:cubicBezTo>
                <a:cubicBezTo>
                  <a:pt x="8191" y="16101"/>
                  <a:pt x="7996" y="15851"/>
                  <a:pt x="7557" y="15851"/>
                </a:cubicBezTo>
                <a:lnTo>
                  <a:pt x="4632" y="15851"/>
                </a:lnTo>
                <a:cubicBezTo>
                  <a:pt x="4193" y="15851"/>
                  <a:pt x="3803" y="16137"/>
                  <a:pt x="3803" y="16458"/>
                </a:cubicBezTo>
                <a:lnTo>
                  <a:pt x="3803" y="18636"/>
                </a:lnTo>
                <a:cubicBezTo>
                  <a:pt x="3803" y="19029"/>
                  <a:pt x="4241" y="19243"/>
                  <a:pt x="4778" y="19243"/>
                </a:cubicBezTo>
                <a:lnTo>
                  <a:pt x="7411" y="19243"/>
                </a:lnTo>
              </a:path>
              <a:path w="21600" h="21600">
                <a:moveTo>
                  <a:pt x="4583" y="8639"/>
                </a:moveTo>
                <a:cubicBezTo>
                  <a:pt x="4583" y="8497"/>
                  <a:pt x="4632" y="8461"/>
                  <a:pt x="4778" y="8461"/>
                </a:cubicBezTo>
                <a:lnTo>
                  <a:pt x="7411" y="8461"/>
                </a:lnTo>
                <a:cubicBezTo>
                  <a:pt x="7557" y="8461"/>
                  <a:pt x="7606" y="8497"/>
                  <a:pt x="7606" y="8639"/>
                </a:cubicBezTo>
                <a:cubicBezTo>
                  <a:pt x="7606" y="8782"/>
                  <a:pt x="6338" y="9389"/>
                  <a:pt x="6192" y="9389"/>
                </a:cubicBezTo>
                <a:cubicBezTo>
                  <a:pt x="6046" y="9389"/>
                  <a:pt x="5655" y="8961"/>
                  <a:pt x="5217" y="8961"/>
                </a:cubicBezTo>
                <a:cubicBezTo>
                  <a:pt x="5022" y="8961"/>
                  <a:pt x="4729" y="9139"/>
                  <a:pt x="4729" y="9282"/>
                </a:cubicBezTo>
                <a:lnTo>
                  <a:pt x="4729" y="9354"/>
                </a:lnTo>
                <a:cubicBezTo>
                  <a:pt x="4729" y="9568"/>
                  <a:pt x="5753" y="10282"/>
                  <a:pt x="5997" y="10389"/>
                </a:cubicBezTo>
                <a:lnTo>
                  <a:pt x="7606" y="9496"/>
                </a:lnTo>
                <a:lnTo>
                  <a:pt x="7606" y="10782"/>
                </a:lnTo>
                <a:lnTo>
                  <a:pt x="4583" y="10782"/>
                </a:lnTo>
                <a:lnTo>
                  <a:pt x="4583" y="8639"/>
                </a:lnTo>
              </a:path>
              <a:path w="21600" h="21600">
                <a:moveTo>
                  <a:pt x="8288" y="8354"/>
                </a:moveTo>
                <a:cubicBezTo>
                  <a:pt x="8191" y="8068"/>
                  <a:pt x="7898" y="7925"/>
                  <a:pt x="7411" y="7925"/>
                </a:cubicBezTo>
                <a:lnTo>
                  <a:pt x="4778" y="7925"/>
                </a:lnTo>
                <a:cubicBezTo>
                  <a:pt x="4241" y="7925"/>
                  <a:pt x="3803" y="8175"/>
                  <a:pt x="3803" y="8532"/>
                </a:cubicBezTo>
                <a:lnTo>
                  <a:pt x="3803" y="10710"/>
                </a:lnTo>
                <a:cubicBezTo>
                  <a:pt x="3803" y="11032"/>
                  <a:pt x="4193" y="11317"/>
                  <a:pt x="4632" y="11317"/>
                </a:cubicBezTo>
                <a:lnTo>
                  <a:pt x="7557" y="11317"/>
                </a:lnTo>
                <a:cubicBezTo>
                  <a:pt x="8727" y="11317"/>
                  <a:pt x="8386" y="9960"/>
                  <a:pt x="8337" y="9104"/>
                </a:cubicBezTo>
                <a:lnTo>
                  <a:pt x="10239" y="7925"/>
                </a:lnTo>
                <a:cubicBezTo>
                  <a:pt x="10239" y="7925"/>
                  <a:pt x="10092" y="7890"/>
                  <a:pt x="10092" y="7890"/>
                </a:cubicBezTo>
                <a:cubicBezTo>
                  <a:pt x="9361" y="7890"/>
                  <a:pt x="8776" y="8354"/>
                  <a:pt x="8288" y="8354"/>
                </a:cubicBezTo>
              </a:path>
              <a:path w="21600" h="21600">
                <a:moveTo>
                  <a:pt x="4583" y="12460"/>
                </a:moveTo>
                <a:lnTo>
                  <a:pt x="7606" y="12460"/>
                </a:lnTo>
                <a:lnTo>
                  <a:pt x="7606" y="12745"/>
                </a:lnTo>
                <a:lnTo>
                  <a:pt x="6192" y="13388"/>
                </a:lnTo>
                <a:lnTo>
                  <a:pt x="5265" y="12888"/>
                </a:lnTo>
                <a:cubicBezTo>
                  <a:pt x="5022" y="12995"/>
                  <a:pt x="4729" y="13031"/>
                  <a:pt x="4729" y="13281"/>
                </a:cubicBezTo>
                <a:cubicBezTo>
                  <a:pt x="4729" y="13459"/>
                  <a:pt x="5753" y="14316"/>
                  <a:pt x="5997" y="14316"/>
                </a:cubicBezTo>
                <a:cubicBezTo>
                  <a:pt x="6338" y="14316"/>
                  <a:pt x="7216" y="13566"/>
                  <a:pt x="7606" y="13495"/>
                </a:cubicBezTo>
                <a:lnTo>
                  <a:pt x="7606" y="14709"/>
                </a:lnTo>
                <a:lnTo>
                  <a:pt x="4583" y="14709"/>
                </a:lnTo>
                <a:lnTo>
                  <a:pt x="4583" y="12460"/>
                </a:lnTo>
              </a:path>
              <a:path w="21600" h="21600">
                <a:moveTo>
                  <a:pt x="8337" y="12317"/>
                </a:moveTo>
                <a:cubicBezTo>
                  <a:pt x="8240" y="12138"/>
                  <a:pt x="8045" y="11924"/>
                  <a:pt x="7606" y="11924"/>
                </a:cubicBezTo>
                <a:lnTo>
                  <a:pt x="4583" y="11924"/>
                </a:lnTo>
                <a:cubicBezTo>
                  <a:pt x="4193" y="11924"/>
                  <a:pt x="3803" y="12174"/>
                  <a:pt x="3803" y="12460"/>
                </a:cubicBezTo>
                <a:lnTo>
                  <a:pt x="3803" y="14709"/>
                </a:lnTo>
                <a:cubicBezTo>
                  <a:pt x="3803" y="14995"/>
                  <a:pt x="4193" y="15244"/>
                  <a:pt x="4583" y="15244"/>
                </a:cubicBezTo>
                <a:lnTo>
                  <a:pt x="7606" y="15244"/>
                </a:lnTo>
                <a:cubicBezTo>
                  <a:pt x="8727" y="15244"/>
                  <a:pt x="8386" y="13852"/>
                  <a:pt x="8337" y="13031"/>
                </a:cubicBezTo>
                <a:lnTo>
                  <a:pt x="10239" y="11888"/>
                </a:lnTo>
                <a:lnTo>
                  <a:pt x="9995" y="11781"/>
                </a:lnTo>
                <a:lnTo>
                  <a:pt x="8337" y="12317"/>
                </a:lnTo>
              </a:path>
              <a:path w="21600" h="21600">
                <a:moveTo>
                  <a:pt x="11068" y="18136"/>
                </a:moveTo>
                <a:cubicBezTo>
                  <a:pt x="11068" y="18279"/>
                  <a:pt x="11116" y="18315"/>
                  <a:pt x="11311" y="18315"/>
                </a:cubicBezTo>
                <a:lnTo>
                  <a:pt x="17114" y="18315"/>
                </a:lnTo>
                <a:cubicBezTo>
                  <a:pt x="17309" y="18315"/>
                  <a:pt x="17358" y="18279"/>
                  <a:pt x="17358" y="18136"/>
                </a:cubicBezTo>
                <a:lnTo>
                  <a:pt x="17358" y="16958"/>
                </a:lnTo>
                <a:cubicBezTo>
                  <a:pt x="17358" y="16815"/>
                  <a:pt x="17309" y="16780"/>
                  <a:pt x="17114" y="16780"/>
                </a:cubicBezTo>
                <a:lnTo>
                  <a:pt x="11068" y="16780"/>
                </a:lnTo>
                <a:lnTo>
                  <a:pt x="11068" y="18136"/>
                </a:lnTo>
              </a:path>
              <a:path w="21600" h="21600">
                <a:moveTo>
                  <a:pt x="11068" y="14316"/>
                </a:moveTo>
                <a:lnTo>
                  <a:pt x="17358" y="14316"/>
                </a:lnTo>
                <a:lnTo>
                  <a:pt x="17358" y="12852"/>
                </a:lnTo>
                <a:lnTo>
                  <a:pt x="11068" y="12852"/>
                </a:lnTo>
                <a:lnTo>
                  <a:pt x="11068" y="14316"/>
                </a:lnTo>
              </a:path>
              <a:path w="21600" h="21600">
                <a:moveTo>
                  <a:pt x="11068" y="10389"/>
                </a:moveTo>
                <a:lnTo>
                  <a:pt x="15651" y="10389"/>
                </a:lnTo>
                <a:lnTo>
                  <a:pt x="15651" y="8925"/>
                </a:lnTo>
                <a:lnTo>
                  <a:pt x="11068" y="8925"/>
                </a:lnTo>
                <a:lnTo>
                  <a:pt x="11068" y="10389"/>
                </a:lnTo>
                <a:close/>
              </a:path>
            </a:pathLst>
          </a:custGeom>
          <a:solidFill>
            <a:srgbClr val="FFFFFF"/>
          </a:solidFill>
          <a:ln w="9525" cap="flat" cmpd="sng">
            <a:noFill/>
            <a:prstDash val="solid"/>
            <a:round/>
          </a:ln>
        </p:spPr>
      </p:sp>
      <p:sp>
        <p:nvSpPr>
          <p:cNvPr id="85" name="文本框"/>
          <p:cNvSpPr>
            <a:spLocks noGrp="1"/>
          </p:cNvSpPr>
          <p:nvPr>
            <p:ph type="body"/>
          </p:nvPr>
        </p:nvSpPr>
        <p:spPr>
          <a:xfrm>
            <a:off x="1190826" y="178325"/>
            <a:ext cx="8950119" cy="959237"/>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nSpc>
                <a:spcPct val="100000"/>
              </a:lnSpc>
              <a:buNone/>
            </a:pPr>
            <a:r>
              <a:rPr lang="zh-CN" altLang="en-US" sz="2400" b="1" spc="300" dirty="0">
                <a:cs typeface="Times New Roman" charset="0"/>
              </a:rPr>
              <a:t>坚持“以本为本”推进“四个回归”</a:t>
            </a:r>
            <a:endParaRPr lang="en-US" altLang="zh-CN" sz="2400" b="1" spc="300" dirty="0">
              <a:cs typeface="Times New Roman" charset="0"/>
            </a:endParaRPr>
          </a:p>
          <a:p>
            <a:pPr marL="0" indent="0" algn="l">
              <a:lnSpc>
                <a:spcPct val="100000"/>
              </a:lnSpc>
              <a:spcBef>
                <a:spcPts val="1000"/>
              </a:spcBef>
              <a:spcAft>
                <a:spcPts val="0"/>
              </a:spcAft>
              <a:buNone/>
            </a:pPr>
            <a:r>
              <a:rPr lang="zh-CN" altLang="en-US" sz="2400" b="1" u="none" strike="noStrike" kern="1200" cap="none" spc="300" baseline="0" dirty="0">
                <a:solidFill>
                  <a:schemeClr val="tx1"/>
                </a:solidFill>
                <a:latin typeface="微软雅黑" charset="0"/>
                <a:ea typeface="微软雅黑" charset="0"/>
                <a:cs typeface="Times New Roman" charset="0"/>
              </a:rPr>
              <a:t>建设中国特色、世界水平的一流本科教育</a:t>
            </a:r>
          </a:p>
        </p:txBody>
      </p:sp>
      <p:pic>
        <p:nvPicPr>
          <p:cNvPr id="86" name="图片"/>
          <p:cNvPicPr>
            <a:picLocks noChangeAspect="1"/>
          </p:cNvPicPr>
          <p:nvPr/>
        </p:nvPicPr>
        <p:blipFill>
          <a:blip r:embed="rId3" cstate="print"/>
          <a:stretch>
            <a:fillRect/>
          </a:stretch>
        </p:blipFill>
        <p:spPr>
          <a:xfrm>
            <a:off x="166255" y="3177898"/>
            <a:ext cx="4247357" cy="2654599"/>
          </a:xfrm>
          <a:prstGeom prst="rect">
            <a:avLst/>
          </a:prstGeom>
          <a:noFill/>
          <a:ln w="9525" cap="flat" cmpd="sng">
            <a:noFill/>
            <a:prstDash val="solid"/>
            <a:miter/>
          </a:ln>
        </p:spPr>
      </p:pic>
      <p:grpSp>
        <p:nvGrpSpPr>
          <p:cNvPr id="89" name="组合"/>
          <p:cNvGrpSpPr>
            <a:grpSpLocks/>
          </p:cNvGrpSpPr>
          <p:nvPr/>
        </p:nvGrpSpPr>
        <p:grpSpPr>
          <a:xfrm>
            <a:off x="0" y="1709735"/>
            <a:ext cx="6403734" cy="491330"/>
            <a:chOff x="0" y="1709735"/>
            <a:chExt cx="6403734" cy="491330"/>
          </a:xfrm>
        </p:grpSpPr>
        <p:sp>
          <p:nvSpPr>
            <p:cNvPr id="87" name="矩形"/>
            <p:cNvSpPr>
              <a:spLocks/>
            </p:cNvSpPr>
            <p:nvPr/>
          </p:nvSpPr>
          <p:spPr>
            <a:xfrm>
              <a:off x="986752" y="1709735"/>
              <a:ext cx="5416981" cy="461495"/>
            </a:xfrm>
            <a:prstGeom prst="rect">
              <a:avLst/>
            </a:prstGeom>
            <a:noFill/>
            <a:ln w="9525" cap="flat" cmpd="sng">
              <a:noFill/>
              <a:prstDash val="solid"/>
              <a:miter/>
            </a:ln>
          </p:spPr>
          <p:txBody>
            <a:bodyPr vert="horz" wrap="none" lIns="91440" tIns="45720" rIns="91440" bIns="45720" anchor="t" anchorCtr="0">
              <a:prstTxWarp prst="textNoShape">
                <a:avLst/>
              </a:prstTxWarp>
            </a:bodyPr>
            <a:lstStyle/>
            <a:p>
              <a:pPr marL="0" indent="0" algn="ctr">
                <a:lnSpc>
                  <a:spcPct val="100000"/>
                </a:lnSpc>
                <a:spcBef>
                  <a:spcPts val="0"/>
                </a:spcBef>
                <a:spcAft>
                  <a:spcPts val="0"/>
                </a:spcAft>
                <a:buNone/>
              </a:pPr>
              <a:r>
                <a:rPr lang="zh-CN" altLang="en-US" sz="2400" b="1" u="none" strike="noStrike" kern="1200" cap="all" spc="0" baseline="0" dirty="0">
                  <a:solidFill>
                    <a:srgbClr val="FF8265"/>
                  </a:solidFill>
                  <a:latin typeface="微软雅黑" charset="0"/>
                  <a:ea typeface="微软雅黑" charset="0"/>
                  <a:cs typeface="微软雅黑" charset="0"/>
                </a:rPr>
                <a:t>新时代全国高等学校本科教育工作会议</a:t>
              </a:r>
            </a:p>
          </p:txBody>
        </p:sp>
        <p:sp>
          <p:nvSpPr>
            <p:cNvPr id="88" name="曲线"/>
            <p:cNvSpPr>
              <a:spLocks/>
            </p:cNvSpPr>
            <p:nvPr/>
          </p:nvSpPr>
          <p:spPr>
            <a:xfrm>
              <a:off x="0" y="1732588"/>
              <a:ext cx="661645" cy="468478"/>
            </a:xfrm>
            <a:custGeom>
              <a:avLst/>
              <a:gdLst>
                <a:gd name="T1" fmla="*/ 0 w 21600"/>
                <a:gd name="T2" fmla="*/ 0 h 21600"/>
                <a:gd name="T3" fmla="*/ 21600 w 21600"/>
                <a:gd name="T4" fmla="*/ 21600 h 21600"/>
              </a:gdLst>
              <a:ahLst/>
              <a:cxnLst/>
              <a:rect l="T1" t="T2" r="T3" b="T4"/>
              <a:pathLst>
                <a:path w="21600" h="21600">
                  <a:moveTo>
                    <a:pt x="5579" y="6295"/>
                  </a:moveTo>
                  <a:lnTo>
                    <a:pt x="7647" y="5043"/>
                  </a:lnTo>
                  <a:lnTo>
                    <a:pt x="15951" y="0"/>
                  </a:lnTo>
                  <a:lnTo>
                    <a:pt x="15951" y="10081"/>
                  </a:lnTo>
                  <a:lnTo>
                    <a:pt x="15951" y="20162"/>
                  </a:lnTo>
                  <a:lnTo>
                    <a:pt x="7647" y="15124"/>
                  </a:lnTo>
                  <a:lnTo>
                    <a:pt x="5669" y="13922"/>
                  </a:lnTo>
                  <a:lnTo>
                    <a:pt x="6955" y="21600"/>
                  </a:lnTo>
                  <a:lnTo>
                    <a:pt x="3027" y="21600"/>
                  </a:lnTo>
                  <a:lnTo>
                    <a:pt x="1732" y="13873"/>
                  </a:lnTo>
                  <a:lnTo>
                    <a:pt x="0" y="13873"/>
                  </a:lnTo>
                  <a:lnTo>
                    <a:pt x="0" y="6295"/>
                  </a:lnTo>
                  <a:lnTo>
                    <a:pt x="5579" y="6295"/>
                  </a:lnTo>
                </a:path>
                <a:path w="21600" h="21600">
                  <a:moveTo>
                    <a:pt x="17950" y="13953"/>
                  </a:moveTo>
                  <a:lnTo>
                    <a:pt x="21055" y="15571"/>
                  </a:lnTo>
                  <a:lnTo>
                    <a:pt x="20600" y="17553"/>
                  </a:lnTo>
                  <a:lnTo>
                    <a:pt x="17499" y="15930"/>
                  </a:lnTo>
                  <a:lnTo>
                    <a:pt x="17950" y="13953"/>
                  </a:lnTo>
                </a:path>
                <a:path w="21600" h="21600">
                  <a:moveTo>
                    <a:pt x="17606" y="4312"/>
                  </a:moveTo>
                  <a:lnTo>
                    <a:pt x="20706" y="2676"/>
                  </a:lnTo>
                  <a:lnTo>
                    <a:pt x="21161" y="4653"/>
                  </a:lnTo>
                  <a:lnTo>
                    <a:pt x="18068" y="6295"/>
                  </a:lnTo>
                  <a:lnTo>
                    <a:pt x="17606" y="4312"/>
                  </a:lnTo>
                </a:path>
                <a:path w="21600" h="21600">
                  <a:moveTo>
                    <a:pt x="18318" y="9133"/>
                  </a:moveTo>
                  <a:lnTo>
                    <a:pt x="21600" y="9133"/>
                  </a:lnTo>
                  <a:lnTo>
                    <a:pt x="21600" y="11227"/>
                  </a:lnTo>
                  <a:lnTo>
                    <a:pt x="18318" y="11227"/>
                  </a:lnTo>
                  <a:lnTo>
                    <a:pt x="18318" y="9133"/>
                  </a:lnTo>
                  <a:close/>
                </a:path>
              </a:pathLst>
            </a:custGeom>
            <a:solidFill>
              <a:srgbClr val="C00000"/>
            </a:solidFill>
            <a:ln w="9525" cap="flat" cmpd="sng">
              <a:solidFill>
                <a:srgbClr val="FFFFFF"/>
              </a:solidFill>
              <a:prstDash val="solid"/>
              <a:round/>
            </a:ln>
          </p:spPr>
        </p:sp>
      </p:grpSp>
      <p:sp>
        <p:nvSpPr>
          <p:cNvPr id="90" name="矩形"/>
          <p:cNvSpPr>
            <a:spLocks/>
          </p:cNvSpPr>
          <p:nvPr/>
        </p:nvSpPr>
        <p:spPr>
          <a:xfrm>
            <a:off x="773076" y="2560255"/>
            <a:ext cx="2240147" cy="400108"/>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marL="0" indent="0" algn="ctr" defTabSz="914273" eaLnBrk="1" fontAlgn="auto" latinLnBrk="0" hangingPunct="1">
              <a:lnSpc>
                <a:spcPct val="100000"/>
              </a:lnSpc>
              <a:spcBef>
                <a:spcPts val="0"/>
              </a:spcBef>
              <a:spcAft>
                <a:spcPts val="0"/>
              </a:spcAft>
              <a:buNone/>
            </a:pPr>
            <a:r>
              <a:rPr lang="en-US" altLang="zh-CN" sz="2000" b="1" i="0" u="none" strike="noStrike" kern="0" cap="none" spc="0" baseline="0" dirty="0">
                <a:solidFill>
                  <a:srgbClr val="FFFFFF"/>
                </a:solidFill>
                <a:effectLst>
                  <a:outerShdw blurRad="38100" dist="38100" dir="2700000" algn="tl">
                    <a:srgbClr val="000000">
                      <a:alpha val="43000"/>
                    </a:srgbClr>
                  </a:outerShdw>
                </a:effectLst>
                <a:latin typeface="Century Gothic" charset="0"/>
                <a:ea typeface="幼圆" charset="0"/>
                <a:cs typeface="微软雅黑" charset="0"/>
              </a:rPr>
              <a:t>2018</a:t>
            </a:r>
            <a:r>
              <a:rPr lang="zh-CN" altLang="en-US" sz="2000" b="1" i="0" u="none" strike="noStrike" kern="0" cap="none" spc="0" baseline="0" dirty="0">
                <a:solidFill>
                  <a:srgbClr val="FFFFFF"/>
                </a:solidFill>
                <a:effectLst>
                  <a:outerShdw blurRad="38100" dist="38100" dir="2700000" algn="tl">
                    <a:srgbClr val="000000">
                      <a:alpha val="43000"/>
                    </a:srgbClr>
                  </a:outerShdw>
                </a:effectLst>
                <a:latin typeface="Century Gothic" charset="0"/>
                <a:ea typeface="幼圆" charset="0"/>
                <a:cs typeface="微软雅黑" charset="0"/>
              </a:rPr>
              <a:t>年</a:t>
            </a:r>
            <a:r>
              <a:rPr lang="en-US" altLang="zh-CN" sz="2000" b="1" u="none" strike="noStrike" kern="0" cap="none" spc="0" baseline="0" dirty="0">
                <a:solidFill>
                  <a:srgbClr val="FFFFFF"/>
                </a:solidFill>
                <a:effectLst>
                  <a:outerShdw blurRad="38100" dist="38100" dir="2700000" algn="tl">
                    <a:srgbClr val="000000">
                      <a:alpha val="43000"/>
                    </a:srgbClr>
                  </a:outerShdw>
                </a:effectLst>
                <a:latin typeface="Century Gothic" charset="0"/>
                <a:ea typeface="幼圆" charset="0"/>
                <a:cs typeface="微软雅黑" charset="0"/>
              </a:rPr>
              <a:t>6</a:t>
            </a:r>
            <a:r>
              <a:rPr lang="zh-CN" altLang="en-US" sz="2000" b="1" i="0" u="none" strike="noStrike" kern="0" cap="none" spc="0" baseline="0" dirty="0">
                <a:solidFill>
                  <a:srgbClr val="FFFFFF"/>
                </a:solidFill>
                <a:effectLst>
                  <a:outerShdw blurRad="38100" dist="38100" dir="2700000" algn="tl">
                    <a:srgbClr val="000000">
                      <a:alpha val="43000"/>
                    </a:srgbClr>
                  </a:outerShdw>
                </a:effectLst>
                <a:latin typeface="Century Gothic" charset="0"/>
                <a:ea typeface="幼圆" charset="0"/>
                <a:cs typeface="微软雅黑" charset="0"/>
              </a:rPr>
              <a:t>月</a:t>
            </a:r>
            <a:r>
              <a:rPr lang="en-US" altLang="zh-CN" sz="2000" b="1" i="0" u="none" strike="noStrike" kern="0" cap="none" spc="0" baseline="0" dirty="0">
                <a:solidFill>
                  <a:srgbClr val="FFFFFF"/>
                </a:solidFill>
                <a:effectLst>
                  <a:outerShdw blurRad="38100" dist="38100" dir="2700000" algn="tl">
                    <a:srgbClr val="000000">
                      <a:alpha val="43000"/>
                    </a:srgbClr>
                  </a:outerShdw>
                </a:effectLst>
                <a:latin typeface="Century Gothic" charset="0"/>
                <a:ea typeface="幼圆" charset="0"/>
                <a:cs typeface="微软雅黑" charset="0"/>
              </a:rPr>
              <a:t>21</a:t>
            </a:r>
            <a:r>
              <a:rPr lang="zh-CN" altLang="en-US" sz="2000" b="1" i="0" u="none" strike="noStrike" kern="0" cap="none" spc="0" baseline="0" dirty="0">
                <a:solidFill>
                  <a:srgbClr val="FFFFFF"/>
                </a:solidFill>
                <a:effectLst>
                  <a:outerShdw blurRad="38100" dist="38100" dir="2700000" algn="tl">
                    <a:srgbClr val="000000">
                      <a:alpha val="43000"/>
                    </a:srgbClr>
                  </a:outerShdw>
                </a:effectLst>
                <a:latin typeface="Century Gothic" charset="0"/>
                <a:ea typeface="幼圆" charset="0"/>
                <a:cs typeface="微软雅黑" charset="0"/>
              </a:rPr>
              <a:t>日</a:t>
            </a:r>
          </a:p>
        </p:txBody>
      </p:sp>
      <p:grpSp>
        <p:nvGrpSpPr>
          <p:cNvPr id="95" name="组合"/>
          <p:cNvGrpSpPr>
            <a:grpSpLocks/>
          </p:cNvGrpSpPr>
          <p:nvPr/>
        </p:nvGrpSpPr>
        <p:grpSpPr>
          <a:xfrm>
            <a:off x="4425088" y="3344317"/>
            <a:ext cx="2701895" cy="1777991"/>
            <a:chOff x="4425088" y="3344317"/>
            <a:chExt cx="2701895" cy="1777991"/>
          </a:xfrm>
        </p:grpSpPr>
        <p:grpSp>
          <p:nvGrpSpPr>
            <p:cNvPr id="93" name="组合"/>
            <p:cNvGrpSpPr>
              <a:grpSpLocks/>
            </p:cNvGrpSpPr>
            <p:nvPr/>
          </p:nvGrpSpPr>
          <p:grpSpPr>
            <a:xfrm>
              <a:off x="4425088" y="3344317"/>
              <a:ext cx="2701895" cy="1777991"/>
              <a:chOff x="4425088" y="3344317"/>
              <a:chExt cx="2701895" cy="1777991"/>
            </a:xfrm>
          </p:grpSpPr>
          <p:sp>
            <p:nvSpPr>
              <p:cNvPr id="91" name="椭圆"/>
              <p:cNvSpPr>
                <a:spLocks noChangeAspect="1"/>
              </p:cNvSpPr>
              <p:nvPr/>
            </p:nvSpPr>
            <p:spPr>
              <a:xfrm>
                <a:off x="4425088" y="3344317"/>
                <a:ext cx="2701895" cy="1777991"/>
              </a:xfrm>
              <a:prstGeom prst="ellipse">
                <a:avLst/>
              </a:prstGeom>
              <a:gradFill rotWithShape="1">
                <a:gsLst>
                  <a:gs pos="100000">
                    <a:srgbClr val="FFFFFF">
                      <a:lumMod val="81000"/>
                      <a:alpha val="100000"/>
                    </a:srgbClr>
                  </a:gs>
                  <a:gs pos="0">
                    <a:srgbClr val="FFFFFF">
                      <a:lumMod val="99000"/>
                      <a:alpha val="100000"/>
                    </a:srgbClr>
                  </a:gs>
                </a:gsLst>
                <a:lin ang="5400000" scaled="1"/>
              </a:gradFill>
              <a:ln w="15875" cap="rnd" cmpd="sng">
                <a:noFill/>
                <a:prstDash val="solid"/>
                <a:round/>
              </a:ln>
              <a:effectLst>
                <a:outerShdw blurRad="317500" dist="114300" dir="5400000" algn="t" rotWithShape="0">
                  <a:srgbClr val="000000">
                    <a:alpha val="39607"/>
                  </a:srgbClr>
                </a:outerShdw>
              </a:effectLst>
            </p:spPr>
          </p:sp>
          <p:sp>
            <p:nvSpPr>
              <p:cNvPr id="92" name="椭圆"/>
              <p:cNvSpPr>
                <a:spLocks noChangeAspect="1"/>
              </p:cNvSpPr>
              <p:nvPr/>
            </p:nvSpPr>
            <p:spPr>
              <a:xfrm>
                <a:off x="4643955" y="3717528"/>
                <a:ext cx="2088355" cy="1155770"/>
              </a:xfrm>
              <a:prstGeom prst="ellipse">
                <a:avLst/>
              </a:prstGeom>
              <a:solidFill>
                <a:srgbClr val="C00000"/>
              </a:solidFill>
              <a:ln w="120650" cap="rnd"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65100" dir="16200000">
                  <a:srgbClr val="000000">
                    <a:alpha val="52549"/>
                  </a:srgbClr>
                </a:innerShdw>
              </a:effectLst>
            </p:spPr>
            <p:txBody>
              <a:bodyPr vert="horz" wrap="square" lIns="91440" tIns="45720" rIns="91440" bIns="45720" anchor="ctr" anchorCtr="0">
                <a:prstTxWarp prst="textNoShape">
                  <a:avLst/>
                </a:prstTxWarp>
              </a:bodyPr>
              <a:lstStyle/>
              <a:p>
                <a:pPr marL="0" indent="0" algn="ctr" defTabSz="914273" eaLnBrk="1" fontAlgn="auto" latinLnBrk="0" hangingPunct="1">
                  <a:lnSpc>
                    <a:spcPct val="100000"/>
                  </a:lnSpc>
                  <a:spcBef>
                    <a:spcPts val="0"/>
                  </a:spcBef>
                  <a:spcAft>
                    <a:spcPts val="0"/>
                  </a:spcAft>
                  <a:buNone/>
                </a:pPr>
                <a:r>
                  <a:rPr lang="en-US" altLang="zh-CN" sz="2800" b="0" i="0" u="none" strike="noStrike" kern="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rPr>
                  <a:t></a:t>
                </a:r>
                <a:endParaRPr lang="zh-CN" altLang="en-US" sz="2800" b="0" i="0" u="none" strike="noStrike" kern="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endParaRPr>
              </a:p>
            </p:txBody>
          </p:sp>
        </p:grpSp>
        <p:sp>
          <p:nvSpPr>
            <p:cNvPr id="94" name="矩形"/>
            <p:cNvSpPr>
              <a:spLocks/>
            </p:cNvSpPr>
            <p:nvPr/>
          </p:nvSpPr>
          <p:spPr>
            <a:xfrm>
              <a:off x="4724242" y="3908608"/>
              <a:ext cx="1844297" cy="927724"/>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ctr" defTabSz="914273" eaLnBrk="1" fontAlgn="auto" latinLnBrk="0" hangingPunct="1">
                <a:lnSpc>
                  <a:spcPct val="100000"/>
                </a:lnSpc>
                <a:spcBef>
                  <a:spcPts val="0"/>
                </a:spcBef>
                <a:spcAft>
                  <a:spcPts val="0"/>
                </a:spcAft>
                <a:buNone/>
              </a:pPr>
              <a:r>
                <a:rPr lang="zh-CN" altLang="en-US" sz="1800" b="1" i="0" u="none" strike="noStrike" kern="0" cap="none" spc="0" baseline="0" dirty="0">
                  <a:solidFill>
                    <a:srgbClr val="FFFFFF"/>
                  </a:solidFill>
                  <a:effectLst>
                    <a:outerShdw blurRad="38100" dist="38100" dir="2700000" algn="tl">
                      <a:srgbClr val="000000">
                        <a:alpha val="43000"/>
                      </a:srgbClr>
                    </a:outerShdw>
                  </a:effectLst>
                  <a:latin typeface="黑体" pitchFamily="49" charset="-122"/>
                  <a:ea typeface="黑体" pitchFamily="49" charset="-122"/>
                  <a:cs typeface="微软雅黑" charset="0"/>
                </a:rPr>
                <a:t>贯彻落实好习近平总书记</a:t>
              </a:r>
              <a:r>
                <a:rPr lang="en-US" altLang="zh-CN" sz="1800" b="1" i="0" u="none" strike="noStrike" kern="0" cap="none" spc="0" baseline="0" dirty="0">
                  <a:solidFill>
                    <a:srgbClr val="FFFFFF"/>
                  </a:solidFill>
                  <a:effectLst>
                    <a:outerShdw blurRad="38100" dist="38100" dir="2700000" algn="tl">
                      <a:srgbClr val="000000">
                        <a:alpha val="43000"/>
                      </a:srgbClr>
                    </a:outerShdw>
                  </a:effectLst>
                  <a:latin typeface="黑体" pitchFamily="49" charset="-122"/>
                  <a:ea typeface="黑体" pitchFamily="49" charset="-122"/>
                  <a:cs typeface="微软雅黑" charset="0"/>
                </a:rPr>
                <a:t>5.2</a:t>
              </a:r>
              <a:r>
                <a:rPr lang="zh-CN" altLang="en-US" sz="1800" b="1" i="0" u="none" strike="noStrike" kern="0" cap="none" spc="0" baseline="0" dirty="0">
                  <a:solidFill>
                    <a:srgbClr val="FFFFFF"/>
                  </a:solidFill>
                  <a:effectLst>
                    <a:outerShdw blurRad="38100" dist="38100" dir="2700000" algn="tl">
                      <a:srgbClr val="000000">
                        <a:alpha val="43000"/>
                      </a:srgbClr>
                    </a:outerShdw>
                  </a:effectLst>
                  <a:latin typeface="黑体" pitchFamily="49" charset="-122"/>
                  <a:ea typeface="黑体" pitchFamily="49" charset="-122"/>
                  <a:cs typeface="微软雅黑" charset="0"/>
                </a:rPr>
                <a:t>讲话精神</a:t>
              </a:r>
            </a:p>
          </p:txBody>
        </p:sp>
      </p:grpSp>
      <p:grpSp>
        <p:nvGrpSpPr>
          <p:cNvPr id="98" name="组合"/>
          <p:cNvGrpSpPr>
            <a:grpSpLocks/>
          </p:cNvGrpSpPr>
          <p:nvPr/>
        </p:nvGrpSpPr>
        <p:grpSpPr>
          <a:xfrm>
            <a:off x="7612153" y="2520559"/>
            <a:ext cx="471937" cy="479496"/>
            <a:chOff x="7612153" y="2520559"/>
            <a:chExt cx="471937" cy="479496"/>
          </a:xfrm>
        </p:grpSpPr>
        <p:sp>
          <p:nvSpPr>
            <p:cNvPr id="96" name="椭圆"/>
            <p:cNvSpPr>
              <a:spLocks noChangeAspect="1"/>
            </p:cNvSpPr>
            <p:nvPr/>
          </p:nvSpPr>
          <p:spPr>
            <a:xfrm>
              <a:off x="7612153" y="2520559"/>
              <a:ext cx="471937" cy="479496"/>
            </a:xfrm>
            <a:prstGeom prst="ellipse">
              <a:avLst/>
            </a:prstGeom>
            <a:gradFill rotWithShape="1">
              <a:gsLst>
                <a:gs pos="100000">
                  <a:srgbClr val="FFFFFF">
                    <a:lumMod val="81000"/>
                    <a:alpha val="100000"/>
                  </a:srgbClr>
                </a:gs>
                <a:gs pos="0">
                  <a:srgbClr val="FFFFFF">
                    <a:lumMod val="99000"/>
                    <a:alpha val="100000"/>
                  </a:srgbClr>
                </a:gs>
              </a:gsLst>
              <a:lin ang="5400000" scaled="1"/>
            </a:gradFill>
            <a:ln w="12700" cap="flat" cmpd="sng">
              <a:noFill/>
              <a:prstDash val="solid"/>
              <a:round/>
            </a:ln>
            <a:effectLst>
              <a:outerShdw blurRad="317500" dist="114300" dir="5400000" algn="t" rotWithShape="0">
                <a:srgbClr val="000000">
                  <a:alpha val="39607"/>
                </a:srgbClr>
              </a:outerShdw>
            </a:effectLst>
          </p:spPr>
        </p:sp>
        <p:sp>
          <p:nvSpPr>
            <p:cNvPr id="97" name="椭圆"/>
            <p:cNvSpPr>
              <a:spLocks noChangeAspect="1"/>
            </p:cNvSpPr>
            <p:nvPr/>
          </p:nvSpPr>
          <p:spPr>
            <a:xfrm>
              <a:off x="7670485" y="2579827"/>
              <a:ext cx="355271" cy="360962"/>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14300" dir="16200000">
                <a:srgbClr val="000000">
                  <a:alpha val="52549"/>
                </a:srgbClr>
              </a:innerShdw>
            </a:effectLst>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en-US" altLang="zh-CN"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rPr>
                <a:t></a:t>
              </a:r>
              <a:endParaRPr lang="zh-CN" altLang="en-US"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endParaRPr>
            </a:p>
          </p:txBody>
        </p:sp>
      </p:grpSp>
      <p:sp>
        <p:nvSpPr>
          <p:cNvPr id="99" name="矩形"/>
          <p:cNvSpPr>
            <a:spLocks/>
          </p:cNvSpPr>
          <p:nvPr/>
        </p:nvSpPr>
        <p:spPr>
          <a:xfrm>
            <a:off x="8158105" y="2273827"/>
            <a:ext cx="3704300" cy="87440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50000"/>
              </a:lnSpc>
              <a:spcBef>
                <a:spcPts val="0"/>
              </a:spcBef>
              <a:spcAft>
                <a:spcPts val="0"/>
              </a:spcAft>
              <a:buNone/>
            </a:pPr>
            <a:r>
              <a:rPr lang="zh-CN" altLang="en-US" sz="1800" u="none" strike="noStrike" kern="1200" cap="none" spc="0" baseline="0" dirty="0">
                <a:solidFill>
                  <a:schemeClr val="tx1"/>
                </a:solidFill>
                <a:latin typeface="微软雅黑" charset="0"/>
                <a:ea typeface="微软雅黑" charset="0"/>
                <a:cs typeface="微软雅黑" charset="0"/>
              </a:rPr>
              <a:t>会议坚持以习近平新时代中国特色社会主义思想为指导</a:t>
            </a:r>
            <a:endParaRPr lang="zh-CN" altLang="en-US" sz="1800" u="none" strike="noStrike" kern="1200" cap="none" spc="150" baseline="0" dirty="0">
              <a:solidFill>
                <a:schemeClr val="tx1"/>
              </a:solidFill>
              <a:latin typeface="微软雅黑" charset="0"/>
              <a:ea typeface="微软雅黑" charset="0"/>
              <a:cs typeface="微软雅黑" charset="0"/>
            </a:endParaRPr>
          </a:p>
        </p:txBody>
      </p:sp>
      <p:sp>
        <p:nvSpPr>
          <p:cNvPr id="100" name="矩形"/>
          <p:cNvSpPr>
            <a:spLocks/>
          </p:cNvSpPr>
          <p:nvPr/>
        </p:nvSpPr>
        <p:spPr>
          <a:xfrm>
            <a:off x="8249147" y="3901649"/>
            <a:ext cx="3942853" cy="874406"/>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50000"/>
              </a:lnSpc>
              <a:spcBef>
                <a:spcPts val="0"/>
              </a:spcBef>
              <a:spcAft>
                <a:spcPts val="0"/>
              </a:spcAft>
              <a:buNone/>
            </a:pPr>
            <a:r>
              <a:rPr lang="zh-CN" altLang="en-US" sz="1800" u="none" strike="noStrike" kern="1200" cap="none" spc="0" baseline="0" dirty="0">
                <a:solidFill>
                  <a:schemeClr val="tx1"/>
                </a:solidFill>
                <a:latin typeface="微软雅黑" charset="0"/>
                <a:ea typeface="微软雅黑" charset="0"/>
                <a:cs typeface="微软雅黑" charset="0"/>
              </a:rPr>
              <a:t>紧紧把握中国高等教育改革发展关键，提出了“振兴本科”的时代命题</a:t>
            </a:r>
            <a:endParaRPr lang="zh-CN" altLang="en-US" sz="1800" u="none" strike="noStrike" kern="1200" cap="none" spc="150" baseline="0" dirty="0">
              <a:solidFill>
                <a:schemeClr val="tx1"/>
              </a:solidFill>
              <a:latin typeface="微软雅黑" charset="0"/>
              <a:ea typeface="微软雅黑" charset="0"/>
              <a:cs typeface="微软雅黑" charset="0"/>
            </a:endParaRPr>
          </a:p>
        </p:txBody>
      </p:sp>
      <p:grpSp>
        <p:nvGrpSpPr>
          <p:cNvPr id="103" name="组合"/>
          <p:cNvGrpSpPr>
            <a:grpSpLocks/>
          </p:cNvGrpSpPr>
          <p:nvPr/>
        </p:nvGrpSpPr>
        <p:grpSpPr>
          <a:xfrm>
            <a:off x="7644690" y="4070573"/>
            <a:ext cx="471936" cy="479496"/>
            <a:chOff x="7644690" y="4070573"/>
            <a:chExt cx="471936" cy="479496"/>
          </a:xfrm>
        </p:grpSpPr>
        <p:sp>
          <p:nvSpPr>
            <p:cNvPr id="101" name="椭圆"/>
            <p:cNvSpPr>
              <a:spLocks noChangeAspect="1"/>
            </p:cNvSpPr>
            <p:nvPr/>
          </p:nvSpPr>
          <p:spPr>
            <a:xfrm>
              <a:off x="7644690" y="4070573"/>
              <a:ext cx="471936" cy="479496"/>
            </a:xfrm>
            <a:prstGeom prst="ellipse">
              <a:avLst/>
            </a:prstGeom>
            <a:gradFill rotWithShape="1">
              <a:gsLst>
                <a:gs pos="100000">
                  <a:srgbClr val="FFFFFF">
                    <a:lumMod val="81000"/>
                    <a:alpha val="100000"/>
                  </a:srgbClr>
                </a:gs>
                <a:gs pos="0">
                  <a:srgbClr val="FFFFFF">
                    <a:lumMod val="99000"/>
                    <a:alpha val="100000"/>
                  </a:srgbClr>
                </a:gs>
              </a:gsLst>
              <a:lin ang="5400000" scaled="1"/>
            </a:gradFill>
            <a:ln w="12700" cap="flat" cmpd="sng">
              <a:noFill/>
              <a:prstDash val="solid"/>
              <a:round/>
            </a:ln>
            <a:effectLst>
              <a:outerShdw blurRad="317500" dist="114300" dir="5400000" algn="t" rotWithShape="0">
                <a:srgbClr val="000000">
                  <a:alpha val="39607"/>
                </a:srgbClr>
              </a:outerShdw>
            </a:effectLst>
          </p:spPr>
        </p:sp>
        <p:sp>
          <p:nvSpPr>
            <p:cNvPr id="102" name="椭圆"/>
            <p:cNvSpPr>
              <a:spLocks noChangeAspect="1"/>
            </p:cNvSpPr>
            <p:nvPr/>
          </p:nvSpPr>
          <p:spPr>
            <a:xfrm>
              <a:off x="7703023" y="4129840"/>
              <a:ext cx="355270" cy="360962"/>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14300" dir="16200000">
                <a:srgbClr val="000000">
                  <a:alpha val="52549"/>
                </a:srgbClr>
              </a:innerShdw>
            </a:effectLst>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en-US" altLang="zh-CN"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rPr>
                <a:t></a:t>
              </a:r>
              <a:endParaRPr lang="zh-CN" altLang="en-US"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endParaRPr>
            </a:p>
          </p:txBody>
        </p:sp>
      </p:grpSp>
      <p:grpSp>
        <p:nvGrpSpPr>
          <p:cNvPr id="106" name="组合"/>
          <p:cNvGrpSpPr>
            <a:grpSpLocks/>
          </p:cNvGrpSpPr>
          <p:nvPr/>
        </p:nvGrpSpPr>
        <p:grpSpPr>
          <a:xfrm>
            <a:off x="7612153" y="5592748"/>
            <a:ext cx="471937" cy="479497"/>
            <a:chOff x="7612153" y="5592748"/>
            <a:chExt cx="471937" cy="479497"/>
          </a:xfrm>
        </p:grpSpPr>
        <p:sp>
          <p:nvSpPr>
            <p:cNvPr id="104" name="椭圆"/>
            <p:cNvSpPr>
              <a:spLocks noChangeAspect="1"/>
            </p:cNvSpPr>
            <p:nvPr/>
          </p:nvSpPr>
          <p:spPr>
            <a:xfrm>
              <a:off x="7612153" y="5592748"/>
              <a:ext cx="471937" cy="479497"/>
            </a:xfrm>
            <a:prstGeom prst="ellipse">
              <a:avLst/>
            </a:prstGeom>
            <a:gradFill rotWithShape="1">
              <a:gsLst>
                <a:gs pos="100000">
                  <a:srgbClr val="FFFFFF">
                    <a:lumMod val="81000"/>
                    <a:alpha val="100000"/>
                  </a:srgbClr>
                </a:gs>
                <a:gs pos="0">
                  <a:srgbClr val="FFFFFF">
                    <a:lumMod val="99000"/>
                    <a:alpha val="100000"/>
                  </a:srgbClr>
                </a:gs>
              </a:gsLst>
              <a:lin ang="5400000" scaled="1"/>
            </a:gradFill>
            <a:ln w="12700" cap="flat" cmpd="sng">
              <a:noFill/>
              <a:prstDash val="solid"/>
              <a:round/>
            </a:ln>
            <a:effectLst>
              <a:outerShdw blurRad="317500" dist="114300" dir="5400000" algn="t" rotWithShape="0">
                <a:srgbClr val="000000">
                  <a:alpha val="39607"/>
                </a:srgbClr>
              </a:outerShdw>
            </a:effectLst>
          </p:spPr>
        </p:sp>
        <p:sp>
          <p:nvSpPr>
            <p:cNvPr id="105" name="椭圆"/>
            <p:cNvSpPr>
              <a:spLocks noChangeAspect="1"/>
            </p:cNvSpPr>
            <p:nvPr/>
          </p:nvSpPr>
          <p:spPr>
            <a:xfrm>
              <a:off x="7670485" y="5652016"/>
              <a:ext cx="355271" cy="360962"/>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14300" dir="16200000">
                <a:srgbClr val="000000">
                  <a:alpha val="52549"/>
                </a:srgbClr>
              </a:innerShdw>
            </a:effectLst>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en-US" altLang="zh-CN"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rPr>
                <a:t></a:t>
              </a:r>
              <a:endParaRPr lang="zh-CN" altLang="en-US"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endParaRPr>
            </a:p>
          </p:txBody>
        </p:sp>
      </p:grpSp>
      <p:sp>
        <p:nvSpPr>
          <p:cNvPr id="107" name="矩形"/>
          <p:cNvSpPr>
            <a:spLocks/>
          </p:cNvSpPr>
          <p:nvPr/>
        </p:nvSpPr>
        <p:spPr>
          <a:xfrm>
            <a:off x="8249148" y="5438734"/>
            <a:ext cx="3704300" cy="87440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50000"/>
              </a:lnSpc>
              <a:spcBef>
                <a:spcPts val="0"/>
              </a:spcBef>
              <a:spcAft>
                <a:spcPts val="0"/>
              </a:spcAft>
              <a:buNone/>
            </a:pPr>
            <a:r>
              <a:rPr lang="zh-CN" altLang="en-US" sz="1800" u="none" strike="noStrike" kern="1200" cap="none" spc="0" baseline="0" dirty="0">
                <a:solidFill>
                  <a:schemeClr val="tx1"/>
                </a:solidFill>
                <a:latin typeface="微软雅黑" charset="0"/>
                <a:ea typeface="微软雅黑" charset="0"/>
                <a:cs typeface="微软雅黑" charset="0"/>
              </a:rPr>
              <a:t>明确了新时代本科教育的基本方针、发展路径和重要举措</a:t>
            </a:r>
            <a:endParaRPr lang="zh-CN" altLang="en-US" sz="1800" u="none" strike="noStrike" kern="1200" cap="none" spc="150" baseline="0" dirty="0">
              <a:solidFill>
                <a:schemeClr val="tx1"/>
              </a:solidFill>
              <a:latin typeface="微软雅黑" charset="0"/>
              <a:ea typeface="微软雅黑" charset="0"/>
              <a:cs typeface="微软雅黑" charset="0"/>
            </a:endParaRPr>
          </a:p>
        </p:txBody>
      </p:sp>
      <p:grpSp>
        <p:nvGrpSpPr>
          <p:cNvPr id="112" name="组合"/>
          <p:cNvGrpSpPr>
            <a:grpSpLocks/>
          </p:cNvGrpSpPr>
          <p:nvPr/>
        </p:nvGrpSpPr>
        <p:grpSpPr>
          <a:xfrm rot="16200000">
            <a:off x="5811051" y="4076241"/>
            <a:ext cx="3117036" cy="485168"/>
            <a:chOff x="5811051" y="4076241"/>
            <a:chExt cx="3117036" cy="485168"/>
          </a:xfrm>
        </p:grpSpPr>
        <p:sp>
          <p:nvSpPr>
            <p:cNvPr id="108" name="直线"/>
            <p:cNvSpPr>
              <a:spLocks/>
            </p:cNvSpPr>
            <p:nvPr/>
          </p:nvSpPr>
          <p:spPr>
            <a:xfrm>
              <a:off x="7365500" y="4076241"/>
              <a:ext cx="0" cy="483809"/>
            </a:xfrm>
            <a:prstGeom prst="line">
              <a:avLst/>
            </a:prstGeom>
            <a:noFill/>
            <a:ln w="28575" cap="flat" cmpd="sng">
              <a:solidFill>
                <a:srgbClr val="000000"/>
              </a:solidFill>
              <a:prstDash val="solid"/>
              <a:miter/>
            </a:ln>
          </p:spPr>
        </p:sp>
        <p:sp>
          <p:nvSpPr>
            <p:cNvPr id="109" name="直线"/>
            <p:cNvSpPr>
              <a:spLocks/>
            </p:cNvSpPr>
            <p:nvPr/>
          </p:nvSpPr>
          <p:spPr>
            <a:xfrm flipH="1">
              <a:off x="5811051" y="4385951"/>
              <a:ext cx="3116724" cy="0"/>
            </a:xfrm>
            <a:prstGeom prst="line">
              <a:avLst/>
            </a:prstGeom>
            <a:noFill/>
            <a:ln w="28575" cap="flat" cmpd="sng">
              <a:solidFill>
                <a:srgbClr val="000000"/>
              </a:solidFill>
              <a:prstDash val="solid"/>
              <a:miter/>
            </a:ln>
          </p:spPr>
        </p:sp>
        <p:sp>
          <p:nvSpPr>
            <p:cNvPr id="110" name="直线"/>
            <p:cNvSpPr>
              <a:spLocks/>
            </p:cNvSpPr>
            <p:nvPr/>
          </p:nvSpPr>
          <p:spPr>
            <a:xfrm>
              <a:off x="5811806" y="4381870"/>
              <a:ext cx="0" cy="179539"/>
            </a:xfrm>
            <a:prstGeom prst="line">
              <a:avLst/>
            </a:prstGeom>
            <a:noFill/>
            <a:ln w="28575" cap="flat" cmpd="sng">
              <a:solidFill>
                <a:srgbClr val="000000"/>
              </a:solidFill>
              <a:prstDash val="solid"/>
              <a:miter/>
            </a:ln>
          </p:spPr>
        </p:sp>
        <p:sp>
          <p:nvSpPr>
            <p:cNvPr id="111" name="直线"/>
            <p:cNvSpPr>
              <a:spLocks/>
            </p:cNvSpPr>
            <p:nvPr/>
          </p:nvSpPr>
          <p:spPr>
            <a:xfrm>
              <a:off x="8928088" y="4381870"/>
              <a:ext cx="0" cy="179539"/>
            </a:xfrm>
            <a:prstGeom prst="line">
              <a:avLst/>
            </a:prstGeom>
            <a:noFill/>
            <a:ln w="28575" cap="flat" cmpd="sng">
              <a:solidFill>
                <a:srgbClr val="000000"/>
              </a:solidFill>
              <a:prstDash val="solid"/>
              <a:miter/>
            </a:ln>
          </p:spPr>
        </p:sp>
      </p:grpSp>
      <p:pic>
        <p:nvPicPr>
          <p:cNvPr id="850" name="图片"/>
          <p:cNvPicPr>
            <a:picLocks noChangeAspect="1"/>
          </p:cNvPicPr>
          <p:nvPr/>
        </p:nvPicPr>
        <p:blipFill>
          <a:blip r:embed="rId4" cstate="print"/>
          <a:stretch>
            <a:fillRect/>
          </a:stretch>
        </p:blipFill>
        <p:spPr>
          <a:xfrm>
            <a:off x="10339387" y="6290842"/>
            <a:ext cx="1685927" cy="395775"/>
          </a:xfrm>
          <a:prstGeom prst="rect">
            <a:avLst/>
          </a:prstGeom>
          <a:noFill/>
          <a:ln w="9525" cap="flat" cmpd="sng">
            <a:noFill/>
            <a:prstDash val="solid"/>
            <a:miter/>
          </a:ln>
        </p:spPr>
      </p:pic>
    </p:spTree>
    <p:extLst>
      <p:ext uri="{BB962C8B-B14F-4D97-AF65-F5344CB8AC3E}">
        <p14:creationId xmlns:p14="http://schemas.microsoft.com/office/powerpoint/2010/main" val="1991670757"/>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500"/>
                                        <p:tgtEl>
                                          <p:spTgt spid="83"/>
                                        </p:tgtEl>
                                        <p:attrNameLst>
                                          <p:attrName>ppt_y</p:attrName>
                                        </p:attrNameLst>
                                      </p:cBhvr>
                                      <p:tavLst>
                                        <p:tav tm="0">
                                          <p:val>
                                            <p:strVal val="#ppt_y+#ppt_h*1.125000"/>
                                          </p:val>
                                        </p:tav>
                                        <p:tav tm="100000">
                                          <p:val>
                                            <p:strVal val="#ppt_y"/>
                                          </p:val>
                                        </p:tav>
                                      </p:tavLst>
                                    </p:anim>
                                    <p:animEffect transition="in" filter="wipe(up)">
                                      <p:cBhvr>
                                        <p:cTn id="8" dur="500"/>
                                        <p:tgtEl>
                                          <p:spTgt spid="83"/>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fade">
                                      <p:cBhvr>
                                        <p:cTn id="13" dur="1000"/>
                                        <p:tgtEl>
                                          <p:spTgt spid="89"/>
                                        </p:tgtEl>
                                      </p:cBhvr>
                                    </p:animEffect>
                                    <p:anim calcmode="lin" valueType="num">
                                      <p:cBhvr>
                                        <p:cTn id="14" dur="1000" fill="hold"/>
                                        <p:tgtEl>
                                          <p:spTgt spid="89"/>
                                        </p:tgtEl>
                                        <p:attrNameLst>
                                          <p:attrName>ppt_x</p:attrName>
                                        </p:attrNameLst>
                                      </p:cBhvr>
                                      <p:tavLst>
                                        <p:tav tm="0">
                                          <p:val>
                                            <p:strVal val="#ppt_x"/>
                                          </p:val>
                                        </p:tav>
                                        <p:tav tm="100000">
                                          <p:val>
                                            <p:strVal val="#ppt_x"/>
                                          </p:val>
                                        </p:tav>
                                      </p:tavLst>
                                    </p:anim>
                                    <p:anim calcmode="lin" valueType="num">
                                      <p:cBhvr>
                                        <p:cTn id="15"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500" fill="hold"/>
                                        <p:tgtEl>
                                          <p:spTgt spid="95"/>
                                        </p:tgtEl>
                                        <p:attrNameLst>
                                          <p:attrName>ppt_x</p:attrName>
                                        </p:attrNameLst>
                                      </p:cBhvr>
                                      <p:tavLst>
                                        <p:tav tm="0">
                                          <p:val>
                                            <p:strVal val="#ppt_x"/>
                                          </p:val>
                                        </p:tav>
                                        <p:tav tm="100000">
                                          <p:val>
                                            <p:strVal val="#ppt_x"/>
                                          </p:val>
                                        </p:tav>
                                      </p:tavLst>
                                    </p:anim>
                                    <p:anim calcmode="lin" valueType="num">
                                      <p:cBhvr additive="base">
                                        <p:cTn id="21" dur="500" fill="hold"/>
                                        <p:tgtEl>
                                          <p:spTgt spid="95"/>
                                        </p:tgtEl>
                                        <p:attrNameLst>
                                          <p:attrName>ppt_y</p:attrName>
                                        </p:attrNameLst>
                                      </p:cBhvr>
                                      <p:tavLst>
                                        <p:tav tm="0">
                                          <p:val>
                                            <p:strVal val="1+#ppt_h/2"/>
                                          </p:val>
                                        </p:tav>
                                        <p:tav tm="100000">
                                          <p:val>
                                            <p:strVal val="#ppt_y"/>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1000"/>
                                        <p:tgtEl>
                                          <p:spTgt spid="98"/>
                                        </p:tgtEl>
                                      </p:cBhvr>
                                    </p:animEffect>
                                  </p:childTnLst>
                                </p:cTn>
                              </p:par>
                            </p:childTnLst>
                          </p:cTn>
                        </p:par>
                      </p:childTnLst>
                    </p:cTn>
                  </p:par>
                  <p:par>
                    <p:cTn id="25" fill="hold">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1000"/>
                                        <p:tgtEl>
                                          <p:spTgt spid="99"/>
                                        </p:tgtEl>
                                      </p:cBhvr>
                                    </p:animEffect>
                                    <p:anim calcmode="lin" valueType="num">
                                      <p:cBhvr>
                                        <p:cTn id="30" dur="1000" fill="hold"/>
                                        <p:tgtEl>
                                          <p:spTgt spid="99"/>
                                        </p:tgtEl>
                                        <p:attrNameLst>
                                          <p:attrName>ppt_x</p:attrName>
                                        </p:attrNameLst>
                                      </p:cBhvr>
                                      <p:tavLst>
                                        <p:tav tm="0">
                                          <p:val>
                                            <p:strVal val="#ppt_x"/>
                                          </p:val>
                                        </p:tav>
                                        <p:tav tm="100000">
                                          <p:val>
                                            <p:strVal val="#ppt_x"/>
                                          </p:val>
                                        </p:tav>
                                      </p:tavLst>
                                    </p:anim>
                                    <p:anim calcmode="lin" valueType="num">
                                      <p:cBhvr>
                                        <p:cTn id="31"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1000"/>
                                        <p:tgtEl>
                                          <p:spTgt spid="100"/>
                                        </p:tgtEl>
                                      </p:cBhvr>
                                    </p:animEffect>
                                    <p:anim calcmode="lin" valueType="num">
                                      <p:cBhvr>
                                        <p:cTn id="37" dur="1000" fill="hold"/>
                                        <p:tgtEl>
                                          <p:spTgt spid="100"/>
                                        </p:tgtEl>
                                        <p:attrNameLst>
                                          <p:attrName>ppt_x</p:attrName>
                                        </p:attrNameLst>
                                      </p:cBhvr>
                                      <p:tavLst>
                                        <p:tav tm="0">
                                          <p:val>
                                            <p:strVal val="#ppt_x"/>
                                          </p:val>
                                        </p:tav>
                                        <p:tav tm="100000">
                                          <p:val>
                                            <p:strVal val="#ppt_x"/>
                                          </p:val>
                                        </p:tav>
                                      </p:tavLst>
                                    </p:anim>
                                    <p:anim calcmode="lin" valueType="num">
                                      <p:cBhvr>
                                        <p:cTn id="38" dur="1000" fill="hold"/>
                                        <p:tgtEl>
                                          <p:spTgt spid="100"/>
                                        </p:tgtEl>
                                        <p:attrNameLst>
                                          <p:attrName>ppt_y</p:attrName>
                                        </p:attrNameLst>
                                      </p:cBhvr>
                                      <p:tavLst>
                                        <p:tav tm="0">
                                          <p:val>
                                            <p:strVal val="#ppt_y+.1"/>
                                          </p:val>
                                        </p:tav>
                                        <p:tav tm="100000">
                                          <p:val>
                                            <p:strVal val="#ppt_y"/>
                                          </p:val>
                                        </p:tav>
                                      </p:tavLst>
                                    </p:anim>
                                  </p:childTnLst>
                                </p:cTn>
                              </p:par>
                              <p:par>
                                <p:cTn id="39" presetID="22" presetClass="entr" presetSubtype="8" fill="hold" grpId="0" nodeType="withEffect">
                                  <p:stCondLst>
                                    <p:cond delay="0"/>
                                  </p:stCondLst>
                                  <p:childTnLst>
                                    <p:set>
                                      <p:cBhvr>
                                        <p:cTn id="40" dur="1" fill="hold">
                                          <p:stCondLst>
                                            <p:cond delay="0"/>
                                          </p:stCondLst>
                                        </p:cTn>
                                        <p:tgtEl>
                                          <p:spTgt spid="103"/>
                                        </p:tgtEl>
                                        <p:attrNameLst>
                                          <p:attrName>style.visibility</p:attrName>
                                        </p:attrNameLst>
                                      </p:cBhvr>
                                      <p:to>
                                        <p:strVal val="visible"/>
                                      </p:to>
                                    </p:set>
                                    <p:animEffect transition="in" filter="wipe(left)">
                                      <p:cBhvr>
                                        <p:cTn id="41" dur="1000"/>
                                        <p:tgtEl>
                                          <p:spTgt spid="10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wipe(left)">
                                      <p:cBhvr>
                                        <p:cTn id="44" dur="1000"/>
                                        <p:tgtEl>
                                          <p:spTgt spid="106"/>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fade">
                                      <p:cBhvr>
                                        <p:cTn id="49" dur="1000"/>
                                        <p:tgtEl>
                                          <p:spTgt spid="107"/>
                                        </p:tgtEl>
                                      </p:cBhvr>
                                    </p:animEffect>
                                    <p:anim calcmode="lin" valueType="num">
                                      <p:cBhvr>
                                        <p:cTn id="50" dur="1000" fill="hold"/>
                                        <p:tgtEl>
                                          <p:spTgt spid="107"/>
                                        </p:tgtEl>
                                        <p:attrNameLst>
                                          <p:attrName>ppt_x</p:attrName>
                                        </p:attrNameLst>
                                      </p:cBhvr>
                                      <p:tavLst>
                                        <p:tav tm="0">
                                          <p:val>
                                            <p:strVal val="#ppt_x"/>
                                          </p:val>
                                        </p:tav>
                                        <p:tav tm="100000">
                                          <p:val>
                                            <p:strVal val="#ppt_x"/>
                                          </p:val>
                                        </p:tav>
                                      </p:tavLst>
                                    </p:anim>
                                    <p:anim calcmode="lin" valueType="num">
                                      <p:cBhvr>
                                        <p:cTn id="51" dur="1000" fill="hold"/>
                                        <p:tgtEl>
                                          <p:spTgt spid="107"/>
                                        </p:tgtEl>
                                        <p:attrNameLst>
                                          <p:attrName>ppt_y</p:attrName>
                                        </p:attrNameLst>
                                      </p:cBhvr>
                                      <p:tavLst>
                                        <p:tav tm="0">
                                          <p:val>
                                            <p:strVal val="#ppt_y+.1"/>
                                          </p:val>
                                        </p:tav>
                                        <p:tav tm="100000">
                                          <p:val>
                                            <p:strVal val="#ppt_y"/>
                                          </p:val>
                                        </p:tav>
                                      </p:tavLst>
                                    </p:anim>
                                  </p:childTnLst>
                                </p:cTn>
                              </p:par>
                              <p:par>
                                <p:cTn id="52" presetID="22" presetClass="entr" presetSubtype="8" fill="hold" grpId="0" nodeType="withEffect">
                                  <p:stCondLst>
                                    <p:cond delay="0"/>
                                  </p:stCondLst>
                                  <p:childTnLst>
                                    <p:set>
                                      <p:cBhvr>
                                        <p:cTn id="53" dur="1" fill="hold">
                                          <p:stCondLst>
                                            <p:cond delay="0"/>
                                          </p:stCondLst>
                                        </p:cTn>
                                        <p:tgtEl>
                                          <p:spTgt spid="112"/>
                                        </p:tgtEl>
                                        <p:attrNameLst>
                                          <p:attrName>style.visibility</p:attrName>
                                        </p:attrNameLst>
                                      </p:cBhvr>
                                      <p:to>
                                        <p:strVal val="visible"/>
                                      </p:to>
                                    </p:set>
                                    <p:animEffect transition="in" filter="wipe(left)">
                                      <p:cBhvr>
                                        <p:cTn id="54" dur="1000"/>
                                        <p:tgtEl>
                                          <p:spTgt spid="112"/>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85">
                                            <p:txEl>
                                              <p:pRg st="0" end="0"/>
                                            </p:txEl>
                                          </p:spTgt>
                                        </p:tgtEl>
                                        <p:attrNameLst>
                                          <p:attrName>style.visibility</p:attrName>
                                        </p:attrNameLst>
                                      </p:cBhvr>
                                      <p:to>
                                        <p:strVal val="visible"/>
                                      </p:to>
                                    </p:set>
                                    <p:animEffect transition="in" filter="fade">
                                      <p:cBhvr>
                                        <p:cTn id="59" dur="1000"/>
                                        <p:tgtEl>
                                          <p:spTgt spid="85">
                                            <p:txEl>
                                              <p:pRg st="0" end="0"/>
                                            </p:txEl>
                                          </p:spTgt>
                                        </p:tgtEl>
                                      </p:cBhvr>
                                    </p:animEffect>
                                    <p:anim calcmode="lin" valueType="num">
                                      <p:cBhvr>
                                        <p:cTn id="60"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5">
                                            <p:txEl>
                                              <p:pRg st="1" end="1"/>
                                            </p:txEl>
                                          </p:spTgt>
                                        </p:tgtEl>
                                        <p:attrNameLst>
                                          <p:attrName>style.visibility</p:attrName>
                                        </p:attrNameLst>
                                      </p:cBhvr>
                                      <p:to>
                                        <p:strVal val="visible"/>
                                      </p:to>
                                    </p:set>
                                    <p:animEffect transition="in" filter="fade">
                                      <p:cBhvr>
                                        <p:cTn id="66" dur="1000"/>
                                        <p:tgtEl>
                                          <p:spTgt spid="85">
                                            <p:txEl>
                                              <p:pRg st="1" end="1"/>
                                            </p:txEl>
                                          </p:spTgt>
                                        </p:tgtEl>
                                      </p:cBhvr>
                                    </p:animEffect>
                                    <p:anim calcmode="lin" valueType="num">
                                      <p:cBhvr>
                                        <p:cTn id="67"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90"/>
                                        </p:tgtEl>
                                        <p:attrNameLst>
                                          <p:attrName>style.visibility</p:attrName>
                                        </p:attrNameLst>
                                      </p:cBhvr>
                                      <p:to>
                                        <p:strVal val="visible"/>
                                      </p:to>
                                    </p:set>
                                    <p:animEffect transition="in" filter="fade">
                                      <p:cBhvr>
                                        <p:cTn id="73" dur="1000"/>
                                        <p:tgtEl>
                                          <p:spTgt spid="90"/>
                                        </p:tgtEl>
                                      </p:cBhvr>
                                    </p:animEffect>
                                    <p:anim calcmode="lin" valueType="num">
                                      <p:cBhvr>
                                        <p:cTn id="74" dur="1000" fill="hold"/>
                                        <p:tgtEl>
                                          <p:spTgt spid="90"/>
                                        </p:tgtEl>
                                        <p:attrNameLst>
                                          <p:attrName>ppt_x</p:attrName>
                                        </p:attrNameLst>
                                      </p:cBhvr>
                                      <p:tavLst>
                                        <p:tav tm="0">
                                          <p:val>
                                            <p:strVal val="#ppt_x"/>
                                          </p:val>
                                        </p:tav>
                                        <p:tav tm="100000">
                                          <p:val>
                                            <p:strVal val="#ppt_x"/>
                                          </p:val>
                                        </p:tav>
                                      </p:tavLst>
                                    </p:anim>
                                    <p:anim calcmode="lin" valueType="num">
                                      <p:cBhvr>
                                        <p:cTn id="75"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1000"/>
                                        <p:tgtEl>
                                          <p:spTgt spid="86"/>
                                        </p:tgtEl>
                                      </p:cBhvr>
                                    </p:animEffect>
                                    <p:anim calcmode="lin" valueType="num">
                                      <p:cBhvr>
                                        <p:cTn id="81" dur="1000" fill="hold"/>
                                        <p:tgtEl>
                                          <p:spTgt spid="86"/>
                                        </p:tgtEl>
                                        <p:attrNameLst>
                                          <p:attrName>ppt_x</p:attrName>
                                        </p:attrNameLst>
                                      </p:cBhvr>
                                      <p:tavLst>
                                        <p:tav tm="0">
                                          <p:val>
                                            <p:strVal val="#ppt_x"/>
                                          </p:val>
                                        </p:tav>
                                        <p:tav tm="100000">
                                          <p:val>
                                            <p:strVal val="#ppt_x"/>
                                          </p:val>
                                        </p:tav>
                                      </p:tavLst>
                                    </p:anim>
                                    <p:anim calcmode="lin" valueType="num">
                                      <p:cBhvr>
                                        <p:cTn id="82"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5" grpId="0" build="p"/>
      <p:bldP spid="90" grpId="0" animBg="1"/>
      <p:bldP spid="98" grpId="0" animBg="1"/>
      <p:bldP spid="99" grpId="0"/>
      <p:bldP spid="100" grpId="0"/>
      <p:bldP spid="103" grpId="0" animBg="1"/>
      <p:bldP spid="106" grpId="0" animBg="1"/>
      <p:bldP spid="107" grpId="0"/>
      <p:bldP spid="1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116" name="图片"/>
          <p:cNvPicPr>
            <a:picLocks noChangeAspect="1"/>
          </p:cNvPicPr>
          <p:nvPr/>
        </p:nvPicPr>
        <p:blipFill>
          <a:blip r:embed="rId3" cstate="print"/>
          <a:stretch>
            <a:fillRect/>
          </a:stretch>
        </p:blipFill>
        <p:spPr>
          <a:xfrm flipH="1">
            <a:off x="-599" y="3611367"/>
            <a:ext cx="12193200" cy="2891245"/>
          </a:xfrm>
          <a:prstGeom prst="rect">
            <a:avLst/>
          </a:prstGeom>
          <a:noFill/>
          <a:ln w="9525" cap="flat" cmpd="sng">
            <a:noFill/>
            <a:prstDash val="solid"/>
            <a:miter/>
          </a:ln>
        </p:spPr>
      </p:pic>
      <p:pic>
        <p:nvPicPr>
          <p:cNvPr id="117" name="图片"/>
          <p:cNvPicPr>
            <a:picLocks noChangeAspect="1"/>
          </p:cNvPicPr>
          <p:nvPr/>
        </p:nvPicPr>
        <p:blipFill>
          <a:blip r:embed="rId4" cstate="print"/>
          <a:srcRect t="28373" b="16233"/>
          <a:stretch>
            <a:fillRect/>
          </a:stretch>
        </p:blipFill>
        <p:spPr>
          <a:xfrm flipH="1">
            <a:off x="-599" y="4720281"/>
            <a:ext cx="12193200" cy="2137719"/>
          </a:xfrm>
          <a:prstGeom prst="rect">
            <a:avLst/>
          </a:prstGeom>
          <a:noFill/>
          <a:ln w="9525" cap="flat" cmpd="sng">
            <a:noFill/>
            <a:prstDash val="solid"/>
            <a:miter/>
          </a:ln>
        </p:spPr>
      </p:pic>
      <p:pic>
        <p:nvPicPr>
          <p:cNvPr id="118" name="图片"/>
          <p:cNvPicPr>
            <a:picLocks noChangeAspect="1"/>
          </p:cNvPicPr>
          <p:nvPr/>
        </p:nvPicPr>
        <p:blipFill>
          <a:blip r:embed="rId5" cstate="print"/>
          <a:stretch>
            <a:fillRect/>
          </a:stretch>
        </p:blipFill>
        <p:spPr>
          <a:xfrm>
            <a:off x="8399893" y="4471370"/>
            <a:ext cx="2058779" cy="2120695"/>
          </a:xfrm>
          <a:prstGeom prst="rect">
            <a:avLst/>
          </a:prstGeom>
          <a:noFill/>
          <a:ln w="9525" cap="flat" cmpd="sng">
            <a:noFill/>
            <a:prstDash val="solid"/>
            <a:round/>
          </a:ln>
        </p:spPr>
      </p:pic>
      <p:pic>
        <p:nvPicPr>
          <p:cNvPr id="119" name="图片"/>
          <p:cNvPicPr>
            <a:picLocks noChangeAspect="1"/>
          </p:cNvPicPr>
          <p:nvPr/>
        </p:nvPicPr>
        <p:blipFill>
          <a:blip r:embed="rId6" cstate="print"/>
          <a:stretch>
            <a:fillRect/>
          </a:stretch>
        </p:blipFill>
        <p:spPr>
          <a:xfrm>
            <a:off x="73190" y="76523"/>
            <a:ext cx="5361088" cy="3464963"/>
          </a:xfrm>
          <a:prstGeom prst="rect">
            <a:avLst/>
          </a:prstGeom>
          <a:noFill/>
          <a:ln w="9525" cap="flat" cmpd="sng">
            <a:noFill/>
            <a:prstDash val="solid"/>
            <a:miter/>
          </a:ln>
        </p:spPr>
      </p:pic>
      <p:pic>
        <p:nvPicPr>
          <p:cNvPr id="120" name="图片"/>
          <p:cNvPicPr>
            <a:picLocks noChangeAspect="1"/>
          </p:cNvPicPr>
          <p:nvPr/>
        </p:nvPicPr>
        <p:blipFill>
          <a:blip r:embed="rId7" cstate="print"/>
          <a:srcRect l="16394" t="14050" r="16823" b="22946"/>
          <a:stretch>
            <a:fillRect/>
          </a:stretch>
        </p:blipFill>
        <p:spPr>
          <a:xfrm>
            <a:off x="9265976" y="247058"/>
            <a:ext cx="2385391" cy="874643"/>
          </a:xfrm>
          <a:prstGeom prst="rect">
            <a:avLst/>
          </a:prstGeom>
          <a:noFill/>
          <a:ln w="9525" cap="flat" cmpd="sng">
            <a:noFill/>
            <a:prstDash val="solid"/>
            <a:miter/>
          </a:ln>
        </p:spPr>
      </p:pic>
      <p:pic>
        <p:nvPicPr>
          <p:cNvPr id="121" name="图片" descr="C:\Users\Administrator\Desktop\素材\素材中国 sccnn.png"/>
          <p:cNvPicPr>
            <a:picLocks noChangeAspect="1"/>
          </p:cNvPicPr>
          <p:nvPr/>
        </p:nvPicPr>
        <p:blipFill>
          <a:blip r:embed="rId8" cstate="print"/>
          <a:stretch>
            <a:fillRect/>
          </a:stretch>
        </p:blipFill>
        <p:spPr>
          <a:xfrm flipH="1">
            <a:off x="919835" y="3707352"/>
            <a:ext cx="1179263" cy="945780"/>
          </a:xfrm>
          <a:prstGeom prst="rect">
            <a:avLst/>
          </a:prstGeom>
          <a:noFill/>
          <a:ln w="9525" cap="flat" cmpd="sng">
            <a:noFill/>
            <a:prstDash val="solid"/>
            <a:miter/>
          </a:ln>
        </p:spPr>
      </p:pic>
      <p:sp>
        <p:nvSpPr>
          <p:cNvPr id="122" name="矩形"/>
          <p:cNvSpPr>
            <a:spLocks noChangeAspect="1"/>
          </p:cNvSpPr>
          <p:nvPr/>
        </p:nvSpPr>
        <p:spPr>
          <a:xfrm>
            <a:off x="3414842" y="2074784"/>
            <a:ext cx="540000" cy="540000"/>
          </a:xfrm>
          <a:prstGeom prst="rect">
            <a:avLst/>
          </a:prstGeom>
          <a:solidFill>
            <a:schemeClr val="accent1"/>
          </a:solidFill>
          <a:ln w="38100" cap="flat" cmpd="sng">
            <a:solidFill>
              <a:srgbClr val="A20000"/>
            </a:solidFill>
            <a:prstDash val="solid"/>
            <a:round/>
          </a:ln>
        </p:spPr>
        <p:txBody>
          <a:bodyPr vert="horz" wrap="none" lIns="144000" tIns="45720" rIns="91440" bIns="45720" anchor="ctr" anchorCtr="0">
            <a:prstTxWarp prst="textNoShape">
              <a:avLst/>
            </a:prstTxWarp>
          </a:bodyPr>
          <a:lstStyle/>
          <a:p>
            <a:pPr marL="0" indent="0" algn="ctr">
              <a:lnSpc>
                <a:spcPct val="100000"/>
              </a:lnSpc>
              <a:spcBef>
                <a:spcPts val="0"/>
              </a:spcBef>
              <a:spcAft>
                <a:spcPts val="0"/>
              </a:spcAft>
              <a:buNone/>
            </a:pPr>
            <a:r>
              <a:rPr lang="en-US" altLang="zh-CN" sz="2600" u="none" strike="noStrike" kern="1200" cap="none" spc="300" baseline="0">
                <a:solidFill>
                  <a:srgbClr val="FFFFFF"/>
                </a:solidFill>
                <a:latin typeface="微软雅黑" charset="0"/>
                <a:ea typeface="微软雅黑" charset="0"/>
                <a:cs typeface="微软雅黑" charset="0"/>
              </a:rPr>
              <a:t>1</a:t>
            </a:r>
            <a:endParaRPr lang="zh-CN" altLang="en-US" sz="2600" u="none" strike="noStrike" kern="1200" cap="none" spc="300" baseline="0">
              <a:solidFill>
                <a:srgbClr val="FFFFFF"/>
              </a:solidFill>
              <a:latin typeface="微软雅黑" charset="0"/>
              <a:ea typeface="微软雅黑" charset="0"/>
              <a:cs typeface="微软雅黑" charset="0"/>
            </a:endParaRPr>
          </a:p>
        </p:txBody>
      </p:sp>
      <p:sp>
        <p:nvSpPr>
          <p:cNvPr id="123" name="圆角矩形">
            <a:hlinkClick r:id="rId9" action="ppaction://hlinksldjump"/>
          </p:cNvPr>
          <p:cNvSpPr>
            <a:spLocks/>
          </p:cNvSpPr>
          <p:nvPr/>
        </p:nvSpPr>
        <p:spPr>
          <a:xfrm>
            <a:off x="4429496" y="2056838"/>
            <a:ext cx="6412674" cy="539999"/>
          </a:xfrm>
          <a:prstGeom prst="roundRect">
            <a:avLst>
              <a:gd name="adj" fmla="val 0"/>
            </a:avLst>
          </a:prstGeom>
          <a:solidFill>
            <a:srgbClr val="FFFFFF">
              <a:alpha val="90000"/>
            </a:srgbClr>
          </a:solidFill>
          <a:ln w="15875" cap="sq" cmpd="sng">
            <a:solidFill>
              <a:srgbClr val="A20000"/>
            </a:solidFill>
            <a:prstDash val="solid"/>
            <a:miter/>
          </a:ln>
        </p:spPr>
        <p:txBody>
          <a:bodyPr vert="horz" wrap="square" lIns="91440" tIns="45720" rIns="91440" bIns="45720" anchor="ctr" anchorCtr="0">
            <a:prstTxWarp prst="textNoShape">
              <a:avLst/>
            </a:prstTxWarp>
          </a:bodyPr>
          <a:lstStyle/>
          <a:p>
            <a:r>
              <a:rPr lang="zh-CN" altLang="en-US" sz="2000" b="1" dirty="0">
                <a:solidFill>
                  <a:srgbClr val="D70000"/>
                </a:solidFill>
                <a:latin typeface="微软雅黑" charset="0"/>
                <a:ea typeface="微软雅黑" charset="0"/>
                <a:cs typeface="微软雅黑" charset="0"/>
              </a:rPr>
              <a:t>坚持“以本为本” 是</a:t>
            </a:r>
            <a:r>
              <a:rPr lang="zh-CN" altLang="en-US" sz="2000" b="1" u="none" strike="noStrike" kern="1200" cap="none" spc="0" baseline="0" dirty="0">
                <a:solidFill>
                  <a:srgbClr val="D70000"/>
                </a:solidFill>
                <a:latin typeface="微软雅黑" charset="0"/>
                <a:ea typeface="微软雅黑" charset="0"/>
                <a:cs typeface="微软雅黑" charset="0"/>
              </a:rPr>
              <a:t>建设高等教育强国的必然要求</a:t>
            </a:r>
            <a:endParaRPr lang="zh-CN" altLang="en-US" sz="2000" b="1" u="none" strike="noStrike" kern="1200" cap="none" spc="250" baseline="0" dirty="0">
              <a:solidFill>
                <a:srgbClr val="D70000"/>
              </a:solidFill>
              <a:latin typeface="微软雅黑" charset="0"/>
              <a:ea typeface="微软雅黑" charset="0"/>
              <a:cs typeface="微软雅黑" charset="0"/>
            </a:endParaRPr>
          </a:p>
        </p:txBody>
      </p:sp>
      <p:sp>
        <p:nvSpPr>
          <p:cNvPr id="124" name="矩形"/>
          <p:cNvSpPr>
            <a:spLocks noChangeAspect="1"/>
          </p:cNvSpPr>
          <p:nvPr/>
        </p:nvSpPr>
        <p:spPr>
          <a:xfrm>
            <a:off x="3414842" y="3167352"/>
            <a:ext cx="540000" cy="540000"/>
          </a:xfrm>
          <a:prstGeom prst="rect">
            <a:avLst/>
          </a:prstGeom>
          <a:solidFill>
            <a:schemeClr val="accent1"/>
          </a:solidFill>
          <a:ln w="38100" cap="flat" cmpd="sng">
            <a:solidFill>
              <a:srgbClr val="A20000"/>
            </a:solidFill>
            <a:prstDash val="solid"/>
            <a:round/>
          </a:ln>
        </p:spPr>
        <p:txBody>
          <a:bodyPr vert="horz" wrap="none" lIns="144000" tIns="45720" rIns="91440" bIns="45720" anchor="ctr" anchorCtr="0">
            <a:prstTxWarp prst="textNoShape">
              <a:avLst/>
            </a:prstTxWarp>
          </a:bodyPr>
          <a:lstStyle/>
          <a:p>
            <a:pPr marL="0" indent="0" algn="ctr">
              <a:lnSpc>
                <a:spcPct val="100000"/>
              </a:lnSpc>
              <a:spcBef>
                <a:spcPts val="0"/>
              </a:spcBef>
              <a:spcAft>
                <a:spcPts val="0"/>
              </a:spcAft>
              <a:buNone/>
            </a:pPr>
            <a:r>
              <a:rPr lang="en-US" altLang="zh-CN" sz="2600" u="none" strike="noStrike" kern="1200" cap="none" spc="300" baseline="0">
                <a:solidFill>
                  <a:srgbClr val="FFFFFF"/>
                </a:solidFill>
                <a:latin typeface="微软雅黑" charset="0"/>
                <a:ea typeface="微软雅黑" charset="0"/>
                <a:cs typeface="微软雅黑" charset="0"/>
              </a:rPr>
              <a:t>2</a:t>
            </a:r>
            <a:endParaRPr lang="zh-CN" altLang="en-US" sz="2600" u="none" strike="noStrike" kern="1200" cap="none" spc="300" baseline="0">
              <a:solidFill>
                <a:srgbClr val="FFFFFF"/>
              </a:solidFill>
              <a:latin typeface="微软雅黑" charset="0"/>
              <a:ea typeface="微软雅黑" charset="0"/>
              <a:cs typeface="微软雅黑" charset="0"/>
            </a:endParaRPr>
          </a:p>
        </p:txBody>
      </p:sp>
      <p:sp>
        <p:nvSpPr>
          <p:cNvPr id="125" name="圆角矩形">
            <a:hlinkClick r:id="rId10" action="ppaction://hlinksldjump"/>
          </p:cNvPr>
          <p:cNvSpPr>
            <a:spLocks/>
          </p:cNvSpPr>
          <p:nvPr/>
        </p:nvSpPr>
        <p:spPr>
          <a:xfrm>
            <a:off x="4429496" y="3175398"/>
            <a:ext cx="6412674" cy="540000"/>
          </a:xfrm>
          <a:prstGeom prst="roundRect">
            <a:avLst>
              <a:gd name="adj" fmla="val 0"/>
            </a:avLst>
          </a:prstGeom>
          <a:solidFill>
            <a:srgbClr val="FFFFFF">
              <a:alpha val="90000"/>
            </a:srgbClr>
          </a:solidFill>
          <a:ln w="15875" cap="sq" cmpd="sng">
            <a:solidFill>
              <a:srgbClr val="A20000"/>
            </a:solid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2000" b="1" u="none" strike="noStrike" kern="1200" cap="none" spc="0" baseline="0" dirty="0">
                <a:solidFill>
                  <a:srgbClr val="D70000"/>
                </a:solidFill>
                <a:latin typeface="微软雅黑" charset="0"/>
                <a:ea typeface="微软雅黑" charset="0"/>
                <a:cs typeface="微软雅黑" charset="0"/>
              </a:rPr>
              <a:t>把“四个回归”作为加快建设一流本科教育的基本要求</a:t>
            </a:r>
            <a:endParaRPr lang="zh-CN" altLang="en-US" sz="2000" b="1" u="none" strike="noStrike" kern="1200" cap="none" spc="250" baseline="0" dirty="0">
              <a:solidFill>
                <a:srgbClr val="D70000"/>
              </a:solidFill>
              <a:latin typeface="微软雅黑" charset="0"/>
              <a:ea typeface="微软雅黑" charset="0"/>
              <a:cs typeface="微软雅黑" charset="0"/>
            </a:endParaRPr>
          </a:p>
        </p:txBody>
      </p:sp>
      <p:sp>
        <p:nvSpPr>
          <p:cNvPr id="126" name="矩形"/>
          <p:cNvSpPr>
            <a:spLocks noChangeAspect="1"/>
          </p:cNvSpPr>
          <p:nvPr/>
        </p:nvSpPr>
        <p:spPr>
          <a:xfrm>
            <a:off x="3414842" y="4219493"/>
            <a:ext cx="540000" cy="540000"/>
          </a:xfrm>
          <a:prstGeom prst="rect">
            <a:avLst/>
          </a:prstGeom>
          <a:solidFill>
            <a:schemeClr val="accent1"/>
          </a:solidFill>
          <a:ln w="38100" cap="flat" cmpd="sng">
            <a:solidFill>
              <a:srgbClr val="A20000"/>
            </a:solidFill>
            <a:prstDash val="solid"/>
            <a:round/>
          </a:ln>
        </p:spPr>
        <p:txBody>
          <a:bodyPr vert="horz" wrap="none" lIns="144000" tIns="45720" rIns="91440" bIns="45720" anchor="ctr" anchorCtr="0">
            <a:prstTxWarp prst="textNoShape">
              <a:avLst/>
            </a:prstTxWarp>
          </a:bodyPr>
          <a:lstStyle/>
          <a:p>
            <a:pPr marL="0" indent="0" algn="ctr">
              <a:lnSpc>
                <a:spcPct val="100000"/>
              </a:lnSpc>
              <a:spcBef>
                <a:spcPts val="0"/>
              </a:spcBef>
              <a:spcAft>
                <a:spcPts val="0"/>
              </a:spcAft>
              <a:buNone/>
            </a:pPr>
            <a:r>
              <a:rPr lang="en-US" altLang="zh-CN" sz="2600" u="none" strike="noStrike" kern="1200" cap="none" spc="300" baseline="0">
                <a:solidFill>
                  <a:srgbClr val="FFFFFF"/>
                </a:solidFill>
                <a:latin typeface="微软雅黑" charset="0"/>
                <a:ea typeface="微软雅黑" charset="0"/>
                <a:cs typeface="微软雅黑" charset="0"/>
              </a:rPr>
              <a:t>3</a:t>
            </a:r>
            <a:endParaRPr lang="zh-CN" altLang="en-US" sz="2600" u="none" strike="noStrike" kern="1200" cap="none" spc="300" baseline="0">
              <a:solidFill>
                <a:srgbClr val="FFFFFF"/>
              </a:solidFill>
              <a:latin typeface="微软雅黑" charset="0"/>
              <a:ea typeface="微软雅黑" charset="0"/>
              <a:cs typeface="微软雅黑" charset="0"/>
            </a:endParaRPr>
          </a:p>
        </p:txBody>
      </p:sp>
      <p:sp>
        <p:nvSpPr>
          <p:cNvPr id="127" name="圆角矩形">
            <a:hlinkClick r:id="rId11" action="ppaction://hlinksldjump"/>
          </p:cNvPr>
          <p:cNvSpPr>
            <a:spLocks/>
          </p:cNvSpPr>
          <p:nvPr/>
        </p:nvSpPr>
        <p:spPr>
          <a:xfrm>
            <a:off x="4429496" y="4219493"/>
            <a:ext cx="6412674" cy="540000"/>
          </a:xfrm>
          <a:prstGeom prst="roundRect">
            <a:avLst>
              <a:gd name="adj" fmla="val 0"/>
            </a:avLst>
          </a:prstGeom>
          <a:solidFill>
            <a:srgbClr val="FFFFFF">
              <a:alpha val="90000"/>
            </a:srgbClr>
          </a:solidFill>
          <a:ln w="15875" cap="sq" cmpd="sng">
            <a:solidFill>
              <a:srgbClr val="A20000"/>
            </a:solid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2000" b="1" u="none" strike="noStrike" kern="1200" cap="none" spc="0" baseline="0" dirty="0">
                <a:solidFill>
                  <a:srgbClr val="D70000"/>
                </a:solidFill>
                <a:latin typeface="微软雅黑" charset="0"/>
                <a:ea typeface="微软雅黑" charset="0"/>
                <a:cs typeface="微软雅黑" charset="0"/>
              </a:rPr>
              <a:t>抓紧完善加快建设一流本科教育的政策措施</a:t>
            </a:r>
            <a:endParaRPr lang="zh-CN" altLang="en-US" sz="2000" b="1" u="none" strike="noStrike" kern="1200" cap="none" spc="250" baseline="0" dirty="0">
              <a:solidFill>
                <a:srgbClr val="D70000"/>
              </a:solidFill>
              <a:latin typeface="微软雅黑" charset="0"/>
              <a:ea typeface="微软雅黑" charset="0"/>
              <a:cs typeface="微软雅黑" charset="0"/>
            </a:endParaRPr>
          </a:p>
        </p:txBody>
      </p:sp>
      <p:sp>
        <p:nvSpPr>
          <p:cNvPr id="128" name="矩形"/>
          <p:cNvSpPr>
            <a:spLocks/>
          </p:cNvSpPr>
          <p:nvPr/>
        </p:nvSpPr>
        <p:spPr>
          <a:xfrm>
            <a:off x="5855433" y="385682"/>
            <a:ext cx="2236510" cy="1200329"/>
          </a:xfrm>
          <a:prstGeom prst="rect">
            <a:avLst/>
          </a:prstGeom>
          <a:noFill/>
          <a:ln w="9525" cap="flat" cmpd="sng">
            <a:noFill/>
            <a:prstDash val="solid"/>
            <a:miter/>
          </a:ln>
        </p:spPr>
        <p:txBody>
          <a:bodyPr vert="horz" wrap="none" lIns="91440" tIns="45720" rIns="91440" bIns="45720" anchor="ctr" anchorCtr="0">
            <a:prstTxWarp prst="textNoShape">
              <a:avLst/>
            </a:prstTxWarp>
          </a:bodyPr>
          <a:lstStyle/>
          <a:p>
            <a:pPr marL="0" indent="0" algn="ctr">
              <a:lnSpc>
                <a:spcPct val="90000"/>
              </a:lnSpc>
              <a:spcBef>
                <a:spcPts val="0"/>
              </a:spcBef>
              <a:spcAft>
                <a:spcPts val="0"/>
              </a:spcAft>
              <a:buNone/>
            </a:pPr>
            <a:r>
              <a:rPr lang="zh-CN" altLang="en-US" sz="8000" b="1" u="none" strike="noStrike" kern="1200" cap="none" spc="0" baseline="0" dirty="0">
                <a:gradFill>
                  <a:gsLst>
                    <a:gs pos="80000">
                      <a:srgbClr val="D70000"/>
                    </a:gs>
                    <a:gs pos="30000">
                      <a:srgbClr val="FF3300"/>
                    </a:gs>
                  </a:gsLst>
                  <a:lin ang="5400000" scaled="0"/>
                </a:gradFill>
                <a:latin typeface="微软雅黑" charset="0"/>
                <a:ea typeface="微软雅黑" charset="0"/>
                <a:cs typeface="微软雅黑" charset="0"/>
              </a:rPr>
              <a:t>目录</a:t>
            </a:r>
          </a:p>
        </p:txBody>
      </p:sp>
    </p:spTree>
    <p:extLst>
      <p:ext uri="{BB962C8B-B14F-4D97-AF65-F5344CB8AC3E}">
        <p14:creationId xmlns:p14="http://schemas.microsoft.com/office/powerpoint/2010/main" val="95715564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anim calcmode="lin" valueType="num">
                                      <p:cBhvr>
                                        <p:cTn id="8" dur="500" fill="hold"/>
                                        <p:tgtEl>
                                          <p:spTgt spid="117"/>
                                        </p:tgtEl>
                                        <p:attrNameLst>
                                          <p:attrName>ppt_x</p:attrName>
                                        </p:attrNameLst>
                                      </p:cBhvr>
                                      <p:tavLst>
                                        <p:tav tm="0">
                                          <p:val>
                                            <p:strVal val="#ppt_x"/>
                                          </p:val>
                                        </p:tav>
                                        <p:tav tm="100000">
                                          <p:val>
                                            <p:strVal val="#ppt_x"/>
                                          </p:val>
                                        </p:tav>
                                      </p:tavLst>
                                    </p:anim>
                                    <p:anim calcmode="lin" valueType="num">
                                      <p:cBhvr>
                                        <p:cTn id="9" dur="500" fill="hold"/>
                                        <p:tgtEl>
                                          <p:spTgt spid="117"/>
                                        </p:tgtEl>
                                        <p:attrNameLst>
                                          <p:attrName>ppt_y</p:attrName>
                                        </p:attrNameLst>
                                      </p:cBhvr>
                                      <p:tavLst>
                                        <p:tav tm="0">
                                          <p:val>
                                            <p:strVal val="#ppt_y+.1"/>
                                          </p:val>
                                        </p:tav>
                                        <p:tav tm="100000">
                                          <p:val>
                                            <p:strVal val="#ppt_y"/>
                                          </p:val>
                                        </p:tav>
                                      </p:tavLst>
                                    </p:anim>
                                  </p:childTnLst>
                                </p:cTn>
                              </p:par>
                            </p:childTnLst>
                          </p:cTn>
                        </p:par>
                        <p:par>
                          <p:cTn id="10" fill="hold" nodeType="with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fade">
                                      <p:cBhvr>
                                        <p:cTn id="13" dur="500"/>
                                        <p:tgtEl>
                                          <p:spTgt spid="116"/>
                                        </p:tgtEl>
                                      </p:cBhvr>
                                    </p:animEffect>
                                  </p:childTnLst>
                                </p:cTn>
                              </p:par>
                            </p:childTnLst>
                          </p:cTn>
                        </p:par>
                        <p:par>
                          <p:cTn id="14" fill="hold" nodeType="with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500"/>
                                        <p:tgtEl>
                                          <p:spTgt spid="119"/>
                                        </p:tgtEl>
                                      </p:cBhvr>
                                    </p:animEffect>
                                  </p:childTnLst>
                                </p:cTn>
                              </p:par>
                            </p:childTnLst>
                          </p:cTn>
                        </p:par>
                        <p:par>
                          <p:cTn id="18" fill="hold" nodeType="withGroup">
                            <p:stCondLst>
                              <p:cond delay="1500"/>
                            </p:stCondLst>
                            <p:childTnLst>
                              <p:par>
                                <p:cTn id="19" presetID="10" presetClass="entr" presetSubtype="0" fill="hold" nodeType="after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fade">
                                      <p:cBhvr>
                                        <p:cTn id="21" dur="500"/>
                                        <p:tgtEl>
                                          <p:spTgt spid="118"/>
                                        </p:tgtEl>
                                      </p:cBhvr>
                                    </p:animEffect>
                                  </p:childTnLst>
                                </p:cTn>
                              </p:par>
                            </p:childTnLst>
                          </p:cTn>
                        </p:par>
                        <p:par>
                          <p:cTn id="22" fill="hold" nodeType="withGroup">
                            <p:stCondLst>
                              <p:cond delay="2000"/>
                            </p:stCondLst>
                            <p:childTnLst>
                              <p:par>
                                <p:cTn id="23" presetID="10" presetClass="entr" presetSubtype="0" fill="hold" nodeType="afterEffect">
                                  <p:stCondLst>
                                    <p:cond delay="0"/>
                                  </p:stCondLst>
                                  <p:childTnLst>
                                    <p:set>
                                      <p:cBhvr>
                                        <p:cTn id="24" dur="1" fill="hold">
                                          <p:stCondLst>
                                            <p:cond delay="0"/>
                                          </p:stCondLst>
                                        </p:cTn>
                                        <p:tgtEl>
                                          <p:spTgt spid="120"/>
                                        </p:tgtEl>
                                        <p:attrNameLst>
                                          <p:attrName>style.visibility</p:attrName>
                                        </p:attrNameLst>
                                      </p:cBhvr>
                                      <p:to>
                                        <p:strVal val="visible"/>
                                      </p:to>
                                    </p:set>
                                    <p:animEffect transition="in" filter="fade">
                                      <p:cBhvr>
                                        <p:cTn id="25" dur="500"/>
                                        <p:tgtEl>
                                          <p:spTgt spid="120"/>
                                        </p:tgtEl>
                                      </p:cBhvr>
                                    </p:animEffect>
                                  </p:childTnLst>
                                </p:cTn>
                              </p:par>
                              <p:par>
                                <p:cTn id="26" presetID="10" presetClass="entr" presetSubtype="0" fill="hold" nodeType="withEffect">
                                  <p:stCondLst>
                                    <p:cond delay="0"/>
                                  </p:stCondLst>
                                  <p:childTnLst>
                                    <p:set>
                                      <p:cBhvr>
                                        <p:cTn id="27" dur="1" fill="hold">
                                          <p:stCondLst>
                                            <p:cond delay="0"/>
                                          </p:stCondLst>
                                        </p:cTn>
                                        <p:tgtEl>
                                          <p:spTgt spid="121"/>
                                        </p:tgtEl>
                                        <p:attrNameLst>
                                          <p:attrName>style.visibility</p:attrName>
                                        </p:attrNameLst>
                                      </p:cBhvr>
                                      <p:to>
                                        <p:strVal val="visible"/>
                                      </p:to>
                                    </p:set>
                                    <p:animEffect transition="in" filter="fade">
                                      <p:cBhvr>
                                        <p:cTn id="28" dur="500"/>
                                        <p:tgtEl>
                                          <p:spTgt spid="121"/>
                                        </p:tgtEl>
                                      </p:cBhvr>
                                    </p:animEffect>
                                  </p:childTnLst>
                                </p:cTn>
                              </p:par>
                            </p:childTnLst>
                          </p:cTn>
                        </p:par>
                      </p:childTnLst>
                    </p:cTn>
                  </p:par>
                  <p:par>
                    <p:cTn id="29" fill="hold">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8"/>
                                        </p:tgtEl>
                                        <p:attrNameLst>
                                          <p:attrName>style.visibility</p:attrName>
                                        </p:attrNameLst>
                                      </p:cBhvr>
                                      <p:to>
                                        <p:strVal val="visible"/>
                                      </p:to>
                                    </p:set>
                                    <p:animEffect transition="in" filter="fade">
                                      <p:cBhvr>
                                        <p:cTn id="33" dur="1000"/>
                                        <p:tgtEl>
                                          <p:spTgt spid="128"/>
                                        </p:tgtEl>
                                      </p:cBhvr>
                                    </p:animEffect>
                                    <p:anim calcmode="lin" valueType="num">
                                      <p:cBhvr>
                                        <p:cTn id="34" dur="1000" fill="hold"/>
                                        <p:tgtEl>
                                          <p:spTgt spid="128"/>
                                        </p:tgtEl>
                                        <p:attrNameLst>
                                          <p:attrName>ppt_x</p:attrName>
                                        </p:attrNameLst>
                                      </p:cBhvr>
                                      <p:tavLst>
                                        <p:tav tm="0">
                                          <p:val>
                                            <p:strVal val="#ppt_x"/>
                                          </p:val>
                                        </p:tav>
                                        <p:tav tm="100000">
                                          <p:val>
                                            <p:strVal val="#ppt_x"/>
                                          </p:val>
                                        </p:tav>
                                      </p:tavLst>
                                    </p:anim>
                                    <p:anim calcmode="lin" valueType="num">
                                      <p:cBhvr>
                                        <p:cTn id="35" dur="1000" fill="hold"/>
                                        <p:tgtEl>
                                          <p:spTgt spid="128"/>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3" presetClass="entr" presetSubtype="16"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 calcmode="lin" valueType="num">
                                      <p:cBhvr>
                                        <p:cTn id="39" dur="500" fill="hold"/>
                                        <p:tgtEl>
                                          <p:spTgt spid="122"/>
                                        </p:tgtEl>
                                        <p:attrNameLst>
                                          <p:attrName>ppt_w</p:attrName>
                                        </p:attrNameLst>
                                      </p:cBhvr>
                                      <p:tavLst>
                                        <p:tav tm="0">
                                          <p:val>
                                            <p:fltVal val="0"/>
                                          </p:val>
                                        </p:tav>
                                        <p:tav tm="100000">
                                          <p:val>
                                            <p:strVal val="#ppt_w"/>
                                          </p:val>
                                        </p:tav>
                                      </p:tavLst>
                                    </p:anim>
                                    <p:anim calcmode="lin" valueType="num">
                                      <p:cBhvr>
                                        <p:cTn id="40" dur="500" fill="hold"/>
                                        <p:tgtEl>
                                          <p:spTgt spid="12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nodeType="with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fade">
                                      <p:cBhvr>
                                        <p:cTn id="45" dur="1000"/>
                                        <p:tgtEl>
                                          <p:spTgt spid="123"/>
                                        </p:tgtEl>
                                      </p:cBhvr>
                                    </p:animEffect>
                                    <p:anim calcmode="lin" valueType="num">
                                      <p:cBhvr>
                                        <p:cTn id="46" dur="1000" fill="hold"/>
                                        <p:tgtEl>
                                          <p:spTgt spid="123"/>
                                        </p:tgtEl>
                                        <p:attrNameLst>
                                          <p:attrName>ppt_x</p:attrName>
                                        </p:attrNameLst>
                                      </p:cBhvr>
                                      <p:tavLst>
                                        <p:tav tm="0">
                                          <p:val>
                                            <p:strVal val="#ppt_x"/>
                                          </p:val>
                                        </p:tav>
                                        <p:tav tm="100000">
                                          <p:val>
                                            <p:strVal val="#ppt_x"/>
                                          </p:val>
                                        </p:tav>
                                      </p:tavLst>
                                    </p:anim>
                                    <p:anim calcmode="lin" valueType="num">
                                      <p:cBhvr>
                                        <p:cTn id="47" dur="1000" fill="hold"/>
                                        <p:tgtEl>
                                          <p:spTgt spid="123"/>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3" presetClass="entr" presetSubtype="16" fill="hold" grpId="0" nodeType="afterEffect">
                                  <p:stCondLst>
                                    <p:cond delay="0"/>
                                  </p:stCondLst>
                                  <p:childTnLst>
                                    <p:set>
                                      <p:cBhvr>
                                        <p:cTn id="50" dur="1" fill="hold">
                                          <p:stCondLst>
                                            <p:cond delay="0"/>
                                          </p:stCondLst>
                                        </p:cTn>
                                        <p:tgtEl>
                                          <p:spTgt spid="124"/>
                                        </p:tgtEl>
                                        <p:attrNameLst>
                                          <p:attrName>style.visibility</p:attrName>
                                        </p:attrNameLst>
                                      </p:cBhvr>
                                      <p:to>
                                        <p:strVal val="visible"/>
                                      </p:to>
                                    </p:set>
                                    <p:anim calcmode="lin" valueType="num">
                                      <p:cBhvr>
                                        <p:cTn id="51" dur="500" fill="hold"/>
                                        <p:tgtEl>
                                          <p:spTgt spid="124"/>
                                        </p:tgtEl>
                                        <p:attrNameLst>
                                          <p:attrName>ppt_w</p:attrName>
                                        </p:attrNameLst>
                                      </p:cBhvr>
                                      <p:tavLst>
                                        <p:tav tm="0">
                                          <p:val>
                                            <p:fltVal val="0"/>
                                          </p:val>
                                        </p:tav>
                                        <p:tav tm="100000">
                                          <p:val>
                                            <p:strVal val="#ppt_w"/>
                                          </p:val>
                                        </p:tav>
                                      </p:tavLst>
                                    </p:anim>
                                    <p:anim calcmode="lin" valueType="num">
                                      <p:cBhvr>
                                        <p:cTn id="52" dur="500" fill="hold"/>
                                        <p:tgtEl>
                                          <p:spTgt spid="124"/>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nodeType="withGroup">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25"/>
                                        </p:tgtEl>
                                        <p:attrNameLst>
                                          <p:attrName>style.visibility</p:attrName>
                                        </p:attrNameLst>
                                      </p:cBhvr>
                                      <p:to>
                                        <p:strVal val="visible"/>
                                      </p:to>
                                    </p:set>
                                    <p:animEffect transition="in" filter="fade">
                                      <p:cBhvr>
                                        <p:cTn id="57" dur="1000"/>
                                        <p:tgtEl>
                                          <p:spTgt spid="125"/>
                                        </p:tgtEl>
                                      </p:cBhvr>
                                    </p:animEffect>
                                    <p:anim calcmode="lin" valueType="num">
                                      <p:cBhvr>
                                        <p:cTn id="58" dur="1000" fill="hold"/>
                                        <p:tgtEl>
                                          <p:spTgt spid="125"/>
                                        </p:tgtEl>
                                        <p:attrNameLst>
                                          <p:attrName>ppt_x</p:attrName>
                                        </p:attrNameLst>
                                      </p:cBhvr>
                                      <p:tavLst>
                                        <p:tav tm="0">
                                          <p:val>
                                            <p:strVal val="#ppt_x"/>
                                          </p:val>
                                        </p:tav>
                                        <p:tav tm="100000">
                                          <p:val>
                                            <p:strVal val="#ppt_x"/>
                                          </p:val>
                                        </p:tav>
                                      </p:tavLst>
                                    </p:anim>
                                    <p:anim calcmode="lin" valueType="num">
                                      <p:cBhvr>
                                        <p:cTn id="59" dur="1000" fill="hold"/>
                                        <p:tgtEl>
                                          <p:spTgt spid="125"/>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23" presetClass="entr" presetSubtype="16" fill="hold" grpId="0"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27"/>
                                        </p:tgtEl>
                                        <p:attrNameLst>
                                          <p:attrName>style.visibility</p:attrName>
                                        </p:attrNameLst>
                                      </p:cBhvr>
                                      <p:to>
                                        <p:strVal val="visible"/>
                                      </p:to>
                                    </p:set>
                                    <p:animEffect transition="in" filter="fade">
                                      <p:cBhvr>
                                        <p:cTn id="69" dur="1000"/>
                                        <p:tgtEl>
                                          <p:spTgt spid="127"/>
                                        </p:tgtEl>
                                      </p:cBhvr>
                                    </p:animEffect>
                                    <p:anim calcmode="lin" valueType="num">
                                      <p:cBhvr>
                                        <p:cTn id="70" dur="1000" fill="hold"/>
                                        <p:tgtEl>
                                          <p:spTgt spid="127"/>
                                        </p:tgtEl>
                                        <p:attrNameLst>
                                          <p:attrName>ppt_x</p:attrName>
                                        </p:attrNameLst>
                                      </p:cBhvr>
                                      <p:tavLst>
                                        <p:tav tm="0">
                                          <p:val>
                                            <p:strVal val="#ppt_x"/>
                                          </p:val>
                                        </p:tav>
                                        <p:tav tm="100000">
                                          <p:val>
                                            <p:strVal val="#ppt_x"/>
                                          </p:val>
                                        </p:tav>
                                      </p:tavLst>
                                    </p:anim>
                                    <p:anim calcmode="lin" valueType="num">
                                      <p:cBhvr>
                                        <p:cTn id="71"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3" grpId="0" animBg="1"/>
      <p:bldP spid="124" grpId="0" animBg="1"/>
      <p:bldP spid="125" grpId="0" animBg="1"/>
      <p:bldP spid="126" grpId="0" animBg="1"/>
      <p:bldP spid="127" grpId="0" animBg="1"/>
      <p:bldP spid="128" grpId="0"/>
    </p:bldLst>
  </p:timing>
</p:sld>
</file>

<file path=ppt/theme/theme1.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D70000"/>
      </a:accent1>
      <a:accent2>
        <a:srgbClr val="A10000"/>
      </a:accent2>
      <a:accent3>
        <a:srgbClr val="FFFFFF"/>
      </a:accent3>
      <a:accent4>
        <a:srgbClr val="000000"/>
      </a:accent4>
      <a:accent5>
        <a:srgbClr val="DAEDEF"/>
      </a:accent5>
      <a:accent6>
        <a:srgbClr val="2D2D8A"/>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D70000"/>
      </a:accent1>
      <a:accent2>
        <a:srgbClr val="A10000"/>
      </a:accent2>
      <a:accent3>
        <a:srgbClr val="FFFFFF"/>
      </a:accent3>
      <a:accent4>
        <a:srgbClr val="000000"/>
      </a:accent4>
      <a:accent5>
        <a:srgbClr val="DAEDEF"/>
      </a:accent5>
      <a:accent6>
        <a:srgbClr val="2D2D8A"/>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3.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D70000"/>
      </a:accent1>
      <a:accent2>
        <a:srgbClr val="A10000"/>
      </a:accent2>
      <a:accent3>
        <a:srgbClr val="FFFFFF"/>
      </a:accent3>
      <a:accent4>
        <a:srgbClr val="000000"/>
      </a:accent4>
      <a:accent5>
        <a:srgbClr val="DAEDEF"/>
      </a:accent5>
      <a:accent6>
        <a:srgbClr val="2D2D8A"/>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4.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D70000"/>
      </a:accent1>
      <a:accent2>
        <a:srgbClr val="A10000"/>
      </a:accent2>
      <a:accent3>
        <a:srgbClr val="FFFFFF"/>
      </a:accent3>
      <a:accent4>
        <a:srgbClr val="000000"/>
      </a:accent4>
      <a:accent5>
        <a:srgbClr val="DAEDEF"/>
      </a:accent5>
      <a:accent6>
        <a:srgbClr val="2D2D8A"/>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5.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D70000"/>
      </a:accent1>
      <a:accent2>
        <a:srgbClr val="A10000"/>
      </a:accent2>
      <a:accent3>
        <a:srgbClr val="FFFFFF"/>
      </a:accent3>
      <a:accent4>
        <a:srgbClr val="000000"/>
      </a:accent4>
      <a:accent5>
        <a:srgbClr val="DAEDEF"/>
      </a:accent5>
      <a:accent6>
        <a:srgbClr val="2D2D8A"/>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6.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DAEDEF"/>
      </a:accent5>
      <a:accent6>
        <a:srgbClr val="2D2D8A"/>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Normal.eit</Template>
  <TotalTime>0</TotalTime>
  <Words>5864</Words>
  <Application>Microsoft Office PowerPoint</Application>
  <PresentationFormat>宽屏</PresentationFormat>
  <Paragraphs>435</Paragraphs>
  <Slides>66</Slides>
  <Notes>66</Notes>
  <HiddenSlides>0</HiddenSlides>
  <MMClips>0</MMClips>
  <ScaleCrop>false</ScaleCrop>
  <HeadingPairs>
    <vt:vector size="6" baseType="variant">
      <vt:variant>
        <vt:lpstr>已用的字体</vt:lpstr>
      </vt:variant>
      <vt:variant>
        <vt:i4>16</vt:i4>
      </vt:variant>
      <vt:variant>
        <vt:lpstr>主题</vt:lpstr>
      </vt:variant>
      <vt:variant>
        <vt:i4>5</vt:i4>
      </vt:variant>
      <vt:variant>
        <vt:lpstr>幻灯片标题</vt:lpstr>
      </vt:variant>
      <vt:variant>
        <vt:i4>66</vt:i4>
      </vt:variant>
    </vt:vector>
  </HeadingPairs>
  <TitlesOfParts>
    <vt:vector size="87" baseType="lpstr">
      <vt:lpstr>DIN-BoldItalic</vt:lpstr>
      <vt:lpstr>冬青黑体简体中文 W6</vt:lpstr>
      <vt:lpstr>黑体</vt:lpstr>
      <vt:lpstr>华文楷体</vt:lpstr>
      <vt:lpstr>楷体</vt:lpstr>
      <vt:lpstr>楷体_GB2312</vt:lpstr>
      <vt:lpstr>楷体-简</vt:lpstr>
      <vt:lpstr>宋体</vt:lpstr>
      <vt:lpstr>微软雅黑</vt:lpstr>
      <vt:lpstr>幼圆</vt:lpstr>
      <vt:lpstr>Arial</vt:lpstr>
      <vt:lpstr>Calibri</vt:lpstr>
      <vt:lpstr>Century Gothic</vt:lpstr>
      <vt:lpstr>Impact</vt:lpstr>
      <vt:lpstr>Times New Roman</vt:lpstr>
      <vt:lpstr>Wingdings</vt:lpstr>
      <vt:lpstr>Office 主题</vt:lpstr>
      <vt:lpstr>Office 主题</vt:lpstr>
      <vt:lpstr>Office 主题</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格迪天</dc:creator>
  <cp:lastModifiedBy>zhai jian</cp:lastModifiedBy>
  <cp:revision>237</cp:revision>
  <cp:lastPrinted>2018-10-24T08:43:50Z</cp:lastPrinted>
  <dcterms:created xsi:type="dcterms:W3CDTF">2027-12-31T16:00:00Z</dcterms:created>
  <dcterms:modified xsi:type="dcterms:W3CDTF">2018-10-24T08:45:53Z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