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7.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3.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5.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7.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36.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Lst>
  <p:notesMasterIdLst>
    <p:notesMasterId r:id="rId67"/>
  </p:notesMasterIdLst>
  <p:sldIdLst>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9" r:id="rId57"/>
    <p:sldId id="300" r:id="rId58"/>
    <p:sldId id="301" r:id="rId59"/>
    <p:sldId id="302" r:id="rId60"/>
    <p:sldId id="303" r:id="rId61"/>
    <p:sldId id="304" r:id="rId62"/>
    <p:sldId id="305" r:id="rId63"/>
    <p:sldId id="306" r:id="rId64"/>
    <p:sldId id="307" r:id="rId65"/>
    <p:sldId id="308" r:id="rId66"/>
  </p:sldIdLst>
  <p:sldSz cx="12192000" cy="6858000"/>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Times New Roman" charset="0"/>
        <a:ea typeface="宋体" charset="0"/>
        <a:cs typeface="Times New Roman" charset="0"/>
      </a:defRPr>
    </a:lvl1pPr>
    <a:lvl2pPr marL="457200" indent="0" algn="l" defTabSz="914400" eaLnBrk="1" fontAlgn="auto" latinLnBrk="0" hangingPunct="1">
      <a:buNone/>
      <a:defRPr sz="1800" kern="1200">
        <a:solidFill>
          <a:schemeClr val="tx1"/>
        </a:solidFill>
        <a:latin typeface="Times New Roman" charset="0"/>
        <a:ea typeface="宋体" charset="0"/>
        <a:cs typeface="Times New Roman" charset="0"/>
      </a:defRPr>
    </a:lvl2pPr>
    <a:lvl3pPr marL="914400" indent="0" algn="l" defTabSz="914400" eaLnBrk="1" fontAlgn="auto" latinLnBrk="0" hangingPunct="1">
      <a:buNone/>
      <a:defRPr sz="1800" kern="1200">
        <a:solidFill>
          <a:schemeClr val="tx1"/>
        </a:solidFill>
        <a:latin typeface="Times New Roman" charset="0"/>
        <a:ea typeface="宋体" charset="0"/>
        <a:cs typeface="Times New Roman" charset="0"/>
      </a:defRPr>
    </a:lvl3pPr>
    <a:lvl4pPr marL="1371600" indent="0" algn="l" defTabSz="914400" eaLnBrk="1" fontAlgn="auto" latinLnBrk="0" hangingPunct="1">
      <a:buNone/>
      <a:defRPr sz="1800" kern="1200">
        <a:solidFill>
          <a:schemeClr val="tx1"/>
        </a:solidFill>
        <a:latin typeface="Times New Roman" charset="0"/>
        <a:ea typeface="宋体" charset="0"/>
        <a:cs typeface="Times New Roman" charset="0"/>
      </a:defRPr>
    </a:lvl4pPr>
    <a:lvl5pPr marL="1828800" indent="0" algn="l" defTabSz="914400" eaLnBrk="1" fontAlgn="auto" latinLnBrk="0" hangingPunct="1">
      <a:buNone/>
      <a:defRPr sz="1800" kern="1200">
        <a:solidFill>
          <a:schemeClr val="tx1"/>
        </a:solidFill>
        <a:latin typeface="Times New Roman" charset="0"/>
        <a:ea typeface="宋体" charset="0"/>
        <a:cs typeface="Times New Roman" charset="0"/>
      </a:defRPr>
    </a:lvl5pPr>
    <a:lvl6pPr marL="2286000" indent="0" algn="l" defTabSz="914400" eaLnBrk="1" fontAlgn="auto" latinLnBrk="0" hangingPunct="1">
      <a:buNone/>
      <a:defRPr sz="1800" kern="1200">
        <a:solidFill>
          <a:schemeClr val="tx1"/>
        </a:solidFill>
        <a:latin typeface="Times New Roman" charset="0"/>
        <a:ea typeface="宋体" charset="0"/>
        <a:cs typeface="Times New Roman" charset="0"/>
      </a:defRPr>
    </a:lvl6pPr>
    <a:lvl7pPr marL="2743200" indent="0" algn="l" defTabSz="914400" eaLnBrk="1" fontAlgn="auto" latinLnBrk="0" hangingPunct="1">
      <a:buNone/>
      <a:defRPr sz="1800" kern="1200">
        <a:solidFill>
          <a:schemeClr val="tx1"/>
        </a:solidFill>
        <a:latin typeface="Times New Roman" charset="0"/>
        <a:ea typeface="宋体" charset="0"/>
        <a:cs typeface="Times New Roman" charset="0"/>
      </a:defRPr>
    </a:lvl7pPr>
    <a:lvl8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8pPr>
    <a:lvl9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9500" autoAdjust="0"/>
  </p:normalViewPr>
  <p:slideViewPr>
    <p:cSldViewPr snapToGrid="0">
      <p:cViewPr varScale="1">
        <p:scale>
          <a:sx n="114" d="100"/>
          <a:sy n="114" d="100"/>
        </p:scale>
        <p:origin x="42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a:t>
            </a:fld>
            <a:endParaRPr lang="zh-CN" altLang="en-US" sz="1200">
              <a:latin typeface="等线" charset="0"/>
              <a:ea typeface="等线" charset="0"/>
              <a:cs typeface="等线" charset="0"/>
            </a:endParaRPr>
          </a:p>
        </p:txBody>
      </p:sp>
      <p:sp>
        <p:nvSpPr>
          <p:cNvPr id="45" name="文本框"/>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等线" charset="0"/>
              <a:ea typeface="等线" charset="0"/>
              <a:cs typeface="等线" charset="0"/>
            </a:endParaRPr>
          </a:p>
        </p:txBody>
      </p:sp>
      <p:sp>
        <p:nvSpPr>
          <p:cNvPr id="46" name="文本框"/>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等线" charset="0"/>
                <a:ea typeface="等线" charset="0"/>
                <a:cs typeface="等线" charset="0"/>
              </a:rPr>
              <a:t>12/24/2018</a:t>
            </a:fld>
            <a:endParaRPr lang="zh-CN" altLang="en-US" sz="1200">
              <a:latin typeface="等线" charset="0"/>
              <a:ea typeface="等线" charset="0"/>
              <a:cs typeface="等线" charset="0"/>
            </a:endParaRPr>
          </a:p>
        </p:txBody>
      </p:sp>
      <p:sp>
        <p:nvSpPr>
          <p:cNvPr id="47" name="对象"/>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48" name="文本框"/>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49" name="文本框"/>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等线" charset="0"/>
              <a:ea typeface="等线" charset="0"/>
              <a:cs typeface="等线" charset="0"/>
            </a:endParaRPr>
          </a:p>
        </p:txBody>
      </p:sp>
    </p:spTree>
    <p:extLst>
      <p:ext uri="{BB962C8B-B14F-4D97-AF65-F5344CB8AC3E}">
        <p14:creationId xmlns:p14="http://schemas.microsoft.com/office/powerpoint/2010/main" val="1103837661"/>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a:t>
            </a:fld>
            <a:endParaRPr lang="zh-CN" altLang="en-US" sz="1200">
              <a:latin typeface="等线" charset="0"/>
              <a:ea typeface="等线" charset="0"/>
              <a:cs typeface="等线" charset="0"/>
            </a:endParaRPr>
          </a:p>
        </p:txBody>
      </p:sp>
      <p:sp>
        <p:nvSpPr>
          <p:cNvPr id="8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a:t>
            </a:fld>
            <a:endParaRPr lang="zh-CN" altLang="en-US" sz="1200" u="none" strike="noStrike" kern="1200" cap="none" spc="0" baseline="0">
              <a:solidFill>
                <a:schemeClr val="tx1"/>
              </a:solidFill>
              <a:latin typeface="等线" charset="0"/>
              <a:ea typeface="等线" charset="0"/>
              <a:cs typeface="等线" charset="0"/>
            </a:endParaRPr>
          </a:p>
        </p:txBody>
      </p:sp>
      <p:sp>
        <p:nvSpPr>
          <p:cNvPr id="8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a:t>
            </a:fld>
            <a:endParaRPr lang="zh-CN" altLang="en-US" sz="1200" u="none" strike="noStrike" kern="1200" cap="none" spc="0" baseline="0">
              <a:solidFill>
                <a:schemeClr val="tx1"/>
              </a:solidFill>
              <a:latin typeface="等线" charset="0"/>
              <a:ea typeface="等线" charset="0"/>
              <a:cs typeface="等线" charset="0"/>
            </a:endParaRPr>
          </a:p>
        </p:txBody>
      </p:sp>
      <p:sp>
        <p:nvSpPr>
          <p:cNvPr id="8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a:t>
            </a:fld>
            <a:endParaRPr lang="zh-CN" altLang="en-US" sz="1200" u="none" strike="noStrike" kern="1200" cap="none" spc="0" baseline="0">
              <a:solidFill>
                <a:schemeClr val="tx1"/>
              </a:solidFill>
              <a:latin typeface="等线" charset="0"/>
              <a:ea typeface="等线" charset="0"/>
              <a:cs typeface="等线" charset="0"/>
            </a:endParaRPr>
          </a:p>
        </p:txBody>
      </p:sp>
      <p:sp>
        <p:nvSpPr>
          <p:cNvPr id="9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2"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等线" charset="0"/>
                <a:ea typeface="等线" charset="0"/>
                <a:cs typeface="等线" charset="0"/>
              </a:rPr>
              <a:t>1</a:t>
            </a:fld>
            <a:endParaRPr lang="zh-CN" altLang="en-US" sz="18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877025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10</a:t>
            </a:fld>
            <a:endParaRPr lang="zh-CN" altLang="en-US" sz="1200">
              <a:latin typeface="等线" charset="0"/>
              <a:ea typeface="等线" charset="0"/>
              <a:cs typeface="等线" charset="0"/>
            </a:endParaRPr>
          </a:p>
        </p:txBody>
      </p:sp>
      <p:sp>
        <p:nvSpPr>
          <p:cNvPr id="29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10</a:t>
            </a:fld>
            <a:endParaRPr lang="zh-CN" altLang="en-US" sz="1200" u="none" strike="noStrike" kern="1200" cap="none" spc="0" baseline="0">
              <a:solidFill>
                <a:schemeClr val="tx1"/>
              </a:solidFill>
              <a:latin typeface="等线" charset="0"/>
              <a:ea typeface="等线" charset="0"/>
              <a:cs typeface="等线" charset="0"/>
            </a:endParaRPr>
          </a:p>
        </p:txBody>
      </p:sp>
      <p:sp>
        <p:nvSpPr>
          <p:cNvPr id="29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10</a:t>
            </a:fld>
            <a:endParaRPr lang="zh-CN" altLang="en-US" sz="1200" u="none" strike="noStrike" kern="1200" cap="none" spc="0" baseline="0">
              <a:solidFill>
                <a:schemeClr val="tx1"/>
              </a:solidFill>
              <a:latin typeface="等线" charset="0"/>
              <a:ea typeface="等线" charset="0"/>
              <a:cs typeface="等线" charset="0"/>
            </a:endParaRPr>
          </a:p>
        </p:txBody>
      </p:sp>
      <p:sp>
        <p:nvSpPr>
          <p:cNvPr id="29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10</a:t>
            </a:fld>
            <a:endParaRPr lang="zh-CN" altLang="en-US" sz="1200" u="none" strike="noStrike" kern="1200" cap="none" spc="0" baseline="0">
              <a:solidFill>
                <a:schemeClr val="tx1"/>
              </a:solidFill>
              <a:latin typeface="等线" charset="0"/>
              <a:ea typeface="等线" charset="0"/>
              <a:cs typeface="等线" charset="0"/>
            </a:endParaRPr>
          </a:p>
        </p:txBody>
      </p:sp>
      <p:sp>
        <p:nvSpPr>
          <p:cNvPr id="29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9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00"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10</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45409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11</a:t>
            </a:fld>
            <a:endParaRPr lang="zh-CN" altLang="en-US" sz="1200">
              <a:latin typeface="等线" charset="0"/>
              <a:ea typeface="等线" charset="0"/>
              <a:cs typeface="等线" charset="0"/>
            </a:endParaRPr>
          </a:p>
        </p:txBody>
      </p:sp>
      <p:sp>
        <p:nvSpPr>
          <p:cNvPr id="30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11</a:t>
            </a:fld>
            <a:endParaRPr lang="zh-CN" altLang="en-US" sz="1200" u="none" strike="noStrike" kern="1200" cap="none" spc="0" baseline="0">
              <a:solidFill>
                <a:schemeClr val="tx1"/>
              </a:solidFill>
              <a:latin typeface="等线" charset="0"/>
              <a:ea typeface="等线" charset="0"/>
              <a:cs typeface="等线" charset="0"/>
            </a:endParaRPr>
          </a:p>
        </p:txBody>
      </p:sp>
      <p:sp>
        <p:nvSpPr>
          <p:cNvPr id="30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11</a:t>
            </a:fld>
            <a:endParaRPr lang="zh-CN" altLang="en-US" sz="1200" u="none" strike="noStrike" kern="1200" cap="none" spc="0" baseline="0">
              <a:solidFill>
                <a:schemeClr val="tx1"/>
              </a:solidFill>
              <a:latin typeface="等线" charset="0"/>
              <a:ea typeface="等线" charset="0"/>
              <a:cs typeface="等线" charset="0"/>
            </a:endParaRPr>
          </a:p>
        </p:txBody>
      </p:sp>
      <p:sp>
        <p:nvSpPr>
          <p:cNvPr id="31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11</a:t>
            </a:fld>
            <a:endParaRPr lang="zh-CN" altLang="en-US" sz="1200" u="none" strike="noStrike" kern="1200" cap="none" spc="0" baseline="0">
              <a:solidFill>
                <a:schemeClr val="tx1"/>
              </a:solidFill>
              <a:latin typeface="等线" charset="0"/>
              <a:ea typeface="等线" charset="0"/>
              <a:cs typeface="等线" charset="0"/>
            </a:endParaRPr>
          </a:p>
        </p:txBody>
      </p:sp>
      <p:sp>
        <p:nvSpPr>
          <p:cNvPr id="31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1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13"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11</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37775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12</a:t>
            </a:fld>
            <a:endParaRPr lang="zh-CN" altLang="en-US" sz="1200">
              <a:latin typeface="等线" charset="0"/>
              <a:ea typeface="等线" charset="0"/>
              <a:cs typeface="等线" charset="0"/>
            </a:endParaRPr>
          </a:p>
        </p:txBody>
      </p:sp>
      <p:sp>
        <p:nvSpPr>
          <p:cNvPr id="32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12</a:t>
            </a:fld>
            <a:endParaRPr lang="zh-CN" altLang="en-US" sz="1200" u="none" strike="noStrike" kern="1200" cap="none" spc="0" baseline="0">
              <a:solidFill>
                <a:schemeClr val="tx1"/>
              </a:solidFill>
              <a:latin typeface="等线" charset="0"/>
              <a:ea typeface="等线" charset="0"/>
              <a:cs typeface="等线" charset="0"/>
            </a:endParaRPr>
          </a:p>
        </p:txBody>
      </p:sp>
      <p:sp>
        <p:nvSpPr>
          <p:cNvPr id="33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12</a:t>
            </a:fld>
            <a:endParaRPr lang="zh-CN" altLang="en-US" sz="1200" u="none" strike="noStrike" kern="1200" cap="none" spc="0" baseline="0">
              <a:solidFill>
                <a:schemeClr val="tx1"/>
              </a:solidFill>
              <a:latin typeface="等线" charset="0"/>
              <a:ea typeface="等线" charset="0"/>
              <a:cs typeface="等线" charset="0"/>
            </a:endParaRPr>
          </a:p>
        </p:txBody>
      </p:sp>
      <p:sp>
        <p:nvSpPr>
          <p:cNvPr id="33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12</a:t>
            </a:fld>
            <a:endParaRPr lang="zh-CN" altLang="en-US" sz="1200" u="none" strike="noStrike" kern="1200" cap="none" spc="0" baseline="0">
              <a:solidFill>
                <a:schemeClr val="tx1"/>
              </a:solidFill>
              <a:latin typeface="等线" charset="0"/>
              <a:ea typeface="等线" charset="0"/>
              <a:cs typeface="等线" charset="0"/>
            </a:endParaRPr>
          </a:p>
        </p:txBody>
      </p:sp>
      <p:sp>
        <p:nvSpPr>
          <p:cNvPr id="33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3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34"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12</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33298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13</a:t>
            </a:fld>
            <a:endParaRPr lang="zh-CN" altLang="en-US" sz="1200">
              <a:latin typeface="等线" charset="0"/>
              <a:ea typeface="等线" charset="0"/>
              <a:cs typeface="等线" charset="0"/>
            </a:endParaRPr>
          </a:p>
        </p:txBody>
      </p:sp>
      <p:sp>
        <p:nvSpPr>
          <p:cNvPr id="36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13</a:t>
            </a:fld>
            <a:endParaRPr lang="zh-CN" altLang="en-US" sz="1200" u="none" strike="noStrike" kern="1200" cap="none" spc="0" baseline="0">
              <a:solidFill>
                <a:schemeClr val="tx1"/>
              </a:solidFill>
              <a:latin typeface="等线" charset="0"/>
              <a:ea typeface="等线" charset="0"/>
              <a:cs typeface="等线" charset="0"/>
            </a:endParaRPr>
          </a:p>
        </p:txBody>
      </p:sp>
      <p:sp>
        <p:nvSpPr>
          <p:cNvPr id="36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13</a:t>
            </a:fld>
            <a:endParaRPr lang="zh-CN" altLang="en-US" sz="1200" u="none" strike="noStrike" kern="1200" cap="none" spc="0" baseline="0">
              <a:solidFill>
                <a:schemeClr val="tx1"/>
              </a:solidFill>
              <a:latin typeface="等线" charset="0"/>
              <a:ea typeface="等线" charset="0"/>
              <a:cs typeface="等线" charset="0"/>
            </a:endParaRPr>
          </a:p>
        </p:txBody>
      </p:sp>
      <p:sp>
        <p:nvSpPr>
          <p:cNvPr id="36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13</a:t>
            </a:fld>
            <a:endParaRPr lang="zh-CN" altLang="en-US" sz="1200" u="none" strike="noStrike" kern="1200" cap="none" spc="0" baseline="0">
              <a:solidFill>
                <a:schemeClr val="tx1"/>
              </a:solidFill>
              <a:latin typeface="等线" charset="0"/>
              <a:ea typeface="等线" charset="0"/>
              <a:cs typeface="等线" charset="0"/>
            </a:endParaRPr>
          </a:p>
        </p:txBody>
      </p:sp>
      <p:sp>
        <p:nvSpPr>
          <p:cNvPr id="36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37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71"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13</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10646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14</a:t>
            </a:fld>
            <a:endParaRPr lang="zh-CN" altLang="en-US" sz="1200">
              <a:latin typeface="等线" charset="0"/>
              <a:ea typeface="等线" charset="0"/>
              <a:cs typeface="等线" charset="0"/>
            </a:endParaRPr>
          </a:p>
        </p:txBody>
      </p:sp>
      <p:sp>
        <p:nvSpPr>
          <p:cNvPr id="44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14</a:t>
            </a:fld>
            <a:endParaRPr lang="zh-CN" altLang="en-US" sz="1200" u="none" strike="noStrike" kern="1200" cap="none" spc="0" baseline="0">
              <a:solidFill>
                <a:schemeClr val="tx1"/>
              </a:solidFill>
              <a:latin typeface="等线" charset="0"/>
              <a:ea typeface="等线" charset="0"/>
              <a:cs typeface="等线" charset="0"/>
            </a:endParaRPr>
          </a:p>
        </p:txBody>
      </p:sp>
      <p:sp>
        <p:nvSpPr>
          <p:cNvPr id="44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14</a:t>
            </a:fld>
            <a:endParaRPr lang="zh-CN" altLang="en-US" sz="1200" u="none" strike="noStrike" kern="1200" cap="none" spc="0" baseline="0">
              <a:solidFill>
                <a:schemeClr val="tx1"/>
              </a:solidFill>
              <a:latin typeface="等线" charset="0"/>
              <a:ea typeface="等线" charset="0"/>
              <a:cs typeface="等线" charset="0"/>
            </a:endParaRPr>
          </a:p>
        </p:txBody>
      </p:sp>
      <p:sp>
        <p:nvSpPr>
          <p:cNvPr id="44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14</a:t>
            </a:fld>
            <a:endParaRPr lang="zh-CN" altLang="en-US" sz="1200" u="none" strike="noStrike" kern="1200" cap="none" spc="0" baseline="0">
              <a:solidFill>
                <a:schemeClr val="tx1"/>
              </a:solidFill>
              <a:latin typeface="等线" charset="0"/>
              <a:ea typeface="等线" charset="0"/>
              <a:cs typeface="等线" charset="0"/>
            </a:endParaRPr>
          </a:p>
        </p:txBody>
      </p:sp>
      <p:sp>
        <p:nvSpPr>
          <p:cNvPr id="44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4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4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14</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9672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15</a:t>
            </a:fld>
            <a:endParaRPr lang="zh-CN" altLang="en-US" sz="1200">
              <a:latin typeface="等线" charset="0"/>
              <a:ea typeface="等线" charset="0"/>
              <a:cs typeface="等线" charset="0"/>
            </a:endParaRPr>
          </a:p>
        </p:txBody>
      </p:sp>
      <p:sp>
        <p:nvSpPr>
          <p:cNvPr id="46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15</a:t>
            </a:fld>
            <a:endParaRPr lang="zh-CN" altLang="en-US" sz="1200" u="none" strike="noStrike" kern="1200" cap="none" spc="0" baseline="0">
              <a:solidFill>
                <a:schemeClr val="tx1"/>
              </a:solidFill>
              <a:latin typeface="等线" charset="0"/>
              <a:ea typeface="等线" charset="0"/>
              <a:cs typeface="等线" charset="0"/>
            </a:endParaRPr>
          </a:p>
        </p:txBody>
      </p:sp>
      <p:sp>
        <p:nvSpPr>
          <p:cNvPr id="46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15</a:t>
            </a:fld>
            <a:endParaRPr lang="zh-CN" altLang="en-US" sz="1200" u="none" strike="noStrike" kern="1200" cap="none" spc="0" baseline="0">
              <a:solidFill>
                <a:schemeClr val="tx1"/>
              </a:solidFill>
              <a:latin typeface="等线" charset="0"/>
              <a:ea typeface="等线" charset="0"/>
              <a:cs typeface="等线" charset="0"/>
            </a:endParaRPr>
          </a:p>
        </p:txBody>
      </p:sp>
      <p:sp>
        <p:nvSpPr>
          <p:cNvPr id="46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15</a:t>
            </a:fld>
            <a:endParaRPr lang="zh-CN" altLang="en-US" sz="1200" u="none" strike="noStrike" kern="1200" cap="none" spc="0" baseline="0">
              <a:solidFill>
                <a:schemeClr val="tx1"/>
              </a:solidFill>
              <a:latin typeface="等线" charset="0"/>
              <a:ea typeface="等线" charset="0"/>
              <a:cs typeface="等线" charset="0"/>
            </a:endParaRPr>
          </a:p>
        </p:txBody>
      </p:sp>
      <p:sp>
        <p:nvSpPr>
          <p:cNvPr id="46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46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46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15</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93630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16</a:t>
            </a:fld>
            <a:endParaRPr lang="zh-CN" altLang="en-US" sz="1200">
              <a:latin typeface="等线" charset="0"/>
              <a:ea typeface="等线" charset="0"/>
              <a:cs typeface="等线" charset="0"/>
            </a:endParaRPr>
          </a:p>
        </p:txBody>
      </p:sp>
      <p:sp>
        <p:nvSpPr>
          <p:cNvPr id="49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16</a:t>
            </a:fld>
            <a:endParaRPr lang="zh-CN" altLang="en-US" sz="1200" u="none" strike="noStrike" kern="1200" cap="none" spc="0" baseline="0">
              <a:solidFill>
                <a:schemeClr val="tx1"/>
              </a:solidFill>
              <a:latin typeface="等线" charset="0"/>
              <a:ea typeface="等线" charset="0"/>
              <a:cs typeface="等线" charset="0"/>
            </a:endParaRPr>
          </a:p>
        </p:txBody>
      </p:sp>
      <p:sp>
        <p:nvSpPr>
          <p:cNvPr id="49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16</a:t>
            </a:fld>
            <a:endParaRPr lang="zh-CN" altLang="en-US" sz="1200" u="none" strike="noStrike" kern="1200" cap="none" spc="0" baseline="0">
              <a:solidFill>
                <a:schemeClr val="tx1"/>
              </a:solidFill>
              <a:latin typeface="等线" charset="0"/>
              <a:ea typeface="等线" charset="0"/>
              <a:cs typeface="等线" charset="0"/>
            </a:endParaRPr>
          </a:p>
        </p:txBody>
      </p:sp>
      <p:sp>
        <p:nvSpPr>
          <p:cNvPr id="49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16</a:t>
            </a:fld>
            <a:endParaRPr lang="zh-CN" altLang="en-US" sz="1200" u="none" strike="noStrike" kern="1200" cap="none" spc="0" baseline="0">
              <a:solidFill>
                <a:schemeClr val="tx1"/>
              </a:solidFill>
              <a:latin typeface="等线" charset="0"/>
              <a:ea typeface="等线" charset="0"/>
              <a:cs typeface="等线" charset="0"/>
            </a:endParaRPr>
          </a:p>
        </p:txBody>
      </p:sp>
      <p:sp>
        <p:nvSpPr>
          <p:cNvPr id="49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0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1"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16</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54763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17</a:t>
            </a:fld>
            <a:endParaRPr lang="zh-CN" altLang="en-US" sz="1200">
              <a:latin typeface="等线" charset="0"/>
              <a:ea typeface="等线" charset="0"/>
              <a:cs typeface="等线" charset="0"/>
            </a:endParaRPr>
          </a:p>
        </p:txBody>
      </p:sp>
      <p:sp>
        <p:nvSpPr>
          <p:cNvPr id="53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17</a:t>
            </a:fld>
            <a:endParaRPr lang="zh-CN" altLang="en-US" sz="1200" u="none" strike="noStrike" kern="1200" cap="none" spc="0" baseline="0">
              <a:solidFill>
                <a:schemeClr val="tx1"/>
              </a:solidFill>
              <a:latin typeface="等线" charset="0"/>
              <a:ea typeface="等线" charset="0"/>
              <a:cs typeface="等线" charset="0"/>
            </a:endParaRPr>
          </a:p>
        </p:txBody>
      </p:sp>
      <p:sp>
        <p:nvSpPr>
          <p:cNvPr id="53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17</a:t>
            </a:fld>
            <a:endParaRPr lang="zh-CN" altLang="en-US" sz="1200" u="none" strike="noStrike" kern="1200" cap="none" spc="0" baseline="0">
              <a:solidFill>
                <a:schemeClr val="tx1"/>
              </a:solidFill>
              <a:latin typeface="等线" charset="0"/>
              <a:ea typeface="等线" charset="0"/>
              <a:cs typeface="等线" charset="0"/>
            </a:endParaRPr>
          </a:p>
        </p:txBody>
      </p:sp>
      <p:sp>
        <p:nvSpPr>
          <p:cNvPr id="53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17</a:t>
            </a:fld>
            <a:endParaRPr lang="zh-CN" altLang="en-US" sz="1200" u="none" strike="noStrike" kern="1200" cap="none" spc="0" baseline="0">
              <a:solidFill>
                <a:schemeClr val="tx1"/>
              </a:solidFill>
              <a:latin typeface="等线" charset="0"/>
              <a:ea typeface="等线" charset="0"/>
              <a:cs typeface="等线" charset="0"/>
            </a:endParaRPr>
          </a:p>
        </p:txBody>
      </p:sp>
      <p:sp>
        <p:nvSpPr>
          <p:cNvPr id="537"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3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17</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4754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18</a:t>
            </a:fld>
            <a:endParaRPr lang="zh-CN" altLang="en-US" sz="1200">
              <a:latin typeface="等线" charset="0"/>
              <a:ea typeface="等线" charset="0"/>
              <a:cs typeface="等线" charset="0"/>
            </a:endParaRPr>
          </a:p>
        </p:txBody>
      </p:sp>
      <p:sp>
        <p:nvSpPr>
          <p:cNvPr id="55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18</a:t>
            </a:fld>
            <a:endParaRPr lang="zh-CN" altLang="en-US" sz="1200" u="none" strike="noStrike" kern="1200" cap="none" spc="0" baseline="0">
              <a:solidFill>
                <a:schemeClr val="tx1"/>
              </a:solidFill>
              <a:latin typeface="等线" charset="0"/>
              <a:ea typeface="等线" charset="0"/>
              <a:cs typeface="等线" charset="0"/>
            </a:endParaRPr>
          </a:p>
        </p:txBody>
      </p:sp>
      <p:sp>
        <p:nvSpPr>
          <p:cNvPr id="55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18</a:t>
            </a:fld>
            <a:endParaRPr lang="zh-CN" altLang="en-US" sz="1200" u="none" strike="noStrike" kern="1200" cap="none" spc="0" baseline="0">
              <a:solidFill>
                <a:schemeClr val="tx1"/>
              </a:solidFill>
              <a:latin typeface="等线" charset="0"/>
              <a:ea typeface="等线" charset="0"/>
              <a:cs typeface="等线" charset="0"/>
            </a:endParaRPr>
          </a:p>
        </p:txBody>
      </p:sp>
      <p:sp>
        <p:nvSpPr>
          <p:cNvPr id="55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18</a:t>
            </a:fld>
            <a:endParaRPr lang="zh-CN" altLang="en-US" sz="1200" u="none" strike="noStrike" kern="1200" cap="none" spc="0" baseline="0">
              <a:solidFill>
                <a:schemeClr val="tx1"/>
              </a:solidFill>
              <a:latin typeface="等线" charset="0"/>
              <a:ea typeface="等线" charset="0"/>
              <a:cs typeface="等线" charset="0"/>
            </a:endParaRPr>
          </a:p>
        </p:txBody>
      </p:sp>
      <p:sp>
        <p:nvSpPr>
          <p:cNvPr id="56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6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62"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18</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2119155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19</a:t>
            </a:fld>
            <a:endParaRPr lang="zh-CN" altLang="en-US" sz="1200">
              <a:latin typeface="等线" charset="0"/>
              <a:ea typeface="等线" charset="0"/>
              <a:cs typeface="等线" charset="0"/>
            </a:endParaRPr>
          </a:p>
        </p:txBody>
      </p:sp>
      <p:sp>
        <p:nvSpPr>
          <p:cNvPr id="57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19</a:t>
            </a:fld>
            <a:endParaRPr lang="zh-CN" altLang="en-US" sz="1200" u="none" strike="noStrike" kern="1200" cap="none" spc="0" baseline="0">
              <a:solidFill>
                <a:schemeClr val="tx1"/>
              </a:solidFill>
              <a:latin typeface="等线" charset="0"/>
              <a:ea typeface="等线" charset="0"/>
              <a:cs typeface="等线" charset="0"/>
            </a:endParaRPr>
          </a:p>
        </p:txBody>
      </p:sp>
      <p:sp>
        <p:nvSpPr>
          <p:cNvPr id="57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19</a:t>
            </a:fld>
            <a:endParaRPr lang="zh-CN" altLang="en-US" sz="1200" u="none" strike="noStrike" kern="1200" cap="none" spc="0" baseline="0">
              <a:solidFill>
                <a:schemeClr val="tx1"/>
              </a:solidFill>
              <a:latin typeface="等线" charset="0"/>
              <a:ea typeface="等线" charset="0"/>
              <a:cs typeface="等线" charset="0"/>
            </a:endParaRPr>
          </a:p>
        </p:txBody>
      </p:sp>
      <p:sp>
        <p:nvSpPr>
          <p:cNvPr id="57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19</a:t>
            </a:fld>
            <a:endParaRPr lang="zh-CN" altLang="en-US" sz="1200" u="none" strike="noStrike" kern="1200" cap="none" spc="0" baseline="0">
              <a:solidFill>
                <a:schemeClr val="tx1"/>
              </a:solidFill>
              <a:latin typeface="等线" charset="0"/>
              <a:ea typeface="等线" charset="0"/>
              <a:cs typeface="等线" charset="0"/>
            </a:endParaRPr>
          </a:p>
        </p:txBody>
      </p:sp>
      <p:sp>
        <p:nvSpPr>
          <p:cNvPr id="57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7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7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19</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68631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a:t>
            </a:fld>
            <a:endParaRPr lang="zh-CN" altLang="en-US" sz="1200">
              <a:latin typeface="等线" charset="0"/>
              <a:ea typeface="等线" charset="0"/>
              <a:cs typeface="等线" charset="0"/>
            </a:endParaRPr>
          </a:p>
        </p:txBody>
      </p:sp>
      <p:sp>
        <p:nvSpPr>
          <p:cNvPr id="11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a:t>
            </a:fld>
            <a:endParaRPr lang="zh-CN" altLang="en-US" sz="1200" u="none" strike="noStrike" kern="1200" cap="none" spc="0" baseline="0">
              <a:solidFill>
                <a:schemeClr val="tx1"/>
              </a:solidFill>
              <a:latin typeface="等线" charset="0"/>
              <a:ea typeface="等线" charset="0"/>
              <a:cs typeface="等线" charset="0"/>
            </a:endParaRPr>
          </a:p>
        </p:txBody>
      </p:sp>
      <p:sp>
        <p:nvSpPr>
          <p:cNvPr id="11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a:t>
            </a:fld>
            <a:endParaRPr lang="zh-CN" altLang="en-US" sz="1200" u="none" strike="noStrike" kern="1200" cap="none" spc="0" baseline="0">
              <a:solidFill>
                <a:schemeClr val="tx1"/>
              </a:solidFill>
              <a:latin typeface="等线" charset="0"/>
              <a:ea typeface="等线" charset="0"/>
              <a:cs typeface="等线" charset="0"/>
            </a:endParaRPr>
          </a:p>
        </p:txBody>
      </p:sp>
      <p:sp>
        <p:nvSpPr>
          <p:cNvPr id="11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a:t>
            </a:fld>
            <a:endParaRPr lang="zh-CN" altLang="en-US" sz="1200" u="none" strike="noStrike" kern="1200" cap="none" spc="0" baseline="0">
              <a:solidFill>
                <a:schemeClr val="tx1"/>
              </a:solidFill>
              <a:latin typeface="等线" charset="0"/>
              <a:ea typeface="等线" charset="0"/>
              <a:cs typeface="等线" charset="0"/>
            </a:endParaRPr>
          </a:p>
        </p:txBody>
      </p:sp>
      <p:sp>
        <p:nvSpPr>
          <p:cNvPr id="119"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2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1"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等线" charset="0"/>
                <a:cs typeface="等线" charset="0"/>
              </a:rPr>
              <a:t>2</a:t>
            </a:fld>
            <a:endParaRPr lang="zh-CN" altLang="en-US" sz="1800" u="none" strike="noStrike" kern="1200" cap="none" spc="0" baseline="0">
              <a:solidFill>
                <a:srgbClr val="000000"/>
              </a:solidFill>
              <a:latin typeface="Calibri" charset="0"/>
              <a:ea typeface="等线" charset="0"/>
              <a:cs typeface="等线" charset="0"/>
            </a:endParaRPr>
          </a:p>
        </p:txBody>
      </p:sp>
      <p:sp>
        <p:nvSpPr>
          <p:cNvPr id="122" name="矩形"/>
          <p:cNvSpPr>
            <a:spLocks/>
          </p:cNvSpPr>
          <p:nvPr/>
        </p:nvSpPr>
        <p:spPr>
          <a:xfrm>
            <a:off x="0" y="0"/>
            <a:ext cx="0" cy="0"/>
          </a:xfrm>
          <a:prstGeom prst="rect">
            <a:avLst/>
          </a:prstGeom>
          <a:noFill/>
          <a:ln w="9525" cap="flat" cmpd="sng">
            <a:noFill/>
            <a:prstDash val="solid"/>
            <a:miter/>
          </a:ln>
        </p:spPr>
      </p:sp>
    </p:spTree>
    <p:extLst>
      <p:ext uri="{BB962C8B-B14F-4D97-AF65-F5344CB8AC3E}">
        <p14:creationId xmlns:p14="http://schemas.microsoft.com/office/powerpoint/2010/main" val="182113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20</a:t>
            </a:fld>
            <a:endParaRPr lang="zh-CN" altLang="en-US" sz="1200">
              <a:latin typeface="等线" charset="0"/>
              <a:ea typeface="等线" charset="0"/>
              <a:cs typeface="等线" charset="0"/>
            </a:endParaRPr>
          </a:p>
        </p:txBody>
      </p:sp>
      <p:sp>
        <p:nvSpPr>
          <p:cNvPr id="59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20</a:t>
            </a:fld>
            <a:endParaRPr lang="zh-CN" altLang="en-US" sz="1200" u="none" strike="noStrike" kern="1200" cap="none" spc="0" baseline="0">
              <a:solidFill>
                <a:schemeClr val="tx1"/>
              </a:solidFill>
              <a:latin typeface="等线" charset="0"/>
              <a:ea typeface="等线" charset="0"/>
              <a:cs typeface="等线" charset="0"/>
            </a:endParaRPr>
          </a:p>
        </p:txBody>
      </p:sp>
      <p:sp>
        <p:nvSpPr>
          <p:cNvPr id="59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20</a:t>
            </a:fld>
            <a:endParaRPr lang="zh-CN" altLang="en-US" sz="1200" u="none" strike="noStrike" kern="1200" cap="none" spc="0" baseline="0">
              <a:solidFill>
                <a:schemeClr val="tx1"/>
              </a:solidFill>
              <a:latin typeface="等线" charset="0"/>
              <a:ea typeface="等线" charset="0"/>
              <a:cs typeface="等线" charset="0"/>
            </a:endParaRPr>
          </a:p>
        </p:txBody>
      </p:sp>
      <p:sp>
        <p:nvSpPr>
          <p:cNvPr id="59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20</a:t>
            </a:fld>
            <a:endParaRPr lang="zh-CN" altLang="en-US" sz="1200" u="none" strike="noStrike" kern="1200" cap="none" spc="0" baseline="0">
              <a:solidFill>
                <a:schemeClr val="tx1"/>
              </a:solidFill>
              <a:latin typeface="等线" charset="0"/>
              <a:ea typeface="等线" charset="0"/>
              <a:cs typeface="等线" charset="0"/>
            </a:endParaRPr>
          </a:p>
        </p:txBody>
      </p:sp>
      <p:sp>
        <p:nvSpPr>
          <p:cNvPr id="59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59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97"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20</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15339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21</a:t>
            </a:fld>
            <a:endParaRPr lang="zh-CN" altLang="en-US" sz="1200">
              <a:latin typeface="等线" charset="0"/>
              <a:ea typeface="等线" charset="0"/>
              <a:cs typeface="等线" charset="0"/>
            </a:endParaRPr>
          </a:p>
        </p:txBody>
      </p:sp>
      <p:sp>
        <p:nvSpPr>
          <p:cNvPr id="60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21</a:t>
            </a:fld>
            <a:endParaRPr lang="zh-CN" altLang="en-US" sz="1200" u="none" strike="noStrike" kern="1200" cap="none" spc="0" baseline="0">
              <a:solidFill>
                <a:schemeClr val="tx1"/>
              </a:solidFill>
              <a:latin typeface="等线" charset="0"/>
              <a:ea typeface="等线" charset="0"/>
              <a:cs typeface="等线" charset="0"/>
            </a:endParaRPr>
          </a:p>
        </p:txBody>
      </p:sp>
      <p:sp>
        <p:nvSpPr>
          <p:cNvPr id="60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21</a:t>
            </a:fld>
            <a:endParaRPr lang="zh-CN" altLang="en-US" sz="1200" u="none" strike="noStrike" kern="1200" cap="none" spc="0" baseline="0">
              <a:solidFill>
                <a:schemeClr val="tx1"/>
              </a:solidFill>
              <a:latin typeface="等线" charset="0"/>
              <a:ea typeface="等线" charset="0"/>
              <a:cs typeface="等线" charset="0"/>
            </a:endParaRPr>
          </a:p>
        </p:txBody>
      </p:sp>
      <p:sp>
        <p:nvSpPr>
          <p:cNvPr id="60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21</a:t>
            </a:fld>
            <a:endParaRPr lang="zh-CN" altLang="en-US" sz="1200" u="none" strike="noStrike" kern="1200" cap="none" spc="0" baseline="0">
              <a:solidFill>
                <a:schemeClr val="tx1"/>
              </a:solidFill>
              <a:latin typeface="等线" charset="0"/>
              <a:ea typeface="等线" charset="0"/>
              <a:cs typeface="等线" charset="0"/>
            </a:endParaRPr>
          </a:p>
        </p:txBody>
      </p:sp>
      <p:sp>
        <p:nvSpPr>
          <p:cNvPr id="60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0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0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21</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903800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22</a:t>
            </a:fld>
            <a:endParaRPr lang="zh-CN" altLang="en-US" sz="1200">
              <a:latin typeface="等线" charset="0"/>
              <a:ea typeface="等线" charset="0"/>
              <a:cs typeface="等线" charset="0"/>
            </a:endParaRPr>
          </a:p>
        </p:txBody>
      </p:sp>
      <p:sp>
        <p:nvSpPr>
          <p:cNvPr id="62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22</a:t>
            </a:fld>
            <a:endParaRPr lang="zh-CN" altLang="en-US" sz="1200" u="none" strike="noStrike" kern="1200" cap="none" spc="0" baseline="0">
              <a:solidFill>
                <a:schemeClr val="tx1"/>
              </a:solidFill>
              <a:latin typeface="等线" charset="0"/>
              <a:ea typeface="等线" charset="0"/>
              <a:cs typeface="等线" charset="0"/>
            </a:endParaRPr>
          </a:p>
        </p:txBody>
      </p:sp>
      <p:sp>
        <p:nvSpPr>
          <p:cNvPr id="62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22</a:t>
            </a:fld>
            <a:endParaRPr lang="zh-CN" altLang="en-US" sz="1200" u="none" strike="noStrike" kern="1200" cap="none" spc="0" baseline="0">
              <a:solidFill>
                <a:schemeClr val="tx1"/>
              </a:solidFill>
              <a:latin typeface="等线" charset="0"/>
              <a:ea typeface="等线" charset="0"/>
              <a:cs typeface="等线" charset="0"/>
            </a:endParaRPr>
          </a:p>
        </p:txBody>
      </p:sp>
      <p:sp>
        <p:nvSpPr>
          <p:cNvPr id="62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22</a:t>
            </a:fld>
            <a:endParaRPr lang="zh-CN" altLang="en-US" sz="1200" u="none" strike="noStrike" kern="1200" cap="none" spc="0" baseline="0">
              <a:solidFill>
                <a:schemeClr val="tx1"/>
              </a:solidFill>
              <a:latin typeface="等线" charset="0"/>
              <a:ea typeface="等线" charset="0"/>
              <a:cs typeface="等线" charset="0"/>
            </a:endParaRPr>
          </a:p>
        </p:txBody>
      </p:sp>
      <p:sp>
        <p:nvSpPr>
          <p:cNvPr id="62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2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30"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22</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50209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23</a:t>
            </a:fld>
            <a:endParaRPr lang="zh-CN" altLang="en-US" sz="1200">
              <a:latin typeface="等线" charset="0"/>
              <a:ea typeface="等线" charset="0"/>
              <a:cs typeface="等线" charset="0"/>
            </a:endParaRPr>
          </a:p>
        </p:txBody>
      </p:sp>
      <p:sp>
        <p:nvSpPr>
          <p:cNvPr id="63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23</a:t>
            </a:fld>
            <a:endParaRPr lang="zh-CN" altLang="en-US" sz="1200" u="none" strike="noStrike" kern="1200" cap="none" spc="0" baseline="0">
              <a:solidFill>
                <a:schemeClr val="tx1"/>
              </a:solidFill>
              <a:latin typeface="等线" charset="0"/>
              <a:ea typeface="等线" charset="0"/>
              <a:cs typeface="等线" charset="0"/>
            </a:endParaRPr>
          </a:p>
        </p:txBody>
      </p:sp>
      <p:sp>
        <p:nvSpPr>
          <p:cNvPr id="64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23</a:t>
            </a:fld>
            <a:endParaRPr lang="zh-CN" altLang="en-US" sz="1200" u="none" strike="noStrike" kern="1200" cap="none" spc="0" baseline="0">
              <a:solidFill>
                <a:schemeClr val="tx1"/>
              </a:solidFill>
              <a:latin typeface="等线" charset="0"/>
              <a:ea typeface="等线" charset="0"/>
              <a:cs typeface="等线" charset="0"/>
            </a:endParaRPr>
          </a:p>
        </p:txBody>
      </p:sp>
      <p:sp>
        <p:nvSpPr>
          <p:cNvPr id="64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23</a:t>
            </a:fld>
            <a:endParaRPr lang="zh-CN" altLang="en-US" sz="1200" u="none" strike="noStrike" kern="1200" cap="none" spc="0" baseline="0">
              <a:solidFill>
                <a:schemeClr val="tx1"/>
              </a:solidFill>
              <a:latin typeface="等线" charset="0"/>
              <a:ea typeface="等线" charset="0"/>
              <a:cs typeface="等线" charset="0"/>
            </a:endParaRPr>
          </a:p>
        </p:txBody>
      </p:sp>
      <p:sp>
        <p:nvSpPr>
          <p:cNvPr id="64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4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44"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23</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95560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24</a:t>
            </a:fld>
            <a:endParaRPr lang="zh-CN" altLang="en-US" sz="1200">
              <a:latin typeface="等线" charset="0"/>
              <a:ea typeface="等线" charset="0"/>
              <a:cs typeface="等线" charset="0"/>
            </a:endParaRPr>
          </a:p>
        </p:txBody>
      </p:sp>
      <p:sp>
        <p:nvSpPr>
          <p:cNvPr id="65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24</a:t>
            </a:fld>
            <a:endParaRPr lang="zh-CN" altLang="en-US" sz="1200" u="none" strike="noStrike" kern="1200" cap="none" spc="0" baseline="0">
              <a:solidFill>
                <a:schemeClr val="tx1"/>
              </a:solidFill>
              <a:latin typeface="等线" charset="0"/>
              <a:ea typeface="等线" charset="0"/>
              <a:cs typeface="等线" charset="0"/>
            </a:endParaRPr>
          </a:p>
        </p:txBody>
      </p:sp>
      <p:sp>
        <p:nvSpPr>
          <p:cNvPr id="65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24</a:t>
            </a:fld>
            <a:endParaRPr lang="zh-CN" altLang="en-US" sz="1200" u="none" strike="noStrike" kern="1200" cap="none" spc="0" baseline="0">
              <a:solidFill>
                <a:schemeClr val="tx1"/>
              </a:solidFill>
              <a:latin typeface="等线" charset="0"/>
              <a:ea typeface="等线" charset="0"/>
              <a:cs typeface="等线" charset="0"/>
            </a:endParaRPr>
          </a:p>
        </p:txBody>
      </p:sp>
      <p:sp>
        <p:nvSpPr>
          <p:cNvPr id="65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24</a:t>
            </a:fld>
            <a:endParaRPr lang="zh-CN" altLang="en-US" sz="1200" u="none" strike="noStrike" kern="1200" cap="none" spc="0" baseline="0">
              <a:solidFill>
                <a:schemeClr val="tx1"/>
              </a:solidFill>
              <a:latin typeface="等线" charset="0"/>
              <a:ea typeface="等线" charset="0"/>
              <a:cs typeface="等线" charset="0"/>
            </a:endParaRPr>
          </a:p>
        </p:txBody>
      </p:sp>
      <p:sp>
        <p:nvSpPr>
          <p:cNvPr id="65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5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5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24</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56016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25</a:t>
            </a:fld>
            <a:endParaRPr lang="zh-CN" altLang="en-US" sz="1200">
              <a:latin typeface="等线" charset="0"/>
              <a:ea typeface="等线" charset="0"/>
              <a:cs typeface="等线" charset="0"/>
            </a:endParaRPr>
          </a:p>
        </p:txBody>
      </p:sp>
      <p:sp>
        <p:nvSpPr>
          <p:cNvPr id="66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25</a:t>
            </a:fld>
            <a:endParaRPr lang="zh-CN" altLang="en-US" sz="1200" u="none" strike="noStrike" kern="1200" cap="none" spc="0" baseline="0">
              <a:solidFill>
                <a:schemeClr val="tx1"/>
              </a:solidFill>
              <a:latin typeface="等线" charset="0"/>
              <a:ea typeface="等线" charset="0"/>
              <a:cs typeface="等线" charset="0"/>
            </a:endParaRPr>
          </a:p>
        </p:txBody>
      </p:sp>
      <p:sp>
        <p:nvSpPr>
          <p:cNvPr id="66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25</a:t>
            </a:fld>
            <a:endParaRPr lang="zh-CN" altLang="en-US" sz="1200" u="none" strike="noStrike" kern="1200" cap="none" spc="0" baseline="0">
              <a:solidFill>
                <a:schemeClr val="tx1"/>
              </a:solidFill>
              <a:latin typeface="等线" charset="0"/>
              <a:ea typeface="等线" charset="0"/>
              <a:cs typeface="等线" charset="0"/>
            </a:endParaRPr>
          </a:p>
        </p:txBody>
      </p:sp>
      <p:sp>
        <p:nvSpPr>
          <p:cNvPr id="67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25</a:t>
            </a:fld>
            <a:endParaRPr lang="zh-CN" altLang="en-US" sz="1200" u="none" strike="noStrike" kern="1200" cap="none" spc="0" baseline="0">
              <a:solidFill>
                <a:schemeClr val="tx1"/>
              </a:solidFill>
              <a:latin typeface="等线" charset="0"/>
              <a:ea typeface="等线" charset="0"/>
              <a:cs typeface="等线" charset="0"/>
            </a:endParaRPr>
          </a:p>
        </p:txBody>
      </p:sp>
      <p:sp>
        <p:nvSpPr>
          <p:cNvPr id="67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7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73"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25</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003776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26</a:t>
            </a:fld>
            <a:endParaRPr lang="zh-CN" altLang="en-US" sz="1200">
              <a:latin typeface="等线" charset="0"/>
              <a:ea typeface="等线" charset="0"/>
              <a:cs typeface="等线" charset="0"/>
            </a:endParaRPr>
          </a:p>
        </p:txBody>
      </p:sp>
      <p:sp>
        <p:nvSpPr>
          <p:cNvPr id="68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26</a:t>
            </a:fld>
            <a:endParaRPr lang="zh-CN" altLang="en-US" sz="1200" u="none" strike="noStrike" kern="1200" cap="none" spc="0" baseline="0">
              <a:solidFill>
                <a:schemeClr val="tx1"/>
              </a:solidFill>
              <a:latin typeface="等线" charset="0"/>
              <a:ea typeface="等线" charset="0"/>
              <a:cs typeface="等线" charset="0"/>
            </a:endParaRPr>
          </a:p>
        </p:txBody>
      </p:sp>
      <p:sp>
        <p:nvSpPr>
          <p:cNvPr id="68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26</a:t>
            </a:fld>
            <a:endParaRPr lang="zh-CN" altLang="en-US" sz="1200" u="none" strike="noStrike" kern="1200" cap="none" spc="0" baseline="0">
              <a:solidFill>
                <a:schemeClr val="tx1"/>
              </a:solidFill>
              <a:latin typeface="等线" charset="0"/>
              <a:ea typeface="等线" charset="0"/>
              <a:cs typeface="等线" charset="0"/>
            </a:endParaRPr>
          </a:p>
        </p:txBody>
      </p:sp>
      <p:sp>
        <p:nvSpPr>
          <p:cNvPr id="68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26</a:t>
            </a:fld>
            <a:endParaRPr lang="zh-CN" altLang="en-US" sz="1200" u="none" strike="noStrike" kern="1200" cap="none" spc="0" baseline="0">
              <a:solidFill>
                <a:schemeClr val="tx1"/>
              </a:solidFill>
              <a:latin typeface="等线" charset="0"/>
              <a:ea typeface="等线" charset="0"/>
              <a:cs typeface="等线" charset="0"/>
            </a:endParaRPr>
          </a:p>
        </p:txBody>
      </p:sp>
      <p:sp>
        <p:nvSpPr>
          <p:cNvPr id="69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69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92"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26</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85678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27</a:t>
            </a:fld>
            <a:endParaRPr lang="zh-CN" altLang="en-US" sz="1200">
              <a:latin typeface="等线" charset="0"/>
              <a:ea typeface="等线" charset="0"/>
              <a:cs typeface="等线" charset="0"/>
            </a:endParaRPr>
          </a:p>
        </p:txBody>
      </p:sp>
      <p:sp>
        <p:nvSpPr>
          <p:cNvPr id="70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27</a:t>
            </a:fld>
            <a:endParaRPr lang="zh-CN" altLang="en-US" sz="1200" u="none" strike="noStrike" kern="1200" cap="none" spc="0" baseline="0">
              <a:solidFill>
                <a:schemeClr val="tx1"/>
              </a:solidFill>
              <a:latin typeface="等线" charset="0"/>
              <a:ea typeface="等线" charset="0"/>
              <a:cs typeface="等线" charset="0"/>
            </a:endParaRPr>
          </a:p>
        </p:txBody>
      </p:sp>
      <p:sp>
        <p:nvSpPr>
          <p:cNvPr id="70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27</a:t>
            </a:fld>
            <a:endParaRPr lang="zh-CN" altLang="en-US" sz="1200" u="none" strike="noStrike" kern="1200" cap="none" spc="0" baseline="0">
              <a:solidFill>
                <a:schemeClr val="tx1"/>
              </a:solidFill>
              <a:latin typeface="等线" charset="0"/>
              <a:ea typeface="等线" charset="0"/>
              <a:cs typeface="等线" charset="0"/>
            </a:endParaRPr>
          </a:p>
        </p:txBody>
      </p:sp>
      <p:sp>
        <p:nvSpPr>
          <p:cNvPr id="70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27</a:t>
            </a:fld>
            <a:endParaRPr lang="zh-CN" altLang="en-US" sz="1200" u="none" strike="noStrike" kern="1200" cap="none" spc="0" baseline="0">
              <a:solidFill>
                <a:schemeClr val="tx1"/>
              </a:solidFill>
              <a:latin typeface="等线" charset="0"/>
              <a:ea typeface="等线" charset="0"/>
              <a:cs typeface="等线" charset="0"/>
            </a:endParaRPr>
          </a:p>
        </p:txBody>
      </p:sp>
      <p:sp>
        <p:nvSpPr>
          <p:cNvPr id="70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0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0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27</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53050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28</a:t>
            </a:fld>
            <a:endParaRPr lang="zh-CN" altLang="en-US" sz="1200">
              <a:latin typeface="等线" charset="0"/>
              <a:ea typeface="等线" charset="0"/>
              <a:cs typeface="等线" charset="0"/>
            </a:endParaRPr>
          </a:p>
        </p:txBody>
      </p:sp>
      <p:sp>
        <p:nvSpPr>
          <p:cNvPr id="72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28</a:t>
            </a:fld>
            <a:endParaRPr lang="zh-CN" altLang="en-US" sz="1200" u="none" strike="noStrike" kern="1200" cap="none" spc="0" baseline="0">
              <a:solidFill>
                <a:schemeClr val="tx1"/>
              </a:solidFill>
              <a:latin typeface="等线" charset="0"/>
              <a:ea typeface="等线" charset="0"/>
              <a:cs typeface="等线" charset="0"/>
            </a:endParaRPr>
          </a:p>
        </p:txBody>
      </p:sp>
      <p:sp>
        <p:nvSpPr>
          <p:cNvPr id="72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28</a:t>
            </a:fld>
            <a:endParaRPr lang="zh-CN" altLang="en-US" sz="1200" u="none" strike="noStrike" kern="1200" cap="none" spc="0" baseline="0">
              <a:solidFill>
                <a:schemeClr val="tx1"/>
              </a:solidFill>
              <a:latin typeface="等线" charset="0"/>
              <a:ea typeface="等线" charset="0"/>
              <a:cs typeface="等线" charset="0"/>
            </a:endParaRPr>
          </a:p>
        </p:txBody>
      </p:sp>
      <p:sp>
        <p:nvSpPr>
          <p:cNvPr id="72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28</a:t>
            </a:fld>
            <a:endParaRPr lang="zh-CN" altLang="en-US" sz="1200" u="none" strike="noStrike" kern="1200" cap="none" spc="0" baseline="0">
              <a:solidFill>
                <a:schemeClr val="tx1"/>
              </a:solidFill>
              <a:latin typeface="等线" charset="0"/>
              <a:ea typeface="等线" charset="0"/>
              <a:cs typeface="等线" charset="0"/>
            </a:endParaRPr>
          </a:p>
        </p:txBody>
      </p:sp>
      <p:sp>
        <p:nvSpPr>
          <p:cNvPr id="72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2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2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28</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67255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29</a:t>
            </a:fld>
            <a:endParaRPr lang="zh-CN" altLang="en-US" sz="1200">
              <a:latin typeface="等线" charset="0"/>
              <a:ea typeface="等线" charset="0"/>
              <a:cs typeface="等线" charset="0"/>
            </a:endParaRPr>
          </a:p>
        </p:txBody>
      </p:sp>
      <p:sp>
        <p:nvSpPr>
          <p:cNvPr id="73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29</a:t>
            </a:fld>
            <a:endParaRPr lang="zh-CN" altLang="en-US" sz="1200" u="none" strike="noStrike" kern="1200" cap="none" spc="0" baseline="0">
              <a:solidFill>
                <a:schemeClr val="tx1"/>
              </a:solidFill>
              <a:latin typeface="等线" charset="0"/>
              <a:ea typeface="等线" charset="0"/>
              <a:cs typeface="等线" charset="0"/>
            </a:endParaRPr>
          </a:p>
        </p:txBody>
      </p:sp>
      <p:sp>
        <p:nvSpPr>
          <p:cNvPr id="73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29</a:t>
            </a:fld>
            <a:endParaRPr lang="zh-CN" altLang="en-US" sz="1200" u="none" strike="noStrike" kern="1200" cap="none" spc="0" baseline="0">
              <a:solidFill>
                <a:schemeClr val="tx1"/>
              </a:solidFill>
              <a:latin typeface="等线" charset="0"/>
              <a:ea typeface="等线" charset="0"/>
              <a:cs typeface="等线" charset="0"/>
            </a:endParaRPr>
          </a:p>
        </p:txBody>
      </p:sp>
      <p:sp>
        <p:nvSpPr>
          <p:cNvPr id="73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29</a:t>
            </a:fld>
            <a:endParaRPr lang="zh-CN" altLang="en-US" sz="1200" u="none" strike="noStrike" kern="1200" cap="none" spc="0" baseline="0">
              <a:solidFill>
                <a:schemeClr val="tx1"/>
              </a:solidFill>
              <a:latin typeface="等线" charset="0"/>
              <a:ea typeface="等线" charset="0"/>
              <a:cs typeface="等线" charset="0"/>
            </a:endParaRPr>
          </a:p>
        </p:txBody>
      </p:sp>
      <p:sp>
        <p:nvSpPr>
          <p:cNvPr id="73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3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3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29</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45752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a:t>
            </a:fld>
            <a:endParaRPr lang="zh-CN" altLang="en-US" sz="1200">
              <a:latin typeface="等线" charset="0"/>
              <a:ea typeface="等线" charset="0"/>
              <a:cs typeface="等线" charset="0"/>
            </a:endParaRPr>
          </a:p>
        </p:txBody>
      </p:sp>
      <p:sp>
        <p:nvSpPr>
          <p:cNvPr id="13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a:t>
            </a:fld>
            <a:endParaRPr lang="zh-CN" altLang="en-US" sz="1200" u="none" strike="noStrike" kern="1200" cap="none" spc="0" baseline="0">
              <a:solidFill>
                <a:schemeClr val="tx1"/>
              </a:solidFill>
              <a:latin typeface="等线" charset="0"/>
              <a:ea typeface="等线" charset="0"/>
              <a:cs typeface="等线" charset="0"/>
            </a:endParaRPr>
          </a:p>
        </p:txBody>
      </p:sp>
      <p:sp>
        <p:nvSpPr>
          <p:cNvPr id="13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a:t>
            </a:fld>
            <a:endParaRPr lang="zh-CN" altLang="en-US" sz="1200" u="none" strike="noStrike" kern="1200" cap="none" spc="0" baseline="0">
              <a:solidFill>
                <a:schemeClr val="tx1"/>
              </a:solidFill>
              <a:latin typeface="等线" charset="0"/>
              <a:ea typeface="等线" charset="0"/>
              <a:cs typeface="等线" charset="0"/>
            </a:endParaRPr>
          </a:p>
        </p:txBody>
      </p:sp>
      <p:sp>
        <p:nvSpPr>
          <p:cNvPr id="13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a:t>
            </a:fld>
            <a:endParaRPr lang="zh-CN" altLang="en-US" sz="1200" u="none" strike="noStrike" kern="1200" cap="none" spc="0" baseline="0">
              <a:solidFill>
                <a:schemeClr val="tx1"/>
              </a:solidFill>
              <a:latin typeface="等线" charset="0"/>
              <a:ea typeface="等线" charset="0"/>
              <a:cs typeface="等线" charset="0"/>
            </a:endParaRPr>
          </a:p>
        </p:txBody>
      </p:sp>
      <p:sp>
        <p:nvSpPr>
          <p:cNvPr id="13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4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69166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30</a:t>
            </a:fld>
            <a:endParaRPr lang="zh-CN" altLang="en-US" sz="1200">
              <a:latin typeface="等线" charset="0"/>
              <a:ea typeface="等线" charset="0"/>
              <a:cs typeface="等线" charset="0"/>
            </a:endParaRPr>
          </a:p>
        </p:txBody>
      </p:sp>
      <p:sp>
        <p:nvSpPr>
          <p:cNvPr id="74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30</a:t>
            </a:fld>
            <a:endParaRPr lang="zh-CN" altLang="en-US" sz="1200" u="none" strike="noStrike" kern="1200" cap="none" spc="0" baseline="0">
              <a:solidFill>
                <a:schemeClr val="tx1"/>
              </a:solidFill>
              <a:latin typeface="等线" charset="0"/>
              <a:ea typeface="等线" charset="0"/>
              <a:cs typeface="等线" charset="0"/>
            </a:endParaRPr>
          </a:p>
        </p:txBody>
      </p:sp>
      <p:sp>
        <p:nvSpPr>
          <p:cNvPr id="74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30</a:t>
            </a:fld>
            <a:endParaRPr lang="zh-CN" altLang="en-US" sz="1200" u="none" strike="noStrike" kern="1200" cap="none" spc="0" baseline="0">
              <a:solidFill>
                <a:schemeClr val="tx1"/>
              </a:solidFill>
              <a:latin typeface="等线" charset="0"/>
              <a:ea typeface="等线" charset="0"/>
              <a:cs typeface="等线" charset="0"/>
            </a:endParaRPr>
          </a:p>
        </p:txBody>
      </p:sp>
      <p:sp>
        <p:nvSpPr>
          <p:cNvPr id="74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30</a:t>
            </a:fld>
            <a:endParaRPr lang="zh-CN" altLang="en-US" sz="1200" u="none" strike="noStrike" kern="1200" cap="none" spc="0" baseline="0">
              <a:solidFill>
                <a:schemeClr val="tx1"/>
              </a:solidFill>
              <a:latin typeface="等线" charset="0"/>
              <a:ea typeface="等线" charset="0"/>
              <a:cs typeface="等线" charset="0"/>
            </a:endParaRPr>
          </a:p>
        </p:txBody>
      </p:sp>
      <p:sp>
        <p:nvSpPr>
          <p:cNvPr id="74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4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4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30</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14477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31</a:t>
            </a:fld>
            <a:endParaRPr lang="zh-CN" altLang="en-US" sz="1200">
              <a:latin typeface="等线" charset="0"/>
              <a:ea typeface="等线" charset="0"/>
              <a:cs typeface="等线" charset="0"/>
            </a:endParaRPr>
          </a:p>
        </p:txBody>
      </p:sp>
      <p:sp>
        <p:nvSpPr>
          <p:cNvPr id="76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31</a:t>
            </a:fld>
            <a:endParaRPr lang="zh-CN" altLang="en-US" sz="1200" u="none" strike="noStrike" kern="1200" cap="none" spc="0" baseline="0">
              <a:solidFill>
                <a:schemeClr val="tx1"/>
              </a:solidFill>
              <a:latin typeface="等线" charset="0"/>
              <a:ea typeface="等线" charset="0"/>
              <a:cs typeface="等线" charset="0"/>
            </a:endParaRPr>
          </a:p>
        </p:txBody>
      </p:sp>
      <p:sp>
        <p:nvSpPr>
          <p:cNvPr id="76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31</a:t>
            </a:fld>
            <a:endParaRPr lang="zh-CN" altLang="en-US" sz="1200" u="none" strike="noStrike" kern="1200" cap="none" spc="0" baseline="0">
              <a:solidFill>
                <a:schemeClr val="tx1"/>
              </a:solidFill>
              <a:latin typeface="等线" charset="0"/>
              <a:ea typeface="等线" charset="0"/>
              <a:cs typeface="等线" charset="0"/>
            </a:endParaRPr>
          </a:p>
        </p:txBody>
      </p:sp>
      <p:sp>
        <p:nvSpPr>
          <p:cNvPr id="76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31</a:t>
            </a:fld>
            <a:endParaRPr lang="zh-CN" altLang="en-US" sz="1200" u="none" strike="noStrike" kern="1200" cap="none" spc="0" baseline="0">
              <a:solidFill>
                <a:schemeClr val="tx1"/>
              </a:solidFill>
              <a:latin typeface="等线" charset="0"/>
              <a:ea typeface="等线" charset="0"/>
              <a:cs typeface="等线" charset="0"/>
            </a:endParaRPr>
          </a:p>
        </p:txBody>
      </p:sp>
      <p:sp>
        <p:nvSpPr>
          <p:cNvPr id="76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6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6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31</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051176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32</a:t>
            </a:fld>
            <a:endParaRPr lang="zh-CN" altLang="en-US" sz="1200">
              <a:latin typeface="等线" charset="0"/>
              <a:ea typeface="等线" charset="0"/>
              <a:cs typeface="等线" charset="0"/>
            </a:endParaRPr>
          </a:p>
        </p:txBody>
      </p:sp>
      <p:sp>
        <p:nvSpPr>
          <p:cNvPr id="78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32</a:t>
            </a:fld>
            <a:endParaRPr lang="zh-CN" altLang="en-US" sz="1200" u="none" strike="noStrike" kern="1200" cap="none" spc="0" baseline="0">
              <a:solidFill>
                <a:schemeClr val="tx1"/>
              </a:solidFill>
              <a:latin typeface="等线" charset="0"/>
              <a:ea typeface="等线" charset="0"/>
              <a:cs typeface="等线" charset="0"/>
            </a:endParaRPr>
          </a:p>
        </p:txBody>
      </p:sp>
      <p:sp>
        <p:nvSpPr>
          <p:cNvPr id="78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32</a:t>
            </a:fld>
            <a:endParaRPr lang="zh-CN" altLang="en-US" sz="1200" u="none" strike="noStrike" kern="1200" cap="none" spc="0" baseline="0">
              <a:solidFill>
                <a:schemeClr val="tx1"/>
              </a:solidFill>
              <a:latin typeface="等线" charset="0"/>
              <a:ea typeface="等线" charset="0"/>
              <a:cs typeface="等线" charset="0"/>
            </a:endParaRPr>
          </a:p>
        </p:txBody>
      </p:sp>
      <p:sp>
        <p:nvSpPr>
          <p:cNvPr id="79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32</a:t>
            </a:fld>
            <a:endParaRPr lang="zh-CN" altLang="en-US" sz="1200" u="none" strike="noStrike" kern="1200" cap="none" spc="0" baseline="0">
              <a:solidFill>
                <a:schemeClr val="tx1"/>
              </a:solidFill>
              <a:latin typeface="等线" charset="0"/>
              <a:ea typeface="等线" charset="0"/>
              <a:cs typeface="等线" charset="0"/>
            </a:endParaRPr>
          </a:p>
        </p:txBody>
      </p:sp>
      <p:sp>
        <p:nvSpPr>
          <p:cNvPr id="79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79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93"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32</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321991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33</a:t>
            </a:fld>
            <a:endParaRPr lang="zh-CN" altLang="en-US" sz="1200">
              <a:latin typeface="等线" charset="0"/>
              <a:ea typeface="等线" charset="0"/>
              <a:cs typeface="等线" charset="0"/>
            </a:endParaRPr>
          </a:p>
        </p:txBody>
      </p:sp>
      <p:sp>
        <p:nvSpPr>
          <p:cNvPr id="81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33</a:t>
            </a:fld>
            <a:endParaRPr lang="zh-CN" altLang="en-US" sz="1200" u="none" strike="noStrike" kern="1200" cap="none" spc="0" baseline="0">
              <a:solidFill>
                <a:schemeClr val="tx1"/>
              </a:solidFill>
              <a:latin typeface="等线" charset="0"/>
              <a:ea typeface="等线" charset="0"/>
              <a:cs typeface="等线" charset="0"/>
            </a:endParaRPr>
          </a:p>
        </p:txBody>
      </p:sp>
      <p:sp>
        <p:nvSpPr>
          <p:cNvPr id="81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33</a:t>
            </a:fld>
            <a:endParaRPr lang="zh-CN" altLang="en-US" sz="1200" u="none" strike="noStrike" kern="1200" cap="none" spc="0" baseline="0">
              <a:solidFill>
                <a:schemeClr val="tx1"/>
              </a:solidFill>
              <a:latin typeface="等线" charset="0"/>
              <a:ea typeface="等线" charset="0"/>
              <a:cs typeface="等线" charset="0"/>
            </a:endParaRPr>
          </a:p>
        </p:txBody>
      </p:sp>
      <p:sp>
        <p:nvSpPr>
          <p:cNvPr id="81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33</a:t>
            </a:fld>
            <a:endParaRPr lang="zh-CN" altLang="en-US" sz="1200" u="none" strike="noStrike" kern="1200" cap="none" spc="0" baseline="0">
              <a:solidFill>
                <a:schemeClr val="tx1"/>
              </a:solidFill>
              <a:latin typeface="等线" charset="0"/>
              <a:ea typeface="等线" charset="0"/>
              <a:cs typeface="等线" charset="0"/>
            </a:endParaRPr>
          </a:p>
        </p:txBody>
      </p:sp>
      <p:sp>
        <p:nvSpPr>
          <p:cNvPr id="81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1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1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33</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572074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34</a:t>
            </a:fld>
            <a:endParaRPr lang="zh-CN" altLang="en-US" sz="1200">
              <a:latin typeface="等线" charset="0"/>
              <a:ea typeface="等线" charset="0"/>
              <a:cs typeface="等线" charset="0"/>
            </a:endParaRPr>
          </a:p>
        </p:txBody>
      </p:sp>
      <p:sp>
        <p:nvSpPr>
          <p:cNvPr id="82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34</a:t>
            </a:fld>
            <a:endParaRPr lang="zh-CN" altLang="en-US" sz="1200" u="none" strike="noStrike" kern="1200" cap="none" spc="0" baseline="0">
              <a:solidFill>
                <a:schemeClr val="tx1"/>
              </a:solidFill>
              <a:latin typeface="等线" charset="0"/>
              <a:ea typeface="等线" charset="0"/>
              <a:cs typeface="等线" charset="0"/>
            </a:endParaRPr>
          </a:p>
        </p:txBody>
      </p:sp>
      <p:sp>
        <p:nvSpPr>
          <p:cNvPr id="82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34</a:t>
            </a:fld>
            <a:endParaRPr lang="zh-CN" altLang="en-US" sz="1200" u="none" strike="noStrike" kern="1200" cap="none" spc="0" baseline="0">
              <a:solidFill>
                <a:schemeClr val="tx1"/>
              </a:solidFill>
              <a:latin typeface="等线" charset="0"/>
              <a:ea typeface="等线" charset="0"/>
              <a:cs typeface="等线" charset="0"/>
            </a:endParaRPr>
          </a:p>
        </p:txBody>
      </p:sp>
      <p:sp>
        <p:nvSpPr>
          <p:cNvPr id="82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34</a:t>
            </a:fld>
            <a:endParaRPr lang="zh-CN" altLang="en-US" sz="1200" u="none" strike="noStrike" kern="1200" cap="none" spc="0" baseline="0">
              <a:solidFill>
                <a:schemeClr val="tx1"/>
              </a:solidFill>
              <a:latin typeface="等线" charset="0"/>
              <a:ea typeface="等线" charset="0"/>
              <a:cs typeface="等线" charset="0"/>
            </a:endParaRPr>
          </a:p>
        </p:txBody>
      </p:sp>
      <p:sp>
        <p:nvSpPr>
          <p:cNvPr id="83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3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32"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34</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929266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35</a:t>
            </a:fld>
            <a:endParaRPr lang="zh-CN" altLang="en-US" sz="1200">
              <a:latin typeface="等线" charset="0"/>
              <a:ea typeface="等线" charset="0"/>
              <a:cs typeface="等线" charset="0"/>
            </a:endParaRPr>
          </a:p>
        </p:txBody>
      </p:sp>
      <p:sp>
        <p:nvSpPr>
          <p:cNvPr id="84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35</a:t>
            </a:fld>
            <a:endParaRPr lang="zh-CN" altLang="en-US" sz="1200" u="none" strike="noStrike" kern="1200" cap="none" spc="0" baseline="0">
              <a:solidFill>
                <a:schemeClr val="tx1"/>
              </a:solidFill>
              <a:latin typeface="等线" charset="0"/>
              <a:ea typeface="等线" charset="0"/>
              <a:cs typeface="等线" charset="0"/>
            </a:endParaRPr>
          </a:p>
        </p:txBody>
      </p:sp>
      <p:sp>
        <p:nvSpPr>
          <p:cNvPr id="85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35</a:t>
            </a:fld>
            <a:endParaRPr lang="zh-CN" altLang="en-US" sz="1200" u="none" strike="noStrike" kern="1200" cap="none" spc="0" baseline="0">
              <a:solidFill>
                <a:schemeClr val="tx1"/>
              </a:solidFill>
              <a:latin typeface="等线" charset="0"/>
              <a:ea typeface="等线" charset="0"/>
              <a:cs typeface="等线" charset="0"/>
            </a:endParaRPr>
          </a:p>
        </p:txBody>
      </p:sp>
      <p:sp>
        <p:nvSpPr>
          <p:cNvPr id="85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35</a:t>
            </a:fld>
            <a:endParaRPr lang="zh-CN" altLang="en-US" sz="1200" u="none" strike="noStrike" kern="1200" cap="none" spc="0" baseline="0">
              <a:solidFill>
                <a:schemeClr val="tx1"/>
              </a:solidFill>
              <a:latin typeface="等线" charset="0"/>
              <a:ea typeface="等线" charset="0"/>
              <a:cs typeface="等线" charset="0"/>
            </a:endParaRPr>
          </a:p>
        </p:txBody>
      </p:sp>
      <p:sp>
        <p:nvSpPr>
          <p:cNvPr id="85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5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54"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35</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7339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36</a:t>
            </a:fld>
            <a:endParaRPr lang="zh-CN" altLang="en-US" sz="1200">
              <a:latin typeface="等线" charset="0"/>
              <a:ea typeface="等线" charset="0"/>
              <a:cs typeface="等线" charset="0"/>
            </a:endParaRPr>
          </a:p>
        </p:txBody>
      </p:sp>
      <p:sp>
        <p:nvSpPr>
          <p:cNvPr id="87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36</a:t>
            </a:fld>
            <a:endParaRPr lang="zh-CN" altLang="en-US" sz="1200" u="none" strike="noStrike" kern="1200" cap="none" spc="0" baseline="0">
              <a:solidFill>
                <a:schemeClr val="tx1"/>
              </a:solidFill>
              <a:latin typeface="等线" charset="0"/>
              <a:ea typeface="等线" charset="0"/>
              <a:cs typeface="等线" charset="0"/>
            </a:endParaRPr>
          </a:p>
        </p:txBody>
      </p:sp>
      <p:sp>
        <p:nvSpPr>
          <p:cNvPr id="87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36</a:t>
            </a:fld>
            <a:endParaRPr lang="zh-CN" altLang="en-US" sz="1200" u="none" strike="noStrike" kern="1200" cap="none" spc="0" baseline="0">
              <a:solidFill>
                <a:schemeClr val="tx1"/>
              </a:solidFill>
              <a:latin typeface="等线" charset="0"/>
              <a:ea typeface="等线" charset="0"/>
              <a:cs typeface="等线" charset="0"/>
            </a:endParaRPr>
          </a:p>
        </p:txBody>
      </p:sp>
      <p:sp>
        <p:nvSpPr>
          <p:cNvPr id="87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36</a:t>
            </a:fld>
            <a:endParaRPr lang="zh-CN" altLang="en-US" sz="1200" u="none" strike="noStrike" kern="1200" cap="none" spc="0" baseline="0">
              <a:solidFill>
                <a:schemeClr val="tx1"/>
              </a:solidFill>
              <a:latin typeface="等线" charset="0"/>
              <a:ea typeface="等线" charset="0"/>
              <a:cs typeface="等线" charset="0"/>
            </a:endParaRPr>
          </a:p>
        </p:txBody>
      </p:sp>
      <p:sp>
        <p:nvSpPr>
          <p:cNvPr id="87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87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7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36</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358760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37</a:t>
            </a:fld>
            <a:endParaRPr lang="zh-CN" altLang="en-US" sz="1200">
              <a:latin typeface="等线" charset="0"/>
              <a:ea typeface="等线" charset="0"/>
              <a:cs typeface="等线" charset="0"/>
            </a:endParaRPr>
          </a:p>
        </p:txBody>
      </p:sp>
      <p:sp>
        <p:nvSpPr>
          <p:cNvPr id="90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37</a:t>
            </a:fld>
            <a:endParaRPr lang="zh-CN" altLang="en-US" sz="1200" u="none" strike="noStrike" kern="1200" cap="none" spc="0" baseline="0">
              <a:solidFill>
                <a:schemeClr val="tx1"/>
              </a:solidFill>
              <a:latin typeface="等线" charset="0"/>
              <a:ea typeface="等线" charset="0"/>
              <a:cs typeface="等线" charset="0"/>
            </a:endParaRPr>
          </a:p>
        </p:txBody>
      </p:sp>
      <p:sp>
        <p:nvSpPr>
          <p:cNvPr id="91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37</a:t>
            </a:fld>
            <a:endParaRPr lang="zh-CN" altLang="en-US" sz="1200" u="none" strike="noStrike" kern="1200" cap="none" spc="0" baseline="0">
              <a:solidFill>
                <a:schemeClr val="tx1"/>
              </a:solidFill>
              <a:latin typeface="等线" charset="0"/>
              <a:ea typeface="等线" charset="0"/>
              <a:cs typeface="等线" charset="0"/>
            </a:endParaRPr>
          </a:p>
        </p:txBody>
      </p:sp>
      <p:sp>
        <p:nvSpPr>
          <p:cNvPr id="91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37</a:t>
            </a:fld>
            <a:endParaRPr lang="zh-CN" altLang="en-US" sz="1200" u="none" strike="noStrike" kern="1200" cap="none" spc="0" baseline="0">
              <a:solidFill>
                <a:schemeClr val="tx1"/>
              </a:solidFill>
              <a:latin typeface="等线" charset="0"/>
              <a:ea typeface="等线" charset="0"/>
              <a:cs typeface="等线" charset="0"/>
            </a:endParaRPr>
          </a:p>
        </p:txBody>
      </p:sp>
      <p:sp>
        <p:nvSpPr>
          <p:cNvPr id="91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1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14"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37</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407169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38</a:t>
            </a:fld>
            <a:endParaRPr lang="zh-CN" altLang="en-US" sz="1200">
              <a:latin typeface="等线" charset="0"/>
              <a:ea typeface="等线" charset="0"/>
              <a:cs typeface="等线" charset="0"/>
            </a:endParaRPr>
          </a:p>
        </p:txBody>
      </p:sp>
      <p:sp>
        <p:nvSpPr>
          <p:cNvPr id="93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38</a:t>
            </a:fld>
            <a:endParaRPr lang="zh-CN" altLang="en-US" sz="1200" u="none" strike="noStrike" kern="1200" cap="none" spc="0" baseline="0">
              <a:solidFill>
                <a:schemeClr val="tx1"/>
              </a:solidFill>
              <a:latin typeface="等线" charset="0"/>
              <a:ea typeface="等线" charset="0"/>
              <a:cs typeface="等线" charset="0"/>
            </a:endParaRPr>
          </a:p>
        </p:txBody>
      </p:sp>
      <p:sp>
        <p:nvSpPr>
          <p:cNvPr id="93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38</a:t>
            </a:fld>
            <a:endParaRPr lang="zh-CN" altLang="en-US" sz="1200" u="none" strike="noStrike" kern="1200" cap="none" spc="0" baseline="0">
              <a:solidFill>
                <a:schemeClr val="tx1"/>
              </a:solidFill>
              <a:latin typeface="等线" charset="0"/>
              <a:ea typeface="等线" charset="0"/>
              <a:cs typeface="等线" charset="0"/>
            </a:endParaRPr>
          </a:p>
        </p:txBody>
      </p:sp>
      <p:sp>
        <p:nvSpPr>
          <p:cNvPr id="93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38</a:t>
            </a:fld>
            <a:endParaRPr lang="zh-CN" altLang="en-US" sz="1200" u="none" strike="noStrike" kern="1200" cap="none" spc="0" baseline="0">
              <a:solidFill>
                <a:schemeClr val="tx1"/>
              </a:solidFill>
              <a:latin typeface="等线" charset="0"/>
              <a:ea typeface="等线" charset="0"/>
              <a:cs typeface="等线" charset="0"/>
            </a:endParaRPr>
          </a:p>
        </p:txBody>
      </p:sp>
      <p:sp>
        <p:nvSpPr>
          <p:cNvPr id="93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4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41"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38</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00867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39</a:t>
            </a:fld>
            <a:endParaRPr lang="zh-CN" altLang="en-US" sz="1200">
              <a:latin typeface="等线" charset="0"/>
              <a:ea typeface="等线" charset="0"/>
              <a:cs typeface="等线" charset="0"/>
            </a:endParaRPr>
          </a:p>
        </p:txBody>
      </p:sp>
      <p:sp>
        <p:nvSpPr>
          <p:cNvPr id="96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39</a:t>
            </a:fld>
            <a:endParaRPr lang="zh-CN" altLang="en-US" sz="1200" u="none" strike="noStrike" kern="1200" cap="none" spc="0" baseline="0">
              <a:solidFill>
                <a:schemeClr val="tx1"/>
              </a:solidFill>
              <a:latin typeface="等线" charset="0"/>
              <a:ea typeface="等线" charset="0"/>
              <a:cs typeface="等线" charset="0"/>
            </a:endParaRPr>
          </a:p>
        </p:txBody>
      </p:sp>
      <p:sp>
        <p:nvSpPr>
          <p:cNvPr id="96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39</a:t>
            </a:fld>
            <a:endParaRPr lang="zh-CN" altLang="en-US" sz="1200" u="none" strike="noStrike" kern="1200" cap="none" spc="0" baseline="0">
              <a:solidFill>
                <a:schemeClr val="tx1"/>
              </a:solidFill>
              <a:latin typeface="等线" charset="0"/>
              <a:ea typeface="等线" charset="0"/>
              <a:cs typeface="等线" charset="0"/>
            </a:endParaRPr>
          </a:p>
        </p:txBody>
      </p:sp>
      <p:sp>
        <p:nvSpPr>
          <p:cNvPr id="96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39</a:t>
            </a:fld>
            <a:endParaRPr lang="zh-CN" altLang="en-US" sz="1200" u="none" strike="noStrike" kern="1200" cap="none" spc="0" baseline="0">
              <a:solidFill>
                <a:schemeClr val="tx1"/>
              </a:solidFill>
              <a:latin typeface="等线" charset="0"/>
              <a:ea typeface="等线" charset="0"/>
              <a:cs typeface="等线" charset="0"/>
            </a:endParaRPr>
          </a:p>
        </p:txBody>
      </p:sp>
      <p:sp>
        <p:nvSpPr>
          <p:cNvPr id="96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6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67"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39</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409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a:t>
            </a:fld>
            <a:endParaRPr lang="zh-CN" altLang="en-US" sz="1200">
              <a:latin typeface="等线" charset="0"/>
              <a:ea typeface="等线" charset="0"/>
              <a:cs typeface="等线" charset="0"/>
            </a:endParaRPr>
          </a:p>
        </p:txBody>
      </p:sp>
      <p:sp>
        <p:nvSpPr>
          <p:cNvPr id="14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a:t>
            </a:fld>
            <a:endParaRPr lang="zh-CN" altLang="en-US" sz="1200" u="none" strike="noStrike" kern="1200" cap="none" spc="0" baseline="0">
              <a:solidFill>
                <a:schemeClr val="tx1"/>
              </a:solidFill>
              <a:latin typeface="等线" charset="0"/>
              <a:ea typeface="等线" charset="0"/>
              <a:cs typeface="等线" charset="0"/>
            </a:endParaRPr>
          </a:p>
        </p:txBody>
      </p:sp>
      <p:sp>
        <p:nvSpPr>
          <p:cNvPr id="14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a:t>
            </a:fld>
            <a:endParaRPr lang="zh-CN" altLang="en-US" sz="1200" u="none" strike="noStrike" kern="1200" cap="none" spc="0" baseline="0">
              <a:solidFill>
                <a:schemeClr val="tx1"/>
              </a:solidFill>
              <a:latin typeface="等线" charset="0"/>
              <a:ea typeface="等线" charset="0"/>
              <a:cs typeface="等线" charset="0"/>
            </a:endParaRPr>
          </a:p>
        </p:txBody>
      </p:sp>
      <p:sp>
        <p:nvSpPr>
          <p:cNvPr id="15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a:t>
            </a:fld>
            <a:endParaRPr lang="zh-CN" altLang="en-US" sz="1200" u="none" strike="noStrike" kern="1200" cap="none" spc="0" baseline="0">
              <a:solidFill>
                <a:schemeClr val="tx1"/>
              </a:solidFill>
              <a:latin typeface="等线" charset="0"/>
              <a:ea typeface="等线" charset="0"/>
              <a:cs typeface="等线" charset="0"/>
            </a:endParaRPr>
          </a:p>
        </p:txBody>
      </p:sp>
      <p:sp>
        <p:nvSpPr>
          <p:cNvPr id="15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5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53"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4</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45238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40</a:t>
            </a:fld>
            <a:endParaRPr lang="zh-CN" altLang="en-US" sz="1200">
              <a:latin typeface="等线" charset="0"/>
              <a:ea typeface="等线" charset="0"/>
              <a:cs typeface="等线" charset="0"/>
            </a:endParaRPr>
          </a:p>
        </p:txBody>
      </p:sp>
      <p:sp>
        <p:nvSpPr>
          <p:cNvPr id="98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40</a:t>
            </a:fld>
            <a:endParaRPr lang="zh-CN" altLang="en-US" sz="1200" u="none" strike="noStrike" kern="1200" cap="none" spc="0" baseline="0">
              <a:solidFill>
                <a:schemeClr val="tx1"/>
              </a:solidFill>
              <a:latin typeface="等线" charset="0"/>
              <a:ea typeface="等线" charset="0"/>
              <a:cs typeface="等线" charset="0"/>
            </a:endParaRPr>
          </a:p>
        </p:txBody>
      </p:sp>
      <p:sp>
        <p:nvSpPr>
          <p:cNvPr id="98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40</a:t>
            </a:fld>
            <a:endParaRPr lang="zh-CN" altLang="en-US" sz="1200" u="none" strike="noStrike" kern="1200" cap="none" spc="0" baseline="0">
              <a:solidFill>
                <a:schemeClr val="tx1"/>
              </a:solidFill>
              <a:latin typeface="等线" charset="0"/>
              <a:ea typeface="等线" charset="0"/>
              <a:cs typeface="等线" charset="0"/>
            </a:endParaRPr>
          </a:p>
        </p:txBody>
      </p:sp>
      <p:sp>
        <p:nvSpPr>
          <p:cNvPr id="98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40</a:t>
            </a:fld>
            <a:endParaRPr lang="zh-CN" altLang="en-US" sz="1200" u="none" strike="noStrike" kern="1200" cap="none" spc="0" baseline="0">
              <a:solidFill>
                <a:schemeClr val="tx1"/>
              </a:solidFill>
              <a:latin typeface="等线" charset="0"/>
              <a:ea typeface="等线" charset="0"/>
              <a:cs typeface="等线" charset="0"/>
            </a:endParaRPr>
          </a:p>
        </p:txBody>
      </p:sp>
      <p:sp>
        <p:nvSpPr>
          <p:cNvPr id="988"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89"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90"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chemeClr val="tx1"/>
                </a:solidFill>
                <a:latin typeface="等线" charset="0"/>
                <a:ea typeface="等线" charset="0"/>
                <a:cs typeface="等线" charset="0"/>
              </a:rPr>
              <a:t>40</a:t>
            </a:fld>
            <a:endParaRPr lang="zh-CN" altLang="en-US" sz="18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68756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41</a:t>
            </a:fld>
            <a:endParaRPr lang="zh-CN" altLang="en-US" sz="1200">
              <a:latin typeface="等线" charset="0"/>
              <a:ea typeface="等线" charset="0"/>
              <a:cs typeface="等线" charset="0"/>
            </a:endParaRPr>
          </a:p>
        </p:txBody>
      </p:sp>
      <p:sp>
        <p:nvSpPr>
          <p:cNvPr id="995"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996"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9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41</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699864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42</a:t>
            </a:fld>
            <a:endParaRPr lang="zh-CN" altLang="en-US" sz="1200">
              <a:latin typeface="等线" charset="0"/>
              <a:ea typeface="等线" charset="0"/>
              <a:cs typeface="等线" charset="0"/>
            </a:endParaRPr>
          </a:p>
        </p:txBody>
      </p:sp>
      <p:sp>
        <p:nvSpPr>
          <p:cNvPr id="102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02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2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42</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911393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43</a:t>
            </a:fld>
            <a:endParaRPr lang="zh-CN" altLang="en-US" sz="1200">
              <a:latin typeface="等线" charset="0"/>
              <a:ea typeface="等线" charset="0"/>
              <a:cs typeface="等线" charset="0"/>
            </a:endParaRPr>
          </a:p>
        </p:txBody>
      </p:sp>
      <p:sp>
        <p:nvSpPr>
          <p:cNvPr id="1044"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04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46"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43</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636096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44</a:t>
            </a:fld>
            <a:endParaRPr lang="zh-CN" altLang="en-US" sz="1200">
              <a:latin typeface="等线" charset="0"/>
              <a:ea typeface="等线" charset="0"/>
              <a:cs typeface="等线" charset="0"/>
            </a:endParaRPr>
          </a:p>
        </p:txBody>
      </p:sp>
      <p:sp>
        <p:nvSpPr>
          <p:cNvPr id="1067"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06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6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44</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641886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45</a:t>
            </a:fld>
            <a:endParaRPr lang="zh-CN" altLang="en-US" sz="1200">
              <a:latin typeface="等线" charset="0"/>
              <a:ea typeface="等线" charset="0"/>
              <a:cs typeface="等线" charset="0"/>
            </a:endParaRPr>
          </a:p>
        </p:txBody>
      </p:sp>
      <p:sp>
        <p:nvSpPr>
          <p:cNvPr id="109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09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9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45</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672051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46</a:t>
            </a:fld>
            <a:endParaRPr lang="zh-CN" altLang="en-US" sz="1200">
              <a:latin typeface="等线" charset="0"/>
              <a:ea typeface="等线" charset="0"/>
              <a:cs typeface="等线" charset="0"/>
            </a:endParaRPr>
          </a:p>
        </p:txBody>
      </p:sp>
      <p:sp>
        <p:nvSpPr>
          <p:cNvPr id="111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11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1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46</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318563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47</a:t>
            </a:fld>
            <a:endParaRPr lang="zh-CN" altLang="en-US" sz="1200">
              <a:latin typeface="等线" charset="0"/>
              <a:ea typeface="等线" charset="0"/>
              <a:cs typeface="等线" charset="0"/>
            </a:endParaRPr>
          </a:p>
        </p:txBody>
      </p:sp>
      <p:sp>
        <p:nvSpPr>
          <p:cNvPr id="113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13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3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47</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686333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48</a:t>
            </a:fld>
            <a:endParaRPr lang="zh-CN" altLang="en-US" sz="1200">
              <a:latin typeface="等线" charset="0"/>
              <a:ea typeface="等线" charset="0"/>
              <a:cs typeface="等线" charset="0"/>
            </a:endParaRPr>
          </a:p>
        </p:txBody>
      </p:sp>
      <p:sp>
        <p:nvSpPr>
          <p:cNvPr id="1159"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16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6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48</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166136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49</a:t>
            </a:fld>
            <a:endParaRPr lang="zh-CN" altLang="en-US" sz="1200">
              <a:latin typeface="等线" charset="0"/>
              <a:ea typeface="等线" charset="0"/>
              <a:cs typeface="等线" charset="0"/>
            </a:endParaRPr>
          </a:p>
        </p:txBody>
      </p:sp>
      <p:sp>
        <p:nvSpPr>
          <p:cNvPr id="1181"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18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8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49</a:t>
            </a:fld>
            <a:endParaRPr lang="zh-CN" altLang="en-US" sz="1200" u="none" strike="noStrike" kern="1200" cap="none" spc="0" baseline="0">
              <a:solidFill>
                <a:schemeClr val="tx1"/>
              </a:solidFill>
              <a:latin typeface="等线" charset="0"/>
              <a:ea typeface="等线" charset="0"/>
              <a:cs typeface="等线" charset="0"/>
            </a:endParaRPr>
          </a:p>
        </p:txBody>
      </p:sp>
    </p:spTree>
    <p:extLst>
      <p:ext uri="{BB962C8B-B14F-4D97-AF65-F5344CB8AC3E}">
        <p14:creationId xmlns:p14="http://schemas.microsoft.com/office/powerpoint/2010/main" val="208100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5</a:t>
            </a:fld>
            <a:endParaRPr lang="zh-CN" altLang="en-US" sz="1200">
              <a:latin typeface="等线" charset="0"/>
              <a:ea typeface="等线" charset="0"/>
              <a:cs typeface="等线" charset="0"/>
            </a:endParaRPr>
          </a:p>
        </p:txBody>
      </p:sp>
      <p:sp>
        <p:nvSpPr>
          <p:cNvPr id="15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5</a:t>
            </a:fld>
            <a:endParaRPr lang="zh-CN" altLang="en-US" sz="1200" u="none" strike="noStrike" kern="1200" cap="none" spc="0" baseline="0">
              <a:solidFill>
                <a:schemeClr val="tx1"/>
              </a:solidFill>
              <a:latin typeface="等线" charset="0"/>
              <a:ea typeface="等线" charset="0"/>
              <a:cs typeface="等线" charset="0"/>
            </a:endParaRPr>
          </a:p>
        </p:txBody>
      </p:sp>
      <p:sp>
        <p:nvSpPr>
          <p:cNvPr id="16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5</a:t>
            </a:fld>
            <a:endParaRPr lang="zh-CN" altLang="en-US" sz="1200" u="none" strike="noStrike" kern="1200" cap="none" spc="0" baseline="0">
              <a:solidFill>
                <a:schemeClr val="tx1"/>
              </a:solidFill>
              <a:latin typeface="等线" charset="0"/>
              <a:ea typeface="等线" charset="0"/>
              <a:cs typeface="等线" charset="0"/>
            </a:endParaRPr>
          </a:p>
        </p:txBody>
      </p:sp>
      <p:sp>
        <p:nvSpPr>
          <p:cNvPr id="16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5</a:t>
            </a:fld>
            <a:endParaRPr lang="zh-CN" altLang="en-US" sz="1200" u="none" strike="noStrike" kern="1200" cap="none" spc="0" baseline="0">
              <a:solidFill>
                <a:schemeClr val="tx1"/>
              </a:solidFill>
              <a:latin typeface="等线" charset="0"/>
              <a:ea typeface="等线" charset="0"/>
              <a:cs typeface="等线" charset="0"/>
            </a:endParaRPr>
          </a:p>
        </p:txBody>
      </p:sp>
      <p:sp>
        <p:nvSpPr>
          <p:cNvPr id="162"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6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4"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5</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203372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6</a:t>
            </a:fld>
            <a:endParaRPr lang="zh-CN" altLang="en-US" sz="1200">
              <a:latin typeface="等线" charset="0"/>
              <a:ea typeface="等线" charset="0"/>
              <a:cs typeface="等线" charset="0"/>
            </a:endParaRPr>
          </a:p>
        </p:txBody>
      </p:sp>
      <p:sp>
        <p:nvSpPr>
          <p:cNvPr id="17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6</a:t>
            </a:fld>
            <a:endParaRPr lang="zh-CN" altLang="en-US" sz="1200" u="none" strike="noStrike" kern="1200" cap="none" spc="0" baseline="0">
              <a:solidFill>
                <a:schemeClr val="tx1"/>
              </a:solidFill>
              <a:latin typeface="等线" charset="0"/>
              <a:ea typeface="等线" charset="0"/>
              <a:cs typeface="等线" charset="0"/>
            </a:endParaRPr>
          </a:p>
        </p:txBody>
      </p:sp>
      <p:sp>
        <p:nvSpPr>
          <p:cNvPr id="17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6</a:t>
            </a:fld>
            <a:endParaRPr lang="zh-CN" altLang="en-US" sz="1200" u="none" strike="noStrike" kern="1200" cap="none" spc="0" baseline="0">
              <a:solidFill>
                <a:schemeClr val="tx1"/>
              </a:solidFill>
              <a:latin typeface="等线" charset="0"/>
              <a:ea typeface="等线" charset="0"/>
              <a:cs typeface="等线" charset="0"/>
            </a:endParaRPr>
          </a:p>
        </p:txBody>
      </p:sp>
      <p:sp>
        <p:nvSpPr>
          <p:cNvPr id="17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6</a:t>
            </a:fld>
            <a:endParaRPr lang="zh-CN" altLang="en-US" sz="1200" u="none" strike="noStrike" kern="1200" cap="none" spc="0" baseline="0">
              <a:solidFill>
                <a:schemeClr val="tx1"/>
              </a:solidFill>
              <a:latin typeface="等线" charset="0"/>
              <a:ea typeface="等线" charset="0"/>
              <a:cs typeface="等线" charset="0"/>
            </a:endParaRPr>
          </a:p>
        </p:txBody>
      </p:sp>
      <p:sp>
        <p:nvSpPr>
          <p:cNvPr id="17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7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6</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70515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7</a:t>
            </a:fld>
            <a:endParaRPr lang="zh-CN" altLang="en-US" sz="1200">
              <a:latin typeface="等线" charset="0"/>
              <a:ea typeface="等线" charset="0"/>
              <a:cs typeface="等线" charset="0"/>
            </a:endParaRPr>
          </a:p>
        </p:txBody>
      </p:sp>
      <p:sp>
        <p:nvSpPr>
          <p:cNvPr id="183"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7</a:t>
            </a:fld>
            <a:endParaRPr lang="zh-CN" altLang="en-US" sz="1200" u="none" strike="noStrike" kern="1200" cap="none" spc="0" baseline="0">
              <a:solidFill>
                <a:schemeClr val="tx1"/>
              </a:solidFill>
              <a:latin typeface="等线" charset="0"/>
              <a:ea typeface="等线" charset="0"/>
              <a:cs typeface="等线" charset="0"/>
            </a:endParaRPr>
          </a:p>
        </p:txBody>
      </p:sp>
      <p:sp>
        <p:nvSpPr>
          <p:cNvPr id="184"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7</a:t>
            </a:fld>
            <a:endParaRPr lang="zh-CN" altLang="en-US" sz="1200" u="none" strike="noStrike" kern="1200" cap="none" spc="0" baseline="0">
              <a:solidFill>
                <a:schemeClr val="tx1"/>
              </a:solidFill>
              <a:latin typeface="等线" charset="0"/>
              <a:ea typeface="等线" charset="0"/>
              <a:cs typeface="等线" charset="0"/>
            </a:endParaRPr>
          </a:p>
        </p:txBody>
      </p:sp>
      <p:sp>
        <p:nvSpPr>
          <p:cNvPr id="185"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7</a:t>
            </a:fld>
            <a:endParaRPr lang="zh-CN" altLang="en-US" sz="1200" u="none" strike="noStrike" kern="1200" cap="none" spc="0" baseline="0">
              <a:solidFill>
                <a:schemeClr val="tx1"/>
              </a:solidFill>
              <a:latin typeface="等线" charset="0"/>
              <a:ea typeface="等线" charset="0"/>
              <a:cs typeface="等线" charset="0"/>
            </a:endParaRPr>
          </a:p>
        </p:txBody>
      </p:sp>
      <p:sp>
        <p:nvSpPr>
          <p:cNvPr id="186"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18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88"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7</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3270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8</a:t>
            </a:fld>
            <a:endParaRPr lang="zh-CN" altLang="en-US" sz="1200">
              <a:latin typeface="等线" charset="0"/>
              <a:ea typeface="等线" charset="0"/>
              <a:cs typeface="等线" charset="0"/>
            </a:endParaRPr>
          </a:p>
        </p:txBody>
      </p:sp>
      <p:sp>
        <p:nvSpPr>
          <p:cNvPr id="197"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8</a:t>
            </a:fld>
            <a:endParaRPr lang="zh-CN" altLang="en-US" sz="1200" u="none" strike="noStrike" kern="1200" cap="none" spc="0" baseline="0">
              <a:solidFill>
                <a:schemeClr val="tx1"/>
              </a:solidFill>
              <a:latin typeface="等线" charset="0"/>
              <a:ea typeface="等线" charset="0"/>
              <a:cs typeface="等线" charset="0"/>
            </a:endParaRPr>
          </a:p>
        </p:txBody>
      </p:sp>
      <p:sp>
        <p:nvSpPr>
          <p:cNvPr id="198"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8</a:t>
            </a:fld>
            <a:endParaRPr lang="zh-CN" altLang="en-US" sz="1200" u="none" strike="noStrike" kern="1200" cap="none" spc="0" baseline="0">
              <a:solidFill>
                <a:schemeClr val="tx1"/>
              </a:solidFill>
              <a:latin typeface="等线" charset="0"/>
              <a:ea typeface="等线" charset="0"/>
              <a:cs typeface="等线" charset="0"/>
            </a:endParaRPr>
          </a:p>
        </p:txBody>
      </p:sp>
      <p:sp>
        <p:nvSpPr>
          <p:cNvPr id="199"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8</a:t>
            </a:fld>
            <a:endParaRPr lang="zh-CN" altLang="en-US" sz="1200" u="none" strike="noStrike" kern="1200" cap="none" spc="0" baseline="0">
              <a:solidFill>
                <a:schemeClr val="tx1"/>
              </a:solidFill>
              <a:latin typeface="等线" charset="0"/>
              <a:ea typeface="等线" charset="0"/>
              <a:cs typeface="等线" charset="0"/>
            </a:endParaRPr>
          </a:p>
        </p:txBody>
      </p:sp>
      <p:sp>
        <p:nvSpPr>
          <p:cNvPr id="200"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0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02"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8</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19524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文本框"/>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等线" charset="0"/>
                <a:ea typeface="等线" charset="0"/>
                <a:cs typeface="等线" charset="0"/>
              </a:rPr>
              <a:t>9</a:t>
            </a:fld>
            <a:endParaRPr lang="zh-CN" altLang="en-US" sz="1200">
              <a:latin typeface="等线" charset="0"/>
              <a:ea typeface="等线" charset="0"/>
              <a:cs typeface="等线" charset="0"/>
            </a:endParaRPr>
          </a:p>
        </p:txBody>
      </p:sp>
      <p:sp>
        <p:nvSpPr>
          <p:cNvPr id="250"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9</a:t>
            </a:fld>
            <a:endParaRPr lang="zh-CN" altLang="en-US" sz="1200" u="none" strike="noStrike" kern="1200" cap="none" spc="0" baseline="0">
              <a:solidFill>
                <a:schemeClr val="tx1"/>
              </a:solidFill>
              <a:latin typeface="等线" charset="0"/>
              <a:ea typeface="等线" charset="0"/>
              <a:cs typeface="等线" charset="0"/>
            </a:endParaRPr>
          </a:p>
        </p:txBody>
      </p:sp>
      <p:sp>
        <p:nvSpPr>
          <p:cNvPr id="251"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9</a:t>
            </a:fld>
            <a:endParaRPr lang="zh-CN" altLang="en-US" sz="1200" u="none" strike="noStrike" kern="1200" cap="none" spc="0" baseline="0">
              <a:solidFill>
                <a:schemeClr val="tx1"/>
              </a:solidFill>
              <a:latin typeface="等线" charset="0"/>
              <a:ea typeface="等线" charset="0"/>
              <a:cs typeface="等线" charset="0"/>
            </a:endParaRPr>
          </a:p>
        </p:txBody>
      </p:sp>
      <p:sp>
        <p:nvSpPr>
          <p:cNvPr id="252" name="矩形"/>
          <p:cNvSpPr>
            <a:spLocks/>
          </p:cNvSpPr>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等线" charset="0"/>
                <a:ea typeface="等线" charset="0"/>
                <a:cs typeface="等线" charset="0"/>
              </a:rPr>
              <a:t>9</a:t>
            </a:fld>
            <a:endParaRPr lang="zh-CN" altLang="en-US" sz="1200" u="none" strike="noStrike" kern="1200" cap="none" spc="0" baseline="0">
              <a:solidFill>
                <a:schemeClr val="tx1"/>
              </a:solidFill>
              <a:latin typeface="等线" charset="0"/>
              <a:ea typeface="等线" charset="0"/>
              <a:cs typeface="等线" charset="0"/>
            </a:endParaRPr>
          </a:p>
        </p:txBody>
      </p:sp>
      <p:sp>
        <p:nvSpPr>
          <p:cNvPr id="253" name="对象"/>
          <p:cNvSpPr>
            <a:spLocks noGrp="1" noRot="1" noChangeAspect="1"/>
          </p:cNvSpPr>
          <p:nvPr>
            <p:ph type="sldImg"/>
          </p:nvPr>
        </p:nvSpPr>
        <p:spPr>
          <a:xfrm>
            <a:off x="685800" y="1143000"/>
            <a:ext cx="5486400" cy="3086100"/>
          </a:xfrm>
          <a:prstGeom prst="rect">
            <a:avLst/>
          </a:prstGeom>
          <a:noFill/>
          <a:ln w="9525" cap="flat" cmpd="sng">
            <a:noFill/>
            <a:prstDash val="solid"/>
            <a:miter/>
          </a:ln>
        </p:spPr>
      </p:sp>
      <p:sp>
        <p:nvSpPr>
          <p:cNvPr id="25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55"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fld id="{CAD2D6BD-DE1B-4B5F-8B41-2702339687B9}" type="slidenum">
              <a:rPr lang="en-US" altLang="zh-CN" sz="1800" u="none" strike="noStrike" kern="1200" cap="none" spc="0" baseline="0">
                <a:solidFill>
                  <a:srgbClr val="000000"/>
                </a:solidFill>
                <a:latin typeface="Calibri" charset="0"/>
                <a:ea typeface="宋体" charset="0"/>
                <a:cs typeface="等线" charset="0"/>
              </a:rPr>
              <a:t>9</a:t>
            </a:fld>
            <a:endParaRPr lang="zh-CN" altLang="en-US" sz="1800" u="none" strike="noStrike" kern="1200" cap="none" spc="0" baseline="0">
              <a:solidFill>
                <a:srgbClr val="000000"/>
              </a:solidFill>
              <a:latin typeface="Calibri" charset="0"/>
              <a:ea typeface="宋体" charset="0"/>
              <a:cs typeface="等线" charset="0"/>
            </a:endParaRPr>
          </a:p>
        </p:txBody>
      </p:sp>
    </p:spTree>
    <p:extLst>
      <p:ext uri="{BB962C8B-B14F-4D97-AF65-F5344CB8AC3E}">
        <p14:creationId xmlns:p14="http://schemas.microsoft.com/office/powerpoint/2010/main" val="89605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2438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691924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94917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39739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17951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827774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93428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57447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07114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12410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70050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496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66438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955491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473477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989693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872914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805893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535871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984520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656553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17907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518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713252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730285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150005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89740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248170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303760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217484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8971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1022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776067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003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53296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987552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673025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90972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814431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738961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153470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384309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709113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751387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8913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985397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19378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90064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001461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51519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885988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180402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90900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628529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326783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5724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96764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11027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665949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945820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86557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083296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050854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94082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391063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46063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0581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888335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971068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97825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44844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614263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049127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660754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106263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140251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906266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2649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216970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774625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151111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385084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901404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41329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88463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082509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46197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294845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2907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2180193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75633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014786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30973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218913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828996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12638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393190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5879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8000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84842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17800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7401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58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48920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48836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52486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68375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47485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71326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8612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50706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04890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3798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96243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2522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94022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7558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6486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72792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27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629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41329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62707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3363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4150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49406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168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18118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98689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3258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3063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031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98410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52981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2181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95554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8534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9477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5257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30009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20548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74365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5719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7515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36758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92599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14256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3222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3933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1484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77447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8956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4443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3842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87695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42785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59581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0124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1415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7264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8347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648502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597518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85513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2348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42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00174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39017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48295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235322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29007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27778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295350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903196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404148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4495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24285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60089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72812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15004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2605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702736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03472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358874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379691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12861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2018/12/24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9743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3"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Tree>
    <p:extLst>
      <p:ext uri="{BB962C8B-B14F-4D97-AF65-F5344CB8AC3E}">
        <p14:creationId xmlns:p14="http://schemas.microsoft.com/office/powerpoint/2010/main" val="129191290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32"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
        <p:nvSpPr>
          <p:cNvPr id="3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3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99143978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36"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37"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8"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66487562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ctr" defTabSz="914400" eaLnBrk="1" fontAlgn="auto" latinLnBrk="0" hangingPunct="1">
        <a:spcBef>
          <a:spcPts val="0"/>
        </a:spcBef>
        <a:buNone/>
        <a:defRPr sz="5899" kern="1200">
          <a:solidFill>
            <a:schemeClr val="tx1"/>
          </a:solidFill>
          <a:latin typeface="Impact" charset="0"/>
          <a:ea typeface="微软雅黑" charset="0"/>
          <a:cs typeface="Impact" charset="0"/>
        </a:defRPr>
      </a:lvl1pPr>
    </p:titleStyle>
    <p:bodyStyle>
      <a:lvl1pPr marL="456946" indent="-456946" algn="l" defTabSz="914400" eaLnBrk="1" fontAlgn="auto" latinLnBrk="0" hangingPunct="1">
        <a:spcBef>
          <a:spcPct val="20000"/>
        </a:spcBef>
        <a:buNone/>
        <a:defRPr sz="4299" kern="1200">
          <a:solidFill>
            <a:schemeClr val="tx1"/>
          </a:solidFill>
          <a:latin typeface="Impact" charset="0"/>
          <a:ea typeface="微软雅黑" charset="0"/>
          <a:cs typeface="Impact" charset="0"/>
        </a:defRPr>
      </a:lvl1pPr>
      <a:lvl2pPr marL="990092" indent="-380746" algn="l" defTabSz="914400" eaLnBrk="1" fontAlgn="auto" latinLnBrk="0" hangingPunct="1">
        <a:spcBef>
          <a:spcPct val="20000"/>
        </a:spcBef>
        <a:buNone/>
        <a:defRPr sz="3699" kern="1200">
          <a:solidFill>
            <a:schemeClr val="tx1"/>
          </a:solidFill>
          <a:latin typeface="Impact" charset="0"/>
          <a:ea typeface="微软雅黑" charset="0"/>
          <a:cs typeface="Impact" charset="0"/>
        </a:defRPr>
      </a:lvl2pPr>
      <a:lvl3pPr marL="1523238" indent="-304546" algn="l" defTabSz="914400" eaLnBrk="1" fontAlgn="auto" latinLnBrk="0" hangingPunct="1">
        <a:spcBef>
          <a:spcPct val="20000"/>
        </a:spcBef>
        <a:buNone/>
        <a:defRPr sz="3199" kern="1200">
          <a:solidFill>
            <a:schemeClr val="tx1"/>
          </a:solidFill>
          <a:latin typeface="Impact" charset="0"/>
          <a:ea typeface="微软雅黑" charset="0"/>
          <a:cs typeface="Impact" charset="0"/>
        </a:defRPr>
      </a:lvl3pPr>
      <a:lvl4pPr marL="213258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4pPr>
      <a:lvl5pPr marL="2741803"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5pPr>
      <a:lvl6pPr marL="3351276"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6pPr>
      <a:lvl7pPr marL="3960495"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7pPr>
      <a:lvl8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8pPr>
      <a:lvl9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39"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40"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41"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42"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43"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65000362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87"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1186"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
        <p:nvSpPr>
          <p:cNvPr id="5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5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5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3890070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9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9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9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41149007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lvl1pPr algn="ctr" defTabSz="914400" eaLnBrk="1" fontAlgn="auto" latinLnBrk="0" hangingPunct="1">
        <a:spcBef>
          <a:spcPts val="0"/>
        </a:spcBef>
        <a:buNone/>
        <a:defRPr sz="5899" kern="1200">
          <a:solidFill>
            <a:schemeClr val="tx1"/>
          </a:solidFill>
          <a:latin typeface="Impact" charset="0"/>
          <a:ea typeface="微软雅黑" charset="0"/>
          <a:cs typeface="Impact" charset="0"/>
        </a:defRPr>
      </a:lvl1pPr>
    </p:titleStyle>
    <p:bodyStyle>
      <a:lvl1pPr marL="456946" indent="-456946" algn="l" defTabSz="914400" eaLnBrk="1" fontAlgn="auto" latinLnBrk="0" hangingPunct="1">
        <a:spcBef>
          <a:spcPct val="20000"/>
        </a:spcBef>
        <a:buNone/>
        <a:defRPr sz="4299" kern="1200">
          <a:solidFill>
            <a:schemeClr val="tx1"/>
          </a:solidFill>
          <a:latin typeface="Impact" charset="0"/>
          <a:ea typeface="微软雅黑" charset="0"/>
          <a:cs typeface="Impact" charset="0"/>
        </a:defRPr>
      </a:lvl1pPr>
      <a:lvl2pPr marL="990092" indent="-380746" algn="l" defTabSz="914400" eaLnBrk="1" fontAlgn="auto" latinLnBrk="0" hangingPunct="1">
        <a:spcBef>
          <a:spcPct val="20000"/>
        </a:spcBef>
        <a:buNone/>
        <a:defRPr sz="3699" kern="1200">
          <a:solidFill>
            <a:schemeClr val="tx1"/>
          </a:solidFill>
          <a:latin typeface="Impact" charset="0"/>
          <a:ea typeface="微软雅黑" charset="0"/>
          <a:cs typeface="Impact" charset="0"/>
        </a:defRPr>
      </a:lvl2pPr>
      <a:lvl3pPr marL="1523238" indent="-304546" algn="l" defTabSz="914400" eaLnBrk="1" fontAlgn="auto" latinLnBrk="0" hangingPunct="1">
        <a:spcBef>
          <a:spcPct val="20000"/>
        </a:spcBef>
        <a:buNone/>
        <a:defRPr sz="3199" kern="1200">
          <a:solidFill>
            <a:schemeClr val="tx1"/>
          </a:solidFill>
          <a:latin typeface="Impact" charset="0"/>
          <a:ea typeface="微软雅黑" charset="0"/>
          <a:cs typeface="Impact" charset="0"/>
        </a:defRPr>
      </a:lvl3pPr>
      <a:lvl4pPr marL="213258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4pPr>
      <a:lvl5pPr marL="2741803"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5pPr>
      <a:lvl6pPr marL="3351276"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6pPr>
      <a:lvl7pPr marL="3960495"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7pPr>
      <a:lvl8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8pPr>
      <a:lvl9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191"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1190"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12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12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2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0449652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185"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1184"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991"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992"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993"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21826252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89"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1188"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
        <p:nvSpPr>
          <p:cNvPr id="998"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999"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000"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86255774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9840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4" name="文本框"/>
          <p:cNvSpPr>
            <a:spLocks noGrp="1"/>
          </p:cNvSpPr>
          <p:nvPr>
            <p:ph type="title"/>
          </p:nvPr>
        </p:nvSpPr>
        <p:spPr>
          <a:xfrm>
            <a:off x="609601" y="274639"/>
            <a:ext cx="10972800" cy="1142998"/>
          </a:xfrm>
          <a:prstGeom prst="rect">
            <a:avLst/>
          </a:prstGeom>
          <a:noFill/>
          <a:ln w="9525" cap="flat" cmpd="sng">
            <a:noFill/>
            <a:prstDash val="solid"/>
            <a:miter/>
          </a:ln>
        </p:spPr>
        <p:txBody>
          <a:bodyPr vert="horz" wrap="square" lIns="121881" tIns="60940" rIns="121881" bIns="60940" anchor="ctr" anchorCtr="0">
            <a:prstTxWarp prst="textNoShape">
              <a:avLst/>
            </a:prstTxWarp>
          </a:bodyPr>
          <a:lstStyle/>
          <a:p>
            <a:r>
              <a:rPr lang="zh-CN" altLang="en-US"/>
              <a:t>单击此处编辑母版标题样式</a:t>
            </a:r>
          </a:p>
        </p:txBody>
      </p:sp>
      <p:sp>
        <p:nvSpPr>
          <p:cNvPr id="5" name="文本框"/>
          <p:cNvSpPr>
            <a:spLocks noGrp="1"/>
          </p:cNvSpPr>
          <p:nvPr>
            <p:ph type="body" idx="1"/>
          </p:nvPr>
        </p:nvSpPr>
        <p:spPr>
          <a:xfrm>
            <a:off x="609601" y="1600203"/>
            <a:ext cx="10972800" cy="4525963"/>
          </a:xfrm>
          <a:prstGeom prst="rect">
            <a:avLst/>
          </a:prstGeom>
          <a:noFill/>
          <a:ln w="9525" cap="flat" cmpd="sng">
            <a:noFill/>
            <a:prstDash val="solid"/>
            <a:miter/>
          </a:ln>
        </p:spPr>
        <p:txBody>
          <a:bodyPr vert="horz" wrap="square" lIns="121881" tIns="60940" rIns="121881" bIns="6094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6" name="文本框"/>
          <p:cNvSpPr>
            <a:spLocks noGrp="1"/>
          </p:cNvSpPr>
          <p:nvPr>
            <p:ph type="dt" idx="2"/>
          </p:nvPr>
        </p:nvSpPr>
        <p:spPr>
          <a:xfrm>
            <a:off x="609601" y="6356352"/>
            <a:ext cx="2844800" cy="365125"/>
          </a:xfrm>
          <a:prstGeom prst="rect">
            <a:avLst/>
          </a:prstGeom>
          <a:noFill/>
          <a:ln w="9525" cap="flat" cmpd="sng">
            <a:noFill/>
            <a:prstDash val="solid"/>
            <a:miter/>
          </a:ln>
        </p:spPr>
        <p:txBody>
          <a:bodyPr vert="horz" wrap="square" lIns="121881" tIns="60940" rIns="121881" bIns="60940" anchor="ctr" anchorCtr="0">
            <a:prstTxWarp prst="textNoShape">
              <a:avLst/>
            </a:prstTxWarp>
          </a:bodyPr>
          <a:lstStyle/>
          <a:p>
            <a:pPr algn="l"/>
            <a:fld id="{CAD2D6BD-DE1B-4B5F-8B41-2702339687B9}" type="datetime1">
              <a:rPr lang="en-US" altLang="zh-CN" sz="1600">
                <a:solidFill>
                  <a:srgbClr val="898989"/>
                </a:solidFill>
                <a:latin typeface="Impact" charset="0"/>
                <a:ea typeface="微软雅黑" charset="0"/>
                <a:cs typeface="Impact" charset="0"/>
              </a:rPr>
              <a:t>12/24/2018</a:t>
            </a:fld>
            <a:endParaRPr lang="zh-CN" altLang="en-US" sz="1600">
              <a:solidFill>
                <a:srgbClr val="898989"/>
              </a:solidFill>
              <a:latin typeface="Impact" charset="0"/>
              <a:ea typeface="微软雅黑" charset="0"/>
              <a:cs typeface="Impact" charset="0"/>
            </a:endParaRPr>
          </a:p>
        </p:txBody>
      </p:sp>
      <p:sp>
        <p:nvSpPr>
          <p:cNvPr id="7" name="文本框"/>
          <p:cNvSpPr>
            <a:spLocks noGrp="1"/>
          </p:cNvSpPr>
          <p:nvPr>
            <p:ph type="ftr" idx="3"/>
          </p:nvPr>
        </p:nvSpPr>
        <p:spPr>
          <a:xfrm>
            <a:off x="4165602" y="6356352"/>
            <a:ext cx="3860799" cy="365125"/>
          </a:xfrm>
          <a:prstGeom prst="rect">
            <a:avLst/>
          </a:prstGeom>
          <a:noFill/>
          <a:ln w="9525" cap="flat" cmpd="sng">
            <a:noFill/>
            <a:prstDash val="solid"/>
            <a:miter/>
          </a:ln>
        </p:spPr>
        <p:txBody>
          <a:bodyPr vert="horz" wrap="square" lIns="121881" tIns="60940" rIns="121881" bIns="60940" anchor="ctr" anchorCtr="0">
            <a:prstTxWarp prst="textNoShape">
              <a:avLst/>
            </a:prstTxWarp>
          </a:bodyPr>
          <a:lstStyle/>
          <a:p>
            <a:pPr algn="ctr"/>
            <a:endParaRPr lang="zh-CN" altLang="en-US" sz="1600">
              <a:solidFill>
                <a:srgbClr val="898989"/>
              </a:solidFill>
              <a:latin typeface="Impact" charset="0"/>
              <a:ea typeface="微软雅黑" charset="0"/>
              <a:cs typeface="Impact" charset="0"/>
            </a:endParaRPr>
          </a:p>
        </p:txBody>
      </p:sp>
      <p:sp>
        <p:nvSpPr>
          <p:cNvPr id="8" name="文本框"/>
          <p:cNvSpPr>
            <a:spLocks noGrp="1"/>
          </p:cNvSpPr>
          <p:nvPr>
            <p:ph type="sldNum" idx="4"/>
          </p:nvPr>
        </p:nvSpPr>
        <p:spPr>
          <a:xfrm>
            <a:off x="8737602" y="6356352"/>
            <a:ext cx="2844796" cy="365125"/>
          </a:xfrm>
          <a:prstGeom prst="rect">
            <a:avLst/>
          </a:prstGeom>
          <a:noFill/>
          <a:ln w="9525" cap="flat" cmpd="sng">
            <a:noFill/>
            <a:prstDash val="solid"/>
            <a:miter/>
          </a:ln>
        </p:spPr>
        <p:txBody>
          <a:bodyPr vert="horz" wrap="square" lIns="121881" tIns="60940" rIns="121881" bIns="60940" anchor="ctr" anchorCtr="0">
            <a:prstTxWarp prst="textNoShape">
              <a:avLst/>
            </a:prstTxWarp>
          </a:bodyPr>
          <a:lstStyle/>
          <a:p>
            <a:pPr algn="r"/>
            <a:fld id="{CAD2D6BD-DE1B-4B5F-8B41-2702339687B9}" type="slidenum">
              <a:rPr lang="en-US" altLang="zh-CN" sz="1600" u="none" strike="noStrike" kern="1200" cap="none" spc="0" baseline="0">
                <a:solidFill>
                  <a:srgbClr val="898989"/>
                </a:solidFill>
                <a:latin typeface="Impact" charset="0"/>
                <a:ea typeface="微软雅黑" charset="0"/>
                <a:cs typeface="Impact" charset="0"/>
              </a:rPr>
              <a:t>‹#›</a:t>
            </a:fld>
            <a:endParaRPr lang="zh-CN" altLang="en-US" sz="1600">
              <a:solidFill>
                <a:srgbClr val="898989"/>
              </a:solidFill>
              <a:latin typeface="Impact" charset="0"/>
              <a:ea typeface="微软雅黑" charset="0"/>
              <a:cs typeface="Impact" charset="0"/>
            </a:endParaRPr>
          </a:p>
        </p:txBody>
      </p:sp>
    </p:spTree>
    <p:extLst>
      <p:ext uri="{BB962C8B-B14F-4D97-AF65-F5344CB8AC3E}">
        <p14:creationId xmlns:p14="http://schemas.microsoft.com/office/powerpoint/2010/main" val="1922121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914400" eaLnBrk="1" fontAlgn="auto" latinLnBrk="0" hangingPunct="1">
        <a:spcBef>
          <a:spcPts val="0"/>
        </a:spcBef>
        <a:buNone/>
        <a:defRPr sz="5899" kern="1200">
          <a:solidFill>
            <a:schemeClr val="tx1"/>
          </a:solidFill>
          <a:latin typeface="Impact" charset="0"/>
          <a:ea typeface="微软雅黑" charset="0"/>
          <a:cs typeface="Impact" charset="0"/>
        </a:defRPr>
      </a:lvl1pPr>
    </p:titleStyle>
    <p:bodyStyle>
      <a:lvl1pPr marL="456946" indent="-456946" algn="l" defTabSz="914400" eaLnBrk="1" fontAlgn="auto" latinLnBrk="0" hangingPunct="1">
        <a:spcBef>
          <a:spcPct val="20000"/>
        </a:spcBef>
        <a:buFont typeface="Arial" charset="0"/>
        <a:buChar char="•"/>
        <a:defRPr sz="4299" kern="1200">
          <a:solidFill>
            <a:schemeClr val="tx1"/>
          </a:solidFill>
          <a:latin typeface="Impact" charset="0"/>
          <a:ea typeface="微软雅黑" charset="0"/>
          <a:cs typeface="Impact" charset="0"/>
        </a:defRPr>
      </a:lvl1pPr>
      <a:lvl2pPr marL="990092" indent="-380746" algn="l" defTabSz="914400" eaLnBrk="1" fontAlgn="auto" latinLnBrk="0" hangingPunct="1">
        <a:spcBef>
          <a:spcPct val="20000"/>
        </a:spcBef>
        <a:buFont typeface="Arial" charset="0"/>
        <a:buChar char="–"/>
        <a:defRPr sz="3699" kern="1200">
          <a:solidFill>
            <a:schemeClr val="tx1"/>
          </a:solidFill>
          <a:latin typeface="Impact" charset="0"/>
          <a:ea typeface="微软雅黑" charset="0"/>
          <a:cs typeface="Impact" charset="0"/>
        </a:defRPr>
      </a:lvl2pPr>
      <a:lvl3pPr marL="1523238" indent="-304546" algn="l" defTabSz="914400" eaLnBrk="1" fontAlgn="auto" latinLnBrk="0" hangingPunct="1">
        <a:spcBef>
          <a:spcPct val="20000"/>
        </a:spcBef>
        <a:buFont typeface="Arial" charset="0"/>
        <a:buChar char="•"/>
        <a:defRPr sz="3199" kern="1200">
          <a:solidFill>
            <a:schemeClr val="tx1"/>
          </a:solidFill>
          <a:latin typeface="Impact" charset="0"/>
          <a:ea typeface="微软雅黑" charset="0"/>
          <a:cs typeface="Impact" charset="0"/>
        </a:defRPr>
      </a:lvl3pPr>
      <a:lvl4pPr marL="2132584" indent="-304546" algn="l" defTabSz="914400" eaLnBrk="1" fontAlgn="auto" latinLnBrk="0" hangingPunct="1">
        <a:spcBef>
          <a:spcPct val="20000"/>
        </a:spcBef>
        <a:buFont typeface="Arial" charset="0"/>
        <a:buChar char="–"/>
        <a:defRPr sz="2699" kern="1200">
          <a:solidFill>
            <a:schemeClr val="tx1"/>
          </a:solidFill>
          <a:latin typeface="Impact" charset="0"/>
          <a:ea typeface="微软雅黑" charset="0"/>
          <a:cs typeface="Impact" charset="0"/>
        </a:defRPr>
      </a:lvl4pPr>
      <a:lvl5pPr marL="2741803" indent="-304546" algn="l" defTabSz="914400" eaLnBrk="1" fontAlgn="auto" latinLnBrk="0" hangingPunct="1">
        <a:spcBef>
          <a:spcPct val="20000"/>
        </a:spcBef>
        <a:buFont typeface="Arial" charset="0"/>
        <a:buChar char="»"/>
        <a:defRPr sz="2699" kern="1200">
          <a:solidFill>
            <a:schemeClr val="tx1"/>
          </a:solidFill>
          <a:latin typeface="Impact" charset="0"/>
          <a:ea typeface="微软雅黑" charset="0"/>
          <a:cs typeface="Impact" charset="0"/>
        </a:defRPr>
      </a:lvl5pPr>
      <a:lvl6pPr marL="3351276"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6pPr>
      <a:lvl7pPr marL="3960495"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7pPr>
      <a:lvl8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8pPr>
      <a:lvl9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10"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Tree>
    <p:extLst>
      <p:ext uri="{BB962C8B-B14F-4D97-AF65-F5344CB8AC3E}">
        <p14:creationId xmlns:p14="http://schemas.microsoft.com/office/powerpoint/2010/main" val="438507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11"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12"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13" name="文本框"/>
          <p:cNvSpPr>
            <a:spLocks noGrp="1"/>
          </p:cNvSpPr>
          <p:nvPr>
            <p:ph type="body"/>
          </p:nvPr>
        </p:nvSpPr>
        <p:spPr>
          <a:xfrm>
            <a:off x="1571418" y="342472"/>
            <a:ext cx="8639865" cy="630942"/>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0" indent="0" algn="l">
              <a:lnSpc>
                <a:spcPct val="100000"/>
              </a:lnSpc>
              <a:buNone/>
            </a:pPr>
            <a:r>
              <a:rPr lang="zh-CN" altLang="en-US" sz="3500" b="1" spc="300">
                <a:latin typeface="微软雅黑" charset="0"/>
                <a:ea typeface="微软雅黑" charset="0"/>
              </a:rPr>
              <a:t>点击添加标题</a:t>
            </a:r>
          </a:p>
        </p:txBody>
      </p:sp>
    </p:spTree>
    <p:extLst>
      <p:ext uri="{BB962C8B-B14F-4D97-AF65-F5344CB8AC3E}">
        <p14:creationId xmlns:p14="http://schemas.microsoft.com/office/powerpoint/2010/main" val="15655742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Font typeface="Arial" charset="0"/>
        <a:buChar char="•"/>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14" name="文本框"/>
          <p:cNvSpPr>
            <a:spLocks noGrp="1"/>
          </p:cNvSpPr>
          <p:nvPr>
            <p:ph type="title"/>
          </p:nvPr>
        </p:nvSpPr>
        <p:spPr>
          <a:xfrm>
            <a:off x="915077" y="2130426"/>
            <a:ext cx="10361847" cy="14700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en-US" altLang="zh-CN"/>
              <a:t>Hello moto</a:t>
            </a:r>
            <a:endParaRPr lang="zh-CN" altLang="en-US"/>
          </a:p>
        </p:txBody>
      </p:sp>
      <p:sp>
        <p:nvSpPr>
          <p:cNvPr id="15" name="文本框"/>
          <p:cNvSpPr>
            <a:spLocks noGrp="1"/>
          </p:cNvSpPr>
          <p:nvPr>
            <p:ph type="body" idx="1"/>
          </p:nvPr>
        </p:nvSpPr>
        <p:spPr>
          <a:xfrm>
            <a:off x="1828562" y="3886200"/>
            <a:ext cx="8534877" cy="17526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buNone/>
            </a:pPr>
            <a:r>
              <a:rPr lang="en-US" altLang="zh-CN">
                <a:solidFill>
                  <a:srgbClr val="898989"/>
                </a:solidFill>
              </a:rPr>
              <a:t>Click to edit Master subtitle style</a:t>
            </a:r>
            <a:endParaRPr lang="zh-CN" altLang="en-US">
              <a:solidFill>
                <a:srgbClr val="898989"/>
              </a:solidFill>
            </a:endParaRPr>
          </a:p>
        </p:txBody>
      </p:sp>
      <p:sp>
        <p:nvSpPr>
          <p:cNvPr id="16" name="文本框"/>
          <p:cNvSpPr>
            <a:spLocks noGrp="1"/>
          </p:cNvSpPr>
          <p:nvPr>
            <p:ph type="dt" idx="10"/>
          </p:nvPr>
        </p:nvSpPr>
        <p:spPr>
          <a:xfrm>
            <a:off x="609521" y="6356351"/>
            <a:ext cx="2845488"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fld id="{CAD2D6BD-DE1B-4B5F-8B41-2702339687B9}" type="datetime1">
              <a:rPr lang="en-US" altLang="zh-CN" sz="1600">
                <a:solidFill>
                  <a:srgbClr val="898989"/>
                </a:solidFill>
                <a:latin typeface="Impact" charset="0"/>
                <a:ea typeface="微软雅黑" charset="0"/>
                <a:cs typeface="Impact" charset="0"/>
              </a:rPr>
              <a:t>12/24/2018</a:t>
            </a:fld>
            <a:endParaRPr lang="zh-CN" altLang="en-US" sz="1600">
              <a:solidFill>
                <a:srgbClr val="898989"/>
              </a:solidFill>
              <a:latin typeface="Impact" charset="0"/>
              <a:ea typeface="微软雅黑" charset="0"/>
              <a:cs typeface="Impact" charset="0"/>
            </a:endParaRPr>
          </a:p>
        </p:txBody>
      </p:sp>
      <p:sp>
        <p:nvSpPr>
          <p:cNvPr id="17" name="文本框"/>
          <p:cNvSpPr>
            <a:spLocks noGrp="1"/>
          </p:cNvSpPr>
          <p:nvPr>
            <p:ph type="ftr"/>
          </p:nvPr>
        </p:nvSpPr>
        <p:spPr>
          <a:xfrm>
            <a:off x="4166383" y="6356351"/>
            <a:ext cx="3859235"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ctr"/>
            <a:endParaRPr lang="zh-CN" altLang="en-US" sz="1600">
              <a:solidFill>
                <a:srgbClr val="898989"/>
              </a:solidFill>
              <a:latin typeface="Impact" charset="0"/>
              <a:ea typeface="微软雅黑" charset="0"/>
              <a:cs typeface="Impact" charset="0"/>
            </a:endParaRPr>
          </a:p>
        </p:txBody>
      </p:sp>
    </p:spTree>
    <p:extLst>
      <p:ext uri="{BB962C8B-B14F-4D97-AF65-F5344CB8AC3E}">
        <p14:creationId xmlns:p14="http://schemas.microsoft.com/office/powerpoint/2010/main" val="11038187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ctr" defTabSz="914400" eaLnBrk="1" fontAlgn="auto" latinLnBrk="0" hangingPunct="1">
        <a:spcBef>
          <a:spcPts val="0"/>
        </a:spcBef>
        <a:buNone/>
        <a:defRPr sz="5899" kern="1200">
          <a:solidFill>
            <a:schemeClr val="tx1"/>
          </a:solidFill>
          <a:latin typeface="Impact" charset="0"/>
          <a:ea typeface="微软雅黑" charset="0"/>
          <a:cs typeface="Impact" charset="0"/>
        </a:defRPr>
      </a:lvl1pPr>
    </p:titleStyle>
    <p:bodyStyle>
      <a:lvl1pPr marL="456946" indent="-456946" algn="l" defTabSz="914400" eaLnBrk="1" fontAlgn="auto" latinLnBrk="0" hangingPunct="1">
        <a:spcBef>
          <a:spcPct val="20000"/>
        </a:spcBef>
        <a:buFont typeface="Arial" charset="0"/>
        <a:buChar char="•"/>
        <a:defRPr sz="4299" kern="1200">
          <a:solidFill>
            <a:schemeClr val="tx1"/>
          </a:solidFill>
          <a:latin typeface="Impact" charset="0"/>
          <a:ea typeface="微软雅黑" charset="0"/>
          <a:cs typeface="Impact" charset="0"/>
        </a:defRPr>
      </a:lvl1pPr>
      <a:lvl2pPr marL="990092" indent="-380746" algn="l" defTabSz="914400" eaLnBrk="1" fontAlgn="auto" latinLnBrk="0" hangingPunct="1">
        <a:spcBef>
          <a:spcPct val="20000"/>
        </a:spcBef>
        <a:buNone/>
        <a:defRPr sz="3699" kern="1200">
          <a:solidFill>
            <a:schemeClr val="tx1"/>
          </a:solidFill>
          <a:latin typeface="Impact" charset="0"/>
          <a:ea typeface="微软雅黑" charset="0"/>
          <a:cs typeface="Impact" charset="0"/>
        </a:defRPr>
      </a:lvl2pPr>
      <a:lvl3pPr marL="1523238" indent="-304546" algn="l" defTabSz="914400" eaLnBrk="1" fontAlgn="auto" latinLnBrk="0" hangingPunct="1">
        <a:spcBef>
          <a:spcPct val="20000"/>
        </a:spcBef>
        <a:buNone/>
        <a:defRPr sz="3199" kern="1200">
          <a:solidFill>
            <a:schemeClr val="tx1"/>
          </a:solidFill>
          <a:latin typeface="Impact" charset="0"/>
          <a:ea typeface="微软雅黑" charset="0"/>
          <a:cs typeface="Impact" charset="0"/>
        </a:defRPr>
      </a:lvl3pPr>
      <a:lvl4pPr marL="213258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4pPr>
      <a:lvl5pPr marL="2741803"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5pPr>
      <a:lvl6pPr marL="3351276"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6pPr>
      <a:lvl7pPr marL="3960495"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7pPr>
      <a:lvl8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8pPr>
      <a:lvl9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p:cNvPicPr>
            <a:picLocks noChangeAspect="1"/>
          </p:cNvPicPr>
          <p:nvPr/>
        </p:nvPicPr>
        <p:blipFill>
          <a:blip r:embed="rId13" cstate="print"/>
          <a:stretch>
            <a:fillRect/>
          </a:stretch>
        </p:blipFill>
        <p:spPr>
          <a:xfrm>
            <a:off x="0" y="0"/>
            <a:ext cx="12192000" cy="6858000"/>
          </a:xfrm>
          <a:prstGeom prst="rect">
            <a:avLst/>
          </a:prstGeom>
          <a:noFill/>
          <a:ln w="9525" cap="flat" cmpd="sng">
            <a:noFill/>
            <a:prstDash val="solid"/>
            <a:miter/>
          </a:ln>
        </p:spPr>
      </p:pic>
      <p:sp>
        <p:nvSpPr>
          <p:cNvPr id="19" name="矩形"/>
          <p:cNvSpPr>
            <a:spLocks/>
          </p:cNvSpPr>
          <p:nvPr/>
        </p:nvSpPr>
        <p:spPr>
          <a:xfrm>
            <a:off x="0" y="0"/>
            <a:ext cx="12192000" cy="6858000"/>
          </a:xfrm>
          <a:prstGeom prst="rect">
            <a:avLst/>
          </a:prstGeom>
          <a:solidFill>
            <a:srgbClr val="FFFFFF">
              <a:alpha val="45000"/>
            </a:srgbClr>
          </a:solidFill>
          <a:ln w="12700" cap="flat" cmpd="sng">
            <a:noFill/>
            <a:prstDash val="solid"/>
            <a:round/>
          </a:ln>
        </p:spPr>
      </p:sp>
      <p:sp>
        <p:nvSpPr>
          <p:cNvPr id="2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2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121881" tIns="60940" rIns="121881" bIns="60940" anchor="ctr"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2812291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charset="0"/>
          <a:ea typeface="微软雅黑" charset="0"/>
          <a:cs typeface="Arial"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Arial" charset="0"/>
          <a:ea typeface="微软雅黑" charset="0"/>
          <a:cs typeface="Arial" charset="0"/>
        </a:defRPr>
      </a:lvl1pPr>
      <a:lvl2pPr marL="685800" indent="-228600" algn="l" defTabSz="914400" eaLnBrk="1" fontAlgn="auto" latinLnBrk="0" hangingPunct="1">
        <a:lnSpc>
          <a:spcPct val="90000"/>
        </a:lnSpc>
        <a:spcBef>
          <a:spcPts val="500"/>
        </a:spcBef>
        <a:buNone/>
        <a:defRPr sz="2400" kern="1200">
          <a:solidFill>
            <a:schemeClr val="tx1"/>
          </a:solidFill>
          <a:latin typeface="Arial" charset="0"/>
          <a:ea typeface="微软雅黑" charset="0"/>
          <a:cs typeface="Arial" charset="0"/>
        </a:defRPr>
      </a:lvl2pPr>
      <a:lvl3pPr marL="1143000" indent="-228600" algn="l" defTabSz="914400" eaLnBrk="1" fontAlgn="auto" latinLnBrk="0" hangingPunct="1">
        <a:lnSpc>
          <a:spcPct val="90000"/>
        </a:lnSpc>
        <a:spcBef>
          <a:spcPts val="500"/>
        </a:spcBef>
        <a:buNone/>
        <a:defRPr sz="2000" kern="1200">
          <a:solidFill>
            <a:schemeClr val="tx1"/>
          </a:solidFill>
          <a:latin typeface="Arial" charset="0"/>
          <a:ea typeface="微软雅黑" charset="0"/>
          <a:cs typeface="Arial" charset="0"/>
        </a:defRPr>
      </a:lvl3pPr>
      <a:lvl4pPr marL="16002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4pPr>
      <a:lvl5pPr marL="20574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5pPr>
      <a:lvl6pPr marL="25146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6pPr>
      <a:lvl7pPr marL="29718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7pPr>
      <a:lvl8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8pPr>
      <a:lvl9pPr marL="3429000" indent="-228600" algn="l" defTabSz="914400" eaLnBrk="1" fontAlgn="auto" latinLnBrk="0" hangingPunct="1">
        <a:lnSpc>
          <a:spcPct val="90000"/>
        </a:lnSpc>
        <a:spcBef>
          <a:spcPts val="500"/>
        </a:spcBef>
        <a:buNone/>
        <a:defRPr sz="1800" kern="12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图片"/>
          <p:cNvPicPr>
            <a:picLocks noChangeAspect="1"/>
          </p:cNvPicPr>
          <p:nvPr/>
        </p:nvPicPr>
        <p:blipFill>
          <a:blip r:embed="rId13" cstate="print"/>
          <a:stretch>
            <a:fillRect/>
          </a:stretch>
        </p:blipFill>
        <p:spPr>
          <a:xfrm>
            <a:off x="9728870" y="335605"/>
            <a:ext cx="2256180" cy="524377"/>
          </a:xfrm>
          <a:prstGeom prst="rect">
            <a:avLst/>
          </a:prstGeom>
          <a:noFill/>
          <a:ln w="9525" cap="flat" cmpd="sng">
            <a:noFill/>
            <a:prstDash val="solid"/>
            <a:miter/>
          </a:ln>
        </p:spPr>
      </p:pic>
      <p:pic>
        <p:nvPicPr>
          <p:cNvPr id="24" name="图片"/>
          <p:cNvPicPr>
            <a:picLocks noChangeAspect="1"/>
          </p:cNvPicPr>
          <p:nvPr/>
        </p:nvPicPr>
        <p:blipFill>
          <a:blip r:embed="rId14" cstate="print"/>
          <a:stretch>
            <a:fillRect/>
          </a:stretch>
        </p:blipFill>
        <p:spPr>
          <a:xfrm>
            <a:off x="126739" y="48126"/>
            <a:ext cx="1059014" cy="1090863"/>
          </a:xfrm>
          <a:prstGeom prst="rect">
            <a:avLst/>
          </a:prstGeom>
          <a:noFill/>
          <a:ln w="9525" cap="flat" cmpd="sng">
            <a:noFill/>
            <a:prstDash val="solid"/>
            <a:round/>
          </a:ln>
        </p:spPr>
      </p:pic>
      <p:sp>
        <p:nvSpPr>
          <p:cNvPr id="25"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26"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7"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52836057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微软雅黑" charset="0"/>
          <a:ea typeface="微软雅黑" charset="0"/>
          <a:cs typeface="微软雅黑" charset="0"/>
        </a:defRPr>
      </a:lvl1pPr>
    </p:titleStyle>
    <p:bodyStyle>
      <a:lvl1pPr marL="228600" indent="-228600" algn="l" defTabSz="914400" eaLnBrk="1" fontAlgn="auto" latinLnBrk="0" hangingPunct="1">
        <a:lnSpc>
          <a:spcPct val="90000"/>
        </a:lnSpc>
        <a:spcBef>
          <a:spcPts val="1000"/>
        </a:spcBef>
        <a:buNone/>
        <a:defRPr sz="2800" kern="1200">
          <a:solidFill>
            <a:schemeClr val="tx1"/>
          </a:solidFill>
          <a:latin typeface="微软雅黑" charset="0"/>
          <a:ea typeface="微软雅黑" charset="0"/>
          <a:cs typeface="微软雅黑" charset="0"/>
        </a:defRPr>
      </a:lvl1pPr>
      <a:lvl2pPr marL="685800" indent="-228600" algn="l" defTabSz="914400" eaLnBrk="1" fontAlgn="auto" latinLnBrk="0" hangingPunct="1">
        <a:lnSpc>
          <a:spcPct val="90000"/>
        </a:lnSpc>
        <a:spcBef>
          <a:spcPts val="500"/>
        </a:spcBef>
        <a:buNone/>
        <a:defRPr sz="2400" kern="1200">
          <a:solidFill>
            <a:schemeClr val="tx1"/>
          </a:solidFill>
          <a:latin typeface="微软雅黑" charset="0"/>
          <a:ea typeface="微软雅黑" charset="0"/>
          <a:cs typeface="微软雅黑" charset="0"/>
        </a:defRPr>
      </a:lvl2pPr>
      <a:lvl3pPr marL="1143000" indent="-228600" algn="l" defTabSz="914400" eaLnBrk="1" fontAlgn="auto" latinLnBrk="0" hangingPunct="1">
        <a:lnSpc>
          <a:spcPct val="90000"/>
        </a:lnSpc>
        <a:spcBef>
          <a:spcPts val="500"/>
        </a:spcBef>
        <a:buNone/>
        <a:defRPr sz="2000" kern="1200">
          <a:solidFill>
            <a:schemeClr val="tx1"/>
          </a:solidFill>
          <a:latin typeface="微软雅黑" charset="0"/>
          <a:ea typeface="微软雅黑" charset="0"/>
          <a:cs typeface="微软雅黑" charset="0"/>
        </a:defRPr>
      </a:lvl3pPr>
      <a:lvl4pPr marL="16002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4pPr>
      <a:lvl5pPr marL="20574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5pPr>
      <a:lvl6pPr marL="25146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6pPr>
      <a:lvl7pPr marL="29718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7pPr>
      <a:lvl8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8pPr>
      <a:lvl9pPr marL="3429000" indent="-228600" algn="l" defTabSz="914400" eaLnBrk="1" fontAlgn="auto" latinLnBrk="0" hangingPunct="1">
        <a:lnSpc>
          <a:spcPct val="90000"/>
        </a:lnSpc>
        <a:spcBef>
          <a:spcPts val="500"/>
        </a:spcBef>
        <a:buNone/>
        <a:defRPr sz="18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8"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Times New Roman" charset="0"/>
                <a:ea typeface="宋体" charset="0"/>
                <a:cs typeface="Times New Roman" charset="0"/>
              </a:rPr>
              <a:t>12/24/2018</a:t>
            </a:fld>
            <a:endParaRPr lang="zh-CN" altLang="en-US">
              <a:latin typeface="Times New Roman" charset="0"/>
              <a:ea typeface="宋体" charset="0"/>
              <a:cs typeface="Times New Roman" charset="0"/>
            </a:endParaRPr>
          </a:p>
        </p:txBody>
      </p:sp>
      <p:sp>
        <p:nvSpPr>
          <p:cNvPr id="29"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0"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5006822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ctr" defTabSz="914400" eaLnBrk="1" fontAlgn="auto" latinLnBrk="0" hangingPunct="1">
        <a:spcBef>
          <a:spcPts val="0"/>
        </a:spcBef>
        <a:buNone/>
        <a:defRPr sz="5899" kern="1200">
          <a:solidFill>
            <a:schemeClr val="tx1"/>
          </a:solidFill>
          <a:latin typeface="Impact" charset="0"/>
          <a:ea typeface="微软雅黑" charset="0"/>
          <a:cs typeface="Impact" charset="0"/>
        </a:defRPr>
      </a:lvl1pPr>
    </p:titleStyle>
    <p:bodyStyle>
      <a:lvl1pPr marL="456946" indent="-456946" algn="l" defTabSz="914400" eaLnBrk="1" fontAlgn="auto" latinLnBrk="0" hangingPunct="1">
        <a:spcBef>
          <a:spcPct val="20000"/>
        </a:spcBef>
        <a:buNone/>
        <a:defRPr sz="4299" kern="1200">
          <a:solidFill>
            <a:schemeClr val="tx1"/>
          </a:solidFill>
          <a:latin typeface="Impact" charset="0"/>
          <a:ea typeface="微软雅黑" charset="0"/>
          <a:cs typeface="Impact" charset="0"/>
        </a:defRPr>
      </a:lvl1pPr>
      <a:lvl2pPr marL="990092" indent="-380746" algn="l" defTabSz="914400" eaLnBrk="1" fontAlgn="auto" latinLnBrk="0" hangingPunct="1">
        <a:spcBef>
          <a:spcPct val="20000"/>
        </a:spcBef>
        <a:buNone/>
        <a:defRPr sz="3699" kern="1200">
          <a:solidFill>
            <a:schemeClr val="tx1"/>
          </a:solidFill>
          <a:latin typeface="Impact" charset="0"/>
          <a:ea typeface="微软雅黑" charset="0"/>
          <a:cs typeface="Impact" charset="0"/>
        </a:defRPr>
      </a:lvl2pPr>
      <a:lvl3pPr marL="1523238" indent="-304546" algn="l" defTabSz="914400" eaLnBrk="1" fontAlgn="auto" latinLnBrk="0" hangingPunct="1">
        <a:spcBef>
          <a:spcPct val="20000"/>
        </a:spcBef>
        <a:buNone/>
        <a:defRPr sz="3199" kern="1200">
          <a:solidFill>
            <a:schemeClr val="tx1"/>
          </a:solidFill>
          <a:latin typeface="Impact" charset="0"/>
          <a:ea typeface="微软雅黑" charset="0"/>
          <a:cs typeface="Impact" charset="0"/>
        </a:defRPr>
      </a:lvl3pPr>
      <a:lvl4pPr marL="213258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4pPr>
      <a:lvl5pPr marL="2741803"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5pPr>
      <a:lvl6pPr marL="3351276"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6pPr>
      <a:lvl7pPr marL="3960495"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7pPr>
      <a:lvl8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8pPr>
      <a:lvl9pPr marL="4569714" indent="-304546" algn="l" defTabSz="914400" eaLnBrk="1" fontAlgn="auto" latinLnBrk="0" hangingPunct="1">
        <a:spcBef>
          <a:spcPct val="20000"/>
        </a:spcBef>
        <a:buNone/>
        <a:defRPr sz="2699" kern="1200">
          <a:solidFill>
            <a:schemeClr val="tx1"/>
          </a:solidFill>
          <a:latin typeface="Impact" charset="0"/>
          <a:ea typeface="微软雅黑" charset="0"/>
          <a:cs typeface="Impact"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6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61.xml"/><Relationship Id="rId6" Type="http://schemas.openxmlformats.org/officeDocument/2006/relationships/image" Target="../media/image12.pn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61.xml"/><Relationship Id="rId5" Type="http://schemas.openxmlformats.org/officeDocument/2006/relationships/image" Target="../media/image12.pn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6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6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6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6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6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6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61.xml"/><Relationship Id="rId5" Type="http://schemas.openxmlformats.org/officeDocument/2006/relationships/image" Target="../media/image12.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3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7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5.gif"/><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6.gif"/><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7.gif"/><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8.gif"/><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49.gif"/><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50.gif"/><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183.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6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6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1.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6" name="图片"/>
          <p:cNvPicPr>
            <a:picLocks noChangeAspect="1"/>
          </p:cNvPicPr>
          <p:nvPr/>
        </p:nvPicPr>
        <p:blipFill>
          <a:blip r:embed="rId4" cstate="print"/>
          <a:srcRect r="14801"/>
          <a:stretch>
            <a:fillRect/>
          </a:stretch>
        </p:blipFill>
        <p:spPr>
          <a:xfrm>
            <a:off x="1804421" y="4607762"/>
            <a:ext cx="10387579" cy="1980286"/>
          </a:xfrm>
          <a:prstGeom prst="rect">
            <a:avLst/>
          </a:prstGeom>
          <a:noFill/>
          <a:ln w="9525" cap="flat" cmpd="sng">
            <a:noFill/>
            <a:prstDash val="solid"/>
            <a:miter/>
          </a:ln>
        </p:spPr>
      </p:pic>
      <p:sp>
        <p:nvSpPr>
          <p:cNvPr id="77" name="矩形"/>
          <p:cNvSpPr>
            <a:spLocks/>
          </p:cNvSpPr>
          <p:nvPr/>
        </p:nvSpPr>
        <p:spPr>
          <a:xfrm>
            <a:off x="2318200" y="1968690"/>
            <a:ext cx="8939080" cy="646330"/>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3600" b="1" u="none" strike="noStrike" kern="1200" cap="none" spc="0" baseline="0">
                <a:gradFill>
                  <a:gsLst>
                    <a:gs pos="28000">
                      <a:srgbClr val="C00000"/>
                    </a:gs>
                    <a:gs pos="67000">
                      <a:srgbClr val="C00000"/>
                    </a:gs>
                    <a:gs pos="0">
                      <a:srgbClr val="FFC000"/>
                    </a:gs>
                    <a:gs pos="100000">
                      <a:srgbClr val="FFC000"/>
                    </a:gs>
                  </a:gsLst>
                  <a:path path="circle">
                    <a:fillToRect l="100000" t="100000"/>
                  </a:path>
                  <a:tileRect r="-100000" b="-100000"/>
                </a:gradFill>
                <a:latin typeface="微软雅黑" charset="0"/>
                <a:ea typeface="微软雅黑" charset="0"/>
                <a:cs typeface="微软雅黑" charset="0"/>
                <a:sym typeface="Arial" charset="0"/>
              </a:rPr>
              <a:t>深入学习贯彻习近平总书记重要讲话精神</a:t>
            </a:r>
          </a:p>
        </p:txBody>
      </p:sp>
      <p:sp>
        <p:nvSpPr>
          <p:cNvPr id="78" name="矩形"/>
          <p:cNvSpPr>
            <a:spLocks/>
          </p:cNvSpPr>
          <p:nvPr/>
        </p:nvSpPr>
        <p:spPr>
          <a:xfrm>
            <a:off x="3797532" y="2760839"/>
            <a:ext cx="5980417" cy="584774"/>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3200" u="none" strike="noStrike" kern="1200" cap="none" spc="0" baseline="0">
                <a:solidFill>
                  <a:srgbClr val="C00000"/>
                </a:solidFill>
                <a:latin typeface="微软雅黑" charset="0"/>
                <a:ea typeface="微软雅黑" charset="0"/>
                <a:cs typeface="微软雅黑" charset="0"/>
                <a:sym typeface="Arial" charset="0"/>
              </a:rPr>
              <a:t>扎实推动长江经济带高质量发展</a:t>
            </a:r>
          </a:p>
        </p:txBody>
      </p:sp>
      <p:pic>
        <p:nvPicPr>
          <p:cNvPr id="79" name="图片"/>
          <p:cNvPicPr>
            <a:picLocks noChangeAspect="1"/>
          </p:cNvPicPr>
          <p:nvPr/>
        </p:nvPicPr>
        <p:blipFill>
          <a:blip r:embed="rId5" cstate="print"/>
          <a:stretch>
            <a:fillRect/>
          </a:stretch>
        </p:blipFill>
        <p:spPr>
          <a:xfrm>
            <a:off x="10671205" y="3679951"/>
            <a:ext cx="785507" cy="390535"/>
          </a:xfrm>
          <a:prstGeom prst="rect">
            <a:avLst/>
          </a:prstGeom>
          <a:noFill/>
          <a:ln w="9525" cap="flat" cmpd="sng">
            <a:noFill/>
            <a:prstDash val="solid"/>
            <a:miter/>
          </a:ln>
        </p:spPr>
      </p:pic>
      <p:pic>
        <p:nvPicPr>
          <p:cNvPr id="80" name="图片"/>
          <p:cNvPicPr>
            <a:picLocks noChangeAspect="1"/>
          </p:cNvPicPr>
          <p:nvPr/>
        </p:nvPicPr>
        <p:blipFill>
          <a:blip r:embed="rId6" cstate="print"/>
          <a:stretch>
            <a:fillRect/>
          </a:stretch>
        </p:blipFill>
        <p:spPr>
          <a:xfrm>
            <a:off x="9879463" y="4579919"/>
            <a:ext cx="450271" cy="249380"/>
          </a:xfrm>
          <a:prstGeom prst="rect">
            <a:avLst/>
          </a:prstGeom>
          <a:noFill/>
          <a:ln w="9525" cap="flat" cmpd="sng">
            <a:noFill/>
            <a:prstDash val="solid"/>
            <a:miter/>
          </a:ln>
        </p:spPr>
      </p:pic>
      <p:pic>
        <p:nvPicPr>
          <p:cNvPr id="81" name="图片"/>
          <p:cNvPicPr>
            <a:picLocks noChangeAspect="1"/>
          </p:cNvPicPr>
          <p:nvPr/>
        </p:nvPicPr>
        <p:blipFill>
          <a:blip r:embed="rId7" cstate="print"/>
          <a:stretch>
            <a:fillRect/>
          </a:stretch>
        </p:blipFill>
        <p:spPr>
          <a:xfrm>
            <a:off x="8540521" y="5074951"/>
            <a:ext cx="457761" cy="152587"/>
          </a:xfrm>
          <a:prstGeom prst="rect">
            <a:avLst/>
          </a:prstGeom>
          <a:noFill/>
          <a:ln w="9525" cap="flat" cmpd="sng">
            <a:noFill/>
            <a:prstDash val="solid"/>
            <a:miter/>
          </a:ln>
        </p:spPr>
      </p:pic>
      <p:pic>
        <p:nvPicPr>
          <p:cNvPr id="82" name="图片"/>
          <p:cNvPicPr>
            <a:picLocks noChangeAspect="1"/>
          </p:cNvPicPr>
          <p:nvPr/>
        </p:nvPicPr>
        <p:blipFill>
          <a:blip r:embed="rId8" cstate="print"/>
          <a:stretch>
            <a:fillRect/>
          </a:stretch>
        </p:blipFill>
        <p:spPr>
          <a:xfrm>
            <a:off x="9341830" y="5152781"/>
            <a:ext cx="382248" cy="122865"/>
          </a:xfrm>
          <a:prstGeom prst="rect">
            <a:avLst/>
          </a:prstGeom>
          <a:noFill/>
          <a:ln w="9525" cap="flat" cmpd="sng">
            <a:noFill/>
            <a:prstDash val="solid"/>
            <a:miter/>
          </a:ln>
        </p:spPr>
      </p:pic>
      <p:pic>
        <p:nvPicPr>
          <p:cNvPr id="83" name="图片"/>
          <p:cNvPicPr>
            <a:picLocks noChangeAspect="1"/>
          </p:cNvPicPr>
          <p:nvPr/>
        </p:nvPicPr>
        <p:blipFill>
          <a:blip r:embed="rId9" cstate="print"/>
          <a:stretch>
            <a:fillRect/>
          </a:stretch>
        </p:blipFill>
        <p:spPr>
          <a:xfrm>
            <a:off x="0" y="5656148"/>
            <a:ext cx="12192000" cy="1238249"/>
          </a:xfrm>
          <a:prstGeom prst="rect">
            <a:avLst/>
          </a:prstGeom>
          <a:noFill/>
          <a:ln w="9525" cap="flat" cmpd="sng">
            <a:noFill/>
            <a:prstDash val="solid"/>
            <a:miter/>
          </a:ln>
        </p:spPr>
      </p:pic>
      <p:pic>
        <p:nvPicPr>
          <p:cNvPr id="84" name="图片">
            <a:hlinkClick r:id="" action="ppaction://media"/>
          </p:cNvPr>
          <p:cNvPicPr>
            <a:picLocks noChangeAspect="1"/>
          </p:cNvPicPr>
          <p:nvPr/>
        </p:nvPicPr>
        <p:blipFill>
          <a:blip r:embed="rId10" cstate="print"/>
          <a:stretch>
            <a:fillRect/>
          </a:stretch>
        </p:blipFill>
        <p:spPr>
          <a:xfrm>
            <a:off x="0" y="-1035019"/>
            <a:ext cx="609600" cy="609600"/>
          </a:xfrm>
          <a:prstGeom prst="rect">
            <a:avLst/>
          </a:prstGeom>
          <a:noFill/>
          <a:ln w="9525" cap="flat" cmpd="sng">
            <a:noFill/>
            <a:prstDash val="solid"/>
            <a:miter/>
          </a:ln>
        </p:spPr>
      </p:pic>
      <p:sp>
        <p:nvSpPr>
          <p:cNvPr id="85" name="曲线"/>
          <p:cNvSpPr>
            <a:spLocks noChangeAspect="1"/>
          </p:cNvSpPr>
          <p:nvPr/>
        </p:nvSpPr>
        <p:spPr>
          <a:xfrm>
            <a:off x="7412774" y="3692007"/>
            <a:ext cx="397547" cy="396000"/>
          </a:xfrm>
          <a:custGeom>
            <a:avLst/>
            <a:gdLst>
              <a:gd name="T1" fmla="*/ 0 w 21600"/>
              <a:gd name="T2" fmla="*/ 0 h 21600"/>
              <a:gd name="T3" fmla="*/ 21600 w 21600"/>
              <a:gd name="T4" fmla="*/ 21600 h 21600"/>
            </a:gdLst>
            <a:ahLst/>
            <a:cxnLst/>
            <a:rect l="T1" t="T2" r="T3" b="T4"/>
            <a:pathLst>
              <a:path w="21600" h="21600">
                <a:moveTo>
                  <a:pt x="15781" y="11019"/>
                </a:moveTo>
                <a:lnTo>
                  <a:pt x="15781" y="8066"/>
                </a:lnTo>
                <a:cubicBezTo>
                  <a:pt x="15781" y="7273"/>
                  <a:pt x="14458" y="7229"/>
                  <a:pt x="14458" y="8066"/>
                </a:cubicBezTo>
                <a:lnTo>
                  <a:pt x="14458" y="11019"/>
                </a:lnTo>
                <a:cubicBezTo>
                  <a:pt x="14458" y="12959"/>
                  <a:pt x="12869" y="14546"/>
                  <a:pt x="10885" y="14546"/>
                </a:cubicBezTo>
                <a:cubicBezTo>
                  <a:pt x="10885" y="14546"/>
                  <a:pt x="10844" y="14546"/>
                  <a:pt x="10844" y="14546"/>
                </a:cubicBezTo>
                <a:lnTo>
                  <a:pt x="10799" y="14546"/>
                </a:lnTo>
                <a:lnTo>
                  <a:pt x="10799" y="14546"/>
                </a:lnTo>
                <a:cubicBezTo>
                  <a:pt x="10755" y="14546"/>
                  <a:pt x="10755" y="14546"/>
                  <a:pt x="10711" y="14546"/>
                </a:cubicBezTo>
                <a:cubicBezTo>
                  <a:pt x="8726" y="14546"/>
                  <a:pt x="7141" y="12959"/>
                  <a:pt x="7141" y="11019"/>
                </a:cubicBezTo>
                <a:lnTo>
                  <a:pt x="7141" y="8066"/>
                </a:lnTo>
                <a:cubicBezTo>
                  <a:pt x="7141" y="7273"/>
                  <a:pt x="5818" y="7229"/>
                  <a:pt x="5818" y="8066"/>
                </a:cubicBezTo>
                <a:cubicBezTo>
                  <a:pt x="5818" y="8463"/>
                  <a:pt x="5818" y="11019"/>
                  <a:pt x="5818" y="11019"/>
                </a:cubicBezTo>
                <a:cubicBezTo>
                  <a:pt x="5818" y="13486"/>
                  <a:pt x="7625" y="15515"/>
                  <a:pt x="10005" y="15822"/>
                </a:cubicBezTo>
                <a:lnTo>
                  <a:pt x="10005" y="17939"/>
                </a:lnTo>
                <a:lnTo>
                  <a:pt x="7050" y="18775"/>
                </a:lnTo>
                <a:lnTo>
                  <a:pt x="14590" y="18775"/>
                </a:lnTo>
                <a:lnTo>
                  <a:pt x="11591" y="17939"/>
                </a:lnTo>
                <a:lnTo>
                  <a:pt x="11591" y="15869"/>
                </a:lnTo>
                <a:cubicBezTo>
                  <a:pt x="13972" y="15515"/>
                  <a:pt x="15781" y="13486"/>
                  <a:pt x="15781" y="11019"/>
                </a:cubicBezTo>
              </a:path>
              <a:path w="21600" h="21600">
                <a:moveTo>
                  <a:pt x="10755" y="13310"/>
                </a:moveTo>
                <a:cubicBezTo>
                  <a:pt x="10755" y="13310"/>
                  <a:pt x="10799" y="13310"/>
                  <a:pt x="10799" y="13310"/>
                </a:cubicBezTo>
                <a:cubicBezTo>
                  <a:pt x="10799" y="13310"/>
                  <a:pt x="10844" y="13310"/>
                  <a:pt x="10844" y="13310"/>
                </a:cubicBezTo>
                <a:cubicBezTo>
                  <a:pt x="12165" y="13310"/>
                  <a:pt x="13224" y="12254"/>
                  <a:pt x="13224" y="10931"/>
                </a:cubicBezTo>
                <a:lnTo>
                  <a:pt x="13224" y="5201"/>
                </a:lnTo>
                <a:cubicBezTo>
                  <a:pt x="13224" y="3876"/>
                  <a:pt x="12165" y="2820"/>
                  <a:pt x="10844" y="2820"/>
                </a:cubicBezTo>
                <a:cubicBezTo>
                  <a:pt x="10844" y="2820"/>
                  <a:pt x="10799" y="2820"/>
                  <a:pt x="10799" y="2820"/>
                </a:cubicBezTo>
                <a:cubicBezTo>
                  <a:pt x="10799" y="2820"/>
                  <a:pt x="10755" y="2820"/>
                  <a:pt x="10755" y="2820"/>
                </a:cubicBezTo>
                <a:cubicBezTo>
                  <a:pt x="9433" y="2820"/>
                  <a:pt x="8375" y="3876"/>
                  <a:pt x="8375" y="5201"/>
                </a:cubicBezTo>
                <a:lnTo>
                  <a:pt x="8375" y="10931"/>
                </a:lnTo>
                <a:cubicBezTo>
                  <a:pt x="8375" y="12254"/>
                  <a:pt x="9433" y="13310"/>
                  <a:pt x="10755" y="13310"/>
                </a:cubicBezTo>
              </a:path>
              <a:path w="21600" h="21600">
                <a:moveTo>
                  <a:pt x="10799" y="0"/>
                </a:moveTo>
                <a:cubicBezTo>
                  <a:pt x="16794" y="0"/>
                  <a:pt x="21600" y="4848"/>
                  <a:pt x="21600" y="10800"/>
                </a:cubicBezTo>
                <a:cubicBezTo>
                  <a:pt x="21600" y="16793"/>
                  <a:pt x="16794" y="21600"/>
                  <a:pt x="10799" y="21600"/>
                </a:cubicBezTo>
                <a:cubicBezTo>
                  <a:pt x="4847" y="21600"/>
                  <a:pt x="0" y="16793"/>
                  <a:pt x="0" y="10800"/>
                </a:cubicBezTo>
                <a:cubicBezTo>
                  <a:pt x="0" y="4848"/>
                  <a:pt x="4847" y="0"/>
                  <a:pt x="10799" y="0"/>
                </a:cubicBezTo>
                <a:close/>
              </a:path>
            </a:pathLst>
          </a:custGeom>
          <a:solidFill>
            <a:srgbClr val="A10000"/>
          </a:solidFill>
          <a:ln w="9525" cap="flat" cmpd="sng">
            <a:noFill/>
            <a:prstDash val="solid"/>
            <a:round/>
          </a:ln>
        </p:spPr>
      </p:sp>
      <p:sp>
        <p:nvSpPr>
          <p:cNvPr id="86" name="矩形"/>
          <p:cNvSpPr>
            <a:spLocks/>
          </p:cNvSpPr>
          <p:nvPr/>
        </p:nvSpPr>
        <p:spPr>
          <a:xfrm>
            <a:off x="7810321" y="3691544"/>
            <a:ext cx="3010700" cy="59954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000" b="1" u="none" strike="noStrike" kern="1200" cap="none" spc="100" baseline="0">
                <a:solidFill>
                  <a:srgbClr val="A10000"/>
                </a:solidFill>
                <a:latin typeface="微软雅黑" charset="0"/>
                <a:ea typeface="微软雅黑" charset="0"/>
                <a:cs typeface="Arial" charset="0"/>
              </a:rPr>
              <a:t>主讲人：</a:t>
            </a:r>
            <a:r>
              <a:rPr lang="zh-CN" altLang="en-US" sz="2600" b="1" u="none" strike="noStrike" kern="1200" cap="none" spc="0" baseline="0">
                <a:solidFill>
                  <a:srgbClr val="800000"/>
                </a:solidFill>
                <a:latin typeface="微软雅黑" charset="0"/>
                <a:ea typeface="微软雅黑" charset="0"/>
                <a:cs typeface="Times New Roman" charset="0"/>
              </a:rPr>
              <a:t>何立峰</a:t>
            </a:r>
            <a:endParaRPr lang="zh-CN" altLang="en-US" sz="2600" b="1" u="none" strike="noStrike" kern="1200" cap="none" spc="100" baseline="0">
              <a:solidFill>
                <a:srgbClr val="800000"/>
              </a:solidFill>
              <a:latin typeface="微软雅黑" charset="0"/>
              <a:ea typeface="微软雅黑" charset="0"/>
              <a:cs typeface="Arial" charset="0"/>
            </a:endParaRPr>
          </a:p>
        </p:txBody>
      </p:sp>
    </p:spTree>
    <p:extLst>
      <p:ext uri="{BB962C8B-B14F-4D97-AF65-F5344CB8AC3E}">
        <p14:creationId xmlns:p14="http://schemas.microsoft.com/office/powerpoint/2010/main" val="1570212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repeatCount="indefinite" fill="hold" nodeType="afterEffect">
                                  <p:stCondLst>
                                    <p:cond delay="0"/>
                                  </p:stCondLst>
                                  <p:childTnLst>
                                    <p:cmd type="call" cmd="playFrom(0.0)">
                                      <p:cBhvr>
                                        <p:cTn id="6" dur="1" fill="hold"/>
                                        <p:tgtEl>
                                          <p:spTgt spid="84"/>
                                        </p:tgtEl>
                                      </p:cBhvr>
                                    </p:cmd>
                                  </p:childTnLst>
                                </p:cTn>
                              </p:par>
                            </p:childTnLst>
                          </p:cTn>
                        </p:par>
                        <p:par>
                          <p:cTn id="7" fill="hold">
                            <p:stCondLst>
                              <p:cond delay="500"/>
                            </p:stCondLst>
                            <p:childTnLst>
                              <p:par>
                                <p:cTn id="8" presetID="16" presetClass="entr" presetSubtype="21" fill="hold" nodeType="after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childTnLst>
                          </p:cTn>
                        </p:par>
                        <p:par>
                          <p:cTn id="11" fill="hold" nodeType="with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par>
                          <p:cTn id="17" fill="hold" nodeType="withGroup">
                            <p:stCondLst>
                              <p:cond delay="1500"/>
                            </p:stCondLst>
                            <p:childTnLst>
                              <p:par>
                                <p:cTn id="18" presetID="53"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childTnLst>
                          </p:cTn>
                        </p:par>
                        <p:par>
                          <p:cTn id="23" fill="hold" nodeType="withGroup">
                            <p:stCondLst>
                              <p:cond delay="2000"/>
                            </p:stCondLst>
                            <p:childTnLst>
                              <p:par>
                                <p:cTn id="24" presetID="26" presetClass="emph" presetSubtype="0" fill="hold" grpId="1" nodeType="afterEffect">
                                  <p:stCondLst>
                                    <p:cond delay="0"/>
                                  </p:stCondLst>
                                  <p:childTnLst>
                                    <p:animEffect transition="out" filter="fade">
                                      <p:cBhvr>
                                        <p:cTn id="25" dur="500" tmFilter="0, 0; .2, .5; .8, .5; 1, 0"/>
                                        <p:tgtEl>
                                          <p:spTgt spid="77"/>
                                        </p:tgtEl>
                                      </p:cBhvr>
                                    </p:animEffect>
                                    <p:animScale>
                                      <p:cBhvr>
                                        <p:cTn id="26" dur="250" autoRev="1" fill="hold"/>
                                        <p:tgtEl>
                                          <p:spTgt spid="77"/>
                                        </p:tgtEl>
                                      </p:cBhvr>
                                      <p:by x="105000" y="105000"/>
                                    </p:animScale>
                                  </p:childTnLst>
                                </p:cTn>
                              </p:par>
                            </p:childTnLst>
                          </p:cTn>
                        </p:par>
                        <p:par>
                          <p:cTn id="27" fill="hold" nodeType="withGroup">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childTnLst>
                          </p:cTn>
                        </p:par>
                        <p:par>
                          <p:cTn id="33" fill="hold" nodeType="withGroup">
                            <p:stCondLst>
                              <p:cond delay="3000"/>
                            </p:stCondLst>
                            <p:childTnLst>
                              <p:par>
                                <p:cTn id="34" presetID="26" presetClass="emph" presetSubtype="0" fill="hold" grpId="2" nodeType="afterEffect">
                                  <p:stCondLst>
                                    <p:cond delay="0"/>
                                  </p:stCondLst>
                                  <p:childTnLst>
                                    <p:animEffect transition="out" filter="fade">
                                      <p:cBhvr>
                                        <p:cTn id="35" dur="500" tmFilter="0, 0; .2, .5; .8, .5; 1, 0"/>
                                        <p:tgtEl>
                                          <p:spTgt spid="77"/>
                                        </p:tgtEl>
                                      </p:cBhvr>
                                    </p:animEffect>
                                    <p:animScale>
                                      <p:cBhvr>
                                        <p:cTn id="36" dur="250" autoRev="1" fill="hold"/>
                                        <p:tgtEl>
                                          <p:spTgt spid="77"/>
                                        </p:tgtEl>
                                      </p:cBhvr>
                                      <p:by x="105000" y="105000"/>
                                    </p:animScale>
                                  </p:childTnLst>
                                </p:cTn>
                              </p:par>
                            </p:childTnLst>
                          </p:cTn>
                        </p:par>
                        <p:par>
                          <p:cTn id="37" fill="hold">
                            <p:stCondLst>
                              <p:cond delay="3500"/>
                            </p:stCondLst>
                            <p:childTnLst>
                              <p:par>
                                <p:cTn id="38" presetID="2" presetClass="entr" presetSubtype="6"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500" fill="hold"/>
                                        <p:tgtEl>
                                          <p:spTgt spid="79"/>
                                        </p:tgtEl>
                                        <p:attrNameLst>
                                          <p:attrName>ppt_x</p:attrName>
                                        </p:attrNameLst>
                                      </p:cBhvr>
                                      <p:tavLst>
                                        <p:tav tm="0">
                                          <p:val>
                                            <p:strVal val="1+#ppt_w/2"/>
                                          </p:val>
                                        </p:tav>
                                        <p:tav tm="100000">
                                          <p:val>
                                            <p:strVal val="#ppt_x"/>
                                          </p:val>
                                        </p:tav>
                                      </p:tavLst>
                                    </p:anim>
                                    <p:anim calcmode="lin" valueType="num">
                                      <p:cBhvr additive="base">
                                        <p:cTn id="41" dur="500" fill="hold"/>
                                        <p:tgtEl>
                                          <p:spTgt spid="79"/>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250"/>
                                  </p:stCondLst>
                                  <p:childTnLst>
                                    <p:set>
                                      <p:cBhvr>
                                        <p:cTn id="43" dur="1" fill="hold">
                                          <p:stCondLst>
                                            <p:cond delay="0"/>
                                          </p:stCondLst>
                                        </p:cTn>
                                        <p:tgtEl>
                                          <p:spTgt spid="80"/>
                                        </p:tgtEl>
                                        <p:attrNameLst>
                                          <p:attrName>style.visibility</p:attrName>
                                        </p:attrNameLst>
                                      </p:cBhvr>
                                      <p:to>
                                        <p:strVal val="visible"/>
                                      </p:to>
                                    </p:set>
                                    <p:anim calcmode="lin" valueType="num">
                                      <p:cBhvr additive="base">
                                        <p:cTn id="44" dur="500" fill="hold"/>
                                        <p:tgtEl>
                                          <p:spTgt spid="80"/>
                                        </p:tgtEl>
                                        <p:attrNameLst>
                                          <p:attrName>ppt_x</p:attrName>
                                        </p:attrNameLst>
                                      </p:cBhvr>
                                      <p:tavLst>
                                        <p:tav tm="0">
                                          <p:val>
                                            <p:strVal val="1+#ppt_w/2"/>
                                          </p:val>
                                        </p:tav>
                                        <p:tav tm="100000">
                                          <p:val>
                                            <p:strVal val="#ppt_x"/>
                                          </p:val>
                                        </p:tav>
                                      </p:tavLst>
                                    </p:anim>
                                    <p:anim calcmode="lin" valueType="num">
                                      <p:cBhvr additive="base">
                                        <p:cTn id="45" dur="500" fill="hold"/>
                                        <p:tgtEl>
                                          <p:spTgt spid="80"/>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50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1+#ppt_w/2"/>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25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1+#ppt_w/2"/>
                                          </p:val>
                                        </p:tav>
                                        <p:tav tm="100000">
                                          <p:val>
                                            <p:strVal val="#ppt_x"/>
                                          </p:val>
                                        </p:tav>
                                      </p:tavLst>
                                    </p:anim>
                                    <p:anim calcmode="lin" valueType="num">
                                      <p:cBhvr additive="base">
                                        <p:cTn id="53" dur="500" fill="hold"/>
                                        <p:tgtEl>
                                          <p:spTgt spid="82"/>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Effect transition="in" filter="fade">
                                      <p:cBhvr>
                                        <p:cTn id="59" dur="500"/>
                                        <p:tgtEl>
                                          <p:spTgt spid="85"/>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left)">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7" grpId="2"/>
      <p:bldP spid="78" grpId="0"/>
      <p:bldP spid="85" grpId="0" animBg="1"/>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56" name="矩形"/>
          <p:cNvSpPr>
            <a:spLocks/>
          </p:cNvSpPr>
          <p:nvPr/>
        </p:nvSpPr>
        <p:spPr>
          <a:xfrm>
            <a:off x="924632" y="162915"/>
            <a:ext cx="7481159"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（三）</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推动长江经济带发展，引领全国创新发展</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257" name="矩形"/>
          <p:cNvSpPr>
            <a:spLocks/>
          </p:cNvSpPr>
          <p:nvPr/>
        </p:nvSpPr>
        <p:spPr>
          <a:xfrm>
            <a:off x="1553435" y="1259688"/>
            <a:ext cx="6488683" cy="511959"/>
          </a:xfrm>
          <a:prstGeom prst="rect">
            <a:avLst/>
          </a:prstGeom>
          <a:solidFill>
            <a:srgbClr val="CCC7B6"/>
          </a:solidFill>
          <a:ln w="15875" cap="rnd" cmpd="sng">
            <a:noFill/>
            <a:prstDash val="solid"/>
            <a:round/>
          </a:ln>
        </p:spPr>
        <p:txBody>
          <a:bodyPr vert="horz" wrap="square" lIns="0" tIns="72000" rIns="0" bIns="72000" anchor="ctr" anchorCtr="0">
            <a:prstTxWarp prst="textNoShape">
              <a:avLst/>
            </a:prstTxWarp>
          </a:bodyPr>
          <a:lstStyle/>
          <a:p>
            <a:pPr marL="0" indent="0" algn="ctr" defTabSz="914273">
              <a:lnSpc>
                <a:spcPct val="125000"/>
              </a:lnSpc>
              <a:spcBef>
                <a:spcPts val="0"/>
              </a:spcBef>
              <a:spcAft>
                <a:spcPts val="0"/>
              </a:spcAft>
              <a:buNone/>
            </a:pPr>
            <a:r>
              <a:rPr lang="zh-CN" altLang="en-US" sz="2000" b="1" u="none" strike="noStrike" kern="1200" cap="none" spc="0" baseline="0">
                <a:solidFill>
                  <a:srgbClr val="800000"/>
                </a:solidFill>
                <a:latin typeface="微软雅黑" charset="0"/>
                <a:ea typeface="微软雅黑" charset="0"/>
                <a:cs typeface="微软雅黑" charset="0"/>
              </a:rPr>
              <a:t>长江沿线是我国创新要素最集聚的区域之一</a:t>
            </a:r>
            <a:endParaRPr lang="zh-CN" altLang="en-US" sz="2000" b="1" i="0" u="none" strike="noStrike" kern="0" cap="none" spc="0" baseline="0">
              <a:solidFill>
                <a:srgbClr val="800000"/>
              </a:solidFill>
              <a:latin typeface="微软雅黑" charset="0"/>
              <a:ea typeface="微软雅黑" charset="0"/>
              <a:cs typeface="微软雅黑" charset="0"/>
            </a:endParaRPr>
          </a:p>
        </p:txBody>
      </p:sp>
      <p:sp>
        <p:nvSpPr>
          <p:cNvPr id="258" name="右三角"/>
          <p:cNvSpPr>
            <a:spLocks/>
          </p:cNvSpPr>
          <p:nvPr/>
        </p:nvSpPr>
        <p:spPr>
          <a:xfrm>
            <a:off x="8048545" y="1229091"/>
            <a:ext cx="163567" cy="522277"/>
          </a:xfrm>
          <a:prstGeom prst="rtTriangle">
            <a:avLst/>
          </a:prstGeom>
          <a:solidFill>
            <a:srgbClr val="6E3F0C"/>
          </a:solidFill>
          <a:ln w="15875" cap="rnd" cmpd="sng">
            <a:noFill/>
            <a:prstDash val="solid"/>
            <a:round/>
          </a:ln>
        </p:spPr>
      </p:sp>
      <p:sp>
        <p:nvSpPr>
          <p:cNvPr id="259" name="右大括号"/>
          <p:cNvSpPr>
            <a:spLocks/>
          </p:cNvSpPr>
          <p:nvPr/>
        </p:nvSpPr>
        <p:spPr>
          <a:xfrm>
            <a:off x="8583033" y="2419648"/>
            <a:ext cx="270510" cy="3536951"/>
          </a:xfrm>
          <a:prstGeom prst="rightBrace">
            <a:avLst>
              <a:gd name="adj1" fmla="val 8111"/>
              <a:gd name="adj2" fmla="val 49736"/>
            </a:avLst>
          </a:prstGeom>
          <a:noFill/>
          <a:ln w="34925" cap="rnd" cmpd="sng">
            <a:solidFill>
              <a:srgbClr val="7F7F7F"/>
            </a:solidFill>
            <a:prstDash val="sysDash"/>
            <a:round/>
          </a:ln>
          <a:effectLst>
            <a:outerShdw blurRad="38100" dist="25400" dir="5400000" rotWithShape="0">
              <a:srgbClr val="000000">
                <a:alpha val="24705"/>
              </a:srgbClr>
            </a:outerShdw>
          </a:effectLst>
        </p:spPr>
      </p:sp>
      <p:grpSp>
        <p:nvGrpSpPr>
          <p:cNvPr id="275" name="组合"/>
          <p:cNvGrpSpPr>
            <a:grpSpLocks/>
          </p:cNvGrpSpPr>
          <p:nvPr/>
        </p:nvGrpSpPr>
        <p:grpSpPr>
          <a:xfrm>
            <a:off x="634245" y="2619703"/>
            <a:ext cx="3692729" cy="3101428"/>
            <a:chOff x="634245" y="2619703"/>
            <a:chExt cx="3692729" cy="3101428"/>
          </a:xfrm>
        </p:grpSpPr>
        <p:grpSp>
          <p:nvGrpSpPr>
            <p:cNvPr id="262" name="组合"/>
            <p:cNvGrpSpPr>
              <a:grpSpLocks/>
            </p:cNvGrpSpPr>
            <p:nvPr/>
          </p:nvGrpSpPr>
          <p:grpSpPr>
            <a:xfrm>
              <a:off x="688813" y="3268470"/>
              <a:ext cx="3638160" cy="476250"/>
              <a:chOff x="688813" y="3268470"/>
              <a:chExt cx="3638160" cy="476250"/>
            </a:xfrm>
          </p:grpSpPr>
          <p:sp>
            <p:nvSpPr>
              <p:cNvPr id="260" name="圆角矩形"/>
              <p:cNvSpPr>
                <a:spLocks/>
              </p:cNvSpPr>
              <p:nvPr/>
            </p:nvSpPr>
            <p:spPr>
              <a:xfrm>
                <a:off x="688813" y="3268470"/>
                <a:ext cx="3638157" cy="476250"/>
              </a:xfrm>
              <a:prstGeom prst="roundRect">
                <a:avLst>
                  <a:gd name="adj" fmla="val 16666"/>
                </a:avLst>
              </a:prstGeom>
              <a:solidFill>
                <a:srgbClr val="A66012"/>
              </a:solidFill>
              <a:ln w="15875" cap="rnd" cmpd="sng">
                <a:solidFill>
                  <a:srgbClr val="FFFFFF"/>
                </a:solidFill>
                <a:prstDash val="solid"/>
                <a:round/>
              </a:ln>
            </p:spPr>
          </p:sp>
          <p:sp>
            <p:nvSpPr>
              <p:cNvPr id="261" name="矩形"/>
              <p:cNvSpPr>
                <a:spLocks/>
              </p:cNvSpPr>
              <p:nvPr/>
            </p:nvSpPr>
            <p:spPr>
              <a:xfrm>
                <a:off x="776951" y="3290195"/>
                <a:ext cx="3550023"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zh-CN" altLang="en-US" sz="2000" b="1" u="none" strike="noStrike" kern="0" cap="none" spc="0" baseline="0">
                    <a:solidFill>
                      <a:srgbClr val="FFFFFF"/>
                    </a:solidFill>
                    <a:latin typeface="微软雅黑" charset="0"/>
                    <a:ea typeface="微软雅黑" charset="0"/>
                    <a:cs typeface="微软雅黑" charset="0"/>
                  </a:rPr>
                  <a:t>研发经费支出占全国</a:t>
                </a:r>
                <a:r>
                  <a:rPr lang="en-US" altLang="zh-CN" sz="2000" b="1" u="none" strike="noStrike" kern="0" cap="none" spc="0" baseline="0">
                    <a:solidFill>
                      <a:srgbClr val="FFFFFF"/>
                    </a:solidFill>
                    <a:latin typeface="微软雅黑" charset="0"/>
                    <a:ea typeface="微软雅黑" charset="0"/>
                    <a:cs typeface="微软雅黑" charset="0"/>
                  </a:rPr>
                  <a:t>46.7%</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65" name="组合"/>
            <p:cNvGrpSpPr>
              <a:grpSpLocks/>
            </p:cNvGrpSpPr>
            <p:nvPr/>
          </p:nvGrpSpPr>
          <p:grpSpPr>
            <a:xfrm>
              <a:off x="688817" y="3967150"/>
              <a:ext cx="3638157" cy="476250"/>
              <a:chOff x="688817" y="3967150"/>
              <a:chExt cx="3638157" cy="476250"/>
            </a:xfrm>
          </p:grpSpPr>
          <p:sp>
            <p:nvSpPr>
              <p:cNvPr id="263" name="圆角矩形"/>
              <p:cNvSpPr>
                <a:spLocks/>
              </p:cNvSpPr>
              <p:nvPr/>
            </p:nvSpPr>
            <p:spPr>
              <a:xfrm>
                <a:off x="688817" y="3967150"/>
                <a:ext cx="3638157" cy="476250"/>
              </a:xfrm>
              <a:prstGeom prst="roundRect">
                <a:avLst>
                  <a:gd name="adj" fmla="val 16666"/>
                </a:avLst>
              </a:prstGeom>
              <a:solidFill>
                <a:srgbClr val="A66012"/>
              </a:solidFill>
              <a:ln w="15875" cap="rnd" cmpd="sng">
                <a:solidFill>
                  <a:srgbClr val="FFFFFF"/>
                </a:solidFill>
                <a:prstDash val="solid"/>
                <a:round/>
              </a:ln>
            </p:spPr>
          </p:sp>
          <p:sp>
            <p:nvSpPr>
              <p:cNvPr id="264" name="矩形"/>
              <p:cNvSpPr>
                <a:spLocks/>
              </p:cNvSpPr>
              <p:nvPr/>
            </p:nvSpPr>
            <p:spPr>
              <a:xfrm>
                <a:off x="732883" y="3988069"/>
                <a:ext cx="3550020"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2000" b="1" u="none" strike="noStrike" kern="0" cap="none" spc="0" baseline="0">
                    <a:solidFill>
                      <a:srgbClr val="FFFFFF"/>
                    </a:solidFill>
                    <a:latin typeface="微软雅黑" charset="0"/>
                    <a:ea typeface="微软雅黑" charset="0"/>
                    <a:cs typeface="微软雅黑" charset="0"/>
                  </a:rPr>
                  <a:t>有效发明专利占全国</a:t>
                </a:r>
                <a:r>
                  <a:rPr lang="en-US" altLang="zh-CN" sz="2000" b="1" u="none" strike="noStrike" kern="0" cap="none" spc="0" baseline="0">
                    <a:solidFill>
                      <a:srgbClr val="FFFFFF"/>
                    </a:solidFill>
                    <a:latin typeface="微软雅黑" charset="0"/>
                    <a:ea typeface="微软雅黑" charset="0"/>
                    <a:cs typeface="微软雅黑" charset="0"/>
                  </a:rPr>
                  <a:t>40%</a:t>
                </a:r>
                <a:r>
                  <a:rPr lang="zh-CN" altLang="en-US" sz="2000" b="1" u="none" strike="noStrike" kern="0" cap="none" spc="0" baseline="0">
                    <a:solidFill>
                      <a:srgbClr val="FFFFFF"/>
                    </a:solidFill>
                    <a:latin typeface="微软雅黑" charset="0"/>
                    <a:ea typeface="微软雅黑" charset="0"/>
                    <a:cs typeface="微软雅黑" charset="0"/>
                  </a:rPr>
                  <a:t>以上</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68" name="组合"/>
            <p:cNvGrpSpPr>
              <a:grpSpLocks/>
            </p:cNvGrpSpPr>
            <p:nvPr/>
          </p:nvGrpSpPr>
          <p:grpSpPr>
            <a:xfrm>
              <a:off x="672332" y="4638746"/>
              <a:ext cx="3589054" cy="476249"/>
              <a:chOff x="672332" y="4638746"/>
              <a:chExt cx="3589054" cy="476249"/>
            </a:xfrm>
          </p:grpSpPr>
          <p:sp>
            <p:nvSpPr>
              <p:cNvPr id="266" name="圆角矩形"/>
              <p:cNvSpPr>
                <a:spLocks/>
              </p:cNvSpPr>
              <p:nvPr/>
            </p:nvSpPr>
            <p:spPr>
              <a:xfrm>
                <a:off x="672332" y="4638746"/>
                <a:ext cx="3589054" cy="476249"/>
              </a:xfrm>
              <a:prstGeom prst="roundRect">
                <a:avLst>
                  <a:gd name="adj" fmla="val 16666"/>
                </a:avLst>
              </a:prstGeom>
              <a:solidFill>
                <a:srgbClr val="A66012"/>
              </a:solidFill>
              <a:ln w="15875" cap="rnd" cmpd="sng">
                <a:solidFill>
                  <a:srgbClr val="FFFFFF"/>
                </a:solidFill>
                <a:prstDash val="solid"/>
                <a:round/>
              </a:ln>
            </p:spPr>
          </p:sp>
          <p:sp>
            <p:nvSpPr>
              <p:cNvPr id="267" name="矩形"/>
              <p:cNvSpPr>
                <a:spLocks/>
              </p:cNvSpPr>
              <p:nvPr/>
            </p:nvSpPr>
            <p:spPr>
              <a:xfrm>
                <a:off x="693847" y="4676816"/>
                <a:ext cx="3384350" cy="40011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zh-CN" altLang="en-US" sz="2000" b="1" u="none" strike="noStrike" kern="0" cap="none" spc="0" baseline="0">
                    <a:solidFill>
                      <a:srgbClr val="FFFFFF"/>
                    </a:solidFill>
                    <a:latin typeface="微软雅黑" charset="0"/>
                    <a:ea typeface="微软雅黑" charset="0"/>
                    <a:cs typeface="微软雅黑" charset="0"/>
                  </a:rPr>
                  <a:t>科技特派员达到</a:t>
                </a:r>
                <a:r>
                  <a:rPr lang="en-US" altLang="zh-CN" sz="2000" b="1" u="none" strike="noStrike" kern="0" cap="none" spc="0" baseline="0">
                    <a:solidFill>
                      <a:srgbClr val="FFFFFF"/>
                    </a:solidFill>
                    <a:latin typeface="微软雅黑" charset="0"/>
                    <a:ea typeface="微软雅黑" charset="0"/>
                    <a:cs typeface="微软雅黑" charset="0"/>
                  </a:rPr>
                  <a:t>30</a:t>
                </a:r>
                <a:r>
                  <a:rPr lang="zh-CN" altLang="en-US" sz="2000" b="1" u="none" strike="noStrike" kern="0" cap="none" spc="0" baseline="0">
                    <a:solidFill>
                      <a:srgbClr val="FFFFFF"/>
                    </a:solidFill>
                    <a:latin typeface="微软雅黑" charset="0"/>
                    <a:ea typeface="微软雅黑" charset="0"/>
                    <a:cs typeface="微软雅黑" charset="0"/>
                  </a:rPr>
                  <a:t>万人</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71" name="组合"/>
            <p:cNvGrpSpPr>
              <a:grpSpLocks/>
            </p:cNvGrpSpPr>
            <p:nvPr/>
          </p:nvGrpSpPr>
          <p:grpSpPr>
            <a:xfrm>
              <a:off x="634245" y="5244881"/>
              <a:ext cx="3692724" cy="476250"/>
              <a:chOff x="634245" y="5244881"/>
              <a:chExt cx="3692724" cy="476250"/>
            </a:xfrm>
          </p:grpSpPr>
          <p:sp>
            <p:nvSpPr>
              <p:cNvPr id="269" name="圆角矩形"/>
              <p:cNvSpPr>
                <a:spLocks/>
              </p:cNvSpPr>
              <p:nvPr/>
            </p:nvSpPr>
            <p:spPr>
              <a:xfrm>
                <a:off x="634245" y="5244881"/>
                <a:ext cx="3648656" cy="476250"/>
              </a:xfrm>
              <a:prstGeom prst="roundRect">
                <a:avLst>
                  <a:gd name="adj" fmla="val 16666"/>
                </a:avLst>
              </a:prstGeom>
              <a:solidFill>
                <a:srgbClr val="A66012"/>
              </a:solidFill>
              <a:ln w="15875" cap="rnd" cmpd="sng">
                <a:solidFill>
                  <a:srgbClr val="FFFFFF"/>
                </a:solidFill>
                <a:prstDash val="solid"/>
                <a:round/>
              </a:ln>
            </p:spPr>
          </p:sp>
          <p:sp>
            <p:nvSpPr>
              <p:cNvPr id="270" name="矩形"/>
              <p:cNvSpPr>
                <a:spLocks/>
              </p:cNvSpPr>
              <p:nvPr/>
            </p:nvSpPr>
            <p:spPr>
              <a:xfrm>
                <a:off x="637095" y="5282952"/>
                <a:ext cx="3689874"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i="0" u="none" strike="noStrike" kern="0" cap="none" spc="0" baseline="0">
                    <a:solidFill>
                      <a:srgbClr val="FFFFFF"/>
                    </a:solidFill>
                    <a:latin typeface="微软雅黑" charset="0"/>
                    <a:ea typeface="微软雅黑" charset="0"/>
                    <a:cs typeface="微软雅黑" charset="0"/>
                  </a:rPr>
                  <a:t>9</a:t>
                </a:r>
                <a:r>
                  <a:rPr lang="zh-CN" altLang="en-US" sz="2000" b="1" i="0" u="none" strike="noStrike" kern="0" cap="none" spc="0" baseline="0">
                    <a:solidFill>
                      <a:srgbClr val="FFFFFF"/>
                    </a:solidFill>
                    <a:latin typeface="微软雅黑" charset="0"/>
                    <a:ea typeface="微软雅黑" charset="0"/>
                    <a:cs typeface="微软雅黑" charset="0"/>
                  </a:rPr>
                  <a:t>个国家级自主创新示范区</a:t>
                </a:r>
              </a:p>
            </p:txBody>
          </p:sp>
        </p:grpSp>
        <p:grpSp>
          <p:nvGrpSpPr>
            <p:cNvPr id="274" name="组合"/>
            <p:cNvGrpSpPr>
              <a:grpSpLocks/>
            </p:cNvGrpSpPr>
            <p:nvPr/>
          </p:nvGrpSpPr>
          <p:grpSpPr>
            <a:xfrm>
              <a:off x="688811" y="2619703"/>
              <a:ext cx="3638162" cy="476250"/>
              <a:chOff x="688811" y="2619703"/>
              <a:chExt cx="3638162" cy="476250"/>
            </a:xfrm>
          </p:grpSpPr>
          <p:sp>
            <p:nvSpPr>
              <p:cNvPr id="272" name="圆角矩形"/>
              <p:cNvSpPr>
                <a:spLocks/>
              </p:cNvSpPr>
              <p:nvPr/>
            </p:nvSpPr>
            <p:spPr>
              <a:xfrm>
                <a:off x="688811" y="2619703"/>
                <a:ext cx="3638162" cy="476250"/>
              </a:xfrm>
              <a:prstGeom prst="roundRect">
                <a:avLst>
                  <a:gd name="adj" fmla="val 16666"/>
                </a:avLst>
              </a:prstGeom>
              <a:solidFill>
                <a:srgbClr val="A66012"/>
              </a:solidFill>
              <a:ln w="15875" cap="rnd" cmpd="sng">
                <a:solidFill>
                  <a:srgbClr val="FFFFFF"/>
                </a:solidFill>
                <a:prstDash val="solid"/>
                <a:round/>
              </a:ln>
            </p:spPr>
          </p:sp>
          <p:sp>
            <p:nvSpPr>
              <p:cNvPr id="273" name="矩形"/>
              <p:cNvSpPr>
                <a:spLocks/>
              </p:cNvSpPr>
              <p:nvPr/>
            </p:nvSpPr>
            <p:spPr>
              <a:xfrm>
                <a:off x="688811" y="2657773"/>
                <a:ext cx="3638162"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2000" b="1" u="none" strike="noStrike" kern="0" cap="none" spc="0" baseline="0">
                    <a:solidFill>
                      <a:srgbClr val="FFFFFF"/>
                    </a:solidFill>
                    <a:latin typeface="微软雅黑" charset="0"/>
                    <a:ea typeface="微软雅黑" charset="0"/>
                    <a:cs typeface="微软雅黑" charset="0"/>
                  </a:rPr>
                  <a:t>普通高等院校数量占全国</a:t>
                </a:r>
                <a:r>
                  <a:rPr lang="en-US" altLang="zh-CN" sz="2000" b="1" u="none" strike="noStrike" kern="0" cap="none" spc="0" baseline="0">
                    <a:solidFill>
                      <a:srgbClr val="FFFFFF"/>
                    </a:solidFill>
                    <a:latin typeface="微软雅黑" charset="0"/>
                    <a:ea typeface="微软雅黑" charset="0"/>
                    <a:cs typeface="微软雅黑" charset="0"/>
                  </a:rPr>
                  <a:t>43%</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sp>
        <p:nvSpPr>
          <p:cNvPr id="276" name="矩形"/>
          <p:cNvSpPr>
            <a:spLocks/>
          </p:cNvSpPr>
          <p:nvPr/>
        </p:nvSpPr>
        <p:spPr>
          <a:xfrm>
            <a:off x="8563259" y="3589206"/>
            <a:ext cx="448401" cy="830995"/>
          </a:xfrm>
          <a:prstGeom prst="rect">
            <a:avLst/>
          </a:prstGeom>
          <a:gradFill rotWithShape="1">
            <a:gsLst>
              <a:gs pos="0">
                <a:srgbClr val="AA4A3D">
                  <a:lumMod val="96000"/>
                  <a:lumOff val="4000"/>
                  <a:alpha val="100000"/>
                </a:srgbClr>
              </a:gs>
              <a:gs pos="100000">
                <a:srgbClr val="A32F10">
                  <a:lumMod val="94000"/>
                  <a:alpha val="100000"/>
                </a:srgbClr>
              </a:gs>
            </a:gsLst>
            <a:lin ang="5400000" scaled="1"/>
          </a:gradFill>
          <a:ln w="9525" cap="flat" cmpd="sng">
            <a:noFill/>
            <a:prstDash val="solid"/>
            <a:round/>
          </a:ln>
          <a:effectLst>
            <a:outerShdw blurRad="57150" dist="19050" dir="5400000" algn="ctr" rotWithShape="0">
              <a:srgbClr val="000000">
                <a:alpha val="62745"/>
              </a:srgbClr>
            </a:outerShdw>
            <a:softEdge rad="12700"/>
          </a:effectLst>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00000"/>
              </a:lnSpc>
              <a:spcBef>
                <a:spcPts val="0"/>
              </a:spcBef>
              <a:spcAft>
                <a:spcPts val="0"/>
              </a:spcAft>
              <a:buNone/>
            </a:pPr>
            <a:r>
              <a:rPr lang="zh-CN" altLang="en-US" sz="2400" b="0" i="0" u="none" strike="noStrike" kern="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微软雅黑" charset="0"/>
              </a:rPr>
              <a:t>占据</a:t>
            </a:r>
          </a:p>
        </p:txBody>
      </p:sp>
      <p:grpSp>
        <p:nvGrpSpPr>
          <p:cNvPr id="292" name="组合"/>
          <p:cNvGrpSpPr>
            <a:grpSpLocks/>
          </p:cNvGrpSpPr>
          <p:nvPr/>
        </p:nvGrpSpPr>
        <p:grpSpPr>
          <a:xfrm>
            <a:off x="4627126" y="2619703"/>
            <a:ext cx="3692729" cy="3101428"/>
            <a:chOff x="4627126" y="2619703"/>
            <a:chExt cx="3692729" cy="3101428"/>
          </a:xfrm>
        </p:grpSpPr>
        <p:grpSp>
          <p:nvGrpSpPr>
            <p:cNvPr id="279" name="组合"/>
            <p:cNvGrpSpPr>
              <a:grpSpLocks/>
            </p:cNvGrpSpPr>
            <p:nvPr/>
          </p:nvGrpSpPr>
          <p:grpSpPr>
            <a:xfrm>
              <a:off x="4681693" y="3268470"/>
              <a:ext cx="3638162" cy="476250"/>
              <a:chOff x="4681693" y="3268470"/>
              <a:chExt cx="3638162" cy="476250"/>
            </a:xfrm>
          </p:grpSpPr>
          <p:sp>
            <p:nvSpPr>
              <p:cNvPr id="277" name="圆角矩形"/>
              <p:cNvSpPr>
                <a:spLocks/>
              </p:cNvSpPr>
              <p:nvPr/>
            </p:nvSpPr>
            <p:spPr>
              <a:xfrm>
                <a:off x="4681693" y="3268470"/>
                <a:ext cx="3638157" cy="476250"/>
              </a:xfrm>
              <a:prstGeom prst="roundRect">
                <a:avLst>
                  <a:gd name="adj" fmla="val 16666"/>
                </a:avLst>
              </a:prstGeom>
              <a:solidFill>
                <a:srgbClr val="A66012"/>
              </a:solidFill>
              <a:ln w="15875" cap="rnd" cmpd="sng">
                <a:solidFill>
                  <a:srgbClr val="FFFFFF"/>
                </a:solidFill>
                <a:prstDash val="solid"/>
                <a:round/>
              </a:ln>
            </p:spPr>
          </p:sp>
          <p:sp>
            <p:nvSpPr>
              <p:cNvPr id="278" name="矩形"/>
              <p:cNvSpPr>
                <a:spLocks/>
              </p:cNvSpPr>
              <p:nvPr/>
            </p:nvSpPr>
            <p:spPr>
              <a:xfrm>
                <a:off x="4769832" y="3290195"/>
                <a:ext cx="3550023"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u="none" strike="noStrike" kern="0" cap="none" spc="0" baseline="0">
                    <a:solidFill>
                      <a:srgbClr val="FFFFFF"/>
                    </a:solidFill>
                    <a:latin typeface="微软雅黑" charset="0"/>
                    <a:ea typeface="微软雅黑" charset="0"/>
                    <a:cs typeface="微软雅黑" charset="0"/>
                  </a:rPr>
                  <a:t>62</a:t>
                </a:r>
                <a:r>
                  <a:rPr lang="zh-CN" altLang="en-US" sz="2000" b="1" u="none" strike="noStrike" kern="0" cap="none" spc="0" baseline="0">
                    <a:solidFill>
                      <a:srgbClr val="FFFFFF"/>
                    </a:solidFill>
                    <a:latin typeface="微软雅黑" charset="0"/>
                    <a:ea typeface="微软雅黑" charset="0"/>
                    <a:cs typeface="微软雅黑" charset="0"/>
                  </a:rPr>
                  <a:t>个国家工程实验室</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82" name="组合"/>
            <p:cNvGrpSpPr>
              <a:grpSpLocks/>
            </p:cNvGrpSpPr>
            <p:nvPr/>
          </p:nvGrpSpPr>
          <p:grpSpPr>
            <a:xfrm>
              <a:off x="4681698" y="3967150"/>
              <a:ext cx="3638157" cy="476250"/>
              <a:chOff x="4681698" y="3967150"/>
              <a:chExt cx="3638157" cy="476250"/>
            </a:xfrm>
          </p:grpSpPr>
          <p:sp>
            <p:nvSpPr>
              <p:cNvPr id="280" name="圆角矩形"/>
              <p:cNvSpPr>
                <a:spLocks/>
              </p:cNvSpPr>
              <p:nvPr/>
            </p:nvSpPr>
            <p:spPr>
              <a:xfrm>
                <a:off x="4681698" y="3967150"/>
                <a:ext cx="3638157" cy="476250"/>
              </a:xfrm>
              <a:prstGeom prst="roundRect">
                <a:avLst>
                  <a:gd name="adj" fmla="val 16666"/>
                </a:avLst>
              </a:prstGeom>
              <a:solidFill>
                <a:srgbClr val="A66012"/>
              </a:solidFill>
              <a:ln w="15875" cap="rnd" cmpd="sng">
                <a:solidFill>
                  <a:srgbClr val="FFFFFF"/>
                </a:solidFill>
                <a:prstDash val="solid"/>
                <a:round/>
              </a:ln>
            </p:spPr>
          </p:sp>
          <p:sp>
            <p:nvSpPr>
              <p:cNvPr id="281" name="矩形"/>
              <p:cNvSpPr>
                <a:spLocks/>
              </p:cNvSpPr>
              <p:nvPr/>
            </p:nvSpPr>
            <p:spPr>
              <a:xfrm>
                <a:off x="4725763" y="3988069"/>
                <a:ext cx="3550019"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i="0" u="none" strike="noStrike" kern="0" cap="none" spc="0" baseline="0">
                    <a:solidFill>
                      <a:srgbClr val="FFFFFF"/>
                    </a:solidFill>
                    <a:latin typeface="微软雅黑" charset="0"/>
                    <a:ea typeface="微软雅黑" charset="0"/>
                    <a:cs typeface="微软雅黑" charset="0"/>
                  </a:rPr>
                  <a:t>161</a:t>
                </a:r>
                <a:r>
                  <a:rPr lang="zh-CN" altLang="en-US" sz="2000" b="1" i="0" u="none" strike="noStrike" kern="0" cap="none" spc="0" baseline="0">
                    <a:solidFill>
                      <a:srgbClr val="FFFFFF"/>
                    </a:solidFill>
                    <a:latin typeface="微软雅黑" charset="0"/>
                    <a:ea typeface="微软雅黑" charset="0"/>
                    <a:cs typeface="微软雅黑" charset="0"/>
                  </a:rPr>
                  <a:t>个国家重点实验室</a:t>
                </a:r>
              </a:p>
            </p:txBody>
          </p:sp>
        </p:grpSp>
        <p:grpSp>
          <p:nvGrpSpPr>
            <p:cNvPr id="285" name="组合"/>
            <p:cNvGrpSpPr>
              <a:grpSpLocks/>
            </p:cNvGrpSpPr>
            <p:nvPr/>
          </p:nvGrpSpPr>
          <p:grpSpPr>
            <a:xfrm>
              <a:off x="4665212" y="4638746"/>
              <a:ext cx="3589053" cy="476249"/>
              <a:chOff x="4665212" y="4638746"/>
              <a:chExt cx="3589053" cy="476249"/>
            </a:xfrm>
          </p:grpSpPr>
          <p:sp>
            <p:nvSpPr>
              <p:cNvPr id="283" name="圆角矩形"/>
              <p:cNvSpPr>
                <a:spLocks/>
              </p:cNvSpPr>
              <p:nvPr/>
            </p:nvSpPr>
            <p:spPr>
              <a:xfrm>
                <a:off x="4665212" y="4638746"/>
                <a:ext cx="3589053" cy="476249"/>
              </a:xfrm>
              <a:prstGeom prst="roundRect">
                <a:avLst>
                  <a:gd name="adj" fmla="val 16666"/>
                </a:avLst>
              </a:prstGeom>
              <a:solidFill>
                <a:srgbClr val="A66012"/>
              </a:solidFill>
              <a:ln w="15875" cap="rnd" cmpd="sng">
                <a:solidFill>
                  <a:srgbClr val="FFFFFF"/>
                </a:solidFill>
                <a:prstDash val="solid"/>
                <a:round/>
              </a:ln>
            </p:spPr>
          </p:sp>
          <p:sp>
            <p:nvSpPr>
              <p:cNvPr id="284" name="矩形"/>
              <p:cNvSpPr>
                <a:spLocks/>
              </p:cNvSpPr>
              <p:nvPr/>
            </p:nvSpPr>
            <p:spPr>
              <a:xfrm>
                <a:off x="4686727" y="4676816"/>
                <a:ext cx="3384350" cy="40011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u="none" strike="noStrike" kern="0" cap="none" spc="0" baseline="0">
                    <a:solidFill>
                      <a:srgbClr val="FFFFFF"/>
                    </a:solidFill>
                    <a:latin typeface="微软雅黑" charset="0"/>
                    <a:ea typeface="微软雅黑" charset="0"/>
                    <a:cs typeface="微软雅黑" charset="0"/>
                  </a:rPr>
                  <a:t>2</a:t>
                </a:r>
                <a:r>
                  <a:rPr lang="zh-CN" altLang="en-US" sz="2000" b="1" u="none" strike="noStrike" kern="0" cap="none" spc="0" baseline="0">
                    <a:solidFill>
                      <a:srgbClr val="FFFFFF"/>
                    </a:solidFill>
                    <a:latin typeface="微软雅黑" charset="0"/>
                    <a:ea typeface="微软雅黑" charset="0"/>
                    <a:cs typeface="微软雅黑" charset="0"/>
                  </a:rPr>
                  <a:t>个综合性国家科学中心</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88" name="组合"/>
            <p:cNvGrpSpPr>
              <a:grpSpLocks/>
            </p:cNvGrpSpPr>
            <p:nvPr/>
          </p:nvGrpSpPr>
          <p:grpSpPr>
            <a:xfrm>
              <a:off x="4627126" y="5244881"/>
              <a:ext cx="3692726" cy="476250"/>
              <a:chOff x="4627126" y="5244881"/>
              <a:chExt cx="3692726" cy="476250"/>
            </a:xfrm>
          </p:grpSpPr>
          <p:sp>
            <p:nvSpPr>
              <p:cNvPr id="286" name="圆角矩形"/>
              <p:cNvSpPr>
                <a:spLocks/>
              </p:cNvSpPr>
              <p:nvPr/>
            </p:nvSpPr>
            <p:spPr>
              <a:xfrm>
                <a:off x="4627126" y="5244881"/>
                <a:ext cx="3648656" cy="476250"/>
              </a:xfrm>
              <a:prstGeom prst="roundRect">
                <a:avLst>
                  <a:gd name="adj" fmla="val 16666"/>
                </a:avLst>
              </a:prstGeom>
              <a:solidFill>
                <a:srgbClr val="A66012"/>
              </a:solidFill>
              <a:ln w="15875" cap="rnd" cmpd="sng">
                <a:solidFill>
                  <a:srgbClr val="FFFFFF"/>
                </a:solidFill>
                <a:prstDash val="solid"/>
                <a:round/>
              </a:ln>
            </p:spPr>
          </p:sp>
          <p:sp>
            <p:nvSpPr>
              <p:cNvPr id="287" name="矩形"/>
              <p:cNvSpPr>
                <a:spLocks/>
              </p:cNvSpPr>
              <p:nvPr/>
            </p:nvSpPr>
            <p:spPr>
              <a:xfrm>
                <a:off x="4629977" y="5282952"/>
                <a:ext cx="3689875"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u="none" strike="noStrike" kern="0" cap="none" spc="0" baseline="0">
                    <a:solidFill>
                      <a:srgbClr val="FFFFFF"/>
                    </a:solidFill>
                    <a:latin typeface="微软雅黑" charset="0"/>
                    <a:ea typeface="微软雅黑" charset="0"/>
                    <a:cs typeface="微软雅黑" charset="0"/>
                  </a:rPr>
                  <a:t>140</a:t>
                </a:r>
                <a:r>
                  <a:rPr lang="zh-CN" altLang="en-US" sz="2000" b="1" u="none" strike="noStrike" kern="0" cap="none" spc="0" baseline="0">
                    <a:solidFill>
                      <a:srgbClr val="FFFFFF"/>
                    </a:solidFill>
                    <a:latin typeface="微软雅黑" charset="0"/>
                    <a:ea typeface="微软雅黑" charset="0"/>
                    <a:cs typeface="微软雅黑" charset="0"/>
                  </a:rPr>
                  <a:t>个国家工程研究中心</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nvGrpSpPr>
            <p:cNvPr id="291" name="组合"/>
            <p:cNvGrpSpPr>
              <a:grpSpLocks/>
            </p:cNvGrpSpPr>
            <p:nvPr/>
          </p:nvGrpSpPr>
          <p:grpSpPr>
            <a:xfrm>
              <a:off x="4681691" y="2619703"/>
              <a:ext cx="3638160" cy="476250"/>
              <a:chOff x="4681691" y="2619703"/>
              <a:chExt cx="3638160" cy="476250"/>
            </a:xfrm>
          </p:grpSpPr>
          <p:sp>
            <p:nvSpPr>
              <p:cNvPr id="289" name="圆角矩形"/>
              <p:cNvSpPr>
                <a:spLocks/>
              </p:cNvSpPr>
              <p:nvPr/>
            </p:nvSpPr>
            <p:spPr>
              <a:xfrm>
                <a:off x="4681691" y="2619703"/>
                <a:ext cx="3638160" cy="476250"/>
              </a:xfrm>
              <a:prstGeom prst="roundRect">
                <a:avLst>
                  <a:gd name="adj" fmla="val 16666"/>
                </a:avLst>
              </a:prstGeom>
              <a:solidFill>
                <a:srgbClr val="A66012"/>
              </a:solidFill>
              <a:ln w="15875" cap="rnd" cmpd="sng">
                <a:solidFill>
                  <a:srgbClr val="FFFFFF"/>
                </a:solidFill>
                <a:prstDash val="solid"/>
                <a:round/>
              </a:ln>
            </p:spPr>
          </p:sp>
          <p:sp>
            <p:nvSpPr>
              <p:cNvPr id="290" name="矩形"/>
              <p:cNvSpPr>
                <a:spLocks/>
              </p:cNvSpPr>
              <p:nvPr/>
            </p:nvSpPr>
            <p:spPr>
              <a:xfrm>
                <a:off x="4681691" y="2657773"/>
                <a:ext cx="3638160"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914273" eaLnBrk="1" fontAlgn="auto" latinLnBrk="0" hangingPunct="1">
                  <a:lnSpc>
                    <a:spcPct val="100000"/>
                  </a:lnSpc>
                  <a:spcBef>
                    <a:spcPts val="0"/>
                  </a:spcBef>
                  <a:spcAft>
                    <a:spcPts val="0"/>
                  </a:spcAft>
                  <a:buNone/>
                </a:pPr>
                <a:r>
                  <a:rPr lang="en-US" altLang="zh-CN" sz="2000" b="1" u="none" strike="noStrike" kern="0" cap="none" spc="0" baseline="0">
                    <a:solidFill>
                      <a:srgbClr val="FFFFFF"/>
                    </a:solidFill>
                    <a:latin typeface="微软雅黑" charset="0"/>
                    <a:ea typeface="微软雅黑" charset="0"/>
                    <a:cs typeface="微软雅黑" charset="0"/>
                  </a:rPr>
                  <a:t>90</a:t>
                </a:r>
                <a:r>
                  <a:rPr lang="zh-CN" altLang="en-US" sz="2000" b="1" u="none" strike="noStrike" kern="0" cap="none" spc="0" baseline="0">
                    <a:solidFill>
                      <a:srgbClr val="FFFFFF"/>
                    </a:solidFill>
                    <a:latin typeface="微软雅黑" charset="0"/>
                    <a:ea typeface="微软雅黑" charset="0"/>
                    <a:cs typeface="微软雅黑" charset="0"/>
                  </a:rPr>
                  <a:t>个国家级高新区</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grpSp>
      <p:sp>
        <p:nvSpPr>
          <p:cNvPr id="293" name="矩形"/>
          <p:cNvSpPr>
            <a:spLocks/>
          </p:cNvSpPr>
          <p:nvPr/>
        </p:nvSpPr>
        <p:spPr>
          <a:xfrm>
            <a:off x="9033152" y="3773872"/>
            <a:ext cx="2429233" cy="461663"/>
          </a:xfrm>
          <a:prstGeom prst="rect">
            <a:avLst/>
          </a:prstGeom>
          <a:noFill/>
          <a:ln w="9525" cap="flat" cmpd="sng">
            <a:noFill/>
            <a:prstDash val="solid"/>
            <a:round/>
          </a:ln>
        </p:spPr>
        <p:txBody>
          <a:bodyPr vert="horz" wrap="square" lIns="91438" tIns="45719" rIns="91438" bIns="45719" anchor="t" anchorCtr="0">
            <a:prstTxWarp prst="textNoShape">
              <a:avLst/>
            </a:prstTxWarp>
          </a:bodyPr>
          <a:lstStyle/>
          <a:p>
            <a:pPr marL="0" indent="0" algn="just" defTabSz="914273">
              <a:lnSpc>
                <a:spcPct val="100000"/>
              </a:lnSpc>
              <a:spcBef>
                <a:spcPts val="0"/>
              </a:spcBef>
              <a:spcAft>
                <a:spcPts val="0"/>
              </a:spcAft>
              <a:buNone/>
            </a:pPr>
            <a:r>
              <a:rPr lang="zh-CN" altLang="en-US" sz="2400" u="none" strike="noStrike" kern="1200" cap="none" spc="0" baseline="0" dirty="0">
                <a:solidFill>
                  <a:schemeClr val="tx1"/>
                </a:solidFill>
                <a:latin typeface="微软雅黑" charset="0"/>
                <a:ea typeface="微软雅黑" charset="0"/>
                <a:cs typeface="微软雅黑" charset="0"/>
              </a:rPr>
              <a:t>全国“半壁江山”</a:t>
            </a:r>
            <a:endParaRPr lang="zh-CN" altLang="en-US" sz="2400" b="1" u="none" strike="noStrike" kern="1200" cap="none" spc="0" baseline="0" dirty="0">
              <a:solidFill>
                <a:srgbClr val="C00000"/>
              </a:solidFill>
              <a:latin typeface="黑体" pitchFamily="49" charset="-122"/>
              <a:ea typeface="黑体" pitchFamily="49" charset="-122"/>
              <a:cs typeface="微软雅黑" charset="0"/>
            </a:endParaRPr>
          </a:p>
        </p:txBody>
      </p:sp>
      <p:pic>
        <p:nvPicPr>
          <p:cNvPr id="294"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936498812"/>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barn(outVertical)">
                                      <p:cBhvr>
                                        <p:cTn id="7" dur="500"/>
                                        <p:tgtEl>
                                          <p:spTgt spid="25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strips(downRight)">
                                      <p:cBhvr>
                                        <p:cTn id="10" dur="750"/>
                                        <p:tgtEl>
                                          <p:spTgt spid="25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strips(downRight)">
                                      <p:cBhvr>
                                        <p:cTn id="13" dur="1000"/>
                                        <p:tgtEl>
                                          <p:spTgt spid="25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wheel(1)">
                                      <p:cBhvr>
                                        <p:cTn id="16" dur="750"/>
                                        <p:tgtEl>
                                          <p:spTgt spid="275"/>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259"/>
                                        </p:tgtEl>
                                        <p:attrNameLst>
                                          <p:attrName>style.visibility</p:attrName>
                                        </p:attrNameLst>
                                      </p:cBhvr>
                                      <p:to>
                                        <p:strVal val="visible"/>
                                      </p:to>
                                    </p:set>
                                    <p:animEffect transition="in" filter="box(out)">
                                      <p:cBhvr>
                                        <p:cTn id="20" dur="1000"/>
                                        <p:tgtEl>
                                          <p:spTgt spid="259"/>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276"/>
                                        </p:tgtEl>
                                        <p:attrNameLst>
                                          <p:attrName>style.visibility</p:attrName>
                                        </p:attrNameLst>
                                      </p:cBhvr>
                                      <p:to>
                                        <p:strVal val="visible"/>
                                      </p:to>
                                    </p:set>
                                    <p:animEffect transition="in" filter="box(out)">
                                      <p:cBhvr>
                                        <p:cTn id="23" dur="1000"/>
                                        <p:tgtEl>
                                          <p:spTgt spid="27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wheel(1)">
                                      <p:cBhvr>
                                        <p:cTn id="26" dur="750"/>
                                        <p:tgtEl>
                                          <p:spTgt spid="29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3"/>
                                        </p:tgtEl>
                                        <p:attrNameLst>
                                          <p:attrName>style.visibility</p:attrName>
                                        </p:attrNameLst>
                                      </p:cBhvr>
                                      <p:to>
                                        <p:strVal val="visible"/>
                                      </p:to>
                                    </p:set>
                                    <p:anim calcmode="lin" valueType="num">
                                      <p:cBhvr additive="base">
                                        <p:cTn id="31" dur="500" fill="hold"/>
                                        <p:tgtEl>
                                          <p:spTgt spid="293"/>
                                        </p:tgtEl>
                                        <p:attrNameLst>
                                          <p:attrName>ppt_x</p:attrName>
                                        </p:attrNameLst>
                                      </p:cBhvr>
                                      <p:tavLst>
                                        <p:tav tm="0">
                                          <p:val>
                                            <p:strVal val="#ppt_x"/>
                                          </p:val>
                                        </p:tav>
                                        <p:tav tm="100000">
                                          <p:val>
                                            <p:strVal val="#ppt_x"/>
                                          </p:val>
                                        </p:tav>
                                      </p:tavLst>
                                    </p:anim>
                                    <p:anim calcmode="lin" valueType="num">
                                      <p:cBhvr additive="base">
                                        <p:cTn id="32" dur="500" fill="hold"/>
                                        <p:tgtEl>
                                          <p:spTgt spid="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7" grpId="0" animBg="1"/>
      <p:bldP spid="258" grpId="0" animBg="1"/>
      <p:bldP spid="259" grpId="0" animBg="1"/>
      <p:bldP spid="275" grpId="0" animBg="1"/>
      <p:bldP spid="276" grpId="0" animBg="1"/>
      <p:bldP spid="292" grpId="0" animBg="1"/>
      <p:bldP spid="29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301"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148"/>
            <a:ext cx="4498377" cy="3810682"/>
          </a:xfrm>
          <a:prstGeom prst="rect">
            <a:avLst/>
          </a:prstGeom>
          <a:noFill/>
          <a:ln w="9525" cap="flat" cmpd="sng">
            <a:noFill/>
            <a:prstDash val="solid"/>
            <a:miter/>
          </a:ln>
        </p:spPr>
      </p:pic>
      <p:sp>
        <p:nvSpPr>
          <p:cNvPr id="302" name="矩形"/>
          <p:cNvSpPr>
            <a:spLocks/>
          </p:cNvSpPr>
          <p:nvPr/>
        </p:nvSpPr>
        <p:spPr>
          <a:xfrm>
            <a:off x="4517427" y="1604148"/>
            <a:ext cx="7442649" cy="659428"/>
          </a:xfrm>
          <a:prstGeom prst="rect">
            <a:avLst/>
          </a:prstGeom>
          <a:solidFill>
            <a:srgbClr val="C00000"/>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just" fontAlgn="auto">
              <a:lnSpc>
                <a:spcPct val="129000"/>
              </a:lnSpc>
              <a:spcBef>
                <a:spcPts val="0"/>
              </a:spcBef>
              <a:spcAft>
                <a:spcPts val="0"/>
              </a:spcAft>
              <a:buNone/>
            </a:pPr>
            <a:r>
              <a:rPr lang="zh-CN" altLang="en-US" sz="2200" u="none" strike="noStrike" kern="1200" cap="none" spc="0" baseline="0">
                <a:solidFill>
                  <a:srgbClr val="FFFFFF"/>
                </a:solidFill>
                <a:latin typeface="微软雅黑" charset="0"/>
                <a:ea typeface="微软雅黑" charset="0"/>
                <a:cs typeface="微软雅黑" charset="0"/>
              </a:rPr>
              <a:t>依托区域人才、智力密集优势</a:t>
            </a:r>
            <a:endParaRPr lang="en-US" altLang="zh-CN" sz="2200" u="none" strike="noStrike" kern="1200" cap="none" spc="0" baseline="0">
              <a:solidFill>
                <a:srgbClr val="FFFFFF"/>
              </a:solidFill>
              <a:latin typeface="微软雅黑" charset="0"/>
              <a:ea typeface="微软雅黑" charset="0"/>
              <a:cs typeface="微软雅黑" charset="0"/>
            </a:endParaRPr>
          </a:p>
          <a:p>
            <a:pPr marL="0" indent="0" algn="just" fontAlgn="auto">
              <a:lnSpc>
                <a:spcPct val="129000"/>
              </a:lnSpc>
              <a:spcBef>
                <a:spcPts val="0"/>
              </a:spcBef>
              <a:spcAft>
                <a:spcPts val="0"/>
              </a:spcAft>
              <a:buNone/>
            </a:pPr>
            <a:endParaRPr lang="zh-CN" altLang="en-US" sz="2200" b="1" u="none" strike="noStrike" kern="1200" cap="none" spc="0" baseline="0">
              <a:solidFill>
                <a:schemeClr val="bg1"/>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sp>
        <p:nvSpPr>
          <p:cNvPr id="303" name="矩形"/>
          <p:cNvSpPr>
            <a:spLocks/>
          </p:cNvSpPr>
          <p:nvPr/>
        </p:nvSpPr>
        <p:spPr>
          <a:xfrm>
            <a:off x="924632" y="162915"/>
            <a:ext cx="7481159"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eaLnBrk="1" fontAlgn="auto" latinLnBrk="0" hangingPunct="1">
              <a:lnSpc>
                <a:spcPct val="15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（三）</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推动长江经济带发展，引领全国创新发展</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304" name="矩形"/>
          <p:cNvSpPr>
            <a:spLocks/>
          </p:cNvSpPr>
          <p:nvPr/>
        </p:nvSpPr>
        <p:spPr>
          <a:xfrm>
            <a:off x="4484304" y="4687126"/>
            <a:ext cx="7397215" cy="727704"/>
          </a:xfrm>
          <a:prstGeom prst="rect">
            <a:avLst/>
          </a:prstGeom>
          <a:solidFill>
            <a:srgbClr val="C00000"/>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just" eaLnBrk="1" fontAlgn="auto" latinLnBrk="0" hangingPunct="1">
              <a:lnSpc>
                <a:spcPct val="129000"/>
              </a:lnSpc>
              <a:spcBef>
                <a:spcPts val="0"/>
              </a:spcBef>
              <a:spcAft>
                <a:spcPts val="0"/>
              </a:spcAft>
              <a:buNone/>
            </a:pPr>
            <a:r>
              <a:rPr lang="zh-CN" altLang="en-US" sz="2200" u="none" strike="noStrike" kern="1200" cap="none" spc="0" baseline="0">
                <a:solidFill>
                  <a:srgbClr val="FFFFFF"/>
                </a:solidFill>
                <a:latin typeface="微软雅黑" charset="0"/>
                <a:ea typeface="微软雅黑" charset="0"/>
                <a:cs typeface="微软雅黑" charset="0"/>
              </a:rPr>
              <a:t>使长江经济带成为引领全国转型发展的创新驱动带</a:t>
            </a:r>
            <a:endParaRPr lang="zh-CN" altLang="en-US" sz="2200" b="1" u="none" strike="noStrike" kern="1200" cap="none" spc="0" baseline="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sp>
        <p:nvSpPr>
          <p:cNvPr id="305" name="矩形"/>
          <p:cNvSpPr>
            <a:spLocks/>
          </p:cNvSpPr>
          <p:nvPr/>
        </p:nvSpPr>
        <p:spPr>
          <a:xfrm>
            <a:off x="4498377" y="2575683"/>
            <a:ext cx="7451879" cy="718049"/>
          </a:xfrm>
          <a:prstGeom prst="rect">
            <a:avLst/>
          </a:prstGeom>
          <a:solidFill>
            <a:srgbClr val="C00000"/>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just" eaLnBrk="1" fontAlgn="auto" latinLnBrk="0" hangingPunct="1">
              <a:lnSpc>
                <a:spcPct val="129000"/>
              </a:lnSpc>
              <a:spcBef>
                <a:spcPts val="0"/>
              </a:spcBef>
              <a:spcAft>
                <a:spcPts val="0"/>
              </a:spcAft>
              <a:buNone/>
            </a:pPr>
            <a:r>
              <a:rPr lang="zh-CN" altLang="en-US" sz="2200" u="none" strike="noStrike" kern="1200" cap="none" spc="0" baseline="0">
                <a:solidFill>
                  <a:srgbClr val="FFFFFF"/>
                </a:solidFill>
                <a:latin typeface="微软雅黑" charset="0"/>
                <a:ea typeface="微软雅黑" charset="0"/>
                <a:cs typeface="微软雅黑" charset="0"/>
              </a:rPr>
              <a:t>实施创新驱动发展战略</a:t>
            </a:r>
            <a:endParaRPr lang="zh-CN" altLang="en-US" sz="2200" b="1" u="none" strike="noStrike" kern="1200" cap="none" spc="0" baseline="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sp>
        <p:nvSpPr>
          <p:cNvPr id="306" name="矩形"/>
          <p:cNvSpPr>
            <a:spLocks/>
          </p:cNvSpPr>
          <p:nvPr/>
        </p:nvSpPr>
        <p:spPr>
          <a:xfrm>
            <a:off x="4514352" y="3629867"/>
            <a:ext cx="7406443" cy="718049"/>
          </a:xfrm>
          <a:prstGeom prst="rect">
            <a:avLst/>
          </a:prstGeom>
          <a:solidFill>
            <a:srgbClr val="C00000"/>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just" eaLnBrk="1" fontAlgn="auto" latinLnBrk="0" hangingPunct="1">
              <a:lnSpc>
                <a:spcPct val="129000"/>
              </a:lnSpc>
              <a:spcBef>
                <a:spcPts val="0"/>
              </a:spcBef>
              <a:spcAft>
                <a:spcPts val="0"/>
              </a:spcAft>
              <a:buNone/>
            </a:pPr>
            <a:r>
              <a:rPr lang="zh-CN" altLang="en-US" sz="2200" u="none" strike="noStrike" kern="1200" cap="none" spc="0" baseline="0">
                <a:solidFill>
                  <a:srgbClr val="FFFFFF"/>
                </a:solidFill>
                <a:latin typeface="微软雅黑" charset="0"/>
                <a:ea typeface="微软雅黑" charset="0"/>
                <a:cs typeface="微软雅黑" charset="0"/>
              </a:rPr>
              <a:t>实现由要素驱动、投资驱动向创新驱动转变</a:t>
            </a:r>
            <a:endParaRPr lang="zh-CN" altLang="en-US" sz="2200" b="1" u="none" strike="noStrike" kern="1200" cap="none" spc="0" baseline="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pic>
        <p:nvPicPr>
          <p:cNvPr id="307"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454222124"/>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barn(outVertical)">
                                      <p:cBhvr>
                                        <p:cTn id="7" dur="5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2"/>
                                        </p:tgtEl>
                                        <p:attrNameLst>
                                          <p:attrName>style.visibility</p:attrName>
                                        </p:attrNameLst>
                                      </p:cBhvr>
                                      <p:to>
                                        <p:strVal val="visible"/>
                                      </p:to>
                                    </p:set>
                                    <p:animEffect transition="in" filter="fade">
                                      <p:cBhvr>
                                        <p:cTn id="12" dur="1000"/>
                                        <p:tgtEl>
                                          <p:spTgt spid="302"/>
                                        </p:tgtEl>
                                      </p:cBhvr>
                                    </p:animEffect>
                                    <p:anim calcmode="lin" valueType="num">
                                      <p:cBhvr>
                                        <p:cTn id="13" dur="1000" fill="hold"/>
                                        <p:tgtEl>
                                          <p:spTgt spid="302"/>
                                        </p:tgtEl>
                                        <p:attrNameLst>
                                          <p:attrName>ppt_x</p:attrName>
                                        </p:attrNameLst>
                                      </p:cBhvr>
                                      <p:tavLst>
                                        <p:tav tm="0">
                                          <p:val>
                                            <p:strVal val="#ppt_x"/>
                                          </p:val>
                                        </p:tav>
                                        <p:tav tm="100000">
                                          <p:val>
                                            <p:strVal val="#ppt_x"/>
                                          </p:val>
                                        </p:tav>
                                      </p:tavLst>
                                    </p:anim>
                                    <p:anim calcmode="lin" valueType="num">
                                      <p:cBhvr>
                                        <p:cTn id="14" dur="1000" fill="hold"/>
                                        <p:tgtEl>
                                          <p:spTgt spid="302"/>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301"/>
                                        </p:tgtEl>
                                        <p:attrNameLst>
                                          <p:attrName>style.visibility</p:attrName>
                                        </p:attrNameLst>
                                      </p:cBhvr>
                                      <p:to>
                                        <p:strVal val="visible"/>
                                      </p:to>
                                    </p:set>
                                    <p:animEffect transition="in" filter="randombar(horizontal)">
                                      <p:cBhvr>
                                        <p:cTn id="17" dur="250"/>
                                        <p:tgtEl>
                                          <p:spTgt spid="30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1000"/>
                                        <p:tgtEl>
                                          <p:spTgt spid="304"/>
                                        </p:tgtEl>
                                      </p:cBhvr>
                                    </p:animEffect>
                                    <p:anim calcmode="lin" valueType="num">
                                      <p:cBhvr>
                                        <p:cTn id="23" dur="1000" fill="hold"/>
                                        <p:tgtEl>
                                          <p:spTgt spid="304"/>
                                        </p:tgtEl>
                                        <p:attrNameLst>
                                          <p:attrName>ppt_x</p:attrName>
                                        </p:attrNameLst>
                                      </p:cBhvr>
                                      <p:tavLst>
                                        <p:tav tm="0">
                                          <p:val>
                                            <p:strVal val="#ppt_x"/>
                                          </p:val>
                                        </p:tav>
                                        <p:tav tm="100000">
                                          <p:val>
                                            <p:strVal val="#ppt_x"/>
                                          </p:val>
                                        </p:tav>
                                      </p:tavLst>
                                    </p:anim>
                                    <p:anim calcmode="lin" valueType="num">
                                      <p:cBhvr>
                                        <p:cTn id="24" dur="1000" fill="hold"/>
                                        <p:tgtEl>
                                          <p:spTgt spid="30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05"/>
                                        </p:tgtEl>
                                        <p:attrNameLst>
                                          <p:attrName>style.visibility</p:attrName>
                                        </p:attrNameLst>
                                      </p:cBhvr>
                                      <p:to>
                                        <p:strVal val="visible"/>
                                      </p:to>
                                    </p:set>
                                    <p:animEffect transition="in" filter="fade">
                                      <p:cBhvr>
                                        <p:cTn id="29" dur="1000"/>
                                        <p:tgtEl>
                                          <p:spTgt spid="305"/>
                                        </p:tgtEl>
                                      </p:cBhvr>
                                    </p:animEffect>
                                    <p:anim calcmode="lin" valueType="num">
                                      <p:cBhvr>
                                        <p:cTn id="30" dur="1000" fill="hold"/>
                                        <p:tgtEl>
                                          <p:spTgt spid="305"/>
                                        </p:tgtEl>
                                        <p:attrNameLst>
                                          <p:attrName>ppt_x</p:attrName>
                                        </p:attrNameLst>
                                      </p:cBhvr>
                                      <p:tavLst>
                                        <p:tav tm="0">
                                          <p:val>
                                            <p:strVal val="#ppt_x"/>
                                          </p:val>
                                        </p:tav>
                                        <p:tav tm="100000">
                                          <p:val>
                                            <p:strVal val="#ppt_x"/>
                                          </p:val>
                                        </p:tav>
                                      </p:tavLst>
                                    </p:anim>
                                    <p:anim calcmode="lin" valueType="num">
                                      <p:cBhvr>
                                        <p:cTn id="31" dur="1000" fill="hold"/>
                                        <p:tgtEl>
                                          <p:spTgt spid="30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6"/>
                                        </p:tgtEl>
                                        <p:attrNameLst>
                                          <p:attrName>style.visibility</p:attrName>
                                        </p:attrNameLst>
                                      </p:cBhvr>
                                      <p:to>
                                        <p:strVal val="visible"/>
                                      </p:to>
                                    </p:set>
                                    <p:animEffect transition="in" filter="fade">
                                      <p:cBhvr>
                                        <p:cTn id="36" dur="1000"/>
                                        <p:tgtEl>
                                          <p:spTgt spid="306"/>
                                        </p:tgtEl>
                                      </p:cBhvr>
                                    </p:animEffect>
                                    <p:anim calcmode="lin" valueType="num">
                                      <p:cBhvr>
                                        <p:cTn id="37" dur="1000" fill="hold"/>
                                        <p:tgtEl>
                                          <p:spTgt spid="306"/>
                                        </p:tgtEl>
                                        <p:attrNameLst>
                                          <p:attrName>ppt_x</p:attrName>
                                        </p:attrNameLst>
                                      </p:cBhvr>
                                      <p:tavLst>
                                        <p:tav tm="0">
                                          <p:val>
                                            <p:strVal val="#ppt_x"/>
                                          </p:val>
                                        </p:tav>
                                        <p:tav tm="100000">
                                          <p:val>
                                            <p:strVal val="#ppt_x"/>
                                          </p:val>
                                        </p:tav>
                                      </p:tavLst>
                                    </p:anim>
                                    <p:anim calcmode="lin" valueType="num">
                                      <p:cBhvr>
                                        <p:cTn id="38" dur="1000" fill="hold"/>
                                        <p:tgtEl>
                                          <p:spTgt spid="3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p:bldP spid="304" grpId="0" animBg="1"/>
      <p:bldP spid="305" grpId="0" animBg="1"/>
      <p:bldP spid="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14" name="矩形"/>
          <p:cNvSpPr>
            <a:spLocks/>
          </p:cNvSpPr>
          <p:nvPr/>
        </p:nvSpPr>
        <p:spPr>
          <a:xfrm>
            <a:off x="892885" y="269716"/>
            <a:ext cx="7627172"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（四）</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推动长江经济带发展，促进区域协调发展</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315" name="曲线"/>
          <p:cNvSpPr>
            <a:spLocks/>
          </p:cNvSpPr>
          <p:nvPr/>
        </p:nvSpPr>
        <p:spPr>
          <a:xfrm>
            <a:off x="4219668" y="4372839"/>
            <a:ext cx="2901071" cy="129484"/>
          </a:xfrm>
          <a:custGeom>
            <a:avLst/>
            <a:gdLst>
              <a:gd name="T1" fmla="*/ 0 w 21600"/>
              <a:gd name="T2" fmla="*/ 0 h 21600"/>
              <a:gd name="T3" fmla="*/ 21600 w 21600"/>
              <a:gd name="T4" fmla="*/ 21600 h 21600"/>
            </a:gdLst>
            <a:ahLst/>
            <a:cxnLst/>
            <a:rect l="T1" t="T2" r="T3" b="T4"/>
            <a:pathLst>
              <a:path w="21600" h="21600">
                <a:moveTo>
                  <a:pt x="19275" y="21600"/>
                </a:moveTo>
                <a:lnTo>
                  <a:pt x="21600" y="0"/>
                </a:lnTo>
                <a:lnTo>
                  <a:pt x="0" y="0"/>
                </a:lnTo>
                <a:lnTo>
                  <a:pt x="2352" y="21600"/>
                </a:lnTo>
                <a:lnTo>
                  <a:pt x="19275" y="21600"/>
                </a:lnTo>
                <a:close/>
              </a:path>
            </a:pathLst>
          </a:custGeom>
          <a:solidFill>
            <a:srgbClr val="751313"/>
          </a:solidFill>
          <a:ln w="9525" cap="flat" cmpd="sng">
            <a:noFill/>
            <a:prstDash val="solid"/>
            <a:round/>
          </a:ln>
        </p:spPr>
      </p:sp>
      <p:sp>
        <p:nvSpPr>
          <p:cNvPr id="316" name="曲线"/>
          <p:cNvSpPr>
            <a:spLocks/>
          </p:cNvSpPr>
          <p:nvPr/>
        </p:nvSpPr>
        <p:spPr>
          <a:xfrm>
            <a:off x="4219666" y="2193180"/>
            <a:ext cx="2989566" cy="2179659"/>
          </a:xfrm>
          <a:custGeom>
            <a:avLst/>
            <a:gdLst>
              <a:gd name="T1" fmla="*/ 0 w 21600"/>
              <a:gd name="T2" fmla="*/ 0 h 21600"/>
              <a:gd name="T3" fmla="*/ 21600 w 21600"/>
              <a:gd name="T4" fmla="*/ 21600 h 21600"/>
            </a:gdLst>
            <a:ahLst/>
            <a:cxnLst/>
            <a:rect l="T1" t="T2" r="T3" b="T4"/>
            <a:pathLst>
              <a:path w="21600" h="21600">
                <a:moveTo>
                  <a:pt x="29" y="0"/>
                </a:moveTo>
                <a:lnTo>
                  <a:pt x="21568" y="0"/>
                </a:lnTo>
                <a:lnTo>
                  <a:pt x="21600" y="457"/>
                </a:lnTo>
                <a:cubicBezTo>
                  <a:pt x="21600" y="21600"/>
                  <a:pt x="21600" y="21600"/>
                  <a:pt x="21600" y="21600"/>
                </a:cubicBezTo>
                <a:lnTo>
                  <a:pt x="0" y="21600"/>
                </a:lnTo>
                <a:cubicBezTo>
                  <a:pt x="0" y="457"/>
                  <a:pt x="0" y="457"/>
                  <a:pt x="0" y="457"/>
                </a:cubicBezTo>
                <a:close/>
              </a:path>
            </a:pathLst>
          </a:custGeom>
          <a:solidFill>
            <a:srgbClr val="DD3333"/>
          </a:solidFill>
          <a:ln w="9525" cap="flat" cmpd="sng">
            <a:noFill/>
            <a:prstDash val="solid"/>
            <a:round/>
          </a:ln>
        </p:spPr>
      </p:sp>
      <p:sp>
        <p:nvSpPr>
          <p:cNvPr id="318" name="曲线"/>
          <p:cNvSpPr>
            <a:spLocks/>
          </p:cNvSpPr>
          <p:nvPr/>
        </p:nvSpPr>
        <p:spPr>
          <a:xfrm>
            <a:off x="4470929" y="4372839"/>
            <a:ext cx="2398547" cy="129484"/>
          </a:xfrm>
          <a:custGeom>
            <a:avLst/>
            <a:gdLst>
              <a:gd name="T1" fmla="*/ 0 w 21600"/>
              <a:gd name="T2" fmla="*/ 0 h 21600"/>
              <a:gd name="T3" fmla="*/ 21600 w 21600"/>
              <a:gd name="T4" fmla="*/ 21600 h 21600"/>
            </a:gdLst>
            <a:ahLst/>
            <a:cxnLst/>
            <a:rect l="T1" t="T2" r="T3" b="T4"/>
            <a:pathLst>
              <a:path w="21600" h="21600">
                <a:moveTo>
                  <a:pt x="2312" y="21600"/>
                </a:moveTo>
                <a:lnTo>
                  <a:pt x="0" y="0"/>
                </a:lnTo>
                <a:lnTo>
                  <a:pt x="21600" y="0"/>
                </a:lnTo>
                <a:lnTo>
                  <a:pt x="19234" y="21600"/>
                </a:lnTo>
                <a:lnTo>
                  <a:pt x="2312" y="21600"/>
                </a:lnTo>
                <a:close/>
              </a:path>
            </a:pathLst>
          </a:custGeom>
          <a:solidFill>
            <a:srgbClr val="C0BFBE"/>
          </a:solidFill>
          <a:ln w="9525" cap="flat" cmpd="sng">
            <a:noFill/>
            <a:prstDash val="solid"/>
            <a:round/>
          </a:ln>
        </p:spPr>
      </p:sp>
      <p:sp>
        <p:nvSpPr>
          <p:cNvPr id="319" name="五角星"/>
          <p:cNvSpPr>
            <a:spLocks/>
          </p:cNvSpPr>
          <p:nvPr/>
        </p:nvSpPr>
        <p:spPr>
          <a:xfrm>
            <a:off x="5308107" y="4709035"/>
            <a:ext cx="724190" cy="724191"/>
          </a:xfrm>
          <a:prstGeom prst="star5">
            <a:avLst/>
          </a:prstGeom>
          <a:solidFill>
            <a:srgbClr val="FFFFFF"/>
          </a:solidFill>
          <a:ln w="12700" cap="flat" cmpd="sng">
            <a:noFill/>
            <a:prstDash val="solid"/>
            <a:miter/>
          </a:ln>
        </p:spPr>
      </p:sp>
      <p:pic>
        <p:nvPicPr>
          <p:cNvPr id="320" name="图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247" y="2177861"/>
            <a:ext cx="2586626" cy="2376463"/>
          </a:xfrm>
          <a:prstGeom prst="rect">
            <a:avLst/>
          </a:prstGeom>
          <a:noFill/>
          <a:ln w="9525" cap="flat" cmpd="sng">
            <a:noFill/>
            <a:prstDash val="solid"/>
            <a:miter/>
          </a:ln>
        </p:spPr>
      </p:pic>
      <p:sp>
        <p:nvSpPr>
          <p:cNvPr id="321" name="矩形"/>
          <p:cNvSpPr>
            <a:spLocks/>
          </p:cNvSpPr>
          <p:nvPr/>
        </p:nvSpPr>
        <p:spPr>
          <a:xfrm>
            <a:off x="145518" y="2080390"/>
            <a:ext cx="3968530" cy="672585"/>
          </a:xfrm>
          <a:prstGeom prst="rect">
            <a:avLst/>
          </a:prstGeom>
          <a:solidFill>
            <a:srgbClr val="C7672A"/>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just" eaLnBrk="1" fontAlgn="auto" latinLnBrk="0" hangingPunct="1">
              <a:lnSpc>
                <a:spcPct val="129000"/>
              </a:lnSpc>
              <a:spcBef>
                <a:spcPts val="0"/>
              </a:spcBef>
              <a:spcAft>
                <a:spcPts val="0"/>
              </a:spcAft>
              <a:buNone/>
            </a:pPr>
            <a:r>
              <a:rPr lang="zh-CN" altLang="en-US" sz="2200" u="none" strike="noStrike" kern="1200" cap="none" spc="0" baseline="0">
                <a:solidFill>
                  <a:schemeClr val="bg1"/>
                </a:solidFill>
                <a:latin typeface="微软雅黑" charset="0"/>
                <a:ea typeface="微软雅黑" charset="0"/>
                <a:cs typeface="Times New Roman" charset="0"/>
              </a:rPr>
              <a:t>横跨东中西部三大地区</a:t>
            </a:r>
            <a:endParaRPr lang="zh-CN" altLang="en-US" sz="2200" u="none" strike="noStrike" kern="1200" cap="none" spc="0" baseline="0">
              <a:solidFill>
                <a:schemeClr val="bg1"/>
              </a:solidFill>
              <a:effectLst>
                <a:outerShdw blurRad="38100" dist="38100" dir="2700000" algn="tl">
                  <a:srgbClr val="000000">
                    <a:alpha val="43000"/>
                  </a:srgbClr>
                </a:outerShdw>
              </a:effectLst>
              <a:latin typeface="微软雅黑" charset="0"/>
              <a:ea typeface="微软雅黑" charset="0"/>
              <a:cs typeface="微软雅黑" charset="0"/>
            </a:endParaRPr>
          </a:p>
        </p:txBody>
      </p:sp>
      <p:sp>
        <p:nvSpPr>
          <p:cNvPr id="322" name="矩形"/>
          <p:cNvSpPr>
            <a:spLocks/>
          </p:cNvSpPr>
          <p:nvPr/>
        </p:nvSpPr>
        <p:spPr>
          <a:xfrm>
            <a:off x="151968" y="3029801"/>
            <a:ext cx="3968530" cy="672585"/>
          </a:xfrm>
          <a:prstGeom prst="rect">
            <a:avLst/>
          </a:prstGeom>
          <a:solidFill>
            <a:srgbClr val="C7672A"/>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Times New Roman" charset="0"/>
              </a:rPr>
              <a:t>上中下游发展条件差异较大</a:t>
            </a:r>
          </a:p>
        </p:txBody>
      </p:sp>
      <p:sp>
        <p:nvSpPr>
          <p:cNvPr id="323" name="矩形"/>
          <p:cNvSpPr>
            <a:spLocks/>
          </p:cNvSpPr>
          <p:nvPr/>
        </p:nvSpPr>
        <p:spPr>
          <a:xfrm>
            <a:off x="177468" y="4007786"/>
            <a:ext cx="3968531" cy="672585"/>
          </a:xfrm>
          <a:prstGeom prst="rect">
            <a:avLst/>
          </a:prstGeom>
          <a:solidFill>
            <a:srgbClr val="C7672A"/>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6068" tIns="45720" rIns="36068" bIns="45720" anchor="ctr" anchorCtr="1">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Times New Roman" charset="0"/>
              </a:rPr>
              <a:t>地区间基本公共服务水平差距明显</a:t>
            </a:r>
          </a:p>
        </p:txBody>
      </p:sp>
      <p:sp>
        <p:nvSpPr>
          <p:cNvPr id="324" name="矩形"/>
          <p:cNvSpPr>
            <a:spLocks/>
          </p:cNvSpPr>
          <p:nvPr/>
        </p:nvSpPr>
        <p:spPr>
          <a:xfrm>
            <a:off x="7526107" y="3661815"/>
            <a:ext cx="3968530" cy="672587"/>
          </a:xfrm>
          <a:prstGeom prst="rect">
            <a:avLst/>
          </a:prstGeom>
          <a:solidFill>
            <a:srgbClr val="33CCCC"/>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6068" tIns="45720" rIns="36068" bIns="45720" anchor="ctr" anchorCtr="1">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Times New Roman" charset="0"/>
              </a:rPr>
              <a:t>提高要素配置效率</a:t>
            </a:r>
          </a:p>
        </p:txBody>
      </p:sp>
      <p:sp>
        <p:nvSpPr>
          <p:cNvPr id="325" name="矩形"/>
          <p:cNvSpPr>
            <a:spLocks/>
          </p:cNvSpPr>
          <p:nvPr/>
        </p:nvSpPr>
        <p:spPr>
          <a:xfrm>
            <a:off x="7514981" y="2658632"/>
            <a:ext cx="3968530" cy="672587"/>
          </a:xfrm>
          <a:prstGeom prst="rect">
            <a:avLst/>
          </a:prstGeom>
          <a:solidFill>
            <a:srgbClr val="33CCCC"/>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6068" tIns="45720" rIns="36068" bIns="45720" anchor="ctr" anchorCtr="1">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Times New Roman" charset="0"/>
              </a:rPr>
              <a:t>打破行政分割和市场壁垒</a:t>
            </a:r>
          </a:p>
        </p:txBody>
      </p:sp>
      <p:sp>
        <p:nvSpPr>
          <p:cNvPr id="326" name="矩形"/>
          <p:cNvSpPr>
            <a:spLocks/>
          </p:cNvSpPr>
          <p:nvPr/>
        </p:nvSpPr>
        <p:spPr>
          <a:xfrm>
            <a:off x="7483331" y="1731646"/>
            <a:ext cx="3968530" cy="672586"/>
          </a:xfrm>
          <a:prstGeom prst="rect">
            <a:avLst/>
          </a:prstGeom>
          <a:solidFill>
            <a:srgbClr val="33CCCC"/>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6068" tIns="45720" rIns="36068" bIns="45720" anchor="ctr" anchorCtr="1">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Times New Roman" charset="0"/>
              </a:rPr>
              <a:t>推进陆海双向开放</a:t>
            </a:r>
          </a:p>
        </p:txBody>
      </p:sp>
      <p:sp>
        <p:nvSpPr>
          <p:cNvPr id="327" name="矩形"/>
          <p:cNvSpPr>
            <a:spLocks/>
          </p:cNvSpPr>
          <p:nvPr/>
        </p:nvSpPr>
        <p:spPr>
          <a:xfrm>
            <a:off x="7558058" y="4646251"/>
            <a:ext cx="3968530" cy="672587"/>
          </a:xfrm>
          <a:prstGeom prst="rect">
            <a:avLst/>
          </a:prstGeom>
          <a:solidFill>
            <a:srgbClr val="33CCCC"/>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6068" tIns="45720" rIns="36068" bIns="45720" anchor="ctr" anchorCtr="1">
            <a:prstTxWarp prst="textNoShape">
              <a:avLst/>
            </a:prstTxWarp>
          </a:bodyPr>
          <a:lstStyle/>
          <a:p>
            <a:pPr marL="0" indent="0" algn="l" eaLnBrk="1" fontAlgn="auto" latinLnBrk="0" hangingPunct="1">
              <a:lnSpc>
                <a:spcPct val="129000"/>
              </a:lnSpc>
              <a:spcBef>
                <a:spcPts val="0"/>
              </a:spcBef>
              <a:spcAft>
                <a:spcPts val="0"/>
              </a:spcAft>
              <a:buNone/>
            </a:pPr>
            <a:r>
              <a:rPr lang="zh-CN" altLang="en-US" sz="2000" u="none" strike="noStrike" kern="1200" cap="none" spc="0" baseline="0">
                <a:solidFill>
                  <a:schemeClr val="bg1"/>
                </a:solidFill>
                <a:latin typeface="微软雅黑" charset="0"/>
                <a:ea typeface="微软雅黑" charset="0"/>
                <a:cs typeface="Times New Roman" charset="0"/>
              </a:rPr>
              <a:t>激发内生发展活力</a:t>
            </a:r>
          </a:p>
        </p:txBody>
      </p:sp>
      <p:pic>
        <p:nvPicPr>
          <p:cNvPr id="328"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00125159"/>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barn(outVertical)">
                                      <p:cBhvr>
                                        <p:cTn id="7" dur="5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wipe(down)">
                                      <p:cBhvr>
                                        <p:cTn id="12" dur="250"/>
                                        <p:tgtEl>
                                          <p:spTgt spid="3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wipe(down)">
                                      <p:cBhvr>
                                        <p:cTn id="15" dur="250"/>
                                        <p:tgtEl>
                                          <p:spTgt spid="3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8"/>
                                        </p:tgtEl>
                                        <p:attrNameLst>
                                          <p:attrName>style.visibility</p:attrName>
                                        </p:attrNameLst>
                                      </p:cBhvr>
                                      <p:to>
                                        <p:strVal val="visible"/>
                                      </p:to>
                                    </p:set>
                                    <p:animEffect transition="in" filter="wipe(down)">
                                      <p:cBhvr>
                                        <p:cTn id="18" dur="250"/>
                                        <p:tgtEl>
                                          <p:spTgt spid="3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9"/>
                                        </p:tgtEl>
                                        <p:attrNameLst>
                                          <p:attrName>style.visibility</p:attrName>
                                        </p:attrNameLst>
                                      </p:cBhvr>
                                      <p:to>
                                        <p:strVal val="visible"/>
                                      </p:to>
                                    </p:set>
                                    <p:animEffect transition="in" filter="wipe(down)">
                                      <p:cBhvr>
                                        <p:cTn id="21" dur="250"/>
                                        <p:tgtEl>
                                          <p:spTgt spid="319"/>
                                        </p:tgtEl>
                                      </p:cBhvr>
                                    </p:animEffect>
                                  </p:childTnLst>
                                </p:cTn>
                              </p:par>
                              <p:par>
                                <p:cTn id="22" presetID="22" presetClass="entr" presetSubtype="4" fill="hold" nodeType="withEffect">
                                  <p:stCondLst>
                                    <p:cond delay="0"/>
                                  </p:stCondLst>
                                  <p:childTnLst>
                                    <p:set>
                                      <p:cBhvr>
                                        <p:cTn id="23" dur="1" fill="hold">
                                          <p:stCondLst>
                                            <p:cond delay="0"/>
                                          </p:stCondLst>
                                        </p:cTn>
                                        <p:tgtEl>
                                          <p:spTgt spid="320"/>
                                        </p:tgtEl>
                                        <p:attrNameLst>
                                          <p:attrName>style.visibility</p:attrName>
                                        </p:attrNameLst>
                                      </p:cBhvr>
                                      <p:to>
                                        <p:strVal val="visible"/>
                                      </p:to>
                                    </p:set>
                                    <p:animEffect transition="in" filter="wipe(down)">
                                      <p:cBhvr>
                                        <p:cTn id="24" dur="250"/>
                                        <p:tgtEl>
                                          <p:spTgt spid="3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1"/>
                                        </p:tgtEl>
                                        <p:attrNameLst>
                                          <p:attrName>style.visibility</p:attrName>
                                        </p:attrNameLst>
                                      </p:cBhvr>
                                      <p:to>
                                        <p:strVal val="visible"/>
                                      </p:to>
                                    </p:set>
                                    <p:animEffect transition="in" filter="fade">
                                      <p:cBhvr>
                                        <p:cTn id="29" dur="1000"/>
                                        <p:tgtEl>
                                          <p:spTgt spid="321"/>
                                        </p:tgtEl>
                                      </p:cBhvr>
                                    </p:animEffect>
                                    <p:anim calcmode="lin" valueType="num">
                                      <p:cBhvr>
                                        <p:cTn id="30" dur="1000" fill="hold"/>
                                        <p:tgtEl>
                                          <p:spTgt spid="321"/>
                                        </p:tgtEl>
                                        <p:attrNameLst>
                                          <p:attrName>ppt_x</p:attrName>
                                        </p:attrNameLst>
                                      </p:cBhvr>
                                      <p:tavLst>
                                        <p:tav tm="0">
                                          <p:val>
                                            <p:strVal val="#ppt_x"/>
                                          </p:val>
                                        </p:tav>
                                        <p:tav tm="100000">
                                          <p:val>
                                            <p:strVal val="#ppt_x"/>
                                          </p:val>
                                        </p:tav>
                                      </p:tavLst>
                                    </p:anim>
                                    <p:anim calcmode="lin" valueType="num">
                                      <p:cBhvr>
                                        <p:cTn id="31" dur="1000" fill="hold"/>
                                        <p:tgtEl>
                                          <p:spTgt spid="3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22"/>
                                        </p:tgtEl>
                                        <p:attrNameLst>
                                          <p:attrName>style.visibility</p:attrName>
                                        </p:attrNameLst>
                                      </p:cBhvr>
                                      <p:to>
                                        <p:strVal val="visible"/>
                                      </p:to>
                                    </p:set>
                                    <p:animEffect transition="in" filter="fade">
                                      <p:cBhvr>
                                        <p:cTn id="36" dur="1000"/>
                                        <p:tgtEl>
                                          <p:spTgt spid="322"/>
                                        </p:tgtEl>
                                      </p:cBhvr>
                                    </p:animEffect>
                                    <p:anim calcmode="lin" valueType="num">
                                      <p:cBhvr>
                                        <p:cTn id="37" dur="1000" fill="hold"/>
                                        <p:tgtEl>
                                          <p:spTgt spid="322"/>
                                        </p:tgtEl>
                                        <p:attrNameLst>
                                          <p:attrName>ppt_x</p:attrName>
                                        </p:attrNameLst>
                                      </p:cBhvr>
                                      <p:tavLst>
                                        <p:tav tm="0">
                                          <p:val>
                                            <p:strVal val="#ppt_x"/>
                                          </p:val>
                                        </p:tav>
                                        <p:tav tm="100000">
                                          <p:val>
                                            <p:strVal val="#ppt_x"/>
                                          </p:val>
                                        </p:tav>
                                      </p:tavLst>
                                    </p:anim>
                                    <p:anim calcmode="lin" valueType="num">
                                      <p:cBhvr>
                                        <p:cTn id="38" dur="1000" fill="hold"/>
                                        <p:tgtEl>
                                          <p:spTgt spid="3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3"/>
                                        </p:tgtEl>
                                        <p:attrNameLst>
                                          <p:attrName>style.visibility</p:attrName>
                                        </p:attrNameLst>
                                      </p:cBhvr>
                                      <p:to>
                                        <p:strVal val="visible"/>
                                      </p:to>
                                    </p:set>
                                    <p:animEffect transition="in" filter="fade">
                                      <p:cBhvr>
                                        <p:cTn id="43" dur="1000"/>
                                        <p:tgtEl>
                                          <p:spTgt spid="323"/>
                                        </p:tgtEl>
                                      </p:cBhvr>
                                    </p:animEffect>
                                    <p:anim calcmode="lin" valueType="num">
                                      <p:cBhvr>
                                        <p:cTn id="44" dur="1000" fill="hold"/>
                                        <p:tgtEl>
                                          <p:spTgt spid="323"/>
                                        </p:tgtEl>
                                        <p:attrNameLst>
                                          <p:attrName>ppt_x</p:attrName>
                                        </p:attrNameLst>
                                      </p:cBhvr>
                                      <p:tavLst>
                                        <p:tav tm="0">
                                          <p:val>
                                            <p:strVal val="#ppt_x"/>
                                          </p:val>
                                        </p:tav>
                                        <p:tav tm="100000">
                                          <p:val>
                                            <p:strVal val="#ppt_x"/>
                                          </p:val>
                                        </p:tav>
                                      </p:tavLst>
                                    </p:anim>
                                    <p:anim calcmode="lin" valueType="num">
                                      <p:cBhvr>
                                        <p:cTn id="45"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26"/>
                                        </p:tgtEl>
                                        <p:attrNameLst>
                                          <p:attrName>style.visibility</p:attrName>
                                        </p:attrNameLst>
                                      </p:cBhvr>
                                      <p:to>
                                        <p:strVal val="visible"/>
                                      </p:to>
                                    </p:set>
                                    <p:animEffect transition="in" filter="fade">
                                      <p:cBhvr>
                                        <p:cTn id="50" dur="1000"/>
                                        <p:tgtEl>
                                          <p:spTgt spid="326"/>
                                        </p:tgtEl>
                                      </p:cBhvr>
                                    </p:animEffect>
                                    <p:anim calcmode="lin" valueType="num">
                                      <p:cBhvr>
                                        <p:cTn id="51" dur="1000" fill="hold"/>
                                        <p:tgtEl>
                                          <p:spTgt spid="326"/>
                                        </p:tgtEl>
                                        <p:attrNameLst>
                                          <p:attrName>ppt_x</p:attrName>
                                        </p:attrNameLst>
                                      </p:cBhvr>
                                      <p:tavLst>
                                        <p:tav tm="0">
                                          <p:val>
                                            <p:strVal val="#ppt_x"/>
                                          </p:val>
                                        </p:tav>
                                        <p:tav tm="100000">
                                          <p:val>
                                            <p:strVal val="#ppt_x"/>
                                          </p:val>
                                        </p:tav>
                                      </p:tavLst>
                                    </p:anim>
                                    <p:anim calcmode="lin" valueType="num">
                                      <p:cBhvr>
                                        <p:cTn id="52" dur="1000" fill="hold"/>
                                        <p:tgtEl>
                                          <p:spTgt spid="3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25"/>
                                        </p:tgtEl>
                                        <p:attrNameLst>
                                          <p:attrName>style.visibility</p:attrName>
                                        </p:attrNameLst>
                                      </p:cBhvr>
                                      <p:to>
                                        <p:strVal val="visible"/>
                                      </p:to>
                                    </p:set>
                                    <p:animEffect transition="in" filter="fade">
                                      <p:cBhvr>
                                        <p:cTn id="57" dur="1000"/>
                                        <p:tgtEl>
                                          <p:spTgt spid="325"/>
                                        </p:tgtEl>
                                      </p:cBhvr>
                                    </p:animEffect>
                                    <p:anim calcmode="lin" valueType="num">
                                      <p:cBhvr>
                                        <p:cTn id="58" dur="1000" fill="hold"/>
                                        <p:tgtEl>
                                          <p:spTgt spid="325"/>
                                        </p:tgtEl>
                                        <p:attrNameLst>
                                          <p:attrName>ppt_x</p:attrName>
                                        </p:attrNameLst>
                                      </p:cBhvr>
                                      <p:tavLst>
                                        <p:tav tm="0">
                                          <p:val>
                                            <p:strVal val="#ppt_x"/>
                                          </p:val>
                                        </p:tav>
                                        <p:tav tm="100000">
                                          <p:val>
                                            <p:strVal val="#ppt_x"/>
                                          </p:val>
                                        </p:tav>
                                      </p:tavLst>
                                    </p:anim>
                                    <p:anim calcmode="lin" valueType="num">
                                      <p:cBhvr>
                                        <p:cTn id="59" dur="1000" fill="hold"/>
                                        <p:tgtEl>
                                          <p:spTgt spid="3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4"/>
                                        </p:tgtEl>
                                        <p:attrNameLst>
                                          <p:attrName>style.visibility</p:attrName>
                                        </p:attrNameLst>
                                      </p:cBhvr>
                                      <p:to>
                                        <p:strVal val="visible"/>
                                      </p:to>
                                    </p:set>
                                    <p:animEffect transition="in" filter="fade">
                                      <p:cBhvr>
                                        <p:cTn id="64" dur="1000"/>
                                        <p:tgtEl>
                                          <p:spTgt spid="324"/>
                                        </p:tgtEl>
                                      </p:cBhvr>
                                    </p:animEffect>
                                    <p:anim calcmode="lin" valueType="num">
                                      <p:cBhvr>
                                        <p:cTn id="65" dur="1000" fill="hold"/>
                                        <p:tgtEl>
                                          <p:spTgt spid="324"/>
                                        </p:tgtEl>
                                        <p:attrNameLst>
                                          <p:attrName>ppt_x</p:attrName>
                                        </p:attrNameLst>
                                      </p:cBhvr>
                                      <p:tavLst>
                                        <p:tav tm="0">
                                          <p:val>
                                            <p:strVal val="#ppt_x"/>
                                          </p:val>
                                        </p:tav>
                                        <p:tav tm="100000">
                                          <p:val>
                                            <p:strVal val="#ppt_x"/>
                                          </p:val>
                                        </p:tav>
                                      </p:tavLst>
                                    </p:anim>
                                    <p:anim calcmode="lin" valueType="num">
                                      <p:cBhvr>
                                        <p:cTn id="66" dur="1000" fill="hold"/>
                                        <p:tgtEl>
                                          <p:spTgt spid="32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27"/>
                                        </p:tgtEl>
                                        <p:attrNameLst>
                                          <p:attrName>style.visibility</p:attrName>
                                        </p:attrNameLst>
                                      </p:cBhvr>
                                      <p:to>
                                        <p:strVal val="visible"/>
                                      </p:to>
                                    </p:set>
                                    <p:animEffect transition="in" filter="fade">
                                      <p:cBhvr>
                                        <p:cTn id="71" dur="1000"/>
                                        <p:tgtEl>
                                          <p:spTgt spid="327"/>
                                        </p:tgtEl>
                                      </p:cBhvr>
                                    </p:animEffect>
                                    <p:anim calcmode="lin" valueType="num">
                                      <p:cBhvr>
                                        <p:cTn id="72" dur="1000" fill="hold"/>
                                        <p:tgtEl>
                                          <p:spTgt spid="327"/>
                                        </p:tgtEl>
                                        <p:attrNameLst>
                                          <p:attrName>ppt_x</p:attrName>
                                        </p:attrNameLst>
                                      </p:cBhvr>
                                      <p:tavLst>
                                        <p:tav tm="0">
                                          <p:val>
                                            <p:strVal val="#ppt_x"/>
                                          </p:val>
                                        </p:tav>
                                        <p:tav tm="100000">
                                          <p:val>
                                            <p:strVal val="#ppt_x"/>
                                          </p:val>
                                        </p:tav>
                                      </p:tavLst>
                                    </p:anim>
                                    <p:anim calcmode="lin" valueType="num">
                                      <p:cBhvr>
                                        <p:cTn id="73"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P spid="315" grpId="0" animBg="1"/>
      <p:bldP spid="316" grpId="0" animBg="1"/>
      <p:bldP spid="318" grpId="0" animBg="1"/>
      <p:bldP spid="319" grpId="0" animBg="1"/>
      <p:bldP spid="321" grpId="0" animBg="1"/>
      <p:bldP spid="322" grpId="0" animBg="1"/>
      <p:bldP spid="323" grpId="0" animBg="1"/>
      <p:bldP spid="324" grpId="0" animBg="1"/>
      <p:bldP spid="325" grpId="0" animBg="1"/>
      <p:bldP spid="326" grpId="0" animBg="1"/>
      <p:bldP spid="3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335" name="矩形"/>
          <p:cNvSpPr>
            <a:spLocks/>
          </p:cNvSpPr>
          <p:nvPr/>
        </p:nvSpPr>
        <p:spPr>
          <a:xfrm>
            <a:off x="2237591" y="506466"/>
            <a:ext cx="7723990" cy="147732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32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 第二章</a:t>
            </a:r>
          </a:p>
          <a:p>
            <a:pPr marL="0" indent="0" algn="ctr">
              <a:lnSpc>
                <a:spcPct val="150000"/>
              </a:lnSpc>
              <a:spcBef>
                <a:spcPts val="0"/>
              </a:spcBef>
              <a:spcAft>
                <a:spcPts val="0"/>
              </a:spcAft>
              <a:buNone/>
            </a:pP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深刻认识推动长江经济带发展的“五大关系”</a:t>
            </a:r>
            <a:endParaRPr lang="zh-CN" altLang="en-US" sz="2800" u="none" strike="noStrike" kern="1200" cap="none" spc="0" baseline="0">
              <a:solidFill>
                <a:srgbClr val="000000"/>
              </a:solidFill>
              <a:latin typeface="Arial" charset="0"/>
              <a:ea typeface="微软雅黑" charset="0"/>
              <a:cs typeface="Open Sans" pitchFamily="34" charset="0"/>
              <a:sym typeface="Arial" charset="0"/>
            </a:endParaRPr>
          </a:p>
        </p:txBody>
      </p:sp>
      <p:grpSp>
        <p:nvGrpSpPr>
          <p:cNvPr id="340" name="组合"/>
          <p:cNvGrpSpPr>
            <a:grpSpLocks/>
          </p:cNvGrpSpPr>
          <p:nvPr/>
        </p:nvGrpSpPr>
        <p:grpSpPr>
          <a:xfrm>
            <a:off x="612220" y="2098259"/>
            <a:ext cx="8699205" cy="647987"/>
            <a:chOff x="612220" y="2098259"/>
            <a:chExt cx="8699205" cy="647987"/>
          </a:xfrm>
        </p:grpSpPr>
        <p:sp>
          <p:nvSpPr>
            <p:cNvPr id="336" name="圆角矩形" descr="正确把握整体推进和重点突破的关系，全面做好长江生态环境保护修复工作" title="正确把握整体推进和重点突破的关系，全面做好长江生态环境保护修复工作"/>
            <p:cNvSpPr>
              <a:spLocks/>
            </p:cNvSpPr>
            <p:nvPr/>
          </p:nvSpPr>
          <p:spPr>
            <a:xfrm>
              <a:off x="990440" y="2116441"/>
              <a:ext cx="8320985" cy="628393"/>
            </a:xfrm>
            <a:prstGeom prst="roundRect">
              <a:avLst>
                <a:gd name="adj" fmla="val 50000"/>
              </a:avLst>
            </a:prstGeom>
            <a:gradFill rotWithShape="1">
              <a:gsLst>
                <a:gs pos="0">
                  <a:srgbClr val="EEEEEE">
                    <a:alpha val="100000"/>
                  </a:srgbClr>
                </a:gs>
                <a:gs pos="100000">
                  <a:srgbClr val="FFFFFF">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99607"/>
                </a:srgbClr>
              </a:outerShdw>
            </a:effectLst>
          </p:spPr>
        </p:sp>
        <p:grpSp>
          <p:nvGrpSpPr>
            <p:cNvPr id="339" name="组合"/>
            <p:cNvGrpSpPr>
              <a:grpSpLocks/>
            </p:cNvGrpSpPr>
            <p:nvPr/>
          </p:nvGrpSpPr>
          <p:grpSpPr>
            <a:xfrm>
              <a:off x="612220" y="2098259"/>
              <a:ext cx="656326" cy="647987"/>
              <a:chOff x="612220" y="2098259"/>
              <a:chExt cx="656326" cy="647987"/>
            </a:xfrm>
          </p:grpSpPr>
          <p:sp>
            <p:nvSpPr>
              <p:cNvPr id="337" name="椭圆"/>
              <p:cNvSpPr>
                <a:spLocks noChangeAspect="1"/>
              </p:cNvSpPr>
              <p:nvPr/>
            </p:nvSpPr>
            <p:spPr>
              <a:xfrm>
                <a:off x="612220" y="2098259"/>
                <a:ext cx="656326" cy="64798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99607"/>
                  </a:srgbClr>
                </a:outerShdw>
              </a:effectLst>
            </p:spPr>
          </p:sp>
          <p:sp>
            <p:nvSpPr>
              <p:cNvPr id="338" name="椭圆"/>
              <p:cNvSpPr>
                <a:spLocks noChangeAspect="1"/>
              </p:cNvSpPr>
              <p:nvPr/>
            </p:nvSpPr>
            <p:spPr>
              <a:xfrm>
                <a:off x="693344" y="2178353"/>
                <a:ext cx="494077"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99607"/>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1</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grpSp>
        <p:nvGrpSpPr>
          <p:cNvPr id="345" name="组合"/>
          <p:cNvGrpSpPr>
            <a:grpSpLocks/>
          </p:cNvGrpSpPr>
          <p:nvPr/>
        </p:nvGrpSpPr>
        <p:grpSpPr>
          <a:xfrm>
            <a:off x="1056813" y="2885748"/>
            <a:ext cx="8699206" cy="647988"/>
            <a:chOff x="1056813" y="2885748"/>
            <a:chExt cx="8699206" cy="647988"/>
          </a:xfrm>
        </p:grpSpPr>
        <p:sp>
          <p:nvSpPr>
            <p:cNvPr id="341" name="圆角矩形"/>
            <p:cNvSpPr>
              <a:spLocks/>
            </p:cNvSpPr>
            <p:nvPr/>
          </p:nvSpPr>
          <p:spPr>
            <a:xfrm>
              <a:off x="1435033" y="2903929"/>
              <a:ext cx="8320986"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344" name="组合"/>
            <p:cNvGrpSpPr>
              <a:grpSpLocks/>
            </p:cNvGrpSpPr>
            <p:nvPr/>
          </p:nvGrpSpPr>
          <p:grpSpPr>
            <a:xfrm>
              <a:off x="1056813" y="2885748"/>
              <a:ext cx="656326" cy="647988"/>
              <a:chOff x="1056813" y="2885748"/>
              <a:chExt cx="656326" cy="647988"/>
            </a:xfrm>
          </p:grpSpPr>
          <p:sp>
            <p:nvSpPr>
              <p:cNvPr id="342" name="椭圆"/>
              <p:cNvSpPr>
                <a:spLocks noChangeAspect="1"/>
              </p:cNvSpPr>
              <p:nvPr/>
            </p:nvSpPr>
            <p:spPr>
              <a:xfrm>
                <a:off x="1056813" y="2885748"/>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343" name="椭圆"/>
              <p:cNvSpPr>
                <a:spLocks noChangeAspect="1"/>
              </p:cNvSpPr>
              <p:nvPr/>
            </p:nvSpPr>
            <p:spPr>
              <a:xfrm>
                <a:off x="1137937" y="2965841"/>
                <a:ext cx="494078" cy="487800"/>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2</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grpSp>
        <p:nvGrpSpPr>
          <p:cNvPr id="350" name="组合"/>
          <p:cNvGrpSpPr>
            <a:grpSpLocks/>
          </p:cNvGrpSpPr>
          <p:nvPr/>
        </p:nvGrpSpPr>
        <p:grpSpPr>
          <a:xfrm>
            <a:off x="1561631" y="3704885"/>
            <a:ext cx="8699205" cy="647988"/>
            <a:chOff x="1561631" y="3704885"/>
            <a:chExt cx="8699205" cy="647988"/>
          </a:xfrm>
        </p:grpSpPr>
        <p:sp>
          <p:nvSpPr>
            <p:cNvPr id="346" name="圆角矩形"/>
            <p:cNvSpPr>
              <a:spLocks/>
            </p:cNvSpPr>
            <p:nvPr/>
          </p:nvSpPr>
          <p:spPr>
            <a:xfrm>
              <a:off x="1939851" y="3723067"/>
              <a:ext cx="8320985"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349" name="组合"/>
            <p:cNvGrpSpPr>
              <a:grpSpLocks/>
            </p:cNvGrpSpPr>
            <p:nvPr/>
          </p:nvGrpSpPr>
          <p:grpSpPr>
            <a:xfrm>
              <a:off x="1561631" y="3704885"/>
              <a:ext cx="656326" cy="647988"/>
              <a:chOff x="1561631" y="3704885"/>
              <a:chExt cx="656326" cy="647988"/>
            </a:xfrm>
          </p:grpSpPr>
          <p:sp>
            <p:nvSpPr>
              <p:cNvPr id="347" name="椭圆"/>
              <p:cNvSpPr>
                <a:spLocks noChangeAspect="1"/>
              </p:cNvSpPr>
              <p:nvPr/>
            </p:nvSpPr>
            <p:spPr>
              <a:xfrm>
                <a:off x="1561631" y="3704885"/>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348" name="椭圆"/>
              <p:cNvSpPr>
                <a:spLocks noChangeAspect="1"/>
              </p:cNvSpPr>
              <p:nvPr/>
            </p:nvSpPr>
            <p:spPr>
              <a:xfrm>
                <a:off x="1642754" y="3784979"/>
                <a:ext cx="494078" cy="487800"/>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3</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grpSp>
        <p:nvGrpSpPr>
          <p:cNvPr id="355" name="组合"/>
          <p:cNvGrpSpPr>
            <a:grpSpLocks/>
          </p:cNvGrpSpPr>
          <p:nvPr/>
        </p:nvGrpSpPr>
        <p:grpSpPr>
          <a:xfrm>
            <a:off x="1945700" y="4574722"/>
            <a:ext cx="8699207" cy="647988"/>
            <a:chOff x="1945700" y="4574722"/>
            <a:chExt cx="8699207" cy="647988"/>
          </a:xfrm>
        </p:grpSpPr>
        <p:sp>
          <p:nvSpPr>
            <p:cNvPr id="351" name="圆角矩形"/>
            <p:cNvSpPr>
              <a:spLocks/>
            </p:cNvSpPr>
            <p:nvPr/>
          </p:nvSpPr>
          <p:spPr>
            <a:xfrm>
              <a:off x="2323920" y="4592904"/>
              <a:ext cx="8320987"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354" name="组合"/>
            <p:cNvGrpSpPr>
              <a:grpSpLocks/>
            </p:cNvGrpSpPr>
            <p:nvPr/>
          </p:nvGrpSpPr>
          <p:grpSpPr>
            <a:xfrm>
              <a:off x="1945700" y="4574722"/>
              <a:ext cx="656326" cy="647988"/>
              <a:chOff x="1945700" y="4574722"/>
              <a:chExt cx="656326" cy="647988"/>
            </a:xfrm>
          </p:grpSpPr>
          <p:sp>
            <p:nvSpPr>
              <p:cNvPr id="352" name="椭圆"/>
              <p:cNvSpPr>
                <a:spLocks noChangeAspect="1"/>
              </p:cNvSpPr>
              <p:nvPr/>
            </p:nvSpPr>
            <p:spPr>
              <a:xfrm>
                <a:off x="1945700" y="4574722"/>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353" name="椭圆"/>
              <p:cNvSpPr>
                <a:spLocks noChangeAspect="1"/>
              </p:cNvSpPr>
              <p:nvPr/>
            </p:nvSpPr>
            <p:spPr>
              <a:xfrm>
                <a:off x="2026824" y="4654815"/>
                <a:ext cx="494077" cy="487799"/>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4</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grpSp>
        <p:nvGrpSpPr>
          <p:cNvPr id="360" name="组合"/>
          <p:cNvGrpSpPr>
            <a:grpSpLocks/>
          </p:cNvGrpSpPr>
          <p:nvPr/>
        </p:nvGrpSpPr>
        <p:grpSpPr>
          <a:xfrm>
            <a:off x="2317169" y="5422434"/>
            <a:ext cx="9534892" cy="665617"/>
            <a:chOff x="2317169" y="5422434"/>
            <a:chExt cx="9534892" cy="665617"/>
          </a:xfrm>
        </p:grpSpPr>
        <p:sp>
          <p:nvSpPr>
            <p:cNvPr id="356" name="圆角矩形"/>
            <p:cNvSpPr>
              <a:spLocks/>
            </p:cNvSpPr>
            <p:nvPr/>
          </p:nvSpPr>
          <p:spPr>
            <a:xfrm>
              <a:off x="2731723" y="5441110"/>
              <a:ext cx="9120338" cy="645488"/>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359" name="组合"/>
            <p:cNvGrpSpPr>
              <a:grpSpLocks/>
            </p:cNvGrpSpPr>
            <p:nvPr/>
          </p:nvGrpSpPr>
          <p:grpSpPr>
            <a:xfrm>
              <a:off x="2317169" y="5422434"/>
              <a:ext cx="719376" cy="665617"/>
              <a:chOff x="2317169" y="5422434"/>
              <a:chExt cx="719376" cy="665617"/>
            </a:xfrm>
          </p:grpSpPr>
          <p:sp>
            <p:nvSpPr>
              <p:cNvPr id="357" name="椭圆"/>
              <p:cNvSpPr>
                <a:spLocks noChangeAspect="1"/>
              </p:cNvSpPr>
              <p:nvPr/>
            </p:nvSpPr>
            <p:spPr>
              <a:xfrm>
                <a:off x="2317169" y="5422434"/>
                <a:ext cx="719376" cy="66561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358" name="椭圆"/>
              <p:cNvSpPr>
                <a:spLocks noChangeAspect="1"/>
              </p:cNvSpPr>
              <p:nvPr/>
            </p:nvSpPr>
            <p:spPr>
              <a:xfrm>
                <a:off x="2406087" y="5504707"/>
                <a:ext cx="541541" cy="50107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5</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grpSp>
      <p:sp>
        <p:nvSpPr>
          <p:cNvPr id="361" name="矩形"/>
          <p:cNvSpPr>
            <a:spLocks/>
          </p:cNvSpPr>
          <p:nvPr/>
        </p:nvSpPr>
        <p:spPr>
          <a:xfrm>
            <a:off x="1300247" y="2195668"/>
            <a:ext cx="8181200" cy="480011"/>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800000"/>
                </a:solidFill>
                <a:latin typeface="微软雅黑" charset="0"/>
                <a:ea typeface="微软雅黑" charset="0"/>
                <a:cs typeface="微软雅黑" charset="0"/>
              </a:rPr>
              <a:t>正确把握整体推进和重点突破的关系，全面做好长江生态环境保护修复工作</a:t>
            </a:r>
            <a:endParaRPr lang="zh-CN" altLang="en-US" sz="1800" b="1" u="none" strike="noStrike" kern="1200" cap="all" spc="0" baseline="0" dirty="0">
              <a:ln w="8953" cap="flat">
                <a:solidFill>
                  <a:srgbClr val="8A0000"/>
                </a:solidFill>
                <a:prstDash val="solid"/>
                <a:round/>
              </a:ln>
              <a:solidFill>
                <a:srgbClr val="800000"/>
              </a:solidFill>
              <a:effectLst>
                <a:reflection blurRad="12700" stA="28000" endPos="45000" dist="952" dir="5400000" sy="-100000"/>
              </a:effectLst>
              <a:latin typeface="微软雅黑" charset="0"/>
              <a:ea typeface="微软雅黑" charset="0"/>
              <a:cs typeface="微软雅黑" charset="0"/>
            </a:endParaRPr>
          </a:p>
        </p:txBody>
      </p:sp>
      <p:sp>
        <p:nvSpPr>
          <p:cNvPr id="362" name="矩形"/>
          <p:cNvSpPr>
            <a:spLocks/>
          </p:cNvSpPr>
          <p:nvPr/>
        </p:nvSpPr>
        <p:spPr>
          <a:xfrm>
            <a:off x="1754366" y="3002206"/>
            <a:ext cx="8181200" cy="480011"/>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800000"/>
                </a:solidFill>
                <a:latin typeface="微软雅黑" charset="0"/>
                <a:ea typeface="微软雅黑" charset="0"/>
                <a:cs typeface="微软雅黑" charset="0"/>
              </a:rPr>
              <a:t>正确把握生态环保和经济发展的关系，探索协同推进生态优先和绿色发展新路子</a:t>
            </a:r>
          </a:p>
        </p:txBody>
      </p:sp>
      <p:sp>
        <p:nvSpPr>
          <p:cNvPr id="363" name="矩形"/>
          <p:cNvSpPr>
            <a:spLocks/>
          </p:cNvSpPr>
          <p:nvPr/>
        </p:nvSpPr>
        <p:spPr>
          <a:xfrm>
            <a:off x="2240135" y="3811818"/>
            <a:ext cx="8181201" cy="480011"/>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800000"/>
                </a:solidFill>
                <a:latin typeface="微软雅黑" charset="0"/>
                <a:ea typeface="微软雅黑" charset="0"/>
                <a:cs typeface="微软雅黑" charset="0"/>
              </a:rPr>
              <a:t>正确把握总体谋划和久久为功的关系，坚定不移按一张蓝图干到底</a:t>
            </a:r>
          </a:p>
        </p:txBody>
      </p:sp>
      <p:sp>
        <p:nvSpPr>
          <p:cNvPr id="364" name="矩形"/>
          <p:cNvSpPr>
            <a:spLocks/>
          </p:cNvSpPr>
          <p:nvPr/>
        </p:nvSpPr>
        <p:spPr>
          <a:xfrm>
            <a:off x="2599004" y="4685030"/>
            <a:ext cx="8181204" cy="480010"/>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800000"/>
                </a:solidFill>
                <a:latin typeface="微软雅黑" charset="0"/>
                <a:ea typeface="微软雅黑" charset="0"/>
                <a:cs typeface="微软雅黑" charset="0"/>
              </a:rPr>
              <a:t>正确把握破除旧动能和培育新动能的关系，推动长江经济带建设现代化经济体系</a:t>
            </a:r>
          </a:p>
        </p:txBody>
      </p:sp>
      <p:sp>
        <p:nvSpPr>
          <p:cNvPr id="365" name="矩形"/>
          <p:cNvSpPr>
            <a:spLocks/>
          </p:cNvSpPr>
          <p:nvPr/>
        </p:nvSpPr>
        <p:spPr>
          <a:xfrm>
            <a:off x="2986449" y="5548717"/>
            <a:ext cx="8934349" cy="490237"/>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800000"/>
                </a:solidFill>
                <a:latin typeface="微软雅黑" charset="0"/>
                <a:ea typeface="微软雅黑" charset="0"/>
                <a:cs typeface="微软雅黑" charset="0"/>
              </a:rPr>
              <a:t>正确把握自身发展和协同发展的关系，努力将长江经济带打造成为有机融合的高效经济体</a:t>
            </a:r>
          </a:p>
        </p:txBody>
      </p:sp>
    </p:spTree>
    <p:extLst>
      <p:ext uri="{BB962C8B-B14F-4D97-AF65-F5344CB8AC3E}">
        <p14:creationId xmlns:p14="http://schemas.microsoft.com/office/powerpoint/2010/main" val="831023909"/>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barn(outVertical)">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1000"/>
                                        <p:tgtEl>
                                          <p:spTgt spid="340"/>
                                        </p:tgtEl>
                                      </p:cBhvr>
                                    </p:animEffect>
                                    <p:anim calcmode="lin" valueType="num">
                                      <p:cBhvr>
                                        <p:cTn id="13" dur="1000" fill="hold"/>
                                        <p:tgtEl>
                                          <p:spTgt spid="340"/>
                                        </p:tgtEl>
                                        <p:attrNameLst>
                                          <p:attrName>ppt_x</p:attrName>
                                        </p:attrNameLst>
                                      </p:cBhvr>
                                      <p:tavLst>
                                        <p:tav tm="0">
                                          <p:val>
                                            <p:strVal val="#ppt_x"/>
                                          </p:val>
                                        </p:tav>
                                        <p:tav tm="100000">
                                          <p:val>
                                            <p:strVal val="#ppt_x"/>
                                          </p:val>
                                        </p:tav>
                                      </p:tavLst>
                                    </p:anim>
                                    <p:anim calcmode="lin" valueType="num">
                                      <p:cBhvr>
                                        <p:cTn id="14"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1000"/>
                                        <p:tgtEl>
                                          <p:spTgt spid="361"/>
                                        </p:tgtEl>
                                      </p:cBhvr>
                                    </p:animEffect>
                                    <p:anim calcmode="lin" valueType="num">
                                      <p:cBhvr>
                                        <p:cTn id="20" dur="1000" fill="hold"/>
                                        <p:tgtEl>
                                          <p:spTgt spid="361"/>
                                        </p:tgtEl>
                                        <p:attrNameLst>
                                          <p:attrName>ppt_x</p:attrName>
                                        </p:attrNameLst>
                                      </p:cBhvr>
                                      <p:tavLst>
                                        <p:tav tm="0">
                                          <p:val>
                                            <p:strVal val="#ppt_x"/>
                                          </p:val>
                                        </p:tav>
                                        <p:tav tm="100000">
                                          <p:val>
                                            <p:strVal val="#ppt_x"/>
                                          </p:val>
                                        </p:tav>
                                      </p:tavLst>
                                    </p:anim>
                                    <p:anim calcmode="lin" valueType="num">
                                      <p:cBhvr>
                                        <p:cTn id="21"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45"/>
                                        </p:tgtEl>
                                        <p:attrNameLst>
                                          <p:attrName>style.visibility</p:attrName>
                                        </p:attrNameLst>
                                      </p:cBhvr>
                                      <p:to>
                                        <p:strVal val="visible"/>
                                      </p:to>
                                    </p:set>
                                    <p:animEffect transition="in" filter="wipe(left)">
                                      <p:cBhvr>
                                        <p:cTn id="26" dur="500"/>
                                        <p:tgtEl>
                                          <p:spTgt spid="34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2"/>
                                        </p:tgtEl>
                                        <p:attrNameLst>
                                          <p:attrName>style.visibility</p:attrName>
                                        </p:attrNameLst>
                                      </p:cBhvr>
                                      <p:to>
                                        <p:strVal val="visible"/>
                                      </p:to>
                                    </p:set>
                                    <p:animEffect transition="in" filter="fade">
                                      <p:cBhvr>
                                        <p:cTn id="31" dur="1000"/>
                                        <p:tgtEl>
                                          <p:spTgt spid="362"/>
                                        </p:tgtEl>
                                      </p:cBhvr>
                                    </p:animEffect>
                                    <p:anim calcmode="lin" valueType="num">
                                      <p:cBhvr>
                                        <p:cTn id="32" dur="1000" fill="hold"/>
                                        <p:tgtEl>
                                          <p:spTgt spid="362"/>
                                        </p:tgtEl>
                                        <p:attrNameLst>
                                          <p:attrName>ppt_x</p:attrName>
                                        </p:attrNameLst>
                                      </p:cBhvr>
                                      <p:tavLst>
                                        <p:tav tm="0">
                                          <p:val>
                                            <p:strVal val="#ppt_x"/>
                                          </p:val>
                                        </p:tav>
                                        <p:tav tm="100000">
                                          <p:val>
                                            <p:strVal val="#ppt_x"/>
                                          </p:val>
                                        </p:tav>
                                      </p:tavLst>
                                    </p:anim>
                                    <p:anim calcmode="lin" valueType="num">
                                      <p:cBhvr>
                                        <p:cTn id="33" dur="1000" fill="hold"/>
                                        <p:tgtEl>
                                          <p:spTgt spid="36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0"/>
                                        </p:tgtEl>
                                        <p:attrNameLst>
                                          <p:attrName>style.visibility</p:attrName>
                                        </p:attrNameLst>
                                      </p:cBhvr>
                                      <p:to>
                                        <p:strVal val="visible"/>
                                      </p:to>
                                    </p:set>
                                    <p:animEffect transition="in" filter="wipe(left)">
                                      <p:cBhvr>
                                        <p:cTn id="38" dur="500"/>
                                        <p:tgtEl>
                                          <p:spTgt spid="35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63"/>
                                        </p:tgtEl>
                                        <p:attrNameLst>
                                          <p:attrName>style.visibility</p:attrName>
                                        </p:attrNameLst>
                                      </p:cBhvr>
                                      <p:to>
                                        <p:strVal val="visible"/>
                                      </p:to>
                                    </p:set>
                                    <p:animEffect transition="in" filter="fade">
                                      <p:cBhvr>
                                        <p:cTn id="43" dur="1000"/>
                                        <p:tgtEl>
                                          <p:spTgt spid="363"/>
                                        </p:tgtEl>
                                      </p:cBhvr>
                                    </p:animEffect>
                                    <p:anim calcmode="lin" valueType="num">
                                      <p:cBhvr>
                                        <p:cTn id="44" dur="1000" fill="hold"/>
                                        <p:tgtEl>
                                          <p:spTgt spid="363"/>
                                        </p:tgtEl>
                                        <p:attrNameLst>
                                          <p:attrName>ppt_x</p:attrName>
                                        </p:attrNameLst>
                                      </p:cBhvr>
                                      <p:tavLst>
                                        <p:tav tm="0">
                                          <p:val>
                                            <p:strVal val="#ppt_x"/>
                                          </p:val>
                                        </p:tav>
                                        <p:tav tm="100000">
                                          <p:val>
                                            <p:strVal val="#ppt_x"/>
                                          </p:val>
                                        </p:tav>
                                      </p:tavLst>
                                    </p:anim>
                                    <p:anim calcmode="lin" valueType="num">
                                      <p:cBhvr>
                                        <p:cTn id="45" dur="1000" fill="hold"/>
                                        <p:tgtEl>
                                          <p:spTgt spid="36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55"/>
                                        </p:tgtEl>
                                        <p:attrNameLst>
                                          <p:attrName>style.visibility</p:attrName>
                                        </p:attrNameLst>
                                      </p:cBhvr>
                                      <p:to>
                                        <p:strVal val="visible"/>
                                      </p:to>
                                    </p:set>
                                    <p:animEffect transition="in" filter="wipe(left)">
                                      <p:cBhvr>
                                        <p:cTn id="50" dur="500"/>
                                        <p:tgtEl>
                                          <p:spTgt spid="35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64"/>
                                        </p:tgtEl>
                                        <p:attrNameLst>
                                          <p:attrName>style.visibility</p:attrName>
                                        </p:attrNameLst>
                                      </p:cBhvr>
                                      <p:to>
                                        <p:strVal val="visible"/>
                                      </p:to>
                                    </p:set>
                                    <p:animEffect transition="in" filter="fade">
                                      <p:cBhvr>
                                        <p:cTn id="55" dur="1000"/>
                                        <p:tgtEl>
                                          <p:spTgt spid="364"/>
                                        </p:tgtEl>
                                      </p:cBhvr>
                                    </p:animEffect>
                                    <p:anim calcmode="lin" valueType="num">
                                      <p:cBhvr>
                                        <p:cTn id="56" dur="1000" fill="hold"/>
                                        <p:tgtEl>
                                          <p:spTgt spid="364"/>
                                        </p:tgtEl>
                                        <p:attrNameLst>
                                          <p:attrName>ppt_x</p:attrName>
                                        </p:attrNameLst>
                                      </p:cBhvr>
                                      <p:tavLst>
                                        <p:tav tm="0">
                                          <p:val>
                                            <p:strVal val="#ppt_x"/>
                                          </p:val>
                                        </p:tav>
                                        <p:tav tm="100000">
                                          <p:val>
                                            <p:strVal val="#ppt_x"/>
                                          </p:val>
                                        </p:tav>
                                      </p:tavLst>
                                    </p:anim>
                                    <p:anim calcmode="lin" valueType="num">
                                      <p:cBhvr>
                                        <p:cTn id="57" dur="1000" fill="hold"/>
                                        <p:tgtEl>
                                          <p:spTgt spid="36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60"/>
                                        </p:tgtEl>
                                        <p:attrNameLst>
                                          <p:attrName>style.visibility</p:attrName>
                                        </p:attrNameLst>
                                      </p:cBhvr>
                                      <p:to>
                                        <p:strVal val="visible"/>
                                      </p:to>
                                    </p:set>
                                    <p:animEffect transition="in" filter="wipe(left)">
                                      <p:cBhvr>
                                        <p:cTn id="62" dur="500"/>
                                        <p:tgtEl>
                                          <p:spTgt spid="360"/>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65"/>
                                        </p:tgtEl>
                                        <p:attrNameLst>
                                          <p:attrName>style.visibility</p:attrName>
                                        </p:attrNameLst>
                                      </p:cBhvr>
                                      <p:to>
                                        <p:strVal val="visible"/>
                                      </p:to>
                                    </p:set>
                                    <p:animEffect transition="in" filter="fade">
                                      <p:cBhvr>
                                        <p:cTn id="67" dur="1000"/>
                                        <p:tgtEl>
                                          <p:spTgt spid="365"/>
                                        </p:tgtEl>
                                      </p:cBhvr>
                                    </p:animEffect>
                                    <p:anim calcmode="lin" valueType="num">
                                      <p:cBhvr>
                                        <p:cTn id="68" dur="1000" fill="hold"/>
                                        <p:tgtEl>
                                          <p:spTgt spid="365"/>
                                        </p:tgtEl>
                                        <p:attrNameLst>
                                          <p:attrName>ppt_x</p:attrName>
                                        </p:attrNameLst>
                                      </p:cBhvr>
                                      <p:tavLst>
                                        <p:tav tm="0">
                                          <p:val>
                                            <p:strVal val="#ppt_x"/>
                                          </p:val>
                                        </p:tav>
                                        <p:tav tm="100000">
                                          <p:val>
                                            <p:strVal val="#ppt_x"/>
                                          </p:val>
                                        </p:tav>
                                      </p:tavLst>
                                    </p:anim>
                                    <p:anim calcmode="lin" valueType="num">
                                      <p:cBhvr>
                                        <p:cTn id="69" dur="1000" fill="hold"/>
                                        <p:tgtEl>
                                          <p:spTgt spid="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p:bldP spid="345" grpId="0" animBg="1"/>
      <p:bldP spid="350" grpId="0" animBg="1"/>
      <p:bldP spid="355" grpId="0" animBg="1"/>
      <p:bldP spid="360" grpId="0" animBg="1"/>
      <p:bldP spid="361" grpId="0"/>
      <p:bldP spid="362" grpId="0"/>
      <p:bldP spid="363" grpId="0"/>
      <p:bldP spid="364" grpId="0"/>
      <p:bldP spid="3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31" name="矩形"/>
          <p:cNvSpPr>
            <a:spLocks/>
          </p:cNvSpPr>
          <p:nvPr/>
        </p:nvSpPr>
        <p:spPr>
          <a:xfrm>
            <a:off x="1290917" y="224512"/>
            <a:ext cx="6938682"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1.</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全面做好长江生态环境保护修复工作</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pic>
        <p:nvPicPr>
          <p:cNvPr id="432"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747" y="2259096"/>
            <a:ext cx="3692701" cy="3830619"/>
          </a:xfrm>
          <a:prstGeom prst="rect">
            <a:avLst/>
          </a:prstGeom>
          <a:noFill/>
          <a:ln w="9525" cap="flat" cmpd="sng">
            <a:noFill/>
            <a:prstDash val="solid"/>
            <a:miter/>
          </a:ln>
        </p:spPr>
      </p:pic>
      <p:sp>
        <p:nvSpPr>
          <p:cNvPr id="433" name="矩形"/>
          <p:cNvSpPr>
            <a:spLocks/>
          </p:cNvSpPr>
          <p:nvPr/>
        </p:nvSpPr>
        <p:spPr>
          <a:xfrm>
            <a:off x="746620" y="2259096"/>
            <a:ext cx="5847127" cy="3830619"/>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a:lnSpc>
                <a:spcPct val="150000"/>
              </a:lnSpc>
              <a:spcBef>
                <a:spcPts val="0"/>
              </a:spcBef>
              <a:spcAft>
                <a:spcPts val="0"/>
              </a:spcAft>
              <a:buNone/>
            </a:pPr>
            <a:r>
              <a:rPr lang="zh-CN" altLang="en-US" sz="2800" u="none" strike="noStrike" kern="1200" cap="none" spc="0" baseline="0" dirty="0">
                <a:solidFill>
                  <a:schemeClr val="tx1"/>
                </a:solidFill>
                <a:latin typeface="微软雅黑" charset="0"/>
                <a:ea typeface="微软雅黑" charset="0"/>
                <a:cs typeface="微软雅黑" charset="0"/>
              </a:rPr>
              <a:t>       </a:t>
            </a:r>
            <a:endParaRPr lang="en-US" altLang="zh-CN" sz="2800" u="none" strike="noStrike" kern="1200" cap="none" spc="0" baseline="0" dirty="0">
              <a:solidFill>
                <a:schemeClr val="tx1"/>
              </a:solidFill>
              <a:latin typeface="微软雅黑" charset="0"/>
              <a:ea typeface="微软雅黑" charset="0"/>
              <a:cs typeface="微软雅黑" charset="0"/>
            </a:endParaRPr>
          </a:p>
          <a:p>
            <a:pPr marL="0" indent="0" algn="just" defTabSz="914273">
              <a:lnSpc>
                <a:spcPct val="150000"/>
              </a:lnSpc>
              <a:spcBef>
                <a:spcPts val="0"/>
              </a:spcBef>
              <a:spcAft>
                <a:spcPts val="0"/>
              </a:spcAft>
              <a:buNone/>
            </a:pPr>
            <a:r>
              <a:rPr lang="en-US" altLang="zh-CN" sz="2800" dirty="0">
                <a:latin typeface="微软雅黑" charset="0"/>
                <a:ea typeface="微软雅黑" charset="0"/>
                <a:cs typeface="微软雅黑" charset="0"/>
              </a:rPr>
              <a:t>        </a:t>
            </a:r>
            <a:r>
              <a:rPr lang="zh-CN" altLang="en-US" sz="2800" u="none" strike="noStrike" kern="1200" cap="none" spc="0" baseline="0" dirty="0">
                <a:solidFill>
                  <a:schemeClr val="accent2">
                    <a:lumMod val="75000"/>
                  </a:schemeClr>
                </a:solidFill>
                <a:latin typeface="微软雅黑" panose="020B0503020204020204" pitchFamily="34" charset="-122"/>
                <a:ea typeface="微软雅黑" panose="020B0503020204020204" pitchFamily="34" charset="-122"/>
                <a:cs typeface="微软雅黑" charset="0"/>
              </a:rPr>
              <a:t>推动长江经济带发展必须以生态环境保护为前提，把修复长江生态环境摆在压倒性位置，逐步解决长江经济带环境透支问题</a:t>
            </a:r>
            <a:endParaRPr lang="zh-CN" altLang="en-US" sz="2800" i="0" u="none" strike="noStrike" kern="0" cap="none" spc="0" baseline="0" dirty="0">
              <a:solidFill>
                <a:schemeClr val="accent2">
                  <a:lumMod val="75000"/>
                </a:schemeClr>
              </a:solidFill>
              <a:latin typeface="微软雅黑" panose="020B0503020204020204" pitchFamily="34" charset="-122"/>
              <a:ea typeface="微软雅黑" panose="020B0503020204020204" pitchFamily="34" charset="-122"/>
              <a:cs typeface="微软雅黑" charset="0"/>
            </a:endParaRPr>
          </a:p>
        </p:txBody>
      </p:sp>
      <p:sp>
        <p:nvSpPr>
          <p:cNvPr id="434" name="圆角矩形"/>
          <p:cNvSpPr>
            <a:spLocks/>
          </p:cNvSpPr>
          <p:nvPr/>
        </p:nvSpPr>
        <p:spPr>
          <a:xfrm>
            <a:off x="1619081" y="1183006"/>
            <a:ext cx="8320985"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437" name="组合"/>
          <p:cNvGrpSpPr>
            <a:grpSpLocks/>
          </p:cNvGrpSpPr>
          <p:nvPr/>
        </p:nvGrpSpPr>
        <p:grpSpPr>
          <a:xfrm>
            <a:off x="1240861" y="1164824"/>
            <a:ext cx="656326" cy="647988"/>
            <a:chOff x="1240861" y="1164824"/>
            <a:chExt cx="656326" cy="647988"/>
          </a:xfrm>
        </p:grpSpPr>
        <p:sp>
          <p:nvSpPr>
            <p:cNvPr id="435" name="椭圆"/>
            <p:cNvSpPr>
              <a:spLocks noChangeAspect="1"/>
            </p:cNvSpPr>
            <p:nvPr/>
          </p:nvSpPr>
          <p:spPr>
            <a:xfrm>
              <a:off x="1240861" y="1164824"/>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436" name="椭圆"/>
            <p:cNvSpPr>
              <a:spLocks noChangeAspect="1"/>
            </p:cNvSpPr>
            <p:nvPr/>
          </p:nvSpPr>
          <p:spPr>
            <a:xfrm>
              <a:off x="1321983" y="1244917"/>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438" name="矩形"/>
          <p:cNvSpPr>
            <a:spLocks/>
          </p:cNvSpPr>
          <p:nvPr/>
        </p:nvSpPr>
        <p:spPr>
          <a:xfrm>
            <a:off x="1995564" y="1252708"/>
            <a:ext cx="8181200" cy="480011"/>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dirty="0">
                <a:solidFill>
                  <a:srgbClr val="0D0D0D"/>
                </a:solidFill>
                <a:latin typeface="微软雅黑" charset="0"/>
                <a:ea typeface="微软雅黑" charset="0"/>
                <a:cs typeface="微软雅黑" charset="0"/>
              </a:rPr>
              <a:t>正确把握整体推进和重点突破的关系，全面做好长江生态环境保护修复工作</a:t>
            </a:r>
            <a:endParaRPr lang="zh-CN" altLang="en-US" sz="1800" b="1" u="none" strike="noStrike" kern="1200" cap="all" spc="0" baseline="0" dirty="0">
              <a:ln w="8953" cap="flat">
                <a:solidFill>
                  <a:srgbClr val="8A0000"/>
                </a:solidFill>
                <a:prstDash val="solid"/>
                <a:round/>
              </a:ln>
              <a:solidFill>
                <a:srgbClr val="0D0D0D"/>
              </a:solidFill>
              <a:effectLst>
                <a:reflection blurRad="12700" stA="28000" endPos="45000" dist="952" dir="5400000" sy="-100000"/>
              </a:effectLst>
              <a:latin typeface="微软雅黑" charset="0"/>
              <a:ea typeface="微软雅黑" charset="0"/>
              <a:cs typeface="微软雅黑" charset="0"/>
            </a:endParaRPr>
          </a:p>
        </p:txBody>
      </p:sp>
      <p:pic>
        <p:nvPicPr>
          <p:cNvPr id="439"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344594809"/>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barn(outVertical)">
                                      <p:cBhvr>
                                        <p:cTn id="7" dur="500"/>
                                        <p:tgtEl>
                                          <p:spTgt spid="4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7"/>
                                        </p:tgtEl>
                                        <p:attrNameLst>
                                          <p:attrName>style.visibility</p:attrName>
                                        </p:attrNameLst>
                                      </p:cBhvr>
                                      <p:to>
                                        <p:strVal val="visible"/>
                                      </p:to>
                                    </p:set>
                                    <p:animEffect transition="in" filter="wipe(left)">
                                      <p:cBhvr>
                                        <p:cTn id="10" dur="500"/>
                                        <p:tgtEl>
                                          <p:spTgt spid="4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34"/>
                                        </p:tgtEl>
                                        <p:attrNameLst>
                                          <p:attrName>style.visibility</p:attrName>
                                        </p:attrNameLst>
                                      </p:cBhvr>
                                      <p:to>
                                        <p:strVal val="visible"/>
                                      </p:to>
                                    </p:set>
                                    <p:animEffect transition="in" filter="wipe(left)">
                                      <p:cBhvr>
                                        <p:cTn id="14" dur="500"/>
                                        <p:tgtEl>
                                          <p:spTgt spid="43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8"/>
                                        </p:tgtEl>
                                        <p:attrNameLst>
                                          <p:attrName>style.visibility</p:attrName>
                                        </p:attrNameLst>
                                      </p:cBhvr>
                                      <p:to>
                                        <p:strVal val="visible"/>
                                      </p:to>
                                    </p:set>
                                    <p:animEffect transition="in" filter="wipe(left)">
                                      <p:cBhvr>
                                        <p:cTn id="17" dur="500"/>
                                        <p:tgtEl>
                                          <p:spTgt spid="43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fade">
                                      <p:cBhvr>
                                        <p:cTn id="22" dur="1000"/>
                                        <p:tgtEl>
                                          <p:spTgt spid="433"/>
                                        </p:tgtEl>
                                      </p:cBhvr>
                                    </p:animEffect>
                                    <p:anim calcmode="lin" valueType="num">
                                      <p:cBhvr>
                                        <p:cTn id="23" dur="1000" fill="hold"/>
                                        <p:tgtEl>
                                          <p:spTgt spid="433"/>
                                        </p:tgtEl>
                                        <p:attrNameLst>
                                          <p:attrName>ppt_x</p:attrName>
                                        </p:attrNameLst>
                                      </p:cBhvr>
                                      <p:tavLst>
                                        <p:tav tm="0">
                                          <p:val>
                                            <p:strVal val="#ppt_x"/>
                                          </p:val>
                                        </p:tav>
                                        <p:tav tm="100000">
                                          <p:val>
                                            <p:strVal val="#ppt_x"/>
                                          </p:val>
                                        </p:tav>
                                      </p:tavLst>
                                    </p:anim>
                                    <p:anim calcmode="lin" valueType="num">
                                      <p:cBhvr>
                                        <p:cTn id="24" dur="1000" fill="hold"/>
                                        <p:tgtEl>
                                          <p:spTgt spid="4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fade">
                                      <p:cBhvr>
                                        <p:cTn id="29" dur="1000"/>
                                        <p:tgtEl>
                                          <p:spTgt spid="432"/>
                                        </p:tgtEl>
                                      </p:cBhvr>
                                    </p:animEffect>
                                    <p:anim calcmode="lin" valueType="num">
                                      <p:cBhvr>
                                        <p:cTn id="30" dur="1000" fill="hold"/>
                                        <p:tgtEl>
                                          <p:spTgt spid="432"/>
                                        </p:tgtEl>
                                        <p:attrNameLst>
                                          <p:attrName>ppt_x</p:attrName>
                                        </p:attrNameLst>
                                      </p:cBhvr>
                                      <p:tavLst>
                                        <p:tav tm="0">
                                          <p:val>
                                            <p:strVal val="#ppt_x"/>
                                          </p:val>
                                        </p:tav>
                                        <p:tav tm="100000">
                                          <p:val>
                                            <p:strVal val="#ppt_x"/>
                                          </p:val>
                                        </p:tav>
                                      </p:tavLst>
                                    </p:anim>
                                    <p:anim calcmode="lin" valueType="num">
                                      <p:cBhvr>
                                        <p:cTn id="31"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P spid="433" grpId="0" animBg="1"/>
      <p:bldP spid="434" grpId="0" animBg="1"/>
      <p:bldP spid="437" grpId="0" animBg="1"/>
      <p:bldP spid="4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46"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2</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探索协同推进生态优先和绿色发展新路子</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447" name="圆角矩形"/>
          <p:cNvSpPr>
            <a:spLocks/>
          </p:cNvSpPr>
          <p:nvPr/>
        </p:nvSpPr>
        <p:spPr>
          <a:xfrm>
            <a:off x="1619081" y="1525546"/>
            <a:ext cx="8320985" cy="628392"/>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450" name="组合"/>
          <p:cNvGrpSpPr>
            <a:grpSpLocks/>
          </p:cNvGrpSpPr>
          <p:nvPr/>
        </p:nvGrpSpPr>
        <p:grpSpPr>
          <a:xfrm>
            <a:off x="1240861" y="1507364"/>
            <a:ext cx="656326" cy="647987"/>
            <a:chOff x="1240861" y="1507364"/>
            <a:chExt cx="656326" cy="647987"/>
          </a:xfrm>
        </p:grpSpPr>
        <p:sp>
          <p:nvSpPr>
            <p:cNvPr id="448" name="椭圆"/>
            <p:cNvSpPr>
              <a:spLocks noChangeAspect="1"/>
            </p:cNvSpPr>
            <p:nvPr/>
          </p:nvSpPr>
          <p:spPr>
            <a:xfrm>
              <a:off x="1240861" y="1507364"/>
              <a:ext cx="656326" cy="64798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449" name="椭圆"/>
            <p:cNvSpPr>
              <a:spLocks noChangeAspect="1"/>
            </p:cNvSpPr>
            <p:nvPr/>
          </p:nvSpPr>
          <p:spPr>
            <a:xfrm>
              <a:off x="1321983" y="1587457"/>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451" name="矩形"/>
          <p:cNvSpPr>
            <a:spLocks/>
          </p:cNvSpPr>
          <p:nvPr/>
        </p:nvSpPr>
        <p:spPr>
          <a:xfrm>
            <a:off x="1995564" y="1595248"/>
            <a:ext cx="8181200" cy="480012"/>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700" b="1" u="none" strike="noStrike" kern="1200" cap="none" spc="0" baseline="0" dirty="0">
                <a:solidFill>
                  <a:srgbClr val="0D0D0D"/>
                </a:solidFill>
                <a:latin typeface="微软雅黑" charset="0"/>
                <a:ea typeface="微软雅黑" charset="0"/>
                <a:cs typeface="微软雅黑" charset="0"/>
              </a:rPr>
              <a:t>正确把握生态环保和经济发展的关系，探索协同推进生态优先和绿色发展新路子</a:t>
            </a:r>
            <a:endParaRPr lang="zh-CN" altLang="en-US" sz="1700" b="1" u="none" strike="noStrike" kern="1200" cap="all" spc="0" baseline="0" dirty="0">
              <a:ln w="8953" cap="flat">
                <a:solidFill>
                  <a:srgbClr val="8A0000"/>
                </a:solidFill>
                <a:prstDash val="solid"/>
                <a:round/>
              </a:ln>
              <a:solidFill>
                <a:srgbClr val="0D0D0D"/>
              </a:solidFill>
              <a:effectLst>
                <a:reflection blurRad="12700" stA="28000" endPos="45000" dist="952" dir="5400000" sy="-100000"/>
              </a:effectLst>
              <a:latin typeface="微软雅黑" charset="0"/>
              <a:ea typeface="微软雅黑" charset="0"/>
              <a:cs typeface="微软雅黑" charset="0"/>
            </a:endParaRPr>
          </a:p>
        </p:txBody>
      </p:sp>
      <p:sp>
        <p:nvSpPr>
          <p:cNvPr id="452" name="矩形"/>
          <p:cNvSpPr>
            <a:spLocks/>
          </p:cNvSpPr>
          <p:nvPr/>
        </p:nvSpPr>
        <p:spPr>
          <a:xfrm>
            <a:off x="204395" y="3466262"/>
            <a:ext cx="4283088" cy="1580929"/>
          </a:xfrm>
          <a:prstGeom prst="rect">
            <a:avLst/>
          </a:prstGeom>
          <a:solidFill>
            <a:srgbClr val="C00000"/>
          </a:solidFill>
          <a:ln w="15875" cap="rnd" cmpd="sng">
            <a:noFill/>
            <a:prstDash val="solid"/>
            <a:round/>
          </a:ln>
          <a:effectLst>
            <a:outerShdw blurRad="50800" dist="38100" dir="8100000" algn="tr" rotWithShape="0">
              <a:srgbClr val="000000">
                <a:alpha val="39607"/>
              </a:srgbClr>
            </a:outerShdw>
          </a:effectLst>
        </p:spPr>
      </p:sp>
      <p:sp>
        <p:nvSpPr>
          <p:cNvPr id="453" name="矩形"/>
          <p:cNvSpPr>
            <a:spLocks/>
          </p:cNvSpPr>
          <p:nvPr/>
        </p:nvSpPr>
        <p:spPr>
          <a:xfrm>
            <a:off x="288645" y="3603144"/>
            <a:ext cx="4109421" cy="1345260"/>
          </a:xfrm>
          <a:prstGeom prst="rect">
            <a:avLst/>
          </a:prstGeom>
          <a:solidFill>
            <a:srgbClr val="FFFFFF"/>
          </a:solidFill>
          <a:ln w="15875" cap="rnd" cmpd="sng">
            <a:solidFill>
              <a:srgbClr val="000000"/>
            </a:solidFill>
            <a:prstDash val="solid"/>
            <a:round/>
          </a:ln>
        </p:spPr>
        <p:txBody>
          <a:bodyPr vert="horz" wrap="square" lIns="91438" tIns="45719" rIns="91438" bIns="45719" anchor="t" anchorCtr="0">
            <a:prstTxWarp prst="textNoShape">
              <a:avLst/>
            </a:prstTxWarp>
          </a:bodyPr>
          <a:lstStyle/>
          <a:p>
            <a:pPr marL="0" indent="0" algn="just" defTabSz="914273">
              <a:lnSpc>
                <a:spcPct val="150000"/>
              </a:lnSpc>
              <a:spcBef>
                <a:spcPts val="0"/>
              </a:spcBef>
              <a:spcAft>
                <a:spcPts val="0"/>
              </a:spcAft>
              <a:buNone/>
            </a:pPr>
            <a:r>
              <a:rPr lang="zh-CN" altLang="en-US" sz="2600" u="none" strike="noStrike" kern="1200" cap="none" spc="0" baseline="0">
                <a:solidFill>
                  <a:schemeClr val="tx1"/>
                </a:solidFill>
                <a:latin typeface="微软雅黑" charset="0"/>
                <a:ea typeface="微软雅黑" charset="0"/>
                <a:cs typeface="微软雅黑" charset="0"/>
              </a:rPr>
              <a:t>要坚持在发展中保护</a:t>
            </a:r>
            <a:endParaRPr lang="en-US" altLang="zh-CN" sz="2600" u="none" strike="noStrike" kern="1200" cap="none" spc="0" baseline="0">
              <a:solidFill>
                <a:schemeClr val="tx1"/>
              </a:solidFill>
              <a:latin typeface="微软雅黑" charset="0"/>
              <a:ea typeface="微软雅黑" charset="0"/>
              <a:cs typeface="微软雅黑" charset="0"/>
            </a:endParaRPr>
          </a:p>
          <a:p>
            <a:pPr marL="0" indent="0" algn="just" defTabSz="914273">
              <a:lnSpc>
                <a:spcPct val="150000"/>
              </a:lnSpc>
              <a:spcBef>
                <a:spcPts val="0"/>
              </a:spcBef>
              <a:spcAft>
                <a:spcPts val="0"/>
              </a:spcAft>
              <a:buNone/>
            </a:pPr>
            <a:r>
              <a:rPr lang="en-US" altLang="zh-CN" sz="2600" u="none" strike="noStrike" kern="1200" cap="none" spc="0" baseline="0">
                <a:solidFill>
                  <a:schemeClr val="tx1"/>
                </a:solidFill>
                <a:latin typeface="微软雅黑" charset="0"/>
                <a:ea typeface="微软雅黑" charset="0"/>
                <a:cs typeface="微软雅黑" charset="0"/>
              </a:rPr>
              <a:t>          在保护中发展</a:t>
            </a:r>
            <a:endParaRPr lang="zh-CN" altLang="en-US" sz="2600" b="1" i="0" u="none" strike="noStrike" kern="0" cap="none" spc="0" baseline="0">
              <a:solidFill>
                <a:srgbClr val="000000"/>
              </a:solidFill>
              <a:latin typeface="微软雅黑" charset="0"/>
              <a:ea typeface="微软雅黑" charset="0"/>
              <a:cs typeface="微软雅黑" charset="0"/>
            </a:endParaRPr>
          </a:p>
        </p:txBody>
      </p:sp>
      <p:grpSp>
        <p:nvGrpSpPr>
          <p:cNvPr id="457" name="组合"/>
          <p:cNvGrpSpPr>
            <a:grpSpLocks/>
          </p:cNvGrpSpPr>
          <p:nvPr/>
        </p:nvGrpSpPr>
        <p:grpSpPr>
          <a:xfrm>
            <a:off x="4607822" y="2895613"/>
            <a:ext cx="1129269" cy="2785766"/>
            <a:chOff x="4607822" y="2895613"/>
            <a:chExt cx="1129269" cy="2785766"/>
          </a:xfrm>
        </p:grpSpPr>
        <p:sp>
          <p:nvSpPr>
            <p:cNvPr id="454" name="曲线"/>
            <p:cNvSpPr>
              <a:spLocks/>
            </p:cNvSpPr>
            <p:nvPr/>
          </p:nvSpPr>
          <p:spPr>
            <a:xfrm>
              <a:off x="4607822" y="2895613"/>
              <a:ext cx="1129269" cy="2785766"/>
            </a:xfrm>
            <a:custGeom>
              <a:avLst/>
              <a:gdLst>
                <a:gd name="T1" fmla="*/ 0 w 21600"/>
                <a:gd name="T2" fmla="*/ 0 h 21600"/>
                <a:gd name="T3" fmla="*/ 21600 w 21600"/>
                <a:gd name="T4" fmla="*/ 21600 h 21600"/>
              </a:gdLst>
              <a:ahLst/>
              <a:cxnLst/>
              <a:rect l="T1" t="T2" r="T3" b="T4"/>
              <a:pathLst>
                <a:path w="21600" h="21600">
                  <a:moveTo>
                    <a:pt x="18413" y="1298"/>
                  </a:moveTo>
                  <a:cubicBezTo>
                    <a:pt x="22626" y="3033"/>
                    <a:pt x="22626" y="5844"/>
                    <a:pt x="18413" y="7578"/>
                  </a:cubicBezTo>
                  <a:lnTo>
                    <a:pt x="18356" y="7599"/>
                  </a:lnTo>
                  <a:lnTo>
                    <a:pt x="18364" y="7599"/>
                  </a:lnTo>
                  <a:cubicBezTo>
                    <a:pt x="16201" y="8470"/>
                    <a:pt x="15019" y="9675"/>
                    <a:pt x="15102" y="10920"/>
                  </a:cubicBezTo>
                  <a:cubicBezTo>
                    <a:pt x="15174" y="12045"/>
                    <a:pt x="16279" y="13117"/>
                    <a:pt x="18193" y="13921"/>
                  </a:cubicBezTo>
                  <a:lnTo>
                    <a:pt x="18169" y="13921"/>
                  </a:lnTo>
                  <a:lnTo>
                    <a:pt x="18440" y="14021"/>
                  </a:lnTo>
                  <a:cubicBezTo>
                    <a:pt x="22653" y="15753"/>
                    <a:pt x="22653" y="18566"/>
                    <a:pt x="18440" y="20298"/>
                  </a:cubicBezTo>
                  <a:cubicBezTo>
                    <a:pt x="14225" y="22030"/>
                    <a:pt x="7395" y="22030"/>
                    <a:pt x="3183" y="20298"/>
                  </a:cubicBezTo>
                  <a:cubicBezTo>
                    <a:pt x="-1026" y="18566"/>
                    <a:pt x="-1026" y="15753"/>
                    <a:pt x="3183" y="14021"/>
                  </a:cubicBezTo>
                  <a:lnTo>
                    <a:pt x="3372" y="13951"/>
                  </a:lnTo>
                  <a:lnTo>
                    <a:pt x="3964" y="13678"/>
                  </a:lnTo>
                  <a:cubicBezTo>
                    <a:pt x="5562" y="12864"/>
                    <a:pt x="6436" y="11845"/>
                    <a:pt x="6420" y="10789"/>
                  </a:cubicBezTo>
                  <a:cubicBezTo>
                    <a:pt x="6404" y="9582"/>
                    <a:pt x="5221" y="8426"/>
                    <a:pt x="3137" y="7574"/>
                  </a:cubicBezTo>
                  <a:lnTo>
                    <a:pt x="3154" y="7574"/>
                  </a:lnTo>
                  <a:lnTo>
                    <a:pt x="2418" y="7241"/>
                  </a:lnTo>
                  <a:cubicBezTo>
                    <a:pt x="-1035" y="5496"/>
                    <a:pt x="-788" y="2925"/>
                    <a:pt x="3158" y="1298"/>
                  </a:cubicBezTo>
                  <a:cubicBezTo>
                    <a:pt x="7370" y="-430"/>
                    <a:pt x="14201" y="-430"/>
                    <a:pt x="18413" y="1298"/>
                  </a:cubicBezTo>
                  <a:close/>
                </a:path>
              </a:pathLst>
            </a:custGeom>
            <a:solidFill>
              <a:srgbClr val="C00000"/>
            </a:solidFill>
            <a:ln w="12700" cap="flat" cmpd="sng">
              <a:noFill/>
              <a:prstDash val="solid"/>
              <a:round/>
            </a:ln>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455" name="椭圆"/>
            <p:cNvSpPr>
              <a:spLocks/>
            </p:cNvSpPr>
            <p:nvPr/>
          </p:nvSpPr>
          <p:spPr>
            <a:xfrm rot="2700000">
              <a:off x="4858470" y="3133432"/>
              <a:ext cx="646558" cy="636859"/>
            </a:xfrm>
            <a:prstGeom prst="ellipse">
              <a:avLst/>
            </a:prstGeom>
            <a:solidFill>
              <a:srgbClr val="D8D8D8"/>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sp>
        <p:sp>
          <p:nvSpPr>
            <p:cNvPr id="456" name="椭圆"/>
            <p:cNvSpPr>
              <a:spLocks/>
            </p:cNvSpPr>
            <p:nvPr/>
          </p:nvSpPr>
          <p:spPr>
            <a:xfrm>
              <a:off x="4838202" y="4821209"/>
              <a:ext cx="626641" cy="636150"/>
            </a:xfrm>
            <a:prstGeom prst="ellipse">
              <a:avLst/>
            </a:prstGeom>
            <a:solidFill>
              <a:srgbClr val="D8D8D8"/>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sp>
      </p:grpSp>
      <p:sp>
        <p:nvSpPr>
          <p:cNvPr id="458" name="曲线"/>
          <p:cNvSpPr>
            <a:spLocks/>
          </p:cNvSpPr>
          <p:nvPr/>
        </p:nvSpPr>
        <p:spPr>
          <a:xfrm>
            <a:off x="5030746" y="3321957"/>
            <a:ext cx="363447" cy="297556"/>
          </a:xfrm>
          <a:custGeom>
            <a:avLst/>
            <a:gdLst>
              <a:gd name="T1" fmla="*/ 0 w 21600"/>
              <a:gd name="T2" fmla="*/ 0 h 21600"/>
              <a:gd name="T3" fmla="*/ 21600 w 21600"/>
              <a:gd name="T4" fmla="*/ 21600 h 21600"/>
            </a:gdLst>
            <a:ahLst/>
            <a:cxnLst/>
            <a:rect l="T1" t="T2" r="T3" b="T4"/>
            <a:pathLst>
              <a:path w="21600" h="21600">
                <a:moveTo>
                  <a:pt x="8274" y="17349"/>
                </a:moveTo>
                <a:lnTo>
                  <a:pt x="8342" y="17349"/>
                </a:lnTo>
                <a:lnTo>
                  <a:pt x="13256" y="17349"/>
                </a:lnTo>
                <a:lnTo>
                  <a:pt x="13324" y="17349"/>
                </a:lnTo>
                <a:lnTo>
                  <a:pt x="13384" y="17364"/>
                </a:lnTo>
                <a:lnTo>
                  <a:pt x="13448" y="17374"/>
                </a:lnTo>
                <a:lnTo>
                  <a:pt x="13506" y="17400"/>
                </a:lnTo>
                <a:lnTo>
                  <a:pt x="13568" y="17425"/>
                </a:lnTo>
                <a:lnTo>
                  <a:pt x="13619" y="17456"/>
                </a:lnTo>
                <a:lnTo>
                  <a:pt x="13664" y="17489"/>
                </a:lnTo>
                <a:lnTo>
                  <a:pt x="13716" y="17530"/>
                </a:lnTo>
                <a:lnTo>
                  <a:pt x="13758" y="17578"/>
                </a:lnTo>
                <a:lnTo>
                  <a:pt x="13788" y="17624"/>
                </a:lnTo>
                <a:lnTo>
                  <a:pt x="13824" y="17673"/>
                </a:lnTo>
                <a:lnTo>
                  <a:pt x="13854" y="17726"/>
                </a:lnTo>
                <a:lnTo>
                  <a:pt x="13874" y="17785"/>
                </a:lnTo>
                <a:lnTo>
                  <a:pt x="13886" y="17844"/>
                </a:lnTo>
                <a:lnTo>
                  <a:pt x="13896" y="17907"/>
                </a:lnTo>
                <a:lnTo>
                  <a:pt x="13902" y="17969"/>
                </a:lnTo>
                <a:lnTo>
                  <a:pt x="13896" y="18035"/>
                </a:lnTo>
                <a:lnTo>
                  <a:pt x="13886" y="18100"/>
                </a:lnTo>
                <a:lnTo>
                  <a:pt x="13874" y="18155"/>
                </a:lnTo>
                <a:lnTo>
                  <a:pt x="13854" y="18211"/>
                </a:lnTo>
                <a:lnTo>
                  <a:pt x="13824" y="18269"/>
                </a:lnTo>
                <a:lnTo>
                  <a:pt x="13788" y="18315"/>
                </a:lnTo>
                <a:lnTo>
                  <a:pt x="13758" y="18366"/>
                </a:lnTo>
                <a:lnTo>
                  <a:pt x="13716" y="18412"/>
                </a:lnTo>
                <a:lnTo>
                  <a:pt x="13664" y="18451"/>
                </a:lnTo>
                <a:lnTo>
                  <a:pt x="13619" y="18484"/>
                </a:lnTo>
                <a:lnTo>
                  <a:pt x="13568" y="18519"/>
                </a:lnTo>
                <a:lnTo>
                  <a:pt x="13506" y="18542"/>
                </a:lnTo>
                <a:lnTo>
                  <a:pt x="13448" y="18560"/>
                </a:lnTo>
                <a:lnTo>
                  <a:pt x="13384" y="18578"/>
                </a:lnTo>
                <a:lnTo>
                  <a:pt x="13324" y="18588"/>
                </a:lnTo>
                <a:lnTo>
                  <a:pt x="13256" y="18588"/>
                </a:lnTo>
                <a:lnTo>
                  <a:pt x="8342" y="18588"/>
                </a:lnTo>
                <a:lnTo>
                  <a:pt x="8274" y="18588"/>
                </a:lnTo>
                <a:lnTo>
                  <a:pt x="8209" y="18578"/>
                </a:lnTo>
                <a:lnTo>
                  <a:pt x="8148" y="18560"/>
                </a:lnTo>
                <a:lnTo>
                  <a:pt x="8085" y="18542"/>
                </a:lnTo>
                <a:lnTo>
                  <a:pt x="8033" y="18519"/>
                </a:lnTo>
                <a:lnTo>
                  <a:pt x="7983" y="18484"/>
                </a:lnTo>
                <a:lnTo>
                  <a:pt x="7932" y="18445"/>
                </a:lnTo>
                <a:lnTo>
                  <a:pt x="7886" y="18412"/>
                </a:lnTo>
                <a:lnTo>
                  <a:pt x="7844" y="18366"/>
                </a:lnTo>
                <a:lnTo>
                  <a:pt x="7802" y="18315"/>
                </a:lnTo>
                <a:lnTo>
                  <a:pt x="7775" y="18267"/>
                </a:lnTo>
                <a:lnTo>
                  <a:pt x="7748" y="18211"/>
                </a:lnTo>
                <a:lnTo>
                  <a:pt x="7727" y="18155"/>
                </a:lnTo>
                <a:lnTo>
                  <a:pt x="7707" y="18100"/>
                </a:lnTo>
                <a:lnTo>
                  <a:pt x="7697" y="18035"/>
                </a:lnTo>
                <a:lnTo>
                  <a:pt x="7696" y="17969"/>
                </a:lnTo>
                <a:lnTo>
                  <a:pt x="7697" y="17907"/>
                </a:lnTo>
                <a:lnTo>
                  <a:pt x="7707" y="17844"/>
                </a:lnTo>
                <a:lnTo>
                  <a:pt x="7727" y="17785"/>
                </a:lnTo>
                <a:lnTo>
                  <a:pt x="7748" y="17730"/>
                </a:lnTo>
                <a:lnTo>
                  <a:pt x="7775" y="17673"/>
                </a:lnTo>
                <a:lnTo>
                  <a:pt x="7802" y="17624"/>
                </a:lnTo>
                <a:lnTo>
                  <a:pt x="7844" y="17578"/>
                </a:lnTo>
                <a:lnTo>
                  <a:pt x="7886" y="17530"/>
                </a:lnTo>
                <a:lnTo>
                  <a:pt x="7932" y="17489"/>
                </a:lnTo>
                <a:lnTo>
                  <a:pt x="7983" y="17456"/>
                </a:lnTo>
                <a:lnTo>
                  <a:pt x="8033" y="17425"/>
                </a:lnTo>
                <a:lnTo>
                  <a:pt x="8085" y="17400"/>
                </a:lnTo>
                <a:lnTo>
                  <a:pt x="8148" y="17377"/>
                </a:lnTo>
                <a:lnTo>
                  <a:pt x="8209" y="17364"/>
                </a:lnTo>
                <a:lnTo>
                  <a:pt x="8274" y="17349"/>
                </a:lnTo>
              </a:path>
              <a:path w="21600" h="21600">
                <a:moveTo>
                  <a:pt x="9336" y="14781"/>
                </a:moveTo>
                <a:lnTo>
                  <a:pt x="12261" y="14781"/>
                </a:lnTo>
                <a:lnTo>
                  <a:pt x="12306" y="14787"/>
                </a:lnTo>
                <a:lnTo>
                  <a:pt x="12355" y="14794"/>
                </a:lnTo>
                <a:lnTo>
                  <a:pt x="12402" y="14808"/>
                </a:lnTo>
                <a:lnTo>
                  <a:pt x="12444" y="14825"/>
                </a:lnTo>
                <a:lnTo>
                  <a:pt x="12482" y="14847"/>
                </a:lnTo>
                <a:lnTo>
                  <a:pt x="12523" y="14875"/>
                </a:lnTo>
                <a:lnTo>
                  <a:pt x="12559" y="14906"/>
                </a:lnTo>
                <a:lnTo>
                  <a:pt x="12589" y="14944"/>
                </a:lnTo>
                <a:lnTo>
                  <a:pt x="12620" y="14978"/>
                </a:lnTo>
                <a:lnTo>
                  <a:pt x="12646" y="15026"/>
                </a:lnTo>
                <a:lnTo>
                  <a:pt x="12669" y="15069"/>
                </a:lnTo>
                <a:lnTo>
                  <a:pt x="12691" y="15118"/>
                </a:lnTo>
                <a:lnTo>
                  <a:pt x="12706" y="15168"/>
                </a:lnTo>
                <a:lnTo>
                  <a:pt x="12719" y="15220"/>
                </a:lnTo>
                <a:lnTo>
                  <a:pt x="12726" y="15276"/>
                </a:lnTo>
                <a:lnTo>
                  <a:pt x="12726" y="15334"/>
                </a:lnTo>
                <a:lnTo>
                  <a:pt x="12726" y="15385"/>
                </a:lnTo>
                <a:lnTo>
                  <a:pt x="12719" y="15442"/>
                </a:lnTo>
                <a:lnTo>
                  <a:pt x="12706" y="15496"/>
                </a:lnTo>
                <a:lnTo>
                  <a:pt x="12691" y="15546"/>
                </a:lnTo>
                <a:lnTo>
                  <a:pt x="12669" y="15590"/>
                </a:lnTo>
                <a:lnTo>
                  <a:pt x="12646" y="15635"/>
                </a:lnTo>
                <a:lnTo>
                  <a:pt x="12619" y="15676"/>
                </a:lnTo>
                <a:lnTo>
                  <a:pt x="12589" y="15717"/>
                </a:lnTo>
                <a:lnTo>
                  <a:pt x="12559" y="15753"/>
                </a:lnTo>
                <a:lnTo>
                  <a:pt x="12523" y="15786"/>
                </a:lnTo>
                <a:lnTo>
                  <a:pt x="12482" y="15809"/>
                </a:lnTo>
                <a:lnTo>
                  <a:pt x="12444" y="15832"/>
                </a:lnTo>
                <a:lnTo>
                  <a:pt x="12399" y="15856"/>
                </a:lnTo>
                <a:lnTo>
                  <a:pt x="12355" y="15867"/>
                </a:lnTo>
                <a:lnTo>
                  <a:pt x="12306" y="15877"/>
                </a:lnTo>
                <a:lnTo>
                  <a:pt x="12261" y="15880"/>
                </a:lnTo>
                <a:lnTo>
                  <a:pt x="9336" y="15880"/>
                </a:lnTo>
                <a:lnTo>
                  <a:pt x="9293" y="15877"/>
                </a:lnTo>
                <a:lnTo>
                  <a:pt x="9244" y="15867"/>
                </a:lnTo>
                <a:lnTo>
                  <a:pt x="9197" y="15856"/>
                </a:lnTo>
                <a:lnTo>
                  <a:pt x="9157" y="15832"/>
                </a:lnTo>
                <a:lnTo>
                  <a:pt x="9115" y="15809"/>
                </a:lnTo>
                <a:lnTo>
                  <a:pt x="9079" y="15786"/>
                </a:lnTo>
                <a:lnTo>
                  <a:pt x="9037" y="15753"/>
                </a:lnTo>
                <a:lnTo>
                  <a:pt x="9010" y="15717"/>
                </a:lnTo>
                <a:lnTo>
                  <a:pt x="8976" y="15676"/>
                </a:lnTo>
                <a:lnTo>
                  <a:pt x="8948" y="15635"/>
                </a:lnTo>
                <a:lnTo>
                  <a:pt x="8928" y="15590"/>
                </a:lnTo>
                <a:lnTo>
                  <a:pt x="8907" y="15546"/>
                </a:lnTo>
                <a:lnTo>
                  <a:pt x="8893" y="15496"/>
                </a:lnTo>
                <a:lnTo>
                  <a:pt x="8879" y="15442"/>
                </a:lnTo>
                <a:lnTo>
                  <a:pt x="8873" y="15385"/>
                </a:lnTo>
                <a:lnTo>
                  <a:pt x="8870" y="15334"/>
                </a:lnTo>
                <a:lnTo>
                  <a:pt x="8873" y="15276"/>
                </a:lnTo>
                <a:lnTo>
                  <a:pt x="8879" y="15220"/>
                </a:lnTo>
                <a:lnTo>
                  <a:pt x="8893" y="15168"/>
                </a:lnTo>
                <a:lnTo>
                  <a:pt x="8907" y="15118"/>
                </a:lnTo>
                <a:lnTo>
                  <a:pt x="8925" y="15069"/>
                </a:lnTo>
                <a:lnTo>
                  <a:pt x="8948" y="15026"/>
                </a:lnTo>
                <a:lnTo>
                  <a:pt x="8976" y="14978"/>
                </a:lnTo>
                <a:lnTo>
                  <a:pt x="9010" y="14944"/>
                </a:lnTo>
                <a:lnTo>
                  <a:pt x="9037" y="14906"/>
                </a:lnTo>
                <a:lnTo>
                  <a:pt x="9079" y="14875"/>
                </a:lnTo>
                <a:lnTo>
                  <a:pt x="9115" y="14847"/>
                </a:lnTo>
                <a:lnTo>
                  <a:pt x="9157" y="14825"/>
                </a:lnTo>
                <a:lnTo>
                  <a:pt x="9197" y="14808"/>
                </a:lnTo>
                <a:lnTo>
                  <a:pt x="9244" y="14794"/>
                </a:lnTo>
                <a:lnTo>
                  <a:pt x="9293" y="14787"/>
                </a:lnTo>
                <a:lnTo>
                  <a:pt x="9336" y="14781"/>
                </a:lnTo>
              </a:path>
              <a:path w="21600" h="21600">
                <a:moveTo>
                  <a:pt x="3503" y="11986"/>
                </a:moveTo>
                <a:lnTo>
                  <a:pt x="8419" y="11986"/>
                </a:lnTo>
                <a:lnTo>
                  <a:pt x="8484" y="11986"/>
                </a:lnTo>
                <a:lnTo>
                  <a:pt x="8552" y="11997"/>
                </a:lnTo>
                <a:lnTo>
                  <a:pt x="8614" y="12014"/>
                </a:lnTo>
                <a:lnTo>
                  <a:pt x="8672" y="12035"/>
                </a:lnTo>
                <a:lnTo>
                  <a:pt x="8729" y="12060"/>
                </a:lnTo>
                <a:lnTo>
                  <a:pt x="8784" y="12091"/>
                </a:lnTo>
                <a:lnTo>
                  <a:pt x="8832" y="12127"/>
                </a:lnTo>
                <a:lnTo>
                  <a:pt x="8876" y="12166"/>
                </a:lnTo>
                <a:lnTo>
                  <a:pt x="8920" y="12208"/>
                </a:lnTo>
                <a:lnTo>
                  <a:pt x="8959" y="12257"/>
                </a:lnTo>
                <a:lnTo>
                  <a:pt x="8986" y="12312"/>
                </a:lnTo>
                <a:lnTo>
                  <a:pt x="9016" y="12364"/>
                </a:lnTo>
                <a:lnTo>
                  <a:pt x="9037" y="12420"/>
                </a:lnTo>
                <a:lnTo>
                  <a:pt x="9054" y="12478"/>
                </a:lnTo>
                <a:lnTo>
                  <a:pt x="9064" y="12545"/>
                </a:lnTo>
                <a:lnTo>
                  <a:pt x="9066" y="12604"/>
                </a:lnTo>
                <a:lnTo>
                  <a:pt x="9064" y="12666"/>
                </a:lnTo>
                <a:lnTo>
                  <a:pt x="9054" y="12729"/>
                </a:lnTo>
                <a:lnTo>
                  <a:pt x="9037" y="12792"/>
                </a:lnTo>
                <a:lnTo>
                  <a:pt x="9016" y="12848"/>
                </a:lnTo>
                <a:lnTo>
                  <a:pt x="8986" y="12903"/>
                </a:lnTo>
                <a:lnTo>
                  <a:pt x="8959" y="12948"/>
                </a:lnTo>
                <a:lnTo>
                  <a:pt x="8920" y="12996"/>
                </a:lnTo>
                <a:lnTo>
                  <a:pt x="8876" y="13042"/>
                </a:lnTo>
                <a:lnTo>
                  <a:pt x="8832" y="13083"/>
                </a:lnTo>
                <a:lnTo>
                  <a:pt x="8784" y="13121"/>
                </a:lnTo>
                <a:lnTo>
                  <a:pt x="8729" y="13149"/>
                </a:lnTo>
                <a:lnTo>
                  <a:pt x="8672" y="13179"/>
                </a:lnTo>
                <a:lnTo>
                  <a:pt x="8614" y="13197"/>
                </a:lnTo>
                <a:lnTo>
                  <a:pt x="8552" y="13211"/>
                </a:lnTo>
                <a:lnTo>
                  <a:pt x="8484" y="13221"/>
                </a:lnTo>
                <a:lnTo>
                  <a:pt x="8419" y="13225"/>
                </a:lnTo>
                <a:lnTo>
                  <a:pt x="3503" y="13225"/>
                </a:lnTo>
                <a:lnTo>
                  <a:pt x="3440" y="13221"/>
                </a:lnTo>
                <a:lnTo>
                  <a:pt x="3376" y="13211"/>
                </a:lnTo>
                <a:lnTo>
                  <a:pt x="3313" y="13197"/>
                </a:lnTo>
                <a:lnTo>
                  <a:pt x="3256" y="13179"/>
                </a:lnTo>
                <a:lnTo>
                  <a:pt x="3199" y="13149"/>
                </a:lnTo>
                <a:lnTo>
                  <a:pt x="3145" y="13121"/>
                </a:lnTo>
                <a:lnTo>
                  <a:pt x="3097" y="13083"/>
                </a:lnTo>
                <a:lnTo>
                  <a:pt x="3048" y="13042"/>
                </a:lnTo>
                <a:lnTo>
                  <a:pt x="3008" y="12996"/>
                </a:lnTo>
                <a:lnTo>
                  <a:pt x="2973" y="12948"/>
                </a:lnTo>
                <a:lnTo>
                  <a:pt x="2939" y="12903"/>
                </a:lnTo>
                <a:lnTo>
                  <a:pt x="2910" y="12848"/>
                </a:lnTo>
                <a:lnTo>
                  <a:pt x="2890" y="12792"/>
                </a:lnTo>
                <a:lnTo>
                  <a:pt x="2873" y="12729"/>
                </a:lnTo>
                <a:lnTo>
                  <a:pt x="2864" y="12666"/>
                </a:lnTo>
                <a:lnTo>
                  <a:pt x="2858" y="12604"/>
                </a:lnTo>
                <a:lnTo>
                  <a:pt x="2864" y="12545"/>
                </a:lnTo>
                <a:lnTo>
                  <a:pt x="2873" y="12481"/>
                </a:lnTo>
                <a:lnTo>
                  <a:pt x="2890" y="12420"/>
                </a:lnTo>
                <a:lnTo>
                  <a:pt x="2910" y="12364"/>
                </a:lnTo>
                <a:lnTo>
                  <a:pt x="2939" y="12312"/>
                </a:lnTo>
                <a:lnTo>
                  <a:pt x="2973" y="12257"/>
                </a:lnTo>
                <a:lnTo>
                  <a:pt x="3008" y="12208"/>
                </a:lnTo>
                <a:lnTo>
                  <a:pt x="3048" y="12170"/>
                </a:lnTo>
                <a:lnTo>
                  <a:pt x="3097" y="12127"/>
                </a:lnTo>
                <a:lnTo>
                  <a:pt x="3145" y="12091"/>
                </a:lnTo>
                <a:lnTo>
                  <a:pt x="3199" y="12060"/>
                </a:lnTo>
                <a:lnTo>
                  <a:pt x="3256" y="12035"/>
                </a:lnTo>
                <a:lnTo>
                  <a:pt x="3313" y="12014"/>
                </a:lnTo>
                <a:lnTo>
                  <a:pt x="3376" y="11997"/>
                </a:lnTo>
                <a:lnTo>
                  <a:pt x="3440" y="11986"/>
                </a:lnTo>
                <a:lnTo>
                  <a:pt x="3503" y="11986"/>
                </a:lnTo>
              </a:path>
              <a:path w="21600" h="21600">
                <a:moveTo>
                  <a:pt x="11966" y="10763"/>
                </a:moveTo>
                <a:lnTo>
                  <a:pt x="11998" y="10763"/>
                </a:lnTo>
                <a:lnTo>
                  <a:pt x="12029" y="10763"/>
                </a:lnTo>
                <a:lnTo>
                  <a:pt x="12059" y="10770"/>
                </a:lnTo>
                <a:lnTo>
                  <a:pt x="12099" y="10783"/>
                </a:lnTo>
                <a:lnTo>
                  <a:pt x="12135" y="10798"/>
                </a:lnTo>
                <a:lnTo>
                  <a:pt x="12171" y="10816"/>
                </a:lnTo>
                <a:lnTo>
                  <a:pt x="12246" y="10859"/>
                </a:lnTo>
                <a:lnTo>
                  <a:pt x="12315" y="10908"/>
                </a:lnTo>
                <a:lnTo>
                  <a:pt x="12375" y="10959"/>
                </a:lnTo>
                <a:lnTo>
                  <a:pt x="12416" y="10997"/>
                </a:lnTo>
                <a:lnTo>
                  <a:pt x="12456" y="11048"/>
                </a:lnTo>
                <a:lnTo>
                  <a:pt x="12496" y="11120"/>
                </a:lnTo>
                <a:lnTo>
                  <a:pt x="12534" y="11201"/>
                </a:lnTo>
                <a:lnTo>
                  <a:pt x="12571" y="11288"/>
                </a:lnTo>
                <a:lnTo>
                  <a:pt x="12588" y="11336"/>
                </a:lnTo>
                <a:lnTo>
                  <a:pt x="12600" y="11375"/>
                </a:lnTo>
                <a:lnTo>
                  <a:pt x="12613" y="11420"/>
                </a:lnTo>
                <a:lnTo>
                  <a:pt x="12619" y="11461"/>
                </a:lnTo>
                <a:lnTo>
                  <a:pt x="12620" y="11497"/>
                </a:lnTo>
                <a:lnTo>
                  <a:pt x="12619" y="11530"/>
                </a:lnTo>
                <a:lnTo>
                  <a:pt x="12613" y="11554"/>
                </a:lnTo>
                <a:lnTo>
                  <a:pt x="12598" y="11579"/>
                </a:lnTo>
                <a:lnTo>
                  <a:pt x="11660" y="12262"/>
                </a:lnTo>
                <a:lnTo>
                  <a:pt x="11641" y="12277"/>
                </a:lnTo>
                <a:lnTo>
                  <a:pt x="11626" y="12294"/>
                </a:lnTo>
                <a:lnTo>
                  <a:pt x="11605" y="12308"/>
                </a:lnTo>
                <a:lnTo>
                  <a:pt x="11581" y="12318"/>
                </a:lnTo>
                <a:lnTo>
                  <a:pt x="11564" y="12326"/>
                </a:lnTo>
                <a:lnTo>
                  <a:pt x="11543" y="12333"/>
                </a:lnTo>
                <a:lnTo>
                  <a:pt x="11499" y="12340"/>
                </a:lnTo>
                <a:lnTo>
                  <a:pt x="11457" y="12333"/>
                </a:lnTo>
                <a:lnTo>
                  <a:pt x="11437" y="12326"/>
                </a:lnTo>
                <a:lnTo>
                  <a:pt x="11417" y="12318"/>
                </a:lnTo>
                <a:lnTo>
                  <a:pt x="11400" y="12308"/>
                </a:lnTo>
                <a:lnTo>
                  <a:pt x="11378" y="12294"/>
                </a:lnTo>
                <a:lnTo>
                  <a:pt x="11359" y="12277"/>
                </a:lnTo>
                <a:lnTo>
                  <a:pt x="11345" y="12262"/>
                </a:lnTo>
                <a:lnTo>
                  <a:pt x="11330" y="12239"/>
                </a:lnTo>
                <a:lnTo>
                  <a:pt x="11316" y="12221"/>
                </a:lnTo>
                <a:lnTo>
                  <a:pt x="11306" y="12198"/>
                </a:lnTo>
                <a:lnTo>
                  <a:pt x="11296" y="12175"/>
                </a:lnTo>
                <a:lnTo>
                  <a:pt x="11282" y="12126"/>
                </a:lnTo>
                <a:lnTo>
                  <a:pt x="11282" y="12076"/>
                </a:lnTo>
                <a:lnTo>
                  <a:pt x="11282" y="12030"/>
                </a:lnTo>
                <a:lnTo>
                  <a:pt x="11296" y="11981"/>
                </a:lnTo>
                <a:lnTo>
                  <a:pt x="11306" y="11956"/>
                </a:lnTo>
                <a:lnTo>
                  <a:pt x="11316" y="11933"/>
                </a:lnTo>
                <a:lnTo>
                  <a:pt x="11330" y="11917"/>
                </a:lnTo>
                <a:lnTo>
                  <a:pt x="11345" y="11895"/>
                </a:lnTo>
                <a:lnTo>
                  <a:pt x="11929" y="10788"/>
                </a:lnTo>
                <a:lnTo>
                  <a:pt x="11943" y="10770"/>
                </a:lnTo>
                <a:lnTo>
                  <a:pt x="11966" y="10763"/>
                </a:lnTo>
              </a:path>
              <a:path w="21600" h="21600">
                <a:moveTo>
                  <a:pt x="3282" y="9419"/>
                </a:moveTo>
                <a:lnTo>
                  <a:pt x="3328" y="9419"/>
                </a:lnTo>
                <a:lnTo>
                  <a:pt x="6248" y="9419"/>
                </a:lnTo>
                <a:lnTo>
                  <a:pt x="6297" y="9419"/>
                </a:lnTo>
                <a:lnTo>
                  <a:pt x="6346" y="9426"/>
                </a:lnTo>
                <a:lnTo>
                  <a:pt x="6389" y="9442"/>
                </a:lnTo>
                <a:lnTo>
                  <a:pt x="6435" y="9457"/>
                </a:lnTo>
                <a:lnTo>
                  <a:pt x="6476" y="9480"/>
                </a:lnTo>
                <a:lnTo>
                  <a:pt x="6510" y="9511"/>
                </a:lnTo>
                <a:lnTo>
                  <a:pt x="6548" y="9539"/>
                </a:lnTo>
                <a:lnTo>
                  <a:pt x="6582" y="9577"/>
                </a:lnTo>
                <a:lnTo>
                  <a:pt x="6614" y="9615"/>
                </a:lnTo>
                <a:lnTo>
                  <a:pt x="6637" y="9656"/>
                </a:lnTo>
                <a:lnTo>
                  <a:pt x="6663" y="9702"/>
                </a:lnTo>
                <a:lnTo>
                  <a:pt x="6680" y="9750"/>
                </a:lnTo>
                <a:lnTo>
                  <a:pt x="6696" y="9801"/>
                </a:lnTo>
                <a:lnTo>
                  <a:pt x="6708" y="9857"/>
                </a:lnTo>
                <a:lnTo>
                  <a:pt x="6717" y="9908"/>
                </a:lnTo>
                <a:lnTo>
                  <a:pt x="6717" y="9967"/>
                </a:lnTo>
                <a:lnTo>
                  <a:pt x="6717" y="10023"/>
                </a:lnTo>
                <a:lnTo>
                  <a:pt x="6708" y="10077"/>
                </a:lnTo>
                <a:lnTo>
                  <a:pt x="6696" y="10130"/>
                </a:lnTo>
                <a:lnTo>
                  <a:pt x="6680" y="10176"/>
                </a:lnTo>
                <a:lnTo>
                  <a:pt x="6663" y="10225"/>
                </a:lnTo>
                <a:lnTo>
                  <a:pt x="6637" y="10272"/>
                </a:lnTo>
                <a:lnTo>
                  <a:pt x="6614" y="10314"/>
                </a:lnTo>
                <a:lnTo>
                  <a:pt x="6582" y="10352"/>
                </a:lnTo>
                <a:lnTo>
                  <a:pt x="6548" y="10389"/>
                </a:lnTo>
                <a:lnTo>
                  <a:pt x="6510" y="10421"/>
                </a:lnTo>
                <a:lnTo>
                  <a:pt x="6476" y="10449"/>
                </a:lnTo>
                <a:lnTo>
                  <a:pt x="6435" y="10469"/>
                </a:lnTo>
                <a:lnTo>
                  <a:pt x="6389" y="10490"/>
                </a:lnTo>
                <a:lnTo>
                  <a:pt x="6346" y="10500"/>
                </a:lnTo>
                <a:lnTo>
                  <a:pt x="6297" y="10513"/>
                </a:lnTo>
                <a:lnTo>
                  <a:pt x="6248" y="10515"/>
                </a:lnTo>
                <a:lnTo>
                  <a:pt x="3328" y="10515"/>
                </a:lnTo>
                <a:lnTo>
                  <a:pt x="3282" y="10513"/>
                </a:lnTo>
                <a:lnTo>
                  <a:pt x="3235" y="10500"/>
                </a:lnTo>
                <a:lnTo>
                  <a:pt x="3189" y="10490"/>
                </a:lnTo>
                <a:lnTo>
                  <a:pt x="3146" y="10469"/>
                </a:lnTo>
                <a:lnTo>
                  <a:pt x="3103" y="10449"/>
                </a:lnTo>
                <a:lnTo>
                  <a:pt x="3069" y="10421"/>
                </a:lnTo>
                <a:lnTo>
                  <a:pt x="3028" y="10389"/>
                </a:lnTo>
                <a:lnTo>
                  <a:pt x="3000" y="10352"/>
                </a:lnTo>
                <a:lnTo>
                  <a:pt x="2964" y="10314"/>
                </a:lnTo>
                <a:lnTo>
                  <a:pt x="2939" y="10272"/>
                </a:lnTo>
                <a:lnTo>
                  <a:pt x="2919" y="10225"/>
                </a:lnTo>
                <a:lnTo>
                  <a:pt x="2898" y="10176"/>
                </a:lnTo>
                <a:lnTo>
                  <a:pt x="2883" y="10130"/>
                </a:lnTo>
                <a:lnTo>
                  <a:pt x="2870" y="10077"/>
                </a:lnTo>
                <a:lnTo>
                  <a:pt x="2864" y="10023"/>
                </a:lnTo>
                <a:lnTo>
                  <a:pt x="2858" y="9967"/>
                </a:lnTo>
                <a:lnTo>
                  <a:pt x="2864" y="9908"/>
                </a:lnTo>
                <a:lnTo>
                  <a:pt x="2870" y="9857"/>
                </a:lnTo>
                <a:lnTo>
                  <a:pt x="2883" y="9801"/>
                </a:lnTo>
                <a:lnTo>
                  <a:pt x="2898" y="9750"/>
                </a:lnTo>
                <a:lnTo>
                  <a:pt x="2916" y="9702"/>
                </a:lnTo>
                <a:lnTo>
                  <a:pt x="2939" y="9656"/>
                </a:lnTo>
                <a:lnTo>
                  <a:pt x="2964" y="9615"/>
                </a:lnTo>
                <a:lnTo>
                  <a:pt x="3000" y="9577"/>
                </a:lnTo>
                <a:lnTo>
                  <a:pt x="3028" y="9539"/>
                </a:lnTo>
                <a:lnTo>
                  <a:pt x="3069" y="9511"/>
                </a:lnTo>
                <a:lnTo>
                  <a:pt x="3103" y="9480"/>
                </a:lnTo>
                <a:lnTo>
                  <a:pt x="3146" y="9457"/>
                </a:lnTo>
                <a:lnTo>
                  <a:pt x="3189" y="9442"/>
                </a:lnTo>
                <a:lnTo>
                  <a:pt x="3235" y="9426"/>
                </a:lnTo>
                <a:lnTo>
                  <a:pt x="3282" y="9419"/>
                </a:lnTo>
              </a:path>
              <a:path w="21600" h="21600">
                <a:moveTo>
                  <a:pt x="3262" y="6586"/>
                </a:moveTo>
                <a:lnTo>
                  <a:pt x="9116" y="6586"/>
                </a:lnTo>
                <a:lnTo>
                  <a:pt x="9172" y="6593"/>
                </a:lnTo>
                <a:lnTo>
                  <a:pt x="9233" y="6603"/>
                </a:lnTo>
                <a:lnTo>
                  <a:pt x="9284" y="6621"/>
                </a:lnTo>
                <a:lnTo>
                  <a:pt x="9339" y="6642"/>
                </a:lnTo>
                <a:lnTo>
                  <a:pt x="9396" y="6673"/>
                </a:lnTo>
                <a:lnTo>
                  <a:pt x="9443" y="6706"/>
                </a:lnTo>
                <a:lnTo>
                  <a:pt x="9489" y="6742"/>
                </a:lnTo>
                <a:lnTo>
                  <a:pt x="9526" y="6790"/>
                </a:lnTo>
                <a:lnTo>
                  <a:pt x="9566" y="6841"/>
                </a:lnTo>
                <a:lnTo>
                  <a:pt x="9598" y="6887"/>
                </a:lnTo>
                <a:lnTo>
                  <a:pt x="9630" y="6950"/>
                </a:lnTo>
                <a:lnTo>
                  <a:pt x="9653" y="7011"/>
                </a:lnTo>
                <a:lnTo>
                  <a:pt x="9673" y="7070"/>
                </a:lnTo>
                <a:lnTo>
                  <a:pt x="9687" y="7134"/>
                </a:lnTo>
                <a:lnTo>
                  <a:pt x="9691" y="7205"/>
                </a:lnTo>
                <a:lnTo>
                  <a:pt x="9700" y="7272"/>
                </a:lnTo>
                <a:lnTo>
                  <a:pt x="9691" y="7346"/>
                </a:lnTo>
                <a:lnTo>
                  <a:pt x="9687" y="7409"/>
                </a:lnTo>
                <a:lnTo>
                  <a:pt x="9673" y="7481"/>
                </a:lnTo>
                <a:lnTo>
                  <a:pt x="9653" y="7542"/>
                </a:lnTo>
                <a:lnTo>
                  <a:pt x="9630" y="7602"/>
                </a:lnTo>
                <a:lnTo>
                  <a:pt x="9598" y="7659"/>
                </a:lnTo>
                <a:lnTo>
                  <a:pt x="9566" y="7710"/>
                </a:lnTo>
                <a:lnTo>
                  <a:pt x="9526" y="7761"/>
                </a:lnTo>
                <a:lnTo>
                  <a:pt x="9489" y="7807"/>
                </a:lnTo>
                <a:lnTo>
                  <a:pt x="9443" y="7846"/>
                </a:lnTo>
                <a:lnTo>
                  <a:pt x="9396" y="7876"/>
                </a:lnTo>
                <a:lnTo>
                  <a:pt x="9339" y="7907"/>
                </a:lnTo>
                <a:lnTo>
                  <a:pt x="9284" y="7931"/>
                </a:lnTo>
                <a:lnTo>
                  <a:pt x="9233" y="7946"/>
                </a:lnTo>
                <a:lnTo>
                  <a:pt x="9172" y="7960"/>
                </a:lnTo>
                <a:lnTo>
                  <a:pt x="9116" y="7965"/>
                </a:lnTo>
                <a:lnTo>
                  <a:pt x="3262" y="7965"/>
                </a:lnTo>
                <a:lnTo>
                  <a:pt x="3207" y="7960"/>
                </a:lnTo>
                <a:lnTo>
                  <a:pt x="3146" y="7946"/>
                </a:lnTo>
                <a:lnTo>
                  <a:pt x="3093" y="7931"/>
                </a:lnTo>
                <a:lnTo>
                  <a:pt x="3039" y="7907"/>
                </a:lnTo>
                <a:lnTo>
                  <a:pt x="2988" y="7876"/>
                </a:lnTo>
                <a:lnTo>
                  <a:pt x="2939" y="7846"/>
                </a:lnTo>
                <a:lnTo>
                  <a:pt x="2891" y="7807"/>
                </a:lnTo>
                <a:lnTo>
                  <a:pt x="2853" y="7761"/>
                </a:lnTo>
                <a:lnTo>
                  <a:pt x="2815" y="7710"/>
                </a:lnTo>
                <a:lnTo>
                  <a:pt x="2783" y="7659"/>
                </a:lnTo>
                <a:lnTo>
                  <a:pt x="2750" y="7602"/>
                </a:lnTo>
                <a:lnTo>
                  <a:pt x="2729" y="7542"/>
                </a:lnTo>
                <a:lnTo>
                  <a:pt x="2708" y="7481"/>
                </a:lnTo>
                <a:lnTo>
                  <a:pt x="2694" y="7409"/>
                </a:lnTo>
                <a:lnTo>
                  <a:pt x="2681" y="7346"/>
                </a:lnTo>
                <a:lnTo>
                  <a:pt x="2680" y="7272"/>
                </a:lnTo>
                <a:lnTo>
                  <a:pt x="2681" y="7205"/>
                </a:lnTo>
                <a:lnTo>
                  <a:pt x="2694" y="7134"/>
                </a:lnTo>
                <a:lnTo>
                  <a:pt x="2708" y="7070"/>
                </a:lnTo>
                <a:lnTo>
                  <a:pt x="2729" y="7011"/>
                </a:lnTo>
                <a:lnTo>
                  <a:pt x="2750" y="6950"/>
                </a:lnTo>
                <a:lnTo>
                  <a:pt x="2783" y="6887"/>
                </a:lnTo>
                <a:lnTo>
                  <a:pt x="2815" y="6841"/>
                </a:lnTo>
                <a:lnTo>
                  <a:pt x="2853" y="6790"/>
                </a:lnTo>
                <a:lnTo>
                  <a:pt x="2891" y="6742"/>
                </a:lnTo>
                <a:lnTo>
                  <a:pt x="2939" y="6706"/>
                </a:lnTo>
                <a:lnTo>
                  <a:pt x="2988" y="6673"/>
                </a:lnTo>
                <a:lnTo>
                  <a:pt x="3039" y="6642"/>
                </a:lnTo>
                <a:lnTo>
                  <a:pt x="3093" y="6621"/>
                </a:lnTo>
                <a:lnTo>
                  <a:pt x="3146" y="6603"/>
                </a:lnTo>
                <a:lnTo>
                  <a:pt x="3207" y="6593"/>
                </a:lnTo>
                <a:lnTo>
                  <a:pt x="3262" y="6586"/>
                </a:lnTo>
              </a:path>
              <a:path w="21600" h="21600">
                <a:moveTo>
                  <a:pt x="16611" y="4584"/>
                </a:moveTo>
                <a:lnTo>
                  <a:pt x="16642" y="4587"/>
                </a:lnTo>
                <a:lnTo>
                  <a:pt x="16676" y="4592"/>
                </a:lnTo>
                <a:lnTo>
                  <a:pt x="16703" y="4605"/>
                </a:lnTo>
                <a:lnTo>
                  <a:pt x="16738" y="4615"/>
                </a:lnTo>
                <a:lnTo>
                  <a:pt x="16772" y="4628"/>
                </a:lnTo>
                <a:lnTo>
                  <a:pt x="16801" y="4649"/>
                </a:lnTo>
                <a:lnTo>
                  <a:pt x="16863" y="4694"/>
                </a:lnTo>
                <a:lnTo>
                  <a:pt x="16930" y="4747"/>
                </a:lnTo>
                <a:lnTo>
                  <a:pt x="16992" y="4808"/>
                </a:lnTo>
                <a:lnTo>
                  <a:pt x="17056" y="4875"/>
                </a:lnTo>
                <a:lnTo>
                  <a:pt x="17192" y="5033"/>
                </a:lnTo>
                <a:lnTo>
                  <a:pt x="17336" y="5201"/>
                </a:lnTo>
                <a:lnTo>
                  <a:pt x="17425" y="5311"/>
                </a:lnTo>
                <a:lnTo>
                  <a:pt x="17568" y="5477"/>
                </a:lnTo>
                <a:lnTo>
                  <a:pt x="17704" y="5635"/>
                </a:lnTo>
                <a:lnTo>
                  <a:pt x="17762" y="5714"/>
                </a:lnTo>
                <a:lnTo>
                  <a:pt x="17814" y="5790"/>
                </a:lnTo>
                <a:lnTo>
                  <a:pt x="17860" y="5863"/>
                </a:lnTo>
                <a:lnTo>
                  <a:pt x="17900" y="5941"/>
                </a:lnTo>
                <a:lnTo>
                  <a:pt x="17917" y="5979"/>
                </a:lnTo>
                <a:lnTo>
                  <a:pt x="17927" y="6015"/>
                </a:lnTo>
                <a:lnTo>
                  <a:pt x="17941" y="6050"/>
                </a:lnTo>
                <a:lnTo>
                  <a:pt x="17948" y="6089"/>
                </a:lnTo>
                <a:lnTo>
                  <a:pt x="17951" y="6129"/>
                </a:lnTo>
                <a:lnTo>
                  <a:pt x="17952" y="6164"/>
                </a:lnTo>
                <a:lnTo>
                  <a:pt x="17952" y="6203"/>
                </a:lnTo>
                <a:lnTo>
                  <a:pt x="17948" y="6242"/>
                </a:lnTo>
                <a:lnTo>
                  <a:pt x="17941" y="6275"/>
                </a:lnTo>
                <a:lnTo>
                  <a:pt x="17930" y="6320"/>
                </a:lnTo>
                <a:lnTo>
                  <a:pt x="17917" y="6359"/>
                </a:lnTo>
                <a:lnTo>
                  <a:pt x="17897" y="6402"/>
                </a:lnTo>
                <a:lnTo>
                  <a:pt x="17876" y="6441"/>
                </a:lnTo>
                <a:lnTo>
                  <a:pt x="17848" y="6483"/>
                </a:lnTo>
                <a:lnTo>
                  <a:pt x="17814" y="6525"/>
                </a:lnTo>
                <a:lnTo>
                  <a:pt x="17779" y="6568"/>
                </a:lnTo>
                <a:lnTo>
                  <a:pt x="14012" y="10994"/>
                </a:lnTo>
                <a:lnTo>
                  <a:pt x="13974" y="11040"/>
                </a:lnTo>
                <a:lnTo>
                  <a:pt x="13929" y="11079"/>
                </a:lnTo>
                <a:lnTo>
                  <a:pt x="13892" y="11112"/>
                </a:lnTo>
                <a:lnTo>
                  <a:pt x="13850" y="11150"/>
                </a:lnTo>
                <a:lnTo>
                  <a:pt x="13805" y="11178"/>
                </a:lnTo>
                <a:lnTo>
                  <a:pt x="13762" y="11206"/>
                </a:lnTo>
                <a:lnTo>
                  <a:pt x="13719" y="11229"/>
                </a:lnTo>
                <a:lnTo>
                  <a:pt x="13672" y="11252"/>
                </a:lnTo>
                <a:lnTo>
                  <a:pt x="13627" y="11274"/>
                </a:lnTo>
                <a:lnTo>
                  <a:pt x="13582" y="11295"/>
                </a:lnTo>
                <a:lnTo>
                  <a:pt x="13533" y="11306"/>
                </a:lnTo>
                <a:lnTo>
                  <a:pt x="13483" y="11324"/>
                </a:lnTo>
                <a:lnTo>
                  <a:pt x="13437" y="11331"/>
                </a:lnTo>
                <a:lnTo>
                  <a:pt x="13391" y="11341"/>
                </a:lnTo>
                <a:lnTo>
                  <a:pt x="13342" y="11344"/>
                </a:lnTo>
                <a:lnTo>
                  <a:pt x="13295" y="11347"/>
                </a:lnTo>
                <a:lnTo>
                  <a:pt x="13250" y="11347"/>
                </a:lnTo>
                <a:lnTo>
                  <a:pt x="13204" y="11344"/>
                </a:lnTo>
                <a:lnTo>
                  <a:pt x="13159" y="11341"/>
                </a:lnTo>
                <a:lnTo>
                  <a:pt x="13115" y="11326"/>
                </a:lnTo>
                <a:lnTo>
                  <a:pt x="13071" y="11320"/>
                </a:lnTo>
                <a:lnTo>
                  <a:pt x="13028" y="11302"/>
                </a:lnTo>
                <a:lnTo>
                  <a:pt x="12987" y="11288"/>
                </a:lnTo>
                <a:lnTo>
                  <a:pt x="12948" y="11267"/>
                </a:lnTo>
                <a:lnTo>
                  <a:pt x="12912" y="11242"/>
                </a:lnTo>
                <a:lnTo>
                  <a:pt x="12876" y="11214"/>
                </a:lnTo>
                <a:lnTo>
                  <a:pt x="12843" y="11185"/>
                </a:lnTo>
                <a:lnTo>
                  <a:pt x="12810" y="11153"/>
                </a:lnTo>
                <a:lnTo>
                  <a:pt x="12781" y="11112"/>
                </a:lnTo>
                <a:lnTo>
                  <a:pt x="12755" y="11079"/>
                </a:lnTo>
                <a:lnTo>
                  <a:pt x="12729" y="11033"/>
                </a:lnTo>
                <a:lnTo>
                  <a:pt x="12706" y="10991"/>
                </a:lnTo>
                <a:lnTo>
                  <a:pt x="12689" y="10941"/>
                </a:lnTo>
                <a:lnTo>
                  <a:pt x="12674" y="10888"/>
                </a:lnTo>
                <a:lnTo>
                  <a:pt x="12585" y="10783"/>
                </a:lnTo>
                <a:lnTo>
                  <a:pt x="12544" y="10768"/>
                </a:lnTo>
                <a:lnTo>
                  <a:pt x="12505" y="10742"/>
                </a:lnTo>
                <a:lnTo>
                  <a:pt x="12469" y="10718"/>
                </a:lnTo>
                <a:lnTo>
                  <a:pt x="12430" y="10693"/>
                </a:lnTo>
                <a:lnTo>
                  <a:pt x="12402" y="10663"/>
                </a:lnTo>
                <a:lnTo>
                  <a:pt x="12372" y="10633"/>
                </a:lnTo>
                <a:lnTo>
                  <a:pt x="12342" y="10604"/>
                </a:lnTo>
                <a:lnTo>
                  <a:pt x="12317" y="10573"/>
                </a:lnTo>
                <a:lnTo>
                  <a:pt x="12294" y="10534"/>
                </a:lnTo>
                <a:lnTo>
                  <a:pt x="12276" y="10500"/>
                </a:lnTo>
                <a:lnTo>
                  <a:pt x="12252" y="10467"/>
                </a:lnTo>
                <a:lnTo>
                  <a:pt x="12234" y="10428"/>
                </a:lnTo>
                <a:lnTo>
                  <a:pt x="12218" y="10389"/>
                </a:lnTo>
                <a:lnTo>
                  <a:pt x="12208" y="10352"/>
                </a:lnTo>
                <a:lnTo>
                  <a:pt x="12188" y="10272"/>
                </a:lnTo>
                <a:lnTo>
                  <a:pt x="12176" y="10186"/>
                </a:lnTo>
                <a:lnTo>
                  <a:pt x="12170" y="10097"/>
                </a:lnTo>
                <a:lnTo>
                  <a:pt x="12173" y="10010"/>
                </a:lnTo>
                <a:lnTo>
                  <a:pt x="12179" y="9924"/>
                </a:lnTo>
                <a:lnTo>
                  <a:pt x="12197" y="9836"/>
                </a:lnTo>
                <a:lnTo>
                  <a:pt x="12217" y="9748"/>
                </a:lnTo>
                <a:lnTo>
                  <a:pt x="12246" y="9656"/>
                </a:lnTo>
                <a:lnTo>
                  <a:pt x="12279" y="9574"/>
                </a:lnTo>
                <a:lnTo>
                  <a:pt x="12321" y="9477"/>
                </a:lnTo>
                <a:lnTo>
                  <a:pt x="12375" y="9383"/>
                </a:lnTo>
                <a:lnTo>
                  <a:pt x="12430" y="9296"/>
                </a:lnTo>
                <a:lnTo>
                  <a:pt x="12496" y="9210"/>
                </a:lnTo>
                <a:lnTo>
                  <a:pt x="16266" y="4786"/>
                </a:lnTo>
                <a:lnTo>
                  <a:pt x="16305" y="4747"/>
                </a:lnTo>
                <a:lnTo>
                  <a:pt x="16338" y="4709"/>
                </a:lnTo>
                <a:lnTo>
                  <a:pt x="16377" y="4681"/>
                </a:lnTo>
                <a:lnTo>
                  <a:pt x="16410" y="4651"/>
                </a:lnTo>
                <a:lnTo>
                  <a:pt x="16446" y="4635"/>
                </a:lnTo>
                <a:lnTo>
                  <a:pt x="16480" y="4615"/>
                </a:lnTo>
                <a:lnTo>
                  <a:pt x="16510" y="4599"/>
                </a:lnTo>
                <a:lnTo>
                  <a:pt x="16545" y="4592"/>
                </a:lnTo>
                <a:lnTo>
                  <a:pt x="16576" y="4587"/>
                </a:lnTo>
                <a:lnTo>
                  <a:pt x="16611" y="4584"/>
                </a:lnTo>
              </a:path>
              <a:path w="21600" h="21600">
                <a:moveTo>
                  <a:pt x="1880" y="3557"/>
                </a:moveTo>
                <a:lnTo>
                  <a:pt x="14778" y="3557"/>
                </a:lnTo>
                <a:lnTo>
                  <a:pt x="13785" y="4726"/>
                </a:lnTo>
                <a:lnTo>
                  <a:pt x="2993" y="4726"/>
                </a:lnTo>
                <a:lnTo>
                  <a:pt x="2897" y="4730"/>
                </a:lnTo>
                <a:lnTo>
                  <a:pt x="2798" y="4737"/>
                </a:lnTo>
                <a:lnTo>
                  <a:pt x="2706" y="4755"/>
                </a:lnTo>
                <a:lnTo>
                  <a:pt x="2614" y="4768"/>
                </a:lnTo>
                <a:lnTo>
                  <a:pt x="2522" y="4791"/>
                </a:lnTo>
                <a:lnTo>
                  <a:pt x="2433" y="4829"/>
                </a:lnTo>
                <a:lnTo>
                  <a:pt x="2349" y="4861"/>
                </a:lnTo>
                <a:lnTo>
                  <a:pt x="2261" y="4900"/>
                </a:lnTo>
                <a:lnTo>
                  <a:pt x="2176" y="4944"/>
                </a:lnTo>
                <a:lnTo>
                  <a:pt x="2096" y="4995"/>
                </a:lnTo>
                <a:lnTo>
                  <a:pt x="2020" y="5048"/>
                </a:lnTo>
                <a:lnTo>
                  <a:pt x="1941" y="5104"/>
                </a:lnTo>
                <a:lnTo>
                  <a:pt x="1866" y="5168"/>
                </a:lnTo>
                <a:lnTo>
                  <a:pt x="1797" y="5232"/>
                </a:lnTo>
                <a:lnTo>
                  <a:pt x="1728" y="5303"/>
                </a:lnTo>
                <a:lnTo>
                  <a:pt x="1662" y="5372"/>
                </a:lnTo>
                <a:lnTo>
                  <a:pt x="1601" y="5451"/>
                </a:lnTo>
                <a:lnTo>
                  <a:pt x="1541" y="5533"/>
                </a:lnTo>
                <a:lnTo>
                  <a:pt x="1487" y="5614"/>
                </a:lnTo>
                <a:lnTo>
                  <a:pt x="1436" y="5699"/>
                </a:lnTo>
                <a:lnTo>
                  <a:pt x="1382" y="5795"/>
                </a:lnTo>
                <a:lnTo>
                  <a:pt x="1336" y="5884"/>
                </a:lnTo>
                <a:lnTo>
                  <a:pt x="1298" y="5982"/>
                </a:lnTo>
                <a:lnTo>
                  <a:pt x="1258" y="6078"/>
                </a:lnTo>
                <a:lnTo>
                  <a:pt x="1227" y="6178"/>
                </a:lnTo>
                <a:lnTo>
                  <a:pt x="1195" y="6280"/>
                </a:lnTo>
                <a:lnTo>
                  <a:pt x="1171" y="6386"/>
                </a:lnTo>
                <a:lnTo>
                  <a:pt x="1150" y="6493"/>
                </a:lnTo>
                <a:lnTo>
                  <a:pt x="1135" y="6601"/>
                </a:lnTo>
                <a:lnTo>
                  <a:pt x="1120" y="6711"/>
                </a:lnTo>
                <a:lnTo>
                  <a:pt x="1114" y="6825"/>
                </a:lnTo>
                <a:lnTo>
                  <a:pt x="1114" y="6938"/>
                </a:lnTo>
                <a:lnTo>
                  <a:pt x="1114" y="18219"/>
                </a:lnTo>
                <a:lnTo>
                  <a:pt x="1114" y="18332"/>
                </a:lnTo>
                <a:lnTo>
                  <a:pt x="1120" y="18445"/>
                </a:lnTo>
                <a:lnTo>
                  <a:pt x="1135" y="18552"/>
                </a:lnTo>
                <a:lnTo>
                  <a:pt x="1150" y="18665"/>
                </a:lnTo>
                <a:lnTo>
                  <a:pt x="1171" y="18771"/>
                </a:lnTo>
                <a:lnTo>
                  <a:pt x="1195" y="18878"/>
                </a:lnTo>
                <a:lnTo>
                  <a:pt x="1227" y="18976"/>
                </a:lnTo>
                <a:lnTo>
                  <a:pt x="1258" y="19078"/>
                </a:lnTo>
                <a:lnTo>
                  <a:pt x="1298" y="19177"/>
                </a:lnTo>
                <a:lnTo>
                  <a:pt x="1336" y="19272"/>
                </a:lnTo>
                <a:lnTo>
                  <a:pt x="1382" y="19362"/>
                </a:lnTo>
                <a:lnTo>
                  <a:pt x="1436" y="19458"/>
                </a:lnTo>
                <a:lnTo>
                  <a:pt x="1487" y="19542"/>
                </a:lnTo>
                <a:lnTo>
                  <a:pt x="1541" y="19621"/>
                </a:lnTo>
                <a:lnTo>
                  <a:pt x="1601" y="19705"/>
                </a:lnTo>
                <a:lnTo>
                  <a:pt x="1662" y="19784"/>
                </a:lnTo>
                <a:lnTo>
                  <a:pt x="1728" y="19853"/>
                </a:lnTo>
                <a:lnTo>
                  <a:pt x="1797" y="19922"/>
                </a:lnTo>
                <a:lnTo>
                  <a:pt x="1866" y="19988"/>
                </a:lnTo>
                <a:lnTo>
                  <a:pt x="1941" y="20054"/>
                </a:lnTo>
                <a:lnTo>
                  <a:pt x="2020" y="20113"/>
                </a:lnTo>
                <a:lnTo>
                  <a:pt x="2096" y="20164"/>
                </a:lnTo>
                <a:lnTo>
                  <a:pt x="2176" y="20212"/>
                </a:lnTo>
                <a:lnTo>
                  <a:pt x="2261" y="20258"/>
                </a:lnTo>
                <a:lnTo>
                  <a:pt x="2349" y="20292"/>
                </a:lnTo>
                <a:lnTo>
                  <a:pt x="2433" y="20330"/>
                </a:lnTo>
                <a:lnTo>
                  <a:pt x="2522" y="20358"/>
                </a:lnTo>
                <a:lnTo>
                  <a:pt x="2614" y="20385"/>
                </a:lnTo>
                <a:lnTo>
                  <a:pt x="2706" y="20403"/>
                </a:lnTo>
                <a:lnTo>
                  <a:pt x="2798" y="20421"/>
                </a:lnTo>
                <a:lnTo>
                  <a:pt x="2897" y="20427"/>
                </a:lnTo>
                <a:lnTo>
                  <a:pt x="2993" y="20427"/>
                </a:lnTo>
                <a:lnTo>
                  <a:pt x="15485" y="20427"/>
                </a:lnTo>
                <a:lnTo>
                  <a:pt x="15584" y="20427"/>
                </a:lnTo>
                <a:lnTo>
                  <a:pt x="15676" y="20421"/>
                </a:lnTo>
                <a:lnTo>
                  <a:pt x="15774" y="20403"/>
                </a:lnTo>
                <a:lnTo>
                  <a:pt x="15864" y="20385"/>
                </a:lnTo>
                <a:lnTo>
                  <a:pt x="15958" y="20358"/>
                </a:lnTo>
                <a:lnTo>
                  <a:pt x="16044" y="20330"/>
                </a:lnTo>
                <a:lnTo>
                  <a:pt x="16136" y="20292"/>
                </a:lnTo>
                <a:lnTo>
                  <a:pt x="16217" y="20258"/>
                </a:lnTo>
                <a:lnTo>
                  <a:pt x="16304" y="20212"/>
                </a:lnTo>
                <a:lnTo>
                  <a:pt x="16381" y="20164"/>
                </a:lnTo>
                <a:lnTo>
                  <a:pt x="16464" y="20113"/>
                </a:lnTo>
                <a:lnTo>
                  <a:pt x="16539" y="20054"/>
                </a:lnTo>
                <a:lnTo>
                  <a:pt x="16611" y="19988"/>
                </a:lnTo>
                <a:lnTo>
                  <a:pt x="16683" y="19922"/>
                </a:lnTo>
                <a:lnTo>
                  <a:pt x="16752" y="19853"/>
                </a:lnTo>
                <a:lnTo>
                  <a:pt x="16818" y="19784"/>
                </a:lnTo>
                <a:lnTo>
                  <a:pt x="16882" y="19705"/>
                </a:lnTo>
                <a:lnTo>
                  <a:pt x="16940" y="19628"/>
                </a:lnTo>
                <a:lnTo>
                  <a:pt x="16994" y="19542"/>
                </a:lnTo>
                <a:lnTo>
                  <a:pt x="17048" y="19458"/>
                </a:lnTo>
                <a:lnTo>
                  <a:pt x="17096" y="19369"/>
                </a:lnTo>
                <a:lnTo>
                  <a:pt x="17141" y="19272"/>
                </a:lnTo>
                <a:lnTo>
                  <a:pt x="17181" y="19177"/>
                </a:lnTo>
                <a:lnTo>
                  <a:pt x="17220" y="19078"/>
                </a:lnTo>
                <a:lnTo>
                  <a:pt x="17256" y="18984"/>
                </a:lnTo>
                <a:lnTo>
                  <a:pt x="17284" y="18878"/>
                </a:lnTo>
                <a:lnTo>
                  <a:pt x="17310" y="18771"/>
                </a:lnTo>
                <a:lnTo>
                  <a:pt x="17330" y="18665"/>
                </a:lnTo>
                <a:lnTo>
                  <a:pt x="17348" y="18552"/>
                </a:lnTo>
                <a:lnTo>
                  <a:pt x="17355" y="18445"/>
                </a:lnTo>
                <a:lnTo>
                  <a:pt x="17364" y="18332"/>
                </a:lnTo>
                <a:lnTo>
                  <a:pt x="17367" y="18219"/>
                </a:lnTo>
                <a:lnTo>
                  <a:pt x="17367" y="12412"/>
                </a:lnTo>
                <a:lnTo>
                  <a:pt x="17367" y="8626"/>
                </a:lnTo>
                <a:lnTo>
                  <a:pt x="18482" y="7320"/>
                </a:lnTo>
                <a:lnTo>
                  <a:pt x="18482" y="19386"/>
                </a:lnTo>
                <a:lnTo>
                  <a:pt x="18479" y="19504"/>
                </a:lnTo>
                <a:lnTo>
                  <a:pt x="18469" y="19614"/>
                </a:lnTo>
                <a:lnTo>
                  <a:pt x="18457" y="19725"/>
                </a:lnTo>
                <a:lnTo>
                  <a:pt x="18439" y="19830"/>
                </a:lnTo>
                <a:lnTo>
                  <a:pt x="18415" y="19939"/>
                </a:lnTo>
                <a:lnTo>
                  <a:pt x="18392" y="20046"/>
                </a:lnTo>
                <a:lnTo>
                  <a:pt x="18364" y="20146"/>
                </a:lnTo>
                <a:lnTo>
                  <a:pt x="18334" y="20251"/>
                </a:lnTo>
                <a:lnTo>
                  <a:pt x="18292" y="20345"/>
                </a:lnTo>
                <a:lnTo>
                  <a:pt x="18251" y="20442"/>
                </a:lnTo>
                <a:lnTo>
                  <a:pt x="18204" y="20534"/>
                </a:lnTo>
                <a:lnTo>
                  <a:pt x="18159" y="20621"/>
                </a:lnTo>
                <a:lnTo>
                  <a:pt x="18105" y="20707"/>
                </a:lnTo>
                <a:lnTo>
                  <a:pt x="18051" y="20794"/>
                </a:lnTo>
                <a:lnTo>
                  <a:pt x="17989" y="20873"/>
                </a:lnTo>
                <a:lnTo>
                  <a:pt x="17927" y="20952"/>
                </a:lnTo>
                <a:lnTo>
                  <a:pt x="17863" y="21026"/>
                </a:lnTo>
                <a:lnTo>
                  <a:pt x="17794" y="21092"/>
                </a:lnTo>
                <a:lnTo>
                  <a:pt x="17725" y="21161"/>
                </a:lnTo>
                <a:lnTo>
                  <a:pt x="17653" y="21220"/>
                </a:lnTo>
                <a:lnTo>
                  <a:pt x="17575" y="21277"/>
                </a:lnTo>
                <a:lnTo>
                  <a:pt x="17494" y="21329"/>
                </a:lnTo>
                <a:lnTo>
                  <a:pt x="17409" y="21378"/>
                </a:lnTo>
                <a:lnTo>
                  <a:pt x="17330" y="21423"/>
                </a:lnTo>
                <a:lnTo>
                  <a:pt x="17244" y="21464"/>
                </a:lnTo>
                <a:lnTo>
                  <a:pt x="17155" y="21500"/>
                </a:lnTo>
                <a:lnTo>
                  <a:pt x="17069" y="21528"/>
                </a:lnTo>
                <a:lnTo>
                  <a:pt x="16979" y="21551"/>
                </a:lnTo>
                <a:lnTo>
                  <a:pt x="16885" y="21574"/>
                </a:lnTo>
                <a:lnTo>
                  <a:pt x="16789" y="21582"/>
                </a:lnTo>
                <a:lnTo>
                  <a:pt x="16696" y="21596"/>
                </a:lnTo>
                <a:lnTo>
                  <a:pt x="16594" y="21600"/>
                </a:lnTo>
                <a:lnTo>
                  <a:pt x="1880" y="21600"/>
                </a:lnTo>
                <a:lnTo>
                  <a:pt x="1785" y="21596"/>
                </a:lnTo>
                <a:lnTo>
                  <a:pt x="1690" y="21582"/>
                </a:lnTo>
                <a:lnTo>
                  <a:pt x="1598" y="21574"/>
                </a:lnTo>
                <a:lnTo>
                  <a:pt x="1505" y="21551"/>
                </a:lnTo>
                <a:lnTo>
                  <a:pt x="1409" y="21528"/>
                </a:lnTo>
                <a:lnTo>
                  <a:pt x="1325" y="21500"/>
                </a:lnTo>
                <a:lnTo>
                  <a:pt x="1233" y="21464"/>
                </a:lnTo>
                <a:lnTo>
                  <a:pt x="1150" y="21423"/>
                </a:lnTo>
                <a:lnTo>
                  <a:pt x="1066" y="21378"/>
                </a:lnTo>
                <a:lnTo>
                  <a:pt x="982" y="21329"/>
                </a:lnTo>
                <a:lnTo>
                  <a:pt x="906" y="21277"/>
                </a:lnTo>
                <a:lnTo>
                  <a:pt x="831" y="21220"/>
                </a:lnTo>
                <a:lnTo>
                  <a:pt x="755" y="21161"/>
                </a:lnTo>
                <a:lnTo>
                  <a:pt x="683" y="21092"/>
                </a:lnTo>
                <a:lnTo>
                  <a:pt x="614" y="21026"/>
                </a:lnTo>
                <a:lnTo>
                  <a:pt x="551" y="20952"/>
                </a:lnTo>
                <a:lnTo>
                  <a:pt x="487" y="20873"/>
                </a:lnTo>
                <a:lnTo>
                  <a:pt x="430" y="20794"/>
                </a:lnTo>
                <a:lnTo>
                  <a:pt x="373" y="20707"/>
                </a:lnTo>
                <a:lnTo>
                  <a:pt x="322" y="20621"/>
                </a:lnTo>
                <a:lnTo>
                  <a:pt x="274" y="20534"/>
                </a:lnTo>
                <a:lnTo>
                  <a:pt x="225" y="20442"/>
                </a:lnTo>
                <a:lnTo>
                  <a:pt x="185" y="20345"/>
                </a:lnTo>
                <a:lnTo>
                  <a:pt x="150" y="20251"/>
                </a:lnTo>
                <a:lnTo>
                  <a:pt x="113" y="20146"/>
                </a:lnTo>
                <a:lnTo>
                  <a:pt x="82" y="20046"/>
                </a:lnTo>
                <a:lnTo>
                  <a:pt x="58" y="19939"/>
                </a:lnTo>
                <a:lnTo>
                  <a:pt x="38" y="19830"/>
                </a:lnTo>
                <a:lnTo>
                  <a:pt x="21" y="19725"/>
                </a:lnTo>
                <a:lnTo>
                  <a:pt x="10" y="19614"/>
                </a:lnTo>
                <a:lnTo>
                  <a:pt x="3" y="19504"/>
                </a:lnTo>
                <a:lnTo>
                  <a:pt x="0" y="19386"/>
                </a:lnTo>
                <a:lnTo>
                  <a:pt x="0" y="5770"/>
                </a:lnTo>
                <a:lnTo>
                  <a:pt x="3" y="5655"/>
                </a:lnTo>
                <a:lnTo>
                  <a:pt x="10" y="5546"/>
                </a:lnTo>
                <a:lnTo>
                  <a:pt x="21" y="5431"/>
                </a:lnTo>
                <a:lnTo>
                  <a:pt x="38" y="5328"/>
                </a:lnTo>
                <a:lnTo>
                  <a:pt x="58" y="5217"/>
                </a:lnTo>
                <a:lnTo>
                  <a:pt x="82" y="5110"/>
                </a:lnTo>
                <a:lnTo>
                  <a:pt x="113" y="5009"/>
                </a:lnTo>
                <a:lnTo>
                  <a:pt x="150" y="4905"/>
                </a:lnTo>
                <a:lnTo>
                  <a:pt x="185" y="4809"/>
                </a:lnTo>
                <a:lnTo>
                  <a:pt x="225" y="4719"/>
                </a:lnTo>
                <a:lnTo>
                  <a:pt x="274" y="4622"/>
                </a:lnTo>
                <a:lnTo>
                  <a:pt x="322" y="4535"/>
                </a:lnTo>
                <a:lnTo>
                  <a:pt x="373" y="4449"/>
                </a:lnTo>
                <a:lnTo>
                  <a:pt x="430" y="4362"/>
                </a:lnTo>
                <a:lnTo>
                  <a:pt x="487" y="4283"/>
                </a:lnTo>
                <a:lnTo>
                  <a:pt x="551" y="4204"/>
                </a:lnTo>
                <a:lnTo>
                  <a:pt x="614" y="4129"/>
                </a:lnTo>
                <a:lnTo>
                  <a:pt x="683" y="4061"/>
                </a:lnTo>
                <a:lnTo>
                  <a:pt x="755" y="3997"/>
                </a:lnTo>
                <a:lnTo>
                  <a:pt x="831" y="3937"/>
                </a:lnTo>
                <a:lnTo>
                  <a:pt x="906" y="3878"/>
                </a:lnTo>
                <a:lnTo>
                  <a:pt x="982" y="3827"/>
                </a:lnTo>
                <a:lnTo>
                  <a:pt x="1066" y="3778"/>
                </a:lnTo>
                <a:lnTo>
                  <a:pt x="1150" y="3735"/>
                </a:lnTo>
                <a:lnTo>
                  <a:pt x="1233" y="3692"/>
                </a:lnTo>
                <a:lnTo>
                  <a:pt x="1325" y="3661"/>
                </a:lnTo>
                <a:lnTo>
                  <a:pt x="1409" y="3629"/>
                </a:lnTo>
                <a:lnTo>
                  <a:pt x="1505" y="3602"/>
                </a:lnTo>
                <a:lnTo>
                  <a:pt x="1598" y="3582"/>
                </a:lnTo>
                <a:lnTo>
                  <a:pt x="1690" y="3572"/>
                </a:lnTo>
                <a:lnTo>
                  <a:pt x="1785" y="3564"/>
                </a:lnTo>
                <a:lnTo>
                  <a:pt x="1880" y="3557"/>
                </a:lnTo>
              </a:path>
              <a:path w="21600" h="21600">
                <a:moveTo>
                  <a:pt x="19702" y="1185"/>
                </a:moveTo>
                <a:lnTo>
                  <a:pt x="19753" y="1185"/>
                </a:lnTo>
                <a:lnTo>
                  <a:pt x="19802" y="1185"/>
                </a:lnTo>
                <a:lnTo>
                  <a:pt x="19851" y="1188"/>
                </a:lnTo>
                <a:lnTo>
                  <a:pt x="19897" y="1195"/>
                </a:lnTo>
                <a:lnTo>
                  <a:pt x="19946" y="1206"/>
                </a:lnTo>
                <a:lnTo>
                  <a:pt x="19995" y="1216"/>
                </a:lnTo>
                <a:lnTo>
                  <a:pt x="20038" y="1234"/>
                </a:lnTo>
                <a:lnTo>
                  <a:pt x="20087" y="1249"/>
                </a:lnTo>
                <a:lnTo>
                  <a:pt x="20134" y="1271"/>
                </a:lnTo>
                <a:lnTo>
                  <a:pt x="20179" y="1295"/>
                </a:lnTo>
                <a:lnTo>
                  <a:pt x="20224" y="1320"/>
                </a:lnTo>
                <a:lnTo>
                  <a:pt x="20269" y="1348"/>
                </a:lnTo>
                <a:lnTo>
                  <a:pt x="20306" y="1379"/>
                </a:lnTo>
                <a:lnTo>
                  <a:pt x="20349" y="1410"/>
                </a:lnTo>
                <a:lnTo>
                  <a:pt x="20389" y="1448"/>
                </a:lnTo>
                <a:lnTo>
                  <a:pt x="20430" y="1489"/>
                </a:lnTo>
                <a:lnTo>
                  <a:pt x="20464" y="1527"/>
                </a:lnTo>
                <a:lnTo>
                  <a:pt x="20552" y="1634"/>
                </a:lnTo>
                <a:lnTo>
                  <a:pt x="20588" y="1680"/>
                </a:lnTo>
                <a:lnTo>
                  <a:pt x="20623" y="1726"/>
                </a:lnTo>
                <a:lnTo>
                  <a:pt x="20654" y="1769"/>
                </a:lnTo>
                <a:lnTo>
                  <a:pt x="20681" y="1818"/>
                </a:lnTo>
                <a:lnTo>
                  <a:pt x="20709" y="1871"/>
                </a:lnTo>
                <a:lnTo>
                  <a:pt x="20735" y="1921"/>
                </a:lnTo>
                <a:lnTo>
                  <a:pt x="20753" y="1973"/>
                </a:lnTo>
                <a:lnTo>
                  <a:pt x="20774" y="2026"/>
                </a:lnTo>
                <a:lnTo>
                  <a:pt x="20792" y="2075"/>
                </a:lnTo>
                <a:lnTo>
                  <a:pt x="20807" y="2136"/>
                </a:lnTo>
                <a:lnTo>
                  <a:pt x="20816" y="2185"/>
                </a:lnTo>
                <a:lnTo>
                  <a:pt x="20830" y="2246"/>
                </a:lnTo>
                <a:lnTo>
                  <a:pt x="20834" y="2302"/>
                </a:lnTo>
                <a:lnTo>
                  <a:pt x="20843" y="2358"/>
                </a:lnTo>
                <a:lnTo>
                  <a:pt x="20846" y="2414"/>
                </a:lnTo>
                <a:lnTo>
                  <a:pt x="20846" y="2472"/>
                </a:lnTo>
                <a:lnTo>
                  <a:pt x="20846" y="2526"/>
                </a:lnTo>
                <a:lnTo>
                  <a:pt x="20843" y="2585"/>
                </a:lnTo>
                <a:lnTo>
                  <a:pt x="20834" y="2641"/>
                </a:lnTo>
                <a:lnTo>
                  <a:pt x="20830" y="2692"/>
                </a:lnTo>
                <a:lnTo>
                  <a:pt x="20816" y="2751"/>
                </a:lnTo>
                <a:lnTo>
                  <a:pt x="20807" y="2807"/>
                </a:lnTo>
                <a:lnTo>
                  <a:pt x="20792" y="2858"/>
                </a:lnTo>
                <a:lnTo>
                  <a:pt x="20774" y="2911"/>
                </a:lnTo>
                <a:lnTo>
                  <a:pt x="20753" y="2970"/>
                </a:lnTo>
                <a:lnTo>
                  <a:pt x="20735" y="3019"/>
                </a:lnTo>
                <a:lnTo>
                  <a:pt x="20709" y="3072"/>
                </a:lnTo>
                <a:lnTo>
                  <a:pt x="20681" y="3118"/>
                </a:lnTo>
                <a:lnTo>
                  <a:pt x="20654" y="3166"/>
                </a:lnTo>
                <a:lnTo>
                  <a:pt x="20623" y="3215"/>
                </a:lnTo>
                <a:lnTo>
                  <a:pt x="20588" y="3263"/>
                </a:lnTo>
                <a:lnTo>
                  <a:pt x="20552" y="3304"/>
                </a:lnTo>
                <a:lnTo>
                  <a:pt x="18697" y="5484"/>
                </a:lnTo>
                <a:lnTo>
                  <a:pt x="18663" y="5517"/>
                </a:lnTo>
                <a:lnTo>
                  <a:pt x="18627" y="5556"/>
                </a:lnTo>
                <a:lnTo>
                  <a:pt x="18597" y="5584"/>
                </a:lnTo>
                <a:lnTo>
                  <a:pt x="18566" y="5604"/>
                </a:lnTo>
                <a:lnTo>
                  <a:pt x="18533" y="5625"/>
                </a:lnTo>
                <a:lnTo>
                  <a:pt x="18505" y="5635"/>
                </a:lnTo>
                <a:lnTo>
                  <a:pt x="18479" y="5640"/>
                </a:lnTo>
                <a:lnTo>
                  <a:pt x="18450" y="5645"/>
                </a:lnTo>
                <a:lnTo>
                  <a:pt x="18424" y="5640"/>
                </a:lnTo>
                <a:lnTo>
                  <a:pt x="18398" y="5635"/>
                </a:lnTo>
                <a:lnTo>
                  <a:pt x="18375" y="5625"/>
                </a:lnTo>
                <a:lnTo>
                  <a:pt x="18350" y="5609"/>
                </a:lnTo>
                <a:lnTo>
                  <a:pt x="18326" y="5594"/>
                </a:lnTo>
                <a:lnTo>
                  <a:pt x="18302" y="5570"/>
                </a:lnTo>
                <a:lnTo>
                  <a:pt x="18257" y="5517"/>
                </a:lnTo>
                <a:lnTo>
                  <a:pt x="18209" y="5456"/>
                </a:lnTo>
                <a:lnTo>
                  <a:pt x="18159" y="5382"/>
                </a:lnTo>
                <a:lnTo>
                  <a:pt x="18061" y="5216"/>
                </a:lnTo>
                <a:lnTo>
                  <a:pt x="18007" y="5127"/>
                </a:lnTo>
                <a:lnTo>
                  <a:pt x="17946" y="5036"/>
                </a:lnTo>
                <a:lnTo>
                  <a:pt x="17880" y="4945"/>
                </a:lnTo>
                <a:lnTo>
                  <a:pt x="17811" y="4860"/>
                </a:lnTo>
                <a:lnTo>
                  <a:pt x="17724" y="4751"/>
                </a:lnTo>
                <a:lnTo>
                  <a:pt x="17646" y="4671"/>
                </a:lnTo>
                <a:lnTo>
                  <a:pt x="17568" y="4594"/>
                </a:lnTo>
                <a:lnTo>
                  <a:pt x="17494" y="4528"/>
                </a:lnTo>
                <a:lnTo>
                  <a:pt x="17420" y="4459"/>
                </a:lnTo>
                <a:lnTo>
                  <a:pt x="17276" y="4339"/>
                </a:lnTo>
                <a:lnTo>
                  <a:pt x="17213" y="4286"/>
                </a:lnTo>
                <a:lnTo>
                  <a:pt x="17158" y="4231"/>
                </a:lnTo>
                <a:lnTo>
                  <a:pt x="17117" y="4176"/>
                </a:lnTo>
                <a:lnTo>
                  <a:pt x="17099" y="4148"/>
                </a:lnTo>
                <a:lnTo>
                  <a:pt x="17081" y="4120"/>
                </a:lnTo>
                <a:lnTo>
                  <a:pt x="17066" y="4092"/>
                </a:lnTo>
                <a:lnTo>
                  <a:pt x="17057" y="4065"/>
                </a:lnTo>
                <a:lnTo>
                  <a:pt x="17054" y="4031"/>
                </a:lnTo>
                <a:lnTo>
                  <a:pt x="17051" y="4003"/>
                </a:lnTo>
                <a:lnTo>
                  <a:pt x="17054" y="3969"/>
                </a:lnTo>
                <a:lnTo>
                  <a:pt x="17054" y="3937"/>
                </a:lnTo>
                <a:lnTo>
                  <a:pt x="17066" y="3901"/>
                </a:lnTo>
                <a:lnTo>
                  <a:pt x="17081" y="3865"/>
                </a:lnTo>
                <a:lnTo>
                  <a:pt x="17102" y="3827"/>
                </a:lnTo>
                <a:lnTo>
                  <a:pt x="17126" y="3793"/>
                </a:lnTo>
                <a:lnTo>
                  <a:pt x="17152" y="3754"/>
                </a:lnTo>
                <a:lnTo>
                  <a:pt x="17189" y="3707"/>
                </a:lnTo>
                <a:lnTo>
                  <a:pt x="19042" y="1527"/>
                </a:lnTo>
                <a:lnTo>
                  <a:pt x="19080" y="1489"/>
                </a:lnTo>
                <a:lnTo>
                  <a:pt x="19117" y="1448"/>
                </a:lnTo>
                <a:lnTo>
                  <a:pt x="19158" y="1410"/>
                </a:lnTo>
                <a:lnTo>
                  <a:pt x="19201" y="1379"/>
                </a:lnTo>
                <a:lnTo>
                  <a:pt x="19241" y="1348"/>
                </a:lnTo>
                <a:lnTo>
                  <a:pt x="19288" y="1320"/>
                </a:lnTo>
                <a:lnTo>
                  <a:pt x="19327" y="1295"/>
                </a:lnTo>
                <a:lnTo>
                  <a:pt x="19371" y="1271"/>
                </a:lnTo>
                <a:lnTo>
                  <a:pt x="19420" y="1249"/>
                </a:lnTo>
                <a:lnTo>
                  <a:pt x="19466" y="1234"/>
                </a:lnTo>
                <a:lnTo>
                  <a:pt x="19512" y="1216"/>
                </a:lnTo>
                <a:lnTo>
                  <a:pt x="19558" y="1206"/>
                </a:lnTo>
                <a:lnTo>
                  <a:pt x="19607" y="1195"/>
                </a:lnTo>
                <a:lnTo>
                  <a:pt x="19653" y="1188"/>
                </a:lnTo>
                <a:lnTo>
                  <a:pt x="19702" y="1185"/>
                </a:lnTo>
              </a:path>
              <a:path w="21600" h="21600">
                <a:moveTo>
                  <a:pt x="21002" y="211"/>
                </a:moveTo>
                <a:lnTo>
                  <a:pt x="21057" y="216"/>
                </a:lnTo>
                <a:lnTo>
                  <a:pt x="21115" y="221"/>
                </a:lnTo>
                <a:lnTo>
                  <a:pt x="21170" y="239"/>
                </a:lnTo>
                <a:lnTo>
                  <a:pt x="21224" y="262"/>
                </a:lnTo>
                <a:lnTo>
                  <a:pt x="21282" y="293"/>
                </a:lnTo>
                <a:lnTo>
                  <a:pt x="21330" y="326"/>
                </a:lnTo>
                <a:lnTo>
                  <a:pt x="21382" y="369"/>
                </a:lnTo>
                <a:lnTo>
                  <a:pt x="21427" y="415"/>
                </a:lnTo>
                <a:lnTo>
                  <a:pt x="21469" y="466"/>
                </a:lnTo>
                <a:lnTo>
                  <a:pt x="21503" y="525"/>
                </a:lnTo>
                <a:lnTo>
                  <a:pt x="21533" y="586"/>
                </a:lnTo>
                <a:lnTo>
                  <a:pt x="21555" y="652"/>
                </a:lnTo>
                <a:lnTo>
                  <a:pt x="21575" y="716"/>
                </a:lnTo>
                <a:lnTo>
                  <a:pt x="21589" y="785"/>
                </a:lnTo>
                <a:lnTo>
                  <a:pt x="21600" y="849"/>
                </a:lnTo>
                <a:lnTo>
                  <a:pt x="21600" y="915"/>
                </a:lnTo>
                <a:lnTo>
                  <a:pt x="21600" y="984"/>
                </a:lnTo>
                <a:lnTo>
                  <a:pt x="21589" y="1050"/>
                </a:lnTo>
                <a:lnTo>
                  <a:pt x="21575" y="1119"/>
                </a:lnTo>
                <a:lnTo>
                  <a:pt x="21555" y="1183"/>
                </a:lnTo>
                <a:lnTo>
                  <a:pt x="21533" y="1244"/>
                </a:lnTo>
                <a:lnTo>
                  <a:pt x="21503" y="1308"/>
                </a:lnTo>
                <a:lnTo>
                  <a:pt x="21469" y="1365"/>
                </a:lnTo>
                <a:lnTo>
                  <a:pt x="21427" y="1415"/>
                </a:lnTo>
                <a:lnTo>
                  <a:pt x="21264" y="1606"/>
                </a:lnTo>
                <a:lnTo>
                  <a:pt x="21221" y="1652"/>
                </a:lnTo>
                <a:lnTo>
                  <a:pt x="21184" y="1680"/>
                </a:lnTo>
                <a:lnTo>
                  <a:pt x="21166" y="1688"/>
                </a:lnTo>
                <a:lnTo>
                  <a:pt x="21148" y="1698"/>
                </a:lnTo>
                <a:lnTo>
                  <a:pt x="21132" y="1698"/>
                </a:lnTo>
                <a:lnTo>
                  <a:pt x="21115" y="1698"/>
                </a:lnTo>
                <a:lnTo>
                  <a:pt x="21100" y="1695"/>
                </a:lnTo>
                <a:lnTo>
                  <a:pt x="21091" y="1688"/>
                </a:lnTo>
                <a:lnTo>
                  <a:pt x="21063" y="1670"/>
                </a:lnTo>
                <a:lnTo>
                  <a:pt x="21040" y="1642"/>
                </a:lnTo>
                <a:lnTo>
                  <a:pt x="21012" y="1603"/>
                </a:lnTo>
                <a:lnTo>
                  <a:pt x="20991" y="1563"/>
                </a:lnTo>
                <a:lnTo>
                  <a:pt x="20967" y="1514"/>
                </a:lnTo>
                <a:lnTo>
                  <a:pt x="20912" y="1407"/>
                </a:lnTo>
                <a:lnTo>
                  <a:pt x="20884" y="1351"/>
                </a:lnTo>
                <a:lnTo>
                  <a:pt x="20849" y="1297"/>
                </a:lnTo>
                <a:lnTo>
                  <a:pt x="20812" y="1240"/>
                </a:lnTo>
                <a:lnTo>
                  <a:pt x="20770" y="1185"/>
                </a:lnTo>
                <a:lnTo>
                  <a:pt x="20723" y="1137"/>
                </a:lnTo>
                <a:lnTo>
                  <a:pt x="20676" y="1093"/>
                </a:lnTo>
                <a:lnTo>
                  <a:pt x="20631" y="1055"/>
                </a:lnTo>
                <a:lnTo>
                  <a:pt x="20582" y="1019"/>
                </a:lnTo>
                <a:lnTo>
                  <a:pt x="20492" y="956"/>
                </a:lnTo>
                <a:lnTo>
                  <a:pt x="20447" y="925"/>
                </a:lnTo>
                <a:lnTo>
                  <a:pt x="20416" y="899"/>
                </a:lnTo>
                <a:lnTo>
                  <a:pt x="20383" y="870"/>
                </a:lnTo>
                <a:lnTo>
                  <a:pt x="20358" y="841"/>
                </a:lnTo>
                <a:lnTo>
                  <a:pt x="20341" y="813"/>
                </a:lnTo>
                <a:lnTo>
                  <a:pt x="20338" y="795"/>
                </a:lnTo>
                <a:lnTo>
                  <a:pt x="20334" y="777"/>
                </a:lnTo>
                <a:lnTo>
                  <a:pt x="20334" y="759"/>
                </a:lnTo>
                <a:lnTo>
                  <a:pt x="20338" y="742"/>
                </a:lnTo>
                <a:lnTo>
                  <a:pt x="20341" y="721"/>
                </a:lnTo>
                <a:lnTo>
                  <a:pt x="20349" y="701"/>
                </a:lnTo>
                <a:lnTo>
                  <a:pt x="20375" y="660"/>
                </a:lnTo>
                <a:lnTo>
                  <a:pt x="20410" y="609"/>
                </a:lnTo>
                <a:lnTo>
                  <a:pt x="20576" y="415"/>
                </a:lnTo>
                <a:lnTo>
                  <a:pt x="20623" y="369"/>
                </a:lnTo>
                <a:lnTo>
                  <a:pt x="20671" y="326"/>
                </a:lnTo>
                <a:lnTo>
                  <a:pt x="20722" y="293"/>
                </a:lnTo>
                <a:lnTo>
                  <a:pt x="20775" y="262"/>
                </a:lnTo>
                <a:lnTo>
                  <a:pt x="20827" y="239"/>
                </a:lnTo>
                <a:lnTo>
                  <a:pt x="20887" y="221"/>
                </a:lnTo>
                <a:lnTo>
                  <a:pt x="20942" y="216"/>
                </a:lnTo>
                <a:lnTo>
                  <a:pt x="21002" y="211"/>
                </a:lnTo>
              </a:path>
              <a:path w="21600" h="21600">
                <a:moveTo>
                  <a:pt x="18838" y="0"/>
                </a:moveTo>
                <a:lnTo>
                  <a:pt x="18876" y="0"/>
                </a:lnTo>
                <a:lnTo>
                  <a:pt x="18918" y="0"/>
                </a:lnTo>
                <a:lnTo>
                  <a:pt x="18953" y="7"/>
                </a:lnTo>
                <a:lnTo>
                  <a:pt x="18993" y="20"/>
                </a:lnTo>
                <a:lnTo>
                  <a:pt x="19028" y="30"/>
                </a:lnTo>
                <a:lnTo>
                  <a:pt x="19066" y="50"/>
                </a:lnTo>
                <a:lnTo>
                  <a:pt x="19099" y="76"/>
                </a:lnTo>
                <a:lnTo>
                  <a:pt x="19132" y="106"/>
                </a:lnTo>
                <a:lnTo>
                  <a:pt x="19159" y="137"/>
                </a:lnTo>
                <a:lnTo>
                  <a:pt x="19189" y="168"/>
                </a:lnTo>
                <a:lnTo>
                  <a:pt x="19210" y="211"/>
                </a:lnTo>
                <a:lnTo>
                  <a:pt x="19230" y="244"/>
                </a:lnTo>
                <a:lnTo>
                  <a:pt x="19247" y="293"/>
                </a:lnTo>
                <a:lnTo>
                  <a:pt x="19261" y="331"/>
                </a:lnTo>
                <a:lnTo>
                  <a:pt x="19273" y="377"/>
                </a:lnTo>
                <a:lnTo>
                  <a:pt x="19276" y="420"/>
                </a:lnTo>
                <a:lnTo>
                  <a:pt x="19279" y="466"/>
                </a:lnTo>
                <a:lnTo>
                  <a:pt x="19276" y="512"/>
                </a:lnTo>
                <a:lnTo>
                  <a:pt x="19271" y="555"/>
                </a:lnTo>
                <a:lnTo>
                  <a:pt x="19261" y="601"/>
                </a:lnTo>
                <a:lnTo>
                  <a:pt x="19247" y="642"/>
                </a:lnTo>
                <a:lnTo>
                  <a:pt x="19230" y="685"/>
                </a:lnTo>
                <a:lnTo>
                  <a:pt x="19210" y="725"/>
                </a:lnTo>
                <a:lnTo>
                  <a:pt x="19189" y="764"/>
                </a:lnTo>
                <a:lnTo>
                  <a:pt x="19159" y="798"/>
                </a:lnTo>
                <a:lnTo>
                  <a:pt x="15534" y="5051"/>
                </a:lnTo>
                <a:lnTo>
                  <a:pt x="15500" y="5081"/>
                </a:lnTo>
                <a:lnTo>
                  <a:pt x="15473" y="5109"/>
                </a:lnTo>
                <a:lnTo>
                  <a:pt x="15437" y="5134"/>
                </a:lnTo>
                <a:lnTo>
                  <a:pt x="15404" y="5155"/>
                </a:lnTo>
                <a:lnTo>
                  <a:pt x="15362" y="5168"/>
                </a:lnTo>
                <a:lnTo>
                  <a:pt x="15325" y="5176"/>
                </a:lnTo>
                <a:lnTo>
                  <a:pt x="15287" y="5186"/>
                </a:lnTo>
                <a:lnTo>
                  <a:pt x="15250" y="5186"/>
                </a:lnTo>
                <a:lnTo>
                  <a:pt x="15211" y="5186"/>
                </a:lnTo>
                <a:lnTo>
                  <a:pt x="15174" y="5176"/>
                </a:lnTo>
                <a:lnTo>
                  <a:pt x="15132" y="5168"/>
                </a:lnTo>
                <a:lnTo>
                  <a:pt x="15102" y="5155"/>
                </a:lnTo>
                <a:lnTo>
                  <a:pt x="15066" y="5134"/>
                </a:lnTo>
                <a:lnTo>
                  <a:pt x="15033" y="5109"/>
                </a:lnTo>
                <a:lnTo>
                  <a:pt x="14999" y="5081"/>
                </a:lnTo>
                <a:lnTo>
                  <a:pt x="14968" y="5051"/>
                </a:lnTo>
                <a:lnTo>
                  <a:pt x="14942" y="5013"/>
                </a:lnTo>
                <a:lnTo>
                  <a:pt x="14916" y="4978"/>
                </a:lnTo>
                <a:lnTo>
                  <a:pt x="14896" y="4939"/>
                </a:lnTo>
                <a:lnTo>
                  <a:pt x="14879" y="4895"/>
                </a:lnTo>
                <a:lnTo>
                  <a:pt x="14866" y="4854"/>
                </a:lnTo>
                <a:lnTo>
                  <a:pt x="14857" y="4808"/>
                </a:lnTo>
                <a:lnTo>
                  <a:pt x="14850" y="4765"/>
                </a:lnTo>
                <a:lnTo>
                  <a:pt x="14850" y="4719"/>
                </a:lnTo>
                <a:lnTo>
                  <a:pt x="14850" y="4673"/>
                </a:lnTo>
                <a:lnTo>
                  <a:pt x="14857" y="4628"/>
                </a:lnTo>
                <a:lnTo>
                  <a:pt x="14866" y="4587"/>
                </a:lnTo>
                <a:lnTo>
                  <a:pt x="14879" y="4543"/>
                </a:lnTo>
                <a:lnTo>
                  <a:pt x="14896" y="4504"/>
                </a:lnTo>
                <a:lnTo>
                  <a:pt x="14916" y="4462"/>
                </a:lnTo>
                <a:lnTo>
                  <a:pt x="14942" y="4426"/>
                </a:lnTo>
                <a:lnTo>
                  <a:pt x="14968" y="4390"/>
                </a:lnTo>
                <a:lnTo>
                  <a:pt x="18598" y="137"/>
                </a:lnTo>
                <a:lnTo>
                  <a:pt x="18625" y="106"/>
                </a:lnTo>
                <a:lnTo>
                  <a:pt x="18660" y="76"/>
                </a:lnTo>
                <a:lnTo>
                  <a:pt x="18694" y="50"/>
                </a:lnTo>
                <a:lnTo>
                  <a:pt x="18729" y="30"/>
                </a:lnTo>
                <a:lnTo>
                  <a:pt x="18764" y="20"/>
                </a:lnTo>
                <a:lnTo>
                  <a:pt x="18801" y="7"/>
                </a:lnTo>
                <a:lnTo>
                  <a:pt x="18838" y="0"/>
                </a:lnTo>
                <a:close/>
              </a:path>
            </a:pathLst>
          </a:custGeom>
          <a:solidFill>
            <a:srgbClr val="C00000"/>
          </a:solidFill>
          <a:ln w="9525" cap="flat" cmpd="sng">
            <a:noFill/>
            <a:prstDash val="solid"/>
            <a:round/>
          </a:ln>
        </p:spPr>
      </p:sp>
      <p:sp>
        <p:nvSpPr>
          <p:cNvPr id="459" name="曲线"/>
          <p:cNvSpPr>
            <a:spLocks/>
          </p:cNvSpPr>
          <p:nvPr/>
        </p:nvSpPr>
        <p:spPr>
          <a:xfrm>
            <a:off x="4983120" y="4998357"/>
            <a:ext cx="363446" cy="297555"/>
          </a:xfrm>
          <a:custGeom>
            <a:avLst/>
            <a:gdLst>
              <a:gd name="T1" fmla="*/ 0 w 21600"/>
              <a:gd name="T2" fmla="*/ 0 h 21600"/>
              <a:gd name="T3" fmla="*/ 21600 w 21600"/>
              <a:gd name="T4" fmla="*/ 21600 h 21600"/>
            </a:gdLst>
            <a:ahLst/>
            <a:cxnLst/>
            <a:rect l="T1" t="T2" r="T3" b="T4"/>
            <a:pathLst>
              <a:path w="21600" h="21600">
                <a:moveTo>
                  <a:pt x="8275" y="17350"/>
                </a:moveTo>
                <a:lnTo>
                  <a:pt x="8342" y="17350"/>
                </a:lnTo>
                <a:lnTo>
                  <a:pt x="13255" y="17350"/>
                </a:lnTo>
                <a:lnTo>
                  <a:pt x="13324" y="17350"/>
                </a:lnTo>
                <a:lnTo>
                  <a:pt x="13387" y="17363"/>
                </a:lnTo>
                <a:lnTo>
                  <a:pt x="13448" y="17374"/>
                </a:lnTo>
                <a:lnTo>
                  <a:pt x="13508" y="17400"/>
                </a:lnTo>
                <a:lnTo>
                  <a:pt x="13568" y="17423"/>
                </a:lnTo>
                <a:lnTo>
                  <a:pt x="13619" y="17457"/>
                </a:lnTo>
                <a:lnTo>
                  <a:pt x="13667" y="17488"/>
                </a:lnTo>
                <a:lnTo>
                  <a:pt x="13713" y="17531"/>
                </a:lnTo>
                <a:lnTo>
                  <a:pt x="13758" y="17577"/>
                </a:lnTo>
                <a:lnTo>
                  <a:pt x="13791" y="17624"/>
                </a:lnTo>
                <a:lnTo>
                  <a:pt x="13827" y="17673"/>
                </a:lnTo>
                <a:lnTo>
                  <a:pt x="13853" y="17726"/>
                </a:lnTo>
                <a:lnTo>
                  <a:pt x="13874" y="17784"/>
                </a:lnTo>
                <a:lnTo>
                  <a:pt x="13885" y="17844"/>
                </a:lnTo>
                <a:lnTo>
                  <a:pt x="13899" y="17907"/>
                </a:lnTo>
                <a:lnTo>
                  <a:pt x="13902" y="17972"/>
                </a:lnTo>
                <a:lnTo>
                  <a:pt x="13899" y="18036"/>
                </a:lnTo>
                <a:lnTo>
                  <a:pt x="13885" y="18100"/>
                </a:lnTo>
                <a:lnTo>
                  <a:pt x="13874" y="18156"/>
                </a:lnTo>
                <a:lnTo>
                  <a:pt x="13853" y="18212"/>
                </a:lnTo>
                <a:lnTo>
                  <a:pt x="13827" y="18268"/>
                </a:lnTo>
                <a:lnTo>
                  <a:pt x="13791" y="18315"/>
                </a:lnTo>
                <a:lnTo>
                  <a:pt x="13758" y="18364"/>
                </a:lnTo>
                <a:lnTo>
                  <a:pt x="13713" y="18411"/>
                </a:lnTo>
                <a:lnTo>
                  <a:pt x="13667" y="18451"/>
                </a:lnTo>
                <a:lnTo>
                  <a:pt x="13619" y="18487"/>
                </a:lnTo>
                <a:lnTo>
                  <a:pt x="13568" y="18518"/>
                </a:lnTo>
                <a:lnTo>
                  <a:pt x="13508" y="18542"/>
                </a:lnTo>
                <a:lnTo>
                  <a:pt x="13448" y="18561"/>
                </a:lnTo>
                <a:lnTo>
                  <a:pt x="13387" y="18578"/>
                </a:lnTo>
                <a:lnTo>
                  <a:pt x="13324" y="18590"/>
                </a:lnTo>
                <a:lnTo>
                  <a:pt x="13255" y="18590"/>
                </a:lnTo>
                <a:lnTo>
                  <a:pt x="8342" y="18590"/>
                </a:lnTo>
                <a:lnTo>
                  <a:pt x="8275" y="18590"/>
                </a:lnTo>
                <a:lnTo>
                  <a:pt x="8212" y="18578"/>
                </a:lnTo>
                <a:lnTo>
                  <a:pt x="8148" y="18561"/>
                </a:lnTo>
                <a:lnTo>
                  <a:pt x="8088" y="18542"/>
                </a:lnTo>
                <a:lnTo>
                  <a:pt x="8033" y="18518"/>
                </a:lnTo>
                <a:lnTo>
                  <a:pt x="7982" y="18487"/>
                </a:lnTo>
                <a:lnTo>
                  <a:pt x="7930" y="18446"/>
                </a:lnTo>
                <a:lnTo>
                  <a:pt x="7886" y="18411"/>
                </a:lnTo>
                <a:lnTo>
                  <a:pt x="7841" y="18364"/>
                </a:lnTo>
                <a:lnTo>
                  <a:pt x="7803" y="18315"/>
                </a:lnTo>
                <a:lnTo>
                  <a:pt x="7772" y="18266"/>
                </a:lnTo>
                <a:lnTo>
                  <a:pt x="7748" y="18212"/>
                </a:lnTo>
                <a:lnTo>
                  <a:pt x="7727" y="18156"/>
                </a:lnTo>
                <a:lnTo>
                  <a:pt x="7708" y="18100"/>
                </a:lnTo>
                <a:lnTo>
                  <a:pt x="7700" y="18036"/>
                </a:lnTo>
                <a:lnTo>
                  <a:pt x="7697" y="17972"/>
                </a:lnTo>
                <a:lnTo>
                  <a:pt x="7700" y="17907"/>
                </a:lnTo>
                <a:lnTo>
                  <a:pt x="7708" y="17844"/>
                </a:lnTo>
                <a:lnTo>
                  <a:pt x="7727" y="17784"/>
                </a:lnTo>
                <a:lnTo>
                  <a:pt x="7748" y="17729"/>
                </a:lnTo>
                <a:lnTo>
                  <a:pt x="7772" y="17673"/>
                </a:lnTo>
                <a:lnTo>
                  <a:pt x="7803" y="17624"/>
                </a:lnTo>
                <a:lnTo>
                  <a:pt x="7841" y="17577"/>
                </a:lnTo>
                <a:lnTo>
                  <a:pt x="7886" y="17531"/>
                </a:lnTo>
                <a:lnTo>
                  <a:pt x="7930" y="17488"/>
                </a:lnTo>
                <a:lnTo>
                  <a:pt x="7982" y="17457"/>
                </a:lnTo>
                <a:lnTo>
                  <a:pt x="8033" y="17423"/>
                </a:lnTo>
                <a:lnTo>
                  <a:pt x="8088" y="17400"/>
                </a:lnTo>
                <a:lnTo>
                  <a:pt x="8148" y="17376"/>
                </a:lnTo>
                <a:lnTo>
                  <a:pt x="8212" y="17363"/>
                </a:lnTo>
                <a:lnTo>
                  <a:pt x="8275" y="17350"/>
                </a:lnTo>
              </a:path>
              <a:path w="21600" h="21600">
                <a:moveTo>
                  <a:pt x="9337" y="14782"/>
                </a:moveTo>
                <a:lnTo>
                  <a:pt x="12261" y="14782"/>
                </a:lnTo>
                <a:lnTo>
                  <a:pt x="12309" y="14784"/>
                </a:lnTo>
                <a:lnTo>
                  <a:pt x="12355" y="14794"/>
                </a:lnTo>
                <a:lnTo>
                  <a:pt x="12402" y="14808"/>
                </a:lnTo>
                <a:lnTo>
                  <a:pt x="12444" y="14824"/>
                </a:lnTo>
                <a:lnTo>
                  <a:pt x="12484" y="14844"/>
                </a:lnTo>
                <a:lnTo>
                  <a:pt x="12523" y="14873"/>
                </a:lnTo>
                <a:lnTo>
                  <a:pt x="12559" y="14907"/>
                </a:lnTo>
                <a:lnTo>
                  <a:pt x="12592" y="14945"/>
                </a:lnTo>
                <a:lnTo>
                  <a:pt x="12619" y="14980"/>
                </a:lnTo>
                <a:lnTo>
                  <a:pt x="12646" y="15025"/>
                </a:lnTo>
                <a:lnTo>
                  <a:pt x="12668" y="15067"/>
                </a:lnTo>
                <a:lnTo>
                  <a:pt x="12691" y="15118"/>
                </a:lnTo>
                <a:lnTo>
                  <a:pt x="12706" y="15167"/>
                </a:lnTo>
                <a:lnTo>
                  <a:pt x="12717" y="15219"/>
                </a:lnTo>
                <a:lnTo>
                  <a:pt x="12726" y="15274"/>
                </a:lnTo>
                <a:lnTo>
                  <a:pt x="12726" y="15334"/>
                </a:lnTo>
                <a:lnTo>
                  <a:pt x="12726" y="15386"/>
                </a:lnTo>
                <a:lnTo>
                  <a:pt x="12717" y="15443"/>
                </a:lnTo>
                <a:lnTo>
                  <a:pt x="12706" y="15495"/>
                </a:lnTo>
                <a:lnTo>
                  <a:pt x="12691" y="15544"/>
                </a:lnTo>
                <a:lnTo>
                  <a:pt x="12668" y="15591"/>
                </a:lnTo>
                <a:lnTo>
                  <a:pt x="12646" y="15637"/>
                </a:lnTo>
                <a:lnTo>
                  <a:pt x="12619" y="15676"/>
                </a:lnTo>
                <a:lnTo>
                  <a:pt x="12592" y="15716"/>
                </a:lnTo>
                <a:lnTo>
                  <a:pt x="12559" y="15751"/>
                </a:lnTo>
                <a:lnTo>
                  <a:pt x="12523" y="15785"/>
                </a:lnTo>
                <a:lnTo>
                  <a:pt x="12484" y="15807"/>
                </a:lnTo>
                <a:lnTo>
                  <a:pt x="12444" y="15834"/>
                </a:lnTo>
                <a:lnTo>
                  <a:pt x="12399" y="15854"/>
                </a:lnTo>
                <a:lnTo>
                  <a:pt x="12355" y="15867"/>
                </a:lnTo>
                <a:lnTo>
                  <a:pt x="12309" y="15876"/>
                </a:lnTo>
                <a:lnTo>
                  <a:pt x="12261" y="15881"/>
                </a:lnTo>
                <a:lnTo>
                  <a:pt x="9337" y="15881"/>
                </a:lnTo>
                <a:lnTo>
                  <a:pt x="9293" y="15876"/>
                </a:lnTo>
                <a:lnTo>
                  <a:pt x="9245" y="15867"/>
                </a:lnTo>
                <a:lnTo>
                  <a:pt x="9199" y="15854"/>
                </a:lnTo>
                <a:lnTo>
                  <a:pt x="9157" y="15834"/>
                </a:lnTo>
                <a:lnTo>
                  <a:pt x="9112" y="15807"/>
                </a:lnTo>
                <a:lnTo>
                  <a:pt x="9078" y="15785"/>
                </a:lnTo>
                <a:lnTo>
                  <a:pt x="9040" y="15751"/>
                </a:lnTo>
                <a:lnTo>
                  <a:pt x="9007" y="15716"/>
                </a:lnTo>
                <a:lnTo>
                  <a:pt x="8977" y="15676"/>
                </a:lnTo>
                <a:lnTo>
                  <a:pt x="8948" y="15637"/>
                </a:lnTo>
                <a:lnTo>
                  <a:pt x="8928" y="15591"/>
                </a:lnTo>
                <a:lnTo>
                  <a:pt x="8908" y="15544"/>
                </a:lnTo>
                <a:lnTo>
                  <a:pt x="8893" y="15495"/>
                </a:lnTo>
                <a:lnTo>
                  <a:pt x="8879" y="15443"/>
                </a:lnTo>
                <a:lnTo>
                  <a:pt x="8873" y="15386"/>
                </a:lnTo>
                <a:lnTo>
                  <a:pt x="8871" y="15334"/>
                </a:lnTo>
                <a:lnTo>
                  <a:pt x="8873" y="15274"/>
                </a:lnTo>
                <a:lnTo>
                  <a:pt x="8879" y="15219"/>
                </a:lnTo>
                <a:lnTo>
                  <a:pt x="8893" y="15167"/>
                </a:lnTo>
                <a:lnTo>
                  <a:pt x="8908" y="15118"/>
                </a:lnTo>
                <a:lnTo>
                  <a:pt x="8925" y="15067"/>
                </a:lnTo>
                <a:lnTo>
                  <a:pt x="8948" y="15025"/>
                </a:lnTo>
                <a:lnTo>
                  <a:pt x="8977" y="14980"/>
                </a:lnTo>
                <a:lnTo>
                  <a:pt x="9007" y="14945"/>
                </a:lnTo>
                <a:lnTo>
                  <a:pt x="9040" y="14907"/>
                </a:lnTo>
                <a:lnTo>
                  <a:pt x="9078" y="14873"/>
                </a:lnTo>
                <a:lnTo>
                  <a:pt x="9112" y="14844"/>
                </a:lnTo>
                <a:lnTo>
                  <a:pt x="9157" y="14824"/>
                </a:lnTo>
                <a:lnTo>
                  <a:pt x="9199" y="14808"/>
                </a:lnTo>
                <a:lnTo>
                  <a:pt x="9245" y="14794"/>
                </a:lnTo>
                <a:lnTo>
                  <a:pt x="9293" y="14784"/>
                </a:lnTo>
                <a:lnTo>
                  <a:pt x="9337" y="14782"/>
                </a:lnTo>
              </a:path>
              <a:path w="21600" h="21600">
                <a:moveTo>
                  <a:pt x="3502" y="11986"/>
                </a:moveTo>
                <a:lnTo>
                  <a:pt x="8422" y="11986"/>
                </a:lnTo>
                <a:lnTo>
                  <a:pt x="8485" y="11989"/>
                </a:lnTo>
                <a:lnTo>
                  <a:pt x="8552" y="12000"/>
                </a:lnTo>
                <a:lnTo>
                  <a:pt x="8615" y="12014"/>
                </a:lnTo>
                <a:lnTo>
                  <a:pt x="8669" y="12035"/>
                </a:lnTo>
                <a:lnTo>
                  <a:pt x="8730" y="12060"/>
                </a:lnTo>
                <a:lnTo>
                  <a:pt x="8784" y="12091"/>
                </a:lnTo>
                <a:lnTo>
                  <a:pt x="8829" y="12127"/>
                </a:lnTo>
                <a:lnTo>
                  <a:pt x="8876" y="12166"/>
                </a:lnTo>
                <a:lnTo>
                  <a:pt x="8917" y="12209"/>
                </a:lnTo>
                <a:lnTo>
                  <a:pt x="8959" y="12258"/>
                </a:lnTo>
                <a:lnTo>
                  <a:pt x="8989" y="12312"/>
                </a:lnTo>
                <a:lnTo>
                  <a:pt x="9016" y="12363"/>
                </a:lnTo>
                <a:lnTo>
                  <a:pt x="9037" y="12419"/>
                </a:lnTo>
                <a:lnTo>
                  <a:pt x="9055" y="12478"/>
                </a:lnTo>
                <a:lnTo>
                  <a:pt x="9064" y="12544"/>
                </a:lnTo>
                <a:lnTo>
                  <a:pt x="9066" y="12604"/>
                </a:lnTo>
                <a:lnTo>
                  <a:pt x="9064" y="12669"/>
                </a:lnTo>
                <a:lnTo>
                  <a:pt x="9055" y="12729"/>
                </a:lnTo>
                <a:lnTo>
                  <a:pt x="9037" y="12791"/>
                </a:lnTo>
                <a:lnTo>
                  <a:pt x="9016" y="12850"/>
                </a:lnTo>
                <a:lnTo>
                  <a:pt x="8989" y="12903"/>
                </a:lnTo>
                <a:lnTo>
                  <a:pt x="8959" y="12949"/>
                </a:lnTo>
                <a:lnTo>
                  <a:pt x="8917" y="12998"/>
                </a:lnTo>
                <a:lnTo>
                  <a:pt x="8876" y="13044"/>
                </a:lnTo>
                <a:lnTo>
                  <a:pt x="8829" y="13083"/>
                </a:lnTo>
                <a:lnTo>
                  <a:pt x="8784" y="13121"/>
                </a:lnTo>
                <a:lnTo>
                  <a:pt x="8730" y="13150"/>
                </a:lnTo>
                <a:lnTo>
                  <a:pt x="8669" y="13179"/>
                </a:lnTo>
                <a:lnTo>
                  <a:pt x="8615" y="13197"/>
                </a:lnTo>
                <a:lnTo>
                  <a:pt x="8552" y="13210"/>
                </a:lnTo>
                <a:lnTo>
                  <a:pt x="8485" y="13219"/>
                </a:lnTo>
                <a:lnTo>
                  <a:pt x="8422" y="13225"/>
                </a:lnTo>
                <a:lnTo>
                  <a:pt x="3502" y="13225"/>
                </a:lnTo>
                <a:lnTo>
                  <a:pt x="3440" y="13219"/>
                </a:lnTo>
                <a:lnTo>
                  <a:pt x="3376" y="13210"/>
                </a:lnTo>
                <a:lnTo>
                  <a:pt x="3311" y="13197"/>
                </a:lnTo>
                <a:lnTo>
                  <a:pt x="3255" y="13179"/>
                </a:lnTo>
                <a:lnTo>
                  <a:pt x="3199" y="13150"/>
                </a:lnTo>
                <a:lnTo>
                  <a:pt x="3145" y="13121"/>
                </a:lnTo>
                <a:lnTo>
                  <a:pt x="3097" y="13083"/>
                </a:lnTo>
                <a:lnTo>
                  <a:pt x="3051" y="13044"/>
                </a:lnTo>
                <a:lnTo>
                  <a:pt x="3007" y="12998"/>
                </a:lnTo>
                <a:lnTo>
                  <a:pt x="2973" y="12949"/>
                </a:lnTo>
                <a:lnTo>
                  <a:pt x="2938" y="12903"/>
                </a:lnTo>
                <a:lnTo>
                  <a:pt x="2912" y="12850"/>
                </a:lnTo>
                <a:lnTo>
                  <a:pt x="2892" y="12791"/>
                </a:lnTo>
                <a:lnTo>
                  <a:pt x="2870" y="12729"/>
                </a:lnTo>
                <a:lnTo>
                  <a:pt x="2863" y="12669"/>
                </a:lnTo>
                <a:lnTo>
                  <a:pt x="2861" y="12604"/>
                </a:lnTo>
                <a:lnTo>
                  <a:pt x="2863" y="12544"/>
                </a:lnTo>
                <a:lnTo>
                  <a:pt x="2870" y="12481"/>
                </a:lnTo>
                <a:lnTo>
                  <a:pt x="2892" y="12419"/>
                </a:lnTo>
                <a:lnTo>
                  <a:pt x="2912" y="12363"/>
                </a:lnTo>
                <a:lnTo>
                  <a:pt x="2938" y="12312"/>
                </a:lnTo>
                <a:lnTo>
                  <a:pt x="2973" y="12258"/>
                </a:lnTo>
                <a:lnTo>
                  <a:pt x="3007" y="12209"/>
                </a:lnTo>
                <a:lnTo>
                  <a:pt x="3051" y="12169"/>
                </a:lnTo>
                <a:lnTo>
                  <a:pt x="3097" y="12127"/>
                </a:lnTo>
                <a:lnTo>
                  <a:pt x="3145" y="12091"/>
                </a:lnTo>
                <a:lnTo>
                  <a:pt x="3199" y="12060"/>
                </a:lnTo>
                <a:lnTo>
                  <a:pt x="3255" y="12035"/>
                </a:lnTo>
                <a:lnTo>
                  <a:pt x="3311" y="12014"/>
                </a:lnTo>
                <a:lnTo>
                  <a:pt x="3376" y="12000"/>
                </a:lnTo>
                <a:lnTo>
                  <a:pt x="3440" y="11989"/>
                </a:lnTo>
                <a:lnTo>
                  <a:pt x="3502" y="11986"/>
                </a:lnTo>
              </a:path>
              <a:path w="21600" h="21600">
                <a:moveTo>
                  <a:pt x="11966" y="10764"/>
                </a:moveTo>
                <a:lnTo>
                  <a:pt x="11998" y="10764"/>
                </a:lnTo>
                <a:lnTo>
                  <a:pt x="12029" y="10764"/>
                </a:lnTo>
                <a:lnTo>
                  <a:pt x="12062" y="10771"/>
                </a:lnTo>
                <a:lnTo>
                  <a:pt x="12098" y="10785"/>
                </a:lnTo>
                <a:lnTo>
                  <a:pt x="12135" y="10800"/>
                </a:lnTo>
                <a:lnTo>
                  <a:pt x="12170" y="10817"/>
                </a:lnTo>
                <a:lnTo>
                  <a:pt x="12245" y="10860"/>
                </a:lnTo>
                <a:lnTo>
                  <a:pt x="12314" y="10910"/>
                </a:lnTo>
                <a:lnTo>
                  <a:pt x="12375" y="10959"/>
                </a:lnTo>
                <a:lnTo>
                  <a:pt x="12416" y="10999"/>
                </a:lnTo>
                <a:lnTo>
                  <a:pt x="12455" y="11048"/>
                </a:lnTo>
                <a:lnTo>
                  <a:pt x="12495" y="11117"/>
                </a:lnTo>
                <a:lnTo>
                  <a:pt x="12537" y="11202"/>
                </a:lnTo>
                <a:lnTo>
                  <a:pt x="12574" y="11289"/>
                </a:lnTo>
                <a:lnTo>
                  <a:pt x="12588" y="11337"/>
                </a:lnTo>
                <a:lnTo>
                  <a:pt x="12599" y="11376"/>
                </a:lnTo>
                <a:lnTo>
                  <a:pt x="12613" y="11422"/>
                </a:lnTo>
                <a:lnTo>
                  <a:pt x="12619" y="11458"/>
                </a:lnTo>
                <a:lnTo>
                  <a:pt x="12619" y="11496"/>
                </a:lnTo>
                <a:lnTo>
                  <a:pt x="12619" y="11532"/>
                </a:lnTo>
                <a:lnTo>
                  <a:pt x="12613" y="11554"/>
                </a:lnTo>
                <a:lnTo>
                  <a:pt x="12598" y="11579"/>
                </a:lnTo>
                <a:lnTo>
                  <a:pt x="11660" y="12261"/>
                </a:lnTo>
                <a:lnTo>
                  <a:pt x="11641" y="12279"/>
                </a:lnTo>
                <a:lnTo>
                  <a:pt x="11626" y="12294"/>
                </a:lnTo>
                <a:lnTo>
                  <a:pt x="11605" y="12308"/>
                </a:lnTo>
                <a:lnTo>
                  <a:pt x="11581" y="12318"/>
                </a:lnTo>
                <a:lnTo>
                  <a:pt x="11563" y="12325"/>
                </a:lnTo>
                <a:lnTo>
                  <a:pt x="11543" y="12333"/>
                </a:lnTo>
                <a:lnTo>
                  <a:pt x="11499" y="12340"/>
                </a:lnTo>
                <a:lnTo>
                  <a:pt x="11457" y="12333"/>
                </a:lnTo>
                <a:lnTo>
                  <a:pt x="11437" y="12325"/>
                </a:lnTo>
                <a:lnTo>
                  <a:pt x="11417" y="12318"/>
                </a:lnTo>
                <a:lnTo>
                  <a:pt x="11399" y="12308"/>
                </a:lnTo>
                <a:lnTo>
                  <a:pt x="11378" y="12294"/>
                </a:lnTo>
                <a:lnTo>
                  <a:pt x="11359" y="12279"/>
                </a:lnTo>
                <a:lnTo>
                  <a:pt x="11345" y="12261"/>
                </a:lnTo>
                <a:lnTo>
                  <a:pt x="11330" y="12238"/>
                </a:lnTo>
                <a:lnTo>
                  <a:pt x="11316" y="12222"/>
                </a:lnTo>
                <a:lnTo>
                  <a:pt x="11306" y="12196"/>
                </a:lnTo>
                <a:lnTo>
                  <a:pt x="11296" y="12176"/>
                </a:lnTo>
                <a:lnTo>
                  <a:pt x="11285" y="12126"/>
                </a:lnTo>
                <a:lnTo>
                  <a:pt x="11279" y="12077"/>
                </a:lnTo>
                <a:lnTo>
                  <a:pt x="11285" y="12029"/>
                </a:lnTo>
                <a:lnTo>
                  <a:pt x="11296" y="11981"/>
                </a:lnTo>
                <a:lnTo>
                  <a:pt x="11306" y="11955"/>
                </a:lnTo>
                <a:lnTo>
                  <a:pt x="11316" y="11933"/>
                </a:lnTo>
                <a:lnTo>
                  <a:pt x="11330" y="11917"/>
                </a:lnTo>
                <a:lnTo>
                  <a:pt x="11345" y="11893"/>
                </a:lnTo>
                <a:lnTo>
                  <a:pt x="11929" y="10787"/>
                </a:lnTo>
                <a:lnTo>
                  <a:pt x="11943" y="10771"/>
                </a:lnTo>
                <a:lnTo>
                  <a:pt x="11966" y="10764"/>
                </a:lnTo>
              </a:path>
              <a:path w="21600" h="21600">
                <a:moveTo>
                  <a:pt x="3283" y="9419"/>
                </a:moveTo>
                <a:lnTo>
                  <a:pt x="3327" y="9419"/>
                </a:lnTo>
                <a:lnTo>
                  <a:pt x="6250" y="9419"/>
                </a:lnTo>
                <a:lnTo>
                  <a:pt x="6299" y="9419"/>
                </a:lnTo>
                <a:lnTo>
                  <a:pt x="6345" y="9425"/>
                </a:lnTo>
                <a:lnTo>
                  <a:pt x="6391" y="9443"/>
                </a:lnTo>
                <a:lnTo>
                  <a:pt x="6432" y="9456"/>
                </a:lnTo>
                <a:lnTo>
                  <a:pt x="6477" y="9481"/>
                </a:lnTo>
                <a:lnTo>
                  <a:pt x="6513" y="9511"/>
                </a:lnTo>
                <a:lnTo>
                  <a:pt x="6549" y="9539"/>
                </a:lnTo>
                <a:lnTo>
                  <a:pt x="6582" y="9577"/>
                </a:lnTo>
                <a:lnTo>
                  <a:pt x="6615" y="9617"/>
                </a:lnTo>
                <a:lnTo>
                  <a:pt x="6638" y="9656"/>
                </a:lnTo>
                <a:lnTo>
                  <a:pt x="6661" y="9702"/>
                </a:lnTo>
                <a:lnTo>
                  <a:pt x="6678" y="9751"/>
                </a:lnTo>
                <a:lnTo>
                  <a:pt x="6696" y="9804"/>
                </a:lnTo>
                <a:lnTo>
                  <a:pt x="6710" y="9858"/>
                </a:lnTo>
                <a:lnTo>
                  <a:pt x="6714" y="9909"/>
                </a:lnTo>
                <a:lnTo>
                  <a:pt x="6714" y="9965"/>
                </a:lnTo>
                <a:lnTo>
                  <a:pt x="6714" y="10024"/>
                </a:lnTo>
                <a:lnTo>
                  <a:pt x="6710" y="10074"/>
                </a:lnTo>
                <a:lnTo>
                  <a:pt x="6696" y="10130"/>
                </a:lnTo>
                <a:lnTo>
                  <a:pt x="6678" y="10176"/>
                </a:lnTo>
                <a:lnTo>
                  <a:pt x="6661" y="10226"/>
                </a:lnTo>
                <a:lnTo>
                  <a:pt x="6638" y="10272"/>
                </a:lnTo>
                <a:lnTo>
                  <a:pt x="6615" y="10314"/>
                </a:lnTo>
                <a:lnTo>
                  <a:pt x="6582" y="10353"/>
                </a:lnTo>
                <a:lnTo>
                  <a:pt x="6549" y="10389"/>
                </a:lnTo>
                <a:lnTo>
                  <a:pt x="6513" y="10419"/>
                </a:lnTo>
                <a:lnTo>
                  <a:pt x="6477" y="10446"/>
                </a:lnTo>
                <a:lnTo>
                  <a:pt x="6432" y="10468"/>
                </a:lnTo>
                <a:lnTo>
                  <a:pt x="6391" y="10491"/>
                </a:lnTo>
                <a:lnTo>
                  <a:pt x="6345" y="10502"/>
                </a:lnTo>
                <a:lnTo>
                  <a:pt x="6299" y="10511"/>
                </a:lnTo>
                <a:lnTo>
                  <a:pt x="6250" y="10515"/>
                </a:lnTo>
                <a:lnTo>
                  <a:pt x="3327" y="10515"/>
                </a:lnTo>
                <a:lnTo>
                  <a:pt x="3283" y="10511"/>
                </a:lnTo>
                <a:lnTo>
                  <a:pt x="3235" y="10502"/>
                </a:lnTo>
                <a:lnTo>
                  <a:pt x="3189" y="10491"/>
                </a:lnTo>
                <a:lnTo>
                  <a:pt x="3145" y="10468"/>
                </a:lnTo>
                <a:lnTo>
                  <a:pt x="3105" y="10446"/>
                </a:lnTo>
                <a:lnTo>
                  <a:pt x="3069" y="10419"/>
                </a:lnTo>
                <a:lnTo>
                  <a:pt x="3027" y="10389"/>
                </a:lnTo>
                <a:lnTo>
                  <a:pt x="3000" y="10353"/>
                </a:lnTo>
                <a:lnTo>
                  <a:pt x="2967" y="10314"/>
                </a:lnTo>
                <a:lnTo>
                  <a:pt x="2938" y="10272"/>
                </a:lnTo>
                <a:lnTo>
                  <a:pt x="2918" y="10226"/>
                </a:lnTo>
                <a:lnTo>
                  <a:pt x="2898" y="10176"/>
                </a:lnTo>
                <a:lnTo>
                  <a:pt x="2881" y="10130"/>
                </a:lnTo>
                <a:lnTo>
                  <a:pt x="2869" y="10074"/>
                </a:lnTo>
                <a:lnTo>
                  <a:pt x="2863" y="10024"/>
                </a:lnTo>
                <a:lnTo>
                  <a:pt x="2861" y="9965"/>
                </a:lnTo>
                <a:lnTo>
                  <a:pt x="2863" y="9909"/>
                </a:lnTo>
                <a:lnTo>
                  <a:pt x="2869" y="9858"/>
                </a:lnTo>
                <a:lnTo>
                  <a:pt x="2881" y="9804"/>
                </a:lnTo>
                <a:lnTo>
                  <a:pt x="2898" y="9751"/>
                </a:lnTo>
                <a:lnTo>
                  <a:pt x="2915" y="9702"/>
                </a:lnTo>
                <a:lnTo>
                  <a:pt x="2938" y="9656"/>
                </a:lnTo>
                <a:lnTo>
                  <a:pt x="2967" y="9617"/>
                </a:lnTo>
                <a:lnTo>
                  <a:pt x="3000" y="9577"/>
                </a:lnTo>
                <a:lnTo>
                  <a:pt x="3027" y="9539"/>
                </a:lnTo>
                <a:lnTo>
                  <a:pt x="3069" y="9511"/>
                </a:lnTo>
                <a:lnTo>
                  <a:pt x="3105" y="9481"/>
                </a:lnTo>
                <a:lnTo>
                  <a:pt x="3145" y="9456"/>
                </a:lnTo>
                <a:lnTo>
                  <a:pt x="3189" y="9443"/>
                </a:lnTo>
                <a:lnTo>
                  <a:pt x="3235" y="9425"/>
                </a:lnTo>
                <a:lnTo>
                  <a:pt x="3283" y="9419"/>
                </a:lnTo>
              </a:path>
              <a:path w="21600" h="21600">
                <a:moveTo>
                  <a:pt x="3265" y="6586"/>
                </a:moveTo>
                <a:lnTo>
                  <a:pt x="9116" y="6586"/>
                </a:lnTo>
                <a:lnTo>
                  <a:pt x="9173" y="6593"/>
                </a:lnTo>
                <a:lnTo>
                  <a:pt x="9233" y="6603"/>
                </a:lnTo>
                <a:lnTo>
                  <a:pt x="9285" y="6621"/>
                </a:lnTo>
                <a:lnTo>
                  <a:pt x="9339" y="6642"/>
                </a:lnTo>
                <a:lnTo>
                  <a:pt x="9393" y="6672"/>
                </a:lnTo>
                <a:lnTo>
                  <a:pt x="9443" y="6706"/>
                </a:lnTo>
                <a:lnTo>
                  <a:pt x="9489" y="6745"/>
                </a:lnTo>
                <a:lnTo>
                  <a:pt x="9528" y="6790"/>
                </a:lnTo>
                <a:lnTo>
                  <a:pt x="9567" y="6840"/>
                </a:lnTo>
                <a:lnTo>
                  <a:pt x="9598" y="6890"/>
                </a:lnTo>
                <a:lnTo>
                  <a:pt x="9631" y="6949"/>
                </a:lnTo>
                <a:lnTo>
                  <a:pt x="9653" y="7011"/>
                </a:lnTo>
                <a:lnTo>
                  <a:pt x="9676" y="7071"/>
                </a:lnTo>
                <a:lnTo>
                  <a:pt x="9688" y="7134"/>
                </a:lnTo>
                <a:lnTo>
                  <a:pt x="9691" y="7205"/>
                </a:lnTo>
                <a:lnTo>
                  <a:pt x="9700" y="7272"/>
                </a:lnTo>
                <a:lnTo>
                  <a:pt x="9691" y="7347"/>
                </a:lnTo>
                <a:lnTo>
                  <a:pt x="9688" y="7410"/>
                </a:lnTo>
                <a:lnTo>
                  <a:pt x="9676" y="7481"/>
                </a:lnTo>
                <a:lnTo>
                  <a:pt x="9653" y="7542"/>
                </a:lnTo>
                <a:lnTo>
                  <a:pt x="9631" y="7600"/>
                </a:lnTo>
                <a:lnTo>
                  <a:pt x="9598" y="7659"/>
                </a:lnTo>
                <a:lnTo>
                  <a:pt x="9567" y="7711"/>
                </a:lnTo>
                <a:lnTo>
                  <a:pt x="9528" y="7761"/>
                </a:lnTo>
                <a:lnTo>
                  <a:pt x="9489" y="7807"/>
                </a:lnTo>
                <a:lnTo>
                  <a:pt x="9443" y="7846"/>
                </a:lnTo>
                <a:lnTo>
                  <a:pt x="9393" y="7876"/>
                </a:lnTo>
                <a:lnTo>
                  <a:pt x="9339" y="7907"/>
                </a:lnTo>
                <a:lnTo>
                  <a:pt x="9285" y="7930"/>
                </a:lnTo>
                <a:lnTo>
                  <a:pt x="9233" y="7949"/>
                </a:lnTo>
                <a:lnTo>
                  <a:pt x="9173" y="7959"/>
                </a:lnTo>
                <a:lnTo>
                  <a:pt x="9116" y="7965"/>
                </a:lnTo>
                <a:lnTo>
                  <a:pt x="3265" y="7965"/>
                </a:lnTo>
                <a:lnTo>
                  <a:pt x="3206" y="7959"/>
                </a:lnTo>
                <a:lnTo>
                  <a:pt x="3145" y="7949"/>
                </a:lnTo>
                <a:lnTo>
                  <a:pt x="3093" y="7930"/>
                </a:lnTo>
                <a:lnTo>
                  <a:pt x="3039" y="7907"/>
                </a:lnTo>
                <a:lnTo>
                  <a:pt x="2987" y="7876"/>
                </a:lnTo>
                <a:lnTo>
                  <a:pt x="2938" y="7846"/>
                </a:lnTo>
                <a:lnTo>
                  <a:pt x="2894" y="7807"/>
                </a:lnTo>
                <a:lnTo>
                  <a:pt x="2852" y="7761"/>
                </a:lnTo>
                <a:lnTo>
                  <a:pt x="2815" y="7711"/>
                </a:lnTo>
                <a:lnTo>
                  <a:pt x="2780" y="7659"/>
                </a:lnTo>
                <a:lnTo>
                  <a:pt x="2753" y="7600"/>
                </a:lnTo>
                <a:lnTo>
                  <a:pt x="2726" y="7542"/>
                </a:lnTo>
                <a:lnTo>
                  <a:pt x="2708" y="7481"/>
                </a:lnTo>
                <a:lnTo>
                  <a:pt x="2694" y="7410"/>
                </a:lnTo>
                <a:lnTo>
                  <a:pt x="2684" y="7347"/>
                </a:lnTo>
                <a:lnTo>
                  <a:pt x="2681" y="7272"/>
                </a:lnTo>
                <a:lnTo>
                  <a:pt x="2684" y="7205"/>
                </a:lnTo>
                <a:lnTo>
                  <a:pt x="2694" y="7134"/>
                </a:lnTo>
                <a:lnTo>
                  <a:pt x="2708" y="7071"/>
                </a:lnTo>
                <a:lnTo>
                  <a:pt x="2726" y="7011"/>
                </a:lnTo>
                <a:lnTo>
                  <a:pt x="2753" y="6949"/>
                </a:lnTo>
                <a:lnTo>
                  <a:pt x="2780" y="6890"/>
                </a:lnTo>
                <a:lnTo>
                  <a:pt x="2815" y="6840"/>
                </a:lnTo>
                <a:lnTo>
                  <a:pt x="2852" y="6790"/>
                </a:lnTo>
                <a:lnTo>
                  <a:pt x="2894" y="6745"/>
                </a:lnTo>
                <a:lnTo>
                  <a:pt x="2938" y="6706"/>
                </a:lnTo>
                <a:lnTo>
                  <a:pt x="2987" y="6672"/>
                </a:lnTo>
                <a:lnTo>
                  <a:pt x="3039" y="6642"/>
                </a:lnTo>
                <a:lnTo>
                  <a:pt x="3093" y="6621"/>
                </a:lnTo>
                <a:lnTo>
                  <a:pt x="3145" y="6603"/>
                </a:lnTo>
                <a:lnTo>
                  <a:pt x="3206" y="6593"/>
                </a:lnTo>
                <a:lnTo>
                  <a:pt x="3265" y="6586"/>
                </a:lnTo>
              </a:path>
              <a:path w="21600" h="21600">
                <a:moveTo>
                  <a:pt x="16612" y="4584"/>
                </a:moveTo>
                <a:lnTo>
                  <a:pt x="16639" y="4588"/>
                </a:lnTo>
                <a:lnTo>
                  <a:pt x="16676" y="4590"/>
                </a:lnTo>
                <a:lnTo>
                  <a:pt x="16704" y="4606"/>
                </a:lnTo>
                <a:lnTo>
                  <a:pt x="16739" y="4617"/>
                </a:lnTo>
                <a:lnTo>
                  <a:pt x="16772" y="4626"/>
                </a:lnTo>
                <a:lnTo>
                  <a:pt x="16799" y="4646"/>
                </a:lnTo>
                <a:lnTo>
                  <a:pt x="16866" y="4695"/>
                </a:lnTo>
                <a:lnTo>
                  <a:pt x="16932" y="4748"/>
                </a:lnTo>
                <a:lnTo>
                  <a:pt x="16992" y="4807"/>
                </a:lnTo>
                <a:lnTo>
                  <a:pt x="17058" y="4873"/>
                </a:lnTo>
                <a:lnTo>
                  <a:pt x="17194" y="5034"/>
                </a:lnTo>
                <a:lnTo>
                  <a:pt x="17336" y="5201"/>
                </a:lnTo>
                <a:lnTo>
                  <a:pt x="17427" y="5310"/>
                </a:lnTo>
                <a:lnTo>
                  <a:pt x="17570" y="5475"/>
                </a:lnTo>
                <a:lnTo>
                  <a:pt x="17704" y="5636"/>
                </a:lnTo>
                <a:lnTo>
                  <a:pt x="17763" y="5715"/>
                </a:lnTo>
                <a:lnTo>
                  <a:pt x="17815" y="5792"/>
                </a:lnTo>
                <a:lnTo>
                  <a:pt x="17858" y="5863"/>
                </a:lnTo>
                <a:lnTo>
                  <a:pt x="17900" y="5939"/>
                </a:lnTo>
                <a:lnTo>
                  <a:pt x="17918" y="5979"/>
                </a:lnTo>
                <a:lnTo>
                  <a:pt x="17927" y="6015"/>
                </a:lnTo>
                <a:lnTo>
                  <a:pt x="17942" y="6050"/>
                </a:lnTo>
                <a:lnTo>
                  <a:pt x="17945" y="6090"/>
                </a:lnTo>
                <a:lnTo>
                  <a:pt x="17951" y="6129"/>
                </a:lnTo>
                <a:lnTo>
                  <a:pt x="17954" y="6162"/>
                </a:lnTo>
                <a:lnTo>
                  <a:pt x="17954" y="6202"/>
                </a:lnTo>
                <a:lnTo>
                  <a:pt x="17945" y="6242"/>
                </a:lnTo>
                <a:lnTo>
                  <a:pt x="17942" y="6278"/>
                </a:lnTo>
                <a:lnTo>
                  <a:pt x="17927" y="6320"/>
                </a:lnTo>
                <a:lnTo>
                  <a:pt x="17918" y="6359"/>
                </a:lnTo>
                <a:lnTo>
                  <a:pt x="17897" y="6402"/>
                </a:lnTo>
                <a:lnTo>
                  <a:pt x="17873" y="6438"/>
                </a:lnTo>
                <a:lnTo>
                  <a:pt x="17849" y="6483"/>
                </a:lnTo>
                <a:lnTo>
                  <a:pt x="17815" y="6525"/>
                </a:lnTo>
                <a:lnTo>
                  <a:pt x="17780" y="6568"/>
                </a:lnTo>
                <a:lnTo>
                  <a:pt x="14012" y="10992"/>
                </a:lnTo>
                <a:lnTo>
                  <a:pt x="13974" y="11039"/>
                </a:lnTo>
                <a:lnTo>
                  <a:pt x="13931" y="11077"/>
                </a:lnTo>
                <a:lnTo>
                  <a:pt x="13891" y="11115"/>
                </a:lnTo>
                <a:lnTo>
                  <a:pt x="13850" y="11150"/>
                </a:lnTo>
                <a:lnTo>
                  <a:pt x="13808" y="11177"/>
                </a:lnTo>
                <a:lnTo>
                  <a:pt x="13761" y="11206"/>
                </a:lnTo>
                <a:lnTo>
                  <a:pt x="13720" y="11231"/>
                </a:lnTo>
                <a:lnTo>
                  <a:pt x="13672" y="11251"/>
                </a:lnTo>
                <a:lnTo>
                  <a:pt x="13624" y="11274"/>
                </a:lnTo>
                <a:lnTo>
                  <a:pt x="13582" y="11295"/>
                </a:lnTo>
                <a:lnTo>
                  <a:pt x="13531" y="11304"/>
                </a:lnTo>
                <a:lnTo>
                  <a:pt x="13482" y="11324"/>
                </a:lnTo>
                <a:lnTo>
                  <a:pt x="13439" y="11331"/>
                </a:lnTo>
                <a:lnTo>
                  <a:pt x="13390" y="11340"/>
                </a:lnTo>
                <a:lnTo>
                  <a:pt x="13341" y="11345"/>
                </a:lnTo>
                <a:lnTo>
                  <a:pt x="13298" y="11347"/>
                </a:lnTo>
                <a:lnTo>
                  <a:pt x="13249" y="11347"/>
                </a:lnTo>
                <a:lnTo>
                  <a:pt x="13202" y="11345"/>
                </a:lnTo>
                <a:lnTo>
                  <a:pt x="13159" y="11340"/>
                </a:lnTo>
                <a:lnTo>
                  <a:pt x="13114" y="11327"/>
                </a:lnTo>
                <a:lnTo>
                  <a:pt x="13071" y="11320"/>
                </a:lnTo>
                <a:lnTo>
                  <a:pt x="13028" y="11302"/>
                </a:lnTo>
                <a:lnTo>
                  <a:pt x="12987" y="11288"/>
                </a:lnTo>
                <a:lnTo>
                  <a:pt x="12947" y="11264"/>
                </a:lnTo>
                <a:lnTo>
                  <a:pt x="12912" y="11242"/>
                </a:lnTo>
                <a:lnTo>
                  <a:pt x="12875" y="11213"/>
                </a:lnTo>
                <a:lnTo>
                  <a:pt x="12843" y="11185"/>
                </a:lnTo>
                <a:lnTo>
                  <a:pt x="12809" y="11153"/>
                </a:lnTo>
                <a:lnTo>
                  <a:pt x="12779" y="11115"/>
                </a:lnTo>
                <a:lnTo>
                  <a:pt x="12754" y="11077"/>
                </a:lnTo>
                <a:lnTo>
                  <a:pt x="12731" y="11032"/>
                </a:lnTo>
                <a:lnTo>
                  <a:pt x="12706" y="10991"/>
                </a:lnTo>
                <a:lnTo>
                  <a:pt x="12688" y="10939"/>
                </a:lnTo>
                <a:lnTo>
                  <a:pt x="12674" y="10888"/>
                </a:lnTo>
                <a:lnTo>
                  <a:pt x="12585" y="10785"/>
                </a:lnTo>
                <a:lnTo>
                  <a:pt x="12544" y="10765"/>
                </a:lnTo>
                <a:lnTo>
                  <a:pt x="12505" y="10743"/>
                </a:lnTo>
                <a:lnTo>
                  <a:pt x="12469" y="10718"/>
                </a:lnTo>
                <a:lnTo>
                  <a:pt x="12433" y="10693"/>
                </a:lnTo>
                <a:lnTo>
                  <a:pt x="12402" y="10662"/>
                </a:lnTo>
                <a:lnTo>
                  <a:pt x="12372" y="10633"/>
                </a:lnTo>
                <a:lnTo>
                  <a:pt x="12345" y="10604"/>
                </a:lnTo>
                <a:lnTo>
                  <a:pt x="12317" y="10573"/>
                </a:lnTo>
                <a:lnTo>
                  <a:pt x="12294" y="10534"/>
                </a:lnTo>
                <a:lnTo>
                  <a:pt x="12276" y="10502"/>
                </a:lnTo>
                <a:lnTo>
                  <a:pt x="12255" y="10466"/>
                </a:lnTo>
                <a:lnTo>
                  <a:pt x="12237" y="10426"/>
                </a:lnTo>
                <a:lnTo>
                  <a:pt x="12221" y="10389"/>
                </a:lnTo>
                <a:lnTo>
                  <a:pt x="12208" y="10353"/>
                </a:lnTo>
                <a:lnTo>
                  <a:pt x="12188" y="10272"/>
                </a:lnTo>
                <a:lnTo>
                  <a:pt x="12176" y="10185"/>
                </a:lnTo>
                <a:lnTo>
                  <a:pt x="12170" y="10096"/>
                </a:lnTo>
                <a:lnTo>
                  <a:pt x="12173" y="10009"/>
                </a:lnTo>
                <a:lnTo>
                  <a:pt x="12179" y="9925"/>
                </a:lnTo>
                <a:lnTo>
                  <a:pt x="12196" y="9833"/>
                </a:lnTo>
                <a:lnTo>
                  <a:pt x="12215" y="9748"/>
                </a:lnTo>
                <a:lnTo>
                  <a:pt x="12245" y="9659"/>
                </a:lnTo>
                <a:lnTo>
                  <a:pt x="12279" y="9574"/>
                </a:lnTo>
                <a:lnTo>
                  <a:pt x="12321" y="9479"/>
                </a:lnTo>
                <a:lnTo>
                  <a:pt x="12375" y="9383"/>
                </a:lnTo>
                <a:lnTo>
                  <a:pt x="12433" y="9298"/>
                </a:lnTo>
                <a:lnTo>
                  <a:pt x="12495" y="9210"/>
                </a:lnTo>
                <a:lnTo>
                  <a:pt x="16264" y="4787"/>
                </a:lnTo>
                <a:lnTo>
                  <a:pt x="16305" y="4748"/>
                </a:lnTo>
                <a:lnTo>
                  <a:pt x="16336" y="4708"/>
                </a:lnTo>
                <a:lnTo>
                  <a:pt x="16374" y="4680"/>
                </a:lnTo>
                <a:lnTo>
                  <a:pt x="16408" y="4652"/>
                </a:lnTo>
                <a:lnTo>
                  <a:pt x="16446" y="4633"/>
                </a:lnTo>
                <a:lnTo>
                  <a:pt x="16480" y="4617"/>
                </a:lnTo>
                <a:lnTo>
                  <a:pt x="16512" y="4599"/>
                </a:lnTo>
                <a:lnTo>
                  <a:pt x="16546" y="4590"/>
                </a:lnTo>
                <a:lnTo>
                  <a:pt x="16576" y="4588"/>
                </a:lnTo>
                <a:lnTo>
                  <a:pt x="16612" y="4584"/>
                </a:lnTo>
              </a:path>
              <a:path w="21600" h="21600">
                <a:moveTo>
                  <a:pt x="1880" y="3558"/>
                </a:moveTo>
                <a:lnTo>
                  <a:pt x="14780" y="3558"/>
                </a:lnTo>
                <a:lnTo>
                  <a:pt x="13783" y="4726"/>
                </a:lnTo>
                <a:lnTo>
                  <a:pt x="2993" y="4726"/>
                </a:lnTo>
                <a:lnTo>
                  <a:pt x="2897" y="4729"/>
                </a:lnTo>
                <a:lnTo>
                  <a:pt x="2797" y="4735"/>
                </a:lnTo>
                <a:lnTo>
                  <a:pt x="2705" y="4755"/>
                </a:lnTo>
                <a:lnTo>
                  <a:pt x="2613" y="4769"/>
                </a:lnTo>
                <a:lnTo>
                  <a:pt x="2523" y="4791"/>
                </a:lnTo>
                <a:lnTo>
                  <a:pt x="2430" y="4827"/>
                </a:lnTo>
                <a:lnTo>
                  <a:pt x="2349" y="4860"/>
                </a:lnTo>
                <a:lnTo>
                  <a:pt x="2261" y="4900"/>
                </a:lnTo>
                <a:lnTo>
                  <a:pt x="2176" y="4945"/>
                </a:lnTo>
                <a:lnTo>
                  <a:pt x="2099" y="4994"/>
                </a:lnTo>
                <a:lnTo>
                  <a:pt x="2020" y="5047"/>
                </a:lnTo>
                <a:lnTo>
                  <a:pt x="1942" y="5103"/>
                </a:lnTo>
                <a:lnTo>
                  <a:pt x="1864" y="5169"/>
                </a:lnTo>
                <a:lnTo>
                  <a:pt x="1794" y="5232"/>
                </a:lnTo>
                <a:lnTo>
                  <a:pt x="1725" y="5303"/>
                </a:lnTo>
                <a:lnTo>
                  <a:pt x="1661" y="5373"/>
                </a:lnTo>
                <a:lnTo>
                  <a:pt x="1601" y="5452"/>
                </a:lnTo>
                <a:lnTo>
                  <a:pt x="1540" y="5531"/>
                </a:lnTo>
                <a:lnTo>
                  <a:pt x="1487" y="5614"/>
                </a:lnTo>
                <a:lnTo>
                  <a:pt x="1436" y="5698"/>
                </a:lnTo>
                <a:lnTo>
                  <a:pt x="1382" y="5794"/>
                </a:lnTo>
                <a:lnTo>
                  <a:pt x="1336" y="5883"/>
                </a:lnTo>
                <a:lnTo>
                  <a:pt x="1296" y="5981"/>
                </a:lnTo>
                <a:lnTo>
                  <a:pt x="1258" y="6077"/>
                </a:lnTo>
                <a:lnTo>
                  <a:pt x="1227" y="6180"/>
                </a:lnTo>
                <a:lnTo>
                  <a:pt x="1195" y="6280"/>
                </a:lnTo>
                <a:lnTo>
                  <a:pt x="1171" y="6386"/>
                </a:lnTo>
                <a:lnTo>
                  <a:pt x="1150" y="6492"/>
                </a:lnTo>
                <a:lnTo>
                  <a:pt x="1134" y="6601"/>
                </a:lnTo>
                <a:lnTo>
                  <a:pt x="1120" y="6712"/>
                </a:lnTo>
                <a:lnTo>
                  <a:pt x="1114" y="6824"/>
                </a:lnTo>
                <a:lnTo>
                  <a:pt x="1114" y="6939"/>
                </a:lnTo>
                <a:lnTo>
                  <a:pt x="1114" y="18219"/>
                </a:lnTo>
                <a:lnTo>
                  <a:pt x="1114" y="18331"/>
                </a:lnTo>
                <a:lnTo>
                  <a:pt x="1120" y="18446"/>
                </a:lnTo>
                <a:lnTo>
                  <a:pt x="1134" y="18555"/>
                </a:lnTo>
                <a:lnTo>
                  <a:pt x="1150" y="18663"/>
                </a:lnTo>
                <a:lnTo>
                  <a:pt x="1171" y="18771"/>
                </a:lnTo>
                <a:lnTo>
                  <a:pt x="1195" y="18877"/>
                </a:lnTo>
                <a:lnTo>
                  <a:pt x="1227" y="18977"/>
                </a:lnTo>
                <a:lnTo>
                  <a:pt x="1258" y="19077"/>
                </a:lnTo>
                <a:lnTo>
                  <a:pt x="1296" y="19178"/>
                </a:lnTo>
                <a:lnTo>
                  <a:pt x="1336" y="19271"/>
                </a:lnTo>
                <a:lnTo>
                  <a:pt x="1382" y="19363"/>
                </a:lnTo>
                <a:lnTo>
                  <a:pt x="1436" y="19456"/>
                </a:lnTo>
                <a:lnTo>
                  <a:pt x="1487" y="19541"/>
                </a:lnTo>
                <a:lnTo>
                  <a:pt x="1540" y="19623"/>
                </a:lnTo>
                <a:lnTo>
                  <a:pt x="1601" y="19706"/>
                </a:lnTo>
                <a:lnTo>
                  <a:pt x="1661" y="19782"/>
                </a:lnTo>
                <a:lnTo>
                  <a:pt x="1725" y="19854"/>
                </a:lnTo>
                <a:lnTo>
                  <a:pt x="1794" y="19924"/>
                </a:lnTo>
                <a:lnTo>
                  <a:pt x="1864" y="19989"/>
                </a:lnTo>
                <a:lnTo>
                  <a:pt x="1942" y="20056"/>
                </a:lnTo>
                <a:lnTo>
                  <a:pt x="2020" y="20112"/>
                </a:lnTo>
                <a:lnTo>
                  <a:pt x="2099" y="20166"/>
                </a:lnTo>
                <a:lnTo>
                  <a:pt x="2176" y="20212"/>
                </a:lnTo>
                <a:lnTo>
                  <a:pt x="2261" y="20258"/>
                </a:lnTo>
                <a:lnTo>
                  <a:pt x="2349" y="20292"/>
                </a:lnTo>
                <a:lnTo>
                  <a:pt x="2430" y="20332"/>
                </a:lnTo>
                <a:lnTo>
                  <a:pt x="2523" y="20361"/>
                </a:lnTo>
                <a:lnTo>
                  <a:pt x="2613" y="20384"/>
                </a:lnTo>
                <a:lnTo>
                  <a:pt x="2705" y="20403"/>
                </a:lnTo>
                <a:lnTo>
                  <a:pt x="2797" y="20419"/>
                </a:lnTo>
                <a:lnTo>
                  <a:pt x="2897" y="20426"/>
                </a:lnTo>
                <a:lnTo>
                  <a:pt x="2993" y="20426"/>
                </a:lnTo>
                <a:lnTo>
                  <a:pt x="15488" y="20426"/>
                </a:lnTo>
                <a:lnTo>
                  <a:pt x="15581" y="20426"/>
                </a:lnTo>
                <a:lnTo>
                  <a:pt x="15677" y="20419"/>
                </a:lnTo>
                <a:lnTo>
                  <a:pt x="15772" y="20403"/>
                </a:lnTo>
                <a:lnTo>
                  <a:pt x="15862" y="20384"/>
                </a:lnTo>
                <a:lnTo>
                  <a:pt x="15958" y="20361"/>
                </a:lnTo>
                <a:lnTo>
                  <a:pt x="16043" y="20332"/>
                </a:lnTo>
                <a:lnTo>
                  <a:pt x="16136" y="20292"/>
                </a:lnTo>
                <a:lnTo>
                  <a:pt x="16215" y="20258"/>
                </a:lnTo>
                <a:lnTo>
                  <a:pt x="16302" y="20212"/>
                </a:lnTo>
                <a:lnTo>
                  <a:pt x="16382" y="20166"/>
                </a:lnTo>
                <a:lnTo>
                  <a:pt x="16463" y="20112"/>
                </a:lnTo>
                <a:lnTo>
                  <a:pt x="16538" y="20056"/>
                </a:lnTo>
                <a:lnTo>
                  <a:pt x="16611" y="19989"/>
                </a:lnTo>
                <a:lnTo>
                  <a:pt x="16684" y="19924"/>
                </a:lnTo>
                <a:lnTo>
                  <a:pt x="16753" y="19854"/>
                </a:lnTo>
                <a:lnTo>
                  <a:pt x="16817" y="19782"/>
                </a:lnTo>
                <a:lnTo>
                  <a:pt x="16882" y="19706"/>
                </a:lnTo>
                <a:lnTo>
                  <a:pt x="16937" y="19628"/>
                </a:lnTo>
                <a:lnTo>
                  <a:pt x="16992" y="19541"/>
                </a:lnTo>
                <a:lnTo>
                  <a:pt x="17047" y="19456"/>
                </a:lnTo>
                <a:lnTo>
                  <a:pt x="17096" y="19370"/>
                </a:lnTo>
                <a:lnTo>
                  <a:pt x="17141" y="19271"/>
                </a:lnTo>
                <a:lnTo>
                  <a:pt x="17181" y="19178"/>
                </a:lnTo>
                <a:lnTo>
                  <a:pt x="17219" y="19077"/>
                </a:lnTo>
                <a:lnTo>
                  <a:pt x="17254" y="18984"/>
                </a:lnTo>
                <a:lnTo>
                  <a:pt x="17286" y="18877"/>
                </a:lnTo>
                <a:lnTo>
                  <a:pt x="17309" y="18771"/>
                </a:lnTo>
                <a:lnTo>
                  <a:pt x="17329" y="18663"/>
                </a:lnTo>
                <a:lnTo>
                  <a:pt x="17346" y="18555"/>
                </a:lnTo>
                <a:lnTo>
                  <a:pt x="17358" y="18446"/>
                </a:lnTo>
                <a:lnTo>
                  <a:pt x="17363" y="18331"/>
                </a:lnTo>
                <a:lnTo>
                  <a:pt x="17364" y="18219"/>
                </a:lnTo>
                <a:lnTo>
                  <a:pt x="17364" y="12412"/>
                </a:lnTo>
                <a:lnTo>
                  <a:pt x="17364" y="8627"/>
                </a:lnTo>
                <a:lnTo>
                  <a:pt x="18482" y="7321"/>
                </a:lnTo>
                <a:lnTo>
                  <a:pt x="18482" y="19387"/>
                </a:lnTo>
                <a:lnTo>
                  <a:pt x="18479" y="19503"/>
                </a:lnTo>
                <a:lnTo>
                  <a:pt x="18471" y="19614"/>
                </a:lnTo>
                <a:lnTo>
                  <a:pt x="18457" y="19726"/>
                </a:lnTo>
                <a:lnTo>
                  <a:pt x="18436" y="19829"/>
                </a:lnTo>
                <a:lnTo>
                  <a:pt x="18416" y="19939"/>
                </a:lnTo>
                <a:lnTo>
                  <a:pt x="18393" y="20045"/>
                </a:lnTo>
                <a:lnTo>
                  <a:pt x="18367" y="20147"/>
                </a:lnTo>
                <a:lnTo>
                  <a:pt x="18333" y="20250"/>
                </a:lnTo>
                <a:lnTo>
                  <a:pt x="18295" y="20347"/>
                </a:lnTo>
                <a:lnTo>
                  <a:pt x="18252" y="20442"/>
                </a:lnTo>
                <a:lnTo>
                  <a:pt x="18206" y="20533"/>
                </a:lnTo>
                <a:lnTo>
                  <a:pt x="18156" y="20623"/>
                </a:lnTo>
                <a:lnTo>
                  <a:pt x="18103" y="20707"/>
                </a:lnTo>
                <a:lnTo>
                  <a:pt x="18051" y="20796"/>
                </a:lnTo>
                <a:lnTo>
                  <a:pt x="17990" y="20874"/>
                </a:lnTo>
                <a:lnTo>
                  <a:pt x="17927" y="20952"/>
                </a:lnTo>
                <a:lnTo>
                  <a:pt x="17864" y="21026"/>
                </a:lnTo>
                <a:lnTo>
                  <a:pt x="17795" y="21092"/>
                </a:lnTo>
                <a:lnTo>
                  <a:pt x="17726" y="21161"/>
                </a:lnTo>
                <a:lnTo>
                  <a:pt x="17653" y="21219"/>
                </a:lnTo>
                <a:lnTo>
                  <a:pt x="17573" y="21275"/>
                </a:lnTo>
                <a:lnTo>
                  <a:pt x="17497" y="21331"/>
                </a:lnTo>
                <a:lnTo>
                  <a:pt x="17412" y="21380"/>
                </a:lnTo>
                <a:lnTo>
                  <a:pt x="17329" y="21420"/>
                </a:lnTo>
                <a:lnTo>
                  <a:pt x="17241" y="21465"/>
                </a:lnTo>
                <a:lnTo>
                  <a:pt x="17156" y="21500"/>
                </a:lnTo>
                <a:lnTo>
                  <a:pt x="17069" y="21529"/>
                </a:lnTo>
                <a:lnTo>
                  <a:pt x="16976" y="21552"/>
                </a:lnTo>
                <a:lnTo>
                  <a:pt x="16883" y="21574"/>
                </a:lnTo>
                <a:lnTo>
                  <a:pt x="16791" y="21585"/>
                </a:lnTo>
                <a:lnTo>
                  <a:pt x="16693" y="21594"/>
                </a:lnTo>
                <a:lnTo>
                  <a:pt x="16595" y="21600"/>
                </a:lnTo>
                <a:lnTo>
                  <a:pt x="1880" y="21600"/>
                </a:lnTo>
                <a:lnTo>
                  <a:pt x="1785" y="21594"/>
                </a:lnTo>
                <a:lnTo>
                  <a:pt x="1690" y="21585"/>
                </a:lnTo>
                <a:lnTo>
                  <a:pt x="1598" y="21574"/>
                </a:lnTo>
                <a:lnTo>
                  <a:pt x="1505" y="21552"/>
                </a:lnTo>
                <a:lnTo>
                  <a:pt x="1412" y="21529"/>
                </a:lnTo>
                <a:lnTo>
                  <a:pt x="1324" y="21500"/>
                </a:lnTo>
                <a:lnTo>
                  <a:pt x="1231" y="21465"/>
                </a:lnTo>
                <a:lnTo>
                  <a:pt x="1150" y="21420"/>
                </a:lnTo>
                <a:lnTo>
                  <a:pt x="1065" y="21380"/>
                </a:lnTo>
                <a:lnTo>
                  <a:pt x="982" y="21331"/>
                </a:lnTo>
                <a:lnTo>
                  <a:pt x="906" y="21275"/>
                </a:lnTo>
                <a:lnTo>
                  <a:pt x="831" y="21219"/>
                </a:lnTo>
                <a:lnTo>
                  <a:pt x="755" y="21161"/>
                </a:lnTo>
                <a:lnTo>
                  <a:pt x="683" y="21092"/>
                </a:lnTo>
                <a:lnTo>
                  <a:pt x="614" y="21026"/>
                </a:lnTo>
                <a:lnTo>
                  <a:pt x="550" y="20952"/>
                </a:lnTo>
                <a:lnTo>
                  <a:pt x="487" y="20874"/>
                </a:lnTo>
                <a:lnTo>
                  <a:pt x="430" y="20796"/>
                </a:lnTo>
                <a:lnTo>
                  <a:pt x="373" y="20707"/>
                </a:lnTo>
                <a:lnTo>
                  <a:pt x="322" y="20623"/>
                </a:lnTo>
                <a:lnTo>
                  <a:pt x="274" y="20533"/>
                </a:lnTo>
                <a:lnTo>
                  <a:pt x="225" y="20442"/>
                </a:lnTo>
                <a:lnTo>
                  <a:pt x="185" y="20347"/>
                </a:lnTo>
                <a:lnTo>
                  <a:pt x="150" y="20250"/>
                </a:lnTo>
                <a:lnTo>
                  <a:pt x="113" y="20147"/>
                </a:lnTo>
                <a:lnTo>
                  <a:pt x="81" y="20045"/>
                </a:lnTo>
                <a:lnTo>
                  <a:pt x="58" y="19939"/>
                </a:lnTo>
                <a:lnTo>
                  <a:pt x="38" y="19829"/>
                </a:lnTo>
                <a:lnTo>
                  <a:pt x="21" y="19726"/>
                </a:lnTo>
                <a:lnTo>
                  <a:pt x="10" y="19614"/>
                </a:lnTo>
                <a:lnTo>
                  <a:pt x="3" y="19503"/>
                </a:lnTo>
                <a:lnTo>
                  <a:pt x="0" y="19387"/>
                </a:lnTo>
                <a:lnTo>
                  <a:pt x="0" y="5767"/>
                </a:lnTo>
                <a:lnTo>
                  <a:pt x="3" y="5656"/>
                </a:lnTo>
                <a:lnTo>
                  <a:pt x="10" y="5547"/>
                </a:lnTo>
                <a:lnTo>
                  <a:pt x="21" y="5433"/>
                </a:lnTo>
                <a:lnTo>
                  <a:pt x="38" y="5328"/>
                </a:lnTo>
                <a:lnTo>
                  <a:pt x="58" y="5218"/>
                </a:lnTo>
                <a:lnTo>
                  <a:pt x="81" y="5110"/>
                </a:lnTo>
                <a:lnTo>
                  <a:pt x="113" y="5007"/>
                </a:lnTo>
                <a:lnTo>
                  <a:pt x="150" y="4907"/>
                </a:lnTo>
                <a:lnTo>
                  <a:pt x="185" y="4811"/>
                </a:lnTo>
                <a:lnTo>
                  <a:pt x="225" y="4719"/>
                </a:lnTo>
                <a:lnTo>
                  <a:pt x="274" y="4624"/>
                </a:lnTo>
                <a:lnTo>
                  <a:pt x="322" y="4535"/>
                </a:lnTo>
                <a:lnTo>
                  <a:pt x="373" y="4450"/>
                </a:lnTo>
                <a:lnTo>
                  <a:pt x="430" y="4363"/>
                </a:lnTo>
                <a:lnTo>
                  <a:pt x="487" y="4284"/>
                </a:lnTo>
                <a:lnTo>
                  <a:pt x="550" y="4205"/>
                </a:lnTo>
                <a:lnTo>
                  <a:pt x="614" y="4132"/>
                </a:lnTo>
                <a:lnTo>
                  <a:pt x="683" y="4064"/>
                </a:lnTo>
                <a:lnTo>
                  <a:pt x="755" y="3997"/>
                </a:lnTo>
                <a:lnTo>
                  <a:pt x="831" y="3935"/>
                </a:lnTo>
                <a:lnTo>
                  <a:pt x="906" y="3879"/>
                </a:lnTo>
                <a:lnTo>
                  <a:pt x="982" y="3827"/>
                </a:lnTo>
                <a:lnTo>
                  <a:pt x="1065" y="3777"/>
                </a:lnTo>
                <a:lnTo>
                  <a:pt x="1150" y="3734"/>
                </a:lnTo>
                <a:lnTo>
                  <a:pt x="1231" y="3692"/>
                </a:lnTo>
                <a:lnTo>
                  <a:pt x="1324" y="3659"/>
                </a:lnTo>
                <a:lnTo>
                  <a:pt x="1412" y="3629"/>
                </a:lnTo>
                <a:lnTo>
                  <a:pt x="1505" y="3603"/>
                </a:lnTo>
                <a:lnTo>
                  <a:pt x="1598" y="3583"/>
                </a:lnTo>
                <a:lnTo>
                  <a:pt x="1690" y="3572"/>
                </a:lnTo>
                <a:lnTo>
                  <a:pt x="1785" y="3565"/>
                </a:lnTo>
                <a:lnTo>
                  <a:pt x="1880" y="3558"/>
                </a:lnTo>
              </a:path>
              <a:path w="21600" h="21600">
                <a:moveTo>
                  <a:pt x="19702" y="1186"/>
                </a:moveTo>
                <a:lnTo>
                  <a:pt x="19754" y="1186"/>
                </a:lnTo>
                <a:lnTo>
                  <a:pt x="19803" y="1186"/>
                </a:lnTo>
                <a:lnTo>
                  <a:pt x="19849" y="1189"/>
                </a:lnTo>
                <a:lnTo>
                  <a:pt x="19898" y="1195"/>
                </a:lnTo>
                <a:lnTo>
                  <a:pt x="19947" y="1207"/>
                </a:lnTo>
                <a:lnTo>
                  <a:pt x="19993" y="1218"/>
                </a:lnTo>
                <a:lnTo>
                  <a:pt x="20039" y="1235"/>
                </a:lnTo>
                <a:lnTo>
                  <a:pt x="20088" y="1249"/>
                </a:lnTo>
                <a:lnTo>
                  <a:pt x="20134" y="1271"/>
                </a:lnTo>
                <a:lnTo>
                  <a:pt x="20179" y="1293"/>
                </a:lnTo>
                <a:lnTo>
                  <a:pt x="20221" y="1320"/>
                </a:lnTo>
                <a:lnTo>
                  <a:pt x="20269" y="1347"/>
                </a:lnTo>
                <a:lnTo>
                  <a:pt x="20306" y="1380"/>
                </a:lnTo>
                <a:lnTo>
                  <a:pt x="20350" y="1412"/>
                </a:lnTo>
                <a:lnTo>
                  <a:pt x="20389" y="1451"/>
                </a:lnTo>
                <a:lnTo>
                  <a:pt x="20430" y="1487"/>
                </a:lnTo>
                <a:lnTo>
                  <a:pt x="20465" y="1528"/>
                </a:lnTo>
                <a:lnTo>
                  <a:pt x="20554" y="1632"/>
                </a:lnTo>
                <a:lnTo>
                  <a:pt x="20588" y="1679"/>
                </a:lnTo>
                <a:lnTo>
                  <a:pt x="20623" y="1726"/>
                </a:lnTo>
                <a:lnTo>
                  <a:pt x="20654" y="1768"/>
                </a:lnTo>
                <a:lnTo>
                  <a:pt x="20678" y="1817"/>
                </a:lnTo>
                <a:lnTo>
                  <a:pt x="20709" y="1871"/>
                </a:lnTo>
                <a:lnTo>
                  <a:pt x="20732" y="1920"/>
                </a:lnTo>
                <a:lnTo>
                  <a:pt x="20750" y="1971"/>
                </a:lnTo>
                <a:lnTo>
                  <a:pt x="20774" y="2025"/>
                </a:lnTo>
                <a:lnTo>
                  <a:pt x="20792" y="2076"/>
                </a:lnTo>
                <a:lnTo>
                  <a:pt x="20807" y="2136"/>
                </a:lnTo>
                <a:lnTo>
                  <a:pt x="20818" y="2185"/>
                </a:lnTo>
                <a:lnTo>
                  <a:pt x="20830" y="2245"/>
                </a:lnTo>
                <a:lnTo>
                  <a:pt x="20836" y="2301"/>
                </a:lnTo>
                <a:lnTo>
                  <a:pt x="20843" y="2359"/>
                </a:lnTo>
                <a:lnTo>
                  <a:pt x="20846" y="2415"/>
                </a:lnTo>
                <a:lnTo>
                  <a:pt x="20846" y="2472"/>
                </a:lnTo>
                <a:lnTo>
                  <a:pt x="20846" y="2528"/>
                </a:lnTo>
                <a:lnTo>
                  <a:pt x="20843" y="2584"/>
                </a:lnTo>
                <a:lnTo>
                  <a:pt x="20836" y="2640"/>
                </a:lnTo>
                <a:lnTo>
                  <a:pt x="20830" y="2691"/>
                </a:lnTo>
                <a:lnTo>
                  <a:pt x="20818" y="2751"/>
                </a:lnTo>
                <a:lnTo>
                  <a:pt x="20807" y="2807"/>
                </a:lnTo>
                <a:lnTo>
                  <a:pt x="20792" y="2860"/>
                </a:lnTo>
                <a:lnTo>
                  <a:pt x="20774" y="2912"/>
                </a:lnTo>
                <a:lnTo>
                  <a:pt x="20750" y="2968"/>
                </a:lnTo>
                <a:lnTo>
                  <a:pt x="20732" y="3019"/>
                </a:lnTo>
                <a:lnTo>
                  <a:pt x="20709" y="3070"/>
                </a:lnTo>
                <a:lnTo>
                  <a:pt x="20678" y="3117"/>
                </a:lnTo>
                <a:lnTo>
                  <a:pt x="20654" y="3166"/>
                </a:lnTo>
                <a:lnTo>
                  <a:pt x="20623" y="3215"/>
                </a:lnTo>
                <a:lnTo>
                  <a:pt x="20588" y="3262"/>
                </a:lnTo>
                <a:lnTo>
                  <a:pt x="20554" y="3304"/>
                </a:lnTo>
                <a:lnTo>
                  <a:pt x="18698" y="5484"/>
                </a:lnTo>
                <a:lnTo>
                  <a:pt x="18666" y="5518"/>
                </a:lnTo>
                <a:lnTo>
                  <a:pt x="18629" y="5553"/>
                </a:lnTo>
                <a:lnTo>
                  <a:pt x="18595" y="5584"/>
                </a:lnTo>
                <a:lnTo>
                  <a:pt x="18563" y="5605"/>
                </a:lnTo>
                <a:lnTo>
                  <a:pt x="18533" y="5626"/>
                </a:lnTo>
                <a:lnTo>
                  <a:pt x="18505" y="5636"/>
                </a:lnTo>
                <a:lnTo>
                  <a:pt x="18479" y="5640"/>
                </a:lnTo>
                <a:lnTo>
                  <a:pt x="18451" y="5647"/>
                </a:lnTo>
                <a:lnTo>
                  <a:pt x="18422" y="5640"/>
                </a:lnTo>
                <a:lnTo>
                  <a:pt x="18399" y="5636"/>
                </a:lnTo>
                <a:lnTo>
                  <a:pt x="18377" y="5626"/>
                </a:lnTo>
                <a:lnTo>
                  <a:pt x="18350" y="5609"/>
                </a:lnTo>
                <a:lnTo>
                  <a:pt x="18326" y="5593"/>
                </a:lnTo>
                <a:lnTo>
                  <a:pt x="18299" y="5570"/>
                </a:lnTo>
                <a:lnTo>
                  <a:pt x="18257" y="5517"/>
                </a:lnTo>
                <a:lnTo>
                  <a:pt x="18209" y="5455"/>
                </a:lnTo>
                <a:lnTo>
                  <a:pt x="18157" y="5382"/>
                </a:lnTo>
                <a:lnTo>
                  <a:pt x="18061" y="5213"/>
                </a:lnTo>
                <a:lnTo>
                  <a:pt x="18007" y="5128"/>
                </a:lnTo>
                <a:lnTo>
                  <a:pt x="17944" y="5034"/>
                </a:lnTo>
                <a:lnTo>
                  <a:pt x="17881" y="4948"/>
                </a:lnTo>
                <a:lnTo>
                  <a:pt x="17812" y="4860"/>
                </a:lnTo>
                <a:lnTo>
                  <a:pt x="17724" y="4754"/>
                </a:lnTo>
                <a:lnTo>
                  <a:pt x="17645" y="4672"/>
                </a:lnTo>
                <a:lnTo>
                  <a:pt x="17570" y="4595"/>
                </a:lnTo>
                <a:lnTo>
                  <a:pt x="17496" y="4528"/>
                </a:lnTo>
                <a:lnTo>
                  <a:pt x="17421" y="4459"/>
                </a:lnTo>
                <a:lnTo>
                  <a:pt x="17274" y="4340"/>
                </a:lnTo>
                <a:lnTo>
                  <a:pt x="17216" y="4287"/>
                </a:lnTo>
                <a:lnTo>
                  <a:pt x="17159" y="4231"/>
                </a:lnTo>
                <a:lnTo>
                  <a:pt x="17116" y="4178"/>
                </a:lnTo>
                <a:lnTo>
                  <a:pt x="17099" y="4149"/>
                </a:lnTo>
                <a:lnTo>
                  <a:pt x="17078" y="4120"/>
                </a:lnTo>
                <a:lnTo>
                  <a:pt x="17064" y="4093"/>
                </a:lnTo>
                <a:lnTo>
                  <a:pt x="17058" y="4064"/>
                </a:lnTo>
                <a:lnTo>
                  <a:pt x="17054" y="4031"/>
                </a:lnTo>
                <a:lnTo>
                  <a:pt x="17051" y="4004"/>
                </a:lnTo>
                <a:lnTo>
                  <a:pt x="17054" y="3968"/>
                </a:lnTo>
                <a:lnTo>
                  <a:pt x="17057" y="3938"/>
                </a:lnTo>
                <a:lnTo>
                  <a:pt x="17064" y="3902"/>
                </a:lnTo>
                <a:lnTo>
                  <a:pt x="17078" y="3866"/>
                </a:lnTo>
                <a:lnTo>
                  <a:pt x="17099" y="3828"/>
                </a:lnTo>
                <a:lnTo>
                  <a:pt x="17126" y="3793"/>
                </a:lnTo>
                <a:lnTo>
                  <a:pt x="17150" y="3754"/>
                </a:lnTo>
                <a:lnTo>
                  <a:pt x="17188" y="3708"/>
                </a:lnTo>
                <a:lnTo>
                  <a:pt x="19041" y="1528"/>
                </a:lnTo>
                <a:lnTo>
                  <a:pt x="19081" y="1487"/>
                </a:lnTo>
                <a:lnTo>
                  <a:pt x="19117" y="1451"/>
                </a:lnTo>
                <a:lnTo>
                  <a:pt x="19158" y="1412"/>
                </a:lnTo>
                <a:lnTo>
                  <a:pt x="19199" y="1380"/>
                </a:lnTo>
                <a:lnTo>
                  <a:pt x="19242" y="1347"/>
                </a:lnTo>
                <a:lnTo>
                  <a:pt x="19285" y="1320"/>
                </a:lnTo>
                <a:lnTo>
                  <a:pt x="19327" y="1293"/>
                </a:lnTo>
                <a:lnTo>
                  <a:pt x="19371" y="1271"/>
                </a:lnTo>
                <a:lnTo>
                  <a:pt x="19420" y="1249"/>
                </a:lnTo>
                <a:lnTo>
                  <a:pt x="19466" y="1235"/>
                </a:lnTo>
                <a:lnTo>
                  <a:pt x="19512" y="1218"/>
                </a:lnTo>
                <a:lnTo>
                  <a:pt x="19558" y="1207"/>
                </a:lnTo>
                <a:lnTo>
                  <a:pt x="19604" y="1195"/>
                </a:lnTo>
                <a:lnTo>
                  <a:pt x="19653" y="1189"/>
                </a:lnTo>
                <a:lnTo>
                  <a:pt x="19702" y="1186"/>
                </a:lnTo>
              </a:path>
              <a:path w="21600" h="21600">
                <a:moveTo>
                  <a:pt x="21003" y="212"/>
                </a:moveTo>
                <a:lnTo>
                  <a:pt x="21057" y="215"/>
                </a:lnTo>
                <a:lnTo>
                  <a:pt x="21118" y="221"/>
                </a:lnTo>
                <a:lnTo>
                  <a:pt x="21170" y="239"/>
                </a:lnTo>
                <a:lnTo>
                  <a:pt x="21224" y="261"/>
                </a:lnTo>
                <a:lnTo>
                  <a:pt x="21279" y="294"/>
                </a:lnTo>
                <a:lnTo>
                  <a:pt x="21331" y="326"/>
                </a:lnTo>
                <a:lnTo>
                  <a:pt x="21382" y="366"/>
                </a:lnTo>
                <a:lnTo>
                  <a:pt x="21427" y="415"/>
                </a:lnTo>
                <a:lnTo>
                  <a:pt x="21469" y="468"/>
                </a:lnTo>
                <a:lnTo>
                  <a:pt x="21503" y="524"/>
                </a:lnTo>
                <a:lnTo>
                  <a:pt x="21533" y="586"/>
                </a:lnTo>
                <a:lnTo>
                  <a:pt x="21555" y="652"/>
                </a:lnTo>
                <a:lnTo>
                  <a:pt x="21575" y="716"/>
                </a:lnTo>
                <a:lnTo>
                  <a:pt x="21590" y="785"/>
                </a:lnTo>
                <a:lnTo>
                  <a:pt x="21600" y="849"/>
                </a:lnTo>
                <a:lnTo>
                  <a:pt x="21600" y="915"/>
                </a:lnTo>
                <a:lnTo>
                  <a:pt x="21600" y="984"/>
                </a:lnTo>
                <a:lnTo>
                  <a:pt x="21590" y="1051"/>
                </a:lnTo>
                <a:lnTo>
                  <a:pt x="21575" y="1119"/>
                </a:lnTo>
                <a:lnTo>
                  <a:pt x="21555" y="1182"/>
                </a:lnTo>
                <a:lnTo>
                  <a:pt x="21533" y="1244"/>
                </a:lnTo>
                <a:lnTo>
                  <a:pt x="21503" y="1307"/>
                </a:lnTo>
                <a:lnTo>
                  <a:pt x="21469" y="1363"/>
                </a:lnTo>
                <a:lnTo>
                  <a:pt x="21427" y="1415"/>
                </a:lnTo>
                <a:lnTo>
                  <a:pt x="21262" y="1606"/>
                </a:lnTo>
                <a:lnTo>
                  <a:pt x="21221" y="1652"/>
                </a:lnTo>
                <a:lnTo>
                  <a:pt x="21184" y="1679"/>
                </a:lnTo>
                <a:lnTo>
                  <a:pt x="21167" y="1688"/>
                </a:lnTo>
                <a:lnTo>
                  <a:pt x="21148" y="1699"/>
                </a:lnTo>
                <a:lnTo>
                  <a:pt x="21132" y="1699"/>
                </a:lnTo>
                <a:lnTo>
                  <a:pt x="21118" y="1699"/>
                </a:lnTo>
                <a:lnTo>
                  <a:pt x="21100" y="1695"/>
                </a:lnTo>
                <a:lnTo>
                  <a:pt x="21091" y="1688"/>
                </a:lnTo>
                <a:lnTo>
                  <a:pt x="21063" y="1670"/>
                </a:lnTo>
                <a:lnTo>
                  <a:pt x="21040" y="1642"/>
                </a:lnTo>
                <a:lnTo>
                  <a:pt x="21014" y="1603"/>
                </a:lnTo>
                <a:lnTo>
                  <a:pt x="20991" y="1563"/>
                </a:lnTo>
                <a:lnTo>
                  <a:pt x="20967" y="1514"/>
                </a:lnTo>
                <a:lnTo>
                  <a:pt x="20911" y="1405"/>
                </a:lnTo>
                <a:lnTo>
                  <a:pt x="20885" y="1354"/>
                </a:lnTo>
                <a:lnTo>
                  <a:pt x="20849" y="1297"/>
                </a:lnTo>
                <a:lnTo>
                  <a:pt x="20812" y="1238"/>
                </a:lnTo>
                <a:lnTo>
                  <a:pt x="20770" y="1186"/>
                </a:lnTo>
                <a:lnTo>
                  <a:pt x="20725" y="1135"/>
                </a:lnTo>
                <a:lnTo>
                  <a:pt x="20678" y="1093"/>
                </a:lnTo>
                <a:lnTo>
                  <a:pt x="20631" y="1055"/>
                </a:lnTo>
                <a:lnTo>
                  <a:pt x="20582" y="1020"/>
                </a:lnTo>
                <a:lnTo>
                  <a:pt x="20492" y="955"/>
                </a:lnTo>
                <a:lnTo>
                  <a:pt x="20447" y="926"/>
                </a:lnTo>
                <a:lnTo>
                  <a:pt x="20416" y="899"/>
                </a:lnTo>
                <a:lnTo>
                  <a:pt x="20383" y="870"/>
                </a:lnTo>
                <a:lnTo>
                  <a:pt x="20358" y="841"/>
                </a:lnTo>
                <a:lnTo>
                  <a:pt x="20341" y="813"/>
                </a:lnTo>
                <a:lnTo>
                  <a:pt x="20338" y="794"/>
                </a:lnTo>
                <a:lnTo>
                  <a:pt x="20334" y="778"/>
                </a:lnTo>
                <a:lnTo>
                  <a:pt x="20334" y="760"/>
                </a:lnTo>
                <a:lnTo>
                  <a:pt x="20338" y="741"/>
                </a:lnTo>
                <a:lnTo>
                  <a:pt x="20341" y="721"/>
                </a:lnTo>
                <a:lnTo>
                  <a:pt x="20349" y="703"/>
                </a:lnTo>
                <a:lnTo>
                  <a:pt x="20375" y="658"/>
                </a:lnTo>
                <a:lnTo>
                  <a:pt x="20413" y="609"/>
                </a:lnTo>
                <a:lnTo>
                  <a:pt x="20574" y="415"/>
                </a:lnTo>
                <a:lnTo>
                  <a:pt x="20623" y="366"/>
                </a:lnTo>
                <a:lnTo>
                  <a:pt x="20672" y="326"/>
                </a:lnTo>
                <a:lnTo>
                  <a:pt x="20722" y="294"/>
                </a:lnTo>
                <a:lnTo>
                  <a:pt x="20775" y="261"/>
                </a:lnTo>
                <a:lnTo>
                  <a:pt x="20827" y="239"/>
                </a:lnTo>
                <a:lnTo>
                  <a:pt x="20888" y="221"/>
                </a:lnTo>
                <a:lnTo>
                  <a:pt x="20942" y="215"/>
                </a:lnTo>
                <a:lnTo>
                  <a:pt x="21003" y="212"/>
                </a:lnTo>
              </a:path>
              <a:path w="21600" h="21600">
                <a:moveTo>
                  <a:pt x="18839" y="0"/>
                </a:moveTo>
                <a:lnTo>
                  <a:pt x="18877" y="0"/>
                </a:lnTo>
                <a:lnTo>
                  <a:pt x="18917" y="0"/>
                </a:lnTo>
                <a:lnTo>
                  <a:pt x="18951" y="7"/>
                </a:lnTo>
                <a:lnTo>
                  <a:pt x="18993" y="21"/>
                </a:lnTo>
                <a:lnTo>
                  <a:pt x="19029" y="30"/>
                </a:lnTo>
                <a:lnTo>
                  <a:pt x="19066" y="53"/>
                </a:lnTo>
                <a:lnTo>
                  <a:pt x="19099" y="76"/>
                </a:lnTo>
                <a:lnTo>
                  <a:pt x="19132" y="103"/>
                </a:lnTo>
                <a:lnTo>
                  <a:pt x="19161" y="137"/>
                </a:lnTo>
                <a:lnTo>
                  <a:pt x="19189" y="168"/>
                </a:lnTo>
                <a:lnTo>
                  <a:pt x="19213" y="212"/>
                </a:lnTo>
                <a:lnTo>
                  <a:pt x="19230" y="247"/>
                </a:lnTo>
                <a:lnTo>
                  <a:pt x="19248" y="293"/>
                </a:lnTo>
                <a:lnTo>
                  <a:pt x="19262" y="331"/>
                </a:lnTo>
                <a:lnTo>
                  <a:pt x="19274" y="377"/>
                </a:lnTo>
                <a:lnTo>
                  <a:pt x="19276" y="420"/>
                </a:lnTo>
                <a:lnTo>
                  <a:pt x="19279" y="464"/>
                </a:lnTo>
                <a:lnTo>
                  <a:pt x="19276" y="511"/>
                </a:lnTo>
                <a:lnTo>
                  <a:pt x="19268" y="553"/>
                </a:lnTo>
                <a:lnTo>
                  <a:pt x="19262" y="600"/>
                </a:lnTo>
                <a:lnTo>
                  <a:pt x="19248" y="643"/>
                </a:lnTo>
                <a:lnTo>
                  <a:pt x="19230" y="685"/>
                </a:lnTo>
                <a:lnTo>
                  <a:pt x="19213" y="725"/>
                </a:lnTo>
                <a:lnTo>
                  <a:pt x="19189" y="764"/>
                </a:lnTo>
                <a:lnTo>
                  <a:pt x="19161" y="796"/>
                </a:lnTo>
                <a:lnTo>
                  <a:pt x="15531" y="5053"/>
                </a:lnTo>
                <a:lnTo>
                  <a:pt x="15503" y="5083"/>
                </a:lnTo>
                <a:lnTo>
                  <a:pt x="15473" y="5109"/>
                </a:lnTo>
                <a:lnTo>
                  <a:pt x="15436" y="5134"/>
                </a:lnTo>
                <a:lnTo>
                  <a:pt x="15404" y="5155"/>
                </a:lnTo>
                <a:lnTo>
                  <a:pt x="15364" y="5169"/>
                </a:lnTo>
                <a:lnTo>
                  <a:pt x="15325" y="5176"/>
                </a:lnTo>
                <a:lnTo>
                  <a:pt x="15289" y="5186"/>
                </a:lnTo>
                <a:lnTo>
                  <a:pt x="15249" y="5186"/>
                </a:lnTo>
                <a:lnTo>
                  <a:pt x="15211" y="5186"/>
                </a:lnTo>
                <a:lnTo>
                  <a:pt x="15174" y="5176"/>
                </a:lnTo>
                <a:lnTo>
                  <a:pt x="15134" y="5169"/>
                </a:lnTo>
                <a:lnTo>
                  <a:pt x="15102" y="5155"/>
                </a:lnTo>
                <a:lnTo>
                  <a:pt x="15065" y="5134"/>
                </a:lnTo>
                <a:lnTo>
                  <a:pt x="15032" y="5109"/>
                </a:lnTo>
                <a:lnTo>
                  <a:pt x="14998" y="5083"/>
                </a:lnTo>
                <a:lnTo>
                  <a:pt x="14967" y="5053"/>
                </a:lnTo>
                <a:lnTo>
                  <a:pt x="14941" y="5014"/>
                </a:lnTo>
                <a:lnTo>
                  <a:pt x="14918" y="4978"/>
                </a:lnTo>
                <a:lnTo>
                  <a:pt x="14895" y="4938"/>
                </a:lnTo>
                <a:lnTo>
                  <a:pt x="14878" y="4896"/>
                </a:lnTo>
                <a:lnTo>
                  <a:pt x="14869" y="4853"/>
                </a:lnTo>
                <a:lnTo>
                  <a:pt x="14857" y="4807"/>
                </a:lnTo>
                <a:lnTo>
                  <a:pt x="14851" y="4764"/>
                </a:lnTo>
                <a:lnTo>
                  <a:pt x="14851" y="4720"/>
                </a:lnTo>
                <a:lnTo>
                  <a:pt x="14851" y="4673"/>
                </a:lnTo>
                <a:lnTo>
                  <a:pt x="14857" y="4626"/>
                </a:lnTo>
                <a:lnTo>
                  <a:pt x="14869" y="4588"/>
                </a:lnTo>
                <a:lnTo>
                  <a:pt x="14878" y="4541"/>
                </a:lnTo>
                <a:lnTo>
                  <a:pt x="14895" y="4501"/>
                </a:lnTo>
                <a:lnTo>
                  <a:pt x="14918" y="4461"/>
                </a:lnTo>
                <a:lnTo>
                  <a:pt x="14941" y="4425"/>
                </a:lnTo>
                <a:lnTo>
                  <a:pt x="14967" y="4390"/>
                </a:lnTo>
                <a:lnTo>
                  <a:pt x="18595" y="137"/>
                </a:lnTo>
                <a:lnTo>
                  <a:pt x="18625" y="103"/>
                </a:lnTo>
                <a:lnTo>
                  <a:pt x="18661" y="76"/>
                </a:lnTo>
                <a:lnTo>
                  <a:pt x="18694" y="53"/>
                </a:lnTo>
                <a:lnTo>
                  <a:pt x="18730" y="30"/>
                </a:lnTo>
                <a:lnTo>
                  <a:pt x="18764" y="21"/>
                </a:lnTo>
                <a:lnTo>
                  <a:pt x="18802" y="7"/>
                </a:lnTo>
                <a:lnTo>
                  <a:pt x="18839" y="0"/>
                </a:lnTo>
                <a:close/>
              </a:path>
            </a:pathLst>
          </a:custGeom>
          <a:solidFill>
            <a:srgbClr val="C00000"/>
          </a:solidFill>
          <a:ln w="9525" cap="flat" cmpd="sng">
            <a:noFill/>
            <a:prstDash val="solid"/>
            <a:round/>
          </a:ln>
        </p:spPr>
      </p:sp>
      <p:sp>
        <p:nvSpPr>
          <p:cNvPr id="460" name="圆角矩形"/>
          <p:cNvSpPr>
            <a:spLocks/>
          </p:cNvSpPr>
          <p:nvPr/>
        </p:nvSpPr>
        <p:spPr>
          <a:xfrm>
            <a:off x="5839415" y="2930361"/>
            <a:ext cx="5574447" cy="78319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共抓大保护和生态优先讲的是生态环境保护问题，是前提</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sp>
        <p:nvSpPr>
          <p:cNvPr id="461" name="圆角矩形"/>
          <p:cNvSpPr>
            <a:spLocks/>
          </p:cNvSpPr>
          <p:nvPr/>
        </p:nvSpPr>
        <p:spPr>
          <a:xfrm>
            <a:off x="5858467" y="4828792"/>
            <a:ext cx="5555397" cy="78319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不搞大开发和绿色发展讲的是经济发展问题，是结果</a:t>
            </a:r>
            <a:endParaRPr lang="zh-CN" altLang="en-US" sz="2000" u="none" strike="noStrike" kern="1200" cap="none" spc="0" baseline="0" dirty="0">
              <a:solidFill>
                <a:schemeClr val="tx1"/>
              </a:solidFill>
              <a:latin typeface="黑体" pitchFamily="49" charset="-122"/>
              <a:ea typeface="黑体" pitchFamily="49" charset="-122"/>
              <a:cs typeface="微软雅黑" charset="0"/>
            </a:endParaRPr>
          </a:p>
        </p:txBody>
      </p:sp>
      <p:pic>
        <p:nvPicPr>
          <p:cNvPr id="462"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576177437"/>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barn(outVertical)">
                                      <p:cBhvr>
                                        <p:cTn id="7" dur="500"/>
                                        <p:tgtEl>
                                          <p:spTgt spid="4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7"/>
                                        </p:tgtEl>
                                        <p:attrNameLst>
                                          <p:attrName>style.visibility</p:attrName>
                                        </p:attrNameLst>
                                      </p:cBhvr>
                                      <p:to>
                                        <p:strVal val="visible"/>
                                      </p:to>
                                    </p:set>
                                    <p:animEffect transition="in" filter="wipe(left)">
                                      <p:cBhvr>
                                        <p:cTn id="11" dur="500"/>
                                        <p:tgtEl>
                                          <p:spTgt spid="44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50"/>
                                        </p:tgtEl>
                                        <p:attrNameLst>
                                          <p:attrName>style.visibility</p:attrName>
                                        </p:attrNameLst>
                                      </p:cBhvr>
                                      <p:to>
                                        <p:strVal val="visible"/>
                                      </p:to>
                                    </p:set>
                                    <p:animEffect transition="in" filter="wipe(left)">
                                      <p:cBhvr>
                                        <p:cTn id="14" dur="500"/>
                                        <p:tgtEl>
                                          <p:spTgt spid="45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wipe(left)">
                                      <p:cBhvr>
                                        <p:cTn id="17" dur="500"/>
                                        <p:tgtEl>
                                          <p:spTgt spid="4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2"/>
                                        </p:tgtEl>
                                        <p:attrNameLst>
                                          <p:attrName>style.visibility</p:attrName>
                                        </p:attrNameLst>
                                      </p:cBhvr>
                                      <p:to>
                                        <p:strVal val="visible"/>
                                      </p:to>
                                    </p:set>
                                    <p:animEffect transition="in" filter="dissolve">
                                      <p:cBhvr>
                                        <p:cTn id="22" dur="500"/>
                                        <p:tgtEl>
                                          <p:spTgt spid="45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3"/>
                                        </p:tgtEl>
                                        <p:attrNameLst>
                                          <p:attrName>style.visibility</p:attrName>
                                        </p:attrNameLst>
                                      </p:cBhvr>
                                      <p:to>
                                        <p:strVal val="visible"/>
                                      </p:to>
                                    </p:set>
                                    <p:anim calcmode="lin" valueType="num">
                                      <p:cBhvr additive="base">
                                        <p:cTn id="27" dur="500" fill="hold"/>
                                        <p:tgtEl>
                                          <p:spTgt spid="453"/>
                                        </p:tgtEl>
                                        <p:attrNameLst>
                                          <p:attrName>ppt_x</p:attrName>
                                        </p:attrNameLst>
                                      </p:cBhvr>
                                      <p:tavLst>
                                        <p:tav tm="0">
                                          <p:val>
                                            <p:strVal val="#ppt_x"/>
                                          </p:val>
                                        </p:tav>
                                        <p:tav tm="100000">
                                          <p:val>
                                            <p:strVal val="#ppt_x"/>
                                          </p:val>
                                        </p:tav>
                                      </p:tavLst>
                                    </p:anim>
                                    <p:anim calcmode="lin" valueType="num">
                                      <p:cBhvr additive="base">
                                        <p:cTn id="28" dur="500" fill="hold"/>
                                        <p:tgtEl>
                                          <p:spTgt spid="453"/>
                                        </p:tgtEl>
                                        <p:attrNameLst>
                                          <p:attrName>ppt_y</p:attrName>
                                        </p:attrNameLst>
                                      </p:cBhvr>
                                      <p:tavLst>
                                        <p:tav tm="0">
                                          <p:val>
                                            <p:strVal val="1+#ppt_h/2"/>
                                          </p:val>
                                        </p:tav>
                                        <p:tav tm="100000">
                                          <p:val>
                                            <p:strVal val="#ppt_y"/>
                                          </p:val>
                                        </p:tav>
                                      </p:tavLst>
                                    </p:anim>
                                  </p:childTnLst>
                                </p:cTn>
                              </p:par>
                              <p:par>
                                <p:cTn id="29" presetID="3" presetClass="entr" presetSubtype="10" fill="hold" grpId="0" nodeType="withEffect">
                                  <p:stCondLst>
                                    <p:cond delay="0"/>
                                  </p:stCondLst>
                                  <p:childTnLst>
                                    <p:set>
                                      <p:cBhvr>
                                        <p:cTn id="30" dur="1" fill="hold">
                                          <p:stCondLst>
                                            <p:cond delay="0"/>
                                          </p:stCondLst>
                                        </p:cTn>
                                        <p:tgtEl>
                                          <p:spTgt spid="457"/>
                                        </p:tgtEl>
                                        <p:attrNameLst>
                                          <p:attrName>style.visibility</p:attrName>
                                        </p:attrNameLst>
                                      </p:cBhvr>
                                      <p:to>
                                        <p:strVal val="visible"/>
                                      </p:to>
                                    </p:set>
                                    <p:animEffect transition="in" filter="blinds(horizontal)">
                                      <p:cBhvr>
                                        <p:cTn id="31" dur="500"/>
                                        <p:tgtEl>
                                          <p:spTgt spid="45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58"/>
                                        </p:tgtEl>
                                        <p:attrNameLst>
                                          <p:attrName>style.visibility</p:attrName>
                                        </p:attrNameLst>
                                      </p:cBhvr>
                                      <p:to>
                                        <p:strVal val="visible"/>
                                      </p:to>
                                    </p:set>
                                    <p:animEffect transition="in" filter="blinds(horizontal)">
                                      <p:cBhvr>
                                        <p:cTn id="34" dur="500"/>
                                        <p:tgtEl>
                                          <p:spTgt spid="45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59"/>
                                        </p:tgtEl>
                                        <p:attrNameLst>
                                          <p:attrName>style.visibility</p:attrName>
                                        </p:attrNameLst>
                                      </p:cBhvr>
                                      <p:to>
                                        <p:strVal val="visible"/>
                                      </p:to>
                                    </p:set>
                                    <p:animEffect transition="in" filter="blinds(horizontal)">
                                      <p:cBhvr>
                                        <p:cTn id="37" dur="500"/>
                                        <p:tgtEl>
                                          <p:spTgt spid="459"/>
                                        </p:tgtEl>
                                      </p:cBhvr>
                                    </p:animEffect>
                                  </p:childTnLst>
                                </p:cTn>
                              </p:par>
                            </p:childTnLst>
                          </p:cTn>
                        </p:par>
                      </p:childTnLst>
                    </p:cTn>
                  </p:par>
                  <p:par>
                    <p:cTn id="38" fill="hold">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
                                        </p:tgtEl>
                                        <p:attrNameLst>
                                          <p:attrName>style.visibility</p:attrName>
                                        </p:attrNameLst>
                                      </p:cBhvr>
                                      <p:to>
                                        <p:strVal val="visible"/>
                                      </p:to>
                                    </p:set>
                                    <p:animEffect transition="in" filter="fade">
                                      <p:cBhvr>
                                        <p:cTn id="42" dur="1000"/>
                                        <p:tgtEl>
                                          <p:spTgt spid="460"/>
                                        </p:tgtEl>
                                      </p:cBhvr>
                                    </p:animEffect>
                                    <p:anim calcmode="lin" valueType="num">
                                      <p:cBhvr>
                                        <p:cTn id="43" dur="1000" fill="hold"/>
                                        <p:tgtEl>
                                          <p:spTgt spid="460"/>
                                        </p:tgtEl>
                                        <p:attrNameLst>
                                          <p:attrName>ppt_x</p:attrName>
                                        </p:attrNameLst>
                                      </p:cBhvr>
                                      <p:tavLst>
                                        <p:tav tm="0">
                                          <p:val>
                                            <p:strVal val="#ppt_x"/>
                                          </p:val>
                                        </p:tav>
                                        <p:tav tm="100000">
                                          <p:val>
                                            <p:strVal val="#ppt_x"/>
                                          </p:val>
                                        </p:tav>
                                      </p:tavLst>
                                    </p:anim>
                                    <p:anim calcmode="lin" valueType="num">
                                      <p:cBhvr>
                                        <p:cTn id="44"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1"/>
                                        </p:tgtEl>
                                        <p:attrNameLst>
                                          <p:attrName>style.visibility</p:attrName>
                                        </p:attrNameLst>
                                      </p:cBhvr>
                                      <p:to>
                                        <p:strVal val="visible"/>
                                      </p:to>
                                    </p:set>
                                    <p:animEffect transition="in" filter="fade">
                                      <p:cBhvr>
                                        <p:cTn id="49" dur="1000"/>
                                        <p:tgtEl>
                                          <p:spTgt spid="461"/>
                                        </p:tgtEl>
                                      </p:cBhvr>
                                    </p:animEffect>
                                    <p:anim calcmode="lin" valueType="num">
                                      <p:cBhvr>
                                        <p:cTn id="50" dur="1000" fill="hold"/>
                                        <p:tgtEl>
                                          <p:spTgt spid="461"/>
                                        </p:tgtEl>
                                        <p:attrNameLst>
                                          <p:attrName>ppt_x</p:attrName>
                                        </p:attrNameLst>
                                      </p:cBhvr>
                                      <p:tavLst>
                                        <p:tav tm="0">
                                          <p:val>
                                            <p:strVal val="#ppt_x"/>
                                          </p:val>
                                        </p:tav>
                                        <p:tav tm="100000">
                                          <p:val>
                                            <p:strVal val="#ppt_x"/>
                                          </p:val>
                                        </p:tav>
                                      </p:tavLst>
                                    </p:anim>
                                    <p:anim calcmode="lin" valueType="num">
                                      <p:cBhvr>
                                        <p:cTn id="51" dur="1000" fill="hold"/>
                                        <p:tgtEl>
                                          <p:spTgt spid="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p:bldP spid="447" grpId="0" animBg="1"/>
      <p:bldP spid="450" grpId="0" animBg="1"/>
      <p:bldP spid="451" grpId="0"/>
      <p:bldP spid="452" grpId="0" animBg="1"/>
      <p:bldP spid="453" grpId="0" animBg="1"/>
      <p:bldP spid="457" grpId="0" animBg="1"/>
      <p:bldP spid="458" grpId="0" animBg="1"/>
      <p:bldP spid="459" grpId="0" animBg="1"/>
      <p:bldP spid="460" grpId="0" animBg="1"/>
      <p:bldP spid="4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469"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2</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探索协同推进生态优先和绿色发展新路子</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470" name="圆角矩形"/>
          <p:cNvSpPr>
            <a:spLocks/>
          </p:cNvSpPr>
          <p:nvPr/>
        </p:nvSpPr>
        <p:spPr>
          <a:xfrm>
            <a:off x="1316630" y="1676875"/>
            <a:ext cx="5041137" cy="3906344"/>
          </a:xfrm>
          <a:prstGeom prst="roundRect">
            <a:avLst>
              <a:gd name="adj" fmla="val 5217"/>
            </a:avLst>
          </a:prstGeom>
          <a:solidFill>
            <a:schemeClr val="accent1"/>
          </a:solidFill>
          <a:ln w="12700" cap="flat" cmpd="sng">
            <a:noFill/>
            <a:prstDash val="solid"/>
            <a:round/>
          </a:ln>
        </p:spPr>
      </p:sp>
      <p:sp>
        <p:nvSpPr>
          <p:cNvPr id="471" name="椭圆"/>
          <p:cNvSpPr>
            <a:spLocks/>
          </p:cNvSpPr>
          <p:nvPr/>
        </p:nvSpPr>
        <p:spPr>
          <a:xfrm>
            <a:off x="475489" y="1129456"/>
            <a:ext cx="1094837" cy="1094837"/>
          </a:xfrm>
          <a:prstGeom prst="ellipse">
            <a:avLst/>
          </a:prstGeom>
          <a:solidFill>
            <a:srgbClr val="FFFFFF"/>
          </a:solidFill>
          <a:ln w="73025" cap="flat" cmpd="sng">
            <a:solidFill>
              <a:srgbClr val="D70000"/>
            </a:solidFill>
            <a:prstDash val="solid"/>
            <a:round/>
          </a:ln>
        </p:spPr>
      </p:sp>
      <p:sp>
        <p:nvSpPr>
          <p:cNvPr id="472" name="曲线"/>
          <p:cNvSpPr>
            <a:spLocks/>
          </p:cNvSpPr>
          <p:nvPr/>
        </p:nvSpPr>
        <p:spPr>
          <a:xfrm>
            <a:off x="729185" y="1404868"/>
            <a:ext cx="587443" cy="644662"/>
          </a:xfrm>
          <a:custGeom>
            <a:avLst/>
            <a:gdLst>
              <a:gd name="T1" fmla="*/ 0 w 21600"/>
              <a:gd name="T2" fmla="*/ 0 h 21600"/>
              <a:gd name="T3" fmla="*/ 21600 w 21600"/>
              <a:gd name="T4" fmla="*/ 21600 h 21600"/>
            </a:gdLst>
            <a:ahLst/>
            <a:cxnLst/>
            <a:rect l="T1" t="T2" r="T3" b="T4"/>
            <a:pathLst>
              <a:path w="21600" h="21600">
                <a:moveTo>
                  <a:pt x="16607" y="20611"/>
                </a:moveTo>
                <a:lnTo>
                  <a:pt x="5482" y="20611"/>
                </a:lnTo>
                <a:cubicBezTo>
                  <a:pt x="5199" y="20611"/>
                  <a:pt x="4966" y="20847"/>
                  <a:pt x="4966" y="21105"/>
                </a:cubicBezTo>
                <a:cubicBezTo>
                  <a:pt x="4966" y="21387"/>
                  <a:pt x="5199" y="21600"/>
                  <a:pt x="5482" y="21600"/>
                </a:cubicBezTo>
                <a:lnTo>
                  <a:pt x="16607" y="21600"/>
                </a:lnTo>
                <a:cubicBezTo>
                  <a:pt x="16891" y="21600"/>
                  <a:pt x="17150" y="21387"/>
                  <a:pt x="17150" y="21105"/>
                </a:cubicBezTo>
                <a:cubicBezTo>
                  <a:pt x="17150" y="20847"/>
                  <a:pt x="16891" y="20611"/>
                  <a:pt x="16607" y="20611"/>
                </a:cubicBezTo>
              </a:path>
              <a:path w="21600" h="21600">
                <a:moveTo>
                  <a:pt x="4397" y="9151"/>
                </a:moveTo>
                <a:lnTo>
                  <a:pt x="11744" y="6000"/>
                </a:lnTo>
                <a:lnTo>
                  <a:pt x="7498" y="13764"/>
                </a:lnTo>
                <a:lnTo>
                  <a:pt x="4397" y="9151"/>
                </a:lnTo>
              </a:path>
              <a:path w="21600" h="21600">
                <a:moveTo>
                  <a:pt x="18444" y="0"/>
                </a:moveTo>
                <a:lnTo>
                  <a:pt x="0" y="7952"/>
                </a:lnTo>
                <a:lnTo>
                  <a:pt x="7784" y="19551"/>
                </a:lnTo>
                <a:lnTo>
                  <a:pt x="18444" y="0"/>
                </a:lnTo>
              </a:path>
              <a:path w="21600" h="21600">
                <a:moveTo>
                  <a:pt x="21160" y="11741"/>
                </a:moveTo>
                <a:lnTo>
                  <a:pt x="19220" y="9976"/>
                </a:lnTo>
                <a:cubicBezTo>
                  <a:pt x="19039" y="9811"/>
                  <a:pt x="18805" y="9717"/>
                  <a:pt x="18599" y="9693"/>
                </a:cubicBezTo>
                <a:cubicBezTo>
                  <a:pt x="18314" y="9646"/>
                  <a:pt x="18056" y="9717"/>
                  <a:pt x="17874" y="9882"/>
                </a:cubicBezTo>
                <a:lnTo>
                  <a:pt x="16840" y="10823"/>
                </a:lnTo>
                <a:lnTo>
                  <a:pt x="20228" y="13905"/>
                </a:lnTo>
                <a:lnTo>
                  <a:pt x="21263" y="12964"/>
                </a:lnTo>
                <a:cubicBezTo>
                  <a:pt x="21600" y="12657"/>
                  <a:pt x="21574" y="12117"/>
                  <a:pt x="21160" y="11741"/>
                </a:cubicBezTo>
              </a:path>
              <a:path w="21600" h="21600">
                <a:moveTo>
                  <a:pt x="11537" y="18516"/>
                </a:moveTo>
                <a:lnTo>
                  <a:pt x="11769" y="17905"/>
                </a:lnTo>
                <a:lnTo>
                  <a:pt x="12105" y="16964"/>
                </a:lnTo>
                <a:lnTo>
                  <a:pt x="12803" y="17576"/>
                </a:lnTo>
                <a:lnTo>
                  <a:pt x="13503" y="18211"/>
                </a:lnTo>
                <a:lnTo>
                  <a:pt x="12468" y="18541"/>
                </a:lnTo>
                <a:lnTo>
                  <a:pt x="11795" y="18729"/>
                </a:lnTo>
                <a:cubicBezTo>
                  <a:pt x="11666" y="18775"/>
                  <a:pt x="11588" y="18800"/>
                  <a:pt x="11537" y="18752"/>
                </a:cubicBezTo>
                <a:cubicBezTo>
                  <a:pt x="11485" y="18705"/>
                  <a:pt x="11485" y="18610"/>
                  <a:pt x="11537" y="18516"/>
                </a:cubicBezTo>
              </a:path>
              <a:path w="21600" h="21600">
                <a:moveTo>
                  <a:pt x="10709" y="18235"/>
                </a:moveTo>
                <a:cubicBezTo>
                  <a:pt x="10554" y="18635"/>
                  <a:pt x="10631" y="19035"/>
                  <a:pt x="10916" y="19293"/>
                </a:cubicBezTo>
                <a:cubicBezTo>
                  <a:pt x="11226" y="19574"/>
                  <a:pt x="11666" y="19646"/>
                  <a:pt x="12105" y="19481"/>
                </a:cubicBezTo>
                <a:lnTo>
                  <a:pt x="12726" y="19293"/>
                </a:lnTo>
                <a:lnTo>
                  <a:pt x="13787" y="18987"/>
                </a:lnTo>
                <a:lnTo>
                  <a:pt x="15106" y="18564"/>
                </a:lnTo>
                <a:lnTo>
                  <a:pt x="14124" y="17670"/>
                </a:lnTo>
                <a:lnTo>
                  <a:pt x="13425" y="17035"/>
                </a:lnTo>
                <a:lnTo>
                  <a:pt x="12726" y="16400"/>
                </a:lnTo>
                <a:lnTo>
                  <a:pt x="11717" y="15482"/>
                </a:lnTo>
                <a:lnTo>
                  <a:pt x="11278" y="16705"/>
                </a:lnTo>
                <a:lnTo>
                  <a:pt x="10941" y="17647"/>
                </a:lnTo>
                <a:lnTo>
                  <a:pt x="10709" y="18235"/>
                </a:lnTo>
              </a:path>
              <a:path w="21600" h="21600">
                <a:moveTo>
                  <a:pt x="17202" y="11600"/>
                </a:moveTo>
                <a:lnTo>
                  <a:pt x="16607" y="11034"/>
                </a:lnTo>
                <a:lnTo>
                  <a:pt x="15986" y="11600"/>
                </a:lnTo>
                <a:lnTo>
                  <a:pt x="12597" y="14682"/>
                </a:lnTo>
                <a:lnTo>
                  <a:pt x="12002" y="15223"/>
                </a:lnTo>
                <a:lnTo>
                  <a:pt x="12597" y="15787"/>
                </a:lnTo>
                <a:lnTo>
                  <a:pt x="14770" y="17764"/>
                </a:lnTo>
                <a:lnTo>
                  <a:pt x="15391" y="18329"/>
                </a:lnTo>
                <a:lnTo>
                  <a:pt x="16012" y="17764"/>
                </a:lnTo>
                <a:lnTo>
                  <a:pt x="19375" y="14682"/>
                </a:lnTo>
                <a:lnTo>
                  <a:pt x="19995" y="14141"/>
                </a:lnTo>
                <a:lnTo>
                  <a:pt x="19375" y="13576"/>
                </a:lnTo>
                <a:lnTo>
                  <a:pt x="17202" y="11600"/>
                </a:lnTo>
                <a:close/>
              </a:path>
            </a:pathLst>
          </a:custGeom>
          <a:solidFill>
            <a:schemeClr val="accent1"/>
          </a:solidFill>
          <a:ln w="9525" cap="flat" cmpd="sng">
            <a:noFill/>
            <a:prstDash val="solid"/>
            <a:round/>
          </a:ln>
        </p:spPr>
      </p:sp>
      <p:sp>
        <p:nvSpPr>
          <p:cNvPr id="473" name="矩形"/>
          <p:cNvSpPr>
            <a:spLocks/>
          </p:cNvSpPr>
          <p:nvPr/>
        </p:nvSpPr>
        <p:spPr>
          <a:xfrm>
            <a:off x="1370126" y="2137162"/>
            <a:ext cx="4934144" cy="123090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just">
              <a:lnSpc>
                <a:spcPct val="100000"/>
              </a:lnSpc>
              <a:spcBef>
                <a:spcPts val="0"/>
              </a:spcBef>
              <a:spcAft>
                <a:spcPts val="1500"/>
              </a:spcAft>
              <a:buNone/>
            </a:pPr>
            <a:r>
              <a:rPr lang="zh-CN" altLang="en-US" sz="2200" u="none" strike="noStrike" kern="1200" cap="none" spc="150" baseline="0" dirty="0">
                <a:solidFill>
                  <a:schemeClr val="bg1"/>
                </a:solidFill>
                <a:latin typeface="微软雅黑" charset="0"/>
                <a:ea typeface="微软雅黑" charset="0"/>
                <a:cs typeface="微软雅黑" charset="0"/>
              </a:rPr>
              <a:t>忽视环境保护搞经济发展是“竭泽而渔”，离开经济发展空谈环境保护是“缘木求鱼”</a:t>
            </a:r>
            <a:endParaRPr lang="zh-CN" altLang="en-US" sz="1800" b="1" u="none" strike="noStrike" kern="1200" cap="none" spc="150" baseline="0" dirty="0">
              <a:solidFill>
                <a:schemeClr val="bg1"/>
              </a:solidFill>
              <a:latin typeface="微软雅黑" charset="0"/>
              <a:ea typeface="微软雅黑" charset="0"/>
              <a:cs typeface="微软雅黑" charset="0"/>
            </a:endParaRPr>
          </a:p>
        </p:txBody>
      </p:sp>
      <p:pic>
        <p:nvPicPr>
          <p:cNvPr id="474" name="图片"/>
          <p:cNvPicPr>
            <a:picLocks noChangeAspect="1"/>
          </p:cNvPicPr>
          <p:nvPr/>
        </p:nvPicPr>
        <p:blipFill>
          <a:blip r:embed="rId3" cstate="print"/>
          <a:stretch>
            <a:fillRect/>
          </a:stretch>
        </p:blipFill>
        <p:spPr>
          <a:xfrm>
            <a:off x="6983071" y="1979802"/>
            <a:ext cx="4701409" cy="3293541"/>
          </a:xfrm>
          <a:prstGeom prst="rect">
            <a:avLst/>
          </a:prstGeom>
          <a:noFill/>
          <a:ln w="9525" cap="flat" cmpd="sng">
            <a:noFill/>
            <a:prstDash val="solid"/>
            <a:miter/>
          </a:ln>
        </p:spPr>
      </p:pic>
      <p:sp>
        <p:nvSpPr>
          <p:cNvPr id="475" name="矩形"/>
          <p:cNvSpPr>
            <a:spLocks/>
          </p:cNvSpPr>
          <p:nvPr/>
        </p:nvSpPr>
        <p:spPr>
          <a:xfrm>
            <a:off x="1356053" y="3683566"/>
            <a:ext cx="4934144" cy="128929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just" eaLnBrk="1" fontAlgn="auto" latinLnBrk="0" hangingPunct="1">
              <a:lnSpc>
                <a:spcPct val="100000"/>
              </a:lnSpc>
              <a:spcBef>
                <a:spcPts val="0"/>
              </a:spcBef>
              <a:spcAft>
                <a:spcPts val="1500"/>
              </a:spcAft>
              <a:buNone/>
            </a:pPr>
            <a:r>
              <a:rPr lang="zh-CN" altLang="en-US" sz="2200" u="none" strike="noStrike" kern="1200" cap="none" spc="150" baseline="0" dirty="0">
                <a:solidFill>
                  <a:schemeClr val="bg1"/>
                </a:solidFill>
                <a:latin typeface="微软雅黑" charset="0"/>
                <a:ea typeface="微软雅黑" charset="0"/>
                <a:cs typeface="微软雅黑" charset="0"/>
              </a:rPr>
              <a:t>不搞大开发不是不要开发，而是不搞破坏性开发，要走生态优先、绿色发展之路，要在保护生态的前提下谋发展</a:t>
            </a:r>
            <a:endParaRPr lang="zh-CN" altLang="en-US" sz="2200" b="1" u="none" strike="noStrike" kern="1200" cap="none" spc="150" baseline="0" dirty="0">
              <a:solidFill>
                <a:schemeClr val="bg1"/>
              </a:solidFill>
              <a:latin typeface="微软雅黑" charset="0"/>
              <a:ea typeface="微软雅黑" charset="0"/>
              <a:cs typeface="微软雅黑" charset="0"/>
            </a:endParaRPr>
          </a:p>
        </p:txBody>
      </p:sp>
      <p:grpSp>
        <p:nvGrpSpPr>
          <p:cNvPr id="494" name="组合"/>
          <p:cNvGrpSpPr>
            <a:grpSpLocks/>
          </p:cNvGrpSpPr>
          <p:nvPr/>
        </p:nvGrpSpPr>
        <p:grpSpPr>
          <a:xfrm>
            <a:off x="6280218" y="1623199"/>
            <a:ext cx="702851" cy="5307773"/>
            <a:chOff x="6280218" y="1623199"/>
            <a:chExt cx="702851" cy="5307773"/>
          </a:xfrm>
        </p:grpSpPr>
        <p:sp>
          <p:nvSpPr>
            <p:cNvPr id="476" name="等腰三角形"/>
            <p:cNvSpPr>
              <a:spLocks/>
            </p:cNvSpPr>
            <p:nvPr/>
          </p:nvSpPr>
          <p:spPr>
            <a:xfrm rot="5400000">
              <a:off x="6772526" y="5117057"/>
              <a:ext cx="157246" cy="263841"/>
            </a:xfrm>
            <a:prstGeom prst="triangle">
              <a:avLst>
                <a:gd name="adj" fmla="val 50000"/>
              </a:avLst>
            </a:prstGeom>
            <a:solidFill>
              <a:srgbClr val="D70000"/>
            </a:solidFill>
            <a:ln w="12700" cap="flat" cmpd="sng">
              <a:noFill/>
              <a:prstDash val="solid"/>
              <a:round/>
            </a:ln>
          </p:spPr>
        </p:sp>
        <p:grpSp>
          <p:nvGrpSpPr>
            <p:cNvPr id="479" name="组合"/>
            <p:cNvGrpSpPr>
              <a:grpSpLocks/>
            </p:cNvGrpSpPr>
            <p:nvPr/>
          </p:nvGrpSpPr>
          <p:grpSpPr>
            <a:xfrm>
              <a:off x="6525104" y="1623199"/>
              <a:ext cx="256725" cy="256725"/>
              <a:chOff x="6525104" y="1623199"/>
              <a:chExt cx="256725" cy="256725"/>
            </a:xfrm>
          </p:grpSpPr>
          <p:sp>
            <p:nvSpPr>
              <p:cNvPr id="477" name="椭圆"/>
              <p:cNvSpPr>
                <a:spLocks/>
              </p:cNvSpPr>
              <p:nvPr/>
            </p:nvSpPr>
            <p:spPr>
              <a:xfrm>
                <a:off x="6525104" y="1623199"/>
                <a:ext cx="256725" cy="256725"/>
              </a:xfrm>
              <a:prstGeom prst="ellipse">
                <a:avLst/>
              </a:prstGeom>
              <a:solidFill>
                <a:srgbClr val="D70000"/>
              </a:solidFill>
              <a:ln w="12700" cap="flat" cmpd="sng">
                <a:solidFill>
                  <a:srgbClr val="D70000"/>
                </a:solidFill>
                <a:prstDash val="solid"/>
                <a:round/>
              </a:ln>
            </p:spPr>
          </p:sp>
          <p:sp>
            <p:nvSpPr>
              <p:cNvPr id="478" name="椭圆"/>
              <p:cNvSpPr>
                <a:spLocks/>
              </p:cNvSpPr>
              <p:nvPr/>
            </p:nvSpPr>
            <p:spPr>
              <a:xfrm>
                <a:off x="6589285" y="1687380"/>
                <a:ext cx="128364" cy="128363"/>
              </a:xfrm>
              <a:prstGeom prst="ellipse">
                <a:avLst/>
              </a:prstGeom>
              <a:solidFill>
                <a:schemeClr val="bg1"/>
              </a:solidFill>
              <a:ln w="12700" cap="flat" cmpd="sng">
                <a:solidFill>
                  <a:srgbClr val="D70000"/>
                </a:solidFill>
                <a:prstDash val="solid"/>
                <a:round/>
              </a:ln>
            </p:spPr>
          </p:sp>
        </p:grpSp>
        <p:sp>
          <p:nvSpPr>
            <p:cNvPr id="480" name="直线"/>
            <p:cNvSpPr>
              <a:spLocks/>
            </p:cNvSpPr>
            <p:nvPr/>
          </p:nvSpPr>
          <p:spPr>
            <a:xfrm>
              <a:off x="6656247" y="1800172"/>
              <a:ext cx="0" cy="5130800"/>
            </a:xfrm>
            <a:prstGeom prst="line">
              <a:avLst/>
            </a:prstGeom>
            <a:noFill/>
            <a:ln w="38100" cap="flat" cmpd="sng">
              <a:solidFill>
                <a:srgbClr val="D70000"/>
              </a:solidFill>
              <a:prstDash val="solid"/>
              <a:round/>
            </a:ln>
          </p:spPr>
        </p:sp>
        <p:grpSp>
          <p:nvGrpSpPr>
            <p:cNvPr id="485" name="组合"/>
            <p:cNvGrpSpPr>
              <a:grpSpLocks/>
            </p:cNvGrpSpPr>
            <p:nvPr/>
          </p:nvGrpSpPr>
          <p:grpSpPr>
            <a:xfrm>
              <a:off x="6305720" y="4037430"/>
              <a:ext cx="494865" cy="256726"/>
              <a:chOff x="6305720" y="4037430"/>
              <a:chExt cx="494865" cy="256726"/>
            </a:xfrm>
          </p:grpSpPr>
          <p:sp>
            <p:nvSpPr>
              <p:cNvPr id="481" name="等腰三角形"/>
              <p:cNvSpPr>
                <a:spLocks/>
              </p:cNvSpPr>
              <p:nvPr/>
            </p:nvSpPr>
            <p:spPr>
              <a:xfrm rot="16200000" flipH="1">
                <a:off x="6359018" y="4033871"/>
                <a:ext cx="157245" cy="263841"/>
              </a:xfrm>
              <a:prstGeom prst="triangle">
                <a:avLst>
                  <a:gd name="adj" fmla="val 50000"/>
                </a:avLst>
              </a:prstGeom>
              <a:solidFill>
                <a:srgbClr val="D70000"/>
              </a:solidFill>
              <a:ln w="12700" cap="flat" cmpd="sng">
                <a:noFill/>
                <a:prstDash val="solid"/>
                <a:round/>
              </a:ln>
            </p:spPr>
          </p:sp>
          <p:grpSp>
            <p:nvGrpSpPr>
              <p:cNvPr id="484" name="组合"/>
              <p:cNvGrpSpPr>
                <a:grpSpLocks/>
              </p:cNvGrpSpPr>
              <p:nvPr/>
            </p:nvGrpSpPr>
            <p:grpSpPr>
              <a:xfrm>
                <a:off x="6543860" y="4037430"/>
                <a:ext cx="256725" cy="256726"/>
                <a:chOff x="6543860" y="4037430"/>
                <a:chExt cx="256725" cy="256726"/>
              </a:xfrm>
            </p:grpSpPr>
            <p:sp>
              <p:nvSpPr>
                <p:cNvPr id="482" name="椭圆"/>
                <p:cNvSpPr>
                  <a:spLocks/>
                </p:cNvSpPr>
                <p:nvPr/>
              </p:nvSpPr>
              <p:spPr>
                <a:xfrm>
                  <a:off x="6543860" y="4037430"/>
                  <a:ext cx="256725" cy="256726"/>
                </a:xfrm>
                <a:prstGeom prst="ellipse">
                  <a:avLst/>
                </a:prstGeom>
                <a:solidFill>
                  <a:srgbClr val="D70000"/>
                </a:solidFill>
                <a:ln w="12700" cap="flat" cmpd="sng">
                  <a:solidFill>
                    <a:srgbClr val="D70000"/>
                  </a:solidFill>
                  <a:prstDash val="solid"/>
                  <a:round/>
                </a:ln>
              </p:spPr>
            </p:sp>
            <p:sp>
              <p:nvSpPr>
                <p:cNvPr id="483" name="椭圆"/>
                <p:cNvSpPr>
                  <a:spLocks/>
                </p:cNvSpPr>
                <p:nvPr/>
              </p:nvSpPr>
              <p:spPr>
                <a:xfrm>
                  <a:off x="6608042" y="4101611"/>
                  <a:ext cx="128364" cy="128362"/>
                </a:xfrm>
                <a:prstGeom prst="ellipse">
                  <a:avLst/>
                </a:prstGeom>
                <a:solidFill>
                  <a:schemeClr val="bg1"/>
                </a:solidFill>
                <a:ln w="12700" cap="flat" cmpd="sng">
                  <a:solidFill>
                    <a:srgbClr val="D70000"/>
                  </a:solidFill>
                  <a:prstDash val="solid"/>
                  <a:round/>
                </a:ln>
              </p:spPr>
            </p:sp>
          </p:grpSp>
        </p:grpSp>
        <p:grpSp>
          <p:nvGrpSpPr>
            <p:cNvPr id="490" name="组合"/>
            <p:cNvGrpSpPr>
              <a:grpSpLocks/>
            </p:cNvGrpSpPr>
            <p:nvPr/>
          </p:nvGrpSpPr>
          <p:grpSpPr>
            <a:xfrm>
              <a:off x="6280218" y="2478429"/>
              <a:ext cx="494866" cy="256726"/>
              <a:chOff x="6280218" y="2478429"/>
              <a:chExt cx="494866" cy="256726"/>
            </a:xfrm>
          </p:grpSpPr>
          <p:sp>
            <p:nvSpPr>
              <p:cNvPr id="486" name="等腰三角形"/>
              <p:cNvSpPr>
                <a:spLocks/>
              </p:cNvSpPr>
              <p:nvPr/>
            </p:nvSpPr>
            <p:spPr>
              <a:xfrm rot="16200000" flipH="1">
                <a:off x="6333518" y="2474868"/>
                <a:ext cx="157246" cy="263843"/>
              </a:xfrm>
              <a:prstGeom prst="triangle">
                <a:avLst>
                  <a:gd name="adj" fmla="val 50000"/>
                </a:avLst>
              </a:prstGeom>
              <a:solidFill>
                <a:srgbClr val="D70000"/>
              </a:solidFill>
              <a:ln w="12700" cap="flat" cmpd="sng">
                <a:noFill/>
                <a:prstDash val="solid"/>
                <a:round/>
              </a:ln>
            </p:spPr>
          </p:sp>
          <p:grpSp>
            <p:nvGrpSpPr>
              <p:cNvPr id="489" name="组合"/>
              <p:cNvGrpSpPr>
                <a:grpSpLocks/>
              </p:cNvGrpSpPr>
              <p:nvPr/>
            </p:nvGrpSpPr>
            <p:grpSpPr>
              <a:xfrm>
                <a:off x="6518360" y="2478429"/>
                <a:ext cx="256725" cy="256726"/>
                <a:chOff x="6518360" y="2478429"/>
                <a:chExt cx="256725" cy="256726"/>
              </a:xfrm>
            </p:grpSpPr>
            <p:sp>
              <p:nvSpPr>
                <p:cNvPr id="487" name="椭圆"/>
                <p:cNvSpPr>
                  <a:spLocks/>
                </p:cNvSpPr>
                <p:nvPr/>
              </p:nvSpPr>
              <p:spPr>
                <a:xfrm>
                  <a:off x="6518360" y="2478429"/>
                  <a:ext cx="256725" cy="256726"/>
                </a:xfrm>
                <a:prstGeom prst="ellipse">
                  <a:avLst/>
                </a:prstGeom>
                <a:solidFill>
                  <a:srgbClr val="D70000"/>
                </a:solidFill>
                <a:ln w="12700" cap="flat" cmpd="sng">
                  <a:solidFill>
                    <a:srgbClr val="D70000"/>
                  </a:solidFill>
                  <a:prstDash val="solid"/>
                  <a:round/>
                </a:ln>
              </p:spPr>
            </p:sp>
            <p:sp>
              <p:nvSpPr>
                <p:cNvPr id="488" name="椭圆"/>
                <p:cNvSpPr>
                  <a:spLocks/>
                </p:cNvSpPr>
                <p:nvPr/>
              </p:nvSpPr>
              <p:spPr>
                <a:xfrm>
                  <a:off x="6582542" y="2542609"/>
                  <a:ext cx="128364" cy="128362"/>
                </a:xfrm>
                <a:prstGeom prst="ellipse">
                  <a:avLst/>
                </a:prstGeom>
                <a:solidFill>
                  <a:schemeClr val="bg1"/>
                </a:solidFill>
                <a:ln w="12700" cap="flat" cmpd="sng">
                  <a:solidFill>
                    <a:srgbClr val="D70000"/>
                  </a:solidFill>
                  <a:prstDash val="solid"/>
                  <a:round/>
                </a:ln>
              </p:spPr>
            </p:sp>
          </p:grpSp>
        </p:grpSp>
        <p:grpSp>
          <p:nvGrpSpPr>
            <p:cNvPr id="493" name="组合"/>
            <p:cNvGrpSpPr>
              <a:grpSpLocks/>
            </p:cNvGrpSpPr>
            <p:nvPr/>
          </p:nvGrpSpPr>
          <p:grpSpPr>
            <a:xfrm>
              <a:off x="6503499" y="5120616"/>
              <a:ext cx="256725" cy="256725"/>
              <a:chOff x="6503499" y="5120616"/>
              <a:chExt cx="256725" cy="256725"/>
            </a:xfrm>
          </p:grpSpPr>
          <p:sp>
            <p:nvSpPr>
              <p:cNvPr id="491" name="椭圆"/>
              <p:cNvSpPr>
                <a:spLocks/>
              </p:cNvSpPr>
              <p:nvPr/>
            </p:nvSpPr>
            <p:spPr>
              <a:xfrm>
                <a:off x="6503499" y="5120616"/>
                <a:ext cx="256725" cy="256725"/>
              </a:xfrm>
              <a:prstGeom prst="ellipse">
                <a:avLst/>
              </a:prstGeom>
              <a:solidFill>
                <a:srgbClr val="D70000"/>
              </a:solidFill>
              <a:ln w="12700" cap="flat" cmpd="sng">
                <a:solidFill>
                  <a:srgbClr val="D70000"/>
                </a:solidFill>
                <a:prstDash val="solid"/>
                <a:round/>
              </a:ln>
            </p:spPr>
          </p:sp>
          <p:sp>
            <p:nvSpPr>
              <p:cNvPr id="492" name="椭圆"/>
              <p:cNvSpPr>
                <a:spLocks/>
              </p:cNvSpPr>
              <p:nvPr/>
            </p:nvSpPr>
            <p:spPr>
              <a:xfrm>
                <a:off x="6567680" y="5184797"/>
                <a:ext cx="128364" cy="128361"/>
              </a:xfrm>
              <a:prstGeom prst="ellipse">
                <a:avLst/>
              </a:prstGeom>
              <a:solidFill>
                <a:schemeClr val="bg1"/>
              </a:solidFill>
              <a:ln w="12700" cap="flat" cmpd="sng">
                <a:solidFill>
                  <a:srgbClr val="D70000"/>
                </a:solidFill>
                <a:prstDash val="solid"/>
                <a:round/>
              </a:ln>
            </p:spPr>
          </p:sp>
        </p:grpSp>
      </p:grpSp>
      <p:pic>
        <p:nvPicPr>
          <p:cNvPr id="495"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2132745273"/>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barn(outVertical)">
                                      <p:cBhvr>
                                        <p:cTn id="7" dur="5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1000"/>
                                        <p:tgtEl>
                                          <p:spTgt spid="470"/>
                                        </p:tgtEl>
                                      </p:cBhvr>
                                    </p:animEffect>
                                    <p:anim calcmode="lin" valueType="num">
                                      <p:cBhvr>
                                        <p:cTn id="13" dur="1000" fill="hold"/>
                                        <p:tgtEl>
                                          <p:spTgt spid="470"/>
                                        </p:tgtEl>
                                        <p:attrNameLst>
                                          <p:attrName>ppt_x</p:attrName>
                                        </p:attrNameLst>
                                      </p:cBhvr>
                                      <p:tavLst>
                                        <p:tav tm="0">
                                          <p:val>
                                            <p:strVal val="#ppt_x"/>
                                          </p:val>
                                        </p:tav>
                                        <p:tav tm="100000">
                                          <p:val>
                                            <p:strVal val="#ppt_x"/>
                                          </p:val>
                                        </p:tav>
                                      </p:tavLst>
                                    </p:anim>
                                    <p:anim calcmode="lin" valueType="num">
                                      <p:cBhvr>
                                        <p:cTn id="14" dur="1000" fill="hold"/>
                                        <p:tgtEl>
                                          <p:spTgt spid="4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94"/>
                                        </p:tgtEl>
                                        <p:attrNameLst>
                                          <p:attrName>style.visibility</p:attrName>
                                        </p:attrNameLst>
                                      </p:cBhvr>
                                      <p:to>
                                        <p:strVal val="visible"/>
                                      </p:to>
                                    </p:set>
                                    <p:animEffect transition="in" filter="wipe(down)">
                                      <p:cBhvr>
                                        <p:cTn id="19" dur="500"/>
                                        <p:tgtEl>
                                          <p:spTgt spid="4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1"/>
                                        </p:tgtEl>
                                        <p:attrNameLst>
                                          <p:attrName>style.visibility</p:attrName>
                                        </p:attrNameLst>
                                      </p:cBhvr>
                                      <p:to>
                                        <p:strVal val="visible"/>
                                      </p:to>
                                    </p:set>
                                    <p:animEffect transition="in" filter="fade">
                                      <p:cBhvr>
                                        <p:cTn id="22" dur="500"/>
                                        <p:tgtEl>
                                          <p:spTgt spid="471"/>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72"/>
                                        </p:tgtEl>
                                        <p:attrNameLst>
                                          <p:attrName>style.visibility</p:attrName>
                                        </p:attrNameLst>
                                      </p:cBhvr>
                                      <p:to>
                                        <p:strVal val="visible"/>
                                      </p:to>
                                    </p:set>
                                    <p:anim calcmode="lin" valueType="num">
                                      <p:cBhvr additive="base">
                                        <p:cTn id="25" dur="500"/>
                                        <p:tgtEl>
                                          <p:spTgt spid="472"/>
                                        </p:tgtEl>
                                        <p:attrNameLst>
                                          <p:attrName>ppt_y</p:attrName>
                                        </p:attrNameLst>
                                      </p:cBhvr>
                                      <p:tavLst>
                                        <p:tav tm="0">
                                          <p:val>
                                            <p:strVal val="#ppt_y+#ppt_h*1.125000"/>
                                          </p:val>
                                        </p:tav>
                                        <p:tav tm="100000">
                                          <p:val>
                                            <p:strVal val="#ppt_y"/>
                                          </p:val>
                                        </p:tav>
                                      </p:tavLst>
                                    </p:anim>
                                    <p:animEffect transition="in" filter="wipe(up)">
                                      <p:cBhvr>
                                        <p:cTn id="26" dur="500"/>
                                        <p:tgtEl>
                                          <p:spTgt spid="472"/>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473"/>
                                        </p:tgtEl>
                                        <p:attrNameLst>
                                          <p:attrName>style.visibility</p:attrName>
                                        </p:attrNameLst>
                                      </p:cBhvr>
                                      <p:to>
                                        <p:strVal val="visible"/>
                                      </p:to>
                                    </p:set>
                                    <p:animEffect transition="in" filter="fade">
                                      <p:cBhvr>
                                        <p:cTn id="29" dur="750"/>
                                        <p:tgtEl>
                                          <p:spTgt spid="473"/>
                                        </p:tgtEl>
                                      </p:cBhvr>
                                    </p:animEffect>
                                    <p:anim calcmode="lin" valueType="num">
                                      <p:cBhvr>
                                        <p:cTn id="30" dur="750" fill="hold"/>
                                        <p:tgtEl>
                                          <p:spTgt spid="473"/>
                                        </p:tgtEl>
                                        <p:attrNameLst>
                                          <p:attrName>ppt_x</p:attrName>
                                        </p:attrNameLst>
                                      </p:cBhvr>
                                      <p:tavLst>
                                        <p:tav tm="0">
                                          <p:val>
                                            <p:strVal val="#ppt_x"/>
                                          </p:val>
                                        </p:tav>
                                        <p:tav tm="100000">
                                          <p:val>
                                            <p:strVal val="#ppt_x"/>
                                          </p:val>
                                        </p:tav>
                                      </p:tavLst>
                                    </p:anim>
                                    <p:anim calcmode="lin" valueType="num">
                                      <p:cBhvr>
                                        <p:cTn id="31" dur="750" fill="hold"/>
                                        <p:tgtEl>
                                          <p:spTgt spid="47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74"/>
                                        </p:tgtEl>
                                        <p:attrNameLst>
                                          <p:attrName>style.visibility</p:attrName>
                                        </p:attrNameLst>
                                      </p:cBhvr>
                                      <p:to>
                                        <p:strVal val="visible"/>
                                      </p:to>
                                    </p:set>
                                    <p:animEffect transition="in" filter="fade">
                                      <p:cBhvr>
                                        <p:cTn id="36" dur="1000"/>
                                        <p:tgtEl>
                                          <p:spTgt spid="474"/>
                                        </p:tgtEl>
                                      </p:cBhvr>
                                    </p:animEffect>
                                    <p:anim calcmode="lin" valueType="num">
                                      <p:cBhvr>
                                        <p:cTn id="37" dur="1000" fill="hold"/>
                                        <p:tgtEl>
                                          <p:spTgt spid="474"/>
                                        </p:tgtEl>
                                        <p:attrNameLst>
                                          <p:attrName>ppt_x</p:attrName>
                                        </p:attrNameLst>
                                      </p:cBhvr>
                                      <p:tavLst>
                                        <p:tav tm="0">
                                          <p:val>
                                            <p:strVal val="#ppt_x"/>
                                          </p:val>
                                        </p:tav>
                                        <p:tav tm="100000">
                                          <p:val>
                                            <p:strVal val="#ppt_x"/>
                                          </p:val>
                                        </p:tav>
                                      </p:tavLst>
                                    </p:anim>
                                    <p:anim calcmode="lin" valueType="num">
                                      <p:cBhvr>
                                        <p:cTn id="38" dur="1000" fill="hold"/>
                                        <p:tgtEl>
                                          <p:spTgt spid="47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75"/>
                                        </p:tgtEl>
                                        <p:attrNameLst>
                                          <p:attrName>style.visibility</p:attrName>
                                        </p:attrNameLst>
                                      </p:cBhvr>
                                      <p:to>
                                        <p:strVal val="visible"/>
                                      </p:to>
                                    </p:set>
                                    <p:animEffect transition="in" filter="fade">
                                      <p:cBhvr>
                                        <p:cTn id="41" dur="750"/>
                                        <p:tgtEl>
                                          <p:spTgt spid="475"/>
                                        </p:tgtEl>
                                      </p:cBhvr>
                                    </p:animEffect>
                                    <p:anim calcmode="lin" valueType="num">
                                      <p:cBhvr>
                                        <p:cTn id="42" dur="750" fill="hold"/>
                                        <p:tgtEl>
                                          <p:spTgt spid="475"/>
                                        </p:tgtEl>
                                        <p:attrNameLst>
                                          <p:attrName>ppt_x</p:attrName>
                                        </p:attrNameLst>
                                      </p:cBhvr>
                                      <p:tavLst>
                                        <p:tav tm="0">
                                          <p:val>
                                            <p:strVal val="#ppt_x"/>
                                          </p:val>
                                        </p:tav>
                                        <p:tav tm="100000">
                                          <p:val>
                                            <p:strVal val="#ppt_x"/>
                                          </p:val>
                                        </p:tav>
                                      </p:tavLst>
                                    </p:anim>
                                    <p:anim calcmode="lin" valueType="num">
                                      <p:cBhvr>
                                        <p:cTn id="43" dur="750" fill="hold"/>
                                        <p:tgtEl>
                                          <p:spTgt spid="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0"/>
      <p:bldP spid="471" grpId="0" animBg="1"/>
      <p:bldP spid="472" grpId="0" animBg="1"/>
      <p:bldP spid="473" grpId="0"/>
      <p:bldP spid="475" grpId="0"/>
      <p:bldP spid="4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02"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3</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坚定不移按一张蓝图干到底</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grpSp>
        <p:nvGrpSpPr>
          <p:cNvPr id="507" name="组合"/>
          <p:cNvGrpSpPr>
            <a:grpSpLocks/>
          </p:cNvGrpSpPr>
          <p:nvPr/>
        </p:nvGrpSpPr>
        <p:grpSpPr>
          <a:xfrm>
            <a:off x="4055613" y="3039037"/>
            <a:ext cx="1978945" cy="1590612"/>
            <a:chOff x="4055613" y="3039037"/>
            <a:chExt cx="1978945" cy="1590612"/>
          </a:xfrm>
        </p:grpSpPr>
        <p:grpSp>
          <p:nvGrpSpPr>
            <p:cNvPr id="505" name="组合"/>
            <p:cNvGrpSpPr>
              <a:grpSpLocks/>
            </p:cNvGrpSpPr>
            <p:nvPr/>
          </p:nvGrpSpPr>
          <p:grpSpPr>
            <a:xfrm>
              <a:off x="4055613" y="3039037"/>
              <a:ext cx="1978945" cy="1590612"/>
              <a:chOff x="4055613" y="3039037"/>
              <a:chExt cx="1978945" cy="1590612"/>
            </a:xfrm>
          </p:grpSpPr>
          <p:sp>
            <p:nvSpPr>
              <p:cNvPr id="503" name="椭圆"/>
              <p:cNvSpPr>
                <a:spLocks noChangeAspect="1"/>
              </p:cNvSpPr>
              <p:nvPr/>
            </p:nvSpPr>
            <p:spPr>
              <a:xfrm>
                <a:off x="4055613" y="3039037"/>
                <a:ext cx="1978945" cy="1590612"/>
              </a:xfrm>
              <a:prstGeom prst="ellipse">
                <a:avLst/>
              </a:prstGeom>
              <a:gradFill rotWithShape="1">
                <a:gsLst>
                  <a:gs pos="100000">
                    <a:srgbClr val="FFFFFF">
                      <a:lumMod val="81000"/>
                      <a:alpha val="100000"/>
                    </a:srgbClr>
                  </a:gs>
                  <a:gs pos="0">
                    <a:srgbClr val="FFFFFF">
                      <a:lumMod val="99000"/>
                      <a:alpha val="100000"/>
                    </a:srgbClr>
                  </a:gs>
                </a:gsLst>
                <a:lin ang="5400000" scaled="1"/>
              </a:gradFill>
              <a:ln w="15875" cap="rnd" cmpd="sng">
                <a:noFill/>
                <a:prstDash val="solid"/>
                <a:round/>
              </a:ln>
              <a:effectLst>
                <a:outerShdw blurRad="317500" dist="114300" dir="5400000" algn="t" rotWithShape="0">
                  <a:srgbClr val="000000">
                    <a:alpha val="39607"/>
                  </a:srgbClr>
                </a:outerShdw>
              </a:effectLst>
            </p:spPr>
          </p:sp>
          <p:sp>
            <p:nvSpPr>
              <p:cNvPr id="504" name="椭圆"/>
              <p:cNvSpPr>
                <a:spLocks noChangeAspect="1"/>
              </p:cNvSpPr>
              <p:nvPr/>
            </p:nvSpPr>
            <p:spPr>
              <a:xfrm>
                <a:off x="4215918" y="3372916"/>
                <a:ext cx="1529571" cy="1033965"/>
              </a:xfrm>
              <a:prstGeom prst="ellipse">
                <a:avLst/>
              </a:prstGeom>
              <a:solidFill>
                <a:srgbClr val="C00000"/>
              </a:solidFill>
              <a:ln w="120650" cap="rnd"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defTabSz="914273">
                  <a:lnSpc>
                    <a:spcPct val="100000"/>
                  </a:lnSpc>
                  <a:spcBef>
                    <a:spcPts val="0"/>
                  </a:spcBef>
                  <a:spcAft>
                    <a:spcPts val="0"/>
                  </a:spcAft>
                  <a:buNone/>
                </a:pPr>
                <a:r>
                  <a:rPr lang="en-US" altLang="zh-CN" sz="280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506" name="矩形"/>
            <p:cNvSpPr>
              <a:spLocks/>
            </p:cNvSpPr>
            <p:nvPr/>
          </p:nvSpPr>
          <p:spPr>
            <a:xfrm>
              <a:off x="4275035" y="3661029"/>
              <a:ext cx="1411338" cy="40010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defTabSz="914273">
                <a:lnSpc>
                  <a:spcPct val="100000"/>
                </a:lnSpc>
                <a:spcBef>
                  <a:spcPts val="0"/>
                </a:spcBef>
                <a:spcAft>
                  <a:spcPts val="0"/>
                </a:spcAft>
                <a:buNone/>
              </a:pPr>
              <a:r>
                <a:rPr lang="zh-CN" altLang="en-US" sz="2600" b="1" u="none" strike="noStrike" kern="0" cap="none" spc="0" baseline="0" dirty="0">
                  <a:solidFill>
                    <a:srgbClr val="FFFFFF"/>
                  </a:solidFill>
                  <a:effectLst>
                    <a:outerShdw blurRad="38100" dist="38100" dir="2700000" algn="tl">
                      <a:srgbClr val="000000">
                        <a:alpha val="43000"/>
                      </a:srgbClr>
                    </a:outerShdw>
                  </a:effectLst>
                  <a:latin typeface="微软雅黑" charset="0"/>
                  <a:ea typeface="微软雅黑" charset="0"/>
                  <a:cs typeface="微软雅黑" charset="0"/>
                </a:rPr>
                <a:t>要 求</a:t>
              </a:r>
            </a:p>
          </p:txBody>
        </p:sp>
      </p:grpSp>
      <p:grpSp>
        <p:nvGrpSpPr>
          <p:cNvPr id="512" name="组合"/>
          <p:cNvGrpSpPr>
            <a:grpSpLocks/>
          </p:cNvGrpSpPr>
          <p:nvPr/>
        </p:nvGrpSpPr>
        <p:grpSpPr>
          <a:xfrm rot="16200000">
            <a:off x="4712319" y="3600264"/>
            <a:ext cx="3117035" cy="485167"/>
            <a:chOff x="4712319" y="3600264"/>
            <a:chExt cx="3117035" cy="485167"/>
          </a:xfrm>
        </p:grpSpPr>
        <p:sp>
          <p:nvSpPr>
            <p:cNvPr id="508" name="直线"/>
            <p:cNvSpPr>
              <a:spLocks/>
            </p:cNvSpPr>
            <p:nvPr/>
          </p:nvSpPr>
          <p:spPr>
            <a:xfrm>
              <a:off x="6266767" y="3600264"/>
              <a:ext cx="0" cy="483809"/>
            </a:xfrm>
            <a:prstGeom prst="line">
              <a:avLst/>
            </a:prstGeom>
            <a:noFill/>
            <a:ln w="28575" cap="flat" cmpd="sng">
              <a:solidFill>
                <a:srgbClr val="000000"/>
              </a:solidFill>
              <a:prstDash val="solid"/>
              <a:miter/>
            </a:ln>
          </p:spPr>
        </p:sp>
        <p:sp>
          <p:nvSpPr>
            <p:cNvPr id="509" name="直线"/>
            <p:cNvSpPr>
              <a:spLocks/>
            </p:cNvSpPr>
            <p:nvPr/>
          </p:nvSpPr>
          <p:spPr>
            <a:xfrm flipH="1">
              <a:off x="4712319" y="3909974"/>
              <a:ext cx="3116723" cy="0"/>
            </a:xfrm>
            <a:prstGeom prst="line">
              <a:avLst/>
            </a:prstGeom>
            <a:noFill/>
            <a:ln w="28575" cap="flat" cmpd="sng">
              <a:solidFill>
                <a:srgbClr val="000000"/>
              </a:solidFill>
              <a:prstDash val="solid"/>
              <a:miter/>
            </a:ln>
          </p:spPr>
        </p:sp>
        <p:sp>
          <p:nvSpPr>
            <p:cNvPr id="510" name="直线"/>
            <p:cNvSpPr>
              <a:spLocks/>
            </p:cNvSpPr>
            <p:nvPr/>
          </p:nvSpPr>
          <p:spPr>
            <a:xfrm>
              <a:off x="4713073" y="3905893"/>
              <a:ext cx="0" cy="179538"/>
            </a:xfrm>
            <a:prstGeom prst="line">
              <a:avLst/>
            </a:prstGeom>
            <a:noFill/>
            <a:ln w="28575" cap="flat" cmpd="sng">
              <a:solidFill>
                <a:srgbClr val="000000"/>
              </a:solidFill>
              <a:prstDash val="solid"/>
              <a:miter/>
            </a:ln>
          </p:spPr>
        </p:sp>
        <p:sp>
          <p:nvSpPr>
            <p:cNvPr id="511" name="直线"/>
            <p:cNvSpPr>
              <a:spLocks/>
            </p:cNvSpPr>
            <p:nvPr/>
          </p:nvSpPr>
          <p:spPr>
            <a:xfrm>
              <a:off x="7829354" y="3905893"/>
              <a:ext cx="0" cy="179538"/>
            </a:xfrm>
            <a:prstGeom prst="line">
              <a:avLst/>
            </a:prstGeom>
            <a:noFill/>
            <a:ln w="28575" cap="flat" cmpd="sng">
              <a:solidFill>
                <a:srgbClr val="000000"/>
              </a:solidFill>
              <a:prstDash val="solid"/>
              <a:miter/>
            </a:ln>
          </p:spPr>
        </p:sp>
      </p:grpSp>
      <p:grpSp>
        <p:nvGrpSpPr>
          <p:cNvPr id="515" name="组合"/>
          <p:cNvGrpSpPr>
            <a:grpSpLocks/>
          </p:cNvGrpSpPr>
          <p:nvPr/>
        </p:nvGrpSpPr>
        <p:grpSpPr>
          <a:xfrm>
            <a:off x="6560286" y="2044583"/>
            <a:ext cx="471937" cy="479497"/>
            <a:chOff x="6560286" y="2044583"/>
            <a:chExt cx="471937" cy="479497"/>
          </a:xfrm>
        </p:grpSpPr>
        <p:sp>
          <p:nvSpPr>
            <p:cNvPr id="513" name="椭圆"/>
            <p:cNvSpPr>
              <a:spLocks noChangeAspect="1"/>
            </p:cNvSpPr>
            <p:nvPr/>
          </p:nvSpPr>
          <p:spPr>
            <a:xfrm>
              <a:off x="6560286" y="2044583"/>
              <a:ext cx="471937" cy="47949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514" name="椭圆"/>
            <p:cNvSpPr>
              <a:spLocks noChangeAspect="1"/>
            </p:cNvSpPr>
            <p:nvPr/>
          </p:nvSpPr>
          <p:spPr>
            <a:xfrm>
              <a:off x="6618620" y="2103850"/>
              <a:ext cx="355271"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grpSp>
        <p:nvGrpSpPr>
          <p:cNvPr id="518" name="组合"/>
          <p:cNvGrpSpPr>
            <a:grpSpLocks/>
          </p:cNvGrpSpPr>
          <p:nvPr/>
        </p:nvGrpSpPr>
        <p:grpSpPr>
          <a:xfrm>
            <a:off x="6543727" y="3594596"/>
            <a:ext cx="471936" cy="479496"/>
            <a:chOff x="6543727" y="3594596"/>
            <a:chExt cx="471936" cy="479496"/>
          </a:xfrm>
        </p:grpSpPr>
        <p:sp>
          <p:nvSpPr>
            <p:cNvPr id="516" name="椭圆"/>
            <p:cNvSpPr>
              <a:spLocks noChangeAspect="1"/>
            </p:cNvSpPr>
            <p:nvPr/>
          </p:nvSpPr>
          <p:spPr>
            <a:xfrm>
              <a:off x="6543727" y="3594596"/>
              <a:ext cx="471936" cy="479496"/>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517" name="椭圆"/>
            <p:cNvSpPr>
              <a:spLocks noChangeAspect="1"/>
            </p:cNvSpPr>
            <p:nvPr/>
          </p:nvSpPr>
          <p:spPr>
            <a:xfrm>
              <a:off x="6602060" y="3653863"/>
              <a:ext cx="355270"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grpSp>
        <p:nvGrpSpPr>
          <p:cNvPr id="521" name="组合"/>
          <p:cNvGrpSpPr>
            <a:grpSpLocks/>
          </p:cNvGrpSpPr>
          <p:nvPr/>
        </p:nvGrpSpPr>
        <p:grpSpPr>
          <a:xfrm>
            <a:off x="6560286" y="5116771"/>
            <a:ext cx="471937" cy="479497"/>
            <a:chOff x="6560286" y="5116771"/>
            <a:chExt cx="471937" cy="479497"/>
          </a:xfrm>
        </p:grpSpPr>
        <p:sp>
          <p:nvSpPr>
            <p:cNvPr id="519" name="椭圆"/>
            <p:cNvSpPr>
              <a:spLocks noChangeAspect="1"/>
            </p:cNvSpPr>
            <p:nvPr/>
          </p:nvSpPr>
          <p:spPr>
            <a:xfrm>
              <a:off x="6560286" y="5116771"/>
              <a:ext cx="471937" cy="47949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520" name="椭圆"/>
            <p:cNvSpPr>
              <a:spLocks noChangeAspect="1"/>
            </p:cNvSpPr>
            <p:nvPr/>
          </p:nvSpPr>
          <p:spPr>
            <a:xfrm>
              <a:off x="6618620" y="5176038"/>
              <a:ext cx="355271"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sp>
        <p:nvSpPr>
          <p:cNvPr id="522" name="矩形"/>
          <p:cNvSpPr>
            <a:spLocks/>
          </p:cNvSpPr>
          <p:nvPr/>
        </p:nvSpPr>
        <p:spPr>
          <a:xfrm>
            <a:off x="7030321" y="1875749"/>
            <a:ext cx="4171005" cy="87634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要有“科学规划、规划引导”、坚持一张蓝图干到底的系统思维</a:t>
            </a:r>
            <a:endParaRPr lang="zh-CN" altLang="en-US" sz="2200" b="1" i="0" u="none" strike="noStrike" kern="0" cap="none" spc="150" baseline="0" dirty="0">
              <a:solidFill>
                <a:srgbClr val="262626"/>
              </a:solidFill>
              <a:latin typeface="微软雅黑" charset="0"/>
              <a:ea typeface="微软雅黑" charset="0"/>
              <a:cs typeface="微软雅黑" charset="0"/>
            </a:endParaRPr>
          </a:p>
        </p:txBody>
      </p:sp>
      <p:sp>
        <p:nvSpPr>
          <p:cNvPr id="523" name="矩形"/>
          <p:cNvSpPr>
            <a:spLocks/>
          </p:cNvSpPr>
          <p:nvPr/>
        </p:nvSpPr>
        <p:spPr>
          <a:xfrm>
            <a:off x="7015664" y="3372679"/>
            <a:ext cx="4286509" cy="923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要有“崇尚实干、狠抓落实”的钉钉子精神</a:t>
            </a:r>
          </a:p>
        </p:txBody>
      </p:sp>
      <p:sp>
        <p:nvSpPr>
          <p:cNvPr id="524" name="矩形"/>
          <p:cNvSpPr>
            <a:spLocks/>
          </p:cNvSpPr>
          <p:nvPr/>
        </p:nvSpPr>
        <p:spPr>
          <a:xfrm>
            <a:off x="2761618" y="5828290"/>
            <a:ext cx="7119093" cy="59067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400" b="1" u="none" strike="noStrike" kern="1200" cap="none" spc="0" baseline="0" dirty="0">
                <a:solidFill>
                  <a:srgbClr val="800000"/>
                </a:solidFill>
                <a:latin typeface="微软雅黑" charset="0"/>
                <a:ea typeface="微软雅黑" charset="0"/>
                <a:cs typeface="微软雅黑" charset="0"/>
              </a:rPr>
              <a:t>“不贪一时之功、不求一时之名”，积小胜为大胜。</a:t>
            </a:r>
            <a:endParaRPr lang="zh-CN" altLang="en-US" sz="2400" b="1" i="0" u="none" strike="noStrike" kern="0" cap="none" spc="150" baseline="0" dirty="0">
              <a:solidFill>
                <a:srgbClr val="800000"/>
              </a:solidFill>
              <a:latin typeface="微软雅黑" charset="0"/>
              <a:ea typeface="微软雅黑" charset="0"/>
              <a:cs typeface="微软雅黑" charset="0"/>
            </a:endParaRPr>
          </a:p>
        </p:txBody>
      </p:sp>
      <p:sp>
        <p:nvSpPr>
          <p:cNvPr id="525" name="矩形"/>
          <p:cNvSpPr>
            <a:spLocks/>
          </p:cNvSpPr>
          <p:nvPr/>
        </p:nvSpPr>
        <p:spPr>
          <a:xfrm>
            <a:off x="343680" y="3023110"/>
            <a:ext cx="3534997" cy="1826414"/>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just" defTabSz="914273">
              <a:lnSpc>
                <a:spcPct val="11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长江经济带“共抓大保护，不搞大开发”是百年大计、千秋大业，不是一朝一夕的事情</a:t>
            </a:r>
            <a:endParaRPr lang="zh-CN" altLang="en-US" sz="2200" b="1" i="0" u="none" strike="noStrike" kern="0" cap="none" spc="0" baseline="0" dirty="0">
              <a:solidFill>
                <a:srgbClr val="000000"/>
              </a:solidFill>
              <a:latin typeface="黑体" pitchFamily="49" charset="-122"/>
              <a:ea typeface="黑体" pitchFamily="49" charset="-122"/>
              <a:cs typeface="微软雅黑" charset="0"/>
            </a:endParaRPr>
          </a:p>
        </p:txBody>
      </p:sp>
      <p:grpSp>
        <p:nvGrpSpPr>
          <p:cNvPr id="530" name="组合"/>
          <p:cNvGrpSpPr>
            <a:grpSpLocks/>
          </p:cNvGrpSpPr>
          <p:nvPr/>
        </p:nvGrpSpPr>
        <p:grpSpPr>
          <a:xfrm>
            <a:off x="1313985" y="1066500"/>
            <a:ext cx="8699202" cy="647988"/>
            <a:chOff x="1313985" y="1066500"/>
            <a:chExt cx="8699202" cy="647988"/>
          </a:xfrm>
        </p:grpSpPr>
        <p:sp>
          <p:nvSpPr>
            <p:cNvPr id="526" name="圆角矩形"/>
            <p:cNvSpPr>
              <a:spLocks/>
            </p:cNvSpPr>
            <p:nvPr/>
          </p:nvSpPr>
          <p:spPr>
            <a:xfrm>
              <a:off x="1692205" y="1084682"/>
              <a:ext cx="8320982"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527" name="椭圆"/>
            <p:cNvSpPr>
              <a:spLocks noChangeAspect="1"/>
            </p:cNvSpPr>
            <p:nvPr/>
          </p:nvSpPr>
          <p:spPr>
            <a:xfrm>
              <a:off x="1313985" y="1066500"/>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grpSp>
      <p:sp>
        <p:nvSpPr>
          <p:cNvPr id="531" name="矩形"/>
          <p:cNvSpPr>
            <a:spLocks/>
          </p:cNvSpPr>
          <p:nvPr/>
        </p:nvSpPr>
        <p:spPr>
          <a:xfrm>
            <a:off x="2059163" y="1173434"/>
            <a:ext cx="7141650" cy="480010"/>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800000"/>
                </a:solidFill>
                <a:latin typeface="微软雅黑" charset="0"/>
                <a:ea typeface="微软雅黑" charset="0"/>
                <a:cs typeface="微软雅黑" charset="0"/>
              </a:rPr>
              <a:t>正确把握总体谋划和久久为功的关系，坚定不移按一张蓝图干到底</a:t>
            </a:r>
          </a:p>
        </p:txBody>
      </p:sp>
      <p:sp>
        <p:nvSpPr>
          <p:cNvPr id="532" name="矩形"/>
          <p:cNvSpPr>
            <a:spLocks/>
          </p:cNvSpPr>
          <p:nvPr/>
        </p:nvSpPr>
        <p:spPr>
          <a:xfrm>
            <a:off x="7019168" y="4933153"/>
            <a:ext cx="5031726" cy="92333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要有“功成不必在我”的思想境界和“功成必定有我”的责任担当</a:t>
            </a:r>
          </a:p>
        </p:txBody>
      </p:sp>
      <p:pic>
        <p:nvPicPr>
          <p:cNvPr id="533"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
        <p:nvSpPr>
          <p:cNvPr id="34" name="椭圆">
            <a:extLst>
              <a:ext uri="{FF2B5EF4-FFF2-40B4-BE49-F238E27FC236}">
                <a16:creationId xmlns:a16="http://schemas.microsoft.com/office/drawing/2014/main" id="{E34DC72E-A20C-4A0F-9C85-9F0D95248634}"/>
              </a:ext>
            </a:extLst>
          </p:cNvPr>
          <p:cNvSpPr>
            <a:spLocks noChangeAspect="1"/>
          </p:cNvSpPr>
          <p:nvPr/>
        </p:nvSpPr>
        <p:spPr>
          <a:xfrm>
            <a:off x="1395109" y="1146593"/>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spTree>
    <p:extLst>
      <p:ext uri="{BB962C8B-B14F-4D97-AF65-F5344CB8AC3E}">
        <p14:creationId xmlns:p14="http://schemas.microsoft.com/office/powerpoint/2010/main" val="1554737159"/>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barn(outVertical)">
                                      <p:cBhvr>
                                        <p:cTn id="7" dur="500"/>
                                        <p:tgtEl>
                                          <p:spTgt spid="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0"/>
                                        </p:tgtEl>
                                        <p:attrNameLst>
                                          <p:attrName>style.visibility</p:attrName>
                                        </p:attrNameLst>
                                      </p:cBhvr>
                                      <p:to>
                                        <p:strVal val="visible"/>
                                      </p:to>
                                    </p:set>
                                    <p:animEffect transition="in" filter="wipe(left)">
                                      <p:cBhvr>
                                        <p:cTn id="12" dur="500"/>
                                        <p:tgtEl>
                                          <p:spTgt spid="5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31"/>
                                        </p:tgtEl>
                                        <p:attrNameLst>
                                          <p:attrName>style.visibility</p:attrName>
                                        </p:attrNameLst>
                                      </p:cBhvr>
                                      <p:to>
                                        <p:strVal val="visible"/>
                                      </p:to>
                                    </p:set>
                                    <p:animEffect transition="in" filter="wipe(left)">
                                      <p:cBhvr>
                                        <p:cTn id="15" dur="500"/>
                                        <p:tgtEl>
                                          <p:spTgt spid="53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07"/>
                                        </p:tgtEl>
                                        <p:attrNameLst>
                                          <p:attrName>style.visibility</p:attrName>
                                        </p:attrNameLst>
                                      </p:cBhvr>
                                      <p:to>
                                        <p:strVal val="visible"/>
                                      </p:to>
                                    </p:set>
                                    <p:animEffect transition="in" filter="box(in)">
                                      <p:cBhvr>
                                        <p:cTn id="18" dur="500"/>
                                        <p:tgtEl>
                                          <p:spTgt spid="50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12"/>
                                        </p:tgtEl>
                                        <p:attrNameLst>
                                          <p:attrName>style.visibility</p:attrName>
                                        </p:attrNameLst>
                                      </p:cBhvr>
                                      <p:to>
                                        <p:strVal val="visible"/>
                                      </p:to>
                                    </p:set>
                                    <p:animEffect transition="in" filter="box(in)">
                                      <p:cBhvr>
                                        <p:cTn id="21" dur="500"/>
                                        <p:tgtEl>
                                          <p:spTgt spid="51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5"/>
                                        </p:tgtEl>
                                        <p:attrNameLst>
                                          <p:attrName>style.visibility</p:attrName>
                                        </p:attrNameLst>
                                      </p:cBhvr>
                                      <p:to>
                                        <p:strVal val="visible"/>
                                      </p:to>
                                    </p:set>
                                    <p:animEffect transition="in" filter="box(in)">
                                      <p:cBhvr>
                                        <p:cTn id="24" dur="500"/>
                                        <p:tgtEl>
                                          <p:spTgt spid="5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18"/>
                                        </p:tgtEl>
                                        <p:attrNameLst>
                                          <p:attrName>style.visibility</p:attrName>
                                        </p:attrNameLst>
                                      </p:cBhvr>
                                      <p:to>
                                        <p:strVal val="visible"/>
                                      </p:to>
                                    </p:set>
                                    <p:animEffect transition="in" filter="box(in)">
                                      <p:cBhvr>
                                        <p:cTn id="27" dur="500"/>
                                        <p:tgtEl>
                                          <p:spTgt spid="51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21"/>
                                        </p:tgtEl>
                                        <p:attrNameLst>
                                          <p:attrName>style.visibility</p:attrName>
                                        </p:attrNameLst>
                                      </p:cBhvr>
                                      <p:to>
                                        <p:strVal val="visible"/>
                                      </p:to>
                                    </p:set>
                                    <p:animEffect transition="in" filter="box(in)">
                                      <p:cBhvr>
                                        <p:cTn id="30" dur="500"/>
                                        <p:tgtEl>
                                          <p:spTgt spid="521"/>
                                        </p:tgtEl>
                                      </p:cBhvr>
                                    </p:animEffect>
                                  </p:childTnLst>
                                </p:cTn>
                              </p:par>
                            </p:childTnLst>
                          </p:cTn>
                        </p:par>
                        <p:par>
                          <p:cTn id="31" fill="hold" nodeType="withGroup">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522"/>
                                        </p:tgtEl>
                                        <p:attrNameLst>
                                          <p:attrName>style.visibility</p:attrName>
                                        </p:attrNameLst>
                                      </p:cBhvr>
                                      <p:to>
                                        <p:strVal val="visible"/>
                                      </p:to>
                                    </p:set>
                                    <p:animEffect transition="in" filter="fade">
                                      <p:cBhvr>
                                        <p:cTn id="34" dur="500"/>
                                        <p:tgtEl>
                                          <p:spTgt spid="522"/>
                                        </p:tgtEl>
                                      </p:cBhvr>
                                    </p:animEffect>
                                    <p:anim calcmode="lin" valueType="num">
                                      <p:cBhvr>
                                        <p:cTn id="35" dur="500" fill="hold"/>
                                        <p:tgtEl>
                                          <p:spTgt spid="522"/>
                                        </p:tgtEl>
                                        <p:attrNameLst>
                                          <p:attrName>ppt_x</p:attrName>
                                        </p:attrNameLst>
                                      </p:cBhvr>
                                      <p:tavLst>
                                        <p:tav tm="0">
                                          <p:val>
                                            <p:strVal val="#ppt_x"/>
                                          </p:val>
                                        </p:tav>
                                        <p:tav tm="100000">
                                          <p:val>
                                            <p:strVal val="#ppt_x"/>
                                          </p:val>
                                        </p:tav>
                                      </p:tavLst>
                                    </p:anim>
                                    <p:anim calcmode="lin" valueType="num">
                                      <p:cBhvr>
                                        <p:cTn id="36" dur="500" fill="hold"/>
                                        <p:tgtEl>
                                          <p:spTgt spid="522"/>
                                        </p:tgtEl>
                                        <p:attrNameLst>
                                          <p:attrName>ppt_y</p:attrName>
                                        </p:attrNameLst>
                                      </p:cBhvr>
                                      <p:tavLst>
                                        <p:tav tm="0">
                                          <p:val>
                                            <p:strVal val="#ppt_y+.1"/>
                                          </p:val>
                                        </p:tav>
                                        <p:tav tm="100000">
                                          <p:val>
                                            <p:strVal val="#ppt_y"/>
                                          </p:val>
                                        </p:tav>
                                      </p:tavLst>
                                    </p:anim>
                                  </p:childTnLst>
                                </p:cTn>
                              </p:par>
                            </p:childTnLst>
                          </p:cTn>
                        </p:par>
                        <p:par>
                          <p:cTn id="37" fill="hold" nodeType="withGroup">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523"/>
                                        </p:tgtEl>
                                        <p:attrNameLst>
                                          <p:attrName>style.visibility</p:attrName>
                                        </p:attrNameLst>
                                      </p:cBhvr>
                                      <p:to>
                                        <p:strVal val="visible"/>
                                      </p:to>
                                    </p:set>
                                    <p:animEffect transition="in" filter="fade">
                                      <p:cBhvr>
                                        <p:cTn id="40" dur="500"/>
                                        <p:tgtEl>
                                          <p:spTgt spid="523"/>
                                        </p:tgtEl>
                                      </p:cBhvr>
                                    </p:animEffect>
                                    <p:anim calcmode="lin" valueType="num">
                                      <p:cBhvr>
                                        <p:cTn id="41" dur="500" fill="hold"/>
                                        <p:tgtEl>
                                          <p:spTgt spid="523"/>
                                        </p:tgtEl>
                                        <p:attrNameLst>
                                          <p:attrName>ppt_x</p:attrName>
                                        </p:attrNameLst>
                                      </p:cBhvr>
                                      <p:tavLst>
                                        <p:tav tm="0">
                                          <p:val>
                                            <p:strVal val="#ppt_x"/>
                                          </p:val>
                                        </p:tav>
                                        <p:tav tm="100000">
                                          <p:val>
                                            <p:strVal val="#ppt_x"/>
                                          </p:val>
                                        </p:tav>
                                      </p:tavLst>
                                    </p:anim>
                                    <p:anim calcmode="lin" valueType="num">
                                      <p:cBhvr>
                                        <p:cTn id="42" dur="500" fill="hold"/>
                                        <p:tgtEl>
                                          <p:spTgt spid="523"/>
                                        </p:tgtEl>
                                        <p:attrNameLst>
                                          <p:attrName>ppt_y</p:attrName>
                                        </p:attrNameLst>
                                      </p:cBhvr>
                                      <p:tavLst>
                                        <p:tav tm="0">
                                          <p:val>
                                            <p:strVal val="#ppt_y+.1"/>
                                          </p:val>
                                        </p:tav>
                                        <p:tav tm="100000">
                                          <p:val>
                                            <p:strVal val="#ppt_y"/>
                                          </p:val>
                                        </p:tav>
                                      </p:tavLst>
                                    </p:anim>
                                  </p:childTnLst>
                                </p:cTn>
                              </p:par>
                            </p:childTnLst>
                          </p:cTn>
                        </p:par>
                        <p:par>
                          <p:cTn id="43" fill="hold" nodeType="withGroup">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532"/>
                                        </p:tgtEl>
                                        <p:attrNameLst>
                                          <p:attrName>style.visibility</p:attrName>
                                        </p:attrNameLst>
                                      </p:cBhvr>
                                      <p:to>
                                        <p:strVal val="visible"/>
                                      </p:to>
                                    </p:set>
                                    <p:animEffect transition="in" filter="fade">
                                      <p:cBhvr>
                                        <p:cTn id="46" dur="500"/>
                                        <p:tgtEl>
                                          <p:spTgt spid="532"/>
                                        </p:tgtEl>
                                      </p:cBhvr>
                                    </p:animEffect>
                                    <p:anim calcmode="lin" valueType="num">
                                      <p:cBhvr>
                                        <p:cTn id="47" dur="500" fill="hold"/>
                                        <p:tgtEl>
                                          <p:spTgt spid="532"/>
                                        </p:tgtEl>
                                        <p:attrNameLst>
                                          <p:attrName>ppt_x</p:attrName>
                                        </p:attrNameLst>
                                      </p:cBhvr>
                                      <p:tavLst>
                                        <p:tav tm="0">
                                          <p:val>
                                            <p:strVal val="#ppt_x"/>
                                          </p:val>
                                        </p:tav>
                                        <p:tav tm="100000">
                                          <p:val>
                                            <p:strVal val="#ppt_x"/>
                                          </p:val>
                                        </p:tav>
                                      </p:tavLst>
                                    </p:anim>
                                    <p:anim calcmode="lin" valueType="num">
                                      <p:cBhvr>
                                        <p:cTn id="48" dur="500" fill="hold"/>
                                        <p:tgtEl>
                                          <p:spTgt spid="532"/>
                                        </p:tgtEl>
                                        <p:attrNameLst>
                                          <p:attrName>ppt_y</p:attrName>
                                        </p:attrNameLst>
                                      </p:cBhvr>
                                      <p:tavLst>
                                        <p:tav tm="0">
                                          <p:val>
                                            <p:strVal val="#ppt_y+.1"/>
                                          </p:val>
                                        </p:tav>
                                        <p:tav tm="100000">
                                          <p:val>
                                            <p:strVal val="#ppt_y"/>
                                          </p:val>
                                        </p:tav>
                                      </p:tavLst>
                                    </p:anim>
                                  </p:childTnLst>
                                </p:cTn>
                              </p:par>
                            </p:childTnLst>
                          </p:cTn>
                        </p:par>
                        <p:par>
                          <p:cTn id="49" fill="hold" nodeType="withGroup">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524"/>
                                        </p:tgtEl>
                                        <p:attrNameLst>
                                          <p:attrName>style.visibility</p:attrName>
                                        </p:attrNameLst>
                                      </p:cBhvr>
                                      <p:to>
                                        <p:strVal val="visible"/>
                                      </p:to>
                                    </p:set>
                                    <p:animEffect transition="in" filter="fade">
                                      <p:cBhvr>
                                        <p:cTn id="52" dur="500"/>
                                        <p:tgtEl>
                                          <p:spTgt spid="524"/>
                                        </p:tgtEl>
                                      </p:cBhvr>
                                    </p:animEffect>
                                    <p:anim calcmode="lin" valueType="num">
                                      <p:cBhvr>
                                        <p:cTn id="53" dur="500" fill="hold"/>
                                        <p:tgtEl>
                                          <p:spTgt spid="524"/>
                                        </p:tgtEl>
                                        <p:attrNameLst>
                                          <p:attrName>ppt_x</p:attrName>
                                        </p:attrNameLst>
                                      </p:cBhvr>
                                      <p:tavLst>
                                        <p:tav tm="0">
                                          <p:val>
                                            <p:strVal val="#ppt_x"/>
                                          </p:val>
                                        </p:tav>
                                        <p:tav tm="100000">
                                          <p:val>
                                            <p:strVal val="#ppt_x"/>
                                          </p:val>
                                        </p:tav>
                                      </p:tavLst>
                                    </p:anim>
                                    <p:anim calcmode="lin" valueType="num">
                                      <p:cBhvr>
                                        <p:cTn id="54" dur="500" fill="hold"/>
                                        <p:tgtEl>
                                          <p:spTgt spid="5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25"/>
                                        </p:tgtEl>
                                        <p:attrNameLst>
                                          <p:attrName>style.visibility</p:attrName>
                                        </p:attrNameLst>
                                      </p:cBhvr>
                                      <p:to>
                                        <p:strVal val="visible"/>
                                      </p:to>
                                    </p:set>
                                    <p:animEffect transition="in" filter="fade">
                                      <p:cBhvr>
                                        <p:cTn id="59" dur="1000"/>
                                        <p:tgtEl>
                                          <p:spTgt spid="525"/>
                                        </p:tgtEl>
                                      </p:cBhvr>
                                    </p:animEffect>
                                    <p:anim calcmode="lin" valueType="num">
                                      <p:cBhvr>
                                        <p:cTn id="60" dur="1000" fill="hold"/>
                                        <p:tgtEl>
                                          <p:spTgt spid="525"/>
                                        </p:tgtEl>
                                        <p:attrNameLst>
                                          <p:attrName>ppt_x</p:attrName>
                                        </p:attrNameLst>
                                      </p:cBhvr>
                                      <p:tavLst>
                                        <p:tav tm="0">
                                          <p:val>
                                            <p:strVal val="#ppt_x"/>
                                          </p:val>
                                        </p:tav>
                                        <p:tav tm="100000">
                                          <p:val>
                                            <p:strVal val="#ppt_x"/>
                                          </p:val>
                                        </p:tav>
                                      </p:tavLst>
                                    </p:anim>
                                    <p:anim calcmode="lin" valueType="num">
                                      <p:cBhvr>
                                        <p:cTn id="61" dur="1000" fill="hold"/>
                                        <p:tgtEl>
                                          <p:spTgt spid="5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p:bldP spid="507" grpId="0" animBg="1"/>
      <p:bldP spid="512" grpId="0" animBg="1"/>
      <p:bldP spid="515" grpId="0" animBg="1"/>
      <p:bldP spid="518" grpId="0" animBg="1"/>
      <p:bldP spid="521" grpId="0" animBg="1"/>
      <p:bldP spid="522" grpId="0"/>
      <p:bldP spid="523" grpId="0"/>
      <p:bldP spid="524" grpId="0"/>
      <p:bldP spid="525" grpId="0" animBg="1"/>
      <p:bldP spid="530" grpId="0" animBg="1"/>
      <p:bldP spid="531" grpId="0"/>
      <p:bldP spid="5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40" name="矩形"/>
          <p:cNvSpPr>
            <a:spLocks/>
          </p:cNvSpPr>
          <p:nvPr/>
        </p:nvSpPr>
        <p:spPr>
          <a:xfrm>
            <a:off x="1290917" y="224512"/>
            <a:ext cx="6938682"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推动长江经济带建设现代化经济体系</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541" name="矩形"/>
          <p:cNvSpPr>
            <a:spLocks/>
          </p:cNvSpPr>
          <p:nvPr/>
        </p:nvSpPr>
        <p:spPr>
          <a:xfrm>
            <a:off x="3583807" y="2258470"/>
            <a:ext cx="7959147" cy="3299331"/>
          </a:xfrm>
          <a:prstGeom prst="rect">
            <a:avLst/>
          </a:prstGeom>
          <a:noFill/>
          <a:ln w="12700" cap="flat" cmpd="sng">
            <a:solidFill>
              <a:srgbClr val="C00000"/>
            </a:solidFill>
            <a:prstDash val="solid"/>
            <a:miter/>
          </a:ln>
        </p:spPr>
      </p:sp>
      <p:sp>
        <p:nvSpPr>
          <p:cNvPr id="542" name="矩形"/>
          <p:cNvSpPr>
            <a:spLocks/>
          </p:cNvSpPr>
          <p:nvPr/>
        </p:nvSpPr>
        <p:spPr>
          <a:xfrm>
            <a:off x="258183" y="2256304"/>
            <a:ext cx="3849379" cy="3320351"/>
          </a:xfrm>
          <a:prstGeom prst="rect">
            <a:avLst/>
          </a:prstGeom>
          <a:solidFill>
            <a:srgbClr val="C00000"/>
          </a:solidFill>
          <a:ln w="9525" cap="flat" cmpd="sng">
            <a:solidFill>
              <a:srgbClr val="C00000"/>
            </a:solidFill>
            <a:prstDash val="solid"/>
            <a:round/>
          </a:ln>
        </p:spPr>
      </p:sp>
      <p:sp>
        <p:nvSpPr>
          <p:cNvPr id="543" name="矩形"/>
          <p:cNvSpPr>
            <a:spLocks/>
          </p:cNvSpPr>
          <p:nvPr/>
        </p:nvSpPr>
        <p:spPr>
          <a:xfrm>
            <a:off x="4867288" y="2463043"/>
            <a:ext cx="6523258" cy="728274"/>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a:solidFill>
                  <a:schemeClr val="tx1"/>
                </a:solidFill>
                <a:latin typeface="方正仿宋_GBK" charset="0"/>
                <a:ea typeface="方正仿宋_GBK" charset="0"/>
                <a:cs typeface="Times New Roman" charset="0"/>
              </a:rPr>
              <a:t>坚定不移把破除旧动能作为增添发展新动能、厚植整体实力的重要内容</a:t>
            </a:r>
            <a:endParaRPr lang="zh-CN" altLang="en-US" sz="2200" b="1" u="none" strike="noStrike" kern="1200" cap="none" spc="0" baseline="0">
              <a:solidFill>
                <a:srgbClr val="404040"/>
              </a:solidFill>
              <a:latin typeface="Arial" charset="0"/>
              <a:ea typeface="微软雅黑" charset="0"/>
              <a:cs typeface="微软雅黑" charset="0"/>
              <a:sym typeface="微软雅黑" charset="0"/>
            </a:endParaRPr>
          </a:p>
        </p:txBody>
      </p:sp>
      <p:sp>
        <p:nvSpPr>
          <p:cNvPr id="544" name="矩形"/>
          <p:cNvSpPr>
            <a:spLocks/>
          </p:cNvSpPr>
          <p:nvPr/>
        </p:nvSpPr>
        <p:spPr>
          <a:xfrm>
            <a:off x="4846765" y="3477075"/>
            <a:ext cx="6647092" cy="707886"/>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a:solidFill>
                  <a:schemeClr val="tx1"/>
                </a:solidFill>
                <a:latin typeface="方正仿宋_GBK" charset="0"/>
                <a:ea typeface="方正仿宋_GBK" charset="0"/>
                <a:cs typeface="Times New Roman" charset="0"/>
              </a:rPr>
              <a:t>积极稳妥腾退化解旧动能，破除无效供给，为新动能发展创造条件、留出空间</a:t>
            </a:r>
            <a:endParaRPr lang="zh-CN" altLang="en-US" sz="2200" b="1" u="none" strike="noStrike" kern="1200" cap="none" spc="0" baseline="0">
              <a:solidFill>
                <a:schemeClr val="tx1"/>
              </a:solidFill>
              <a:latin typeface="方正仿宋_GBK" charset="0"/>
              <a:ea typeface="方正仿宋_GBK" charset="0"/>
              <a:cs typeface="Times New Roman" charset="0"/>
              <a:sym typeface="微软雅黑" charset="0"/>
            </a:endParaRPr>
          </a:p>
        </p:txBody>
      </p:sp>
      <p:sp>
        <p:nvSpPr>
          <p:cNvPr id="545" name="矩形"/>
          <p:cNvSpPr>
            <a:spLocks/>
          </p:cNvSpPr>
          <p:nvPr/>
        </p:nvSpPr>
        <p:spPr>
          <a:xfrm>
            <a:off x="4895863" y="4546510"/>
            <a:ext cx="6647092" cy="873819"/>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a:solidFill>
                  <a:schemeClr val="tx1"/>
                </a:solidFill>
                <a:latin typeface="方正仿宋_GBK" charset="0"/>
                <a:ea typeface="方正仿宋_GBK" charset="0"/>
                <a:cs typeface="Times New Roman" charset="0"/>
              </a:rPr>
              <a:t>大力实施创新驱动发展战略，培育发展先进产能，增加有效供给，加快形成战略性新兴产业集群</a:t>
            </a:r>
            <a:endParaRPr lang="zh-CN" altLang="en-US" sz="2200" b="1" u="none" strike="noStrike" kern="1200" cap="none" spc="0" baseline="0">
              <a:solidFill>
                <a:schemeClr val="tx1"/>
              </a:solidFill>
              <a:latin typeface="方正仿宋_GBK" charset="0"/>
              <a:ea typeface="方正仿宋_GBK" charset="0"/>
              <a:cs typeface="Times New Roman" charset="0"/>
              <a:sym typeface="微软雅黑" charset="0"/>
            </a:endParaRPr>
          </a:p>
        </p:txBody>
      </p:sp>
      <p:sp>
        <p:nvSpPr>
          <p:cNvPr id="546" name="圆角矩形"/>
          <p:cNvSpPr>
            <a:spLocks/>
          </p:cNvSpPr>
          <p:nvPr/>
        </p:nvSpPr>
        <p:spPr>
          <a:xfrm>
            <a:off x="4526480" y="2709187"/>
            <a:ext cx="276952" cy="284527"/>
          </a:xfrm>
          <a:prstGeom prst="roundRect">
            <a:avLst>
              <a:gd name="adj" fmla="val 16666"/>
            </a:avLst>
          </a:prstGeom>
          <a:solidFill>
            <a:srgbClr val="C00000"/>
          </a:solidFill>
          <a:ln w="12700" cap="flat" cmpd="sng">
            <a:noFill/>
            <a:prstDash val="solid"/>
            <a:miter/>
          </a:ln>
        </p:spPr>
        <p:txBody>
          <a:bodyPr vert="horz" wrap="square" lIns="0" tIns="45720" rIns="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sym typeface="微软雅黑" charset="0"/>
              </a:rPr>
              <a:t>1</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47" name="圆角矩形"/>
          <p:cNvSpPr>
            <a:spLocks/>
          </p:cNvSpPr>
          <p:nvPr/>
        </p:nvSpPr>
        <p:spPr>
          <a:xfrm>
            <a:off x="4526480" y="3694444"/>
            <a:ext cx="276952" cy="284528"/>
          </a:xfrm>
          <a:prstGeom prst="roundRect">
            <a:avLst>
              <a:gd name="adj" fmla="val 16666"/>
            </a:avLst>
          </a:prstGeom>
          <a:solidFill>
            <a:srgbClr val="C00000"/>
          </a:solidFill>
          <a:ln w="12700" cap="flat" cmpd="sng">
            <a:noFill/>
            <a:prstDash val="solid"/>
            <a:miter/>
          </a:ln>
        </p:spPr>
        <p:txBody>
          <a:bodyPr vert="horz" wrap="square" lIns="0" tIns="45720" rIns="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sym typeface="微软雅黑" charset="0"/>
              </a:rPr>
              <a:t>2</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48" name="圆角矩形"/>
          <p:cNvSpPr>
            <a:spLocks/>
          </p:cNvSpPr>
          <p:nvPr/>
        </p:nvSpPr>
        <p:spPr>
          <a:xfrm>
            <a:off x="4572018" y="4773539"/>
            <a:ext cx="276952" cy="284527"/>
          </a:xfrm>
          <a:prstGeom prst="roundRect">
            <a:avLst>
              <a:gd name="adj" fmla="val 16666"/>
            </a:avLst>
          </a:prstGeom>
          <a:solidFill>
            <a:srgbClr val="C00000"/>
          </a:solidFill>
          <a:ln w="12700" cap="flat" cmpd="sng">
            <a:noFill/>
            <a:prstDash val="solid"/>
            <a:miter/>
          </a:ln>
        </p:spPr>
        <p:txBody>
          <a:bodyPr vert="horz" wrap="square" lIns="0" tIns="45720" rIns="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sym typeface="微软雅黑" charset="0"/>
              </a:rPr>
              <a:t>3</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49" name="矩形"/>
          <p:cNvSpPr>
            <a:spLocks/>
          </p:cNvSpPr>
          <p:nvPr/>
        </p:nvSpPr>
        <p:spPr>
          <a:xfrm>
            <a:off x="643774" y="2518730"/>
            <a:ext cx="3078196" cy="2508286"/>
          </a:xfrm>
          <a:prstGeom prst="rect">
            <a:avLst/>
          </a:prstGeom>
          <a:noFill/>
          <a:ln w="9525" cap="flat" cmpd="sng">
            <a:noFill/>
            <a:prstDash val="solid"/>
            <a:round/>
          </a:ln>
        </p:spPr>
        <p:txBody>
          <a:bodyPr vert="horz" wrap="square" lIns="91440" tIns="45720" rIns="91440" bIns="45720" anchor="ctr" anchorCtr="1">
            <a:prstTxWarp prst="textNoShape">
              <a:avLst/>
            </a:prstTxWarp>
          </a:bodyPr>
          <a:lstStyle/>
          <a:p>
            <a:pPr marL="0" indent="0" algn="l">
              <a:lnSpc>
                <a:spcPct val="115000"/>
              </a:lnSpc>
              <a:spcBef>
                <a:spcPct val="20000"/>
              </a:spcBef>
              <a:spcAft>
                <a:spcPts val="0"/>
              </a:spcAft>
              <a:buNone/>
            </a:pPr>
            <a:r>
              <a:rPr lang="zh-CN" altLang="en-US" sz="2800" u="none" strike="noStrike" kern="1200" cap="none" spc="0" baseline="0">
                <a:solidFill>
                  <a:schemeClr val="bg1"/>
                </a:solidFill>
                <a:latin typeface="微软雅黑" charset="0"/>
                <a:ea typeface="微软雅黑" charset="0"/>
                <a:cs typeface="微软雅黑" charset="0"/>
              </a:rPr>
              <a:t>破除旧动能</a:t>
            </a:r>
            <a:endParaRPr lang="en-US" altLang="zh-CN" sz="2800" u="none" strike="noStrike" kern="1200" cap="none" spc="0" baseline="0">
              <a:solidFill>
                <a:schemeClr val="bg1"/>
              </a:solidFill>
              <a:latin typeface="微软雅黑" charset="0"/>
              <a:ea typeface="微软雅黑" charset="0"/>
              <a:cs typeface="微软雅黑" charset="0"/>
            </a:endParaRPr>
          </a:p>
          <a:p>
            <a:pPr marL="0" indent="0" algn="l">
              <a:lnSpc>
                <a:spcPct val="115000"/>
              </a:lnSpc>
              <a:spcBef>
                <a:spcPct val="20000"/>
              </a:spcBef>
              <a:spcAft>
                <a:spcPts val="0"/>
              </a:spcAft>
              <a:buNone/>
            </a:pPr>
            <a:r>
              <a:rPr lang="zh-CN" altLang="en-US" sz="2800" u="none" strike="noStrike" kern="1200" cap="none" spc="0" baseline="0">
                <a:solidFill>
                  <a:schemeClr val="bg1"/>
                </a:solidFill>
                <a:latin typeface="微软雅黑" charset="0"/>
                <a:ea typeface="微软雅黑" charset="0"/>
                <a:cs typeface="微软雅黑" charset="0"/>
              </a:rPr>
              <a:t>培育新动能</a:t>
            </a:r>
            <a:endParaRPr lang="zh-CN" altLang="en-US" sz="2800" u="none" strike="noStrike" kern="1200" cap="none" spc="0" baseline="0">
              <a:solidFill>
                <a:schemeClr val="bg1"/>
              </a:solidFill>
              <a:latin typeface="Arial" charset="0"/>
              <a:ea typeface="微软雅黑" charset="0"/>
              <a:cs typeface="微软雅黑" charset="0"/>
              <a:sym typeface="微软雅黑" charset="0"/>
            </a:endParaRPr>
          </a:p>
        </p:txBody>
      </p:sp>
      <p:grpSp>
        <p:nvGrpSpPr>
          <p:cNvPr id="554" name="组合"/>
          <p:cNvGrpSpPr>
            <a:grpSpLocks/>
          </p:cNvGrpSpPr>
          <p:nvPr/>
        </p:nvGrpSpPr>
        <p:grpSpPr>
          <a:xfrm>
            <a:off x="1602805" y="1145774"/>
            <a:ext cx="8699204" cy="647988"/>
            <a:chOff x="1602805" y="1145774"/>
            <a:chExt cx="8699204" cy="647988"/>
          </a:xfrm>
        </p:grpSpPr>
        <p:sp>
          <p:nvSpPr>
            <p:cNvPr id="550" name="圆角矩形"/>
            <p:cNvSpPr>
              <a:spLocks/>
            </p:cNvSpPr>
            <p:nvPr/>
          </p:nvSpPr>
          <p:spPr>
            <a:xfrm>
              <a:off x="1981025" y="1163956"/>
              <a:ext cx="8320984" cy="628393"/>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551" name="椭圆"/>
            <p:cNvSpPr>
              <a:spLocks noChangeAspect="1"/>
            </p:cNvSpPr>
            <p:nvPr/>
          </p:nvSpPr>
          <p:spPr>
            <a:xfrm>
              <a:off x="1602805" y="1145774"/>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grpSp>
      <p:sp>
        <p:nvSpPr>
          <p:cNvPr id="555" name="矩形"/>
          <p:cNvSpPr>
            <a:spLocks/>
          </p:cNvSpPr>
          <p:nvPr/>
        </p:nvSpPr>
        <p:spPr>
          <a:xfrm>
            <a:off x="2256109" y="1256082"/>
            <a:ext cx="8181200" cy="480011"/>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800000"/>
                </a:solidFill>
                <a:latin typeface="微软雅黑" charset="0"/>
                <a:ea typeface="微软雅黑" charset="0"/>
                <a:cs typeface="微软雅黑" charset="0"/>
              </a:rPr>
              <a:t>正确把握破除旧动能和培育新动能的关系，推动长江经济带建设现代化经济体系</a:t>
            </a:r>
          </a:p>
        </p:txBody>
      </p:sp>
      <p:pic>
        <p:nvPicPr>
          <p:cNvPr id="556"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
        <p:nvSpPr>
          <p:cNvPr id="19" name="椭圆">
            <a:extLst>
              <a:ext uri="{FF2B5EF4-FFF2-40B4-BE49-F238E27FC236}">
                <a16:creationId xmlns:a16="http://schemas.microsoft.com/office/drawing/2014/main" id="{1350A555-1DB6-41D9-91F2-B39B8011FB24}"/>
              </a:ext>
            </a:extLst>
          </p:cNvPr>
          <p:cNvSpPr>
            <a:spLocks noChangeAspect="1"/>
          </p:cNvSpPr>
          <p:nvPr/>
        </p:nvSpPr>
        <p:spPr>
          <a:xfrm>
            <a:off x="1688794" y="1225867"/>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spTree>
    <p:extLst>
      <p:ext uri="{BB962C8B-B14F-4D97-AF65-F5344CB8AC3E}">
        <p14:creationId xmlns:p14="http://schemas.microsoft.com/office/powerpoint/2010/main" val="39948324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barn(outVertical)">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4"/>
                                        </p:tgtEl>
                                        <p:attrNameLst>
                                          <p:attrName>style.visibility</p:attrName>
                                        </p:attrNameLst>
                                      </p:cBhvr>
                                      <p:to>
                                        <p:strVal val="visible"/>
                                      </p:to>
                                    </p:set>
                                    <p:animEffect transition="in" filter="wipe(left)">
                                      <p:cBhvr>
                                        <p:cTn id="12" dur="500"/>
                                        <p:tgtEl>
                                          <p:spTgt spid="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5"/>
                                        </p:tgtEl>
                                        <p:attrNameLst>
                                          <p:attrName>style.visibility</p:attrName>
                                        </p:attrNameLst>
                                      </p:cBhvr>
                                      <p:to>
                                        <p:strVal val="visible"/>
                                      </p:to>
                                    </p:set>
                                    <p:animEffect transition="in" filter="wipe(left)">
                                      <p:cBhvr>
                                        <p:cTn id="17" dur="500"/>
                                        <p:tgtEl>
                                          <p:spTgt spid="55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2"/>
                                        </p:tgtEl>
                                        <p:attrNameLst>
                                          <p:attrName>style.visibility</p:attrName>
                                        </p:attrNameLst>
                                      </p:cBhvr>
                                      <p:to>
                                        <p:strVal val="visible"/>
                                      </p:to>
                                    </p:set>
                                    <p:anim calcmode="lin" valueType="num">
                                      <p:cBhvr additive="base">
                                        <p:cTn id="22" dur="500" fill="hold"/>
                                        <p:tgtEl>
                                          <p:spTgt spid="542"/>
                                        </p:tgtEl>
                                        <p:attrNameLst>
                                          <p:attrName>ppt_x</p:attrName>
                                        </p:attrNameLst>
                                      </p:cBhvr>
                                      <p:tavLst>
                                        <p:tav tm="0">
                                          <p:val>
                                            <p:strVal val="#ppt_x"/>
                                          </p:val>
                                        </p:tav>
                                        <p:tav tm="100000">
                                          <p:val>
                                            <p:strVal val="#ppt_x"/>
                                          </p:val>
                                        </p:tav>
                                      </p:tavLst>
                                    </p:anim>
                                    <p:anim calcmode="lin" valueType="num">
                                      <p:cBhvr additive="base">
                                        <p:cTn id="23" dur="500" fill="hold"/>
                                        <p:tgtEl>
                                          <p:spTgt spid="542"/>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541"/>
                                        </p:tgtEl>
                                        <p:attrNameLst>
                                          <p:attrName>style.visibility</p:attrName>
                                        </p:attrNameLst>
                                      </p:cBhvr>
                                      <p:to>
                                        <p:strVal val="visible"/>
                                      </p:to>
                                    </p:set>
                                    <p:animEffect transition="in" filter="wipe(left)">
                                      <p:cBhvr>
                                        <p:cTn id="26" dur="500"/>
                                        <p:tgtEl>
                                          <p:spTgt spid="541"/>
                                        </p:tgtEl>
                                      </p:cBhvr>
                                    </p:animEffect>
                                  </p:childTnLst>
                                </p:cTn>
                              </p:par>
                            </p:childTnLst>
                          </p:cTn>
                        </p:par>
                        <p:par>
                          <p:cTn id="27" fill="hold" nodeType="with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549"/>
                                        </p:tgtEl>
                                        <p:attrNameLst>
                                          <p:attrName>style.visibility</p:attrName>
                                        </p:attrNameLst>
                                      </p:cBhvr>
                                      <p:to>
                                        <p:strVal val="visible"/>
                                      </p:to>
                                    </p:set>
                                    <p:anim calcmode="lin" valueType="num">
                                      <p:cBhvr>
                                        <p:cTn id="30" dur="500" fill="hold"/>
                                        <p:tgtEl>
                                          <p:spTgt spid="549"/>
                                        </p:tgtEl>
                                        <p:attrNameLst>
                                          <p:attrName>ppt_w</p:attrName>
                                        </p:attrNameLst>
                                      </p:cBhvr>
                                      <p:tavLst>
                                        <p:tav tm="0">
                                          <p:val>
                                            <p:fltVal val="0"/>
                                          </p:val>
                                        </p:tav>
                                        <p:tav tm="100000">
                                          <p:val>
                                            <p:strVal val="#ppt_w"/>
                                          </p:val>
                                        </p:tav>
                                      </p:tavLst>
                                    </p:anim>
                                    <p:anim calcmode="lin" valueType="num">
                                      <p:cBhvr>
                                        <p:cTn id="31" dur="500" fill="hold"/>
                                        <p:tgtEl>
                                          <p:spTgt spid="549"/>
                                        </p:tgtEl>
                                        <p:attrNameLst>
                                          <p:attrName>ppt_h</p:attrName>
                                        </p:attrNameLst>
                                      </p:cBhvr>
                                      <p:tavLst>
                                        <p:tav tm="0">
                                          <p:val>
                                            <p:fltVal val="0"/>
                                          </p:val>
                                        </p:tav>
                                        <p:tav tm="100000">
                                          <p:val>
                                            <p:strVal val="#ppt_h"/>
                                          </p:val>
                                        </p:tav>
                                      </p:tavLst>
                                    </p:anim>
                                    <p:animEffect transition="in" filter="fade">
                                      <p:cBhvr>
                                        <p:cTn id="32" dur="500"/>
                                        <p:tgtEl>
                                          <p:spTgt spid="549"/>
                                        </p:tgtEl>
                                      </p:cBhvr>
                                    </p:animEffect>
                                  </p:childTnLst>
                                </p:cTn>
                              </p:par>
                            </p:childTnLst>
                          </p:cTn>
                        </p:par>
                        <p:par>
                          <p:cTn id="33" fill="hold" nodeType="withGroup">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546"/>
                                        </p:tgtEl>
                                        <p:attrNameLst>
                                          <p:attrName>style.visibility</p:attrName>
                                        </p:attrNameLst>
                                      </p:cBhvr>
                                      <p:to>
                                        <p:strVal val="visible"/>
                                      </p:to>
                                    </p:set>
                                    <p:anim calcmode="lin" valueType="num">
                                      <p:cBhvr>
                                        <p:cTn id="36" dur="500" fill="hold"/>
                                        <p:tgtEl>
                                          <p:spTgt spid="546"/>
                                        </p:tgtEl>
                                        <p:attrNameLst>
                                          <p:attrName>ppt_w</p:attrName>
                                        </p:attrNameLst>
                                      </p:cBhvr>
                                      <p:tavLst>
                                        <p:tav tm="0">
                                          <p:val>
                                            <p:fltVal val="0"/>
                                          </p:val>
                                        </p:tav>
                                        <p:tav tm="100000">
                                          <p:val>
                                            <p:strVal val="#ppt_w"/>
                                          </p:val>
                                        </p:tav>
                                      </p:tavLst>
                                    </p:anim>
                                    <p:anim calcmode="lin" valueType="num">
                                      <p:cBhvr>
                                        <p:cTn id="37" dur="500" fill="hold"/>
                                        <p:tgtEl>
                                          <p:spTgt spid="546"/>
                                        </p:tgtEl>
                                        <p:attrNameLst>
                                          <p:attrName>ppt_h</p:attrName>
                                        </p:attrNameLst>
                                      </p:cBhvr>
                                      <p:tavLst>
                                        <p:tav tm="0">
                                          <p:val>
                                            <p:fltVal val="0"/>
                                          </p:val>
                                        </p:tav>
                                        <p:tav tm="100000">
                                          <p:val>
                                            <p:strVal val="#ppt_h"/>
                                          </p:val>
                                        </p:tav>
                                      </p:tavLst>
                                    </p:anim>
                                    <p:animEffect transition="in" filter="fade">
                                      <p:cBhvr>
                                        <p:cTn id="38" dur="500"/>
                                        <p:tgtEl>
                                          <p:spTgt spid="546"/>
                                        </p:tgtEl>
                                      </p:cBhvr>
                                    </p:animEffect>
                                  </p:childTnLst>
                                </p:cTn>
                              </p:par>
                            </p:childTnLst>
                          </p:cTn>
                        </p:par>
                        <p:par>
                          <p:cTn id="39" fill="hold" nodeType="withGroup">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543"/>
                                        </p:tgtEl>
                                        <p:attrNameLst>
                                          <p:attrName>style.visibility</p:attrName>
                                        </p:attrNameLst>
                                      </p:cBhvr>
                                      <p:to>
                                        <p:strVal val="visible"/>
                                      </p:to>
                                    </p:set>
                                    <p:animEffect transition="in" filter="fade">
                                      <p:cBhvr>
                                        <p:cTn id="42" dur="1000"/>
                                        <p:tgtEl>
                                          <p:spTgt spid="543"/>
                                        </p:tgtEl>
                                      </p:cBhvr>
                                    </p:animEffect>
                                    <p:anim calcmode="lin" valueType="num">
                                      <p:cBhvr>
                                        <p:cTn id="43" dur="1000" fill="hold"/>
                                        <p:tgtEl>
                                          <p:spTgt spid="543"/>
                                        </p:tgtEl>
                                        <p:attrNameLst>
                                          <p:attrName>ppt_x</p:attrName>
                                        </p:attrNameLst>
                                      </p:cBhvr>
                                      <p:tavLst>
                                        <p:tav tm="0">
                                          <p:val>
                                            <p:strVal val="#ppt_x"/>
                                          </p:val>
                                        </p:tav>
                                        <p:tav tm="100000">
                                          <p:val>
                                            <p:strVal val="#ppt_x"/>
                                          </p:val>
                                        </p:tav>
                                      </p:tavLst>
                                    </p:anim>
                                    <p:anim calcmode="lin" valueType="num">
                                      <p:cBhvr>
                                        <p:cTn id="44" dur="1000" fill="hold"/>
                                        <p:tgtEl>
                                          <p:spTgt spid="543"/>
                                        </p:tgtEl>
                                        <p:attrNameLst>
                                          <p:attrName>ppt_y</p:attrName>
                                        </p:attrNameLst>
                                      </p:cBhvr>
                                      <p:tavLst>
                                        <p:tav tm="0">
                                          <p:val>
                                            <p:strVal val="#ppt_y+.1"/>
                                          </p:val>
                                        </p:tav>
                                        <p:tav tm="100000">
                                          <p:val>
                                            <p:strVal val="#ppt_y"/>
                                          </p:val>
                                        </p:tav>
                                      </p:tavLst>
                                    </p:anim>
                                  </p:childTnLst>
                                </p:cTn>
                              </p:par>
                            </p:childTnLst>
                          </p:cTn>
                        </p:par>
                        <p:par>
                          <p:cTn id="45" fill="hold" nodeType="withGroup">
                            <p:stCondLst>
                              <p:cond delay="2500"/>
                            </p:stCondLst>
                            <p:childTnLst>
                              <p:par>
                                <p:cTn id="46" presetID="53" presetClass="entr" presetSubtype="0" fill="hold" grpId="0" nodeType="afterEffect">
                                  <p:stCondLst>
                                    <p:cond delay="0"/>
                                  </p:stCondLst>
                                  <p:childTnLst>
                                    <p:set>
                                      <p:cBhvr>
                                        <p:cTn id="47" dur="1" fill="hold">
                                          <p:stCondLst>
                                            <p:cond delay="0"/>
                                          </p:stCondLst>
                                        </p:cTn>
                                        <p:tgtEl>
                                          <p:spTgt spid="547"/>
                                        </p:tgtEl>
                                        <p:attrNameLst>
                                          <p:attrName>style.visibility</p:attrName>
                                        </p:attrNameLst>
                                      </p:cBhvr>
                                      <p:to>
                                        <p:strVal val="visible"/>
                                      </p:to>
                                    </p:set>
                                    <p:anim calcmode="lin" valueType="num">
                                      <p:cBhvr>
                                        <p:cTn id="48" dur="500" fill="hold"/>
                                        <p:tgtEl>
                                          <p:spTgt spid="547"/>
                                        </p:tgtEl>
                                        <p:attrNameLst>
                                          <p:attrName>ppt_w</p:attrName>
                                        </p:attrNameLst>
                                      </p:cBhvr>
                                      <p:tavLst>
                                        <p:tav tm="0">
                                          <p:val>
                                            <p:fltVal val="0"/>
                                          </p:val>
                                        </p:tav>
                                        <p:tav tm="100000">
                                          <p:val>
                                            <p:strVal val="#ppt_w"/>
                                          </p:val>
                                        </p:tav>
                                      </p:tavLst>
                                    </p:anim>
                                    <p:anim calcmode="lin" valueType="num">
                                      <p:cBhvr>
                                        <p:cTn id="49" dur="500" fill="hold"/>
                                        <p:tgtEl>
                                          <p:spTgt spid="547"/>
                                        </p:tgtEl>
                                        <p:attrNameLst>
                                          <p:attrName>ppt_h</p:attrName>
                                        </p:attrNameLst>
                                      </p:cBhvr>
                                      <p:tavLst>
                                        <p:tav tm="0">
                                          <p:val>
                                            <p:fltVal val="0"/>
                                          </p:val>
                                        </p:tav>
                                        <p:tav tm="100000">
                                          <p:val>
                                            <p:strVal val="#ppt_h"/>
                                          </p:val>
                                        </p:tav>
                                      </p:tavLst>
                                    </p:anim>
                                    <p:animEffect transition="in" filter="fade">
                                      <p:cBhvr>
                                        <p:cTn id="50" dur="500"/>
                                        <p:tgtEl>
                                          <p:spTgt spid="547"/>
                                        </p:tgtEl>
                                      </p:cBhvr>
                                    </p:animEffect>
                                  </p:childTnLst>
                                </p:cTn>
                              </p:par>
                            </p:childTnLst>
                          </p:cTn>
                        </p:par>
                        <p:par>
                          <p:cTn id="51" fill="hold" nodeType="withGroup">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544"/>
                                        </p:tgtEl>
                                        <p:attrNameLst>
                                          <p:attrName>style.visibility</p:attrName>
                                        </p:attrNameLst>
                                      </p:cBhvr>
                                      <p:to>
                                        <p:strVal val="visible"/>
                                      </p:to>
                                    </p:set>
                                    <p:animEffect transition="in" filter="fade">
                                      <p:cBhvr>
                                        <p:cTn id="54" dur="1000"/>
                                        <p:tgtEl>
                                          <p:spTgt spid="544"/>
                                        </p:tgtEl>
                                      </p:cBhvr>
                                    </p:animEffect>
                                    <p:anim calcmode="lin" valueType="num">
                                      <p:cBhvr>
                                        <p:cTn id="55" dur="1000" fill="hold"/>
                                        <p:tgtEl>
                                          <p:spTgt spid="544"/>
                                        </p:tgtEl>
                                        <p:attrNameLst>
                                          <p:attrName>ppt_x</p:attrName>
                                        </p:attrNameLst>
                                      </p:cBhvr>
                                      <p:tavLst>
                                        <p:tav tm="0">
                                          <p:val>
                                            <p:strVal val="#ppt_x"/>
                                          </p:val>
                                        </p:tav>
                                        <p:tav tm="100000">
                                          <p:val>
                                            <p:strVal val="#ppt_x"/>
                                          </p:val>
                                        </p:tav>
                                      </p:tavLst>
                                    </p:anim>
                                    <p:anim calcmode="lin" valueType="num">
                                      <p:cBhvr>
                                        <p:cTn id="56" dur="1000" fill="hold"/>
                                        <p:tgtEl>
                                          <p:spTgt spid="544"/>
                                        </p:tgtEl>
                                        <p:attrNameLst>
                                          <p:attrName>ppt_y</p:attrName>
                                        </p:attrNameLst>
                                      </p:cBhvr>
                                      <p:tavLst>
                                        <p:tav tm="0">
                                          <p:val>
                                            <p:strVal val="#ppt_y+.1"/>
                                          </p:val>
                                        </p:tav>
                                        <p:tav tm="100000">
                                          <p:val>
                                            <p:strVal val="#ppt_y"/>
                                          </p:val>
                                        </p:tav>
                                      </p:tavLst>
                                    </p:anim>
                                  </p:childTnLst>
                                </p:cTn>
                              </p:par>
                            </p:childTnLst>
                          </p:cTn>
                        </p:par>
                        <p:par>
                          <p:cTn id="57" fill="hold" nodeType="withGroup">
                            <p:stCondLst>
                              <p:cond delay="4000"/>
                            </p:stCondLst>
                            <p:childTnLst>
                              <p:par>
                                <p:cTn id="58" presetID="53" presetClass="entr" presetSubtype="0" fill="hold" grpId="0" nodeType="afterEffect">
                                  <p:stCondLst>
                                    <p:cond delay="0"/>
                                  </p:stCondLst>
                                  <p:childTnLst>
                                    <p:set>
                                      <p:cBhvr>
                                        <p:cTn id="59" dur="1" fill="hold">
                                          <p:stCondLst>
                                            <p:cond delay="0"/>
                                          </p:stCondLst>
                                        </p:cTn>
                                        <p:tgtEl>
                                          <p:spTgt spid="548"/>
                                        </p:tgtEl>
                                        <p:attrNameLst>
                                          <p:attrName>style.visibility</p:attrName>
                                        </p:attrNameLst>
                                      </p:cBhvr>
                                      <p:to>
                                        <p:strVal val="visible"/>
                                      </p:to>
                                    </p:set>
                                    <p:anim calcmode="lin" valueType="num">
                                      <p:cBhvr>
                                        <p:cTn id="60" dur="500" fill="hold"/>
                                        <p:tgtEl>
                                          <p:spTgt spid="548"/>
                                        </p:tgtEl>
                                        <p:attrNameLst>
                                          <p:attrName>ppt_w</p:attrName>
                                        </p:attrNameLst>
                                      </p:cBhvr>
                                      <p:tavLst>
                                        <p:tav tm="0">
                                          <p:val>
                                            <p:fltVal val="0"/>
                                          </p:val>
                                        </p:tav>
                                        <p:tav tm="100000">
                                          <p:val>
                                            <p:strVal val="#ppt_w"/>
                                          </p:val>
                                        </p:tav>
                                      </p:tavLst>
                                    </p:anim>
                                    <p:anim calcmode="lin" valueType="num">
                                      <p:cBhvr>
                                        <p:cTn id="61" dur="500" fill="hold"/>
                                        <p:tgtEl>
                                          <p:spTgt spid="548"/>
                                        </p:tgtEl>
                                        <p:attrNameLst>
                                          <p:attrName>ppt_h</p:attrName>
                                        </p:attrNameLst>
                                      </p:cBhvr>
                                      <p:tavLst>
                                        <p:tav tm="0">
                                          <p:val>
                                            <p:fltVal val="0"/>
                                          </p:val>
                                        </p:tav>
                                        <p:tav tm="100000">
                                          <p:val>
                                            <p:strVal val="#ppt_h"/>
                                          </p:val>
                                        </p:tav>
                                      </p:tavLst>
                                    </p:anim>
                                    <p:animEffect transition="in" filter="fade">
                                      <p:cBhvr>
                                        <p:cTn id="62" dur="500"/>
                                        <p:tgtEl>
                                          <p:spTgt spid="548"/>
                                        </p:tgtEl>
                                      </p:cBhvr>
                                    </p:animEffect>
                                  </p:childTnLst>
                                </p:cTn>
                              </p:par>
                            </p:childTnLst>
                          </p:cTn>
                        </p:par>
                        <p:par>
                          <p:cTn id="63" fill="hold" nodeType="withGroup">
                            <p:stCondLst>
                              <p:cond delay="4500"/>
                            </p:stCondLst>
                            <p:childTnLst>
                              <p:par>
                                <p:cTn id="64" presetID="42" presetClass="entr" presetSubtype="0" fill="hold" grpId="0" nodeType="afterEffect">
                                  <p:stCondLst>
                                    <p:cond delay="0"/>
                                  </p:stCondLst>
                                  <p:childTnLst>
                                    <p:set>
                                      <p:cBhvr>
                                        <p:cTn id="65" dur="1" fill="hold">
                                          <p:stCondLst>
                                            <p:cond delay="0"/>
                                          </p:stCondLst>
                                        </p:cTn>
                                        <p:tgtEl>
                                          <p:spTgt spid="545"/>
                                        </p:tgtEl>
                                        <p:attrNameLst>
                                          <p:attrName>style.visibility</p:attrName>
                                        </p:attrNameLst>
                                      </p:cBhvr>
                                      <p:to>
                                        <p:strVal val="visible"/>
                                      </p:to>
                                    </p:set>
                                    <p:animEffect transition="in" filter="fade">
                                      <p:cBhvr>
                                        <p:cTn id="66" dur="1000"/>
                                        <p:tgtEl>
                                          <p:spTgt spid="545"/>
                                        </p:tgtEl>
                                      </p:cBhvr>
                                    </p:animEffect>
                                    <p:anim calcmode="lin" valueType="num">
                                      <p:cBhvr>
                                        <p:cTn id="67" dur="1000" fill="hold"/>
                                        <p:tgtEl>
                                          <p:spTgt spid="545"/>
                                        </p:tgtEl>
                                        <p:attrNameLst>
                                          <p:attrName>ppt_x</p:attrName>
                                        </p:attrNameLst>
                                      </p:cBhvr>
                                      <p:tavLst>
                                        <p:tav tm="0">
                                          <p:val>
                                            <p:strVal val="#ppt_x"/>
                                          </p:val>
                                        </p:tav>
                                        <p:tav tm="100000">
                                          <p:val>
                                            <p:strVal val="#ppt_x"/>
                                          </p:val>
                                        </p:tav>
                                      </p:tavLst>
                                    </p:anim>
                                    <p:anim calcmode="lin" valueType="num">
                                      <p:cBhvr>
                                        <p:cTn id="68" dur="1000" fill="hold"/>
                                        <p:tgtEl>
                                          <p:spTgt spid="5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 grpId="0"/>
      <p:bldP spid="541" grpId="0" animBg="1"/>
      <p:bldP spid="543" grpId="0"/>
      <p:bldP spid="544" grpId="0"/>
      <p:bldP spid="545" grpId="0"/>
      <p:bldP spid="546" grpId="0" animBg="1"/>
      <p:bldP spid="547" grpId="0" animBg="1"/>
      <p:bldP spid="548" grpId="0" animBg="1"/>
      <p:bldP spid="549" grpId="0"/>
      <p:bldP spid="554" grpId="0" animBg="1"/>
      <p:bldP spid="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63"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5</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打造长江经济带为有机融合的高效经济体</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pic>
        <p:nvPicPr>
          <p:cNvPr id="564"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809" y="1842010"/>
            <a:ext cx="6526635" cy="2670048"/>
          </a:xfrm>
          <a:prstGeom prst="rect">
            <a:avLst/>
          </a:prstGeom>
          <a:noFill/>
          <a:ln w="9525" cap="flat" cmpd="sng">
            <a:noFill/>
            <a:prstDash val="solid"/>
            <a:miter/>
          </a:ln>
        </p:spPr>
      </p:pic>
      <p:sp>
        <p:nvSpPr>
          <p:cNvPr id="565" name="矩形"/>
          <p:cNvSpPr>
            <a:spLocks/>
          </p:cNvSpPr>
          <p:nvPr/>
        </p:nvSpPr>
        <p:spPr>
          <a:xfrm>
            <a:off x="905218" y="4709382"/>
            <a:ext cx="8567298" cy="729995"/>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just" defTabSz="914273">
              <a:lnSpc>
                <a:spcPct val="11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长江经济带覆盖的省市，在实现长江经济带绿色发展的目标上是一致的</a:t>
            </a:r>
            <a:endParaRPr lang="zh-CN" altLang="en-US" sz="2000" b="1" i="0" u="none" strike="noStrike" kern="0" cap="none" spc="0" baseline="0" dirty="0">
              <a:solidFill>
                <a:srgbClr val="000000"/>
              </a:solidFill>
              <a:latin typeface="黑体" pitchFamily="49" charset="-122"/>
              <a:ea typeface="黑体" pitchFamily="49" charset="-122"/>
              <a:cs typeface="微软雅黑" charset="0"/>
            </a:endParaRPr>
          </a:p>
        </p:txBody>
      </p:sp>
      <p:grpSp>
        <p:nvGrpSpPr>
          <p:cNvPr id="570" name="组合"/>
          <p:cNvGrpSpPr>
            <a:grpSpLocks/>
          </p:cNvGrpSpPr>
          <p:nvPr/>
        </p:nvGrpSpPr>
        <p:grpSpPr>
          <a:xfrm>
            <a:off x="1545656" y="1041000"/>
            <a:ext cx="9534892" cy="665617"/>
            <a:chOff x="1545656" y="1041000"/>
            <a:chExt cx="9534892" cy="665617"/>
          </a:xfrm>
        </p:grpSpPr>
        <p:sp>
          <p:nvSpPr>
            <p:cNvPr id="566" name="圆角矩形"/>
            <p:cNvSpPr>
              <a:spLocks/>
            </p:cNvSpPr>
            <p:nvPr/>
          </p:nvSpPr>
          <p:spPr>
            <a:xfrm>
              <a:off x="1960210" y="1059677"/>
              <a:ext cx="9120338" cy="645488"/>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567" name="椭圆"/>
            <p:cNvSpPr>
              <a:spLocks noChangeAspect="1"/>
            </p:cNvSpPr>
            <p:nvPr/>
          </p:nvSpPr>
          <p:spPr>
            <a:xfrm>
              <a:off x="1545656" y="1041000"/>
              <a:ext cx="719375" cy="66561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grpSp>
      <p:sp>
        <p:nvSpPr>
          <p:cNvPr id="571" name="矩形"/>
          <p:cNvSpPr>
            <a:spLocks/>
          </p:cNvSpPr>
          <p:nvPr/>
        </p:nvSpPr>
        <p:spPr>
          <a:xfrm>
            <a:off x="2214935" y="1167284"/>
            <a:ext cx="8934349" cy="490234"/>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800000"/>
                </a:solidFill>
                <a:latin typeface="微软雅黑" charset="0"/>
                <a:ea typeface="微软雅黑" charset="0"/>
                <a:cs typeface="微软雅黑" charset="0"/>
              </a:rPr>
              <a:t>正确把握自身发展和协同发展的关系，努力将长江经济带打造成为有机融合的高效经济体</a:t>
            </a:r>
          </a:p>
        </p:txBody>
      </p:sp>
      <p:sp>
        <p:nvSpPr>
          <p:cNvPr id="572" name="矩形"/>
          <p:cNvSpPr>
            <a:spLocks/>
          </p:cNvSpPr>
          <p:nvPr/>
        </p:nvSpPr>
        <p:spPr>
          <a:xfrm>
            <a:off x="3383513" y="5643866"/>
            <a:ext cx="8083722" cy="797092"/>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just" defTabSz="914273" eaLnBrk="1" fontAlgn="auto" latinLnBrk="0" hangingPunct="1">
              <a:lnSpc>
                <a:spcPct val="11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各自发展与整体发展绝不是对立关系，而是相互促进、辩证统一的</a:t>
            </a:r>
            <a:endParaRPr lang="zh-CN" altLang="en-US" sz="2000" b="1" i="0" u="none" strike="noStrike" kern="0" cap="none" spc="0" baseline="0" dirty="0">
              <a:solidFill>
                <a:srgbClr val="000000"/>
              </a:solidFill>
              <a:latin typeface="黑体" pitchFamily="49" charset="-122"/>
              <a:ea typeface="黑体" pitchFamily="49" charset="-122"/>
              <a:cs typeface="微软雅黑" charset="0"/>
            </a:endParaRPr>
          </a:p>
        </p:txBody>
      </p:sp>
      <p:sp>
        <p:nvSpPr>
          <p:cNvPr id="12" name="椭圆">
            <a:extLst>
              <a:ext uri="{FF2B5EF4-FFF2-40B4-BE49-F238E27FC236}">
                <a16:creationId xmlns:a16="http://schemas.microsoft.com/office/drawing/2014/main" id="{8AE592EC-0A02-4096-82EB-6BCF8F4665DE}"/>
              </a:ext>
            </a:extLst>
          </p:cNvPr>
          <p:cNvSpPr>
            <a:spLocks noChangeAspect="1"/>
          </p:cNvSpPr>
          <p:nvPr/>
        </p:nvSpPr>
        <p:spPr>
          <a:xfrm>
            <a:off x="1652121" y="1122092"/>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u="none" strike="noStrike" kern="1200" cap="none" spc="0" baseline="0" dirty="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spTree>
    <p:extLst>
      <p:ext uri="{BB962C8B-B14F-4D97-AF65-F5344CB8AC3E}">
        <p14:creationId xmlns:p14="http://schemas.microsoft.com/office/powerpoint/2010/main" val="95250675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outVertical)">
                                      <p:cBhvr>
                                        <p:cTn id="7" dur="500"/>
                                        <p:tgtEl>
                                          <p:spTgt spid="5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0"/>
                                        </p:tgtEl>
                                        <p:attrNameLst>
                                          <p:attrName>style.visibility</p:attrName>
                                        </p:attrNameLst>
                                      </p:cBhvr>
                                      <p:to>
                                        <p:strVal val="visible"/>
                                      </p:to>
                                    </p:set>
                                    <p:animEffect transition="in" filter="wipe(left)">
                                      <p:cBhvr>
                                        <p:cTn id="11" dur="500"/>
                                        <p:tgtEl>
                                          <p:spTgt spid="57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1"/>
                                        </p:tgtEl>
                                        <p:attrNameLst>
                                          <p:attrName>style.visibility</p:attrName>
                                        </p:attrNameLst>
                                      </p:cBhvr>
                                      <p:to>
                                        <p:strVal val="visible"/>
                                      </p:to>
                                    </p:set>
                                    <p:animEffect transition="in" filter="wipe(left)">
                                      <p:cBhvr>
                                        <p:cTn id="15" dur="500"/>
                                        <p:tgtEl>
                                          <p:spTgt spid="57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65"/>
                                        </p:tgtEl>
                                        <p:attrNameLst>
                                          <p:attrName>style.visibility</p:attrName>
                                        </p:attrNameLst>
                                      </p:cBhvr>
                                      <p:to>
                                        <p:strVal val="visible"/>
                                      </p:to>
                                    </p:set>
                                    <p:animEffect transition="in" filter="fade">
                                      <p:cBhvr>
                                        <p:cTn id="20" dur="1000"/>
                                        <p:tgtEl>
                                          <p:spTgt spid="565"/>
                                        </p:tgtEl>
                                      </p:cBhvr>
                                    </p:animEffect>
                                    <p:anim calcmode="lin" valueType="num">
                                      <p:cBhvr>
                                        <p:cTn id="21" dur="1000" fill="hold"/>
                                        <p:tgtEl>
                                          <p:spTgt spid="565"/>
                                        </p:tgtEl>
                                        <p:attrNameLst>
                                          <p:attrName>ppt_x</p:attrName>
                                        </p:attrNameLst>
                                      </p:cBhvr>
                                      <p:tavLst>
                                        <p:tav tm="0">
                                          <p:val>
                                            <p:strVal val="#ppt_x"/>
                                          </p:val>
                                        </p:tav>
                                        <p:tav tm="100000">
                                          <p:val>
                                            <p:strVal val="#ppt_x"/>
                                          </p:val>
                                        </p:tav>
                                      </p:tavLst>
                                    </p:anim>
                                    <p:anim calcmode="lin" valueType="num">
                                      <p:cBhvr>
                                        <p:cTn id="22" dur="1000" fill="hold"/>
                                        <p:tgtEl>
                                          <p:spTgt spid="565"/>
                                        </p:tgtEl>
                                        <p:attrNameLst>
                                          <p:attrName>ppt_y</p:attrName>
                                        </p:attrNameLst>
                                      </p:cBhvr>
                                      <p:tavLst>
                                        <p:tav tm="0">
                                          <p:val>
                                            <p:strVal val="#ppt_y+.1"/>
                                          </p:val>
                                        </p:tav>
                                        <p:tav tm="100000">
                                          <p:val>
                                            <p:strVal val="#ppt_y"/>
                                          </p:val>
                                        </p:tav>
                                      </p:tavLst>
                                    </p:anim>
                                  </p:childTnLst>
                                </p:cTn>
                              </p:par>
                              <p:par>
                                <p:cTn id="23" presetID="53" presetClass="entr" presetSubtype="0" fill="hold" nodeType="withEffect">
                                  <p:stCondLst>
                                    <p:cond delay="0"/>
                                  </p:stCondLst>
                                  <p:childTnLst>
                                    <p:set>
                                      <p:cBhvr>
                                        <p:cTn id="24" dur="1" fill="hold">
                                          <p:stCondLst>
                                            <p:cond delay="0"/>
                                          </p:stCondLst>
                                        </p:cTn>
                                        <p:tgtEl>
                                          <p:spTgt spid="564"/>
                                        </p:tgtEl>
                                        <p:attrNameLst>
                                          <p:attrName>style.visibility</p:attrName>
                                        </p:attrNameLst>
                                      </p:cBhvr>
                                      <p:to>
                                        <p:strVal val="visible"/>
                                      </p:to>
                                    </p:set>
                                    <p:anim calcmode="lin" valueType="num">
                                      <p:cBhvr>
                                        <p:cTn id="25" dur="500" fill="hold"/>
                                        <p:tgtEl>
                                          <p:spTgt spid="564"/>
                                        </p:tgtEl>
                                        <p:attrNameLst>
                                          <p:attrName>ppt_w</p:attrName>
                                        </p:attrNameLst>
                                      </p:cBhvr>
                                      <p:tavLst>
                                        <p:tav tm="0">
                                          <p:val>
                                            <p:fltVal val="0"/>
                                          </p:val>
                                        </p:tav>
                                        <p:tav tm="100000">
                                          <p:val>
                                            <p:strVal val="#ppt_w"/>
                                          </p:val>
                                        </p:tav>
                                      </p:tavLst>
                                    </p:anim>
                                    <p:anim calcmode="lin" valueType="num">
                                      <p:cBhvr>
                                        <p:cTn id="26" dur="500" fill="hold"/>
                                        <p:tgtEl>
                                          <p:spTgt spid="564"/>
                                        </p:tgtEl>
                                        <p:attrNameLst>
                                          <p:attrName>ppt_h</p:attrName>
                                        </p:attrNameLst>
                                      </p:cBhvr>
                                      <p:tavLst>
                                        <p:tav tm="0">
                                          <p:val>
                                            <p:fltVal val="0"/>
                                          </p:val>
                                        </p:tav>
                                        <p:tav tm="100000">
                                          <p:val>
                                            <p:strVal val="#ppt_h"/>
                                          </p:val>
                                        </p:tav>
                                      </p:tavLst>
                                    </p:anim>
                                    <p:animEffect transition="in" filter="fade">
                                      <p:cBhvr>
                                        <p:cTn id="27" dur="500"/>
                                        <p:tgtEl>
                                          <p:spTgt spid="56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72"/>
                                        </p:tgtEl>
                                        <p:attrNameLst>
                                          <p:attrName>style.visibility</p:attrName>
                                        </p:attrNameLst>
                                      </p:cBhvr>
                                      <p:to>
                                        <p:strVal val="visible"/>
                                      </p:to>
                                    </p:set>
                                    <p:animEffect transition="in" filter="fade">
                                      <p:cBhvr>
                                        <p:cTn id="32" dur="1000"/>
                                        <p:tgtEl>
                                          <p:spTgt spid="572"/>
                                        </p:tgtEl>
                                      </p:cBhvr>
                                    </p:animEffect>
                                    <p:anim calcmode="lin" valueType="num">
                                      <p:cBhvr>
                                        <p:cTn id="33" dur="1000" fill="hold"/>
                                        <p:tgtEl>
                                          <p:spTgt spid="572"/>
                                        </p:tgtEl>
                                        <p:attrNameLst>
                                          <p:attrName>ppt_x</p:attrName>
                                        </p:attrNameLst>
                                      </p:cBhvr>
                                      <p:tavLst>
                                        <p:tav tm="0">
                                          <p:val>
                                            <p:strVal val="#ppt_x"/>
                                          </p:val>
                                        </p:tav>
                                        <p:tav tm="100000">
                                          <p:val>
                                            <p:strVal val="#ppt_x"/>
                                          </p:val>
                                        </p:tav>
                                      </p:tavLst>
                                    </p:anim>
                                    <p:anim calcmode="lin" valueType="num">
                                      <p:cBhvr>
                                        <p:cTn id="34" dur="1000" fill="hold"/>
                                        <p:tgtEl>
                                          <p:spTgt spid="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p:bldP spid="565" grpId="0" animBg="1"/>
      <p:bldP spid="570" grpId="0" animBg="1"/>
      <p:bldP spid="571" grpId="0" animBg="1"/>
      <p:bldP spid="5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96" name="矩形"/>
          <p:cNvSpPr>
            <a:spLocks/>
          </p:cNvSpPr>
          <p:nvPr/>
        </p:nvSpPr>
        <p:spPr>
          <a:xfrm>
            <a:off x="6752309" y="471333"/>
            <a:ext cx="3999247" cy="1195757"/>
          </a:xfrm>
          <a:prstGeom prst="rect">
            <a:avLst/>
          </a:prstGeom>
          <a:solidFill>
            <a:srgbClr val="C00000"/>
          </a:solidFill>
          <a:ln w="25400" cap="flat" cmpd="sng">
            <a:noFill/>
            <a:prstDash val="solid"/>
            <a:round/>
          </a:ln>
        </p:spPr>
      </p:sp>
      <p:sp>
        <p:nvSpPr>
          <p:cNvPr id="97" name="椭圆"/>
          <p:cNvSpPr>
            <a:spLocks/>
          </p:cNvSpPr>
          <p:nvPr/>
        </p:nvSpPr>
        <p:spPr>
          <a:xfrm>
            <a:off x="5679633" y="1710862"/>
            <a:ext cx="737510" cy="658750"/>
          </a:xfrm>
          <a:prstGeom prst="ellipse">
            <a:avLst/>
          </a:prstGeom>
          <a:solidFill>
            <a:srgbClr val="C00000"/>
          </a:solidFill>
          <a:ln w="25400" cap="flat" cmpd="sng">
            <a:noFill/>
            <a:prstDash val="solid"/>
            <a:round/>
          </a:ln>
        </p:spPr>
      </p:sp>
      <p:sp>
        <p:nvSpPr>
          <p:cNvPr id="98" name="矩形"/>
          <p:cNvSpPr>
            <a:spLocks/>
          </p:cNvSpPr>
          <p:nvPr/>
        </p:nvSpPr>
        <p:spPr>
          <a:xfrm>
            <a:off x="6418832" y="1815350"/>
            <a:ext cx="5651263" cy="535075"/>
          </a:xfrm>
          <a:prstGeom prst="rect">
            <a:avLst/>
          </a:prstGeom>
          <a:noFill/>
          <a:ln w="9525" cap="flat" cmpd="sng">
            <a:noFill/>
            <a:prstDash val="solid"/>
            <a:miter/>
          </a:ln>
        </p:spPr>
        <p:txBody>
          <a:bodyPr vert="horz" wrap="square" lIns="72700" tIns="36350" rIns="72700" bIns="36350" anchor="t" anchorCtr="0">
            <a:prstTxWarp prst="textNoShape">
              <a:avLst/>
            </a:prstTxWarp>
          </a:bodyPr>
          <a:lstStyle/>
          <a:p>
            <a:pPr marL="0" indent="0" algn="l">
              <a:lnSpc>
                <a:spcPct val="150000"/>
              </a:lnSpc>
              <a:spcBef>
                <a:spcPts val="0"/>
              </a:spcBef>
              <a:spcAft>
                <a:spcPts val="0"/>
              </a:spcAft>
              <a:buNone/>
            </a:pPr>
            <a:r>
              <a:rPr lang="zh-CN" altLang="en-US" sz="2000" b="1" u="none" strike="noStrike" kern="1200" cap="none" spc="0" baseline="0" dirty="0">
                <a:solidFill>
                  <a:schemeClr val="tx1"/>
                </a:solidFill>
                <a:latin typeface="Impact" charset="0"/>
                <a:ea typeface="微软雅黑" charset="0"/>
                <a:cs typeface="Impact" charset="0"/>
              </a:rPr>
              <a:t>深刻认识推动长江经济带发展战略的重大意义</a:t>
            </a:r>
            <a:endParaRPr lang="zh-CN" altLang="en-US" sz="2000" b="1" u="none" strike="noStrike" kern="1200" cap="none" spc="0" baseline="0" dirty="0">
              <a:solidFill>
                <a:srgbClr val="000000"/>
              </a:solidFill>
              <a:latin typeface="Arial" charset="0"/>
              <a:ea typeface="微软雅黑" charset="0"/>
              <a:cs typeface="Open Sans" pitchFamily="34" charset="0"/>
              <a:sym typeface="Arial" charset="0"/>
            </a:endParaRPr>
          </a:p>
        </p:txBody>
      </p:sp>
      <p:sp>
        <p:nvSpPr>
          <p:cNvPr id="99" name="矩形"/>
          <p:cNvSpPr>
            <a:spLocks/>
          </p:cNvSpPr>
          <p:nvPr/>
        </p:nvSpPr>
        <p:spPr>
          <a:xfrm>
            <a:off x="5824851" y="1796668"/>
            <a:ext cx="447068" cy="562005"/>
          </a:xfrm>
          <a:prstGeom prst="rect">
            <a:avLst/>
          </a:prstGeom>
          <a:noFill/>
          <a:ln w="9525" cap="flat" cmpd="sng">
            <a:noFill/>
            <a:prstDash val="solid"/>
            <a:miter/>
          </a:ln>
        </p:spPr>
        <p:txBody>
          <a:bodyPr vert="horz" wrap="square" lIns="0" tIns="36449" rIns="0" bIns="36449" anchor="ctr" anchorCtr="0">
            <a:prstTxWarp prst="textNoShape">
              <a:avLst/>
            </a:prstTxWarp>
          </a:bodyPr>
          <a:lstStyle/>
          <a:p>
            <a:pPr marL="0" indent="0" algn="ctr">
              <a:lnSpc>
                <a:spcPct val="100000"/>
              </a:lnSpc>
              <a:spcBef>
                <a:spcPts val="0"/>
              </a:spcBef>
              <a:spcAft>
                <a:spcPts val="0"/>
              </a:spcAft>
              <a:buNone/>
            </a:pPr>
            <a:r>
              <a:rPr lang="zh-CN" altLang="en-US" sz="3175" u="none" strike="noStrike" kern="1200" cap="none" spc="0" baseline="0">
                <a:solidFill>
                  <a:srgbClr val="FFFFFF"/>
                </a:solidFill>
                <a:latin typeface="Arial" charset="0"/>
                <a:ea typeface="微软雅黑" charset="0"/>
                <a:cs typeface="Droid Sans" pitchFamily="34" charset="0"/>
                <a:sym typeface="Arial" charset="0"/>
              </a:rPr>
              <a:t>一</a:t>
            </a:r>
          </a:p>
        </p:txBody>
      </p:sp>
      <p:sp>
        <p:nvSpPr>
          <p:cNvPr id="100" name="椭圆"/>
          <p:cNvSpPr>
            <a:spLocks/>
          </p:cNvSpPr>
          <p:nvPr/>
        </p:nvSpPr>
        <p:spPr>
          <a:xfrm>
            <a:off x="5679633" y="2745542"/>
            <a:ext cx="737510" cy="658750"/>
          </a:xfrm>
          <a:prstGeom prst="ellipse">
            <a:avLst/>
          </a:prstGeom>
          <a:solidFill>
            <a:srgbClr val="C00000"/>
          </a:solidFill>
          <a:ln w="25400" cap="flat" cmpd="sng">
            <a:noFill/>
            <a:prstDash val="solid"/>
            <a:round/>
          </a:ln>
        </p:spPr>
      </p:sp>
      <p:sp>
        <p:nvSpPr>
          <p:cNvPr id="101" name="矩形"/>
          <p:cNvSpPr>
            <a:spLocks/>
          </p:cNvSpPr>
          <p:nvPr/>
        </p:nvSpPr>
        <p:spPr>
          <a:xfrm>
            <a:off x="6418138" y="2807380"/>
            <a:ext cx="5652652" cy="535074"/>
          </a:xfrm>
          <a:prstGeom prst="rect">
            <a:avLst/>
          </a:prstGeom>
          <a:noFill/>
          <a:ln w="9525" cap="flat" cmpd="sng">
            <a:noFill/>
            <a:prstDash val="solid"/>
            <a:miter/>
          </a:ln>
        </p:spPr>
        <p:txBody>
          <a:bodyPr vert="horz" wrap="square" lIns="72700" tIns="36350" rIns="72700" bIns="36350" anchor="t" anchorCtr="0">
            <a:prstTxWarp prst="textNoShape">
              <a:avLst/>
            </a:prstTxWarp>
          </a:bodyPr>
          <a:lstStyle/>
          <a:p>
            <a:pPr marL="0" indent="0" algn="l">
              <a:lnSpc>
                <a:spcPct val="150000"/>
              </a:lnSpc>
              <a:spcBef>
                <a:spcPts val="0"/>
              </a:spcBef>
              <a:spcAft>
                <a:spcPts val="0"/>
              </a:spcAft>
              <a:buNone/>
            </a:pPr>
            <a:r>
              <a:rPr lang="zh-CN" altLang="en-US" sz="2000" b="1" u="none" strike="noStrike" kern="1200" cap="none" spc="0" baseline="0" dirty="0">
                <a:solidFill>
                  <a:schemeClr val="tx1"/>
                </a:solidFill>
                <a:latin typeface="Impact" charset="0"/>
                <a:ea typeface="微软雅黑" charset="0"/>
                <a:cs typeface="Impact" charset="0"/>
              </a:rPr>
              <a:t>深刻认识推动长江经济带发展的“五大关系”</a:t>
            </a:r>
            <a:endParaRPr lang="zh-CN" altLang="en-US" sz="2000" b="1" u="none" strike="noStrike" kern="1200" cap="none" spc="0" baseline="0" dirty="0">
              <a:solidFill>
                <a:srgbClr val="000000"/>
              </a:solidFill>
              <a:latin typeface="Arial" charset="0"/>
              <a:ea typeface="微软雅黑" charset="0"/>
              <a:cs typeface="Open Sans" pitchFamily="34" charset="0"/>
              <a:sym typeface="Arial" charset="0"/>
            </a:endParaRPr>
          </a:p>
        </p:txBody>
      </p:sp>
      <p:sp>
        <p:nvSpPr>
          <p:cNvPr id="102" name="矩形"/>
          <p:cNvSpPr>
            <a:spLocks/>
          </p:cNvSpPr>
          <p:nvPr/>
        </p:nvSpPr>
        <p:spPr>
          <a:xfrm>
            <a:off x="5824851" y="2831348"/>
            <a:ext cx="447068" cy="562005"/>
          </a:xfrm>
          <a:prstGeom prst="rect">
            <a:avLst/>
          </a:prstGeom>
          <a:noFill/>
          <a:ln w="9525" cap="flat" cmpd="sng">
            <a:noFill/>
            <a:prstDash val="solid"/>
            <a:miter/>
          </a:ln>
        </p:spPr>
        <p:txBody>
          <a:bodyPr vert="horz" wrap="square" lIns="0" tIns="36449" rIns="0" bIns="36449" anchor="t" anchorCtr="0">
            <a:prstTxWarp prst="textNoShape">
              <a:avLst/>
            </a:prstTxWarp>
          </a:bodyPr>
          <a:lstStyle/>
          <a:p>
            <a:pPr marL="0" indent="0" algn="ctr">
              <a:lnSpc>
                <a:spcPct val="100000"/>
              </a:lnSpc>
              <a:spcBef>
                <a:spcPts val="0"/>
              </a:spcBef>
              <a:spcAft>
                <a:spcPts val="0"/>
              </a:spcAft>
              <a:buNone/>
            </a:pPr>
            <a:r>
              <a:rPr lang="zh-CN" altLang="en-US" sz="3175" u="none" strike="noStrike" kern="1200" cap="none" spc="0" baseline="0">
                <a:solidFill>
                  <a:srgbClr val="FFFFFF"/>
                </a:solidFill>
                <a:latin typeface="Arial" charset="0"/>
                <a:ea typeface="微软雅黑" charset="0"/>
                <a:cs typeface="Droid Sans" pitchFamily="34" charset="0"/>
                <a:sym typeface="Arial" charset="0"/>
              </a:rPr>
              <a:t>二</a:t>
            </a:r>
          </a:p>
        </p:txBody>
      </p:sp>
      <p:sp>
        <p:nvSpPr>
          <p:cNvPr id="103" name="椭圆"/>
          <p:cNvSpPr>
            <a:spLocks/>
          </p:cNvSpPr>
          <p:nvPr/>
        </p:nvSpPr>
        <p:spPr>
          <a:xfrm>
            <a:off x="5679633" y="3715360"/>
            <a:ext cx="737510" cy="658750"/>
          </a:xfrm>
          <a:prstGeom prst="ellipse">
            <a:avLst/>
          </a:prstGeom>
          <a:solidFill>
            <a:srgbClr val="C00000"/>
          </a:solidFill>
          <a:ln w="25400" cap="flat" cmpd="sng">
            <a:noFill/>
            <a:prstDash val="solid"/>
            <a:round/>
          </a:ln>
        </p:spPr>
      </p:sp>
      <p:sp>
        <p:nvSpPr>
          <p:cNvPr id="104" name="矩形"/>
          <p:cNvSpPr>
            <a:spLocks/>
          </p:cNvSpPr>
          <p:nvPr/>
        </p:nvSpPr>
        <p:spPr>
          <a:xfrm>
            <a:off x="6418138" y="3678334"/>
            <a:ext cx="5640005" cy="996740"/>
          </a:xfrm>
          <a:prstGeom prst="rect">
            <a:avLst/>
          </a:prstGeom>
          <a:noFill/>
          <a:ln w="9525" cap="flat" cmpd="sng">
            <a:noFill/>
            <a:prstDash val="solid"/>
            <a:miter/>
          </a:ln>
        </p:spPr>
        <p:txBody>
          <a:bodyPr vert="horz" wrap="square" lIns="72700" tIns="36350" rIns="72700" bIns="36350" anchor="t" anchorCtr="0">
            <a:prstTxWarp prst="textNoShape">
              <a:avLst/>
            </a:prstTxWarp>
          </a:bodyPr>
          <a:lstStyle/>
          <a:p>
            <a:pPr marL="0" indent="0" algn="l">
              <a:lnSpc>
                <a:spcPct val="150000"/>
              </a:lnSpc>
              <a:spcBef>
                <a:spcPts val="0"/>
              </a:spcBef>
              <a:spcAft>
                <a:spcPts val="0"/>
              </a:spcAft>
              <a:buNone/>
            </a:pPr>
            <a:r>
              <a:rPr lang="zh-CN" altLang="en-US" sz="2000" b="1" u="none" strike="noStrike" kern="1200" cap="none" spc="0" baseline="0" dirty="0">
                <a:solidFill>
                  <a:schemeClr val="tx1"/>
                </a:solidFill>
                <a:latin typeface="Impact" charset="0"/>
                <a:ea typeface="微软雅黑" charset="0"/>
                <a:cs typeface="Impact" charset="0"/>
              </a:rPr>
              <a:t>深刻认识推动长江经济带发展取得的进展和面临的挑战</a:t>
            </a:r>
            <a:endParaRPr lang="zh-CN" altLang="en-US" sz="2000" b="1" u="none" strike="noStrike" kern="1200" cap="none" spc="0" baseline="0" dirty="0">
              <a:solidFill>
                <a:srgbClr val="000000"/>
              </a:solidFill>
              <a:latin typeface="Arial" charset="0"/>
              <a:ea typeface="微软雅黑" charset="0"/>
              <a:cs typeface="Open Sans" pitchFamily="34" charset="0"/>
              <a:sym typeface="Arial" charset="0"/>
            </a:endParaRPr>
          </a:p>
        </p:txBody>
      </p:sp>
      <p:sp>
        <p:nvSpPr>
          <p:cNvPr id="105" name="矩形"/>
          <p:cNvSpPr>
            <a:spLocks/>
          </p:cNvSpPr>
          <p:nvPr/>
        </p:nvSpPr>
        <p:spPr>
          <a:xfrm>
            <a:off x="5824851" y="3801167"/>
            <a:ext cx="447068" cy="562005"/>
          </a:xfrm>
          <a:prstGeom prst="rect">
            <a:avLst/>
          </a:prstGeom>
          <a:noFill/>
          <a:ln w="9525" cap="flat" cmpd="sng">
            <a:noFill/>
            <a:prstDash val="solid"/>
            <a:miter/>
          </a:ln>
        </p:spPr>
        <p:txBody>
          <a:bodyPr vert="horz" wrap="square" lIns="0" tIns="36449" rIns="0" bIns="36449" anchor="t" anchorCtr="0">
            <a:prstTxWarp prst="textNoShape">
              <a:avLst/>
            </a:prstTxWarp>
          </a:bodyPr>
          <a:lstStyle/>
          <a:p>
            <a:pPr marL="0" indent="0" algn="ctr">
              <a:lnSpc>
                <a:spcPct val="100000"/>
              </a:lnSpc>
              <a:spcBef>
                <a:spcPts val="0"/>
              </a:spcBef>
              <a:spcAft>
                <a:spcPts val="0"/>
              </a:spcAft>
              <a:buNone/>
            </a:pPr>
            <a:r>
              <a:rPr lang="zh-CN" altLang="en-US" sz="3175" u="none" strike="noStrike" kern="1200" cap="none" spc="0" baseline="0">
                <a:solidFill>
                  <a:srgbClr val="FFFFFF"/>
                </a:solidFill>
                <a:latin typeface="Arial" charset="0"/>
                <a:ea typeface="微软雅黑" charset="0"/>
                <a:cs typeface="Droid Sans" pitchFamily="34" charset="0"/>
                <a:sym typeface="Arial" charset="0"/>
              </a:rPr>
              <a:t>三</a:t>
            </a:r>
          </a:p>
        </p:txBody>
      </p:sp>
      <p:sp>
        <p:nvSpPr>
          <p:cNvPr id="106" name="椭圆"/>
          <p:cNvSpPr>
            <a:spLocks/>
          </p:cNvSpPr>
          <p:nvPr/>
        </p:nvSpPr>
        <p:spPr>
          <a:xfrm>
            <a:off x="5660020" y="4906949"/>
            <a:ext cx="737510" cy="658749"/>
          </a:xfrm>
          <a:prstGeom prst="ellipse">
            <a:avLst/>
          </a:prstGeom>
          <a:solidFill>
            <a:srgbClr val="C00000"/>
          </a:solidFill>
          <a:ln w="25400" cap="flat" cmpd="sng">
            <a:noFill/>
            <a:prstDash val="solid"/>
            <a:round/>
          </a:ln>
        </p:spPr>
      </p:sp>
      <p:sp>
        <p:nvSpPr>
          <p:cNvPr id="107" name="矩形"/>
          <p:cNvSpPr>
            <a:spLocks/>
          </p:cNvSpPr>
          <p:nvPr/>
        </p:nvSpPr>
        <p:spPr>
          <a:xfrm>
            <a:off x="5824851" y="4988743"/>
            <a:ext cx="447068" cy="562004"/>
          </a:xfrm>
          <a:prstGeom prst="rect">
            <a:avLst/>
          </a:prstGeom>
          <a:noFill/>
          <a:ln w="9525" cap="flat" cmpd="sng">
            <a:noFill/>
            <a:prstDash val="solid"/>
            <a:miter/>
          </a:ln>
        </p:spPr>
        <p:txBody>
          <a:bodyPr vert="horz" wrap="square" lIns="0" tIns="36449" rIns="0" bIns="36449" anchor="t" anchorCtr="0">
            <a:prstTxWarp prst="textNoShape">
              <a:avLst/>
            </a:prstTxWarp>
          </a:bodyPr>
          <a:lstStyle/>
          <a:p>
            <a:pPr marL="0" indent="0" algn="ctr">
              <a:lnSpc>
                <a:spcPct val="100000"/>
              </a:lnSpc>
              <a:spcBef>
                <a:spcPts val="0"/>
              </a:spcBef>
              <a:spcAft>
                <a:spcPts val="0"/>
              </a:spcAft>
              <a:buNone/>
            </a:pPr>
            <a:r>
              <a:rPr lang="zh-CN" altLang="en-US" sz="3175" u="none" strike="noStrike" kern="1200" cap="none" spc="0" baseline="0">
                <a:solidFill>
                  <a:srgbClr val="FFFFFF"/>
                </a:solidFill>
                <a:latin typeface="Arial" charset="0"/>
                <a:ea typeface="微软雅黑" charset="0"/>
                <a:cs typeface="Droid Sans" pitchFamily="34" charset="0"/>
                <a:sym typeface="Arial" charset="0"/>
              </a:rPr>
              <a:t>四</a:t>
            </a:r>
          </a:p>
        </p:txBody>
      </p:sp>
      <p:sp>
        <p:nvSpPr>
          <p:cNvPr id="108" name="矩形"/>
          <p:cNvSpPr>
            <a:spLocks/>
          </p:cNvSpPr>
          <p:nvPr/>
        </p:nvSpPr>
        <p:spPr>
          <a:xfrm>
            <a:off x="7484161" y="664928"/>
            <a:ext cx="2556069" cy="83099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4800" b="1" u="none" strike="noStrike" kern="1200" cap="none" spc="0" baseline="0">
                <a:solidFill>
                  <a:srgbClr val="FFFFFF"/>
                </a:solidFill>
                <a:latin typeface="Arial" charset="0"/>
                <a:ea typeface="微软雅黑" charset="0"/>
                <a:cs typeface="方正苏新诗柳楷简体-yolan" pitchFamily="2" charset="-122"/>
                <a:sym typeface="Arial" charset="0"/>
              </a:rPr>
              <a:t>目</a:t>
            </a:r>
            <a:r>
              <a:rPr lang="en-US" altLang="zh-CN" sz="4800" b="1" u="none" strike="noStrike" kern="1200" cap="none" spc="0" baseline="0">
                <a:solidFill>
                  <a:srgbClr val="FFFFFF"/>
                </a:solidFill>
                <a:latin typeface="Arial" charset="0"/>
                <a:ea typeface="微软雅黑" charset="0"/>
                <a:cs typeface="方正苏新诗柳楷简体-yolan" pitchFamily="2" charset="-122"/>
              </a:rPr>
              <a:t> </a:t>
            </a:r>
            <a:r>
              <a:rPr lang="zh-CN" altLang="en-US" sz="4800" b="1" u="none" strike="noStrike" kern="1200" cap="none" spc="0" baseline="0">
                <a:solidFill>
                  <a:srgbClr val="FFFFFF"/>
                </a:solidFill>
                <a:latin typeface="Arial" charset="0"/>
                <a:ea typeface="微软雅黑" charset="0"/>
                <a:cs typeface="方正苏新诗柳楷简体-yolan" pitchFamily="2" charset="-122"/>
                <a:sym typeface="Arial" charset="0"/>
              </a:rPr>
              <a:t>录  </a:t>
            </a:r>
          </a:p>
        </p:txBody>
      </p:sp>
      <p:sp>
        <p:nvSpPr>
          <p:cNvPr id="109" name="矩形"/>
          <p:cNvSpPr>
            <a:spLocks/>
          </p:cNvSpPr>
          <p:nvPr/>
        </p:nvSpPr>
        <p:spPr>
          <a:xfrm>
            <a:off x="6378237" y="4968787"/>
            <a:ext cx="5684573" cy="535073"/>
          </a:xfrm>
          <a:prstGeom prst="rect">
            <a:avLst/>
          </a:prstGeom>
          <a:noFill/>
          <a:ln w="9525" cap="flat" cmpd="sng">
            <a:noFill/>
            <a:prstDash val="solid"/>
            <a:miter/>
          </a:ln>
        </p:spPr>
        <p:txBody>
          <a:bodyPr vert="horz" wrap="square" lIns="72700" tIns="36350" rIns="72700" bIns="36350" anchor="t" anchorCtr="0">
            <a:prstTxWarp prst="textNoShape">
              <a:avLst/>
            </a:prstTxWarp>
          </a:bodyPr>
          <a:lstStyle/>
          <a:p>
            <a:pPr marL="0" indent="0" algn="l">
              <a:lnSpc>
                <a:spcPct val="150000"/>
              </a:lnSpc>
              <a:spcBef>
                <a:spcPts val="0"/>
              </a:spcBef>
              <a:spcAft>
                <a:spcPts val="0"/>
              </a:spcAft>
              <a:buNone/>
            </a:pPr>
            <a:r>
              <a:rPr lang="zh-CN" altLang="en-US" sz="2000" b="1" u="none" strike="noStrike" kern="1200" cap="none" spc="0" baseline="0" dirty="0">
                <a:solidFill>
                  <a:schemeClr val="tx1"/>
                </a:solidFill>
                <a:latin typeface="Impact" charset="0"/>
                <a:ea typeface="微软雅黑" charset="0"/>
                <a:cs typeface="Impact" charset="0"/>
              </a:rPr>
              <a:t>深刻认识推动长江经济带高质量发展的重点任务</a:t>
            </a:r>
            <a:endParaRPr lang="zh-CN" altLang="en-US" sz="2000" b="1" u="none" strike="noStrike" kern="1200" cap="none" spc="0" baseline="0" dirty="0">
              <a:solidFill>
                <a:srgbClr val="000000"/>
              </a:solidFill>
              <a:latin typeface="Arial" charset="0"/>
              <a:ea typeface="微软雅黑" charset="0"/>
              <a:cs typeface="Open Sans" pitchFamily="34" charset="0"/>
              <a:sym typeface="Arial" charset="0"/>
            </a:endParaRPr>
          </a:p>
        </p:txBody>
      </p:sp>
      <p:grpSp>
        <p:nvGrpSpPr>
          <p:cNvPr id="113" name="组合"/>
          <p:cNvGrpSpPr>
            <a:grpSpLocks/>
          </p:cNvGrpSpPr>
          <p:nvPr/>
        </p:nvGrpSpPr>
        <p:grpSpPr>
          <a:xfrm>
            <a:off x="1387080" y="741536"/>
            <a:ext cx="2814014" cy="1544943"/>
            <a:chOff x="1387080" y="741536"/>
            <a:chExt cx="2814014" cy="1544943"/>
          </a:xfrm>
        </p:grpSpPr>
        <p:sp>
          <p:nvSpPr>
            <p:cNvPr id="110" name="曲线"/>
            <p:cNvSpPr>
              <a:spLocks/>
            </p:cNvSpPr>
            <p:nvPr/>
          </p:nvSpPr>
          <p:spPr>
            <a:xfrm>
              <a:off x="1932277" y="741536"/>
              <a:ext cx="2268817" cy="1304906"/>
            </a:xfrm>
            <a:custGeom>
              <a:avLst/>
              <a:gdLst>
                <a:gd name="T1" fmla="*/ 0 w 21600"/>
                <a:gd name="T2" fmla="*/ 0 h 21600"/>
                <a:gd name="T3" fmla="*/ 21600 w 21600"/>
                <a:gd name="T4" fmla="*/ 21600 h 21600"/>
              </a:gdLst>
              <a:ahLst/>
              <a:cxnLst/>
              <a:rect l="T1" t="T2" r="T3" b="T4"/>
              <a:pathLst>
                <a:path w="21600" h="21600">
                  <a:moveTo>
                    <a:pt x="0" y="0"/>
                  </a:moveTo>
                  <a:lnTo>
                    <a:pt x="217" y="2823"/>
                  </a:lnTo>
                  <a:lnTo>
                    <a:pt x="845" y="4349"/>
                  </a:lnTo>
                  <a:lnTo>
                    <a:pt x="845" y="4349"/>
                  </a:lnTo>
                  <a:lnTo>
                    <a:pt x="4655" y="21600"/>
                  </a:lnTo>
                  <a:lnTo>
                    <a:pt x="4673" y="21579"/>
                  </a:lnTo>
                  <a:lnTo>
                    <a:pt x="4725" y="21527"/>
                  </a:lnTo>
                  <a:lnTo>
                    <a:pt x="4759" y="21486"/>
                  </a:lnTo>
                  <a:lnTo>
                    <a:pt x="4807" y="21445"/>
                  </a:lnTo>
                  <a:lnTo>
                    <a:pt x="4857" y="21395"/>
                  </a:lnTo>
                  <a:lnTo>
                    <a:pt x="4919" y="21335"/>
                  </a:lnTo>
                  <a:lnTo>
                    <a:pt x="4988" y="21281"/>
                  </a:lnTo>
                  <a:lnTo>
                    <a:pt x="5063" y="21215"/>
                  </a:lnTo>
                  <a:lnTo>
                    <a:pt x="5146" y="21146"/>
                  </a:lnTo>
                  <a:lnTo>
                    <a:pt x="5238" y="21079"/>
                  </a:lnTo>
                  <a:lnTo>
                    <a:pt x="5333" y="21004"/>
                  </a:lnTo>
                  <a:lnTo>
                    <a:pt x="5437" y="20932"/>
                  </a:lnTo>
                  <a:lnTo>
                    <a:pt x="5547" y="20859"/>
                  </a:lnTo>
                  <a:lnTo>
                    <a:pt x="5665" y="20786"/>
                  </a:lnTo>
                  <a:lnTo>
                    <a:pt x="5788" y="20714"/>
                  </a:lnTo>
                  <a:lnTo>
                    <a:pt x="5919" y="20645"/>
                  </a:lnTo>
                  <a:lnTo>
                    <a:pt x="6054" y="20576"/>
                  </a:lnTo>
                  <a:lnTo>
                    <a:pt x="6198" y="20510"/>
                  </a:lnTo>
                  <a:lnTo>
                    <a:pt x="6347" y="20448"/>
                  </a:lnTo>
                  <a:lnTo>
                    <a:pt x="6501" y="20389"/>
                  </a:lnTo>
                  <a:lnTo>
                    <a:pt x="6660" y="20338"/>
                  </a:lnTo>
                  <a:lnTo>
                    <a:pt x="6825" y="20290"/>
                  </a:lnTo>
                  <a:lnTo>
                    <a:pt x="6996" y="20249"/>
                  </a:lnTo>
                  <a:lnTo>
                    <a:pt x="7172" y="20214"/>
                  </a:lnTo>
                  <a:lnTo>
                    <a:pt x="7353" y="20188"/>
                  </a:lnTo>
                  <a:lnTo>
                    <a:pt x="7540" y="20168"/>
                  </a:lnTo>
                  <a:lnTo>
                    <a:pt x="7731" y="20157"/>
                  </a:lnTo>
                  <a:lnTo>
                    <a:pt x="7928" y="20157"/>
                  </a:lnTo>
                  <a:lnTo>
                    <a:pt x="8126" y="20168"/>
                  </a:lnTo>
                  <a:lnTo>
                    <a:pt x="8332" y="20193"/>
                  </a:lnTo>
                  <a:lnTo>
                    <a:pt x="9360" y="20329"/>
                  </a:lnTo>
                  <a:lnTo>
                    <a:pt x="10345" y="20454"/>
                  </a:lnTo>
                  <a:lnTo>
                    <a:pt x="10826" y="20515"/>
                  </a:lnTo>
                  <a:lnTo>
                    <a:pt x="11299" y="20574"/>
                  </a:lnTo>
                  <a:lnTo>
                    <a:pt x="11765" y="20624"/>
                  </a:lnTo>
                  <a:lnTo>
                    <a:pt x="12223" y="20669"/>
                  </a:lnTo>
                  <a:lnTo>
                    <a:pt x="12673" y="20708"/>
                  </a:lnTo>
                  <a:lnTo>
                    <a:pt x="13115" y="20738"/>
                  </a:lnTo>
                  <a:lnTo>
                    <a:pt x="13550" y="20759"/>
                  </a:lnTo>
                  <a:lnTo>
                    <a:pt x="13978" y="20772"/>
                  </a:lnTo>
                  <a:lnTo>
                    <a:pt x="14401" y="20775"/>
                  </a:lnTo>
                  <a:lnTo>
                    <a:pt x="14818" y="20765"/>
                  </a:lnTo>
                  <a:lnTo>
                    <a:pt x="15228" y="20741"/>
                  </a:lnTo>
                  <a:lnTo>
                    <a:pt x="15633" y="20708"/>
                  </a:lnTo>
                  <a:lnTo>
                    <a:pt x="16033" y="20659"/>
                  </a:lnTo>
                  <a:lnTo>
                    <a:pt x="16429" y="20594"/>
                  </a:lnTo>
                  <a:lnTo>
                    <a:pt x="16819" y="20513"/>
                  </a:lnTo>
                  <a:lnTo>
                    <a:pt x="17204" y="20416"/>
                  </a:lnTo>
                  <a:lnTo>
                    <a:pt x="17587" y="20299"/>
                  </a:lnTo>
                  <a:lnTo>
                    <a:pt x="17966" y="20165"/>
                  </a:lnTo>
                  <a:lnTo>
                    <a:pt x="18341" y="20008"/>
                  </a:lnTo>
                  <a:lnTo>
                    <a:pt x="18711" y="19838"/>
                  </a:lnTo>
                  <a:lnTo>
                    <a:pt x="19080" y="19640"/>
                  </a:lnTo>
                  <a:lnTo>
                    <a:pt x="19446" y="19422"/>
                  </a:lnTo>
                  <a:lnTo>
                    <a:pt x="19810" y="19178"/>
                  </a:lnTo>
                  <a:lnTo>
                    <a:pt x="20170" y="18913"/>
                  </a:lnTo>
                  <a:lnTo>
                    <a:pt x="20529" y="18623"/>
                  </a:lnTo>
                  <a:lnTo>
                    <a:pt x="20888" y="18304"/>
                  </a:lnTo>
                  <a:lnTo>
                    <a:pt x="21245" y="17959"/>
                  </a:lnTo>
                  <a:lnTo>
                    <a:pt x="21600" y="17587"/>
                  </a:lnTo>
                  <a:lnTo>
                    <a:pt x="21577" y="17554"/>
                  </a:lnTo>
                  <a:lnTo>
                    <a:pt x="21523" y="17461"/>
                  </a:lnTo>
                  <a:lnTo>
                    <a:pt x="21484" y="17390"/>
                  </a:lnTo>
                  <a:lnTo>
                    <a:pt x="21438" y="17302"/>
                  </a:lnTo>
                  <a:lnTo>
                    <a:pt x="21382" y="17202"/>
                  </a:lnTo>
                  <a:lnTo>
                    <a:pt x="21323" y="17085"/>
                  </a:lnTo>
                  <a:lnTo>
                    <a:pt x="21259" y="16950"/>
                  </a:lnTo>
                  <a:lnTo>
                    <a:pt x="21189" y="16799"/>
                  </a:lnTo>
                  <a:lnTo>
                    <a:pt x="21115" y="16636"/>
                  </a:lnTo>
                  <a:lnTo>
                    <a:pt x="21037" y="16452"/>
                  </a:lnTo>
                  <a:lnTo>
                    <a:pt x="20957" y="16258"/>
                  </a:lnTo>
                  <a:lnTo>
                    <a:pt x="20876" y="16045"/>
                  </a:lnTo>
                  <a:lnTo>
                    <a:pt x="20792" y="15813"/>
                  </a:lnTo>
                  <a:lnTo>
                    <a:pt x="20706" y="15571"/>
                  </a:lnTo>
                  <a:lnTo>
                    <a:pt x="20621" y="15311"/>
                  </a:lnTo>
                  <a:lnTo>
                    <a:pt x="20534" y="15033"/>
                  </a:lnTo>
                  <a:lnTo>
                    <a:pt x="20450" y="14742"/>
                  </a:lnTo>
                  <a:lnTo>
                    <a:pt x="20367" y="14430"/>
                  </a:lnTo>
                  <a:lnTo>
                    <a:pt x="20286" y="14108"/>
                  </a:lnTo>
                  <a:lnTo>
                    <a:pt x="20205" y="13768"/>
                  </a:lnTo>
                  <a:lnTo>
                    <a:pt x="20131" y="13409"/>
                  </a:lnTo>
                  <a:lnTo>
                    <a:pt x="20058" y="13036"/>
                  </a:lnTo>
                  <a:lnTo>
                    <a:pt x="19990" y="12649"/>
                  </a:lnTo>
                  <a:lnTo>
                    <a:pt x="19929" y="12243"/>
                  </a:lnTo>
                  <a:lnTo>
                    <a:pt x="19873" y="11824"/>
                  </a:lnTo>
                  <a:lnTo>
                    <a:pt x="19822" y="11386"/>
                  </a:lnTo>
                  <a:lnTo>
                    <a:pt x="19778" y="10930"/>
                  </a:lnTo>
                  <a:lnTo>
                    <a:pt x="19743" y="10464"/>
                  </a:lnTo>
                  <a:lnTo>
                    <a:pt x="19715" y="9976"/>
                  </a:lnTo>
                  <a:lnTo>
                    <a:pt x="19696" y="9477"/>
                  </a:lnTo>
                  <a:lnTo>
                    <a:pt x="19682" y="8976"/>
                  </a:lnTo>
                  <a:lnTo>
                    <a:pt x="19670" y="8502"/>
                  </a:lnTo>
                  <a:lnTo>
                    <a:pt x="19662" y="8050"/>
                  </a:lnTo>
                  <a:lnTo>
                    <a:pt x="19655" y="7618"/>
                  </a:lnTo>
                  <a:lnTo>
                    <a:pt x="19647" y="7205"/>
                  </a:lnTo>
                  <a:lnTo>
                    <a:pt x="19644" y="6816"/>
                  </a:lnTo>
                  <a:lnTo>
                    <a:pt x="19643" y="6447"/>
                  </a:lnTo>
                  <a:lnTo>
                    <a:pt x="19642" y="6097"/>
                  </a:lnTo>
                  <a:lnTo>
                    <a:pt x="19643" y="5767"/>
                  </a:lnTo>
                  <a:lnTo>
                    <a:pt x="19644" y="5456"/>
                  </a:lnTo>
                  <a:lnTo>
                    <a:pt x="19647" y="5165"/>
                  </a:lnTo>
                  <a:lnTo>
                    <a:pt x="19650" y="4890"/>
                  </a:lnTo>
                  <a:lnTo>
                    <a:pt x="19657" y="4634"/>
                  </a:lnTo>
                  <a:lnTo>
                    <a:pt x="19662" y="4394"/>
                  </a:lnTo>
                  <a:lnTo>
                    <a:pt x="19669" y="4170"/>
                  </a:lnTo>
                  <a:lnTo>
                    <a:pt x="19675" y="3966"/>
                  </a:lnTo>
                  <a:lnTo>
                    <a:pt x="19682" y="3773"/>
                  </a:lnTo>
                  <a:lnTo>
                    <a:pt x="19693" y="3603"/>
                  </a:lnTo>
                  <a:lnTo>
                    <a:pt x="19700" y="3441"/>
                  </a:lnTo>
                  <a:lnTo>
                    <a:pt x="19708" y="3295"/>
                  </a:lnTo>
                  <a:lnTo>
                    <a:pt x="19715" y="3168"/>
                  </a:lnTo>
                  <a:lnTo>
                    <a:pt x="19724" y="3049"/>
                  </a:lnTo>
                  <a:lnTo>
                    <a:pt x="19733" y="2946"/>
                  </a:lnTo>
                  <a:lnTo>
                    <a:pt x="19738" y="2853"/>
                  </a:lnTo>
                  <a:lnTo>
                    <a:pt x="19753" y="2708"/>
                  </a:lnTo>
                  <a:lnTo>
                    <a:pt x="19764" y="2609"/>
                  </a:lnTo>
                  <a:lnTo>
                    <a:pt x="19772" y="2552"/>
                  </a:lnTo>
                  <a:lnTo>
                    <a:pt x="19774" y="2532"/>
                  </a:lnTo>
                  <a:lnTo>
                    <a:pt x="19608" y="2763"/>
                  </a:lnTo>
                  <a:lnTo>
                    <a:pt x="19415" y="2980"/>
                  </a:lnTo>
                  <a:lnTo>
                    <a:pt x="19193" y="3182"/>
                  </a:lnTo>
                  <a:lnTo>
                    <a:pt x="18944" y="3366"/>
                  </a:lnTo>
                  <a:lnTo>
                    <a:pt x="18673" y="3541"/>
                  </a:lnTo>
                  <a:lnTo>
                    <a:pt x="18381" y="3698"/>
                  </a:lnTo>
                  <a:lnTo>
                    <a:pt x="18067" y="3845"/>
                  </a:lnTo>
                  <a:lnTo>
                    <a:pt x="17736" y="3979"/>
                  </a:lnTo>
                  <a:lnTo>
                    <a:pt x="17389" y="4094"/>
                  </a:lnTo>
                  <a:lnTo>
                    <a:pt x="17025" y="4202"/>
                  </a:lnTo>
                  <a:lnTo>
                    <a:pt x="16652" y="4294"/>
                  </a:lnTo>
                  <a:lnTo>
                    <a:pt x="16265" y="4373"/>
                  </a:lnTo>
                  <a:lnTo>
                    <a:pt x="15871" y="4445"/>
                  </a:lnTo>
                  <a:lnTo>
                    <a:pt x="15470" y="4502"/>
                  </a:lnTo>
                  <a:lnTo>
                    <a:pt x="15064" y="4547"/>
                  </a:lnTo>
                  <a:lnTo>
                    <a:pt x="14653" y="4577"/>
                  </a:lnTo>
                  <a:lnTo>
                    <a:pt x="14243" y="4599"/>
                  </a:lnTo>
                  <a:lnTo>
                    <a:pt x="13833" y="4610"/>
                  </a:lnTo>
                  <a:lnTo>
                    <a:pt x="13424" y="4610"/>
                  </a:lnTo>
                  <a:lnTo>
                    <a:pt x="13021" y="4598"/>
                  </a:lnTo>
                  <a:lnTo>
                    <a:pt x="12620" y="4577"/>
                  </a:lnTo>
                  <a:lnTo>
                    <a:pt x="12232" y="4547"/>
                  </a:lnTo>
                  <a:lnTo>
                    <a:pt x="11851" y="4502"/>
                  </a:lnTo>
                  <a:lnTo>
                    <a:pt x="11484" y="4448"/>
                  </a:lnTo>
                  <a:lnTo>
                    <a:pt x="11130" y="4388"/>
                  </a:lnTo>
                  <a:lnTo>
                    <a:pt x="10790" y="4317"/>
                  </a:lnTo>
                  <a:lnTo>
                    <a:pt x="10468" y="4236"/>
                  </a:lnTo>
                  <a:lnTo>
                    <a:pt x="10165" y="4145"/>
                  </a:lnTo>
                  <a:lnTo>
                    <a:pt x="9883" y="4049"/>
                  </a:lnTo>
                  <a:lnTo>
                    <a:pt x="9626" y="3939"/>
                  </a:lnTo>
                  <a:lnTo>
                    <a:pt x="9386" y="3826"/>
                  </a:lnTo>
                  <a:lnTo>
                    <a:pt x="9182" y="3699"/>
                  </a:lnTo>
                  <a:lnTo>
                    <a:pt x="8904" y="3515"/>
                  </a:lnTo>
                  <a:lnTo>
                    <a:pt x="8626" y="3345"/>
                  </a:lnTo>
                  <a:lnTo>
                    <a:pt x="8352" y="3177"/>
                  </a:lnTo>
                  <a:lnTo>
                    <a:pt x="8080" y="3021"/>
                  </a:lnTo>
                  <a:lnTo>
                    <a:pt x="7812" y="2874"/>
                  </a:lnTo>
                  <a:lnTo>
                    <a:pt x="7545" y="2731"/>
                  </a:lnTo>
                  <a:lnTo>
                    <a:pt x="7281" y="2602"/>
                  </a:lnTo>
                  <a:lnTo>
                    <a:pt x="7017" y="2484"/>
                  </a:lnTo>
                  <a:lnTo>
                    <a:pt x="6756" y="2380"/>
                  </a:lnTo>
                  <a:lnTo>
                    <a:pt x="6499" y="2281"/>
                  </a:lnTo>
                  <a:lnTo>
                    <a:pt x="6243" y="2197"/>
                  </a:lnTo>
                  <a:lnTo>
                    <a:pt x="5986" y="2125"/>
                  </a:lnTo>
                  <a:lnTo>
                    <a:pt x="5735" y="2069"/>
                  </a:lnTo>
                  <a:lnTo>
                    <a:pt x="5480" y="2026"/>
                  </a:lnTo>
                  <a:lnTo>
                    <a:pt x="5233" y="1992"/>
                  </a:lnTo>
                  <a:lnTo>
                    <a:pt x="4982" y="1976"/>
                  </a:lnTo>
                  <a:lnTo>
                    <a:pt x="4732" y="1976"/>
                  </a:lnTo>
                  <a:lnTo>
                    <a:pt x="4482" y="1986"/>
                  </a:lnTo>
                  <a:lnTo>
                    <a:pt x="4238" y="2019"/>
                  </a:lnTo>
                  <a:lnTo>
                    <a:pt x="3993" y="2063"/>
                  </a:lnTo>
                  <a:lnTo>
                    <a:pt x="3747" y="2125"/>
                  </a:lnTo>
                  <a:lnTo>
                    <a:pt x="3502" y="2208"/>
                  </a:lnTo>
                  <a:lnTo>
                    <a:pt x="3253" y="2307"/>
                  </a:lnTo>
                  <a:lnTo>
                    <a:pt x="3009" y="2420"/>
                  </a:lnTo>
                  <a:lnTo>
                    <a:pt x="2767" y="2557"/>
                  </a:lnTo>
                  <a:lnTo>
                    <a:pt x="2520" y="2711"/>
                  </a:lnTo>
                  <a:lnTo>
                    <a:pt x="2275" y="2886"/>
                  </a:lnTo>
                  <a:lnTo>
                    <a:pt x="2031" y="3076"/>
                  </a:lnTo>
                  <a:lnTo>
                    <a:pt x="1783" y="3292"/>
                  </a:lnTo>
                  <a:lnTo>
                    <a:pt x="1537" y="3529"/>
                  </a:lnTo>
                  <a:lnTo>
                    <a:pt x="1291" y="3787"/>
                  </a:lnTo>
                  <a:lnTo>
                    <a:pt x="1041" y="4066"/>
                  </a:lnTo>
                  <a:lnTo>
                    <a:pt x="915" y="2123"/>
                  </a:lnTo>
                  <a:lnTo>
                    <a:pt x="0" y="0"/>
                  </a:lnTo>
                  <a:close/>
                </a:path>
              </a:pathLst>
            </a:custGeom>
            <a:solidFill>
              <a:srgbClr val="C00000">
                <a:alpha val="50000"/>
              </a:srgbClr>
            </a:solidFill>
            <a:ln w="9525" cap="flat" cmpd="sng">
              <a:noFill/>
              <a:prstDash val="solid"/>
              <a:round/>
            </a:ln>
          </p:spPr>
        </p:sp>
        <p:sp>
          <p:nvSpPr>
            <p:cNvPr id="111" name="曲线"/>
            <p:cNvSpPr>
              <a:spLocks/>
            </p:cNvSpPr>
            <p:nvPr/>
          </p:nvSpPr>
          <p:spPr>
            <a:xfrm>
              <a:off x="1387080" y="889732"/>
              <a:ext cx="2537892" cy="1396747"/>
            </a:xfrm>
            <a:custGeom>
              <a:avLst/>
              <a:gdLst>
                <a:gd name="T1" fmla="*/ 0 w 21600"/>
                <a:gd name="T2" fmla="*/ 0 h 21600"/>
                <a:gd name="T3" fmla="*/ 21600 w 21600"/>
                <a:gd name="T4" fmla="*/ 21600 h 21600"/>
              </a:gdLst>
              <a:ahLst/>
              <a:cxnLst/>
              <a:rect l="T1" t="T2" r="T3" b="T4"/>
              <a:pathLst>
                <a:path w="21600" h="21600">
                  <a:moveTo>
                    <a:pt x="0" y="0"/>
                  </a:moveTo>
                  <a:lnTo>
                    <a:pt x="215" y="2823"/>
                  </a:lnTo>
                  <a:lnTo>
                    <a:pt x="845" y="4351"/>
                  </a:lnTo>
                  <a:lnTo>
                    <a:pt x="845" y="4351"/>
                  </a:lnTo>
                  <a:lnTo>
                    <a:pt x="4657" y="21600"/>
                  </a:lnTo>
                  <a:lnTo>
                    <a:pt x="4672" y="21580"/>
                  </a:lnTo>
                  <a:lnTo>
                    <a:pt x="4725" y="21526"/>
                  </a:lnTo>
                  <a:lnTo>
                    <a:pt x="4760" y="21488"/>
                  </a:lnTo>
                  <a:lnTo>
                    <a:pt x="4807" y="21446"/>
                  </a:lnTo>
                  <a:lnTo>
                    <a:pt x="4859" y="21395"/>
                  </a:lnTo>
                  <a:lnTo>
                    <a:pt x="4920" y="21336"/>
                  </a:lnTo>
                  <a:lnTo>
                    <a:pt x="4988" y="21281"/>
                  </a:lnTo>
                  <a:lnTo>
                    <a:pt x="5064" y="21216"/>
                  </a:lnTo>
                  <a:lnTo>
                    <a:pt x="5145" y="21147"/>
                  </a:lnTo>
                  <a:lnTo>
                    <a:pt x="5237" y="21080"/>
                  </a:lnTo>
                  <a:lnTo>
                    <a:pt x="5333" y="21007"/>
                  </a:lnTo>
                  <a:lnTo>
                    <a:pt x="5436" y="20934"/>
                  </a:lnTo>
                  <a:lnTo>
                    <a:pt x="5548" y="20861"/>
                  </a:lnTo>
                  <a:lnTo>
                    <a:pt x="5665" y="20788"/>
                  </a:lnTo>
                  <a:lnTo>
                    <a:pt x="5789" y="20715"/>
                  </a:lnTo>
                  <a:lnTo>
                    <a:pt x="5919" y="20645"/>
                  </a:lnTo>
                  <a:lnTo>
                    <a:pt x="6056" y="20577"/>
                  </a:lnTo>
                  <a:lnTo>
                    <a:pt x="6198" y="20511"/>
                  </a:lnTo>
                  <a:lnTo>
                    <a:pt x="6348" y="20447"/>
                  </a:lnTo>
                  <a:lnTo>
                    <a:pt x="6501" y="20390"/>
                  </a:lnTo>
                  <a:lnTo>
                    <a:pt x="6661" y="20337"/>
                  </a:lnTo>
                  <a:lnTo>
                    <a:pt x="6826" y="20290"/>
                  </a:lnTo>
                  <a:lnTo>
                    <a:pt x="6996" y="20249"/>
                  </a:lnTo>
                  <a:lnTo>
                    <a:pt x="7173" y="20214"/>
                  </a:lnTo>
                  <a:lnTo>
                    <a:pt x="7355" y="20188"/>
                  </a:lnTo>
                  <a:lnTo>
                    <a:pt x="7539" y="20168"/>
                  </a:lnTo>
                  <a:lnTo>
                    <a:pt x="7729" y="20159"/>
                  </a:lnTo>
                  <a:lnTo>
                    <a:pt x="7929" y="20159"/>
                  </a:lnTo>
                  <a:lnTo>
                    <a:pt x="8128" y="20168"/>
                  </a:lnTo>
                  <a:lnTo>
                    <a:pt x="8331" y="20192"/>
                  </a:lnTo>
                  <a:lnTo>
                    <a:pt x="9360" y="20328"/>
                  </a:lnTo>
                  <a:lnTo>
                    <a:pt x="10346" y="20455"/>
                  </a:lnTo>
                  <a:lnTo>
                    <a:pt x="10828" y="20514"/>
                  </a:lnTo>
                  <a:lnTo>
                    <a:pt x="11299" y="20573"/>
                  </a:lnTo>
                  <a:lnTo>
                    <a:pt x="11766" y="20625"/>
                  </a:lnTo>
                  <a:lnTo>
                    <a:pt x="12223" y="20669"/>
                  </a:lnTo>
                  <a:lnTo>
                    <a:pt x="12673" y="20708"/>
                  </a:lnTo>
                  <a:lnTo>
                    <a:pt x="13115" y="20739"/>
                  </a:lnTo>
                  <a:lnTo>
                    <a:pt x="13550" y="20759"/>
                  </a:lnTo>
                  <a:lnTo>
                    <a:pt x="13978" y="20773"/>
                  </a:lnTo>
                  <a:lnTo>
                    <a:pt x="14401" y="20776"/>
                  </a:lnTo>
                  <a:lnTo>
                    <a:pt x="14818" y="20765"/>
                  </a:lnTo>
                  <a:lnTo>
                    <a:pt x="15229" y="20742"/>
                  </a:lnTo>
                  <a:lnTo>
                    <a:pt x="15633" y="20708"/>
                  </a:lnTo>
                  <a:lnTo>
                    <a:pt x="16033" y="20659"/>
                  </a:lnTo>
                  <a:lnTo>
                    <a:pt x="16429" y="20593"/>
                  </a:lnTo>
                  <a:lnTo>
                    <a:pt x="16819" y="20513"/>
                  </a:lnTo>
                  <a:lnTo>
                    <a:pt x="17205" y="20415"/>
                  </a:lnTo>
                  <a:lnTo>
                    <a:pt x="17587" y="20300"/>
                  </a:lnTo>
                  <a:lnTo>
                    <a:pt x="17966" y="20166"/>
                  </a:lnTo>
                  <a:lnTo>
                    <a:pt x="18341" y="20010"/>
                  </a:lnTo>
                  <a:lnTo>
                    <a:pt x="18712" y="19838"/>
                  </a:lnTo>
                  <a:lnTo>
                    <a:pt x="19081" y="19640"/>
                  </a:lnTo>
                  <a:lnTo>
                    <a:pt x="19446" y="19422"/>
                  </a:lnTo>
                  <a:lnTo>
                    <a:pt x="19810" y="19180"/>
                  </a:lnTo>
                  <a:lnTo>
                    <a:pt x="20170" y="18915"/>
                  </a:lnTo>
                  <a:lnTo>
                    <a:pt x="20529" y="18623"/>
                  </a:lnTo>
                  <a:lnTo>
                    <a:pt x="20889" y="18305"/>
                  </a:lnTo>
                  <a:lnTo>
                    <a:pt x="21245" y="17960"/>
                  </a:lnTo>
                  <a:lnTo>
                    <a:pt x="21600" y="17588"/>
                  </a:lnTo>
                  <a:lnTo>
                    <a:pt x="21579" y="17554"/>
                  </a:lnTo>
                  <a:lnTo>
                    <a:pt x="21524" y="17461"/>
                  </a:lnTo>
                  <a:lnTo>
                    <a:pt x="21485" y="17391"/>
                  </a:lnTo>
                  <a:lnTo>
                    <a:pt x="21436" y="17304"/>
                  </a:lnTo>
                  <a:lnTo>
                    <a:pt x="21383" y="17204"/>
                  </a:lnTo>
                  <a:lnTo>
                    <a:pt x="21324" y="17084"/>
                  </a:lnTo>
                  <a:lnTo>
                    <a:pt x="21259" y="16950"/>
                  </a:lnTo>
                  <a:lnTo>
                    <a:pt x="21188" y="16801"/>
                  </a:lnTo>
                  <a:lnTo>
                    <a:pt x="21116" y="16636"/>
                  </a:lnTo>
                  <a:lnTo>
                    <a:pt x="21037" y="16453"/>
                  </a:lnTo>
                  <a:lnTo>
                    <a:pt x="20958" y="16259"/>
                  </a:lnTo>
                  <a:lnTo>
                    <a:pt x="20876" y="16045"/>
                  </a:lnTo>
                  <a:lnTo>
                    <a:pt x="20791" y="15813"/>
                  </a:lnTo>
                  <a:lnTo>
                    <a:pt x="20706" y="15570"/>
                  </a:lnTo>
                  <a:lnTo>
                    <a:pt x="20621" y="15310"/>
                  </a:lnTo>
                  <a:lnTo>
                    <a:pt x="20535" y="15033"/>
                  </a:lnTo>
                  <a:lnTo>
                    <a:pt x="20450" y="14743"/>
                  </a:lnTo>
                  <a:lnTo>
                    <a:pt x="20367" y="14430"/>
                  </a:lnTo>
                  <a:lnTo>
                    <a:pt x="20286" y="14109"/>
                  </a:lnTo>
                  <a:lnTo>
                    <a:pt x="20206" y="13769"/>
                  </a:lnTo>
                  <a:lnTo>
                    <a:pt x="20131" y="13410"/>
                  </a:lnTo>
                  <a:lnTo>
                    <a:pt x="20059" y="13036"/>
                  </a:lnTo>
                  <a:lnTo>
                    <a:pt x="19991" y="12651"/>
                  </a:lnTo>
                  <a:lnTo>
                    <a:pt x="19930" y="12245"/>
                  </a:lnTo>
                  <a:lnTo>
                    <a:pt x="19873" y="11825"/>
                  </a:lnTo>
                  <a:lnTo>
                    <a:pt x="19823" y="11387"/>
                  </a:lnTo>
                  <a:lnTo>
                    <a:pt x="19779" y="10933"/>
                  </a:lnTo>
                  <a:lnTo>
                    <a:pt x="19743" y="10463"/>
                  </a:lnTo>
                  <a:lnTo>
                    <a:pt x="19715" y="9976"/>
                  </a:lnTo>
                  <a:lnTo>
                    <a:pt x="19695" y="9478"/>
                  </a:lnTo>
                  <a:lnTo>
                    <a:pt x="19682" y="8976"/>
                  </a:lnTo>
                  <a:lnTo>
                    <a:pt x="19670" y="8503"/>
                  </a:lnTo>
                  <a:lnTo>
                    <a:pt x="19663" y="8050"/>
                  </a:lnTo>
                  <a:lnTo>
                    <a:pt x="19655" y="7617"/>
                  </a:lnTo>
                  <a:lnTo>
                    <a:pt x="19648" y="7204"/>
                  </a:lnTo>
                  <a:lnTo>
                    <a:pt x="19644" y="6817"/>
                  </a:lnTo>
                  <a:lnTo>
                    <a:pt x="19643" y="6447"/>
                  </a:lnTo>
                  <a:lnTo>
                    <a:pt x="19642" y="6098"/>
                  </a:lnTo>
                  <a:lnTo>
                    <a:pt x="19643" y="5768"/>
                  </a:lnTo>
                  <a:lnTo>
                    <a:pt x="19644" y="5456"/>
                  </a:lnTo>
                  <a:lnTo>
                    <a:pt x="19646" y="5163"/>
                  </a:lnTo>
                  <a:lnTo>
                    <a:pt x="19651" y="4889"/>
                  </a:lnTo>
                  <a:lnTo>
                    <a:pt x="19657" y="4634"/>
                  </a:lnTo>
                  <a:lnTo>
                    <a:pt x="19663" y="4395"/>
                  </a:lnTo>
                  <a:lnTo>
                    <a:pt x="19669" y="4171"/>
                  </a:lnTo>
                  <a:lnTo>
                    <a:pt x="19676" y="3967"/>
                  </a:lnTo>
                  <a:lnTo>
                    <a:pt x="19683" y="3774"/>
                  </a:lnTo>
                  <a:lnTo>
                    <a:pt x="19693" y="3602"/>
                  </a:lnTo>
                  <a:lnTo>
                    <a:pt x="19700" y="3441"/>
                  </a:lnTo>
                  <a:lnTo>
                    <a:pt x="19708" y="3295"/>
                  </a:lnTo>
                  <a:lnTo>
                    <a:pt x="19716" y="3168"/>
                  </a:lnTo>
                  <a:lnTo>
                    <a:pt x="19724" y="3049"/>
                  </a:lnTo>
                  <a:lnTo>
                    <a:pt x="19733" y="2947"/>
                  </a:lnTo>
                  <a:lnTo>
                    <a:pt x="19740" y="2853"/>
                  </a:lnTo>
                  <a:lnTo>
                    <a:pt x="19754" y="2709"/>
                  </a:lnTo>
                  <a:lnTo>
                    <a:pt x="19764" y="2607"/>
                  </a:lnTo>
                  <a:lnTo>
                    <a:pt x="19772" y="2553"/>
                  </a:lnTo>
                  <a:lnTo>
                    <a:pt x="19775" y="2534"/>
                  </a:lnTo>
                  <a:lnTo>
                    <a:pt x="19609" y="2763"/>
                  </a:lnTo>
                  <a:lnTo>
                    <a:pt x="19415" y="2980"/>
                  </a:lnTo>
                  <a:lnTo>
                    <a:pt x="19192" y="3181"/>
                  </a:lnTo>
                  <a:lnTo>
                    <a:pt x="18944" y="3366"/>
                  </a:lnTo>
                  <a:lnTo>
                    <a:pt x="18674" y="3541"/>
                  </a:lnTo>
                  <a:lnTo>
                    <a:pt x="18382" y="3700"/>
                  </a:lnTo>
                  <a:lnTo>
                    <a:pt x="18067" y="3846"/>
                  </a:lnTo>
                  <a:lnTo>
                    <a:pt x="17736" y="3977"/>
                  </a:lnTo>
                  <a:lnTo>
                    <a:pt x="17389" y="4095"/>
                  </a:lnTo>
                  <a:lnTo>
                    <a:pt x="17025" y="4203"/>
                  </a:lnTo>
                  <a:lnTo>
                    <a:pt x="16652" y="4294"/>
                  </a:lnTo>
                  <a:lnTo>
                    <a:pt x="16266" y="4375"/>
                  </a:lnTo>
                  <a:lnTo>
                    <a:pt x="15871" y="4443"/>
                  </a:lnTo>
                  <a:lnTo>
                    <a:pt x="15470" y="4501"/>
                  </a:lnTo>
                  <a:lnTo>
                    <a:pt x="15065" y="4548"/>
                  </a:lnTo>
                  <a:lnTo>
                    <a:pt x="14653" y="4579"/>
                  </a:lnTo>
                  <a:lnTo>
                    <a:pt x="14241" y="4599"/>
                  </a:lnTo>
                  <a:lnTo>
                    <a:pt x="13832" y="4611"/>
                  </a:lnTo>
                  <a:lnTo>
                    <a:pt x="13424" y="4611"/>
                  </a:lnTo>
                  <a:lnTo>
                    <a:pt x="13021" y="4599"/>
                  </a:lnTo>
                  <a:lnTo>
                    <a:pt x="12622" y="4576"/>
                  </a:lnTo>
                  <a:lnTo>
                    <a:pt x="12232" y="4548"/>
                  </a:lnTo>
                  <a:lnTo>
                    <a:pt x="11852" y="4504"/>
                  </a:lnTo>
                  <a:lnTo>
                    <a:pt x="11483" y="4451"/>
                  </a:lnTo>
                  <a:lnTo>
                    <a:pt x="11131" y="4388"/>
                  </a:lnTo>
                  <a:lnTo>
                    <a:pt x="10789" y="4316"/>
                  </a:lnTo>
                  <a:lnTo>
                    <a:pt x="10468" y="4237"/>
                  </a:lnTo>
                  <a:lnTo>
                    <a:pt x="10166" y="4147"/>
                  </a:lnTo>
                  <a:lnTo>
                    <a:pt x="9882" y="4050"/>
                  </a:lnTo>
                  <a:lnTo>
                    <a:pt x="9626" y="3939"/>
                  </a:lnTo>
                  <a:lnTo>
                    <a:pt x="9387" y="3825"/>
                  </a:lnTo>
                  <a:lnTo>
                    <a:pt x="9181" y="3701"/>
                  </a:lnTo>
                  <a:lnTo>
                    <a:pt x="8904" y="3518"/>
                  </a:lnTo>
                  <a:lnTo>
                    <a:pt x="8626" y="3344"/>
                  </a:lnTo>
                  <a:lnTo>
                    <a:pt x="8353" y="3180"/>
                  </a:lnTo>
                  <a:lnTo>
                    <a:pt x="8079" y="3021"/>
                  </a:lnTo>
                  <a:lnTo>
                    <a:pt x="7813" y="2874"/>
                  </a:lnTo>
                  <a:lnTo>
                    <a:pt x="7544" y="2731"/>
                  </a:lnTo>
                  <a:lnTo>
                    <a:pt x="7282" y="2604"/>
                  </a:lnTo>
                  <a:lnTo>
                    <a:pt x="7018" y="2485"/>
                  </a:lnTo>
                  <a:lnTo>
                    <a:pt x="6757" y="2381"/>
                  </a:lnTo>
                  <a:lnTo>
                    <a:pt x="6500" y="2282"/>
                  </a:lnTo>
                  <a:lnTo>
                    <a:pt x="6243" y="2198"/>
                  </a:lnTo>
                  <a:lnTo>
                    <a:pt x="5988" y="2127"/>
                  </a:lnTo>
                  <a:lnTo>
                    <a:pt x="5734" y="2068"/>
                  </a:lnTo>
                  <a:lnTo>
                    <a:pt x="5482" y="2026"/>
                  </a:lnTo>
                  <a:lnTo>
                    <a:pt x="5232" y="1991"/>
                  </a:lnTo>
                  <a:lnTo>
                    <a:pt x="4981" y="1976"/>
                  </a:lnTo>
                  <a:lnTo>
                    <a:pt x="4733" y="1976"/>
                  </a:lnTo>
                  <a:lnTo>
                    <a:pt x="4484" y="1988"/>
                  </a:lnTo>
                  <a:lnTo>
                    <a:pt x="4239" y="2021"/>
                  </a:lnTo>
                  <a:lnTo>
                    <a:pt x="3993" y="2065"/>
                  </a:lnTo>
                  <a:lnTo>
                    <a:pt x="3747" y="2127"/>
                  </a:lnTo>
                  <a:lnTo>
                    <a:pt x="3501" y="2207"/>
                  </a:lnTo>
                  <a:lnTo>
                    <a:pt x="3255" y="2307"/>
                  </a:lnTo>
                  <a:lnTo>
                    <a:pt x="3011" y="2422"/>
                  </a:lnTo>
                  <a:lnTo>
                    <a:pt x="2764" y="2556"/>
                  </a:lnTo>
                  <a:lnTo>
                    <a:pt x="2521" y="2709"/>
                  </a:lnTo>
                  <a:lnTo>
                    <a:pt x="2277" y="2884"/>
                  </a:lnTo>
                  <a:lnTo>
                    <a:pt x="2031" y="3078"/>
                  </a:lnTo>
                  <a:lnTo>
                    <a:pt x="1785" y="3293"/>
                  </a:lnTo>
                  <a:lnTo>
                    <a:pt x="1538" y="3529"/>
                  </a:lnTo>
                  <a:lnTo>
                    <a:pt x="1288" y="3786"/>
                  </a:lnTo>
                  <a:lnTo>
                    <a:pt x="1041" y="4067"/>
                  </a:lnTo>
                  <a:lnTo>
                    <a:pt x="915" y="2124"/>
                  </a:lnTo>
                  <a:lnTo>
                    <a:pt x="0" y="0"/>
                  </a:lnTo>
                  <a:close/>
                </a:path>
              </a:pathLst>
            </a:custGeom>
            <a:solidFill>
              <a:srgbClr val="C00000"/>
            </a:solidFill>
            <a:ln w="25400" cap="flat" cmpd="sng">
              <a:noFill/>
              <a:prstDash val="solid"/>
              <a:round/>
            </a:ln>
          </p:spPr>
        </p:sp>
        <p:sp>
          <p:nvSpPr>
            <p:cNvPr id="112" name="曲线"/>
            <p:cNvSpPr>
              <a:spLocks/>
            </p:cNvSpPr>
            <p:nvPr/>
          </p:nvSpPr>
          <p:spPr>
            <a:xfrm>
              <a:off x="2370723" y="1334571"/>
              <a:ext cx="637287" cy="644299"/>
            </a:xfrm>
            <a:custGeom>
              <a:avLst/>
              <a:gdLst>
                <a:gd name="T1" fmla="*/ 0 w 21600"/>
                <a:gd name="T2" fmla="*/ 0 h 21600"/>
                <a:gd name="T3" fmla="*/ 21600 w 21600"/>
                <a:gd name="T4" fmla="*/ 21600 h 21600"/>
              </a:gdLst>
              <a:ahLst/>
              <a:cxnLst/>
              <a:rect l="T1" t="T2" r="T3" b="T4"/>
              <a:pathLst>
                <a:path w="21600" h="21600">
                  <a:moveTo>
                    <a:pt x="608" y="16296"/>
                  </a:moveTo>
                  <a:lnTo>
                    <a:pt x="2166" y="14721"/>
                  </a:lnTo>
                  <a:lnTo>
                    <a:pt x="2475" y="14983"/>
                  </a:lnTo>
                  <a:lnTo>
                    <a:pt x="2790" y="15236"/>
                  </a:lnTo>
                  <a:lnTo>
                    <a:pt x="3107" y="15486"/>
                  </a:lnTo>
                  <a:lnTo>
                    <a:pt x="3424" y="15725"/>
                  </a:lnTo>
                  <a:lnTo>
                    <a:pt x="3749" y="15958"/>
                  </a:lnTo>
                  <a:lnTo>
                    <a:pt x="4077" y="16181"/>
                  </a:lnTo>
                  <a:lnTo>
                    <a:pt x="4407" y="16394"/>
                  </a:lnTo>
                  <a:lnTo>
                    <a:pt x="4740" y="16600"/>
                  </a:lnTo>
                  <a:lnTo>
                    <a:pt x="5078" y="16794"/>
                  </a:lnTo>
                  <a:lnTo>
                    <a:pt x="5419" y="16978"/>
                  </a:lnTo>
                  <a:lnTo>
                    <a:pt x="5766" y="17148"/>
                  </a:lnTo>
                  <a:lnTo>
                    <a:pt x="6117" y="17305"/>
                  </a:lnTo>
                  <a:lnTo>
                    <a:pt x="6474" y="17452"/>
                  </a:lnTo>
                  <a:lnTo>
                    <a:pt x="6833" y="17585"/>
                  </a:lnTo>
                  <a:lnTo>
                    <a:pt x="7196" y="17703"/>
                  </a:lnTo>
                  <a:lnTo>
                    <a:pt x="7564" y="17808"/>
                  </a:lnTo>
                  <a:lnTo>
                    <a:pt x="7937" y="17896"/>
                  </a:lnTo>
                  <a:lnTo>
                    <a:pt x="8316" y="17969"/>
                  </a:lnTo>
                  <a:lnTo>
                    <a:pt x="8697" y="18028"/>
                  </a:lnTo>
                  <a:lnTo>
                    <a:pt x="9086" y="18067"/>
                  </a:lnTo>
                  <a:lnTo>
                    <a:pt x="9480" y="18091"/>
                  </a:lnTo>
                  <a:lnTo>
                    <a:pt x="9877" y="18094"/>
                  </a:lnTo>
                  <a:lnTo>
                    <a:pt x="10283" y="18081"/>
                  </a:lnTo>
                  <a:lnTo>
                    <a:pt x="10691" y="18047"/>
                  </a:lnTo>
                  <a:lnTo>
                    <a:pt x="11107" y="17995"/>
                  </a:lnTo>
                  <a:lnTo>
                    <a:pt x="11528" y="17919"/>
                  </a:lnTo>
                  <a:lnTo>
                    <a:pt x="11952" y="17827"/>
                  </a:lnTo>
                  <a:lnTo>
                    <a:pt x="12387" y="17709"/>
                  </a:lnTo>
                  <a:lnTo>
                    <a:pt x="12826" y="17572"/>
                  </a:lnTo>
                  <a:lnTo>
                    <a:pt x="13270" y="17411"/>
                  </a:lnTo>
                  <a:lnTo>
                    <a:pt x="13721" y="17226"/>
                  </a:lnTo>
                  <a:lnTo>
                    <a:pt x="14181" y="17019"/>
                  </a:lnTo>
                  <a:lnTo>
                    <a:pt x="7020" y="9811"/>
                  </a:lnTo>
                  <a:lnTo>
                    <a:pt x="5056" y="11803"/>
                  </a:lnTo>
                  <a:lnTo>
                    <a:pt x="2018" y="8813"/>
                  </a:lnTo>
                  <a:lnTo>
                    <a:pt x="7377" y="3397"/>
                  </a:lnTo>
                  <a:lnTo>
                    <a:pt x="7453" y="3432"/>
                  </a:lnTo>
                  <a:lnTo>
                    <a:pt x="7527" y="3466"/>
                  </a:lnTo>
                  <a:lnTo>
                    <a:pt x="7608" y="3494"/>
                  </a:lnTo>
                  <a:lnTo>
                    <a:pt x="7690" y="3522"/>
                  </a:lnTo>
                  <a:lnTo>
                    <a:pt x="7776" y="3547"/>
                  </a:lnTo>
                  <a:lnTo>
                    <a:pt x="7863" y="3568"/>
                  </a:lnTo>
                  <a:lnTo>
                    <a:pt x="7951" y="3589"/>
                  </a:lnTo>
                  <a:lnTo>
                    <a:pt x="8043" y="3606"/>
                  </a:lnTo>
                  <a:lnTo>
                    <a:pt x="8133" y="3619"/>
                  </a:lnTo>
                  <a:lnTo>
                    <a:pt x="8232" y="3629"/>
                  </a:lnTo>
                  <a:lnTo>
                    <a:pt x="8330" y="3635"/>
                  </a:lnTo>
                  <a:lnTo>
                    <a:pt x="8429" y="3640"/>
                  </a:lnTo>
                  <a:lnTo>
                    <a:pt x="8532" y="3640"/>
                  </a:lnTo>
                  <a:lnTo>
                    <a:pt x="8639" y="3635"/>
                  </a:lnTo>
                  <a:lnTo>
                    <a:pt x="8743" y="3629"/>
                  </a:lnTo>
                  <a:lnTo>
                    <a:pt x="8852" y="3614"/>
                  </a:lnTo>
                  <a:lnTo>
                    <a:pt x="8963" y="3599"/>
                  </a:lnTo>
                  <a:lnTo>
                    <a:pt x="9076" y="3576"/>
                  </a:lnTo>
                  <a:lnTo>
                    <a:pt x="9191" y="3553"/>
                  </a:lnTo>
                  <a:lnTo>
                    <a:pt x="9303" y="3525"/>
                  </a:lnTo>
                  <a:lnTo>
                    <a:pt x="9422" y="3488"/>
                  </a:lnTo>
                  <a:lnTo>
                    <a:pt x="9542" y="3451"/>
                  </a:lnTo>
                  <a:lnTo>
                    <a:pt x="9662" y="3407"/>
                  </a:lnTo>
                  <a:lnTo>
                    <a:pt x="9785" y="3357"/>
                  </a:lnTo>
                  <a:lnTo>
                    <a:pt x="9909" y="3305"/>
                  </a:lnTo>
                  <a:lnTo>
                    <a:pt x="10036" y="3245"/>
                  </a:lnTo>
                  <a:lnTo>
                    <a:pt x="10160" y="3178"/>
                  </a:lnTo>
                  <a:lnTo>
                    <a:pt x="10292" y="3108"/>
                  </a:lnTo>
                  <a:lnTo>
                    <a:pt x="10421" y="3032"/>
                  </a:lnTo>
                  <a:lnTo>
                    <a:pt x="10551" y="2949"/>
                  </a:lnTo>
                  <a:lnTo>
                    <a:pt x="10685" y="2860"/>
                  </a:lnTo>
                  <a:lnTo>
                    <a:pt x="10818" y="2765"/>
                  </a:lnTo>
                  <a:lnTo>
                    <a:pt x="12367" y="4341"/>
                  </a:lnTo>
                  <a:lnTo>
                    <a:pt x="9700" y="7090"/>
                  </a:lnTo>
                  <a:lnTo>
                    <a:pt x="16926" y="14341"/>
                  </a:lnTo>
                  <a:lnTo>
                    <a:pt x="17165" y="13910"/>
                  </a:lnTo>
                  <a:lnTo>
                    <a:pt x="17373" y="13468"/>
                  </a:lnTo>
                  <a:lnTo>
                    <a:pt x="17554" y="13014"/>
                  </a:lnTo>
                  <a:lnTo>
                    <a:pt x="17707" y="12553"/>
                  </a:lnTo>
                  <a:lnTo>
                    <a:pt x="17832" y="12082"/>
                  </a:lnTo>
                  <a:lnTo>
                    <a:pt x="17929" y="11602"/>
                  </a:lnTo>
                  <a:lnTo>
                    <a:pt x="17999" y="11116"/>
                  </a:lnTo>
                  <a:lnTo>
                    <a:pt x="18040" y="10625"/>
                  </a:lnTo>
                  <a:lnTo>
                    <a:pt x="18055" y="10130"/>
                  </a:lnTo>
                  <a:lnTo>
                    <a:pt x="18040" y="9632"/>
                  </a:lnTo>
                  <a:lnTo>
                    <a:pt x="18001" y="9128"/>
                  </a:lnTo>
                  <a:lnTo>
                    <a:pt x="17933" y="8629"/>
                  </a:lnTo>
                  <a:lnTo>
                    <a:pt x="17840" y="8124"/>
                  </a:lnTo>
                  <a:lnTo>
                    <a:pt x="17719" y="7625"/>
                  </a:lnTo>
                  <a:lnTo>
                    <a:pt x="17573" y="7124"/>
                  </a:lnTo>
                  <a:lnTo>
                    <a:pt x="17399" y="6629"/>
                  </a:lnTo>
                  <a:lnTo>
                    <a:pt x="17198" y="6137"/>
                  </a:lnTo>
                  <a:lnTo>
                    <a:pt x="16976" y="5650"/>
                  </a:lnTo>
                  <a:lnTo>
                    <a:pt x="16726" y="5171"/>
                  </a:lnTo>
                  <a:lnTo>
                    <a:pt x="16448" y="4697"/>
                  </a:lnTo>
                  <a:lnTo>
                    <a:pt x="16147" y="4233"/>
                  </a:lnTo>
                  <a:lnTo>
                    <a:pt x="15820" y="3779"/>
                  </a:lnTo>
                  <a:lnTo>
                    <a:pt x="15467" y="3336"/>
                  </a:lnTo>
                  <a:lnTo>
                    <a:pt x="15089" y="2903"/>
                  </a:lnTo>
                  <a:lnTo>
                    <a:pt x="14688" y="2485"/>
                  </a:lnTo>
                  <a:lnTo>
                    <a:pt x="14259" y="2077"/>
                  </a:lnTo>
                  <a:lnTo>
                    <a:pt x="13808" y="1689"/>
                  </a:lnTo>
                  <a:lnTo>
                    <a:pt x="13334" y="1313"/>
                  </a:lnTo>
                  <a:lnTo>
                    <a:pt x="12832" y="956"/>
                  </a:lnTo>
                  <a:lnTo>
                    <a:pt x="12310" y="620"/>
                  </a:lnTo>
                  <a:lnTo>
                    <a:pt x="11763" y="299"/>
                  </a:lnTo>
                  <a:lnTo>
                    <a:pt x="11189" y="0"/>
                  </a:lnTo>
                  <a:lnTo>
                    <a:pt x="11771" y="44"/>
                  </a:lnTo>
                  <a:lnTo>
                    <a:pt x="12359" y="130"/>
                  </a:lnTo>
                  <a:lnTo>
                    <a:pt x="12953" y="257"/>
                  </a:lnTo>
                  <a:lnTo>
                    <a:pt x="13548" y="413"/>
                  </a:lnTo>
                  <a:lnTo>
                    <a:pt x="14143" y="612"/>
                  </a:lnTo>
                  <a:lnTo>
                    <a:pt x="14734" y="844"/>
                  </a:lnTo>
                  <a:lnTo>
                    <a:pt x="15319" y="1112"/>
                  </a:lnTo>
                  <a:lnTo>
                    <a:pt x="15894" y="1414"/>
                  </a:lnTo>
                  <a:lnTo>
                    <a:pt x="16460" y="1749"/>
                  </a:lnTo>
                  <a:lnTo>
                    <a:pt x="17008" y="2120"/>
                  </a:lnTo>
                  <a:lnTo>
                    <a:pt x="17541" y="2517"/>
                  </a:lnTo>
                  <a:lnTo>
                    <a:pt x="18051" y="2949"/>
                  </a:lnTo>
                  <a:lnTo>
                    <a:pt x="18539" y="3412"/>
                  </a:lnTo>
                  <a:lnTo>
                    <a:pt x="19002" y="3902"/>
                  </a:lnTo>
                  <a:lnTo>
                    <a:pt x="19435" y="4424"/>
                  </a:lnTo>
                  <a:lnTo>
                    <a:pt x="19835" y="4974"/>
                  </a:lnTo>
                  <a:lnTo>
                    <a:pt x="20205" y="5552"/>
                  </a:lnTo>
                  <a:lnTo>
                    <a:pt x="20533" y="6155"/>
                  </a:lnTo>
                  <a:lnTo>
                    <a:pt x="20820" y="6786"/>
                  </a:lnTo>
                  <a:lnTo>
                    <a:pt x="21067" y="7440"/>
                  </a:lnTo>
                  <a:lnTo>
                    <a:pt x="21270" y="8120"/>
                  </a:lnTo>
                  <a:lnTo>
                    <a:pt x="21422" y="8826"/>
                  </a:lnTo>
                  <a:lnTo>
                    <a:pt x="21522" y="9554"/>
                  </a:lnTo>
                  <a:lnTo>
                    <a:pt x="21570" y="10304"/>
                  </a:lnTo>
                  <a:lnTo>
                    <a:pt x="21558" y="11076"/>
                  </a:lnTo>
                  <a:lnTo>
                    <a:pt x="21488" y="11870"/>
                  </a:lnTo>
                  <a:lnTo>
                    <a:pt x="21354" y="12683"/>
                  </a:lnTo>
                  <a:lnTo>
                    <a:pt x="21155" y="13517"/>
                  </a:lnTo>
                  <a:lnTo>
                    <a:pt x="20887" y="14367"/>
                  </a:lnTo>
                  <a:lnTo>
                    <a:pt x="20551" y="15239"/>
                  </a:lnTo>
                  <a:lnTo>
                    <a:pt x="20139" y="16127"/>
                  </a:lnTo>
                  <a:lnTo>
                    <a:pt x="19648" y="17030"/>
                  </a:lnTo>
                  <a:lnTo>
                    <a:pt x="21600" y="19041"/>
                  </a:lnTo>
                  <a:lnTo>
                    <a:pt x="19020" y="21537"/>
                  </a:lnTo>
                  <a:lnTo>
                    <a:pt x="17004" y="19666"/>
                  </a:lnTo>
                  <a:lnTo>
                    <a:pt x="16518" y="19918"/>
                  </a:lnTo>
                  <a:lnTo>
                    <a:pt x="16034" y="20151"/>
                  </a:lnTo>
                  <a:lnTo>
                    <a:pt x="15557" y="20371"/>
                  </a:lnTo>
                  <a:lnTo>
                    <a:pt x="15080" y="20570"/>
                  </a:lnTo>
                  <a:lnTo>
                    <a:pt x="14606" y="20751"/>
                  </a:lnTo>
                  <a:lnTo>
                    <a:pt x="14135" y="20913"/>
                  </a:lnTo>
                  <a:lnTo>
                    <a:pt x="13669" y="21060"/>
                  </a:lnTo>
                  <a:lnTo>
                    <a:pt x="13204" y="21190"/>
                  </a:lnTo>
                  <a:lnTo>
                    <a:pt x="12744" y="21300"/>
                  </a:lnTo>
                  <a:lnTo>
                    <a:pt x="12285" y="21393"/>
                  </a:lnTo>
                  <a:lnTo>
                    <a:pt x="11835" y="21466"/>
                  </a:lnTo>
                  <a:lnTo>
                    <a:pt x="11383" y="21527"/>
                  </a:lnTo>
                  <a:lnTo>
                    <a:pt x="10936" y="21568"/>
                  </a:lnTo>
                  <a:lnTo>
                    <a:pt x="10495" y="21593"/>
                  </a:lnTo>
                  <a:lnTo>
                    <a:pt x="10058" y="21600"/>
                  </a:lnTo>
                  <a:lnTo>
                    <a:pt x="9624" y="21590"/>
                  </a:lnTo>
                  <a:lnTo>
                    <a:pt x="9197" y="21562"/>
                  </a:lnTo>
                  <a:lnTo>
                    <a:pt x="8771" y="21520"/>
                  </a:lnTo>
                  <a:lnTo>
                    <a:pt x="8352" y="21460"/>
                  </a:lnTo>
                  <a:lnTo>
                    <a:pt x="7933" y="21382"/>
                  </a:lnTo>
                  <a:lnTo>
                    <a:pt x="7523" y="21288"/>
                  </a:lnTo>
                  <a:lnTo>
                    <a:pt x="7118" y="21181"/>
                  </a:lnTo>
                  <a:lnTo>
                    <a:pt x="6719" y="21056"/>
                  </a:lnTo>
                  <a:lnTo>
                    <a:pt x="6320" y="20913"/>
                  </a:lnTo>
                  <a:lnTo>
                    <a:pt x="5931" y="20756"/>
                  </a:lnTo>
                  <a:lnTo>
                    <a:pt x="5545" y="20582"/>
                  </a:lnTo>
                  <a:lnTo>
                    <a:pt x="5166" y="20392"/>
                  </a:lnTo>
                  <a:lnTo>
                    <a:pt x="4791" y="20185"/>
                  </a:lnTo>
                  <a:lnTo>
                    <a:pt x="4424" y="19963"/>
                  </a:lnTo>
                  <a:lnTo>
                    <a:pt x="4060" y="19729"/>
                  </a:lnTo>
                  <a:lnTo>
                    <a:pt x="3702" y="19475"/>
                  </a:lnTo>
                  <a:lnTo>
                    <a:pt x="3352" y="19206"/>
                  </a:lnTo>
                  <a:lnTo>
                    <a:pt x="3370" y="19272"/>
                  </a:lnTo>
                  <a:lnTo>
                    <a:pt x="3385" y="19337"/>
                  </a:lnTo>
                  <a:lnTo>
                    <a:pt x="3397" y="19400"/>
                  </a:lnTo>
                  <a:lnTo>
                    <a:pt x="3403" y="19467"/>
                  </a:lnTo>
                  <a:lnTo>
                    <a:pt x="3407" y="19532"/>
                  </a:lnTo>
                  <a:lnTo>
                    <a:pt x="3409" y="19598"/>
                  </a:lnTo>
                  <a:lnTo>
                    <a:pt x="3404" y="19667"/>
                  </a:lnTo>
                  <a:lnTo>
                    <a:pt x="3399" y="19734"/>
                  </a:lnTo>
                  <a:lnTo>
                    <a:pt x="3389" y="19801"/>
                  </a:lnTo>
                  <a:lnTo>
                    <a:pt x="3376" y="19868"/>
                  </a:lnTo>
                  <a:lnTo>
                    <a:pt x="3360" y="19933"/>
                  </a:lnTo>
                  <a:lnTo>
                    <a:pt x="3342" y="19999"/>
                  </a:lnTo>
                  <a:lnTo>
                    <a:pt x="3323" y="20065"/>
                  </a:lnTo>
                  <a:lnTo>
                    <a:pt x="3294" y="20130"/>
                  </a:lnTo>
                  <a:lnTo>
                    <a:pt x="3268" y="20195"/>
                  </a:lnTo>
                  <a:lnTo>
                    <a:pt x="3238" y="20257"/>
                  </a:lnTo>
                  <a:lnTo>
                    <a:pt x="3206" y="20322"/>
                  </a:lnTo>
                  <a:lnTo>
                    <a:pt x="3172" y="20384"/>
                  </a:lnTo>
                  <a:lnTo>
                    <a:pt x="3136" y="20446"/>
                  </a:lnTo>
                  <a:lnTo>
                    <a:pt x="3095" y="20506"/>
                  </a:lnTo>
                  <a:lnTo>
                    <a:pt x="3055" y="20568"/>
                  </a:lnTo>
                  <a:lnTo>
                    <a:pt x="3010" y="20625"/>
                  </a:lnTo>
                  <a:lnTo>
                    <a:pt x="2963" y="20683"/>
                  </a:lnTo>
                  <a:lnTo>
                    <a:pt x="2915" y="20739"/>
                  </a:lnTo>
                  <a:lnTo>
                    <a:pt x="2866" y="20793"/>
                  </a:lnTo>
                  <a:lnTo>
                    <a:pt x="2814" y="20848"/>
                  </a:lnTo>
                  <a:lnTo>
                    <a:pt x="2758" y="20898"/>
                  </a:lnTo>
                  <a:lnTo>
                    <a:pt x="2705" y="20948"/>
                  </a:lnTo>
                  <a:lnTo>
                    <a:pt x="2646" y="20995"/>
                  </a:lnTo>
                  <a:lnTo>
                    <a:pt x="2588" y="21043"/>
                  </a:lnTo>
                  <a:lnTo>
                    <a:pt x="2526" y="21086"/>
                  </a:lnTo>
                  <a:lnTo>
                    <a:pt x="2466" y="21129"/>
                  </a:lnTo>
                  <a:lnTo>
                    <a:pt x="2387" y="21176"/>
                  </a:lnTo>
                  <a:lnTo>
                    <a:pt x="2313" y="21220"/>
                  </a:lnTo>
                  <a:lnTo>
                    <a:pt x="2235" y="21258"/>
                  </a:lnTo>
                  <a:lnTo>
                    <a:pt x="2162" y="21293"/>
                  </a:lnTo>
                  <a:lnTo>
                    <a:pt x="2083" y="21325"/>
                  </a:lnTo>
                  <a:lnTo>
                    <a:pt x="2009" y="21351"/>
                  </a:lnTo>
                  <a:lnTo>
                    <a:pt x="1930" y="21376"/>
                  </a:lnTo>
                  <a:lnTo>
                    <a:pt x="1853" y="21394"/>
                  </a:lnTo>
                  <a:lnTo>
                    <a:pt x="1778" y="21410"/>
                  </a:lnTo>
                  <a:lnTo>
                    <a:pt x="1700" y="21420"/>
                  </a:lnTo>
                  <a:lnTo>
                    <a:pt x="1623" y="21428"/>
                  </a:lnTo>
                  <a:lnTo>
                    <a:pt x="1549" y="21431"/>
                  </a:lnTo>
                  <a:lnTo>
                    <a:pt x="1473" y="21431"/>
                  </a:lnTo>
                  <a:lnTo>
                    <a:pt x="1400" y="21428"/>
                  </a:lnTo>
                  <a:lnTo>
                    <a:pt x="1325" y="21420"/>
                  </a:lnTo>
                  <a:lnTo>
                    <a:pt x="1252" y="21409"/>
                  </a:lnTo>
                  <a:lnTo>
                    <a:pt x="1179" y="21394"/>
                  </a:lnTo>
                  <a:lnTo>
                    <a:pt x="1108" y="21376"/>
                  </a:lnTo>
                  <a:lnTo>
                    <a:pt x="1038" y="21351"/>
                  </a:lnTo>
                  <a:lnTo>
                    <a:pt x="970" y="21326"/>
                  </a:lnTo>
                  <a:lnTo>
                    <a:pt x="900" y="21297"/>
                  </a:lnTo>
                  <a:lnTo>
                    <a:pt x="833" y="21263"/>
                  </a:lnTo>
                  <a:lnTo>
                    <a:pt x="769" y="21226"/>
                  </a:lnTo>
                  <a:lnTo>
                    <a:pt x="707" y="21186"/>
                  </a:lnTo>
                  <a:lnTo>
                    <a:pt x="644" y="21139"/>
                  </a:lnTo>
                  <a:lnTo>
                    <a:pt x="584" y="21094"/>
                  </a:lnTo>
                  <a:lnTo>
                    <a:pt x="528" y="21043"/>
                  </a:lnTo>
                  <a:lnTo>
                    <a:pt x="470" y="20987"/>
                  </a:lnTo>
                  <a:lnTo>
                    <a:pt x="416" y="20928"/>
                  </a:lnTo>
                  <a:lnTo>
                    <a:pt x="362" y="20869"/>
                  </a:lnTo>
                  <a:lnTo>
                    <a:pt x="312" y="20804"/>
                  </a:lnTo>
                  <a:lnTo>
                    <a:pt x="264" y="20735"/>
                  </a:lnTo>
                  <a:lnTo>
                    <a:pt x="190" y="20611"/>
                  </a:lnTo>
                  <a:lnTo>
                    <a:pt x="129" y="20489"/>
                  </a:lnTo>
                  <a:lnTo>
                    <a:pt x="78" y="20363"/>
                  </a:lnTo>
                  <a:lnTo>
                    <a:pt x="43" y="20239"/>
                  </a:lnTo>
                  <a:lnTo>
                    <a:pt x="15" y="20114"/>
                  </a:lnTo>
                  <a:lnTo>
                    <a:pt x="1" y="19987"/>
                  </a:lnTo>
                  <a:lnTo>
                    <a:pt x="0" y="19865"/>
                  </a:lnTo>
                  <a:lnTo>
                    <a:pt x="3" y="19742"/>
                  </a:lnTo>
                  <a:lnTo>
                    <a:pt x="19" y="19620"/>
                  </a:lnTo>
                  <a:lnTo>
                    <a:pt x="47" y="19502"/>
                  </a:lnTo>
                  <a:lnTo>
                    <a:pt x="81" y="19386"/>
                  </a:lnTo>
                  <a:lnTo>
                    <a:pt x="125" y="19269"/>
                  </a:lnTo>
                  <a:lnTo>
                    <a:pt x="177" y="19160"/>
                  </a:lnTo>
                  <a:lnTo>
                    <a:pt x="239" y="19050"/>
                  </a:lnTo>
                  <a:lnTo>
                    <a:pt x="305" y="18948"/>
                  </a:lnTo>
                  <a:lnTo>
                    <a:pt x="378" y="18849"/>
                  </a:lnTo>
                  <a:lnTo>
                    <a:pt x="461" y="18755"/>
                  </a:lnTo>
                  <a:lnTo>
                    <a:pt x="549" y="18666"/>
                  </a:lnTo>
                  <a:lnTo>
                    <a:pt x="640" y="18581"/>
                  </a:lnTo>
                  <a:lnTo>
                    <a:pt x="738" y="18503"/>
                  </a:lnTo>
                  <a:lnTo>
                    <a:pt x="842" y="18430"/>
                  </a:lnTo>
                  <a:lnTo>
                    <a:pt x="949" y="18365"/>
                  </a:lnTo>
                  <a:lnTo>
                    <a:pt x="1059" y="18306"/>
                  </a:lnTo>
                  <a:lnTo>
                    <a:pt x="1177" y="18256"/>
                  </a:lnTo>
                  <a:lnTo>
                    <a:pt x="1297" y="18215"/>
                  </a:lnTo>
                  <a:lnTo>
                    <a:pt x="1419" y="18180"/>
                  </a:lnTo>
                  <a:lnTo>
                    <a:pt x="1543" y="18154"/>
                  </a:lnTo>
                  <a:lnTo>
                    <a:pt x="1669" y="18136"/>
                  </a:lnTo>
                  <a:lnTo>
                    <a:pt x="1798" y="18128"/>
                  </a:lnTo>
                  <a:lnTo>
                    <a:pt x="1926" y="18131"/>
                  </a:lnTo>
                  <a:lnTo>
                    <a:pt x="2059" y="18143"/>
                  </a:lnTo>
                  <a:lnTo>
                    <a:pt x="2189" y="18166"/>
                  </a:lnTo>
                  <a:lnTo>
                    <a:pt x="2085" y="18061"/>
                  </a:lnTo>
                  <a:lnTo>
                    <a:pt x="1982" y="17952"/>
                  </a:lnTo>
                  <a:lnTo>
                    <a:pt x="1880" y="17845"/>
                  </a:lnTo>
                  <a:lnTo>
                    <a:pt x="1778" y="17735"/>
                  </a:lnTo>
                  <a:lnTo>
                    <a:pt x="1675" y="17622"/>
                  </a:lnTo>
                  <a:lnTo>
                    <a:pt x="1576" y="17509"/>
                  </a:lnTo>
                  <a:lnTo>
                    <a:pt x="1476" y="17397"/>
                  </a:lnTo>
                  <a:lnTo>
                    <a:pt x="1376" y="17280"/>
                  </a:lnTo>
                  <a:lnTo>
                    <a:pt x="1279" y="17162"/>
                  </a:lnTo>
                  <a:lnTo>
                    <a:pt x="1180" y="17043"/>
                  </a:lnTo>
                  <a:lnTo>
                    <a:pt x="1082" y="16921"/>
                  </a:lnTo>
                  <a:lnTo>
                    <a:pt x="986" y="16800"/>
                  </a:lnTo>
                  <a:lnTo>
                    <a:pt x="891" y="16677"/>
                  </a:lnTo>
                  <a:lnTo>
                    <a:pt x="797" y="16551"/>
                  </a:lnTo>
                  <a:lnTo>
                    <a:pt x="702" y="16423"/>
                  </a:lnTo>
                  <a:lnTo>
                    <a:pt x="608" y="16296"/>
                  </a:lnTo>
                  <a:close/>
                </a:path>
              </a:pathLst>
            </a:custGeom>
            <a:solidFill>
              <a:srgbClr val="F8F0DC"/>
            </a:solidFill>
            <a:ln w="9525" cap="flat" cmpd="sng">
              <a:noFill/>
              <a:prstDash val="solid"/>
              <a:round/>
            </a:ln>
          </p:spPr>
        </p:sp>
      </p:grpSp>
      <p:pic>
        <p:nvPicPr>
          <p:cNvPr id="114"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pic>
        <p:nvPicPr>
          <p:cNvPr id="115" name="图片"/>
          <p:cNvPicPr>
            <a:picLocks noChangeAspect="1"/>
          </p:cNvPicPr>
          <p:nvPr/>
        </p:nvPicPr>
        <p:blipFill>
          <a:blip r:embed="rId4" cstate="print"/>
          <a:stretch>
            <a:fillRect/>
          </a:stretch>
        </p:blipFill>
        <p:spPr>
          <a:xfrm>
            <a:off x="695878" y="2400854"/>
            <a:ext cx="4486232" cy="3708616"/>
          </a:xfrm>
          <a:prstGeom prst="rect">
            <a:avLst/>
          </a:prstGeom>
          <a:noFill/>
          <a:ln w="9525" cap="flat" cmpd="sng">
            <a:noFill/>
            <a:prstDash val="solid"/>
            <a:miter/>
          </a:ln>
        </p:spPr>
      </p:pic>
    </p:spTree>
    <p:extLst>
      <p:ext uri="{BB962C8B-B14F-4D97-AF65-F5344CB8AC3E}">
        <p14:creationId xmlns:p14="http://schemas.microsoft.com/office/powerpoint/2010/main" val="101753131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nodeType="with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1000"/>
                                        <p:tgtEl>
                                          <p:spTgt spid="97"/>
                                        </p:tgtEl>
                                      </p:cBhvr>
                                    </p:animEffect>
                                    <p:anim calcmode="lin" valueType="num">
                                      <p:cBhvr>
                                        <p:cTn id="12" dur="1000" fill="hold"/>
                                        <p:tgtEl>
                                          <p:spTgt spid="97"/>
                                        </p:tgtEl>
                                        <p:attrNameLst>
                                          <p:attrName>ppt_x</p:attrName>
                                        </p:attrNameLst>
                                      </p:cBhvr>
                                      <p:tavLst>
                                        <p:tav tm="0">
                                          <p:val>
                                            <p:strVal val="#ppt_x"/>
                                          </p:val>
                                        </p:tav>
                                        <p:tav tm="100000">
                                          <p:val>
                                            <p:strVal val="#ppt_x"/>
                                          </p:val>
                                        </p:tav>
                                      </p:tavLst>
                                    </p:anim>
                                    <p:anim calcmode="lin" valueType="num">
                                      <p:cBhvr>
                                        <p:cTn id="1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1000"/>
                                        <p:tgtEl>
                                          <p:spTgt spid="99"/>
                                        </p:tgtEl>
                                      </p:cBhvr>
                                    </p:animEffect>
                                    <p:anim calcmode="lin" valueType="num">
                                      <p:cBhvr>
                                        <p:cTn id="24" dur="1000" fill="hold"/>
                                        <p:tgtEl>
                                          <p:spTgt spid="99"/>
                                        </p:tgtEl>
                                        <p:attrNameLst>
                                          <p:attrName>ppt_x</p:attrName>
                                        </p:attrNameLst>
                                      </p:cBhvr>
                                      <p:tavLst>
                                        <p:tav tm="0">
                                          <p:val>
                                            <p:strVal val="#ppt_x"/>
                                          </p:val>
                                        </p:tav>
                                        <p:tav tm="100000">
                                          <p:val>
                                            <p:strVal val="#ppt_x"/>
                                          </p:val>
                                        </p:tav>
                                      </p:tavLst>
                                    </p:anim>
                                    <p:anim calcmode="lin" valueType="num">
                                      <p:cBhvr>
                                        <p:cTn id="25" dur="1000" fill="hold"/>
                                        <p:tgtEl>
                                          <p:spTgt spid="99"/>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250"/>
                                        <p:tgtEl>
                                          <p:spTgt spid="113"/>
                                        </p:tgtEl>
                                      </p:cBhvr>
                                    </p:animEffect>
                                  </p:childTnLst>
                                </p:cTn>
                              </p:par>
                              <p:par>
                                <p:cTn id="29" presetID="16" presetClass="entr" presetSubtype="21"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barn(inVertical)">
                                      <p:cBhvr>
                                        <p:cTn id="31" dur="250"/>
                                        <p:tgtEl>
                                          <p:spTgt spid="115"/>
                                        </p:tgtEl>
                                      </p:cBhvr>
                                    </p:animEffect>
                                  </p:childTnLst>
                                </p:cTn>
                              </p:par>
                            </p:childTnLst>
                          </p:cTn>
                        </p:par>
                        <p:par>
                          <p:cTn id="32" fill="hold" nodeType="withGroup">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1000"/>
                                        <p:tgtEl>
                                          <p:spTgt spid="100"/>
                                        </p:tgtEl>
                                      </p:cBhvr>
                                    </p:animEffect>
                                    <p:anim calcmode="lin" valueType="num">
                                      <p:cBhvr>
                                        <p:cTn id="36" dur="1000" fill="hold"/>
                                        <p:tgtEl>
                                          <p:spTgt spid="100"/>
                                        </p:tgtEl>
                                        <p:attrNameLst>
                                          <p:attrName>ppt_x</p:attrName>
                                        </p:attrNameLst>
                                      </p:cBhvr>
                                      <p:tavLst>
                                        <p:tav tm="0">
                                          <p:val>
                                            <p:strVal val="#ppt_x"/>
                                          </p:val>
                                        </p:tav>
                                        <p:tav tm="100000">
                                          <p:val>
                                            <p:strVal val="#ppt_x"/>
                                          </p:val>
                                        </p:tav>
                                      </p:tavLst>
                                    </p:anim>
                                    <p:anim calcmode="lin" valueType="num">
                                      <p:cBhvr>
                                        <p:cTn id="3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1000"/>
                                        <p:tgtEl>
                                          <p:spTgt spid="102"/>
                                        </p:tgtEl>
                                      </p:cBhvr>
                                    </p:animEffect>
                                    <p:anim calcmode="lin" valueType="num">
                                      <p:cBhvr>
                                        <p:cTn id="48" dur="1000" fill="hold"/>
                                        <p:tgtEl>
                                          <p:spTgt spid="102"/>
                                        </p:tgtEl>
                                        <p:attrNameLst>
                                          <p:attrName>ppt_x</p:attrName>
                                        </p:attrNameLst>
                                      </p:cBhvr>
                                      <p:tavLst>
                                        <p:tav tm="0">
                                          <p:val>
                                            <p:strVal val="#ppt_x"/>
                                          </p:val>
                                        </p:tav>
                                        <p:tav tm="100000">
                                          <p:val>
                                            <p:strVal val="#ppt_x"/>
                                          </p:val>
                                        </p:tav>
                                      </p:tavLst>
                                    </p:anim>
                                    <p:anim calcmode="lin" valueType="num">
                                      <p:cBhvr>
                                        <p:cTn id="49" dur="1000" fill="hold"/>
                                        <p:tgtEl>
                                          <p:spTgt spid="102"/>
                                        </p:tgtEl>
                                        <p:attrNameLst>
                                          <p:attrName>ppt_y</p:attrName>
                                        </p:attrNameLst>
                                      </p:cBhvr>
                                      <p:tavLst>
                                        <p:tav tm="0">
                                          <p:val>
                                            <p:strVal val="#ppt_y+.1"/>
                                          </p:val>
                                        </p:tav>
                                        <p:tav tm="100000">
                                          <p:val>
                                            <p:strVal val="#ppt_y"/>
                                          </p:val>
                                        </p:tav>
                                      </p:tavLst>
                                    </p:anim>
                                  </p:childTnLst>
                                </p:cTn>
                              </p:par>
                            </p:childTnLst>
                          </p:cTn>
                        </p:par>
                        <p:par>
                          <p:cTn id="50" fill="hold" nodeType="withGroup">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fade">
                                      <p:cBhvr>
                                        <p:cTn id="53" dur="1000"/>
                                        <p:tgtEl>
                                          <p:spTgt spid="103"/>
                                        </p:tgtEl>
                                      </p:cBhvr>
                                    </p:animEffect>
                                    <p:anim calcmode="lin" valueType="num">
                                      <p:cBhvr>
                                        <p:cTn id="54" dur="1000" fill="hold"/>
                                        <p:tgtEl>
                                          <p:spTgt spid="103"/>
                                        </p:tgtEl>
                                        <p:attrNameLst>
                                          <p:attrName>ppt_x</p:attrName>
                                        </p:attrNameLst>
                                      </p:cBhvr>
                                      <p:tavLst>
                                        <p:tav tm="0">
                                          <p:val>
                                            <p:strVal val="#ppt_x"/>
                                          </p:val>
                                        </p:tav>
                                        <p:tav tm="100000">
                                          <p:val>
                                            <p:strVal val="#ppt_x"/>
                                          </p:val>
                                        </p:tav>
                                      </p:tavLst>
                                    </p:anim>
                                    <p:anim calcmode="lin" valueType="num">
                                      <p:cBhvr>
                                        <p:cTn id="55" dur="1000" fill="hold"/>
                                        <p:tgtEl>
                                          <p:spTgt spid="10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1000"/>
                                        <p:tgtEl>
                                          <p:spTgt spid="104"/>
                                        </p:tgtEl>
                                      </p:cBhvr>
                                    </p:animEffect>
                                    <p:anim calcmode="lin" valueType="num">
                                      <p:cBhvr>
                                        <p:cTn id="59" dur="1000" fill="hold"/>
                                        <p:tgtEl>
                                          <p:spTgt spid="104"/>
                                        </p:tgtEl>
                                        <p:attrNameLst>
                                          <p:attrName>ppt_x</p:attrName>
                                        </p:attrNameLst>
                                      </p:cBhvr>
                                      <p:tavLst>
                                        <p:tav tm="0">
                                          <p:val>
                                            <p:strVal val="#ppt_x"/>
                                          </p:val>
                                        </p:tav>
                                        <p:tav tm="100000">
                                          <p:val>
                                            <p:strVal val="#ppt_x"/>
                                          </p:val>
                                        </p:tav>
                                      </p:tavLst>
                                    </p:anim>
                                    <p:anim calcmode="lin" valueType="num">
                                      <p:cBhvr>
                                        <p:cTn id="60" dur="1000" fill="hold"/>
                                        <p:tgtEl>
                                          <p:spTgt spid="10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1000"/>
                                        <p:tgtEl>
                                          <p:spTgt spid="105"/>
                                        </p:tgtEl>
                                      </p:cBhvr>
                                    </p:animEffect>
                                    <p:anim calcmode="lin" valueType="num">
                                      <p:cBhvr>
                                        <p:cTn id="64" dur="1000" fill="hold"/>
                                        <p:tgtEl>
                                          <p:spTgt spid="105"/>
                                        </p:tgtEl>
                                        <p:attrNameLst>
                                          <p:attrName>ppt_x</p:attrName>
                                        </p:attrNameLst>
                                      </p:cBhvr>
                                      <p:tavLst>
                                        <p:tav tm="0">
                                          <p:val>
                                            <p:strVal val="#ppt_x"/>
                                          </p:val>
                                        </p:tav>
                                        <p:tav tm="100000">
                                          <p:val>
                                            <p:strVal val="#ppt_x"/>
                                          </p:val>
                                        </p:tav>
                                      </p:tavLst>
                                    </p:anim>
                                    <p:anim calcmode="lin" valueType="num">
                                      <p:cBhvr>
                                        <p:cTn id="65" dur="1000" fill="hold"/>
                                        <p:tgtEl>
                                          <p:spTgt spid="105"/>
                                        </p:tgtEl>
                                        <p:attrNameLst>
                                          <p:attrName>ppt_y</p:attrName>
                                        </p:attrNameLst>
                                      </p:cBhvr>
                                      <p:tavLst>
                                        <p:tav tm="0">
                                          <p:val>
                                            <p:strVal val="#ppt_y+.1"/>
                                          </p:val>
                                        </p:tav>
                                        <p:tav tm="100000">
                                          <p:val>
                                            <p:strVal val="#ppt_y"/>
                                          </p:val>
                                        </p:tav>
                                      </p:tavLst>
                                    </p:anim>
                                  </p:childTnLst>
                                </p:cTn>
                              </p:par>
                            </p:childTnLst>
                          </p:cTn>
                        </p:par>
                        <p:par>
                          <p:cTn id="66" fill="hold" nodeType="withGroup">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fade">
                                      <p:cBhvr>
                                        <p:cTn id="74" dur="1000"/>
                                        <p:tgtEl>
                                          <p:spTgt spid="107"/>
                                        </p:tgtEl>
                                      </p:cBhvr>
                                    </p:animEffect>
                                    <p:anim calcmode="lin" valueType="num">
                                      <p:cBhvr>
                                        <p:cTn id="75" dur="1000" fill="hold"/>
                                        <p:tgtEl>
                                          <p:spTgt spid="107"/>
                                        </p:tgtEl>
                                        <p:attrNameLst>
                                          <p:attrName>ppt_x</p:attrName>
                                        </p:attrNameLst>
                                      </p:cBhvr>
                                      <p:tavLst>
                                        <p:tav tm="0">
                                          <p:val>
                                            <p:strVal val="#ppt_x"/>
                                          </p:val>
                                        </p:tav>
                                        <p:tav tm="100000">
                                          <p:val>
                                            <p:strVal val="#ppt_x"/>
                                          </p:val>
                                        </p:tav>
                                      </p:tavLst>
                                    </p:anim>
                                    <p:anim calcmode="lin" valueType="num">
                                      <p:cBhvr>
                                        <p:cTn id="76" dur="1000" fill="hold"/>
                                        <p:tgtEl>
                                          <p:spTgt spid="10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1000"/>
                                        <p:tgtEl>
                                          <p:spTgt spid="109"/>
                                        </p:tgtEl>
                                      </p:cBhvr>
                                    </p:animEffect>
                                    <p:anim calcmode="lin" valueType="num">
                                      <p:cBhvr>
                                        <p:cTn id="80" dur="1000" fill="hold"/>
                                        <p:tgtEl>
                                          <p:spTgt spid="109"/>
                                        </p:tgtEl>
                                        <p:attrNameLst>
                                          <p:attrName>ppt_x</p:attrName>
                                        </p:attrNameLst>
                                      </p:cBhvr>
                                      <p:tavLst>
                                        <p:tav tm="0">
                                          <p:val>
                                            <p:strVal val="#ppt_x"/>
                                          </p:val>
                                        </p:tav>
                                        <p:tav tm="100000">
                                          <p:val>
                                            <p:strVal val="#ppt_x"/>
                                          </p:val>
                                        </p:tav>
                                      </p:tavLst>
                                    </p:anim>
                                    <p:anim calcmode="lin" valueType="num">
                                      <p:cBhvr>
                                        <p:cTn id="8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p:bldP spid="99" grpId="0"/>
      <p:bldP spid="100" grpId="0" animBg="1"/>
      <p:bldP spid="101" grpId="0"/>
      <p:bldP spid="102" grpId="0"/>
      <p:bldP spid="103" grpId="0" animBg="1"/>
      <p:bldP spid="104" grpId="0"/>
      <p:bldP spid="105" grpId="0"/>
      <p:bldP spid="106" grpId="0" animBg="1"/>
      <p:bldP spid="107" grpId="0"/>
      <p:bldP spid="109" grpId="0"/>
      <p:bldP spid="1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79" name="矩形"/>
          <p:cNvSpPr>
            <a:spLocks/>
          </p:cNvSpPr>
          <p:nvPr/>
        </p:nvSpPr>
        <p:spPr>
          <a:xfrm>
            <a:off x="1280161" y="241015"/>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5</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打造长江经济带为有机融合的高效经济体</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580" name="矩形"/>
          <p:cNvSpPr>
            <a:spLocks/>
          </p:cNvSpPr>
          <p:nvPr/>
        </p:nvSpPr>
        <p:spPr>
          <a:xfrm>
            <a:off x="2423182" y="2420552"/>
            <a:ext cx="6541963" cy="554737"/>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eaLnBrk="0" latinLnBrk="0" hangingPunct="0">
              <a:lnSpc>
                <a:spcPct val="120000"/>
              </a:lnSpc>
              <a:spcBef>
                <a:spcPct val="20000"/>
              </a:spcBef>
              <a:spcAft>
                <a:spcPts val="0"/>
              </a:spcAft>
              <a:buNone/>
            </a:pPr>
            <a:r>
              <a:rPr lang="zh-CN" altLang="en-US" sz="2200" b="1" u="none" strike="noStrike" kern="1200" cap="none" spc="0" baseline="0" dirty="0">
                <a:solidFill>
                  <a:schemeClr val="tx1"/>
                </a:solidFill>
                <a:latin typeface="Calibri" charset="0"/>
                <a:ea typeface="黑体" pitchFamily="49" charset="-122"/>
                <a:cs typeface="微软雅黑" charset="0"/>
              </a:rPr>
              <a:t>不能“只见树木不见森林”，或“只顾自己不及他人”</a:t>
            </a:r>
            <a:endParaRPr lang="zh-CN" altLang="en-US" sz="2200" b="1" u="none" strike="noStrike" kern="1200" cap="none" spc="0" baseline="0" dirty="0">
              <a:solidFill>
                <a:schemeClr val="tx1"/>
              </a:solidFill>
              <a:latin typeface="Arial" charset="0"/>
              <a:ea typeface="微软雅黑" charset="0"/>
              <a:cs typeface="微软雅黑" charset="0"/>
              <a:sym typeface="微软雅黑" charset="0"/>
            </a:endParaRPr>
          </a:p>
        </p:txBody>
      </p:sp>
      <p:sp>
        <p:nvSpPr>
          <p:cNvPr id="581" name="矩形"/>
          <p:cNvSpPr>
            <a:spLocks/>
          </p:cNvSpPr>
          <p:nvPr/>
        </p:nvSpPr>
        <p:spPr>
          <a:xfrm>
            <a:off x="3126677" y="3145007"/>
            <a:ext cx="5887565" cy="625656"/>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eaLnBrk="0" latinLnBrk="0" hangingPunct="0">
              <a:lnSpc>
                <a:spcPct val="150000"/>
              </a:lnSpc>
              <a:spcBef>
                <a:spcPct val="40000"/>
              </a:spcBef>
              <a:spcAft>
                <a:spcPct val="40000"/>
              </a:spcAft>
              <a:buNone/>
            </a:pPr>
            <a:r>
              <a:rPr lang="zh-CN" altLang="en-US" sz="2200" b="1" u="none" strike="noStrike" kern="1200" cap="none" spc="0" baseline="0" dirty="0">
                <a:solidFill>
                  <a:srgbClr val="000000"/>
                </a:solidFill>
                <a:latin typeface="Calibri" charset="0"/>
                <a:ea typeface="黑体" pitchFamily="49" charset="-122"/>
                <a:cs typeface="微软雅黑" charset="0"/>
              </a:rPr>
              <a:t>不能在招商引资上“你争我夺”、恶性竞争</a:t>
            </a:r>
            <a:endParaRPr lang="zh-CN" altLang="en-US" sz="2200" b="1" u="none" strike="noStrike" kern="1200" cap="none" spc="0" baseline="0" dirty="0">
              <a:solidFill>
                <a:srgbClr val="000000"/>
              </a:solidFill>
              <a:latin typeface="Calibri" charset="0"/>
              <a:ea typeface="黑体" pitchFamily="49" charset="-122"/>
              <a:cs typeface="微软雅黑" charset="0"/>
              <a:sym typeface="微软雅黑" charset="0"/>
            </a:endParaRPr>
          </a:p>
        </p:txBody>
      </p:sp>
      <p:sp>
        <p:nvSpPr>
          <p:cNvPr id="582" name="矩形"/>
          <p:cNvSpPr>
            <a:spLocks/>
          </p:cNvSpPr>
          <p:nvPr/>
        </p:nvSpPr>
        <p:spPr>
          <a:xfrm>
            <a:off x="791308" y="1776047"/>
            <a:ext cx="10779368" cy="4721572"/>
          </a:xfrm>
          <a:prstGeom prst="rect">
            <a:avLst/>
          </a:prstGeom>
          <a:noFill/>
          <a:ln w="12700" cap="flat" cmpd="sng">
            <a:solidFill>
              <a:srgbClr val="C00000"/>
            </a:solidFill>
            <a:prstDash val="dash"/>
            <a:miter/>
          </a:ln>
        </p:spPr>
      </p:sp>
      <p:sp>
        <p:nvSpPr>
          <p:cNvPr id="583" name="矩形"/>
          <p:cNvSpPr>
            <a:spLocks/>
          </p:cNvSpPr>
          <p:nvPr/>
        </p:nvSpPr>
        <p:spPr>
          <a:xfrm>
            <a:off x="3646669" y="1468031"/>
            <a:ext cx="5068644" cy="684223"/>
          </a:xfrm>
          <a:prstGeom prst="rect">
            <a:avLst/>
          </a:prstGeom>
          <a:solidFill>
            <a:srgbClr val="C00000"/>
          </a:solidFill>
          <a:ln w="9525" cap="flat" cmpd="sng">
            <a:noFill/>
            <a:prstDash val="solid"/>
            <a:miter/>
          </a:ln>
        </p:spPr>
        <p:txBody>
          <a:bodyPr vert="horz" wrap="square" lIns="91440" tIns="45720" rIns="91440" bIns="45720" anchor="ctr" anchorCtr="1">
            <a:prstTxWarp prst="textNoShape">
              <a:avLst/>
            </a:prstTxWarp>
          </a:bodyPr>
          <a:lstStyle/>
          <a:p>
            <a:pPr marL="0" indent="0" algn="l" eaLnBrk="1" latinLnBrk="0" hangingPunct="1">
              <a:lnSpc>
                <a:spcPct val="100000"/>
              </a:lnSpc>
              <a:spcBef>
                <a:spcPts val="0"/>
              </a:spcBef>
              <a:spcAft>
                <a:spcPts val="0"/>
              </a:spcAft>
              <a:buNone/>
            </a:pPr>
            <a:r>
              <a:rPr lang="zh-CN" altLang="en-US" sz="2400" b="1" u="none" strike="noStrike" kern="1200" cap="none" spc="0" baseline="0" dirty="0">
                <a:solidFill>
                  <a:schemeClr val="bg1"/>
                </a:solidFill>
                <a:latin typeface="Calibri" charset="0"/>
                <a:ea typeface="黑体" pitchFamily="49" charset="-122"/>
                <a:cs typeface="微软雅黑" charset="0"/>
              </a:rPr>
              <a:t>把自身发展放到协同发展的大局之中</a:t>
            </a:r>
            <a:endParaRPr lang="zh-CN" altLang="en-US" sz="2400" b="1" u="none" strike="noStrike" kern="1200" cap="none" spc="0" baseline="0" dirty="0">
              <a:solidFill>
                <a:schemeClr val="bg1"/>
              </a:solidFill>
              <a:latin typeface="Arial" charset="0"/>
              <a:ea typeface="微软雅黑" charset="0"/>
              <a:cs typeface="微软雅黑" charset="0"/>
              <a:sym typeface="微软雅黑" charset="0"/>
            </a:endParaRPr>
          </a:p>
        </p:txBody>
      </p:sp>
      <p:sp>
        <p:nvSpPr>
          <p:cNvPr id="584" name="圆角矩形"/>
          <p:cNvSpPr>
            <a:spLocks/>
          </p:cNvSpPr>
          <p:nvPr/>
        </p:nvSpPr>
        <p:spPr>
          <a:xfrm>
            <a:off x="1765963" y="2389226"/>
            <a:ext cx="496040" cy="478047"/>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rPr>
              <a:t>1</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85" name="矩形"/>
          <p:cNvSpPr>
            <a:spLocks/>
          </p:cNvSpPr>
          <p:nvPr/>
        </p:nvSpPr>
        <p:spPr>
          <a:xfrm>
            <a:off x="4954268" y="5542906"/>
            <a:ext cx="5926843" cy="578136"/>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eaLnBrk="0" latinLnBrk="0" hangingPunct="0">
              <a:lnSpc>
                <a:spcPct val="150000"/>
              </a:lnSpc>
              <a:spcBef>
                <a:spcPct val="40000"/>
              </a:spcBef>
              <a:spcAft>
                <a:spcPct val="40000"/>
              </a:spcAft>
              <a:buNone/>
            </a:pPr>
            <a:r>
              <a:rPr lang="zh-CN" altLang="en-US" sz="2200" b="1" u="none" strike="noStrike" kern="1200" cap="none" spc="0" baseline="0" dirty="0">
                <a:solidFill>
                  <a:srgbClr val="000000"/>
                </a:solidFill>
                <a:latin typeface="Calibri" charset="0"/>
                <a:ea typeface="黑体" pitchFamily="49" charset="-122"/>
                <a:cs typeface="微软雅黑" charset="0"/>
              </a:rPr>
              <a:t>找准定位、发挥优势，错位发展、协调配合</a:t>
            </a:r>
            <a:endParaRPr lang="zh-CN" altLang="en-US" sz="2200" b="1" u="none" strike="noStrike" kern="1200" cap="none" spc="0" baseline="0" dirty="0">
              <a:solidFill>
                <a:srgbClr val="000000"/>
              </a:solidFill>
              <a:latin typeface="Calibri" charset="0"/>
              <a:ea typeface="黑体" pitchFamily="49" charset="-122"/>
              <a:cs typeface="微软雅黑" charset="0"/>
              <a:sym typeface="微软雅黑" charset="0"/>
            </a:endParaRPr>
          </a:p>
        </p:txBody>
      </p:sp>
      <p:sp>
        <p:nvSpPr>
          <p:cNvPr id="586" name="圆角矩形"/>
          <p:cNvSpPr>
            <a:spLocks/>
          </p:cNvSpPr>
          <p:nvPr/>
        </p:nvSpPr>
        <p:spPr>
          <a:xfrm>
            <a:off x="2547306" y="3243587"/>
            <a:ext cx="496042" cy="478049"/>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dirty="0">
                <a:solidFill>
                  <a:srgbClr val="FFFFFF"/>
                </a:solidFill>
                <a:latin typeface="Agency FB" pitchFamily="34" charset="0"/>
                <a:ea typeface="微软雅黑" charset="0"/>
                <a:cs typeface="微软雅黑" charset="0"/>
              </a:rPr>
              <a:t>2</a:t>
            </a:r>
            <a:endParaRPr lang="zh-CN" altLang="en-US" sz="2400" b="1" i="0" u="none" strike="noStrike" kern="0" cap="none" spc="0" baseline="0" dirty="0">
              <a:solidFill>
                <a:srgbClr val="FFFFFF"/>
              </a:solidFill>
              <a:latin typeface="Agency FB" pitchFamily="34" charset="0"/>
              <a:ea typeface="微软雅黑" charset="0"/>
              <a:cs typeface="微软雅黑" charset="0"/>
              <a:sym typeface="微软雅黑" charset="0"/>
            </a:endParaRPr>
          </a:p>
        </p:txBody>
      </p:sp>
      <p:sp>
        <p:nvSpPr>
          <p:cNvPr id="587" name="矩形"/>
          <p:cNvSpPr>
            <a:spLocks/>
          </p:cNvSpPr>
          <p:nvPr/>
        </p:nvSpPr>
        <p:spPr>
          <a:xfrm>
            <a:off x="3699738" y="3897471"/>
            <a:ext cx="5736738" cy="590011"/>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eaLnBrk="0" fontAlgn="auto" latinLnBrk="0" hangingPunct="0">
              <a:lnSpc>
                <a:spcPct val="150000"/>
              </a:lnSpc>
              <a:spcBef>
                <a:spcPct val="40000"/>
              </a:spcBef>
              <a:spcAft>
                <a:spcPct val="40000"/>
              </a:spcAft>
              <a:buNone/>
            </a:pPr>
            <a:r>
              <a:rPr lang="zh-CN" altLang="en-US" sz="2200" b="1" u="none" strike="noStrike" kern="1200" cap="none" spc="0" baseline="0" dirty="0">
                <a:solidFill>
                  <a:srgbClr val="000000"/>
                </a:solidFill>
                <a:latin typeface="Calibri" charset="0"/>
                <a:ea typeface="黑体" pitchFamily="49" charset="-122"/>
                <a:cs typeface="微软雅黑" charset="0"/>
              </a:rPr>
              <a:t>不能在环境治理上“你推我躲”、推卸责任</a:t>
            </a:r>
            <a:endParaRPr lang="zh-CN" altLang="en-US" sz="2200" b="1" u="none" strike="noStrike" kern="1200" cap="none" spc="0" baseline="0" dirty="0">
              <a:solidFill>
                <a:srgbClr val="000000"/>
              </a:solidFill>
              <a:latin typeface="Calibri" charset="0"/>
              <a:ea typeface="黑体" pitchFamily="49" charset="-122"/>
              <a:cs typeface="微软雅黑" charset="0"/>
              <a:sym typeface="微软雅黑" charset="0"/>
            </a:endParaRPr>
          </a:p>
        </p:txBody>
      </p:sp>
      <p:sp>
        <p:nvSpPr>
          <p:cNvPr id="588" name="矩形"/>
          <p:cNvSpPr>
            <a:spLocks/>
          </p:cNvSpPr>
          <p:nvPr/>
        </p:nvSpPr>
        <p:spPr>
          <a:xfrm>
            <a:off x="4340033" y="4692324"/>
            <a:ext cx="5539988" cy="58228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eaLnBrk="0" fontAlgn="auto" latinLnBrk="0" hangingPunct="0">
              <a:lnSpc>
                <a:spcPct val="150000"/>
              </a:lnSpc>
              <a:spcBef>
                <a:spcPct val="40000"/>
              </a:spcBef>
              <a:spcAft>
                <a:spcPct val="40000"/>
              </a:spcAft>
              <a:buNone/>
            </a:pPr>
            <a:r>
              <a:rPr lang="zh-CN" altLang="en-US" sz="2200" b="1" u="none" strike="noStrike" kern="1200" cap="none" spc="0" baseline="0" dirty="0">
                <a:solidFill>
                  <a:srgbClr val="000000"/>
                </a:solidFill>
                <a:latin typeface="Calibri" charset="0"/>
                <a:ea typeface="黑体" pitchFamily="49" charset="-122"/>
                <a:cs typeface="微软雅黑" charset="0"/>
              </a:rPr>
              <a:t>不能在产业发展上“你上我随”、同质竞争</a:t>
            </a:r>
            <a:endParaRPr lang="zh-CN" altLang="en-US" sz="2200" b="1" u="none" strike="noStrike" kern="1200" cap="none" spc="0" baseline="0" dirty="0">
              <a:solidFill>
                <a:srgbClr val="000000"/>
              </a:solidFill>
              <a:latin typeface="Calibri" charset="0"/>
              <a:ea typeface="黑体" pitchFamily="49" charset="-122"/>
              <a:cs typeface="微软雅黑" charset="0"/>
              <a:sym typeface="微软雅黑" charset="0"/>
            </a:endParaRPr>
          </a:p>
        </p:txBody>
      </p:sp>
      <p:sp>
        <p:nvSpPr>
          <p:cNvPr id="589" name="圆角矩形"/>
          <p:cNvSpPr>
            <a:spLocks/>
          </p:cNvSpPr>
          <p:nvPr/>
        </p:nvSpPr>
        <p:spPr>
          <a:xfrm>
            <a:off x="3196787" y="3960569"/>
            <a:ext cx="496040" cy="478049"/>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rPr>
              <a:t>3</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90" name="圆角矩形"/>
          <p:cNvSpPr>
            <a:spLocks/>
          </p:cNvSpPr>
          <p:nvPr/>
        </p:nvSpPr>
        <p:spPr>
          <a:xfrm>
            <a:off x="3809292" y="4775847"/>
            <a:ext cx="496040" cy="478048"/>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rPr>
              <a:t>4</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
        <p:nvSpPr>
          <p:cNvPr id="591" name="圆角矩形"/>
          <p:cNvSpPr>
            <a:spLocks/>
          </p:cNvSpPr>
          <p:nvPr/>
        </p:nvSpPr>
        <p:spPr>
          <a:xfrm>
            <a:off x="4433482" y="5591909"/>
            <a:ext cx="496041" cy="478049"/>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Agency FB" pitchFamily="34" charset="0"/>
                <a:ea typeface="微软雅黑" charset="0"/>
                <a:cs typeface="微软雅黑" charset="0"/>
              </a:rPr>
              <a:t>5</a:t>
            </a:r>
            <a:endParaRPr lang="zh-CN" altLang="en-US" sz="2400" b="1" i="0" u="none" strike="noStrike" kern="0" cap="none" spc="0" baseline="0">
              <a:solidFill>
                <a:srgbClr val="FFFFFF"/>
              </a:solidFill>
              <a:latin typeface="Agency FB" pitchFamily="34" charset="0"/>
              <a:ea typeface="微软雅黑" charset="0"/>
              <a:cs typeface="微软雅黑" charset="0"/>
              <a:sym typeface="微软雅黑" charset="0"/>
            </a:endParaRPr>
          </a:p>
        </p:txBody>
      </p:sp>
    </p:spTree>
    <p:extLst>
      <p:ext uri="{BB962C8B-B14F-4D97-AF65-F5344CB8AC3E}">
        <p14:creationId xmlns:p14="http://schemas.microsoft.com/office/powerpoint/2010/main" val="64221973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arn(outVertical)">
                                      <p:cBhvr>
                                        <p:cTn id="7" dur="500"/>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
                                        </p:tgtEl>
                                        <p:attrNameLst>
                                          <p:attrName>style.visibility</p:attrName>
                                        </p:attrNameLst>
                                      </p:cBhvr>
                                      <p:to>
                                        <p:strVal val="visible"/>
                                      </p:to>
                                    </p:set>
                                    <p:anim calcmode="lin" valueType="num">
                                      <p:cBhvr additive="base">
                                        <p:cTn id="12" dur="500" fill="hold"/>
                                        <p:tgtEl>
                                          <p:spTgt spid="583"/>
                                        </p:tgtEl>
                                        <p:attrNameLst>
                                          <p:attrName>ppt_x</p:attrName>
                                        </p:attrNameLst>
                                      </p:cBhvr>
                                      <p:tavLst>
                                        <p:tav tm="0">
                                          <p:val>
                                            <p:strVal val="#ppt_x"/>
                                          </p:val>
                                        </p:tav>
                                        <p:tav tm="100000">
                                          <p:val>
                                            <p:strVal val="#ppt_x"/>
                                          </p:val>
                                        </p:tav>
                                      </p:tavLst>
                                    </p:anim>
                                    <p:anim calcmode="lin" valueType="num">
                                      <p:cBhvr additive="base">
                                        <p:cTn id="13" dur="500" fill="hold"/>
                                        <p:tgtEl>
                                          <p:spTgt spid="58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582"/>
                                        </p:tgtEl>
                                        <p:attrNameLst>
                                          <p:attrName>style.visibility</p:attrName>
                                        </p:attrNameLst>
                                      </p:cBhvr>
                                      <p:to>
                                        <p:strVal val="visible"/>
                                      </p:to>
                                    </p:set>
                                    <p:animEffect transition="in" filter="wheel(1)">
                                      <p:cBhvr>
                                        <p:cTn id="17" dur="500"/>
                                        <p:tgtEl>
                                          <p:spTgt spid="582"/>
                                        </p:tgtEl>
                                      </p:cBhvr>
                                    </p:animEffect>
                                  </p:childTnLst>
                                </p:cTn>
                              </p:par>
                            </p:childTnLst>
                          </p:cTn>
                        </p:par>
                        <p:par>
                          <p:cTn id="18" fill="hold" nodeType="with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584"/>
                                        </p:tgtEl>
                                        <p:attrNameLst>
                                          <p:attrName>style.visibility</p:attrName>
                                        </p:attrNameLst>
                                      </p:cBhvr>
                                      <p:to>
                                        <p:strVal val="visible"/>
                                      </p:to>
                                    </p:set>
                                    <p:anim calcmode="lin" valueType="num">
                                      <p:cBhvr>
                                        <p:cTn id="21" dur="500" fill="hold"/>
                                        <p:tgtEl>
                                          <p:spTgt spid="584"/>
                                        </p:tgtEl>
                                        <p:attrNameLst>
                                          <p:attrName>ppt_w</p:attrName>
                                        </p:attrNameLst>
                                      </p:cBhvr>
                                      <p:tavLst>
                                        <p:tav tm="0">
                                          <p:val>
                                            <p:fltVal val="0"/>
                                          </p:val>
                                        </p:tav>
                                        <p:tav tm="100000">
                                          <p:val>
                                            <p:strVal val="#ppt_w"/>
                                          </p:val>
                                        </p:tav>
                                      </p:tavLst>
                                    </p:anim>
                                    <p:anim calcmode="lin" valueType="num">
                                      <p:cBhvr>
                                        <p:cTn id="22" dur="500" fill="hold"/>
                                        <p:tgtEl>
                                          <p:spTgt spid="584"/>
                                        </p:tgtEl>
                                        <p:attrNameLst>
                                          <p:attrName>ppt_h</p:attrName>
                                        </p:attrNameLst>
                                      </p:cBhvr>
                                      <p:tavLst>
                                        <p:tav tm="0">
                                          <p:val>
                                            <p:fltVal val="0"/>
                                          </p:val>
                                        </p:tav>
                                        <p:tav tm="100000">
                                          <p:val>
                                            <p:strVal val="#ppt_h"/>
                                          </p:val>
                                        </p:tav>
                                      </p:tavLst>
                                    </p:anim>
                                    <p:animEffect transition="in" filter="fade">
                                      <p:cBhvr>
                                        <p:cTn id="23" dur="500"/>
                                        <p:tgtEl>
                                          <p:spTgt spid="584"/>
                                        </p:tgtEl>
                                      </p:cBhvr>
                                    </p:animEffect>
                                  </p:childTnLst>
                                </p:cTn>
                              </p:par>
                            </p:childTnLst>
                          </p:cTn>
                        </p:par>
                        <p:par>
                          <p:cTn id="24" fill="hold" nodeType="withGroup">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80"/>
                                        </p:tgtEl>
                                        <p:attrNameLst>
                                          <p:attrName>style.visibility</p:attrName>
                                        </p:attrNameLst>
                                      </p:cBhvr>
                                      <p:to>
                                        <p:strVal val="visible"/>
                                      </p:to>
                                    </p:set>
                                    <p:animEffect transition="in" filter="fade">
                                      <p:cBhvr>
                                        <p:cTn id="27" dur="1000"/>
                                        <p:tgtEl>
                                          <p:spTgt spid="580"/>
                                        </p:tgtEl>
                                      </p:cBhvr>
                                    </p:animEffect>
                                    <p:anim calcmode="lin" valueType="num">
                                      <p:cBhvr>
                                        <p:cTn id="28" dur="1000" fill="hold"/>
                                        <p:tgtEl>
                                          <p:spTgt spid="580"/>
                                        </p:tgtEl>
                                        <p:attrNameLst>
                                          <p:attrName>ppt_x</p:attrName>
                                        </p:attrNameLst>
                                      </p:cBhvr>
                                      <p:tavLst>
                                        <p:tav tm="0">
                                          <p:val>
                                            <p:strVal val="#ppt_x"/>
                                          </p:val>
                                        </p:tav>
                                        <p:tav tm="100000">
                                          <p:val>
                                            <p:strVal val="#ppt_x"/>
                                          </p:val>
                                        </p:tav>
                                      </p:tavLst>
                                    </p:anim>
                                    <p:anim calcmode="lin" valueType="num">
                                      <p:cBhvr>
                                        <p:cTn id="29" dur="1000" fill="hold"/>
                                        <p:tgtEl>
                                          <p:spTgt spid="580"/>
                                        </p:tgtEl>
                                        <p:attrNameLst>
                                          <p:attrName>ppt_y</p:attrName>
                                        </p:attrNameLst>
                                      </p:cBhvr>
                                      <p:tavLst>
                                        <p:tav tm="0">
                                          <p:val>
                                            <p:strVal val="#ppt_y+.1"/>
                                          </p:val>
                                        </p:tav>
                                        <p:tav tm="100000">
                                          <p:val>
                                            <p:strVal val="#ppt_y"/>
                                          </p:val>
                                        </p:tav>
                                      </p:tavLst>
                                    </p:anim>
                                  </p:childTnLst>
                                </p:cTn>
                              </p:par>
                            </p:childTnLst>
                          </p:cTn>
                        </p:par>
                        <p:par>
                          <p:cTn id="30" fill="hold" nodeType="withGroup">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586"/>
                                        </p:tgtEl>
                                        <p:attrNameLst>
                                          <p:attrName>style.visibility</p:attrName>
                                        </p:attrNameLst>
                                      </p:cBhvr>
                                      <p:to>
                                        <p:strVal val="visible"/>
                                      </p:to>
                                    </p:set>
                                    <p:anim calcmode="lin" valueType="num">
                                      <p:cBhvr>
                                        <p:cTn id="33" dur="500" fill="hold"/>
                                        <p:tgtEl>
                                          <p:spTgt spid="586"/>
                                        </p:tgtEl>
                                        <p:attrNameLst>
                                          <p:attrName>ppt_w</p:attrName>
                                        </p:attrNameLst>
                                      </p:cBhvr>
                                      <p:tavLst>
                                        <p:tav tm="0">
                                          <p:val>
                                            <p:fltVal val="0"/>
                                          </p:val>
                                        </p:tav>
                                        <p:tav tm="100000">
                                          <p:val>
                                            <p:strVal val="#ppt_w"/>
                                          </p:val>
                                        </p:tav>
                                      </p:tavLst>
                                    </p:anim>
                                    <p:anim calcmode="lin" valueType="num">
                                      <p:cBhvr>
                                        <p:cTn id="34" dur="500" fill="hold"/>
                                        <p:tgtEl>
                                          <p:spTgt spid="586"/>
                                        </p:tgtEl>
                                        <p:attrNameLst>
                                          <p:attrName>ppt_h</p:attrName>
                                        </p:attrNameLst>
                                      </p:cBhvr>
                                      <p:tavLst>
                                        <p:tav tm="0">
                                          <p:val>
                                            <p:fltVal val="0"/>
                                          </p:val>
                                        </p:tav>
                                        <p:tav tm="100000">
                                          <p:val>
                                            <p:strVal val="#ppt_h"/>
                                          </p:val>
                                        </p:tav>
                                      </p:tavLst>
                                    </p:anim>
                                    <p:animEffect transition="in" filter="fade">
                                      <p:cBhvr>
                                        <p:cTn id="35" dur="500"/>
                                        <p:tgtEl>
                                          <p:spTgt spid="586"/>
                                        </p:tgtEl>
                                      </p:cBhvr>
                                    </p:animEffect>
                                  </p:childTnLst>
                                </p:cTn>
                              </p:par>
                            </p:childTnLst>
                          </p:cTn>
                        </p:par>
                        <p:par>
                          <p:cTn id="36" fill="hold" nodeType="withGroup">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81"/>
                                        </p:tgtEl>
                                        <p:attrNameLst>
                                          <p:attrName>style.visibility</p:attrName>
                                        </p:attrNameLst>
                                      </p:cBhvr>
                                      <p:to>
                                        <p:strVal val="visible"/>
                                      </p:to>
                                    </p:set>
                                    <p:animEffect transition="in" filter="fade">
                                      <p:cBhvr>
                                        <p:cTn id="39" dur="1000"/>
                                        <p:tgtEl>
                                          <p:spTgt spid="581"/>
                                        </p:tgtEl>
                                      </p:cBhvr>
                                    </p:animEffect>
                                    <p:anim calcmode="lin" valueType="num">
                                      <p:cBhvr>
                                        <p:cTn id="40" dur="1000" fill="hold"/>
                                        <p:tgtEl>
                                          <p:spTgt spid="581"/>
                                        </p:tgtEl>
                                        <p:attrNameLst>
                                          <p:attrName>ppt_x</p:attrName>
                                        </p:attrNameLst>
                                      </p:cBhvr>
                                      <p:tavLst>
                                        <p:tav tm="0">
                                          <p:val>
                                            <p:strVal val="#ppt_x"/>
                                          </p:val>
                                        </p:tav>
                                        <p:tav tm="100000">
                                          <p:val>
                                            <p:strVal val="#ppt_x"/>
                                          </p:val>
                                        </p:tav>
                                      </p:tavLst>
                                    </p:anim>
                                    <p:anim calcmode="lin" valueType="num">
                                      <p:cBhvr>
                                        <p:cTn id="41" dur="1000" fill="hold"/>
                                        <p:tgtEl>
                                          <p:spTgt spid="581"/>
                                        </p:tgtEl>
                                        <p:attrNameLst>
                                          <p:attrName>ppt_y</p:attrName>
                                        </p:attrNameLst>
                                      </p:cBhvr>
                                      <p:tavLst>
                                        <p:tav tm="0">
                                          <p:val>
                                            <p:strVal val="#ppt_y+.1"/>
                                          </p:val>
                                        </p:tav>
                                        <p:tav tm="100000">
                                          <p:val>
                                            <p:strVal val="#ppt_y"/>
                                          </p:val>
                                        </p:tav>
                                      </p:tavLst>
                                    </p:anim>
                                  </p:childTnLst>
                                </p:cTn>
                              </p:par>
                            </p:childTnLst>
                          </p:cTn>
                        </p:par>
                        <p:par>
                          <p:cTn id="42" fill="hold" nodeType="withGroup">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589"/>
                                        </p:tgtEl>
                                        <p:attrNameLst>
                                          <p:attrName>style.visibility</p:attrName>
                                        </p:attrNameLst>
                                      </p:cBhvr>
                                      <p:to>
                                        <p:strVal val="visible"/>
                                      </p:to>
                                    </p:set>
                                    <p:anim calcmode="lin" valueType="num">
                                      <p:cBhvr>
                                        <p:cTn id="45" dur="500" fill="hold"/>
                                        <p:tgtEl>
                                          <p:spTgt spid="589"/>
                                        </p:tgtEl>
                                        <p:attrNameLst>
                                          <p:attrName>ppt_w</p:attrName>
                                        </p:attrNameLst>
                                      </p:cBhvr>
                                      <p:tavLst>
                                        <p:tav tm="0">
                                          <p:val>
                                            <p:fltVal val="0"/>
                                          </p:val>
                                        </p:tav>
                                        <p:tav tm="100000">
                                          <p:val>
                                            <p:strVal val="#ppt_w"/>
                                          </p:val>
                                        </p:tav>
                                      </p:tavLst>
                                    </p:anim>
                                    <p:anim calcmode="lin" valueType="num">
                                      <p:cBhvr>
                                        <p:cTn id="46" dur="500" fill="hold"/>
                                        <p:tgtEl>
                                          <p:spTgt spid="589"/>
                                        </p:tgtEl>
                                        <p:attrNameLst>
                                          <p:attrName>ppt_h</p:attrName>
                                        </p:attrNameLst>
                                      </p:cBhvr>
                                      <p:tavLst>
                                        <p:tav tm="0">
                                          <p:val>
                                            <p:fltVal val="0"/>
                                          </p:val>
                                        </p:tav>
                                        <p:tav tm="100000">
                                          <p:val>
                                            <p:strVal val="#ppt_h"/>
                                          </p:val>
                                        </p:tav>
                                      </p:tavLst>
                                    </p:anim>
                                    <p:animEffect transition="in" filter="fade">
                                      <p:cBhvr>
                                        <p:cTn id="47" dur="500"/>
                                        <p:tgtEl>
                                          <p:spTgt spid="589"/>
                                        </p:tgtEl>
                                      </p:cBhvr>
                                    </p:animEffect>
                                  </p:childTnLst>
                                </p:cTn>
                              </p:par>
                            </p:childTnLst>
                          </p:cTn>
                        </p:par>
                        <p:par>
                          <p:cTn id="48" fill="hold" nodeType="withGroup">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587"/>
                                        </p:tgtEl>
                                        <p:attrNameLst>
                                          <p:attrName>style.visibility</p:attrName>
                                        </p:attrNameLst>
                                      </p:cBhvr>
                                      <p:to>
                                        <p:strVal val="visible"/>
                                      </p:to>
                                    </p:set>
                                    <p:animEffect transition="in" filter="fade">
                                      <p:cBhvr>
                                        <p:cTn id="51" dur="1000"/>
                                        <p:tgtEl>
                                          <p:spTgt spid="587"/>
                                        </p:tgtEl>
                                      </p:cBhvr>
                                    </p:animEffect>
                                    <p:anim calcmode="lin" valueType="num">
                                      <p:cBhvr>
                                        <p:cTn id="52" dur="1000" fill="hold"/>
                                        <p:tgtEl>
                                          <p:spTgt spid="587"/>
                                        </p:tgtEl>
                                        <p:attrNameLst>
                                          <p:attrName>ppt_x</p:attrName>
                                        </p:attrNameLst>
                                      </p:cBhvr>
                                      <p:tavLst>
                                        <p:tav tm="0">
                                          <p:val>
                                            <p:strVal val="#ppt_x"/>
                                          </p:val>
                                        </p:tav>
                                        <p:tav tm="100000">
                                          <p:val>
                                            <p:strVal val="#ppt_x"/>
                                          </p:val>
                                        </p:tav>
                                      </p:tavLst>
                                    </p:anim>
                                    <p:anim calcmode="lin" valueType="num">
                                      <p:cBhvr>
                                        <p:cTn id="53" dur="1000" fill="hold"/>
                                        <p:tgtEl>
                                          <p:spTgt spid="587"/>
                                        </p:tgtEl>
                                        <p:attrNameLst>
                                          <p:attrName>ppt_y</p:attrName>
                                        </p:attrNameLst>
                                      </p:cBhvr>
                                      <p:tavLst>
                                        <p:tav tm="0">
                                          <p:val>
                                            <p:strVal val="#ppt_y+.1"/>
                                          </p:val>
                                        </p:tav>
                                        <p:tav tm="100000">
                                          <p:val>
                                            <p:strVal val="#ppt_y"/>
                                          </p:val>
                                        </p:tav>
                                      </p:tavLst>
                                    </p:anim>
                                  </p:childTnLst>
                                </p:cTn>
                              </p:par>
                            </p:childTnLst>
                          </p:cTn>
                        </p:par>
                        <p:par>
                          <p:cTn id="54" fill="hold" nodeType="withGroup">
                            <p:stCondLst>
                              <p:cond delay="5500"/>
                            </p:stCondLst>
                            <p:childTnLst>
                              <p:par>
                                <p:cTn id="55" presetID="53" presetClass="entr" presetSubtype="0" fill="hold" grpId="0" nodeType="afterEffect">
                                  <p:stCondLst>
                                    <p:cond delay="0"/>
                                  </p:stCondLst>
                                  <p:childTnLst>
                                    <p:set>
                                      <p:cBhvr>
                                        <p:cTn id="56" dur="1" fill="hold">
                                          <p:stCondLst>
                                            <p:cond delay="0"/>
                                          </p:stCondLst>
                                        </p:cTn>
                                        <p:tgtEl>
                                          <p:spTgt spid="590"/>
                                        </p:tgtEl>
                                        <p:attrNameLst>
                                          <p:attrName>style.visibility</p:attrName>
                                        </p:attrNameLst>
                                      </p:cBhvr>
                                      <p:to>
                                        <p:strVal val="visible"/>
                                      </p:to>
                                    </p:set>
                                    <p:anim calcmode="lin" valueType="num">
                                      <p:cBhvr>
                                        <p:cTn id="57" dur="500" fill="hold"/>
                                        <p:tgtEl>
                                          <p:spTgt spid="590"/>
                                        </p:tgtEl>
                                        <p:attrNameLst>
                                          <p:attrName>ppt_w</p:attrName>
                                        </p:attrNameLst>
                                      </p:cBhvr>
                                      <p:tavLst>
                                        <p:tav tm="0">
                                          <p:val>
                                            <p:fltVal val="0"/>
                                          </p:val>
                                        </p:tav>
                                        <p:tav tm="100000">
                                          <p:val>
                                            <p:strVal val="#ppt_w"/>
                                          </p:val>
                                        </p:tav>
                                      </p:tavLst>
                                    </p:anim>
                                    <p:anim calcmode="lin" valueType="num">
                                      <p:cBhvr>
                                        <p:cTn id="58" dur="500" fill="hold"/>
                                        <p:tgtEl>
                                          <p:spTgt spid="590"/>
                                        </p:tgtEl>
                                        <p:attrNameLst>
                                          <p:attrName>ppt_h</p:attrName>
                                        </p:attrNameLst>
                                      </p:cBhvr>
                                      <p:tavLst>
                                        <p:tav tm="0">
                                          <p:val>
                                            <p:fltVal val="0"/>
                                          </p:val>
                                        </p:tav>
                                        <p:tav tm="100000">
                                          <p:val>
                                            <p:strVal val="#ppt_h"/>
                                          </p:val>
                                        </p:tav>
                                      </p:tavLst>
                                    </p:anim>
                                    <p:animEffect transition="in" filter="fade">
                                      <p:cBhvr>
                                        <p:cTn id="59" dur="500"/>
                                        <p:tgtEl>
                                          <p:spTgt spid="590"/>
                                        </p:tgtEl>
                                      </p:cBhvr>
                                    </p:animEffect>
                                  </p:childTnLst>
                                </p:cTn>
                              </p:par>
                            </p:childTnLst>
                          </p:cTn>
                        </p:par>
                        <p:par>
                          <p:cTn id="60" fill="hold" nodeType="withGroup">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88"/>
                                        </p:tgtEl>
                                        <p:attrNameLst>
                                          <p:attrName>style.visibility</p:attrName>
                                        </p:attrNameLst>
                                      </p:cBhvr>
                                      <p:to>
                                        <p:strVal val="visible"/>
                                      </p:to>
                                    </p:set>
                                    <p:animEffect transition="in" filter="fade">
                                      <p:cBhvr>
                                        <p:cTn id="63" dur="1000"/>
                                        <p:tgtEl>
                                          <p:spTgt spid="588"/>
                                        </p:tgtEl>
                                      </p:cBhvr>
                                    </p:animEffect>
                                    <p:anim calcmode="lin" valueType="num">
                                      <p:cBhvr>
                                        <p:cTn id="64" dur="1000" fill="hold"/>
                                        <p:tgtEl>
                                          <p:spTgt spid="588"/>
                                        </p:tgtEl>
                                        <p:attrNameLst>
                                          <p:attrName>ppt_x</p:attrName>
                                        </p:attrNameLst>
                                      </p:cBhvr>
                                      <p:tavLst>
                                        <p:tav tm="0">
                                          <p:val>
                                            <p:strVal val="#ppt_x"/>
                                          </p:val>
                                        </p:tav>
                                        <p:tav tm="100000">
                                          <p:val>
                                            <p:strVal val="#ppt_x"/>
                                          </p:val>
                                        </p:tav>
                                      </p:tavLst>
                                    </p:anim>
                                    <p:anim calcmode="lin" valueType="num">
                                      <p:cBhvr>
                                        <p:cTn id="65" dur="1000" fill="hold"/>
                                        <p:tgtEl>
                                          <p:spTgt spid="588"/>
                                        </p:tgtEl>
                                        <p:attrNameLst>
                                          <p:attrName>ppt_y</p:attrName>
                                        </p:attrNameLst>
                                      </p:cBhvr>
                                      <p:tavLst>
                                        <p:tav tm="0">
                                          <p:val>
                                            <p:strVal val="#ppt_y+.1"/>
                                          </p:val>
                                        </p:tav>
                                        <p:tav tm="100000">
                                          <p:val>
                                            <p:strVal val="#ppt_y"/>
                                          </p:val>
                                        </p:tav>
                                      </p:tavLst>
                                    </p:anim>
                                  </p:childTnLst>
                                </p:cTn>
                              </p:par>
                            </p:childTnLst>
                          </p:cTn>
                        </p:par>
                        <p:par>
                          <p:cTn id="66" fill="hold" nodeType="withGroup">
                            <p:stCondLst>
                              <p:cond delay="7000"/>
                            </p:stCondLst>
                            <p:childTnLst>
                              <p:par>
                                <p:cTn id="67" presetID="53" presetClass="entr" presetSubtype="0" fill="hold" grpId="0" nodeType="afterEffect">
                                  <p:stCondLst>
                                    <p:cond delay="0"/>
                                  </p:stCondLst>
                                  <p:childTnLst>
                                    <p:set>
                                      <p:cBhvr>
                                        <p:cTn id="68" dur="1" fill="hold">
                                          <p:stCondLst>
                                            <p:cond delay="0"/>
                                          </p:stCondLst>
                                        </p:cTn>
                                        <p:tgtEl>
                                          <p:spTgt spid="591"/>
                                        </p:tgtEl>
                                        <p:attrNameLst>
                                          <p:attrName>style.visibility</p:attrName>
                                        </p:attrNameLst>
                                      </p:cBhvr>
                                      <p:to>
                                        <p:strVal val="visible"/>
                                      </p:to>
                                    </p:set>
                                    <p:anim calcmode="lin" valueType="num">
                                      <p:cBhvr>
                                        <p:cTn id="69" dur="500" fill="hold"/>
                                        <p:tgtEl>
                                          <p:spTgt spid="591"/>
                                        </p:tgtEl>
                                        <p:attrNameLst>
                                          <p:attrName>ppt_w</p:attrName>
                                        </p:attrNameLst>
                                      </p:cBhvr>
                                      <p:tavLst>
                                        <p:tav tm="0">
                                          <p:val>
                                            <p:fltVal val="0"/>
                                          </p:val>
                                        </p:tav>
                                        <p:tav tm="100000">
                                          <p:val>
                                            <p:strVal val="#ppt_w"/>
                                          </p:val>
                                        </p:tav>
                                      </p:tavLst>
                                    </p:anim>
                                    <p:anim calcmode="lin" valueType="num">
                                      <p:cBhvr>
                                        <p:cTn id="70" dur="500" fill="hold"/>
                                        <p:tgtEl>
                                          <p:spTgt spid="591"/>
                                        </p:tgtEl>
                                        <p:attrNameLst>
                                          <p:attrName>ppt_h</p:attrName>
                                        </p:attrNameLst>
                                      </p:cBhvr>
                                      <p:tavLst>
                                        <p:tav tm="0">
                                          <p:val>
                                            <p:fltVal val="0"/>
                                          </p:val>
                                        </p:tav>
                                        <p:tav tm="100000">
                                          <p:val>
                                            <p:strVal val="#ppt_h"/>
                                          </p:val>
                                        </p:tav>
                                      </p:tavLst>
                                    </p:anim>
                                    <p:animEffect transition="in" filter="fade">
                                      <p:cBhvr>
                                        <p:cTn id="71" dur="500"/>
                                        <p:tgtEl>
                                          <p:spTgt spid="591"/>
                                        </p:tgtEl>
                                      </p:cBhvr>
                                    </p:animEffect>
                                  </p:childTnLst>
                                </p:cTn>
                              </p:par>
                            </p:childTnLst>
                          </p:cTn>
                        </p:par>
                        <p:par>
                          <p:cTn id="72" fill="hold" nodeType="withGroup">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585"/>
                                        </p:tgtEl>
                                        <p:attrNameLst>
                                          <p:attrName>style.visibility</p:attrName>
                                        </p:attrNameLst>
                                      </p:cBhvr>
                                      <p:to>
                                        <p:strVal val="visible"/>
                                      </p:to>
                                    </p:set>
                                    <p:animEffect transition="in" filter="fade">
                                      <p:cBhvr>
                                        <p:cTn id="75" dur="1000"/>
                                        <p:tgtEl>
                                          <p:spTgt spid="585"/>
                                        </p:tgtEl>
                                      </p:cBhvr>
                                    </p:animEffect>
                                    <p:anim calcmode="lin" valueType="num">
                                      <p:cBhvr>
                                        <p:cTn id="76" dur="1000" fill="hold"/>
                                        <p:tgtEl>
                                          <p:spTgt spid="585"/>
                                        </p:tgtEl>
                                        <p:attrNameLst>
                                          <p:attrName>ppt_x</p:attrName>
                                        </p:attrNameLst>
                                      </p:cBhvr>
                                      <p:tavLst>
                                        <p:tav tm="0">
                                          <p:val>
                                            <p:strVal val="#ppt_x"/>
                                          </p:val>
                                        </p:tav>
                                        <p:tav tm="100000">
                                          <p:val>
                                            <p:strVal val="#ppt_x"/>
                                          </p:val>
                                        </p:tav>
                                      </p:tavLst>
                                    </p:anim>
                                    <p:anim calcmode="lin" valueType="num">
                                      <p:cBhvr>
                                        <p:cTn id="77" dur="1000" fill="hold"/>
                                        <p:tgtEl>
                                          <p:spTgt spid="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P spid="580" grpId="0"/>
      <p:bldP spid="581" grpId="0"/>
      <p:bldP spid="582" grpId="0" animBg="1"/>
      <p:bldP spid="583" grpId="0" animBg="1"/>
      <p:bldP spid="584" grpId="0" animBg="1"/>
      <p:bldP spid="585" grpId="0"/>
      <p:bldP spid="586" grpId="0" animBg="1"/>
      <p:bldP spid="587" grpId="0"/>
      <p:bldP spid="588" grpId="0"/>
      <p:bldP spid="589" grpId="0" animBg="1"/>
      <p:bldP spid="590" grpId="0" animBg="1"/>
      <p:bldP spid="5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598" name="矩形"/>
          <p:cNvSpPr>
            <a:spLocks/>
          </p:cNvSpPr>
          <p:nvPr/>
        </p:nvSpPr>
        <p:spPr>
          <a:xfrm>
            <a:off x="1678193" y="506466"/>
            <a:ext cx="9014908" cy="147732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32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 第三章</a:t>
            </a:r>
          </a:p>
          <a:p>
            <a:pPr marL="0" indent="0" algn="ctr">
              <a:lnSpc>
                <a:spcPct val="150000"/>
              </a:lnSpc>
              <a:spcBef>
                <a:spcPts val="0"/>
              </a:spcBef>
              <a:spcAft>
                <a:spcPts val="0"/>
              </a:spcAft>
              <a:buNone/>
            </a:pP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深刻认识推动长江经济带发展取得的进展和面临的挑战</a:t>
            </a:r>
            <a:endParaRPr lang="zh-CN" altLang="en-US" sz="2800" u="none" strike="noStrike" kern="1200" cap="none" spc="0" baseline="0">
              <a:solidFill>
                <a:srgbClr val="000000"/>
              </a:solidFill>
              <a:latin typeface="Arial" charset="0"/>
              <a:ea typeface="微软雅黑" charset="0"/>
              <a:cs typeface="Open Sans" pitchFamily="34" charset="0"/>
              <a:sym typeface="Arial" charset="0"/>
            </a:endParaRPr>
          </a:p>
        </p:txBody>
      </p:sp>
      <p:sp>
        <p:nvSpPr>
          <p:cNvPr id="599" name="圆角矩形"/>
          <p:cNvSpPr>
            <a:spLocks/>
          </p:cNvSpPr>
          <p:nvPr/>
        </p:nvSpPr>
        <p:spPr>
          <a:xfrm flipH="1">
            <a:off x="2347487" y="2622532"/>
            <a:ext cx="7504195"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1   规划政策体系和工作机制基本形成</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600" name="圆角矩形"/>
          <p:cNvSpPr>
            <a:spLocks/>
          </p:cNvSpPr>
          <p:nvPr/>
        </p:nvSpPr>
        <p:spPr>
          <a:xfrm flipH="1">
            <a:off x="2347487" y="3468573"/>
            <a:ext cx="7504195"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2   长江水环境得到持续改善</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601" name="圆角矩形"/>
          <p:cNvSpPr>
            <a:spLocks/>
          </p:cNvSpPr>
          <p:nvPr/>
        </p:nvSpPr>
        <p:spPr>
          <a:xfrm flipH="1">
            <a:off x="2347487" y="4389235"/>
            <a:ext cx="7504195"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3   综合立体交通走廊建设加快推进</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602" name="圆角矩形"/>
          <p:cNvSpPr>
            <a:spLocks/>
          </p:cNvSpPr>
          <p:nvPr/>
        </p:nvSpPr>
        <p:spPr>
          <a:xfrm flipH="1">
            <a:off x="2347485" y="5237787"/>
            <a:ext cx="7504199" cy="398677"/>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4   </a:t>
            </a:r>
            <a:r>
              <a:rPr lang="zh-CN" altLang="en-US" sz="2400" b="1" i="0" u="none" strike="noStrike" kern="0" cap="none" spc="0" baseline="0">
                <a:solidFill>
                  <a:srgbClr val="FFFFFF"/>
                </a:solidFill>
                <a:latin typeface="微软雅黑" charset="0"/>
                <a:ea typeface="微软雅黑" charset="0"/>
                <a:cs typeface="微软雅黑" charset="0"/>
                <a:sym typeface="微软雅黑" charset="0"/>
              </a:rPr>
              <a:t>发展质量和效益稳步提升</a:t>
            </a:r>
          </a:p>
        </p:txBody>
      </p:sp>
    </p:spTree>
    <p:extLst>
      <p:ext uri="{BB962C8B-B14F-4D97-AF65-F5344CB8AC3E}">
        <p14:creationId xmlns:p14="http://schemas.microsoft.com/office/powerpoint/2010/main" val="20490768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barn(outVertical)">
                                      <p:cBhvr>
                                        <p:cTn id="7" dur="500"/>
                                        <p:tgtEl>
                                          <p:spTgt spid="598"/>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9"/>
                                        </p:tgtEl>
                                        <p:attrNameLst>
                                          <p:attrName>style.visibility</p:attrName>
                                        </p:attrNameLst>
                                      </p:cBhvr>
                                      <p:to>
                                        <p:strVal val="visible"/>
                                      </p:to>
                                    </p:set>
                                    <p:animEffect transition="in" filter="fade">
                                      <p:cBhvr>
                                        <p:cTn id="12" dur="1000"/>
                                        <p:tgtEl>
                                          <p:spTgt spid="599"/>
                                        </p:tgtEl>
                                      </p:cBhvr>
                                    </p:animEffect>
                                    <p:anim calcmode="lin" valueType="num">
                                      <p:cBhvr>
                                        <p:cTn id="13" dur="1000" fill="hold"/>
                                        <p:tgtEl>
                                          <p:spTgt spid="599"/>
                                        </p:tgtEl>
                                        <p:attrNameLst>
                                          <p:attrName>ppt_x</p:attrName>
                                        </p:attrNameLst>
                                      </p:cBhvr>
                                      <p:tavLst>
                                        <p:tav tm="0">
                                          <p:val>
                                            <p:strVal val="#ppt_x"/>
                                          </p:val>
                                        </p:tav>
                                        <p:tav tm="100000">
                                          <p:val>
                                            <p:strVal val="#ppt_x"/>
                                          </p:val>
                                        </p:tav>
                                      </p:tavLst>
                                    </p:anim>
                                    <p:anim calcmode="lin" valueType="num">
                                      <p:cBhvr>
                                        <p:cTn id="14" dur="1000" fill="hold"/>
                                        <p:tgtEl>
                                          <p:spTgt spid="5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00"/>
                                        </p:tgtEl>
                                        <p:attrNameLst>
                                          <p:attrName>style.visibility</p:attrName>
                                        </p:attrNameLst>
                                      </p:cBhvr>
                                      <p:to>
                                        <p:strVal val="visible"/>
                                      </p:to>
                                    </p:set>
                                    <p:animEffect transition="in" filter="fade">
                                      <p:cBhvr>
                                        <p:cTn id="19" dur="1000"/>
                                        <p:tgtEl>
                                          <p:spTgt spid="600"/>
                                        </p:tgtEl>
                                      </p:cBhvr>
                                    </p:animEffect>
                                    <p:anim calcmode="lin" valueType="num">
                                      <p:cBhvr>
                                        <p:cTn id="20" dur="1000" fill="hold"/>
                                        <p:tgtEl>
                                          <p:spTgt spid="600"/>
                                        </p:tgtEl>
                                        <p:attrNameLst>
                                          <p:attrName>ppt_x</p:attrName>
                                        </p:attrNameLst>
                                      </p:cBhvr>
                                      <p:tavLst>
                                        <p:tav tm="0">
                                          <p:val>
                                            <p:strVal val="#ppt_x"/>
                                          </p:val>
                                        </p:tav>
                                        <p:tav tm="100000">
                                          <p:val>
                                            <p:strVal val="#ppt_x"/>
                                          </p:val>
                                        </p:tav>
                                      </p:tavLst>
                                    </p:anim>
                                    <p:anim calcmode="lin" valueType="num">
                                      <p:cBhvr>
                                        <p:cTn id="21" dur="1000" fill="hold"/>
                                        <p:tgtEl>
                                          <p:spTgt spid="6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01"/>
                                        </p:tgtEl>
                                        <p:attrNameLst>
                                          <p:attrName>style.visibility</p:attrName>
                                        </p:attrNameLst>
                                      </p:cBhvr>
                                      <p:to>
                                        <p:strVal val="visible"/>
                                      </p:to>
                                    </p:set>
                                    <p:animEffect transition="in" filter="fade">
                                      <p:cBhvr>
                                        <p:cTn id="26" dur="1000"/>
                                        <p:tgtEl>
                                          <p:spTgt spid="601"/>
                                        </p:tgtEl>
                                      </p:cBhvr>
                                    </p:animEffect>
                                    <p:anim calcmode="lin" valueType="num">
                                      <p:cBhvr>
                                        <p:cTn id="27" dur="1000" fill="hold"/>
                                        <p:tgtEl>
                                          <p:spTgt spid="601"/>
                                        </p:tgtEl>
                                        <p:attrNameLst>
                                          <p:attrName>ppt_x</p:attrName>
                                        </p:attrNameLst>
                                      </p:cBhvr>
                                      <p:tavLst>
                                        <p:tav tm="0">
                                          <p:val>
                                            <p:strVal val="#ppt_x"/>
                                          </p:val>
                                        </p:tav>
                                        <p:tav tm="100000">
                                          <p:val>
                                            <p:strVal val="#ppt_x"/>
                                          </p:val>
                                        </p:tav>
                                      </p:tavLst>
                                    </p:anim>
                                    <p:anim calcmode="lin" valueType="num">
                                      <p:cBhvr>
                                        <p:cTn id="28" dur="1000" fill="hold"/>
                                        <p:tgtEl>
                                          <p:spTgt spid="60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02"/>
                                        </p:tgtEl>
                                        <p:attrNameLst>
                                          <p:attrName>style.visibility</p:attrName>
                                        </p:attrNameLst>
                                      </p:cBhvr>
                                      <p:to>
                                        <p:strVal val="visible"/>
                                      </p:to>
                                    </p:set>
                                    <p:animEffect transition="in" filter="fade">
                                      <p:cBhvr>
                                        <p:cTn id="33" dur="1000"/>
                                        <p:tgtEl>
                                          <p:spTgt spid="602"/>
                                        </p:tgtEl>
                                      </p:cBhvr>
                                    </p:animEffect>
                                    <p:anim calcmode="lin" valueType="num">
                                      <p:cBhvr>
                                        <p:cTn id="34" dur="1000" fill="hold"/>
                                        <p:tgtEl>
                                          <p:spTgt spid="602"/>
                                        </p:tgtEl>
                                        <p:attrNameLst>
                                          <p:attrName>ppt_x</p:attrName>
                                        </p:attrNameLst>
                                      </p:cBhvr>
                                      <p:tavLst>
                                        <p:tav tm="0">
                                          <p:val>
                                            <p:strVal val="#ppt_x"/>
                                          </p:val>
                                        </p:tav>
                                        <p:tav tm="100000">
                                          <p:val>
                                            <p:strVal val="#ppt_x"/>
                                          </p:val>
                                        </p:tav>
                                      </p:tavLst>
                                    </p:anim>
                                    <p:anim calcmode="lin" valueType="num">
                                      <p:cBhvr>
                                        <p:cTn id="35"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599" grpId="0" animBg="1"/>
      <p:bldP spid="600" grpId="0" animBg="1"/>
      <p:bldP spid="601" grpId="0" animBg="1"/>
      <p:bldP spid="6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09"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1.</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规划政策体系和工作机制基本形成</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610" name="矩形"/>
          <p:cNvSpPr>
            <a:spLocks/>
          </p:cNvSpPr>
          <p:nvPr/>
        </p:nvSpPr>
        <p:spPr>
          <a:xfrm>
            <a:off x="2822741" y="1271573"/>
            <a:ext cx="1796527" cy="369327"/>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1800" b="1"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2016</a:t>
            </a:r>
            <a:r>
              <a:rPr lang="zh-CN" altLang="en-US" sz="1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年</a:t>
            </a:r>
            <a:r>
              <a:rPr lang="en-US" altLang="zh-CN" sz="1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5</a:t>
            </a:r>
            <a:r>
              <a:rPr lang="zh-CN" altLang="en-US" sz="1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月</a:t>
            </a:r>
            <a:r>
              <a:rPr lang="en-US" altLang="zh-CN" sz="1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30</a:t>
            </a:r>
            <a:r>
              <a:rPr lang="zh-CN" altLang="en-US" sz="1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日</a:t>
            </a:r>
          </a:p>
        </p:txBody>
      </p:sp>
      <p:grpSp>
        <p:nvGrpSpPr>
          <p:cNvPr id="615" name="组合"/>
          <p:cNvGrpSpPr>
            <a:grpSpLocks/>
          </p:cNvGrpSpPr>
          <p:nvPr/>
        </p:nvGrpSpPr>
        <p:grpSpPr>
          <a:xfrm>
            <a:off x="5045432" y="1173041"/>
            <a:ext cx="5692476" cy="766463"/>
            <a:chOff x="5045432" y="1173041"/>
            <a:chExt cx="4016744" cy="766463"/>
          </a:xfrm>
        </p:grpSpPr>
        <p:grpSp>
          <p:nvGrpSpPr>
            <p:cNvPr id="613" name="组合"/>
            <p:cNvGrpSpPr>
              <a:grpSpLocks/>
            </p:cNvGrpSpPr>
            <p:nvPr/>
          </p:nvGrpSpPr>
          <p:grpSpPr>
            <a:xfrm>
              <a:off x="5045432" y="1173041"/>
              <a:ext cx="4016744" cy="634999"/>
              <a:chOff x="5045432" y="1173041"/>
              <a:chExt cx="4016744" cy="634999"/>
            </a:xfrm>
          </p:grpSpPr>
          <p:sp>
            <p:nvSpPr>
              <p:cNvPr id="611" name="圆角矩形"/>
              <p:cNvSpPr>
                <a:spLocks/>
              </p:cNvSpPr>
              <p:nvPr/>
            </p:nvSpPr>
            <p:spPr>
              <a:xfrm>
                <a:off x="5045432" y="1173041"/>
                <a:ext cx="4016744" cy="634999"/>
              </a:xfrm>
              <a:prstGeom prst="roundRect">
                <a:avLst>
                  <a:gd name="adj" fmla="val 16666"/>
                </a:avLst>
              </a:prstGeom>
              <a:noFill/>
              <a:ln w="15875" cap="rnd" cmpd="sng">
                <a:solidFill>
                  <a:srgbClr val="A66012"/>
                </a:solidFill>
                <a:prstDash val="solid"/>
                <a:round/>
              </a:ln>
            </p:spPr>
          </p:sp>
          <p:sp>
            <p:nvSpPr>
              <p:cNvPr id="612" name="圆角矩形"/>
              <p:cNvSpPr>
                <a:spLocks/>
              </p:cNvSpPr>
              <p:nvPr/>
            </p:nvSpPr>
            <p:spPr>
              <a:xfrm>
                <a:off x="5164995" y="1239715"/>
                <a:ext cx="3771149" cy="476250"/>
              </a:xfrm>
              <a:prstGeom prst="roundRect">
                <a:avLst>
                  <a:gd name="adj" fmla="val 16666"/>
                </a:avLst>
              </a:prstGeom>
              <a:solidFill>
                <a:srgbClr val="A66012"/>
              </a:solidFill>
              <a:ln w="15875" cap="rnd" cmpd="sng">
                <a:solidFill>
                  <a:srgbClr val="FFFFFF"/>
                </a:solidFill>
                <a:prstDash val="solid"/>
                <a:round/>
              </a:ln>
            </p:spPr>
          </p:sp>
        </p:grpSp>
        <p:sp>
          <p:nvSpPr>
            <p:cNvPr id="614" name="矩形"/>
            <p:cNvSpPr>
              <a:spLocks/>
            </p:cNvSpPr>
            <p:nvPr/>
          </p:nvSpPr>
          <p:spPr>
            <a:xfrm>
              <a:off x="5093902" y="1293174"/>
              <a:ext cx="3918722" cy="64633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ctr" defTabSz="914273"/>
              <a:r>
                <a:rPr lang="zh-CN" altLang="en-US" sz="1800" b="1" u="none" strike="noStrike" kern="0" cap="none" spc="0" baseline="0" dirty="0">
                  <a:solidFill>
                    <a:srgbClr val="FFFFFF"/>
                  </a:solidFill>
                  <a:latin typeface="微软雅黑" charset="0"/>
                  <a:ea typeface="微软雅黑" charset="0"/>
                  <a:cs typeface="微软雅黑" charset="0"/>
                </a:rPr>
                <a:t>党中央和国务院印发</a:t>
              </a:r>
              <a:r>
                <a:rPr lang="en-US" altLang="zh-CN" b="1" kern="0" dirty="0">
                  <a:solidFill>
                    <a:srgbClr val="FFFFFF"/>
                  </a:solidFill>
                  <a:latin typeface="微软雅黑" charset="0"/>
                  <a:ea typeface="微软雅黑" charset="0"/>
                  <a:cs typeface="微软雅黑" charset="0"/>
                </a:rPr>
                <a:t>《</a:t>
              </a:r>
              <a:r>
                <a:rPr lang="zh-CN" altLang="en-US" b="1" kern="0" dirty="0">
                  <a:solidFill>
                    <a:srgbClr val="FFFFFF"/>
                  </a:solidFill>
                  <a:latin typeface="微软雅黑" charset="0"/>
                  <a:ea typeface="微软雅黑" charset="0"/>
                  <a:cs typeface="微软雅黑" charset="0"/>
                </a:rPr>
                <a:t>长江经济带发展规划纲要</a:t>
              </a:r>
              <a:r>
                <a:rPr lang="en-US" altLang="zh-CN" b="1" kern="0" dirty="0">
                  <a:solidFill>
                    <a:srgbClr val="FFFFFF"/>
                  </a:solidFill>
                  <a:latin typeface="微软雅黑" charset="0"/>
                  <a:ea typeface="微软雅黑" charset="0"/>
                  <a:cs typeface="微软雅黑" charset="0"/>
                </a:rPr>
                <a:t>》</a:t>
              </a:r>
              <a:endParaRPr lang="zh-CN" altLang="en-US" sz="1800" b="1" i="0" u="none" strike="noStrike" kern="0" cap="none" spc="0" baseline="0" dirty="0">
                <a:solidFill>
                  <a:srgbClr val="FFFFFF"/>
                </a:solidFill>
                <a:latin typeface="微软雅黑" charset="0"/>
                <a:ea typeface="微软雅黑" charset="0"/>
                <a:cs typeface="微软雅黑" charset="0"/>
              </a:endParaRPr>
            </a:p>
          </p:txBody>
        </p:sp>
      </p:grpSp>
      <p:grpSp>
        <p:nvGrpSpPr>
          <p:cNvPr id="620" name="组合"/>
          <p:cNvGrpSpPr>
            <a:grpSpLocks/>
          </p:cNvGrpSpPr>
          <p:nvPr/>
        </p:nvGrpSpPr>
        <p:grpSpPr>
          <a:xfrm rot="16200000">
            <a:off x="3116693" y="3056377"/>
            <a:ext cx="2231241" cy="1357359"/>
            <a:chOff x="3116693" y="3056377"/>
            <a:chExt cx="2231241" cy="1357359"/>
          </a:xfrm>
        </p:grpSpPr>
        <p:sp>
          <p:nvSpPr>
            <p:cNvPr id="616" name="直线"/>
            <p:cNvSpPr>
              <a:spLocks/>
            </p:cNvSpPr>
            <p:nvPr/>
          </p:nvSpPr>
          <p:spPr>
            <a:xfrm flipH="1">
              <a:off x="4229400" y="3056377"/>
              <a:ext cx="0" cy="866476"/>
            </a:xfrm>
            <a:prstGeom prst="line">
              <a:avLst/>
            </a:prstGeom>
            <a:noFill/>
            <a:ln w="28575" cap="flat" cmpd="sng">
              <a:solidFill>
                <a:srgbClr val="000000"/>
              </a:solidFill>
              <a:prstDash val="solid"/>
              <a:miter/>
            </a:ln>
          </p:spPr>
        </p:sp>
        <p:sp>
          <p:nvSpPr>
            <p:cNvPr id="617" name="直线"/>
            <p:cNvSpPr>
              <a:spLocks/>
            </p:cNvSpPr>
            <p:nvPr/>
          </p:nvSpPr>
          <p:spPr>
            <a:xfrm flipH="1">
              <a:off x="3116693" y="3922854"/>
              <a:ext cx="2231017" cy="0"/>
            </a:xfrm>
            <a:prstGeom prst="line">
              <a:avLst/>
            </a:prstGeom>
            <a:noFill/>
            <a:ln w="28575" cap="flat" cmpd="sng">
              <a:solidFill>
                <a:srgbClr val="000000"/>
              </a:solidFill>
              <a:prstDash val="solid"/>
              <a:miter/>
            </a:ln>
          </p:spPr>
        </p:sp>
        <p:sp>
          <p:nvSpPr>
            <p:cNvPr id="618" name="直线"/>
            <p:cNvSpPr>
              <a:spLocks/>
            </p:cNvSpPr>
            <p:nvPr/>
          </p:nvSpPr>
          <p:spPr>
            <a:xfrm>
              <a:off x="3117232" y="3911436"/>
              <a:ext cx="0" cy="502300"/>
            </a:xfrm>
            <a:prstGeom prst="line">
              <a:avLst/>
            </a:prstGeom>
            <a:noFill/>
            <a:ln w="28575" cap="flat" cmpd="sng">
              <a:solidFill>
                <a:srgbClr val="000000"/>
              </a:solidFill>
              <a:prstDash val="solid"/>
              <a:miter/>
            </a:ln>
          </p:spPr>
        </p:sp>
        <p:sp>
          <p:nvSpPr>
            <p:cNvPr id="619" name="直线"/>
            <p:cNvSpPr>
              <a:spLocks/>
            </p:cNvSpPr>
            <p:nvPr/>
          </p:nvSpPr>
          <p:spPr>
            <a:xfrm>
              <a:off x="5347934" y="3911436"/>
              <a:ext cx="0" cy="502300"/>
            </a:xfrm>
            <a:prstGeom prst="line">
              <a:avLst/>
            </a:prstGeom>
            <a:noFill/>
            <a:ln w="28575" cap="flat" cmpd="sng">
              <a:solidFill>
                <a:srgbClr val="000000"/>
              </a:solidFill>
              <a:prstDash val="solid"/>
              <a:miter/>
            </a:ln>
          </p:spPr>
        </p:sp>
      </p:grpSp>
      <p:sp>
        <p:nvSpPr>
          <p:cNvPr id="621" name="圆角矩形"/>
          <p:cNvSpPr>
            <a:spLocks/>
          </p:cNvSpPr>
          <p:nvPr/>
        </p:nvSpPr>
        <p:spPr>
          <a:xfrm>
            <a:off x="4919238" y="2107223"/>
            <a:ext cx="6780151" cy="1043925"/>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600" b="1" u="none" strike="noStrike" kern="1200" cap="none" spc="0" baseline="0">
                <a:solidFill>
                  <a:schemeClr val="tx1"/>
                </a:solidFill>
                <a:latin typeface="微软雅黑" charset="0"/>
                <a:ea typeface="微软雅黑" charset="0"/>
                <a:cs typeface="微软雅黑" charset="0"/>
              </a:rPr>
              <a:t>初步构建了推动长江经济带发展的“四梁八柱”规划政策体系</a:t>
            </a:r>
          </a:p>
        </p:txBody>
      </p:sp>
      <p:sp>
        <p:nvSpPr>
          <p:cNvPr id="622" name="圆角矩形"/>
          <p:cNvSpPr>
            <a:spLocks/>
          </p:cNvSpPr>
          <p:nvPr/>
        </p:nvSpPr>
        <p:spPr>
          <a:xfrm>
            <a:off x="4934165" y="4126298"/>
            <a:ext cx="6750294" cy="104396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l">
              <a:lnSpc>
                <a:spcPct val="100000"/>
              </a:lnSpc>
              <a:spcBef>
                <a:spcPts val="0"/>
              </a:spcBef>
              <a:spcAft>
                <a:spcPts val="0"/>
              </a:spcAft>
              <a:buNone/>
            </a:pPr>
            <a:r>
              <a:rPr lang="zh-CN" altLang="en-US" sz="2600" b="1" u="none" strike="noStrike" kern="1200" cap="none" spc="0" baseline="0" dirty="0">
                <a:solidFill>
                  <a:schemeClr val="tx1"/>
                </a:solidFill>
                <a:latin typeface="微软雅黑" charset="0"/>
                <a:ea typeface="微软雅黑" charset="0"/>
                <a:cs typeface="微软雅黑" charset="0"/>
              </a:rPr>
              <a:t>初步形成了全社会共同参与的共抓大保护、不搞大开发格局</a:t>
            </a:r>
          </a:p>
        </p:txBody>
      </p:sp>
      <p:pic>
        <p:nvPicPr>
          <p:cNvPr id="623" name="图片"/>
          <p:cNvPicPr>
            <a:picLocks noChangeAspect="1"/>
          </p:cNvPicPr>
          <p:nvPr/>
        </p:nvPicPr>
        <p:blipFill>
          <a:blip r:embed="rId3" cstate="print"/>
          <a:stretch>
            <a:fillRect/>
          </a:stretch>
        </p:blipFill>
        <p:spPr>
          <a:xfrm>
            <a:off x="355001" y="2432722"/>
            <a:ext cx="3700183" cy="2786231"/>
          </a:xfrm>
          <a:prstGeom prst="rect">
            <a:avLst/>
          </a:prstGeom>
          <a:noFill/>
          <a:ln w="9525" cap="flat" cmpd="sng">
            <a:noFill/>
            <a:prstDash val="solid"/>
            <a:miter/>
          </a:ln>
        </p:spPr>
      </p:pic>
      <p:pic>
        <p:nvPicPr>
          <p:cNvPr id="624"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160455991"/>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barn(outVertical)">
                                      <p:cBhvr>
                                        <p:cTn id="7" dur="500"/>
                                        <p:tgtEl>
                                          <p:spTgt spid="6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5"/>
                                        </p:tgtEl>
                                        <p:attrNameLst>
                                          <p:attrName>style.visibility</p:attrName>
                                        </p:attrNameLst>
                                      </p:cBhvr>
                                      <p:to>
                                        <p:strVal val="visible"/>
                                      </p:to>
                                    </p:set>
                                    <p:animEffect transition="in" filter="wipe(left)">
                                      <p:cBhvr>
                                        <p:cTn id="10" dur="1000"/>
                                        <p:tgtEl>
                                          <p:spTgt spid="6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20"/>
                                        </p:tgtEl>
                                        <p:attrNameLst>
                                          <p:attrName>style.visibility</p:attrName>
                                        </p:attrNameLst>
                                      </p:cBhvr>
                                      <p:to>
                                        <p:strVal val="visible"/>
                                      </p:to>
                                    </p:set>
                                    <p:animEffect transition="in" filter="wipe(left)">
                                      <p:cBhvr>
                                        <p:cTn id="13" dur="1000"/>
                                        <p:tgtEl>
                                          <p:spTgt spid="6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21"/>
                                        </p:tgtEl>
                                        <p:attrNameLst>
                                          <p:attrName>style.visibility</p:attrName>
                                        </p:attrNameLst>
                                      </p:cBhvr>
                                      <p:to>
                                        <p:strVal val="visible"/>
                                      </p:to>
                                    </p:set>
                                    <p:animEffect transition="in" filter="fade">
                                      <p:cBhvr>
                                        <p:cTn id="18" dur="1000"/>
                                        <p:tgtEl>
                                          <p:spTgt spid="621"/>
                                        </p:tgtEl>
                                      </p:cBhvr>
                                    </p:animEffect>
                                    <p:anim calcmode="lin" valueType="num">
                                      <p:cBhvr>
                                        <p:cTn id="19" dur="1000" fill="hold"/>
                                        <p:tgtEl>
                                          <p:spTgt spid="621"/>
                                        </p:tgtEl>
                                        <p:attrNameLst>
                                          <p:attrName>ppt_x</p:attrName>
                                        </p:attrNameLst>
                                      </p:cBhvr>
                                      <p:tavLst>
                                        <p:tav tm="0">
                                          <p:val>
                                            <p:strVal val="#ppt_x"/>
                                          </p:val>
                                        </p:tav>
                                        <p:tav tm="100000">
                                          <p:val>
                                            <p:strVal val="#ppt_x"/>
                                          </p:val>
                                        </p:tav>
                                      </p:tavLst>
                                    </p:anim>
                                    <p:anim calcmode="lin" valueType="num">
                                      <p:cBhvr>
                                        <p:cTn id="20" dur="1000" fill="hold"/>
                                        <p:tgtEl>
                                          <p:spTgt spid="6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22"/>
                                        </p:tgtEl>
                                        <p:attrNameLst>
                                          <p:attrName>style.visibility</p:attrName>
                                        </p:attrNameLst>
                                      </p:cBhvr>
                                      <p:to>
                                        <p:strVal val="visible"/>
                                      </p:to>
                                    </p:set>
                                    <p:animEffect transition="in" filter="fade">
                                      <p:cBhvr>
                                        <p:cTn id="25" dur="1000"/>
                                        <p:tgtEl>
                                          <p:spTgt spid="622"/>
                                        </p:tgtEl>
                                      </p:cBhvr>
                                    </p:animEffect>
                                    <p:anim calcmode="lin" valueType="num">
                                      <p:cBhvr>
                                        <p:cTn id="26" dur="1000" fill="hold"/>
                                        <p:tgtEl>
                                          <p:spTgt spid="622"/>
                                        </p:tgtEl>
                                        <p:attrNameLst>
                                          <p:attrName>ppt_x</p:attrName>
                                        </p:attrNameLst>
                                      </p:cBhvr>
                                      <p:tavLst>
                                        <p:tav tm="0">
                                          <p:val>
                                            <p:strVal val="#ppt_x"/>
                                          </p:val>
                                        </p:tav>
                                        <p:tav tm="100000">
                                          <p:val>
                                            <p:strVal val="#ppt_x"/>
                                          </p:val>
                                        </p:tav>
                                      </p:tavLst>
                                    </p:anim>
                                    <p:anim calcmode="lin" valueType="num">
                                      <p:cBhvr>
                                        <p:cTn id="27" dur="1000" fill="hold"/>
                                        <p:tgtEl>
                                          <p:spTgt spid="62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23"/>
                                        </p:tgtEl>
                                        <p:attrNameLst>
                                          <p:attrName>style.visibility</p:attrName>
                                        </p:attrNameLst>
                                      </p:cBhvr>
                                      <p:to>
                                        <p:strVal val="visible"/>
                                      </p:to>
                                    </p:set>
                                    <p:animEffect transition="in" filter="fade">
                                      <p:cBhvr>
                                        <p:cTn id="30" dur="750"/>
                                        <p:tgtEl>
                                          <p:spTgt spid="623"/>
                                        </p:tgtEl>
                                      </p:cBhvr>
                                    </p:animEffect>
                                    <p:anim calcmode="lin" valueType="num">
                                      <p:cBhvr>
                                        <p:cTn id="31" dur="750" fill="hold"/>
                                        <p:tgtEl>
                                          <p:spTgt spid="623"/>
                                        </p:tgtEl>
                                        <p:attrNameLst>
                                          <p:attrName>ppt_x</p:attrName>
                                        </p:attrNameLst>
                                      </p:cBhvr>
                                      <p:tavLst>
                                        <p:tav tm="0">
                                          <p:val>
                                            <p:strVal val="#ppt_x"/>
                                          </p:val>
                                        </p:tav>
                                        <p:tav tm="100000">
                                          <p:val>
                                            <p:strVal val="#ppt_x"/>
                                          </p:val>
                                        </p:tav>
                                      </p:tavLst>
                                    </p:anim>
                                    <p:anim calcmode="lin" valueType="num">
                                      <p:cBhvr>
                                        <p:cTn id="32" dur="750" fill="hold"/>
                                        <p:tgtEl>
                                          <p:spTgt spid="623"/>
                                        </p:tgtEl>
                                        <p:attrNameLst>
                                          <p:attrName>ppt_y</p:attrName>
                                        </p:attrNameLst>
                                      </p:cBhvr>
                                      <p:tavLst>
                                        <p:tav tm="0">
                                          <p:val>
                                            <p:strVal val="#ppt_y+.1"/>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610"/>
                                        </p:tgtEl>
                                        <p:attrNameLst>
                                          <p:attrName>style.visibility</p:attrName>
                                        </p:attrNameLst>
                                      </p:cBhvr>
                                      <p:to>
                                        <p:strVal val="visible"/>
                                      </p:to>
                                    </p:set>
                                    <p:animEffect transition="in" filter="barn(inVertical)">
                                      <p:cBhvr>
                                        <p:cTn id="35" dur="5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p:bldP spid="610" grpId="0" animBg="1"/>
      <p:bldP spid="615" grpId="0" animBg="1"/>
      <p:bldP spid="620" grpId="0" animBg="1"/>
      <p:bldP spid="621" grpId="0" animBg="1"/>
      <p:bldP spid="6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31"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2</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长江水环境得到持续改善</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632" name="矩形"/>
          <p:cNvSpPr>
            <a:spLocks/>
          </p:cNvSpPr>
          <p:nvPr/>
        </p:nvSpPr>
        <p:spPr>
          <a:xfrm>
            <a:off x="2019110" y="3976013"/>
            <a:ext cx="1567543" cy="52321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800" b="1"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2017</a:t>
            </a:r>
            <a:r>
              <a:rPr lang="zh-CN" altLang="en-US" sz="2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年</a:t>
            </a:r>
          </a:p>
        </p:txBody>
      </p:sp>
      <p:sp>
        <p:nvSpPr>
          <p:cNvPr id="633" name="矩形"/>
          <p:cNvSpPr>
            <a:spLocks/>
          </p:cNvSpPr>
          <p:nvPr/>
        </p:nvSpPr>
        <p:spPr>
          <a:xfrm>
            <a:off x="7782161" y="3877820"/>
            <a:ext cx="2233207" cy="523217"/>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800" b="1"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2018</a:t>
            </a:r>
            <a:r>
              <a:rPr lang="zh-CN" altLang="en-US" sz="2800" b="1"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年</a:t>
            </a:r>
            <a:r>
              <a:rPr lang="en-US" altLang="zh-CN" sz="2800" b="1"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1-9</a:t>
            </a:r>
            <a:r>
              <a:rPr lang="zh-CN" altLang="en-US" sz="2800" b="1"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rPr>
              <a:t>月</a:t>
            </a:r>
            <a:endParaRPr lang="zh-CN" altLang="en-US" sz="28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微软雅黑" charset="0"/>
            </a:endParaRPr>
          </a:p>
        </p:txBody>
      </p:sp>
      <p:sp>
        <p:nvSpPr>
          <p:cNvPr id="634" name="矩形"/>
          <p:cNvSpPr>
            <a:spLocks/>
          </p:cNvSpPr>
          <p:nvPr/>
        </p:nvSpPr>
        <p:spPr>
          <a:xfrm>
            <a:off x="800659" y="1316785"/>
            <a:ext cx="8959863" cy="725658"/>
          </a:xfrm>
          <a:prstGeom prst="rect">
            <a:avLst/>
          </a:prstGeom>
          <a:solidFill>
            <a:srgbClr val="FFFFFF"/>
          </a:solidFill>
          <a:ln w="28575" cap="rnd" cmpd="sng">
            <a:solidFill>
              <a:srgbClr val="A53010"/>
            </a:solidFill>
            <a:prstDash val="solid"/>
            <a:round/>
          </a:ln>
        </p:spPr>
        <p:txBody>
          <a:bodyPr vert="horz" wrap="square" lIns="91438" tIns="179996" rIns="91438" bIns="143996" anchor="ctr" anchorCtr="1">
            <a:prstTxWarp prst="textNoShape">
              <a:avLst/>
            </a:prstTxWarp>
          </a:bodyPr>
          <a:lstStyle/>
          <a:p>
            <a:pPr marL="0" indent="0" algn="just" defTabSz="914273">
              <a:lnSpc>
                <a:spcPct val="100000"/>
              </a:lnSpc>
              <a:spcBef>
                <a:spcPts val="1200"/>
              </a:spcBef>
              <a:spcAft>
                <a:spcPts val="1200"/>
              </a:spcAft>
              <a:buNone/>
            </a:pPr>
            <a:r>
              <a:rPr lang="zh-CN" altLang="en-US" sz="2600" b="1" u="none" strike="noStrike" kern="1200" cap="none" spc="0" baseline="0">
                <a:solidFill>
                  <a:schemeClr val="tx1"/>
                </a:solidFill>
                <a:latin typeface="微软雅黑" charset="0"/>
                <a:ea typeface="微软雅黑" charset="0"/>
                <a:cs typeface="微软雅黑" charset="0"/>
              </a:rPr>
              <a:t>集中开展“共抓大保护”突出问题整改等7项专项行动</a:t>
            </a:r>
            <a:endParaRPr lang="zh-CN" altLang="en-US" sz="2600" b="1" i="0" u="none" strike="noStrike" kern="0" cap="none" spc="0" baseline="0">
              <a:solidFill>
                <a:srgbClr val="000000"/>
              </a:solidFill>
              <a:latin typeface="黑体" pitchFamily="49" charset="-122"/>
              <a:ea typeface="黑体" pitchFamily="49" charset="-122"/>
              <a:cs typeface="Times New Roman" charset="0"/>
            </a:endParaRPr>
          </a:p>
        </p:txBody>
      </p:sp>
      <p:sp>
        <p:nvSpPr>
          <p:cNvPr id="635" name="矩形"/>
          <p:cNvSpPr>
            <a:spLocks/>
          </p:cNvSpPr>
          <p:nvPr/>
        </p:nvSpPr>
        <p:spPr>
          <a:xfrm>
            <a:off x="322729" y="4722133"/>
            <a:ext cx="5927463" cy="1214134"/>
          </a:xfrm>
          <a:prstGeom prst="rect">
            <a:avLst/>
          </a:prstGeom>
          <a:solidFill>
            <a:srgbClr val="FFFFFF"/>
          </a:solidFill>
          <a:ln w="28575" cap="rnd" cmpd="sng">
            <a:solidFill>
              <a:srgbClr val="A53010"/>
            </a:solidFill>
            <a:prstDash val="solid"/>
            <a:round/>
          </a:ln>
        </p:spPr>
        <p:txBody>
          <a:bodyPr vert="horz" wrap="square" lIns="91438" tIns="143996" rIns="91438" bIns="143996" anchor="t" anchorCtr="0">
            <a:prstTxWarp prst="textNoShape">
              <a:avLst/>
            </a:prstTxWarp>
          </a:bodyPr>
          <a:lstStyle/>
          <a:p>
            <a:pPr marL="0" indent="0" algn="just" defTabSz="914273">
              <a:lnSpc>
                <a:spcPct val="150000"/>
              </a:lnSpc>
              <a:spcBef>
                <a:spcPts val="1200"/>
              </a:spcBef>
              <a:spcAft>
                <a:spcPts val="1200"/>
              </a:spcAft>
              <a:buNone/>
            </a:pPr>
            <a:r>
              <a:rPr lang="zh-CN" altLang="en-US" sz="2000" u="none" strike="noStrike" kern="1200" cap="none" spc="0" baseline="0" dirty="0">
                <a:solidFill>
                  <a:schemeClr val="tx1"/>
                </a:solidFill>
                <a:latin typeface="微软雅黑" charset="0"/>
                <a:ea typeface="微软雅黑" charset="0"/>
                <a:cs typeface="微软雅黑" charset="0"/>
              </a:rPr>
              <a:t>长江经济带优良水质（Ⅰ—Ⅲ类）比例为</a:t>
            </a:r>
            <a:r>
              <a:rPr lang="en-US" altLang="zh-CN" sz="2000" u="none" strike="noStrike" kern="1200" cap="none" spc="0" baseline="0" dirty="0">
                <a:solidFill>
                  <a:schemeClr val="accent2">
                    <a:lumMod val="75000"/>
                  </a:schemeClr>
                </a:solidFill>
                <a:latin typeface="微软雅黑" charset="0"/>
                <a:ea typeface="微软雅黑" charset="0"/>
                <a:cs typeface="微软雅黑" charset="0"/>
              </a:rPr>
              <a:t>73.9%</a:t>
            </a:r>
            <a:r>
              <a:rPr lang="zh-CN" altLang="en-US" sz="2000" u="none" strike="noStrike" kern="1200" cap="none" spc="0" baseline="0" dirty="0">
                <a:solidFill>
                  <a:schemeClr val="tx1"/>
                </a:solidFill>
                <a:latin typeface="微软雅黑" charset="0"/>
                <a:ea typeface="微软雅黑" charset="0"/>
                <a:cs typeface="微软雅黑" charset="0"/>
              </a:rPr>
              <a:t>，劣Ⅴ类水质比例为</a:t>
            </a:r>
            <a:r>
              <a:rPr lang="en-US" altLang="zh-CN" sz="2000" u="none" strike="noStrike" kern="1200" cap="none" spc="0" baseline="0" dirty="0">
                <a:solidFill>
                  <a:srgbClr val="00B0F0"/>
                </a:solidFill>
                <a:latin typeface="微软雅黑" charset="0"/>
                <a:ea typeface="微软雅黑" charset="0"/>
                <a:cs typeface="微软雅黑" charset="0"/>
              </a:rPr>
              <a:t>3%</a:t>
            </a:r>
            <a:r>
              <a:rPr lang="zh-CN" altLang="en-US" sz="2000" u="none" strike="noStrike" kern="1200" cap="none" spc="0" baseline="0" dirty="0">
                <a:solidFill>
                  <a:schemeClr val="tx1"/>
                </a:solidFill>
                <a:latin typeface="微软雅黑" charset="0"/>
                <a:ea typeface="微软雅黑" charset="0"/>
                <a:cs typeface="微软雅黑" charset="0"/>
              </a:rPr>
              <a:t>。</a:t>
            </a:r>
          </a:p>
        </p:txBody>
      </p:sp>
      <p:sp>
        <p:nvSpPr>
          <p:cNvPr id="636" name="矩形"/>
          <p:cNvSpPr>
            <a:spLocks/>
          </p:cNvSpPr>
          <p:nvPr/>
        </p:nvSpPr>
        <p:spPr>
          <a:xfrm>
            <a:off x="6483588" y="4554838"/>
            <a:ext cx="5392852" cy="1548724"/>
          </a:xfrm>
          <a:prstGeom prst="rect">
            <a:avLst/>
          </a:prstGeom>
          <a:solidFill>
            <a:srgbClr val="FFFFFF"/>
          </a:solidFill>
          <a:ln w="28575" cap="rnd" cmpd="sng">
            <a:solidFill>
              <a:srgbClr val="A53010"/>
            </a:solidFill>
            <a:prstDash val="solid"/>
            <a:round/>
          </a:ln>
        </p:spPr>
        <p:txBody>
          <a:bodyPr vert="horz" wrap="square" lIns="91438" tIns="107997" rIns="91438" bIns="107997" anchor="t" anchorCtr="0">
            <a:prstTxWarp prst="textNoShape">
              <a:avLst/>
            </a:prstTxWarp>
          </a:bodyPr>
          <a:lstStyle/>
          <a:p>
            <a:pPr marL="0" indent="0" algn="just" defTabSz="914273">
              <a:lnSpc>
                <a:spcPct val="150000"/>
              </a:lnSpc>
              <a:spcBef>
                <a:spcPts val="1200"/>
              </a:spcBef>
              <a:spcAft>
                <a:spcPts val="1200"/>
              </a:spcAft>
              <a:buNone/>
            </a:pPr>
            <a:r>
              <a:rPr lang="zh-CN" altLang="en-US" sz="2000" u="none" strike="noStrike" kern="1200" cap="none" spc="0" baseline="0" dirty="0">
                <a:solidFill>
                  <a:schemeClr val="tx1"/>
                </a:solidFill>
                <a:latin typeface="微软雅黑" charset="0"/>
                <a:ea typeface="微软雅黑" charset="0"/>
                <a:cs typeface="微软雅黑" charset="0"/>
              </a:rPr>
              <a:t>长江经济带优良水质（Ⅰ—Ⅲ类）比例为</a:t>
            </a:r>
            <a:r>
              <a:rPr lang="en-US" altLang="zh-CN" sz="2000" u="none" strike="noStrike" kern="1200" cap="none" spc="0" baseline="0" dirty="0">
                <a:solidFill>
                  <a:schemeClr val="accent2">
                    <a:lumMod val="75000"/>
                  </a:schemeClr>
                </a:solidFill>
                <a:latin typeface="微软雅黑" charset="0"/>
                <a:ea typeface="微软雅黑" charset="0"/>
                <a:cs typeface="微软雅黑" charset="0"/>
              </a:rPr>
              <a:t>77.2%</a:t>
            </a:r>
            <a:r>
              <a:rPr lang="zh-CN" altLang="en-US" sz="2000" u="none" strike="noStrike" kern="1200" cap="none" spc="0" baseline="0" dirty="0">
                <a:solidFill>
                  <a:schemeClr val="tx1"/>
                </a:solidFill>
                <a:latin typeface="微软雅黑" charset="0"/>
                <a:ea typeface="微软雅黑" charset="0"/>
                <a:cs typeface="微软雅黑" charset="0"/>
              </a:rPr>
              <a:t>，比</a:t>
            </a:r>
            <a:r>
              <a:rPr lang="en-US" altLang="zh-CN" sz="2000" u="none" strike="noStrike" kern="1200" cap="none" spc="0" baseline="0" dirty="0">
                <a:solidFill>
                  <a:schemeClr val="tx1"/>
                </a:solidFill>
                <a:latin typeface="微软雅黑" charset="0"/>
                <a:ea typeface="微软雅黑" charset="0"/>
                <a:cs typeface="微软雅黑" charset="0"/>
              </a:rPr>
              <a:t>2017</a:t>
            </a:r>
            <a:r>
              <a:rPr lang="zh-CN" altLang="en-US" sz="2000" u="none" strike="noStrike" kern="1200" cap="none" spc="0" baseline="0" dirty="0">
                <a:solidFill>
                  <a:schemeClr val="tx1"/>
                </a:solidFill>
                <a:latin typeface="微软雅黑" charset="0"/>
                <a:ea typeface="微软雅黑" charset="0"/>
                <a:cs typeface="微软雅黑" charset="0"/>
              </a:rPr>
              <a:t>年提高</a:t>
            </a:r>
            <a:r>
              <a:rPr lang="en-US" altLang="zh-CN" sz="2000" u="none" strike="noStrike" kern="1200" cap="none" spc="0" baseline="0" dirty="0">
                <a:solidFill>
                  <a:schemeClr val="tx1"/>
                </a:solidFill>
                <a:latin typeface="微软雅黑" charset="0"/>
                <a:ea typeface="微软雅黑" charset="0"/>
                <a:cs typeface="微软雅黑" charset="0"/>
              </a:rPr>
              <a:t>3.3</a:t>
            </a:r>
            <a:r>
              <a:rPr lang="zh-CN" altLang="en-US" sz="2000" u="none" strike="noStrike" kern="1200" cap="none" spc="0" baseline="0" dirty="0">
                <a:solidFill>
                  <a:schemeClr val="tx1"/>
                </a:solidFill>
                <a:latin typeface="微软雅黑" charset="0"/>
                <a:ea typeface="微软雅黑" charset="0"/>
                <a:cs typeface="微软雅黑" charset="0"/>
              </a:rPr>
              <a:t>个百分点；劣Ⅴ类水质比例为</a:t>
            </a:r>
            <a:r>
              <a:rPr lang="en-US" altLang="zh-CN" sz="2000" u="none" strike="noStrike" kern="1200" cap="none" spc="0" baseline="0" dirty="0">
                <a:solidFill>
                  <a:srgbClr val="00B0F0"/>
                </a:solidFill>
                <a:latin typeface="微软雅黑" charset="0"/>
                <a:ea typeface="微软雅黑" charset="0"/>
                <a:cs typeface="微软雅黑" charset="0"/>
              </a:rPr>
              <a:t>1.8%</a:t>
            </a:r>
            <a:r>
              <a:rPr lang="zh-CN" altLang="en-US" sz="2000" u="none" strike="noStrike" kern="1200" cap="none" spc="0" baseline="0" dirty="0">
                <a:solidFill>
                  <a:schemeClr val="tx1"/>
                </a:solidFill>
                <a:latin typeface="微软雅黑" charset="0"/>
                <a:ea typeface="微软雅黑" charset="0"/>
                <a:cs typeface="微软雅黑" charset="0"/>
              </a:rPr>
              <a:t>，比</a:t>
            </a:r>
            <a:r>
              <a:rPr lang="en-US" altLang="zh-CN" sz="2000" u="none" strike="noStrike" kern="1200" cap="none" spc="0" baseline="0" dirty="0">
                <a:solidFill>
                  <a:schemeClr val="tx1"/>
                </a:solidFill>
                <a:latin typeface="微软雅黑" charset="0"/>
                <a:ea typeface="微软雅黑" charset="0"/>
                <a:cs typeface="微软雅黑" charset="0"/>
              </a:rPr>
              <a:t>2017</a:t>
            </a:r>
            <a:r>
              <a:rPr lang="zh-CN" altLang="en-US" sz="2000" u="none" strike="noStrike" kern="1200" cap="none" spc="0" baseline="0" dirty="0">
                <a:solidFill>
                  <a:schemeClr val="tx1"/>
                </a:solidFill>
                <a:latin typeface="微软雅黑" charset="0"/>
                <a:ea typeface="微软雅黑" charset="0"/>
                <a:cs typeface="微软雅黑" charset="0"/>
              </a:rPr>
              <a:t>年下降</a:t>
            </a:r>
            <a:r>
              <a:rPr lang="en-US" altLang="zh-CN" sz="2000" u="none" strike="noStrike" kern="1200" cap="none" spc="0" baseline="0" dirty="0">
                <a:solidFill>
                  <a:schemeClr val="tx1"/>
                </a:solidFill>
                <a:latin typeface="微软雅黑" charset="0"/>
                <a:ea typeface="微软雅黑" charset="0"/>
                <a:cs typeface="微软雅黑" charset="0"/>
              </a:rPr>
              <a:t>1.2</a:t>
            </a:r>
            <a:r>
              <a:rPr lang="zh-CN" altLang="en-US" sz="2000" u="none" strike="noStrike" kern="1200" cap="none" spc="0" baseline="0" dirty="0">
                <a:solidFill>
                  <a:schemeClr val="tx1"/>
                </a:solidFill>
                <a:latin typeface="微软雅黑" charset="0"/>
                <a:ea typeface="微软雅黑" charset="0"/>
                <a:cs typeface="微软雅黑" charset="0"/>
              </a:rPr>
              <a:t>个百分点。</a:t>
            </a:r>
          </a:p>
        </p:txBody>
      </p:sp>
      <p:sp>
        <p:nvSpPr>
          <p:cNvPr id="637" name="矩形"/>
          <p:cNvSpPr>
            <a:spLocks/>
          </p:cNvSpPr>
          <p:nvPr/>
        </p:nvSpPr>
        <p:spPr>
          <a:xfrm>
            <a:off x="1513421" y="2168001"/>
            <a:ext cx="8959862" cy="725658"/>
          </a:xfrm>
          <a:prstGeom prst="rect">
            <a:avLst/>
          </a:prstGeom>
          <a:solidFill>
            <a:srgbClr val="FFFFFF"/>
          </a:solidFill>
          <a:ln w="28575" cap="rnd" cmpd="sng">
            <a:solidFill>
              <a:srgbClr val="A53010"/>
            </a:solidFill>
            <a:prstDash val="solid"/>
            <a:round/>
          </a:ln>
        </p:spPr>
        <p:txBody>
          <a:bodyPr vert="horz" wrap="square" lIns="91438" tIns="179996" rIns="91438" bIns="143996" anchor="ctr" anchorCtr="1">
            <a:prstTxWarp prst="textNoShape">
              <a:avLst/>
            </a:prstTxWarp>
          </a:bodyPr>
          <a:lstStyle/>
          <a:p>
            <a:pPr marL="0" indent="0" algn="just" defTabSz="914273" eaLnBrk="1" fontAlgn="auto" latinLnBrk="0" hangingPunct="1">
              <a:lnSpc>
                <a:spcPct val="100000"/>
              </a:lnSpc>
              <a:spcBef>
                <a:spcPts val="1200"/>
              </a:spcBef>
              <a:spcAft>
                <a:spcPts val="1200"/>
              </a:spcAft>
              <a:buNone/>
            </a:pPr>
            <a:r>
              <a:rPr lang="zh-CN" altLang="en-US" sz="2600" b="1" u="none" strike="noStrike" kern="1200" cap="none" spc="0" baseline="0">
                <a:solidFill>
                  <a:schemeClr val="tx1"/>
                </a:solidFill>
                <a:latin typeface="微软雅黑" charset="0"/>
                <a:ea typeface="微软雅黑" charset="0"/>
                <a:cs typeface="微软雅黑" charset="0"/>
              </a:rPr>
              <a:t>生态环境保护制度体系已经建立并在不断完善</a:t>
            </a:r>
          </a:p>
        </p:txBody>
      </p:sp>
      <p:sp>
        <p:nvSpPr>
          <p:cNvPr id="638" name="矩形"/>
          <p:cNvSpPr>
            <a:spLocks/>
          </p:cNvSpPr>
          <p:nvPr/>
        </p:nvSpPr>
        <p:spPr>
          <a:xfrm>
            <a:off x="2325162" y="3014110"/>
            <a:ext cx="8959862" cy="725658"/>
          </a:xfrm>
          <a:prstGeom prst="rect">
            <a:avLst/>
          </a:prstGeom>
          <a:solidFill>
            <a:srgbClr val="FFFFFF"/>
          </a:solidFill>
          <a:ln w="28575" cap="rnd" cmpd="sng">
            <a:solidFill>
              <a:srgbClr val="A53010"/>
            </a:solidFill>
            <a:prstDash val="solid"/>
            <a:round/>
          </a:ln>
        </p:spPr>
        <p:txBody>
          <a:bodyPr vert="horz" wrap="square" lIns="91438" tIns="179996" rIns="91438" bIns="143996" anchor="ctr" anchorCtr="1">
            <a:prstTxWarp prst="textNoShape">
              <a:avLst/>
            </a:prstTxWarp>
          </a:bodyPr>
          <a:lstStyle/>
          <a:p>
            <a:pPr marL="0" indent="0" algn="just" defTabSz="914273" eaLnBrk="1" fontAlgn="auto" latinLnBrk="0" hangingPunct="1">
              <a:lnSpc>
                <a:spcPct val="100000"/>
              </a:lnSpc>
              <a:spcBef>
                <a:spcPts val="1200"/>
              </a:spcBef>
              <a:spcAft>
                <a:spcPts val="1200"/>
              </a:spcAft>
              <a:buNone/>
            </a:pPr>
            <a:r>
              <a:rPr lang="zh-CN" altLang="en-US" sz="2600" b="1" u="none" strike="noStrike" kern="1200" cap="none" spc="0" baseline="0">
                <a:solidFill>
                  <a:schemeClr val="tx1"/>
                </a:solidFill>
                <a:latin typeface="微软雅黑" charset="0"/>
                <a:ea typeface="微软雅黑" charset="0"/>
                <a:cs typeface="微软雅黑" charset="0"/>
              </a:rPr>
              <a:t>生态修复与环境保护重大工程加快实施</a:t>
            </a:r>
            <a:endParaRPr lang="zh-CN" altLang="en-US" sz="2600" b="1" i="0" u="none" strike="noStrike" kern="0" cap="none" spc="0" baseline="0">
              <a:solidFill>
                <a:srgbClr val="000000"/>
              </a:solidFill>
              <a:latin typeface="黑体" pitchFamily="49" charset="-122"/>
              <a:ea typeface="黑体" pitchFamily="49" charset="-122"/>
              <a:cs typeface="Times New Roman" charset="0"/>
            </a:endParaRPr>
          </a:p>
        </p:txBody>
      </p:sp>
    </p:spTree>
    <p:extLst>
      <p:ext uri="{BB962C8B-B14F-4D97-AF65-F5344CB8AC3E}">
        <p14:creationId xmlns:p14="http://schemas.microsoft.com/office/powerpoint/2010/main" val="207227309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barn(outVertical)">
                                      <p:cBhvr>
                                        <p:cTn id="7" dur="500"/>
                                        <p:tgtEl>
                                          <p:spTgt spid="631"/>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4"/>
                                        </p:tgtEl>
                                        <p:attrNameLst>
                                          <p:attrName>style.visibility</p:attrName>
                                        </p:attrNameLst>
                                      </p:cBhvr>
                                      <p:to>
                                        <p:strVal val="visible"/>
                                      </p:to>
                                    </p:set>
                                    <p:animEffect transition="in" filter="fade">
                                      <p:cBhvr>
                                        <p:cTn id="12" dur="1000"/>
                                        <p:tgtEl>
                                          <p:spTgt spid="634"/>
                                        </p:tgtEl>
                                      </p:cBhvr>
                                    </p:animEffect>
                                    <p:anim calcmode="lin" valueType="num">
                                      <p:cBhvr>
                                        <p:cTn id="13" dur="1000" fill="hold"/>
                                        <p:tgtEl>
                                          <p:spTgt spid="634"/>
                                        </p:tgtEl>
                                        <p:attrNameLst>
                                          <p:attrName>ppt_x</p:attrName>
                                        </p:attrNameLst>
                                      </p:cBhvr>
                                      <p:tavLst>
                                        <p:tav tm="0">
                                          <p:val>
                                            <p:strVal val="#ppt_x"/>
                                          </p:val>
                                        </p:tav>
                                        <p:tav tm="100000">
                                          <p:val>
                                            <p:strVal val="#ppt_x"/>
                                          </p:val>
                                        </p:tav>
                                      </p:tavLst>
                                    </p:anim>
                                    <p:anim calcmode="lin" valueType="num">
                                      <p:cBhvr>
                                        <p:cTn id="14" dur="1000" fill="hold"/>
                                        <p:tgtEl>
                                          <p:spTgt spid="6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37"/>
                                        </p:tgtEl>
                                        <p:attrNameLst>
                                          <p:attrName>style.visibility</p:attrName>
                                        </p:attrNameLst>
                                      </p:cBhvr>
                                      <p:to>
                                        <p:strVal val="visible"/>
                                      </p:to>
                                    </p:set>
                                    <p:animEffect transition="in" filter="fade">
                                      <p:cBhvr>
                                        <p:cTn id="19" dur="1000"/>
                                        <p:tgtEl>
                                          <p:spTgt spid="637"/>
                                        </p:tgtEl>
                                      </p:cBhvr>
                                    </p:animEffect>
                                    <p:anim calcmode="lin" valueType="num">
                                      <p:cBhvr>
                                        <p:cTn id="20" dur="1000" fill="hold"/>
                                        <p:tgtEl>
                                          <p:spTgt spid="637"/>
                                        </p:tgtEl>
                                        <p:attrNameLst>
                                          <p:attrName>ppt_x</p:attrName>
                                        </p:attrNameLst>
                                      </p:cBhvr>
                                      <p:tavLst>
                                        <p:tav tm="0">
                                          <p:val>
                                            <p:strVal val="#ppt_x"/>
                                          </p:val>
                                        </p:tav>
                                        <p:tav tm="100000">
                                          <p:val>
                                            <p:strVal val="#ppt_x"/>
                                          </p:val>
                                        </p:tav>
                                      </p:tavLst>
                                    </p:anim>
                                    <p:anim calcmode="lin" valueType="num">
                                      <p:cBhvr>
                                        <p:cTn id="21" dur="1000" fill="hold"/>
                                        <p:tgtEl>
                                          <p:spTgt spid="63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38"/>
                                        </p:tgtEl>
                                        <p:attrNameLst>
                                          <p:attrName>style.visibility</p:attrName>
                                        </p:attrNameLst>
                                      </p:cBhvr>
                                      <p:to>
                                        <p:strVal val="visible"/>
                                      </p:to>
                                    </p:set>
                                    <p:animEffect transition="in" filter="fade">
                                      <p:cBhvr>
                                        <p:cTn id="26" dur="1000"/>
                                        <p:tgtEl>
                                          <p:spTgt spid="638"/>
                                        </p:tgtEl>
                                      </p:cBhvr>
                                    </p:animEffect>
                                    <p:anim calcmode="lin" valueType="num">
                                      <p:cBhvr>
                                        <p:cTn id="27" dur="1000" fill="hold"/>
                                        <p:tgtEl>
                                          <p:spTgt spid="638"/>
                                        </p:tgtEl>
                                        <p:attrNameLst>
                                          <p:attrName>ppt_x</p:attrName>
                                        </p:attrNameLst>
                                      </p:cBhvr>
                                      <p:tavLst>
                                        <p:tav tm="0">
                                          <p:val>
                                            <p:strVal val="#ppt_x"/>
                                          </p:val>
                                        </p:tav>
                                        <p:tav tm="100000">
                                          <p:val>
                                            <p:strVal val="#ppt_x"/>
                                          </p:val>
                                        </p:tav>
                                      </p:tavLst>
                                    </p:anim>
                                    <p:anim calcmode="lin" valueType="num">
                                      <p:cBhvr>
                                        <p:cTn id="28" dur="1000" fill="hold"/>
                                        <p:tgtEl>
                                          <p:spTgt spid="63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32"/>
                                        </p:tgtEl>
                                        <p:attrNameLst>
                                          <p:attrName>style.visibility</p:attrName>
                                        </p:attrNameLst>
                                      </p:cBhvr>
                                      <p:to>
                                        <p:strVal val="visible"/>
                                      </p:to>
                                    </p:set>
                                    <p:anim calcmode="lin" valueType="num">
                                      <p:cBhvr additive="base">
                                        <p:cTn id="33" dur="500" fill="hold"/>
                                        <p:tgtEl>
                                          <p:spTgt spid="632"/>
                                        </p:tgtEl>
                                        <p:attrNameLst>
                                          <p:attrName>ppt_x</p:attrName>
                                        </p:attrNameLst>
                                      </p:cBhvr>
                                      <p:tavLst>
                                        <p:tav tm="0">
                                          <p:val>
                                            <p:strVal val="#ppt_x"/>
                                          </p:val>
                                        </p:tav>
                                        <p:tav tm="100000">
                                          <p:val>
                                            <p:strVal val="#ppt_x"/>
                                          </p:val>
                                        </p:tav>
                                      </p:tavLst>
                                    </p:anim>
                                    <p:anim calcmode="lin" valueType="num">
                                      <p:cBhvr additive="base">
                                        <p:cTn id="34" dur="500" fill="hold"/>
                                        <p:tgtEl>
                                          <p:spTgt spid="632"/>
                                        </p:tgtEl>
                                        <p:attrNameLst>
                                          <p:attrName>ppt_y</p:attrName>
                                        </p:attrNameLst>
                                      </p:cBhvr>
                                      <p:tavLst>
                                        <p:tav tm="0">
                                          <p:val>
                                            <p:strVal val="1+#ppt_h/2"/>
                                          </p:val>
                                        </p:tav>
                                        <p:tav tm="100000">
                                          <p:val>
                                            <p:strVal val="#ppt_y"/>
                                          </p:val>
                                        </p:tav>
                                      </p:tavLst>
                                    </p:anim>
                                  </p:childTnLst>
                                </p:cTn>
                              </p:par>
                              <p:par>
                                <p:cTn id="35" presetID="6" presetClass="entr" presetSubtype="16" fill="hold" grpId="0" nodeType="withEffect">
                                  <p:stCondLst>
                                    <p:cond delay="0"/>
                                  </p:stCondLst>
                                  <p:childTnLst>
                                    <p:set>
                                      <p:cBhvr>
                                        <p:cTn id="36" dur="1" fill="hold">
                                          <p:stCondLst>
                                            <p:cond delay="0"/>
                                          </p:stCondLst>
                                        </p:cTn>
                                        <p:tgtEl>
                                          <p:spTgt spid="635"/>
                                        </p:tgtEl>
                                        <p:attrNameLst>
                                          <p:attrName>style.visibility</p:attrName>
                                        </p:attrNameLst>
                                      </p:cBhvr>
                                      <p:to>
                                        <p:strVal val="visible"/>
                                      </p:to>
                                    </p:set>
                                    <p:animEffect transition="in" filter="circle(in)">
                                      <p:cBhvr>
                                        <p:cTn id="37" dur="750"/>
                                        <p:tgtEl>
                                          <p:spTgt spid="63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33"/>
                                        </p:tgtEl>
                                        <p:attrNameLst>
                                          <p:attrName>style.visibility</p:attrName>
                                        </p:attrNameLst>
                                      </p:cBhvr>
                                      <p:to>
                                        <p:strVal val="visible"/>
                                      </p:to>
                                    </p:set>
                                    <p:anim calcmode="lin" valueType="num">
                                      <p:cBhvr additive="base">
                                        <p:cTn id="42" dur="500" fill="hold"/>
                                        <p:tgtEl>
                                          <p:spTgt spid="633"/>
                                        </p:tgtEl>
                                        <p:attrNameLst>
                                          <p:attrName>ppt_x</p:attrName>
                                        </p:attrNameLst>
                                      </p:cBhvr>
                                      <p:tavLst>
                                        <p:tav tm="0">
                                          <p:val>
                                            <p:strVal val="#ppt_x"/>
                                          </p:val>
                                        </p:tav>
                                        <p:tav tm="100000">
                                          <p:val>
                                            <p:strVal val="#ppt_x"/>
                                          </p:val>
                                        </p:tav>
                                      </p:tavLst>
                                    </p:anim>
                                    <p:anim calcmode="lin" valueType="num">
                                      <p:cBhvr additive="base">
                                        <p:cTn id="43" dur="500" fill="hold"/>
                                        <p:tgtEl>
                                          <p:spTgt spid="633"/>
                                        </p:tgtEl>
                                        <p:attrNameLst>
                                          <p:attrName>ppt_y</p:attrName>
                                        </p:attrNameLst>
                                      </p:cBhvr>
                                      <p:tavLst>
                                        <p:tav tm="0">
                                          <p:val>
                                            <p:strVal val="1+#ppt_h/2"/>
                                          </p:val>
                                        </p:tav>
                                        <p:tav tm="100000">
                                          <p:val>
                                            <p:strVal val="#ppt_y"/>
                                          </p:val>
                                        </p:tav>
                                      </p:tavLst>
                                    </p:anim>
                                  </p:childTnLst>
                                </p:cTn>
                              </p:par>
                              <p:par>
                                <p:cTn id="44" presetID="6" presetClass="entr" presetSubtype="16" fill="hold" grpId="0" nodeType="withEffect">
                                  <p:stCondLst>
                                    <p:cond delay="0"/>
                                  </p:stCondLst>
                                  <p:childTnLst>
                                    <p:set>
                                      <p:cBhvr>
                                        <p:cTn id="45" dur="1" fill="hold">
                                          <p:stCondLst>
                                            <p:cond delay="0"/>
                                          </p:stCondLst>
                                        </p:cTn>
                                        <p:tgtEl>
                                          <p:spTgt spid="636"/>
                                        </p:tgtEl>
                                        <p:attrNameLst>
                                          <p:attrName>style.visibility</p:attrName>
                                        </p:attrNameLst>
                                      </p:cBhvr>
                                      <p:to>
                                        <p:strVal val="visible"/>
                                      </p:to>
                                    </p:set>
                                    <p:animEffect transition="in" filter="circle(in)">
                                      <p:cBhvr>
                                        <p:cTn id="46" dur="75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p:bldP spid="632" grpId="0" animBg="1"/>
      <p:bldP spid="633" grpId="0" animBg="1"/>
      <p:bldP spid="634" grpId="0" animBg="1"/>
      <p:bldP spid="635" grpId="0" animBg="1"/>
      <p:bldP spid="636" grpId="0" animBg="1"/>
      <p:bldP spid="637" grpId="0" animBg="1"/>
      <p:bldP spid="6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45"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3</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综合立体交通走廊建设加快推进</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pic>
        <p:nvPicPr>
          <p:cNvPr id="646" name="图片"/>
          <p:cNvPicPr>
            <a:picLocks noChangeAspect="1"/>
          </p:cNvPicPr>
          <p:nvPr/>
        </p:nvPicPr>
        <p:blipFill>
          <a:blip r:embed="rId3" cstate="print"/>
          <a:stretch>
            <a:fillRect/>
          </a:stretch>
        </p:blipFill>
        <p:spPr>
          <a:xfrm>
            <a:off x="857026" y="1484466"/>
            <a:ext cx="2103236" cy="1132242"/>
          </a:xfrm>
          <a:prstGeom prst="rect">
            <a:avLst/>
          </a:prstGeom>
          <a:noFill/>
          <a:ln w="9525" cap="flat" cmpd="sng">
            <a:noFill/>
            <a:prstDash val="solid"/>
            <a:miter/>
          </a:ln>
        </p:spPr>
      </p:pic>
      <p:pic>
        <p:nvPicPr>
          <p:cNvPr id="647" name="图片"/>
          <p:cNvPicPr>
            <a:picLocks noChangeAspect="1"/>
          </p:cNvPicPr>
          <p:nvPr/>
        </p:nvPicPr>
        <p:blipFill>
          <a:blip r:embed="rId4" cstate="print"/>
          <a:stretch>
            <a:fillRect/>
          </a:stretch>
        </p:blipFill>
        <p:spPr>
          <a:xfrm>
            <a:off x="857026" y="2882959"/>
            <a:ext cx="2103236" cy="1401281"/>
          </a:xfrm>
          <a:prstGeom prst="rect">
            <a:avLst/>
          </a:prstGeom>
          <a:noFill/>
          <a:ln w="9525" cap="flat" cmpd="sng">
            <a:noFill/>
            <a:prstDash val="solid"/>
            <a:miter/>
          </a:ln>
        </p:spPr>
      </p:pic>
      <p:pic>
        <p:nvPicPr>
          <p:cNvPr id="648" name="图片"/>
          <p:cNvPicPr>
            <a:picLocks noChangeAspect="1"/>
          </p:cNvPicPr>
          <p:nvPr/>
        </p:nvPicPr>
        <p:blipFill>
          <a:blip r:embed="rId5" cstate="print"/>
          <a:stretch>
            <a:fillRect/>
          </a:stretch>
        </p:blipFill>
        <p:spPr>
          <a:xfrm>
            <a:off x="857026" y="4432152"/>
            <a:ext cx="2151528" cy="1613646"/>
          </a:xfrm>
          <a:prstGeom prst="rect">
            <a:avLst/>
          </a:prstGeom>
          <a:noFill/>
          <a:ln w="9525" cap="flat" cmpd="sng">
            <a:noFill/>
            <a:prstDash val="solid"/>
            <a:miter/>
          </a:ln>
        </p:spPr>
      </p:pic>
      <p:sp>
        <p:nvSpPr>
          <p:cNvPr id="649" name="矩形"/>
          <p:cNvSpPr>
            <a:spLocks/>
          </p:cNvSpPr>
          <p:nvPr/>
        </p:nvSpPr>
        <p:spPr>
          <a:xfrm>
            <a:off x="3298241" y="1835144"/>
            <a:ext cx="7351830" cy="430885"/>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just" defTabSz="914273">
              <a:lnSpc>
                <a:spcPct val="11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长江南京以下</a:t>
            </a:r>
            <a:r>
              <a:rPr lang="en-US" altLang="zh-CN" sz="2000" u="none" strike="noStrike" kern="1200" cap="none" spc="0" baseline="0" dirty="0">
                <a:solidFill>
                  <a:schemeClr val="bg1"/>
                </a:solidFill>
                <a:latin typeface="微软雅黑" charset="0"/>
                <a:ea typeface="微软雅黑" charset="0"/>
                <a:cs typeface="微软雅黑" charset="0"/>
              </a:rPr>
              <a:t>12.5</a:t>
            </a:r>
            <a:r>
              <a:rPr lang="zh-CN" altLang="en-US" sz="2000" u="none" strike="noStrike" kern="1200" cap="none" spc="0" baseline="0" dirty="0">
                <a:solidFill>
                  <a:schemeClr val="bg1"/>
                </a:solidFill>
                <a:latin typeface="微软雅黑" charset="0"/>
                <a:ea typeface="微软雅黑" charset="0"/>
                <a:cs typeface="微软雅黑" charset="0"/>
              </a:rPr>
              <a:t>米深水航道主体工程完工</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650" name="矩形"/>
          <p:cNvSpPr>
            <a:spLocks/>
          </p:cNvSpPr>
          <p:nvPr/>
        </p:nvSpPr>
        <p:spPr>
          <a:xfrm>
            <a:off x="3298242" y="4867720"/>
            <a:ext cx="7351829" cy="1107994"/>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just" defTabSz="914273">
              <a:lnSpc>
                <a:spcPct val="11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三峡升船机建设完工并投入试通航，三峡船闸货物通过量连续</a:t>
            </a:r>
            <a:r>
              <a:rPr lang="en-US" altLang="zh-CN" sz="2000" u="none" strike="noStrike" kern="1200" cap="none" spc="0" baseline="0" dirty="0">
                <a:solidFill>
                  <a:schemeClr val="bg1"/>
                </a:solidFill>
                <a:latin typeface="微软雅黑" charset="0"/>
                <a:ea typeface="微软雅黑" charset="0"/>
                <a:cs typeface="微软雅黑" charset="0"/>
              </a:rPr>
              <a:t>5</a:t>
            </a:r>
            <a:r>
              <a:rPr lang="zh-CN" altLang="en-US" sz="2000" u="none" strike="noStrike" kern="1200" cap="none" spc="0" baseline="0" dirty="0">
                <a:solidFill>
                  <a:schemeClr val="bg1"/>
                </a:solidFill>
                <a:latin typeface="微软雅黑" charset="0"/>
                <a:ea typeface="微软雅黑" charset="0"/>
                <a:cs typeface="微软雅黑" charset="0"/>
              </a:rPr>
              <a:t>年破亿吨。积极推进船型标准化，累计完成拆解改造船舶</a:t>
            </a:r>
            <a:r>
              <a:rPr lang="en-US" altLang="zh-CN" sz="2000" u="none" strike="noStrike" kern="1200" cap="none" spc="0" baseline="0" dirty="0">
                <a:solidFill>
                  <a:schemeClr val="bg1"/>
                </a:solidFill>
                <a:latin typeface="微软雅黑" charset="0"/>
                <a:ea typeface="微软雅黑" charset="0"/>
                <a:cs typeface="微软雅黑" charset="0"/>
              </a:rPr>
              <a:t>4.3</a:t>
            </a:r>
            <a:r>
              <a:rPr lang="zh-CN" altLang="en-US" sz="2000" u="none" strike="noStrike" kern="1200" cap="none" spc="0" baseline="0" dirty="0">
                <a:solidFill>
                  <a:schemeClr val="bg1"/>
                </a:solidFill>
                <a:latin typeface="微软雅黑" charset="0"/>
                <a:ea typeface="微软雅黑" charset="0"/>
                <a:cs typeface="微软雅黑" charset="0"/>
              </a:rPr>
              <a:t>万艘，新建示范船</a:t>
            </a:r>
            <a:r>
              <a:rPr lang="en-US" altLang="zh-CN" sz="2000" u="none" strike="noStrike" kern="1200" cap="none" spc="0" baseline="0" dirty="0">
                <a:solidFill>
                  <a:schemeClr val="bg1"/>
                </a:solidFill>
                <a:latin typeface="微软雅黑" charset="0"/>
                <a:ea typeface="微软雅黑" charset="0"/>
                <a:cs typeface="微软雅黑" charset="0"/>
              </a:rPr>
              <a:t>280</a:t>
            </a:r>
            <a:r>
              <a:rPr lang="zh-CN" altLang="en-US" sz="2000" u="none" strike="noStrike" kern="1200" cap="none" spc="0" baseline="0" dirty="0">
                <a:solidFill>
                  <a:schemeClr val="bg1"/>
                </a:solidFill>
                <a:latin typeface="微软雅黑" charset="0"/>
                <a:ea typeface="微软雅黑" charset="0"/>
                <a:cs typeface="微软雅黑" charset="0"/>
              </a:rPr>
              <a:t>艘</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651" name="矩形"/>
          <p:cNvSpPr>
            <a:spLocks/>
          </p:cNvSpPr>
          <p:nvPr/>
        </p:nvSpPr>
        <p:spPr>
          <a:xfrm>
            <a:off x="3298242" y="3381621"/>
            <a:ext cx="7351829" cy="430884"/>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just" defTabSz="914273">
              <a:lnSpc>
                <a:spcPct val="11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中游荆江河段航道整治工程竣工验收，黄金水道功能不断提升</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pic>
        <p:nvPicPr>
          <p:cNvPr id="652" name="图片"/>
          <p:cNvPicPr>
            <a:picLocks noChangeAspect="1"/>
          </p:cNvPicPr>
          <p:nvPr/>
        </p:nvPicPr>
        <p:blipFill>
          <a:blip r:embed="rId6"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916404015"/>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barn(outVertical)">
                                      <p:cBhvr>
                                        <p:cTn id="7" dur="500"/>
                                        <p:tgtEl>
                                          <p:spTgt spid="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46"/>
                                        </p:tgtEl>
                                        <p:attrNameLst>
                                          <p:attrName>style.visibility</p:attrName>
                                        </p:attrNameLst>
                                      </p:cBhvr>
                                      <p:to>
                                        <p:strVal val="visible"/>
                                      </p:to>
                                    </p:set>
                                    <p:animEffect transition="in" filter="randombar(horizontal)">
                                      <p:cBhvr>
                                        <p:cTn id="12" dur="500"/>
                                        <p:tgtEl>
                                          <p:spTgt spid="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49"/>
                                        </p:tgtEl>
                                        <p:attrNameLst>
                                          <p:attrName>style.visibility</p:attrName>
                                        </p:attrNameLst>
                                      </p:cBhvr>
                                      <p:to>
                                        <p:strVal val="visible"/>
                                      </p:to>
                                    </p:set>
                                    <p:animEffect transition="in" filter="fade">
                                      <p:cBhvr>
                                        <p:cTn id="17" dur="1000"/>
                                        <p:tgtEl>
                                          <p:spTgt spid="649"/>
                                        </p:tgtEl>
                                      </p:cBhvr>
                                    </p:animEffect>
                                    <p:anim calcmode="lin" valueType="num">
                                      <p:cBhvr>
                                        <p:cTn id="18" dur="1000" fill="hold"/>
                                        <p:tgtEl>
                                          <p:spTgt spid="649"/>
                                        </p:tgtEl>
                                        <p:attrNameLst>
                                          <p:attrName>ppt_x</p:attrName>
                                        </p:attrNameLst>
                                      </p:cBhvr>
                                      <p:tavLst>
                                        <p:tav tm="0">
                                          <p:val>
                                            <p:strVal val="#ppt_x"/>
                                          </p:val>
                                        </p:tav>
                                        <p:tav tm="100000">
                                          <p:val>
                                            <p:strVal val="#ppt_x"/>
                                          </p:val>
                                        </p:tav>
                                      </p:tavLst>
                                    </p:anim>
                                    <p:anim calcmode="lin" valueType="num">
                                      <p:cBhvr>
                                        <p:cTn id="19"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47"/>
                                        </p:tgtEl>
                                        <p:attrNameLst>
                                          <p:attrName>style.visibility</p:attrName>
                                        </p:attrNameLst>
                                      </p:cBhvr>
                                      <p:to>
                                        <p:strVal val="visible"/>
                                      </p:to>
                                    </p:set>
                                    <p:animEffect transition="in" filter="randombar(horizontal)">
                                      <p:cBhvr>
                                        <p:cTn id="24" dur="500"/>
                                        <p:tgtEl>
                                          <p:spTgt spid="6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51"/>
                                        </p:tgtEl>
                                        <p:attrNameLst>
                                          <p:attrName>style.visibility</p:attrName>
                                        </p:attrNameLst>
                                      </p:cBhvr>
                                      <p:to>
                                        <p:strVal val="visible"/>
                                      </p:to>
                                    </p:set>
                                    <p:animEffect transition="in" filter="fade">
                                      <p:cBhvr>
                                        <p:cTn id="29" dur="1000"/>
                                        <p:tgtEl>
                                          <p:spTgt spid="651"/>
                                        </p:tgtEl>
                                      </p:cBhvr>
                                    </p:animEffect>
                                    <p:anim calcmode="lin" valueType="num">
                                      <p:cBhvr>
                                        <p:cTn id="30" dur="1000" fill="hold"/>
                                        <p:tgtEl>
                                          <p:spTgt spid="651"/>
                                        </p:tgtEl>
                                        <p:attrNameLst>
                                          <p:attrName>ppt_x</p:attrName>
                                        </p:attrNameLst>
                                      </p:cBhvr>
                                      <p:tavLst>
                                        <p:tav tm="0">
                                          <p:val>
                                            <p:strVal val="#ppt_x"/>
                                          </p:val>
                                        </p:tav>
                                        <p:tav tm="100000">
                                          <p:val>
                                            <p:strVal val="#ppt_x"/>
                                          </p:val>
                                        </p:tav>
                                      </p:tavLst>
                                    </p:anim>
                                    <p:anim calcmode="lin" valueType="num">
                                      <p:cBhvr>
                                        <p:cTn id="31"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48"/>
                                        </p:tgtEl>
                                        <p:attrNameLst>
                                          <p:attrName>style.visibility</p:attrName>
                                        </p:attrNameLst>
                                      </p:cBhvr>
                                      <p:to>
                                        <p:strVal val="visible"/>
                                      </p:to>
                                    </p:set>
                                    <p:animEffect transition="in" filter="randombar(horizontal)">
                                      <p:cBhvr>
                                        <p:cTn id="36" dur="500"/>
                                        <p:tgtEl>
                                          <p:spTgt spid="64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50"/>
                                        </p:tgtEl>
                                        <p:attrNameLst>
                                          <p:attrName>style.visibility</p:attrName>
                                        </p:attrNameLst>
                                      </p:cBhvr>
                                      <p:to>
                                        <p:strVal val="visible"/>
                                      </p:to>
                                    </p:set>
                                    <p:animEffect transition="in" filter="fade">
                                      <p:cBhvr>
                                        <p:cTn id="41" dur="1000"/>
                                        <p:tgtEl>
                                          <p:spTgt spid="650"/>
                                        </p:tgtEl>
                                      </p:cBhvr>
                                    </p:animEffect>
                                    <p:anim calcmode="lin" valueType="num">
                                      <p:cBhvr>
                                        <p:cTn id="42" dur="1000" fill="hold"/>
                                        <p:tgtEl>
                                          <p:spTgt spid="650"/>
                                        </p:tgtEl>
                                        <p:attrNameLst>
                                          <p:attrName>ppt_x</p:attrName>
                                        </p:attrNameLst>
                                      </p:cBhvr>
                                      <p:tavLst>
                                        <p:tav tm="0">
                                          <p:val>
                                            <p:strVal val="#ppt_x"/>
                                          </p:val>
                                        </p:tav>
                                        <p:tav tm="100000">
                                          <p:val>
                                            <p:strVal val="#ppt_x"/>
                                          </p:val>
                                        </p:tav>
                                      </p:tavLst>
                                    </p:anim>
                                    <p:anim calcmode="lin" valueType="num">
                                      <p:cBhvr>
                                        <p:cTn id="43" dur="1000" fill="hold"/>
                                        <p:tgtEl>
                                          <p:spTgt spid="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p:bldP spid="649" grpId="0" animBg="1"/>
      <p:bldP spid="650" grpId="0" animBg="1"/>
      <p:bldP spid="6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59"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3</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综合立体交通走廊建设加快推进</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pic>
        <p:nvPicPr>
          <p:cNvPr id="660" name="图片"/>
          <p:cNvPicPr>
            <a:picLocks noChangeAspect="1"/>
          </p:cNvPicPr>
          <p:nvPr/>
        </p:nvPicPr>
        <p:blipFill>
          <a:blip r:embed="rId3" cstate="print"/>
          <a:stretch>
            <a:fillRect/>
          </a:stretch>
        </p:blipFill>
        <p:spPr>
          <a:xfrm>
            <a:off x="1731982" y="1100641"/>
            <a:ext cx="3313353" cy="1747794"/>
          </a:xfrm>
          <a:prstGeom prst="rect">
            <a:avLst/>
          </a:prstGeom>
          <a:noFill/>
          <a:ln w="9525" cap="flat" cmpd="sng">
            <a:noFill/>
            <a:prstDash val="solid"/>
            <a:miter/>
          </a:ln>
        </p:spPr>
      </p:pic>
      <p:pic>
        <p:nvPicPr>
          <p:cNvPr id="661" name="图片"/>
          <p:cNvPicPr>
            <a:picLocks noChangeAspect="1"/>
          </p:cNvPicPr>
          <p:nvPr/>
        </p:nvPicPr>
        <p:blipFill>
          <a:blip r:embed="rId4" cstate="print"/>
          <a:stretch>
            <a:fillRect/>
          </a:stretch>
        </p:blipFill>
        <p:spPr>
          <a:xfrm>
            <a:off x="6599816" y="1100640"/>
            <a:ext cx="3022105" cy="1747795"/>
          </a:xfrm>
          <a:prstGeom prst="rect">
            <a:avLst/>
          </a:prstGeom>
          <a:noFill/>
          <a:ln w="9525" cap="flat" cmpd="sng">
            <a:noFill/>
            <a:prstDash val="solid"/>
            <a:miter/>
          </a:ln>
        </p:spPr>
      </p:pic>
      <p:sp>
        <p:nvSpPr>
          <p:cNvPr id="662" name="直线"/>
          <p:cNvSpPr>
            <a:spLocks/>
          </p:cNvSpPr>
          <p:nvPr/>
        </p:nvSpPr>
        <p:spPr>
          <a:xfrm>
            <a:off x="1194098" y="3504622"/>
            <a:ext cx="4556623" cy="19050"/>
          </a:xfrm>
          <a:prstGeom prst="line">
            <a:avLst/>
          </a:prstGeom>
          <a:noFill/>
          <a:ln w="28575" cap="rnd" cmpd="sng">
            <a:solidFill>
              <a:srgbClr val="FF0000"/>
            </a:solidFill>
            <a:prstDash val="sysDash"/>
            <a:round/>
          </a:ln>
        </p:spPr>
      </p:sp>
      <p:sp>
        <p:nvSpPr>
          <p:cNvPr id="663" name="矩形"/>
          <p:cNvSpPr>
            <a:spLocks/>
          </p:cNvSpPr>
          <p:nvPr/>
        </p:nvSpPr>
        <p:spPr>
          <a:xfrm>
            <a:off x="1782970" y="2910763"/>
            <a:ext cx="3211376" cy="621127"/>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l" defTabSz="1217549" eaLnBrk="0" fontAlgn="base" latinLnBrk="0" hangingPunct="0">
              <a:lnSpc>
                <a:spcPct val="150000"/>
              </a:lnSpc>
              <a:spcBef>
                <a:spcPts val="0"/>
              </a:spcBef>
              <a:spcAft>
                <a:spcPts val="0"/>
              </a:spcAft>
              <a:buNone/>
            </a:pPr>
            <a:r>
              <a:rPr lang="zh-CN" altLang="en-US" sz="1800" u="none" strike="noStrike" kern="1200" cap="none" spc="0" baseline="0">
                <a:solidFill>
                  <a:schemeClr val="tx1"/>
                </a:solidFill>
                <a:latin typeface="微软雅黑" charset="0"/>
                <a:ea typeface="微软雅黑" charset="0"/>
                <a:cs typeface="微软雅黑" charset="0"/>
              </a:rPr>
              <a:t>洋山港四期智能码头建成投产</a:t>
            </a:r>
            <a:endParaRPr lang="zh-CN" altLang="en-US" sz="1800" b="0" i="0" u="none" strike="noStrike" kern="0" cap="none" spc="0" baseline="0">
              <a:solidFill>
                <a:srgbClr val="262626"/>
              </a:solidFill>
              <a:latin typeface="等线" charset="0"/>
              <a:ea typeface="幼圆" charset="0"/>
              <a:cs typeface="Times New Roman" charset="0"/>
            </a:endParaRPr>
          </a:p>
        </p:txBody>
      </p:sp>
      <p:sp>
        <p:nvSpPr>
          <p:cNvPr id="664" name="直线"/>
          <p:cNvSpPr>
            <a:spLocks/>
          </p:cNvSpPr>
          <p:nvPr/>
        </p:nvSpPr>
        <p:spPr>
          <a:xfrm>
            <a:off x="6211462" y="3533197"/>
            <a:ext cx="4048871" cy="9523"/>
          </a:xfrm>
          <a:prstGeom prst="line">
            <a:avLst/>
          </a:prstGeom>
          <a:noFill/>
          <a:ln w="28575" cap="rnd" cmpd="sng">
            <a:solidFill>
              <a:srgbClr val="FF0000"/>
            </a:solidFill>
            <a:prstDash val="sysDash"/>
            <a:round/>
          </a:ln>
        </p:spPr>
      </p:sp>
      <p:sp>
        <p:nvSpPr>
          <p:cNvPr id="665" name="矩形"/>
          <p:cNvSpPr>
            <a:spLocks/>
          </p:cNvSpPr>
          <p:nvPr/>
        </p:nvSpPr>
        <p:spPr>
          <a:xfrm>
            <a:off x="6211462" y="2950413"/>
            <a:ext cx="4223453" cy="573258"/>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l" defTabSz="1217549" eaLnBrk="0" fontAlgn="base" latinLnBrk="0" hangingPunct="0">
              <a:lnSpc>
                <a:spcPct val="150000"/>
              </a:lnSpc>
              <a:spcBef>
                <a:spcPts val="0"/>
              </a:spcBef>
              <a:spcAft>
                <a:spcPts val="0"/>
              </a:spcAft>
              <a:buNone/>
            </a:pPr>
            <a:r>
              <a:rPr lang="zh-CN" altLang="en-US" sz="1800" u="none" strike="noStrike" kern="1200" cap="none" spc="0" baseline="0">
                <a:solidFill>
                  <a:schemeClr val="tx1"/>
                </a:solidFill>
                <a:latin typeface="微软雅黑" charset="0"/>
                <a:ea typeface="微软雅黑" charset="0"/>
                <a:cs typeface="微软雅黑" charset="0"/>
              </a:rPr>
              <a:t>国务院批准设立舟山江海联运服务中心</a:t>
            </a:r>
            <a:endParaRPr lang="zh-CN" altLang="en-US" sz="1800" u="none" strike="noStrike" kern="0" cap="none" spc="0" baseline="0">
              <a:solidFill>
                <a:srgbClr val="262626"/>
              </a:solidFill>
              <a:latin typeface="等线" charset="0"/>
              <a:ea typeface="幼圆" charset="0"/>
              <a:cs typeface="微软雅黑" charset="0"/>
            </a:endParaRPr>
          </a:p>
        </p:txBody>
      </p:sp>
      <p:sp>
        <p:nvSpPr>
          <p:cNvPr id="666" name="圆角矩形"/>
          <p:cNvSpPr>
            <a:spLocks/>
          </p:cNvSpPr>
          <p:nvPr/>
        </p:nvSpPr>
        <p:spPr>
          <a:xfrm>
            <a:off x="1290917" y="4118023"/>
            <a:ext cx="8969417" cy="1816583"/>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多式联运发展加快推进，首艘江海直达散货船下水并完成首航。综合交通网络建设成效明显，沪昆高铁全线建成运行，武九、西成高铁和兰渝铁路开通运行，沪蓉、沪渝、沪昆、杭瑞高速公路全线贯通。重庆机场改扩建工程建成投运。通关一体化改革实现口岸、运输方式、商品全覆盖，海关直接放行报关单量达</a:t>
            </a:r>
            <a:r>
              <a:rPr lang="en-US" altLang="zh-CN" sz="2000" u="none" strike="noStrike" kern="1200" cap="none" spc="0" baseline="0" dirty="0">
                <a:solidFill>
                  <a:schemeClr val="tx1"/>
                </a:solidFill>
                <a:latin typeface="微软雅黑" charset="0"/>
                <a:ea typeface="微软雅黑" charset="0"/>
                <a:cs typeface="微软雅黑" charset="0"/>
              </a:rPr>
              <a:t>85%</a:t>
            </a:r>
            <a:r>
              <a:rPr lang="zh-CN" altLang="en-US" sz="2000" u="none" strike="noStrike" kern="1200" cap="none" spc="0" baseline="0" dirty="0">
                <a:solidFill>
                  <a:schemeClr val="tx1"/>
                </a:solidFill>
                <a:latin typeface="微软雅黑" charset="0"/>
                <a:ea typeface="微软雅黑" charset="0"/>
                <a:cs typeface="微软雅黑" charset="0"/>
              </a:rPr>
              <a:t>以上。</a:t>
            </a:r>
          </a:p>
        </p:txBody>
      </p:sp>
      <p:pic>
        <p:nvPicPr>
          <p:cNvPr id="667" name="图片"/>
          <p:cNvPicPr>
            <a:picLocks noChangeAspect="1"/>
          </p:cNvPicPr>
          <p:nvPr/>
        </p:nvPicPr>
        <p:blipFill>
          <a:blip r:embed="rId5"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178069341"/>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barn(outVertical)">
                                      <p:cBhvr>
                                        <p:cTn id="7" dur="500"/>
                                        <p:tgtEl>
                                          <p:spTgt spid="6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60"/>
                                        </p:tgtEl>
                                        <p:attrNameLst>
                                          <p:attrName>style.visibility</p:attrName>
                                        </p:attrNameLst>
                                      </p:cBhvr>
                                      <p:to>
                                        <p:strVal val="visible"/>
                                      </p:to>
                                    </p:set>
                                    <p:animEffect transition="in" filter="barn(inVertical)">
                                      <p:cBhvr>
                                        <p:cTn id="12" dur="500"/>
                                        <p:tgtEl>
                                          <p:spTgt spid="66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62"/>
                                        </p:tgtEl>
                                        <p:attrNameLst>
                                          <p:attrName>style.visibility</p:attrName>
                                        </p:attrNameLst>
                                      </p:cBhvr>
                                      <p:to>
                                        <p:strVal val="visible"/>
                                      </p:to>
                                    </p:set>
                                    <p:animEffect transition="in" filter="wipe(left)">
                                      <p:cBhvr>
                                        <p:cTn id="15" dur="750"/>
                                        <p:tgtEl>
                                          <p:spTgt spid="66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63"/>
                                        </p:tgtEl>
                                        <p:attrNameLst>
                                          <p:attrName>style.visibility</p:attrName>
                                        </p:attrNameLst>
                                      </p:cBhvr>
                                      <p:to>
                                        <p:strVal val="visible"/>
                                      </p:to>
                                    </p:set>
                                    <p:animEffect transition="in" filter="circle(in)">
                                      <p:cBhvr>
                                        <p:cTn id="18" dur="500"/>
                                        <p:tgtEl>
                                          <p:spTgt spid="66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61"/>
                                        </p:tgtEl>
                                        <p:attrNameLst>
                                          <p:attrName>style.visibility</p:attrName>
                                        </p:attrNameLst>
                                      </p:cBhvr>
                                      <p:to>
                                        <p:strVal val="visible"/>
                                      </p:to>
                                    </p:set>
                                    <p:animEffect transition="in" filter="barn(inVertical)">
                                      <p:cBhvr>
                                        <p:cTn id="23" dur="500"/>
                                        <p:tgtEl>
                                          <p:spTgt spid="66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64"/>
                                        </p:tgtEl>
                                        <p:attrNameLst>
                                          <p:attrName>style.visibility</p:attrName>
                                        </p:attrNameLst>
                                      </p:cBhvr>
                                      <p:to>
                                        <p:strVal val="visible"/>
                                      </p:to>
                                    </p:set>
                                    <p:animEffect transition="in" filter="wipe(left)">
                                      <p:cBhvr>
                                        <p:cTn id="26" dur="750"/>
                                        <p:tgtEl>
                                          <p:spTgt spid="66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65"/>
                                        </p:tgtEl>
                                        <p:attrNameLst>
                                          <p:attrName>style.visibility</p:attrName>
                                        </p:attrNameLst>
                                      </p:cBhvr>
                                      <p:to>
                                        <p:strVal val="visible"/>
                                      </p:to>
                                    </p:set>
                                    <p:animEffect transition="in" filter="barn(inVertical)">
                                      <p:cBhvr>
                                        <p:cTn id="29" dur="500"/>
                                        <p:tgtEl>
                                          <p:spTgt spid="66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66"/>
                                        </p:tgtEl>
                                        <p:attrNameLst>
                                          <p:attrName>style.visibility</p:attrName>
                                        </p:attrNameLst>
                                      </p:cBhvr>
                                      <p:to>
                                        <p:strVal val="visible"/>
                                      </p:to>
                                    </p:set>
                                    <p:anim calcmode="lin" valueType="num">
                                      <p:cBhvr additive="base">
                                        <p:cTn id="34" dur="500" fill="hold"/>
                                        <p:tgtEl>
                                          <p:spTgt spid="666"/>
                                        </p:tgtEl>
                                        <p:attrNameLst>
                                          <p:attrName>ppt_x</p:attrName>
                                        </p:attrNameLst>
                                      </p:cBhvr>
                                      <p:tavLst>
                                        <p:tav tm="0">
                                          <p:val>
                                            <p:strVal val="#ppt_x"/>
                                          </p:val>
                                        </p:tav>
                                        <p:tav tm="100000">
                                          <p:val>
                                            <p:strVal val="#ppt_x"/>
                                          </p:val>
                                        </p:tav>
                                      </p:tavLst>
                                    </p:anim>
                                    <p:anim calcmode="lin" valueType="num">
                                      <p:cBhvr additive="base">
                                        <p:cTn id="35" dur="500" fill="hold"/>
                                        <p:tgtEl>
                                          <p:spTgt spid="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P spid="662" grpId="0" animBg="1"/>
      <p:bldP spid="663" grpId="0"/>
      <p:bldP spid="664" grpId="0" animBg="1"/>
      <p:bldP spid="665" grpId="0"/>
      <p:bldP spid="6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74"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发展质量和效益稳步提升</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675" name="矩形"/>
          <p:cNvSpPr>
            <a:spLocks/>
          </p:cNvSpPr>
          <p:nvPr/>
        </p:nvSpPr>
        <p:spPr>
          <a:xfrm>
            <a:off x="5832746" y="2753958"/>
            <a:ext cx="6205884" cy="97356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l" defTabSz="1217549" eaLnBrk="0" fontAlgn="base" latinLnBrk="0" hangingPunct="0">
              <a:lnSpc>
                <a:spcPct val="15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长江经济带</a:t>
            </a:r>
            <a:r>
              <a:rPr lang="en-US" altLang="zh-CN" sz="2200" b="1" u="none" strike="noStrike" kern="1200" cap="none" spc="0" baseline="0" dirty="0">
                <a:solidFill>
                  <a:schemeClr val="tx1"/>
                </a:solidFill>
                <a:latin typeface="微软雅黑" charset="0"/>
                <a:ea typeface="微软雅黑" charset="0"/>
                <a:cs typeface="微软雅黑" charset="0"/>
              </a:rPr>
              <a:t>11</a:t>
            </a:r>
            <a:r>
              <a:rPr lang="zh-CN" altLang="en-US" sz="2200" b="1" u="none" strike="noStrike" kern="1200" cap="none" spc="0" baseline="0" dirty="0">
                <a:solidFill>
                  <a:schemeClr val="tx1"/>
                </a:solidFill>
                <a:latin typeface="微软雅黑" charset="0"/>
                <a:ea typeface="微软雅黑" charset="0"/>
                <a:cs typeface="微软雅黑" charset="0"/>
              </a:rPr>
              <a:t>省市进出口总额比上年增长</a:t>
            </a:r>
            <a:r>
              <a:rPr lang="en-US" altLang="zh-CN" sz="2200" b="1" u="none" strike="noStrike" kern="1200" cap="none" spc="0" baseline="0" dirty="0">
                <a:solidFill>
                  <a:srgbClr val="FF0000"/>
                </a:solidFill>
                <a:latin typeface="微软雅黑" charset="0"/>
                <a:ea typeface="微软雅黑" charset="0"/>
                <a:cs typeface="微软雅黑" charset="0"/>
              </a:rPr>
              <a:t>17.3%</a:t>
            </a:r>
            <a:r>
              <a:rPr lang="zh-CN" altLang="en-US" sz="2200" b="1" u="none" strike="noStrike" kern="1200" cap="none" spc="0" baseline="0" dirty="0">
                <a:solidFill>
                  <a:schemeClr val="tx1"/>
                </a:solidFill>
                <a:latin typeface="微软雅黑" charset="0"/>
                <a:ea typeface="微软雅黑" charset="0"/>
                <a:cs typeface="微软雅黑" charset="0"/>
              </a:rPr>
              <a:t>，高于全国平均增速，占全国进出口总额的</a:t>
            </a:r>
            <a:r>
              <a:rPr lang="en-US" altLang="zh-CN" sz="2200" b="1" u="none" strike="noStrike" kern="1200" cap="none" spc="0" baseline="0" dirty="0">
                <a:solidFill>
                  <a:srgbClr val="FF0000"/>
                </a:solidFill>
                <a:latin typeface="微软雅黑" charset="0"/>
                <a:ea typeface="微软雅黑" charset="0"/>
                <a:cs typeface="微软雅黑" charset="0"/>
              </a:rPr>
              <a:t>43.7%</a:t>
            </a:r>
            <a:endParaRPr lang="zh-CN" altLang="en-US" sz="2200" b="1" i="0" u="none" strike="noStrike" kern="0" cap="none" spc="0" baseline="0" dirty="0">
              <a:solidFill>
                <a:srgbClr val="FF0000"/>
              </a:solidFill>
              <a:latin typeface="等线" charset="0"/>
              <a:ea typeface="幼圆" charset="0"/>
              <a:cs typeface="Times New Roman" charset="0"/>
            </a:endParaRPr>
          </a:p>
        </p:txBody>
      </p:sp>
      <p:sp>
        <p:nvSpPr>
          <p:cNvPr id="676" name="矩形"/>
          <p:cNvSpPr>
            <a:spLocks/>
          </p:cNvSpPr>
          <p:nvPr/>
        </p:nvSpPr>
        <p:spPr>
          <a:xfrm>
            <a:off x="5878776" y="1072931"/>
            <a:ext cx="5678700" cy="1468142"/>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l" defTabSz="1217549" eaLnBrk="0" fontAlgn="base" latinLnBrk="0" hangingPunct="0">
              <a:lnSpc>
                <a:spcPct val="150000"/>
              </a:lnSpc>
              <a:spcBef>
                <a:spcPts val="0"/>
              </a:spcBef>
              <a:spcAft>
                <a:spcPts val="0"/>
              </a:spcAft>
              <a:buNone/>
            </a:pPr>
            <a:r>
              <a:rPr lang="zh-CN" altLang="en-US" sz="2200" b="1" u="none" strike="noStrike" kern="1200" cap="none" spc="0" baseline="0">
                <a:solidFill>
                  <a:schemeClr val="tx1"/>
                </a:solidFill>
                <a:latin typeface="微软雅黑" charset="0"/>
                <a:ea typeface="微软雅黑" charset="0"/>
                <a:cs typeface="微软雅黑" charset="0"/>
              </a:rPr>
              <a:t>长江经济带</a:t>
            </a:r>
            <a:r>
              <a:rPr lang="en-US" altLang="zh-CN" sz="2200" b="1" u="none" strike="noStrike" kern="1200" cap="none" spc="0" baseline="0">
                <a:solidFill>
                  <a:schemeClr val="tx1"/>
                </a:solidFill>
                <a:latin typeface="微软雅黑" charset="0"/>
                <a:ea typeface="微软雅黑" charset="0"/>
                <a:cs typeface="微软雅黑" charset="0"/>
              </a:rPr>
              <a:t>11</a:t>
            </a:r>
            <a:r>
              <a:rPr lang="zh-CN" altLang="en-US" sz="2200" b="1" u="none" strike="noStrike" kern="1200" cap="none" spc="0" baseline="0">
                <a:solidFill>
                  <a:schemeClr val="tx1"/>
                </a:solidFill>
                <a:latin typeface="微软雅黑" charset="0"/>
                <a:ea typeface="微软雅黑" charset="0"/>
                <a:cs typeface="微软雅黑" charset="0"/>
              </a:rPr>
              <a:t>省市地区生产总值同比增长</a:t>
            </a:r>
            <a:r>
              <a:rPr lang="en-US" altLang="zh-CN" sz="2200" b="1" u="none" strike="noStrike" kern="1200" cap="none" spc="0" baseline="0">
                <a:solidFill>
                  <a:srgbClr val="FF0000"/>
                </a:solidFill>
                <a:latin typeface="微软雅黑" charset="0"/>
                <a:ea typeface="微软雅黑" charset="0"/>
                <a:cs typeface="微软雅黑" charset="0"/>
              </a:rPr>
              <a:t>8%</a:t>
            </a:r>
            <a:r>
              <a:rPr lang="zh-CN" altLang="en-US" sz="2200" b="1" u="none" strike="noStrike" kern="1200" cap="none" spc="0" baseline="0">
                <a:solidFill>
                  <a:schemeClr val="tx1"/>
                </a:solidFill>
                <a:latin typeface="微软雅黑" charset="0"/>
                <a:ea typeface="微软雅黑" charset="0"/>
                <a:cs typeface="微软雅黑" charset="0"/>
              </a:rPr>
              <a:t>，经济总量占全国</a:t>
            </a:r>
            <a:r>
              <a:rPr lang="en-US" altLang="zh-CN" sz="2200" b="1" u="none" strike="noStrike" kern="1200" cap="none" spc="0" baseline="0">
                <a:solidFill>
                  <a:srgbClr val="FF0000"/>
                </a:solidFill>
                <a:latin typeface="微软雅黑" charset="0"/>
                <a:ea typeface="微软雅黑" charset="0"/>
                <a:cs typeface="微软雅黑" charset="0"/>
              </a:rPr>
              <a:t>45.2%</a:t>
            </a:r>
            <a:r>
              <a:rPr lang="zh-CN" altLang="en-US" sz="2200" b="1" u="none" strike="noStrike" kern="1200" cap="none" spc="0" baseline="0">
                <a:solidFill>
                  <a:schemeClr val="tx1"/>
                </a:solidFill>
                <a:latin typeface="微软雅黑" charset="0"/>
                <a:ea typeface="微软雅黑" charset="0"/>
                <a:cs typeface="微软雅黑" charset="0"/>
              </a:rPr>
              <a:t>，占比继续提高</a:t>
            </a:r>
            <a:endParaRPr lang="zh-CN" altLang="en-US" sz="2200" b="1" u="none" strike="noStrike" kern="0" cap="none" spc="0" baseline="0">
              <a:solidFill>
                <a:srgbClr val="262626"/>
              </a:solidFill>
              <a:latin typeface="等线" charset="0"/>
              <a:ea typeface="幼圆" charset="0"/>
              <a:cs typeface="微软雅黑" charset="0"/>
            </a:endParaRPr>
          </a:p>
        </p:txBody>
      </p:sp>
      <p:pic>
        <p:nvPicPr>
          <p:cNvPr id="677" name="图片" descr="https://timgsa.baidu.com/timg?image&amp;quality=80&amp;size=b9999_10000&amp;sec=1535688311114&amp;di=004bd90b8957cdead7a687a06cea0889&amp;imgtype=0&amp;src=http%3A%2F%2Fimg1.cache.netease.com%2Fcatchpic%2F6%2F63%2F6335DCE25D41DAC3D91852A81D850597.jpg"/>
          <p:cNvPicPr>
            <a:picLocks noChangeAspect="1"/>
          </p:cNvPicPr>
          <p:nvPr/>
        </p:nvPicPr>
        <p:blipFill>
          <a:blip r:embed="rId3" cstate="print"/>
          <a:stretch>
            <a:fillRect/>
          </a:stretch>
        </p:blipFill>
        <p:spPr>
          <a:xfrm>
            <a:off x="4062791" y="1179706"/>
            <a:ext cx="1567057" cy="1264093"/>
          </a:xfrm>
          <a:prstGeom prst="rect">
            <a:avLst/>
          </a:prstGeom>
          <a:solidFill>
            <a:srgbClr val="EDEDED"/>
          </a:solidFill>
          <a:ln w="9525" cap="flat" cmpd="sng">
            <a:noFill/>
            <a:prstDash val="solid"/>
            <a:round/>
          </a:ln>
          <a:effectLst>
            <a:reflection blurRad="12700" stA="38000" endA="300" endPos="28000" dist="5000" dir="5400000" sy="-100000" algn="bl" rotWithShape="0"/>
          </a:effectLst>
        </p:spPr>
      </p:pic>
      <p:sp>
        <p:nvSpPr>
          <p:cNvPr id="678" name="矩形"/>
          <p:cNvSpPr>
            <a:spLocks/>
          </p:cNvSpPr>
          <p:nvPr/>
        </p:nvSpPr>
        <p:spPr>
          <a:xfrm>
            <a:off x="1627479" y="2346806"/>
            <a:ext cx="1567543" cy="52321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en-US" altLang="zh-CN" sz="2800" b="1"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2017</a:t>
            </a:r>
            <a:r>
              <a:rPr lang="zh-CN" altLang="en-US" sz="2800" b="1" i="0" u="none" strike="noStrike" kern="0" cap="none" spc="0" baseline="0">
                <a:solidFill>
                  <a:srgbClr val="FFFFFF"/>
                </a:solidFill>
                <a:effectLst>
                  <a:outerShdw blurRad="38100" dist="38100" dir="2700000" algn="tl">
                    <a:srgbClr val="000000">
                      <a:alpha val="43000"/>
                    </a:srgbClr>
                  </a:outerShdw>
                </a:effectLst>
                <a:latin typeface="Century Gothic" charset="0"/>
                <a:ea typeface="幼圆" charset="0"/>
                <a:cs typeface="微软雅黑" charset="0"/>
              </a:rPr>
              <a:t>年</a:t>
            </a:r>
          </a:p>
        </p:txBody>
      </p:sp>
      <p:pic>
        <p:nvPicPr>
          <p:cNvPr id="679" name="图片" descr="https://p1.ssl.qhmsg.com/t01c1d775b1788ff1ca.png"/>
          <p:cNvPicPr>
            <a:picLocks noChangeAspect="1"/>
          </p:cNvPicPr>
          <p:nvPr/>
        </p:nvPicPr>
        <p:blipFill>
          <a:blip r:embed="rId4" cstate="print"/>
          <a:srcRect l="10095" t="32751" r="9834" b="38170"/>
          <a:stretch>
            <a:fillRect/>
          </a:stretch>
        </p:blipFill>
        <p:spPr>
          <a:xfrm>
            <a:off x="3738281" y="2985245"/>
            <a:ext cx="2043953" cy="742277"/>
          </a:xfrm>
          <a:prstGeom prst="rect">
            <a:avLst/>
          </a:prstGeom>
          <a:noFill/>
          <a:ln w="9525" cap="flat" cmpd="sng">
            <a:noFill/>
            <a:prstDash val="solid"/>
            <a:miter/>
          </a:ln>
        </p:spPr>
      </p:pic>
      <p:grpSp>
        <p:nvGrpSpPr>
          <p:cNvPr id="684" name="组合"/>
          <p:cNvGrpSpPr>
            <a:grpSpLocks/>
          </p:cNvGrpSpPr>
          <p:nvPr/>
        </p:nvGrpSpPr>
        <p:grpSpPr>
          <a:xfrm rot="16200000">
            <a:off x="2818939" y="2212184"/>
            <a:ext cx="1544632" cy="792463"/>
            <a:chOff x="2818939" y="2212184"/>
            <a:chExt cx="1544632" cy="792463"/>
          </a:xfrm>
        </p:grpSpPr>
        <p:sp>
          <p:nvSpPr>
            <p:cNvPr id="680" name="直线"/>
            <p:cNvSpPr>
              <a:spLocks/>
            </p:cNvSpPr>
            <p:nvPr/>
          </p:nvSpPr>
          <p:spPr>
            <a:xfrm>
              <a:off x="3575334" y="2212184"/>
              <a:ext cx="0" cy="301581"/>
            </a:xfrm>
            <a:prstGeom prst="line">
              <a:avLst/>
            </a:prstGeom>
            <a:noFill/>
            <a:ln w="28575" cap="flat" cmpd="sng">
              <a:solidFill>
                <a:srgbClr val="000000"/>
              </a:solidFill>
              <a:prstDash val="solid"/>
              <a:miter/>
            </a:ln>
          </p:spPr>
        </p:sp>
        <p:sp>
          <p:nvSpPr>
            <p:cNvPr id="681" name="直线"/>
            <p:cNvSpPr>
              <a:spLocks/>
            </p:cNvSpPr>
            <p:nvPr/>
          </p:nvSpPr>
          <p:spPr>
            <a:xfrm flipH="1">
              <a:off x="2818939" y="2513765"/>
              <a:ext cx="1544476" cy="0"/>
            </a:xfrm>
            <a:prstGeom prst="line">
              <a:avLst/>
            </a:prstGeom>
            <a:noFill/>
            <a:ln w="28575" cap="flat" cmpd="sng">
              <a:solidFill>
                <a:srgbClr val="000000"/>
              </a:solidFill>
              <a:prstDash val="solid"/>
              <a:miter/>
            </a:ln>
          </p:spPr>
        </p:sp>
        <p:sp>
          <p:nvSpPr>
            <p:cNvPr id="682" name="直线"/>
            <p:cNvSpPr>
              <a:spLocks/>
            </p:cNvSpPr>
            <p:nvPr/>
          </p:nvSpPr>
          <p:spPr>
            <a:xfrm>
              <a:off x="2819312" y="2502347"/>
              <a:ext cx="0" cy="502300"/>
            </a:xfrm>
            <a:prstGeom prst="line">
              <a:avLst/>
            </a:prstGeom>
            <a:noFill/>
            <a:ln w="28575" cap="flat" cmpd="sng">
              <a:solidFill>
                <a:srgbClr val="000000"/>
              </a:solidFill>
              <a:prstDash val="solid"/>
              <a:miter/>
            </a:ln>
          </p:spPr>
        </p:sp>
        <p:sp>
          <p:nvSpPr>
            <p:cNvPr id="683" name="直线"/>
            <p:cNvSpPr>
              <a:spLocks/>
            </p:cNvSpPr>
            <p:nvPr/>
          </p:nvSpPr>
          <p:spPr>
            <a:xfrm>
              <a:off x="4363571" y="2502347"/>
              <a:ext cx="0" cy="502300"/>
            </a:xfrm>
            <a:prstGeom prst="line">
              <a:avLst/>
            </a:prstGeom>
            <a:noFill/>
            <a:ln w="28575" cap="flat" cmpd="sng">
              <a:solidFill>
                <a:srgbClr val="000000"/>
              </a:solidFill>
              <a:prstDash val="solid"/>
              <a:miter/>
            </a:ln>
          </p:spPr>
        </p:sp>
      </p:grpSp>
      <p:sp>
        <p:nvSpPr>
          <p:cNvPr id="685" name="矩形"/>
          <p:cNvSpPr>
            <a:spLocks/>
          </p:cNvSpPr>
          <p:nvPr/>
        </p:nvSpPr>
        <p:spPr>
          <a:xfrm>
            <a:off x="1151427" y="4035487"/>
            <a:ext cx="10445329" cy="874231"/>
          </a:xfrm>
          <a:prstGeom prst="rect">
            <a:avLst/>
          </a:prstGeom>
          <a:solidFill>
            <a:srgbClr val="FFFFFF"/>
          </a:solidFill>
          <a:ln w="57150" cap="rnd" cmpd="sng">
            <a:solidFill>
              <a:srgbClr val="9F8351"/>
            </a:solidFill>
            <a:prstDash val="sysDot"/>
            <a:round/>
          </a:ln>
        </p:spPr>
        <p:txBody>
          <a:bodyPr vert="horz" wrap="square" lIns="91438" tIns="45719" rIns="91438" bIns="45719" anchor="t" anchorCtr="0">
            <a:prstTxWarp prst="textNoShape">
              <a:avLst/>
            </a:prstTxWarp>
          </a:bodyPr>
          <a:lstStyle/>
          <a:p>
            <a:pPr marL="0" indent="0" algn="l">
              <a:lnSpc>
                <a:spcPct val="150000"/>
              </a:lnSpc>
              <a:spcBef>
                <a:spcPts val="0"/>
              </a:spcBef>
              <a:spcAft>
                <a:spcPts val="0"/>
              </a:spcAft>
              <a:buNone/>
            </a:pPr>
            <a:r>
              <a:rPr lang="zh-CN" altLang="en-US" sz="2400" b="1" u="none" strike="noStrike" kern="1200" cap="none" spc="0" baseline="0" dirty="0">
                <a:solidFill>
                  <a:schemeClr val="tx1"/>
                </a:solidFill>
                <a:latin typeface="微软雅黑" charset="0"/>
                <a:ea typeface="微软雅黑" charset="0"/>
                <a:cs typeface="微软雅黑" charset="0"/>
              </a:rPr>
              <a:t>沿江省市共培育国家级众创空间超过</a:t>
            </a:r>
            <a:r>
              <a:rPr lang="en-US" altLang="zh-CN" sz="2400" b="1" u="none" strike="noStrike" kern="1200" cap="none" spc="0" baseline="0" dirty="0">
                <a:solidFill>
                  <a:srgbClr val="FF0000"/>
                </a:solidFill>
                <a:latin typeface="微软雅黑" charset="0"/>
                <a:ea typeface="微软雅黑" charset="0"/>
                <a:cs typeface="微软雅黑" charset="0"/>
              </a:rPr>
              <a:t>500</a:t>
            </a:r>
            <a:r>
              <a:rPr lang="zh-CN" altLang="en-US" sz="2400" b="1" u="none" strike="noStrike" kern="1200" cap="none" spc="0" baseline="0" dirty="0">
                <a:solidFill>
                  <a:schemeClr val="tx1"/>
                </a:solidFill>
                <a:latin typeface="微软雅黑" charset="0"/>
                <a:ea typeface="微软雅黑" charset="0"/>
                <a:cs typeface="微软雅黑" charset="0"/>
              </a:rPr>
              <a:t>家、设立高新技术企业近</a:t>
            </a:r>
            <a:r>
              <a:rPr lang="en-US" altLang="zh-CN" sz="2400" b="1" u="none" strike="noStrike" kern="1200" cap="none" spc="0" baseline="0" dirty="0">
                <a:solidFill>
                  <a:srgbClr val="FF0000"/>
                </a:solidFill>
                <a:latin typeface="微软雅黑" charset="0"/>
                <a:ea typeface="微软雅黑" charset="0"/>
                <a:cs typeface="微软雅黑" charset="0"/>
              </a:rPr>
              <a:t>5</a:t>
            </a:r>
            <a:r>
              <a:rPr lang="zh-CN" altLang="en-US" sz="2400" b="1" u="none" strike="noStrike" kern="1200" cap="none" spc="0" baseline="0" dirty="0">
                <a:solidFill>
                  <a:srgbClr val="FF0000"/>
                </a:solidFill>
                <a:latin typeface="微软雅黑" charset="0"/>
                <a:ea typeface="微软雅黑" charset="0"/>
                <a:cs typeface="微软雅黑" charset="0"/>
              </a:rPr>
              <a:t>万</a:t>
            </a:r>
            <a:r>
              <a:rPr lang="zh-CN" altLang="en-US" sz="2400" b="1" u="none" strike="noStrike" kern="1200" cap="none" spc="0" baseline="0" dirty="0">
                <a:solidFill>
                  <a:schemeClr val="tx1"/>
                </a:solidFill>
                <a:latin typeface="微软雅黑" charset="0"/>
                <a:ea typeface="微软雅黑" charset="0"/>
                <a:cs typeface="微软雅黑" charset="0"/>
              </a:rPr>
              <a:t>家</a:t>
            </a:r>
          </a:p>
        </p:txBody>
      </p:sp>
      <p:sp>
        <p:nvSpPr>
          <p:cNvPr id="686" name="矩形"/>
          <p:cNvSpPr>
            <a:spLocks/>
          </p:cNvSpPr>
          <p:nvPr/>
        </p:nvSpPr>
        <p:spPr>
          <a:xfrm>
            <a:off x="1157877" y="5242069"/>
            <a:ext cx="10507616" cy="1327134"/>
          </a:xfrm>
          <a:prstGeom prst="rect">
            <a:avLst/>
          </a:prstGeom>
          <a:solidFill>
            <a:srgbClr val="FFFFFF"/>
          </a:solidFill>
          <a:ln w="57150" cap="rnd" cmpd="sng">
            <a:solidFill>
              <a:srgbClr val="9F8351"/>
            </a:solidFill>
            <a:prstDash val="sysDot"/>
            <a:round/>
          </a:ln>
        </p:spPr>
        <p:txBody>
          <a:bodyPr vert="horz" wrap="square" lIns="91438" tIns="45719" rIns="91438" bIns="45719" anchor="t" anchorCtr="0">
            <a:prstTxWarp prst="textNoShape">
              <a:avLst/>
            </a:prstTxWarp>
          </a:bodyPr>
          <a:lstStyle/>
          <a:p>
            <a:pPr marL="0" indent="0" algn="l" eaLnBrk="1" fontAlgn="auto" latinLnBrk="0" hangingPunct="1">
              <a:lnSpc>
                <a:spcPct val="150000"/>
              </a:lnSpc>
              <a:spcBef>
                <a:spcPts val="0"/>
              </a:spcBef>
              <a:spcAft>
                <a:spcPts val="0"/>
              </a:spcAft>
              <a:buNone/>
            </a:pPr>
            <a:r>
              <a:rPr lang="zh-CN" altLang="en-US" sz="2400" b="1" u="none" strike="noStrike" kern="1200" cap="none" spc="0" baseline="0" dirty="0">
                <a:solidFill>
                  <a:schemeClr val="tx1"/>
                </a:solidFill>
                <a:latin typeface="微软雅黑" charset="0"/>
                <a:ea typeface="微软雅黑" charset="0"/>
                <a:cs typeface="微软雅黑" charset="0"/>
              </a:rPr>
              <a:t>上海自贸试验区国际贸易“单一窗口”全面上线运行，浙江、湖北、重庆、四川自贸试验区设立</a:t>
            </a:r>
          </a:p>
        </p:txBody>
      </p:sp>
    </p:spTree>
    <p:extLst>
      <p:ext uri="{BB962C8B-B14F-4D97-AF65-F5344CB8AC3E}">
        <p14:creationId xmlns:p14="http://schemas.microsoft.com/office/powerpoint/2010/main" val="1701478730"/>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barn(outVertical)">
                                      <p:cBhvr>
                                        <p:cTn id="7" dur="500"/>
                                        <p:tgtEl>
                                          <p:spTgt spid="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78"/>
                                        </p:tgtEl>
                                        <p:attrNameLst>
                                          <p:attrName>style.visibility</p:attrName>
                                        </p:attrNameLst>
                                      </p:cBhvr>
                                      <p:to>
                                        <p:strVal val="visible"/>
                                      </p:to>
                                    </p:set>
                                    <p:animEffect transition="in" filter="fade">
                                      <p:cBhvr>
                                        <p:cTn id="12" dur="500"/>
                                        <p:tgtEl>
                                          <p:spTgt spid="678"/>
                                        </p:tgtEl>
                                      </p:cBhvr>
                                    </p:animEffect>
                                    <p:anim calcmode="lin" valueType="num">
                                      <p:cBhvr>
                                        <p:cTn id="13" dur="500" fill="hold"/>
                                        <p:tgtEl>
                                          <p:spTgt spid="678"/>
                                        </p:tgtEl>
                                        <p:attrNameLst>
                                          <p:attrName>ppt_x</p:attrName>
                                        </p:attrNameLst>
                                      </p:cBhvr>
                                      <p:tavLst>
                                        <p:tav tm="0">
                                          <p:val>
                                            <p:strVal val="#ppt_x"/>
                                          </p:val>
                                        </p:tav>
                                        <p:tav tm="100000">
                                          <p:val>
                                            <p:strVal val="#ppt_x"/>
                                          </p:val>
                                        </p:tav>
                                      </p:tavLst>
                                    </p:anim>
                                    <p:anim calcmode="lin" valueType="num">
                                      <p:cBhvr>
                                        <p:cTn id="14" dur="500" fill="hold"/>
                                        <p:tgtEl>
                                          <p:spTgt spid="6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84"/>
                                        </p:tgtEl>
                                        <p:attrNameLst>
                                          <p:attrName>style.visibility</p:attrName>
                                        </p:attrNameLst>
                                      </p:cBhvr>
                                      <p:to>
                                        <p:strVal val="visible"/>
                                      </p:to>
                                    </p:set>
                                    <p:animEffect transition="in" filter="wipe(left)">
                                      <p:cBhvr>
                                        <p:cTn id="19" dur="500"/>
                                        <p:tgtEl>
                                          <p:spTgt spid="684"/>
                                        </p:tgtEl>
                                      </p:cBhvr>
                                    </p:animEffect>
                                  </p:childTnLst>
                                </p:cTn>
                              </p:par>
                            </p:childTnLst>
                          </p:cTn>
                        </p:par>
                        <p:par>
                          <p:cTn id="20" fill="hold" nodeType="withGroup">
                            <p:stCondLst>
                              <p:cond delay="500"/>
                            </p:stCondLst>
                            <p:childTnLst>
                              <p:par>
                                <p:cTn id="21" presetID="55" presetClass="entr" presetSubtype="0" fill="hold" nodeType="afterEffect">
                                  <p:stCondLst>
                                    <p:cond delay="0"/>
                                  </p:stCondLst>
                                  <p:childTnLst>
                                    <p:set>
                                      <p:cBhvr>
                                        <p:cTn id="22" dur="1" fill="hold">
                                          <p:stCondLst>
                                            <p:cond delay="0"/>
                                          </p:stCondLst>
                                        </p:cTn>
                                        <p:tgtEl>
                                          <p:spTgt spid="677"/>
                                        </p:tgtEl>
                                        <p:attrNameLst>
                                          <p:attrName>style.visibility</p:attrName>
                                        </p:attrNameLst>
                                      </p:cBhvr>
                                      <p:to>
                                        <p:strVal val="visible"/>
                                      </p:to>
                                    </p:set>
                                    <p:anim calcmode="lin" valueType="num">
                                      <p:cBhvr>
                                        <p:cTn id="23" dur="1000" fill="hold"/>
                                        <p:tgtEl>
                                          <p:spTgt spid="677"/>
                                        </p:tgtEl>
                                        <p:attrNameLst>
                                          <p:attrName>ppt_w</p:attrName>
                                        </p:attrNameLst>
                                      </p:cBhvr>
                                      <p:tavLst>
                                        <p:tav tm="0">
                                          <p:val>
                                            <p:strVal val="#ppt_w*0.70"/>
                                          </p:val>
                                        </p:tav>
                                        <p:tav tm="100000">
                                          <p:val>
                                            <p:strVal val="#ppt_w"/>
                                          </p:val>
                                        </p:tav>
                                      </p:tavLst>
                                    </p:anim>
                                    <p:anim calcmode="lin" valueType="num">
                                      <p:cBhvr>
                                        <p:cTn id="24" dur="1000" fill="hold"/>
                                        <p:tgtEl>
                                          <p:spTgt spid="677"/>
                                        </p:tgtEl>
                                        <p:attrNameLst>
                                          <p:attrName>ppt_h</p:attrName>
                                        </p:attrNameLst>
                                      </p:cBhvr>
                                      <p:tavLst>
                                        <p:tav tm="0">
                                          <p:val>
                                            <p:strVal val="#ppt_h"/>
                                          </p:val>
                                        </p:tav>
                                        <p:tav tm="100000">
                                          <p:val>
                                            <p:strVal val="#ppt_h"/>
                                          </p:val>
                                        </p:tav>
                                      </p:tavLst>
                                    </p:anim>
                                    <p:animEffect transition="in" filter="fade">
                                      <p:cBhvr>
                                        <p:cTn id="25" dur="1000"/>
                                        <p:tgtEl>
                                          <p:spTgt spid="677"/>
                                        </p:tgtEl>
                                      </p:cBhvr>
                                    </p:animEffect>
                                  </p:childTnLst>
                                </p:cTn>
                              </p:par>
                              <p:par>
                                <p:cTn id="26" presetID="42" presetClass="entr" presetSubtype="0" fill="hold" nodeType="withEffect">
                                  <p:stCondLst>
                                    <p:cond delay="0"/>
                                  </p:stCondLst>
                                  <p:childTnLst>
                                    <p:set>
                                      <p:cBhvr>
                                        <p:cTn id="27" dur="1" fill="hold">
                                          <p:stCondLst>
                                            <p:cond delay="0"/>
                                          </p:stCondLst>
                                        </p:cTn>
                                        <p:tgtEl>
                                          <p:spTgt spid="679"/>
                                        </p:tgtEl>
                                        <p:attrNameLst>
                                          <p:attrName>style.visibility</p:attrName>
                                        </p:attrNameLst>
                                      </p:cBhvr>
                                      <p:to>
                                        <p:strVal val="visible"/>
                                      </p:to>
                                    </p:set>
                                    <p:animEffect transition="in" filter="fade">
                                      <p:cBhvr>
                                        <p:cTn id="28" dur="500"/>
                                        <p:tgtEl>
                                          <p:spTgt spid="679"/>
                                        </p:tgtEl>
                                      </p:cBhvr>
                                    </p:animEffect>
                                    <p:anim calcmode="lin" valueType="num">
                                      <p:cBhvr>
                                        <p:cTn id="29" dur="500" fill="hold"/>
                                        <p:tgtEl>
                                          <p:spTgt spid="679"/>
                                        </p:tgtEl>
                                        <p:attrNameLst>
                                          <p:attrName>ppt_x</p:attrName>
                                        </p:attrNameLst>
                                      </p:cBhvr>
                                      <p:tavLst>
                                        <p:tav tm="0">
                                          <p:val>
                                            <p:strVal val="#ppt_x"/>
                                          </p:val>
                                        </p:tav>
                                        <p:tav tm="100000">
                                          <p:val>
                                            <p:strVal val="#ppt_x"/>
                                          </p:val>
                                        </p:tav>
                                      </p:tavLst>
                                    </p:anim>
                                    <p:anim calcmode="lin" valueType="num">
                                      <p:cBhvr>
                                        <p:cTn id="30" dur="500" fill="hold"/>
                                        <p:tgtEl>
                                          <p:spTgt spid="6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76"/>
                                        </p:tgtEl>
                                        <p:attrNameLst>
                                          <p:attrName>style.visibility</p:attrName>
                                        </p:attrNameLst>
                                      </p:cBhvr>
                                      <p:to>
                                        <p:strVal val="visible"/>
                                      </p:to>
                                    </p:set>
                                    <p:animEffect transition="in" filter="fade">
                                      <p:cBhvr>
                                        <p:cTn id="35" dur="1000"/>
                                        <p:tgtEl>
                                          <p:spTgt spid="676"/>
                                        </p:tgtEl>
                                      </p:cBhvr>
                                    </p:animEffect>
                                    <p:anim calcmode="lin" valueType="num">
                                      <p:cBhvr>
                                        <p:cTn id="36" dur="1000" fill="hold"/>
                                        <p:tgtEl>
                                          <p:spTgt spid="676"/>
                                        </p:tgtEl>
                                        <p:attrNameLst>
                                          <p:attrName>ppt_x</p:attrName>
                                        </p:attrNameLst>
                                      </p:cBhvr>
                                      <p:tavLst>
                                        <p:tav tm="0">
                                          <p:val>
                                            <p:strVal val="#ppt_x"/>
                                          </p:val>
                                        </p:tav>
                                        <p:tav tm="100000">
                                          <p:val>
                                            <p:strVal val="#ppt_x"/>
                                          </p:val>
                                        </p:tav>
                                      </p:tavLst>
                                    </p:anim>
                                    <p:anim calcmode="lin" valueType="num">
                                      <p:cBhvr>
                                        <p:cTn id="37"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75"/>
                                        </p:tgtEl>
                                        <p:attrNameLst>
                                          <p:attrName>style.visibility</p:attrName>
                                        </p:attrNameLst>
                                      </p:cBhvr>
                                      <p:to>
                                        <p:strVal val="visible"/>
                                      </p:to>
                                    </p:set>
                                    <p:animEffect transition="in" filter="fade">
                                      <p:cBhvr>
                                        <p:cTn id="42" dur="1000"/>
                                        <p:tgtEl>
                                          <p:spTgt spid="675"/>
                                        </p:tgtEl>
                                      </p:cBhvr>
                                    </p:animEffect>
                                    <p:anim calcmode="lin" valueType="num">
                                      <p:cBhvr>
                                        <p:cTn id="43" dur="1000" fill="hold"/>
                                        <p:tgtEl>
                                          <p:spTgt spid="675"/>
                                        </p:tgtEl>
                                        <p:attrNameLst>
                                          <p:attrName>ppt_x</p:attrName>
                                        </p:attrNameLst>
                                      </p:cBhvr>
                                      <p:tavLst>
                                        <p:tav tm="0">
                                          <p:val>
                                            <p:strVal val="#ppt_x"/>
                                          </p:val>
                                        </p:tav>
                                        <p:tav tm="100000">
                                          <p:val>
                                            <p:strVal val="#ppt_x"/>
                                          </p:val>
                                        </p:tav>
                                      </p:tavLst>
                                    </p:anim>
                                    <p:anim calcmode="lin" valueType="num">
                                      <p:cBhvr>
                                        <p:cTn id="44" dur="1000" fill="hold"/>
                                        <p:tgtEl>
                                          <p:spTgt spid="67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5"/>
                                        </p:tgtEl>
                                        <p:attrNameLst>
                                          <p:attrName>style.visibility</p:attrName>
                                        </p:attrNameLst>
                                      </p:cBhvr>
                                      <p:to>
                                        <p:strVal val="visible"/>
                                      </p:to>
                                    </p:set>
                                    <p:animEffect transition="in" filter="fade">
                                      <p:cBhvr>
                                        <p:cTn id="49" dur="1000"/>
                                        <p:tgtEl>
                                          <p:spTgt spid="685"/>
                                        </p:tgtEl>
                                      </p:cBhvr>
                                    </p:animEffect>
                                    <p:anim calcmode="lin" valueType="num">
                                      <p:cBhvr>
                                        <p:cTn id="50" dur="1000" fill="hold"/>
                                        <p:tgtEl>
                                          <p:spTgt spid="685"/>
                                        </p:tgtEl>
                                        <p:attrNameLst>
                                          <p:attrName>ppt_x</p:attrName>
                                        </p:attrNameLst>
                                      </p:cBhvr>
                                      <p:tavLst>
                                        <p:tav tm="0">
                                          <p:val>
                                            <p:strVal val="#ppt_x"/>
                                          </p:val>
                                        </p:tav>
                                        <p:tav tm="100000">
                                          <p:val>
                                            <p:strVal val="#ppt_x"/>
                                          </p:val>
                                        </p:tav>
                                      </p:tavLst>
                                    </p:anim>
                                    <p:anim calcmode="lin" valueType="num">
                                      <p:cBhvr>
                                        <p:cTn id="51" dur="1000" fill="hold"/>
                                        <p:tgtEl>
                                          <p:spTgt spid="68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86"/>
                                        </p:tgtEl>
                                        <p:attrNameLst>
                                          <p:attrName>style.visibility</p:attrName>
                                        </p:attrNameLst>
                                      </p:cBhvr>
                                      <p:to>
                                        <p:strVal val="visible"/>
                                      </p:to>
                                    </p:set>
                                    <p:animEffect transition="in" filter="fade">
                                      <p:cBhvr>
                                        <p:cTn id="56" dur="1000"/>
                                        <p:tgtEl>
                                          <p:spTgt spid="686"/>
                                        </p:tgtEl>
                                      </p:cBhvr>
                                    </p:animEffect>
                                    <p:anim calcmode="lin" valueType="num">
                                      <p:cBhvr>
                                        <p:cTn id="57" dur="1000" fill="hold"/>
                                        <p:tgtEl>
                                          <p:spTgt spid="686"/>
                                        </p:tgtEl>
                                        <p:attrNameLst>
                                          <p:attrName>ppt_x</p:attrName>
                                        </p:attrNameLst>
                                      </p:cBhvr>
                                      <p:tavLst>
                                        <p:tav tm="0">
                                          <p:val>
                                            <p:strVal val="#ppt_x"/>
                                          </p:val>
                                        </p:tav>
                                        <p:tav tm="100000">
                                          <p:val>
                                            <p:strVal val="#ppt_x"/>
                                          </p:val>
                                        </p:tav>
                                      </p:tavLst>
                                    </p:anim>
                                    <p:anim calcmode="lin" valueType="num">
                                      <p:cBhvr>
                                        <p:cTn id="58" dur="1000" fill="hold"/>
                                        <p:tgtEl>
                                          <p:spTgt spid="6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p:bldP spid="675" grpId="0"/>
      <p:bldP spid="676" grpId="0"/>
      <p:bldP spid="678" grpId="0" animBg="1"/>
      <p:bldP spid="684" grpId="0" animBg="1"/>
      <p:bldP spid="685" grpId="0" animBg="1"/>
      <p:bldP spid="68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693"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发展质量和效益稳步提升</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695" name="矩形"/>
          <p:cNvSpPr>
            <a:spLocks/>
          </p:cNvSpPr>
          <p:nvPr/>
        </p:nvSpPr>
        <p:spPr>
          <a:xfrm>
            <a:off x="4315642" y="1136720"/>
            <a:ext cx="2544325" cy="430883"/>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10000"/>
              </a:lnSpc>
              <a:spcBef>
                <a:spcPts val="0"/>
              </a:spcBef>
              <a:spcAft>
                <a:spcPts val="0"/>
              </a:spcAft>
              <a:buNone/>
            </a:pPr>
            <a:r>
              <a:rPr lang="zh-CN" altLang="en-US" sz="2000" b="1" u="none" strike="noStrike" kern="1200" cap="none" spc="0" baseline="0" dirty="0">
                <a:solidFill>
                  <a:schemeClr val="bg1"/>
                </a:solidFill>
                <a:latin typeface="微软雅黑" charset="0"/>
                <a:ea typeface="微软雅黑" charset="0"/>
                <a:cs typeface="微软雅黑" charset="0"/>
              </a:rPr>
              <a:t>这些成绩的取得：</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696" name="圆角矩形"/>
          <p:cNvSpPr>
            <a:spLocks/>
          </p:cNvSpPr>
          <p:nvPr/>
        </p:nvSpPr>
        <p:spPr>
          <a:xfrm>
            <a:off x="1762388" y="1917998"/>
            <a:ext cx="7295841" cy="785555"/>
          </a:xfrm>
          <a:prstGeom prst="roundRect">
            <a:avLst>
              <a:gd name="adj" fmla="val 16666"/>
            </a:avLst>
          </a:prstGeom>
          <a:solidFill>
            <a:srgbClr val="FFFF99"/>
          </a:solidFill>
          <a:ln w="9525" cap="flat" cmpd="sng">
            <a:noFill/>
            <a:prstDash val="solid"/>
            <a:miter/>
          </a:ln>
          <a:effectLst>
            <a:glow rad="228600">
              <a:srgbClr val="FFCC00">
                <a:alpha val="40000"/>
              </a:srgbClr>
            </a:glow>
            <a:innerShdw blurRad="63500" dist="50800" dir="2700000">
              <a:srgbClr val="000000">
                <a:alpha val="49803"/>
              </a:srgbClr>
            </a:innerShdw>
          </a:effectLst>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Times New Roman" charset="0"/>
              </a:rPr>
              <a:t>是以习近平同志为核心的党中央科学决策、坚强领导的结果</a:t>
            </a:r>
          </a:p>
        </p:txBody>
      </p:sp>
      <p:sp>
        <p:nvSpPr>
          <p:cNvPr id="697" name="圆角矩形"/>
          <p:cNvSpPr>
            <a:spLocks/>
          </p:cNvSpPr>
          <p:nvPr/>
        </p:nvSpPr>
        <p:spPr>
          <a:xfrm>
            <a:off x="1762388" y="3104414"/>
            <a:ext cx="7374397" cy="827613"/>
          </a:xfrm>
          <a:prstGeom prst="roundRect">
            <a:avLst>
              <a:gd name="adj" fmla="val 16666"/>
            </a:avLst>
          </a:prstGeom>
          <a:solidFill>
            <a:srgbClr val="FFFF99"/>
          </a:solidFill>
          <a:ln w="9525" cap="flat" cmpd="sng">
            <a:noFill/>
            <a:prstDash val="solid"/>
            <a:miter/>
          </a:ln>
          <a:effectLst>
            <a:glow rad="228600">
              <a:srgbClr val="FFCC00">
                <a:alpha val="40000"/>
              </a:srgbClr>
            </a:glow>
            <a:innerShdw blurRad="63500" dist="50800" dir="2700000">
              <a:srgbClr val="000000">
                <a:alpha val="49803"/>
              </a:srgbClr>
            </a:innerShdw>
          </a:effectLst>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Times New Roman" charset="0"/>
              </a:rPr>
              <a:t>是习近平总书记关于推动长江经济带发展重要讲话精神指导的结果</a:t>
            </a:r>
          </a:p>
        </p:txBody>
      </p:sp>
      <p:sp>
        <p:nvSpPr>
          <p:cNvPr id="698" name="圆角矩形"/>
          <p:cNvSpPr>
            <a:spLocks/>
          </p:cNvSpPr>
          <p:nvPr/>
        </p:nvSpPr>
        <p:spPr>
          <a:xfrm>
            <a:off x="1762387" y="4189897"/>
            <a:ext cx="7374397" cy="827612"/>
          </a:xfrm>
          <a:prstGeom prst="roundRect">
            <a:avLst>
              <a:gd name="adj" fmla="val 16666"/>
            </a:avLst>
          </a:prstGeom>
          <a:solidFill>
            <a:srgbClr val="FFFF99"/>
          </a:solidFill>
          <a:ln w="9525" cap="flat" cmpd="sng">
            <a:noFill/>
            <a:prstDash val="solid"/>
            <a:miter/>
          </a:ln>
          <a:effectLst>
            <a:glow rad="228600">
              <a:srgbClr val="FFCC00">
                <a:alpha val="40000"/>
              </a:srgbClr>
            </a:glow>
            <a:innerShdw blurRad="63500" dist="50800" dir="2700000">
              <a:srgbClr val="000000">
                <a:alpha val="49803"/>
              </a:srgbClr>
            </a:innerShdw>
          </a:effectLst>
        </p:spPr>
        <p:txBody>
          <a:bodyPr vert="horz" wrap="square" lIns="91440" tIns="45720" rIns="91440" bIns="45720" anchor="ctr" anchorCtr="0">
            <a:prstTxWarp prst="textNoShape">
              <a:avLst/>
            </a:prstTxWarp>
          </a:bodyPr>
          <a:lstStyle/>
          <a:p>
            <a:r>
              <a:rPr lang="zh-CN" altLang="en-US" sz="2200" b="1" dirty="0">
                <a:latin typeface="微软雅黑" charset="0"/>
                <a:ea typeface="微软雅黑" charset="0"/>
              </a:rPr>
              <a:t>是推动长江经济带发展领导</a:t>
            </a:r>
            <a:r>
              <a:rPr lang="zh-CN" altLang="en-US" sz="2200" b="1" u="none" strike="noStrike" kern="1200" cap="none" spc="0" baseline="0" dirty="0">
                <a:solidFill>
                  <a:schemeClr val="tx1"/>
                </a:solidFill>
                <a:latin typeface="微软雅黑" charset="0"/>
                <a:ea typeface="微软雅黑" charset="0"/>
                <a:cs typeface="Times New Roman" charset="0"/>
              </a:rPr>
              <a:t>小组统筹协调和精心部署的结果</a:t>
            </a:r>
          </a:p>
        </p:txBody>
      </p:sp>
      <p:sp>
        <p:nvSpPr>
          <p:cNvPr id="699" name="圆角矩形"/>
          <p:cNvSpPr>
            <a:spLocks/>
          </p:cNvSpPr>
          <p:nvPr/>
        </p:nvSpPr>
        <p:spPr>
          <a:xfrm>
            <a:off x="1762387" y="5307473"/>
            <a:ext cx="7374397" cy="827613"/>
          </a:xfrm>
          <a:prstGeom prst="roundRect">
            <a:avLst>
              <a:gd name="adj" fmla="val 16666"/>
            </a:avLst>
          </a:prstGeom>
          <a:solidFill>
            <a:srgbClr val="FFFF99"/>
          </a:solidFill>
          <a:ln w="9525" cap="flat" cmpd="sng">
            <a:noFill/>
            <a:prstDash val="solid"/>
            <a:miter/>
          </a:ln>
          <a:effectLst>
            <a:glow rad="228600">
              <a:srgbClr val="FFCC00">
                <a:alpha val="40000"/>
              </a:srgbClr>
            </a:glow>
            <a:innerShdw blurRad="63500" dist="50800" dir="2700000">
              <a:srgbClr val="000000">
                <a:alpha val="49803"/>
              </a:srgbClr>
            </a:innerShdw>
          </a:effectLst>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Times New Roman" charset="0"/>
              </a:rPr>
              <a:t>是沿江省市积极履行主体责任和有关部门单位密切配合、真抓实干的结果</a:t>
            </a:r>
          </a:p>
        </p:txBody>
      </p:sp>
    </p:spTree>
    <p:extLst>
      <p:ext uri="{BB962C8B-B14F-4D97-AF65-F5344CB8AC3E}">
        <p14:creationId xmlns:p14="http://schemas.microsoft.com/office/powerpoint/2010/main" val="783528816"/>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barn(outVertical)">
                                      <p:cBhvr>
                                        <p:cTn id="7" dur="500"/>
                                        <p:tgtEl>
                                          <p:spTgt spid="6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5"/>
                                        </p:tgtEl>
                                        <p:attrNameLst>
                                          <p:attrName>style.visibility</p:attrName>
                                        </p:attrNameLst>
                                      </p:cBhvr>
                                      <p:to>
                                        <p:strVal val="visible"/>
                                      </p:to>
                                    </p:set>
                                    <p:animEffect transition="in" filter="wipe(left)">
                                      <p:cBhvr>
                                        <p:cTn id="12" dur="500"/>
                                        <p:tgtEl>
                                          <p:spTgt spid="69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96"/>
                                        </p:tgtEl>
                                        <p:attrNameLst>
                                          <p:attrName>style.visibility</p:attrName>
                                        </p:attrNameLst>
                                      </p:cBhvr>
                                      <p:to>
                                        <p:strVal val="visible"/>
                                      </p:to>
                                    </p:set>
                                    <p:animEffect transition="in" filter="fade">
                                      <p:cBhvr>
                                        <p:cTn id="17" dur="1000"/>
                                        <p:tgtEl>
                                          <p:spTgt spid="696"/>
                                        </p:tgtEl>
                                      </p:cBhvr>
                                    </p:animEffect>
                                    <p:anim calcmode="lin" valueType="num">
                                      <p:cBhvr>
                                        <p:cTn id="18" dur="1000" fill="hold"/>
                                        <p:tgtEl>
                                          <p:spTgt spid="696"/>
                                        </p:tgtEl>
                                        <p:attrNameLst>
                                          <p:attrName>ppt_x</p:attrName>
                                        </p:attrNameLst>
                                      </p:cBhvr>
                                      <p:tavLst>
                                        <p:tav tm="0">
                                          <p:val>
                                            <p:strVal val="#ppt_x"/>
                                          </p:val>
                                        </p:tav>
                                        <p:tav tm="100000">
                                          <p:val>
                                            <p:strVal val="#ppt_x"/>
                                          </p:val>
                                        </p:tav>
                                      </p:tavLst>
                                    </p:anim>
                                    <p:anim calcmode="lin" valueType="num">
                                      <p:cBhvr>
                                        <p:cTn id="19" dur="1000" fill="hold"/>
                                        <p:tgtEl>
                                          <p:spTgt spid="69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97"/>
                                        </p:tgtEl>
                                        <p:attrNameLst>
                                          <p:attrName>style.visibility</p:attrName>
                                        </p:attrNameLst>
                                      </p:cBhvr>
                                      <p:to>
                                        <p:strVal val="visible"/>
                                      </p:to>
                                    </p:set>
                                    <p:animEffect transition="in" filter="fade">
                                      <p:cBhvr>
                                        <p:cTn id="24" dur="1000"/>
                                        <p:tgtEl>
                                          <p:spTgt spid="697"/>
                                        </p:tgtEl>
                                      </p:cBhvr>
                                    </p:animEffect>
                                    <p:anim calcmode="lin" valueType="num">
                                      <p:cBhvr>
                                        <p:cTn id="25" dur="1000" fill="hold"/>
                                        <p:tgtEl>
                                          <p:spTgt spid="697"/>
                                        </p:tgtEl>
                                        <p:attrNameLst>
                                          <p:attrName>ppt_x</p:attrName>
                                        </p:attrNameLst>
                                      </p:cBhvr>
                                      <p:tavLst>
                                        <p:tav tm="0">
                                          <p:val>
                                            <p:strVal val="#ppt_x"/>
                                          </p:val>
                                        </p:tav>
                                        <p:tav tm="100000">
                                          <p:val>
                                            <p:strVal val="#ppt_x"/>
                                          </p:val>
                                        </p:tav>
                                      </p:tavLst>
                                    </p:anim>
                                    <p:anim calcmode="lin" valueType="num">
                                      <p:cBhvr>
                                        <p:cTn id="26" dur="1000" fill="hold"/>
                                        <p:tgtEl>
                                          <p:spTgt spid="69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98"/>
                                        </p:tgtEl>
                                        <p:attrNameLst>
                                          <p:attrName>style.visibility</p:attrName>
                                        </p:attrNameLst>
                                      </p:cBhvr>
                                      <p:to>
                                        <p:strVal val="visible"/>
                                      </p:to>
                                    </p:set>
                                    <p:animEffect transition="in" filter="fade">
                                      <p:cBhvr>
                                        <p:cTn id="31" dur="1000"/>
                                        <p:tgtEl>
                                          <p:spTgt spid="698"/>
                                        </p:tgtEl>
                                      </p:cBhvr>
                                    </p:animEffect>
                                    <p:anim calcmode="lin" valueType="num">
                                      <p:cBhvr>
                                        <p:cTn id="32" dur="1000" fill="hold"/>
                                        <p:tgtEl>
                                          <p:spTgt spid="698"/>
                                        </p:tgtEl>
                                        <p:attrNameLst>
                                          <p:attrName>ppt_x</p:attrName>
                                        </p:attrNameLst>
                                      </p:cBhvr>
                                      <p:tavLst>
                                        <p:tav tm="0">
                                          <p:val>
                                            <p:strVal val="#ppt_x"/>
                                          </p:val>
                                        </p:tav>
                                        <p:tav tm="100000">
                                          <p:val>
                                            <p:strVal val="#ppt_x"/>
                                          </p:val>
                                        </p:tav>
                                      </p:tavLst>
                                    </p:anim>
                                    <p:anim calcmode="lin" valueType="num">
                                      <p:cBhvr>
                                        <p:cTn id="33" dur="1000" fill="hold"/>
                                        <p:tgtEl>
                                          <p:spTgt spid="69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99"/>
                                        </p:tgtEl>
                                        <p:attrNameLst>
                                          <p:attrName>style.visibility</p:attrName>
                                        </p:attrNameLst>
                                      </p:cBhvr>
                                      <p:to>
                                        <p:strVal val="visible"/>
                                      </p:to>
                                    </p:set>
                                    <p:animEffect transition="in" filter="fade">
                                      <p:cBhvr>
                                        <p:cTn id="38" dur="1000"/>
                                        <p:tgtEl>
                                          <p:spTgt spid="699"/>
                                        </p:tgtEl>
                                      </p:cBhvr>
                                    </p:animEffect>
                                    <p:anim calcmode="lin" valueType="num">
                                      <p:cBhvr>
                                        <p:cTn id="39" dur="1000" fill="hold"/>
                                        <p:tgtEl>
                                          <p:spTgt spid="699"/>
                                        </p:tgtEl>
                                        <p:attrNameLst>
                                          <p:attrName>ppt_x</p:attrName>
                                        </p:attrNameLst>
                                      </p:cBhvr>
                                      <p:tavLst>
                                        <p:tav tm="0">
                                          <p:val>
                                            <p:strVal val="#ppt_x"/>
                                          </p:val>
                                        </p:tav>
                                        <p:tav tm="100000">
                                          <p:val>
                                            <p:strVal val="#ppt_x"/>
                                          </p:val>
                                        </p:tav>
                                      </p:tavLst>
                                    </p:anim>
                                    <p:anim calcmode="lin" valueType="num">
                                      <p:cBhvr>
                                        <p:cTn id="40" dur="1000" fill="hold"/>
                                        <p:tgtEl>
                                          <p:spTgt spid="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p:bldP spid="695" grpId="0" animBg="1"/>
      <p:bldP spid="696" grpId="0" animBg="1"/>
      <p:bldP spid="697" grpId="0" animBg="1"/>
      <p:bldP spid="698" grpId="0" animBg="1"/>
      <p:bldP spid="6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06"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发展质量和效益稳步提升</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707" name="曲线"/>
          <p:cNvSpPr>
            <a:spLocks/>
          </p:cNvSpPr>
          <p:nvPr/>
        </p:nvSpPr>
        <p:spPr>
          <a:xfrm>
            <a:off x="1533398" y="2365410"/>
            <a:ext cx="681022" cy="540513"/>
          </a:xfrm>
          <a:custGeom>
            <a:avLst/>
            <a:gdLst>
              <a:gd name="T1" fmla="*/ 0 w 21600"/>
              <a:gd name="T2" fmla="*/ 0 h 21600"/>
              <a:gd name="T3" fmla="*/ 21600 w 21600"/>
              <a:gd name="T4" fmla="*/ 21600 h 21600"/>
            </a:gdLst>
            <a:ahLst/>
            <a:cxnLst/>
            <a:rect l="T1" t="T2" r="T3" b="T4"/>
            <a:pathLst>
              <a:path w="21600" h="21600">
                <a:moveTo>
                  <a:pt x="2967" y="0"/>
                </a:moveTo>
                <a:lnTo>
                  <a:pt x="18629" y="0"/>
                </a:lnTo>
                <a:cubicBezTo>
                  <a:pt x="20268" y="0"/>
                  <a:pt x="21600" y="1285"/>
                  <a:pt x="21600" y="2874"/>
                </a:cubicBezTo>
                <a:lnTo>
                  <a:pt x="21600" y="14382"/>
                </a:lnTo>
                <a:cubicBezTo>
                  <a:pt x="21600" y="15970"/>
                  <a:pt x="20268" y="17258"/>
                  <a:pt x="18629" y="17258"/>
                </a:cubicBezTo>
                <a:lnTo>
                  <a:pt x="17172" y="17258"/>
                </a:lnTo>
                <a:lnTo>
                  <a:pt x="18135" y="21600"/>
                </a:lnTo>
                <a:lnTo>
                  <a:pt x="14021" y="17258"/>
                </a:lnTo>
                <a:lnTo>
                  <a:pt x="2967" y="17258"/>
                </a:lnTo>
                <a:cubicBezTo>
                  <a:pt x="1327" y="17258"/>
                  <a:pt x="0" y="15970"/>
                  <a:pt x="0" y="14382"/>
                </a:cubicBezTo>
                <a:lnTo>
                  <a:pt x="0" y="2874"/>
                </a:lnTo>
                <a:cubicBezTo>
                  <a:pt x="0" y="1285"/>
                  <a:pt x="1327" y="0"/>
                  <a:pt x="2967"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1</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708" name="圆角矩形"/>
          <p:cNvSpPr>
            <a:spLocks/>
          </p:cNvSpPr>
          <p:nvPr/>
        </p:nvSpPr>
        <p:spPr>
          <a:xfrm>
            <a:off x="1306373" y="2976017"/>
            <a:ext cx="3927387" cy="929647"/>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一是共抓大保护的责任尚需进一步传导压实</a:t>
            </a:r>
            <a:endParaRPr lang="zh-CN" altLang="en-US" sz="2200" b="1" u="none" strike="noStrike" kern="1200" cap="none" spc="0" baseline="0" dirty="0">
              <a:solidFill>
                <a:schemeClr val="tx1"/>
              </a:solidFill>
              <a:latin typeface="黑体" pitchFamily="49" charset="-122"/>
              <a:ea typeface="黑体" pitchFamily="49" charset="-122"/>
              <a:cs typeface="微软雅黑" charset="0"/>
            </a:endParaRPr>
          </a:p>
        </p:txBody>
      </p:sp>
      <p:sp>
        <p:nvSpPr>
          <p:cNvPr id="709" name="曲线"/>
          <p:cNvSpPr>
            <a:spLocks/>
          </p:cNvSpPr>
          <p:nvPr/>
        </p:nvSpPr>
        <p:spPr>
          <a:xfrm>
            <a:off x="6347191" y="2393984"/>
            <a:ext cx="681023" cy="540513"/>
          </a:xfrm>
          <a:custGeom>
            <a:avLst/>
            <a:gdLst>
              <a:gd name="T1" fmla="*/ 0 w 21600"/>
              <a:gd name="T2" fmla="*/ 0 h 21600"/>
              <a:gd name="T3" fmla="*/ 21600 w 21600"/>
              <a:gd name="T4" fmla="*/ 21600 h 21600"/>
            </a:gdLst>
            <a:ahLst/>
            <a:cxnLst/>
            <a:rect l="T1" t="T2" r="T3" b="T4"/>
            <a:pathLst>
              <a:path w="21600" h="21600">
                <a:moveTo>
                  <a:pt x="2968" y="0"/>
                </a:moveTo>
                <a:lnTo>
                  <a:pt x="18630" y="0"/>
                </a:lnTo>
                <a:cubicBezTo>
                  <a:pt x="20269" y="0"/>
                  <a:pt x="21600" y="1285"/>
                  <a:pt x="21600" y="2876"/>
                </a:cubicBezTo>
                <a:lnTo>
                  <a:pt x="21600" y="14382"/>
                </a:lnTo>
                <a:cubicBezTo>
                  <a:pt x="21600" y="15970"/>
                  <a:pt x="20269" y="17258"/>
                  <a:pt x="18630" y="17258"/>
                </a:cubicBezTo>
                <a:lnTo>
                  <a:pt x="17172" y="17258"/>
                </a:lnTo>
                <a:lnTo>
                  <a:pt x="18134" y="21600"/>
                </a:lnTo>
                <a:lnTo>
                  <a:pt x="14021" y="17258"/>
                </a:lnTo>
                <a:lnTo>
                  <a:pt x="2968" y="17258"/>
                </a:lnTo>
                <a:cubicBezTo>
                  <a:pt x="1329" y="17258"/>
                  <a:pt x="0" y="15970"/>
                  <a:pt x="0" y="14382"/>
                </a:cubicBezTo>
                <a:lnTo>
                  <a:pt x="0" y="2876"/>
                </a:lnTo>
                <a:cubicBezTo>
                  <a:pt x="0" y="1285"/>
                  <a:pt x="1329" y="0"/>
                  <a:pt x="2968"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2</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710" name="圆角矩形"/>
          <p:cNvSpPr>
            <a:spLocks/>
          </p:cNvSpPr>
          <p:nvPr/>
        </p:nvSpPr>
        <p:spPr>
          <a:xfrm>
            <a:off x="6451962" y="3042870"/>
            <a:ext cx="4799345" cy="875085"/>
          </a:xfrm>
          <a:prstGeom prst="roundRect">
            <a:avLst>
              <a:gd name="adj" fmla="val 16666"/>
            </a:avLst>
          </a:prstGeom>
          <a:noFill/>
          <a:ln w="76200" cap="flat" cmpd="sng">
            <a:solidFill>
              <a:srgbClr val="FF7C80"/>
            </a:solidFill>
            <a:prstDash val="sysDot"/>
            <a:round/>
          </a:ln>
        </p:spPr>
        <p:txBody>
          <a:bodyPr vert="horz" wrap="square" lIns="91438" tIns="45719" rIns="91438" bIns="45719" anchor="ctr" anchorCtr="0">
            <a:prstTxWarp prst="textNoShape">
              <a:avLst/>
            </a:prstTxWarp>
          </a:bodyPr>
          <a:lstStyle/>
          <a:p>
            <a:pPr marL="0" indent="0" algn="just">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二是资源环境和生态问题仍然突出</a:t>
            </a:r>
          </a:p>
        </p:txBody>
      </p:sp>
      <p:sp>
        <p:nvSpPr>
          <p:cNvPr id="711" name="曲线"/>
          <p:cNvSpPr>
            <a:spLocks/>
          </p:cNvSpPr>
          <p:nvPr/>
        </p:nvSpPr>
        <p:spPr>
          <a:xfrm>
            <a:off x="1514756" y="4291096"/>
            <a:ext cx="681023" cy="540513"/>
          </a:xfrm>
          <a:custGeom>
            <a:avLst/>
            <a:gdLst>
              <a:gd name="T1" fmla="*/ 0 w 21600"/>
              <a:gd name="T2" fmla="*/ 0 h 21600"/>
              <a:gd name="T3" fmla="*/ 21600 w 21600"/>
              <a:gd name="T4" fmla="*/ 21600 h 21600"/>
            </a:gdLst>
            <a:ahLst/>
            <a:cxnLst/>
            <a:rect l="T1" t="T2" r="T3" b="T4"/>
            <a:pathLst>
              <a:path w="21600" h="21600">
                <a:moveTo>
                  <a:pt x="2966" y="0"/>
                </a:moveTo>
                <a:lnTo>
                  <a:pt x="18629" y="0"/>
                </a:lnTo>
                <a:cubicBezTo>
                  <a:pt x="20267" y="0"/>
                  <a:pt x="21600" y="1284"/>
                  <a:pt x="21600" y="2876"/>
                </a:cubicBezTo>
                <a:lnTo>
                  <a:pt x="21600" y="14382"/>
                </a:lnTo>
                <a:cubicBezTo>
                  <a:pt x="21600" y="15970"/>
                  <a:pt x="20267" y="17258"/>
                  <a:pt x="18629" y="17258"/>
                </a:cubicBezTo>
                <a:lnTo>
                  <a:pt x="17173" y="17258"/>
                </a:lnTo>
                <a:lnTo>
                  <a:pt x="18136" y="21600"/>
                </a:lnTo>
                <a:lnTo>
                  <a:pt x="14020" y="17258"/>
                </a:lnTo>
                <a:lnTo>
                  <a:pt x="2966" y="17258"/>
                </a:lnTo>
                <a:cubicBezTo>
                  <a:pt x="1327" y="17258"/>
                  <a:pt x="0" y="15970"/>
                  <a:pt x="0" y="14382"/>
                </a:cubicBezTo>
                <a:lnTo>
                  <a:pt x="0" y="2876"/>
                </a:lnTo>
                <a:cubicBezTo>
                  <a:pt x="0" y="1284"/>
                  <a:pt x="1327" y="0"/>
                  <a:pt x="2966"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3</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712" name="圆角矩形"/>
          <p:cNvSpPr>
            <a:spLocks/>
          </p:cNvSpPr>
          <p:nvPr/>
        </p:nvSpPr>
        <p:spPr>
          <a:xfrm>
            <a:off x="1326895" y="4872762"/>
            <a:ext cx="4437114" cy="851295"/>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三是综合立体交通走廊的综合效益尚未完全显现</a:t>
            </a:r>
          </a:p>
        </p:txBody>
      </p:sp>
      <p:sp>
        <p:nvSpPr>
          <p:cNvPr id="713" name="曲线"/>
          <p:cNvSpPr>
            <a:spLocks/>
          </p:cNvSpPr>
          <p:nvPr/>
        </p:nvSpPr>
        <p:spPr>
          <a:xfrm>
            <a:off x="6445386" y="4221475"/>
            <a:ext cx="681023" cy="540513"/>
          </a:xfrm>
          <a:custGeom>
            <a:avLst/>
            <a:gdLst>
              <a:gd name="T1" fmla="*/ 0 w 21600"/>
              <a:gd name="T2" fmla="*/ 0 h 21600"/>
              <a:gd name="T3" fmla="*/ 21600 w 21600"/>
              <a:gd name="T4" fmla="*/ 21600 h 21600"/>
            </a:gdLst>
            <a:ahLst/>
            <a:cxnLst/>
            <a:rect l="T1" t="T2" r="T3" b="T4"/>
            <a:pathLst>
              <a:path w="21600" h="21600">
                <a:moveTo>
                  <a:pt x="2968" y="0"/>
                </a:moveTo>
                <a:lnTo>
                  <a:pt x="18630" y="0"/>
                </a:lnTo>
                <a:cubicBezTo>
                  <a:pt x="20269" y="0"/>
                  <a:pt x="21600" y="1284"/>
                  <a:pt x="21600" y="2876"/>
                </a:cubicBezTo>
                <a:lnTo>
                  <a:pt x="21600" y="14382"/>
                </a:lnTo>
                <a:cubicBezTo>
                  <a:pt x="21600" y="15970"/>
                  <a:pt x="20269" y="17258"/>
                  <a:pt x="18630" y="17258"/>
                </a:cubicBezTo>
                <a:lnTo>
                  <a:pt x="17172" y="17258"/>
                </a:lnTo>
                <a:lnTo>
                  <a:pt x="18134" y="21600"/>
                </a:lnTo>
                <a:lnTo>
                  <a:pt x="14021" y="17258"/>
                </a:lnTo>
                <a:lnTo>
                  <a:pt x="2968" y="17258"/>
                </a:lnTo>
                <a:cubicBezTo>
                  <a:pt x="1329" y="17258"/>
                  <a:pt x="0" y="15970"/>
                  <a:pt x="0" y="14382"/>
                </a:cubicBezTo>
                <a:lnTo>
                  <a:pt x="0" y="2876"/>
                </a:lnTo>
                <a:cubicBezTo>
                  <a:pt x="0" y="1284"/>
                  <a:pt x="1329" y="0"/>
                  <a:pt x="2968" y="0"/>
                </a:cubicBezTo>
                <a:close/>
              </a:path>
            </a:pathLst>
          </a:custGeom>
          <a:solidFill>
            <a:schemeClr val="accent2"/>
          </a:solidFill>
          <a:ln w="12700" cap="flat" cmpd="sng">
            <a:noFill/>
            <a:prstDash val="solid"/>
            <a:round/>
          </a:ln>
        </p:spPr>
        <p:txBody>
          <a:bodyPr vert="horz" wrap="square" lIns="91440" tIns="45720" rIns="91440" bIns="252000" anchor="ctr" anchorCtr="0">
            <a:prstTxWarp prst="textNoShape">
              <a:avLst/>
            </a:prstTxWarp>
          </a:bodyPr>
          <a:lstStyle/>
          <a:p>
            <a:pPr marL="0" indent="0" algn="ctr" fontAlgn="auto">
              <a:lnSpc>
                <a:spcPct val="80000"/>
              </a:lnSpc>
              <a:spcBef>
                <a:spcPts val="0"/>
              </a:spcBef>
              <a:spcAft>
                <a:spcPts val="0"/>
              </a:spcAft>
              <a:buNone/>
            </a:pPr>
            <a:r>
              <a:rPr lang="en-US" altLang="zh-CN" sz="1900" b="1" u="none" strike="noStrike" kern="1200" cap="none" spc="0" baseline="0">
                <a:solidFill>
                  <a:srgbClr val="FFFFFF"/>
                </a:solidFill>
                <a:latin typeface="微软雅黑" charset="0"/>
                <a:ea typeface="微软雅黑" charset="0"/>
                <a:cs typeface="微软雅黑" charset="0"/>
              </a:rPr>
              <a:t>4</a:t>
            </a:r>
            <a:endParaRPr lang="zh-CN" altLang="en-US" sz="1900" b="1" u="none" strike="noStrike" kern="1200" cap="none" spc="0" baseline="0">
              <a:solidFill>
                <a:srgbClr val="FFFFFF"/>
              </a:solidFill>
              <a:latin typeface="微软雅黑" charset="0"/>
              <a:ea typeface="微软雅黑" charset="0"/>
              <a:cs typeface="微软雅黑" charset="0"/>
            </a:endParaRPr>
          </a:p>
        </p:txBody>
      </p:sp>
      <p:sp>
        <p:nvSpPr>
          <p:cNvPr id="714" name="圆角矩形"/>
          <p:cNvSpPr>
            <a:spLocks/>
          </p:cNvSpPr>
          <p:nvPr/>
        </p:nvSpPr>
        <p:spPr>
          <a:xfrm>
            <a:off x="6432914" y="4797883"/>
            <a:ext cx="5300723" cy="1025043"/>
          </a:xfrm>
          <a:prstGeom prst="roundRect">
            <a:avLst>
              <a:gd name="adj" fmla="val 16666"/>
            </a:avLst>
          </a:prstGeom>
          <a:noFill/>
          <a:ln w="76200" cap="flat" cmpd="sng">
            <a:solidFill>
              <a:srgbClr val="FF7C80"/>
            </a:solidFill>
            <a:prstDash val="sysDot"/>
            <a:round/>
          </a:ln>
        </p:spPr>
        <p:txBody>
          <a:bodyPr vert="horz" wrap="square" lIns="91438" tIns="45719" rIns="91438" bIns="45719" anchor="ctr" anchorCtr="0">
            <a:prstTxWarp prst="textNoShape">
              <a:avLst/>
            </a:prstTxWarp>
          </a:bodyPr>
          <a:lstStyle/>
          <a:p>
            <a:pPr marL="0" indent="0" algn="just">
              <a:lnSpc>
                <a:spcPct val="100000"/>
              </a:lnSpc>
              <a:spcBef>
                <a:spcPts val="0"/>
              </a:spcBef>
              <a:spcAft>
                <a:spcPts val="0"/>
              </a:spcAft>
              <a:buNone/>
            </a:pPr>
            <a:r>
              <a:rPr lang="zh-CN" altLang="en-US" sz="2200" b="1" u="none" strike="noStrike" kern="1200" cap="none" spc="0" baseline="0" dirty="0">
                <a:solidFill>
                  <a:schemeClr val="tx1"/>
                </a:solidFill>
                <a:latin typeface="微软雅黑" charset="0"/>
                <a:ea typeface="微软雅黑" charset="0"/>
                <a:cs typeface="微软雅黑" charset="0"/>
              </a:rPr>
              <a:t>四是协同发展体制机制有待进一步完善</a:t>
            </a:r>
          </a:p>
        </p:txBody>
      </p:sp>
      <p:grpSp>
        <p:nvGrpSpPr>
          <p:cNvPr id="718" name="组合"/>
          <p:cNvGrpSpPr>
            <a:grpSpLocks/>
          </p:cNvGrpSpPr>
          <p:nvPr/>
        </p:nvGrpSpPr>
        <p:grpSpPr>
          <a:xfrm>
            <a:off x="1483738" y="1277774"/>
            <a:ext cx="8181240" cy="834681"/>
            <a:chOff x="1483738" y="1277774"/>
            <a:chExt cx="8181240" cy="834681"/>
          </a:xfrm>
        </p:grpSpPr>
        <p:sp>
          <p:nvSpPr>
            <p:cNvPr id="715" name="圆角矩形"/>
            <p:cNvSpPr>
              <a:spLocks/>
            </p:cNvSpPr>
            <p:nvPr/>
          </p:nvSpPr>
          <p:spPr>
            <a:xfrm>
              <a:off x="1483738" y="1277774"/>
              <a:ext cx="8181240" cy="732745"/>
            </a:xfrm>
            <a:prstGeom prst="roundRect">
              <a:avLst>
                <a:gd name="adj" fmla="val 16666"/>
              </a:avLst>
            </a:prstGeom>
            <a:noFill/>
            <a:ln w="12700" cap="flat" cmpd="sng">
              <a:solidFill>
                <a:srgbClr val="B5490D"/>
              </a:solidFill>
              <a:prstDash val="solid"/>
              <a:miter/>
            </a:ln>
          </p:spPr>
        </p:sp>
        <p:sp>
          <p:nvSpPr>
            <p:cNvPr id="716" name="圆角矩形"/>
            <p:cNvSpPr>
              <a:spLocks/>
            </p:cNvSpPr>
            <p:nvPr/>
          </p:nvSpPr>
          <p:spPr>
            <a:xfrm>
              <a:off x="1659654" y="1358206"/>
              <a:ext cx="7881621" cy="534356"/>
            </a:xfrm>
            <a:prstGeom prst="roundRect">
              <a:avLst>
                <a:gd name="adj" fmla="val 16666"/>
              </a:avLst>
            </a:prstGeom>
            <a:solidFill>
              <a:srgbClr val="B5490D"/>
            </a:solidFill>
            <a:ln w="12700" cap="flat" cmpd="sng">
              <a:solidFill>
                <a:srgbClr val="FFFFFF"/>
              </a:solidFill>
              <a:prstDash val="solid"/>
              <a:miter/>
            </a:ln>
          </p:spPr>
        </p:sp>
        <p:sp>
          <p:nvSpPr>
            <p:cNvPr id="717" name="矩形"/>
            <p:cNvSpPr>
              <a:spLocks/>
            </p:cNvSpPr>
            <p:nvPr/>
          </p:nvSpPr>
          <p:spPr>
            <a:xfrm>
              <a:off x="1720132" y="1409317"/>
              <a:ext cx="7944843" cy="703138"/>
            </a:xfrm>
            <a:prstGeom prst="rect">
              <a:avLst/>
            </a:prstGeom>
            <a:noFill/>
            <a:ln w="9525" cap="flat" cmpd="sng">
              <a:noFill/>
              <a:prstDash val="solid"/>
              <a:miter/>
            </a:ln>
          </p:spPr>
          <p:txBody>
            <a:bodyPr vert="horz" wrap="square" lIns="0" tIns="0" rIns="91440" bIns="0" anchor="t" anchorCtr="1">
              <a:prstTxWarp prst="textNoShape">
                <a:avLst/>
              </a:prstTxWarp>
            </a:bodyPr>
            <a:lstStyle/>
            <a:p>
              <a:pPr marL="0" indent="0" algn="l" defTabSz="1217549" eaLnBrk="0" fontAlgn="base" latinLnBrk="0" hangingPunct="0">
                <a:lnSpc>
                  <a:spcPts val="3200"/>
                </a:lnSpc>
                <a:spcBef>
                  <a:spcPts val="0"/>
                </a:spcBef>
                <a:spcAft>
                  <a:spcPts val="0"/>
                </a:spcAft>
                <a:buNone/>
              </a:pPr>
              <a:r>
                <a:rPr lang="zh-CN" altLang="en-US" sz="2000" b="1" u="none" strike="noStrike" kern="0" cap="none" spc="0" baseline="0">
                  <a:solidFill>
                    <a:srgbClr val="FFFFFF"/>
                  </a:solidFill>
                  <a:latin typeface="微软雅黑" charset="0"/>
                  <a:ea typeface="微软雅黑" charset="0"/>
                  <a:cs typeface="微软雅黑" charset="0"/>
                </a:rPr>
                <a:t>在肯定成绩的同时，也要清醒看到面临的困难挑战和突出问题</a:t>
              </a:r>
              <a:endParaRPr lang="zh-CN" altLang="en-US" sz="2000" b="1" i="0" u="none" strike="noStrike" kern="0" cap="none" spc="0" baseline="0">
                <a:solidFill>
                  <a:srgbClr val="FFFFFF"/>
                </a:solidFill>
                <a:latin typeface="微软雅黑" charset="0"/>
                <a:ea typeface="微软雅黑" charset="0"/>
                <a:cs typeface="微软雅黑" charset="0"/>
              </a:endParaRPr>
            </a:p>
          </p:txBody>
        </p:sp>
      </p:grpSp>
      <p:pic>
        <p:nvPicPr>
          <p:cNvPr id="719"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72304067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barn(outVertical)">
                                      <p:cBhvr>
                                        <p:cTn id="7" dur="500"/>
                                        <p:tgtEl>
                                          <p:spTgt spid="70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18"/>
                                        </p:tgtEl>
                                        <p:attrNameLst>
                                          <p:attrName>style.visibility</p:attrName>
                                        </p:attrNameLst>
                                      </p:cBhvr>
                                      <p:to>
                                        <p:strVal val="visible"/>
                                      </p:to>
                                    </p:set>
                                    <p:animEffect transition="in" filter="fade">
                                      <p:cBhvr>
                                        <p:cTn id="10" dur="750"/>
                                        <p:tgtEl>
                                          <p:spTgt spid="718"/>
                                        </p:tgtEl>
                                      </p:cBhvr>
                                    </p:animEffect>
                                    <p:anim calcmode="lin" valueType="num">
                                      <p:cBhvr>
                                        <p:cTn id="11" dur="750" fill="hold"/>
                                        <p:tgtEl>
                                          <p:spTgt spid="718"/>
                                        </p:tgtEl>
                                        <p:attrNameLst>
                                          <p:attrName>ppt_x</p:attrName>
                                        </p:attrNameLst>
                                      </p:cBhvr>
                                      <p:tavLst>
                                        <p:tav tm="0">
                                          <p:val>
                                            <p:strVal val="#ppt_x"/>
                                          </p:val>
                                        </p:tav>
                                        <p:tav tm="100000">
                                          <p:val>
                                            <p:strVal val="#ppt_x"/>
                                          </p:val>
                                        </p:tav>
                                      </p:tavLst>
                                    </p:anim>
                                    <p:anim calcmode="lin" valueType="num">
                                      <p:cBhvr>
                                        <p:cTn id="12" dur="750" fill="hold"/>
                                        <p:tgtEl>
                                          <p:spTgt spid="718"/>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07"/>
                                        </p:tgtEl>
                                        <p:attrNameLst>
                                          <p:attrName>style.visibility</p:attrName>
                                        </p:attrNameLst>
                                      </p:cBhvr>
                                      <p:to>
                                        <p:strVal val="visible"/>
                                      </p:to>
                                    </p:set>
                                    <p:animEffect transition="in" filter="fade">
                                      <p:cBhvr>
                                        <p:cTn id="17" dur="750"/>
                                        <p:tgtEl>
                                          <p:spTgt spid="707"/>
                                        </p:tgtEl>
                                      </p:cBhvr>
                                    </p:animEffect>
                                    <p:anim calcmode="lin" valueType="num">
                                      <p:cBhvr>
                                        <p:cTn id="18" dur="750" fill="hold"/>
                                        <p:tgtEl>
                                          <p:spTgt spid="707"/>
                                        </p:tgtEl>
                                        <p:attrNameLst>
                                          <p:attrName>ppt_x</p:attrName>
                                        </p:attrNameLst>
                                      </p:cBhvr>
                                      <p:tavLst>
                                        <p:tav tm="0">
                                          <p:val>
                                            <p:strVal val="#ppt_x"/>
                                          </p:val>
                                        </p:tav>
                                        <p:tav tm="100000">
                                          <p:val>
                                            <p:strVal val="#ppt_x"/>
                                          </p:val>
                                        </p:tav>
                                      </p:tavLst>
                                    </p:anim>
                                    <p:anim calcmode="lin" valueType="num">
                                      <p:cBhvr>
                                        <p:cTn id="19" dur="750" fill="hold"/>
                                        <p:tgtEl>
                                          <p:spTgt spid="70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08"/>
                                        </p:tgtEl>
                                        <p:attrNameLst>
                                          <p:attrName>style.visibility</p:attrName>
                                        </p:attrNameLst>
                                      </p:cBhvr>
                                      <p:to>
                                        <p:strVal val="visible"/>
                                      </p:to>
                                    </p:set>
                                    <p:animEffect transition="in" filter="fade">
                                      <p:cBhvr>
                                        <p:cTn id="24" dur="1000"/>
                                        <p:tgtEl>
                                          <p:spTgt spid="708"/>
                                        </p:tgtEl>
                                      </p:cBhvr>
                                    </p:animEffect>
                                    <p:anim calcmode="lin" valueType="num">
                                      <p:cBhvr>
                                        <p:cTn id="25" dur="1000" fill="hold"/>
                                        <p:tgtEl>
                                          <p:spTgt spid="708"/>
                                        </p:tgtEl>
                                        <p:attrNameLst>
                                          <p:attrName>ppt_x</p:attrName>
                                        </p:attrNameLst>
                                      </p:cBhvr>
                                      <p:tavLst>
                                        <p:tav tm="0">
                                          <p:val>
                                            <p:strVal val="#ppt_x"/>
                                          </p:val>
                                        </p:tav>
                                        <p:tav tm="100000">
                                          <p:val>
                                            <p:strVal val="#ppt_x"/>
                                          </p:val>
                                        </p:tav>
                                      </p:tavLst>
                                    </p:anim>
                                    <p:anim calcmode="lin" valueType="num">
                                      <p:cBhvr>
                                        <p:cTn id="26" dur="1000" fill="hold"/>
                                        <p:tgtEl>
                                          <p:spTgt spid="70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09"/>
                                        </p:tgtEl>
                                        <p:attrNameLst>
                                          <p:attrName>style.visibility</p:attrName>
                                        </p:attrNameLst>
                                      </p:cBhvr>
                                      <p:to>
                                        <p:strVal val="visible"/>
                                      </p:to>
                                    </p:set>
                                    <p:animEffect transition="in" filter="fade">
                                      <p:cBhvr>
                                        <p:cTn id="31" dur="750"/>
                                        <p:tgtEl>
                                          <p:spTgt spid="709"/>
                                        </p:tgtEl>
                                      </p:cBhvr>
                                    </p:animEffect>
                                    <p:anim calcmode="lin" valueType="num">
                                      <p:cBhvr>
                                        <p:cTn id="32" dur="750" fill="hold"/>
                                        <p:tgtEl>
                                          <p:spTgt spid="709"/>
                                        </p:tgtEl>
                                        <p:attrNameLst>
                                          <p:attrName>ppt_x</p:attrName>
                                        </p:attrNameLst>
                                      </p:cBhvr>
                                      <p:tavLst>
                                        <p:tav tm="0">
                                          <p:val>
                                            <p:strVal val="#ppt_x"/>
                                          </p:val>
                                        </p:tav>
                                        <p:tav tm="100000">
                                          <p:val>
                                            <p:strVal val="#ppt_x"/>
                                          </p:val>
                                        </p:tav>
                                      </p:tavLst>
                                    </p:anim>
                                    <p:anim calcmode="lin" valueType="num">
                                      <p:cBhvr>
                                        <p:cTn id="33" dur="750" fill="hold"/>
                                        <p:tgtEl>
                                          <p:spTgt spid="70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10"/>
                                        </p:tgtEl>
                                        <p:attrNameLst>
                                          <p:attrName>style.visibility</p:attrName>
                                        </p:attrNameLst>
                                      </p:cBhvr>
                                      <p:to>
                                        <p:strVal val="visible"/>
                                      </p:to>
                                    </p:set>
                                    <p:animEffect transition="in" filter="fade">
                                      <p:cBhvr>
                                        <p:cTn id="38" dur="1000"/>
                                        <p:tgtEl>
                                          <p:spTgt spid="710"/>
                                        </p:tgtEl>
                                      </p:cBhvr>
                                    </p:animEffect>
                                    <p:anim calcmode="lin" valueType="num">
                                      <p:cBhvr>
                                        <p:cTn id="39" dur="1000" fill="hold"/>
                                        <p:tgtEl>
                                          <p:spTgt spid="710"/>
                                        </p:tgtEl>
                                        <p:attrNameLst>
                                          <p:attrName>ppt_x</p:attrName>
                                        </p:attrNameLst>
                                      </p:cBhvr>
                                      <p:tavLst>
                                        <p:tav tm="0">
                                          <p:val>
                                            <p:strVal val="#ppt_x"/>
                                          </p:val>
                                        </p:tav>
                                        <p:tav tm="100000">
                                          <p:val>
                                            <p:strVal val="#ppt_x"/>
                                          </p:val>
                                        </p:tav>
                                      </p:tavLst>
                                    </p:anim>
                                    <p:anim calcmode="lin" valueType="num">
                                      <p:cBhvr>
                                        <p:cTn id="40" dur="1000" fill="hold"/>
                                        <p:tgtEl>
                                          <p:spTgt spid="7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11"/>
                                        </p:tgtEl>
                                        <p:attrNameLst>
                                          <p:attrName>style.visibility</p:attrName>
                                        </p:attrNameLst>
                                      </p:cBhvr>
                                      <p:to>
                                        <p:strVal val="visible"/>
                                      </p:to>
                                    </p:set>
                                    <p:animEffect transition="in" filter="fade">
                                      <p:cBhvr>
                                        <p:cTn id="45" dur="750"/>
                                        <p:tgtEl>
                                          <p:spTgt spid="711"/>
                                        </p:tgtEl>
                                      </p:cBhvr>
                                    </p:animEffect>
                                    <p:anim calcmode="lin" valueType="num">
                                      <p:cBhvr>
                                        <p:cTn id="46" dur="750" fill="hold"/>
                                        <p:tgtEl>
                                          <p:spTgt spid="711"/>
                                        </p:tgtEl>
                                        <p:attrNameLst>
                                          <p:attrName>ppt_x</p:attrName>
                                        </p:attrNameLst>
                                      </p:cBhvr>
                                      <p:tavLst>
                                        <p:tav tm="0">
                                          <p:val>
                                            <p:strVal val="#ppt_x"/>
                                          </p:val>
                                        </p:tav>
                                        <p:tav tm="100000">
                                          <p:val>
                                            <p:strVal val="#ppt_x"/>
                                          </p:val>
                                        </p:tav>
                                      </p:tavLst>
                                    </p:anim>
                                    <p:anim calcmode="lin" valueType="num">
                                      <p:cBhvr>
                                        <p:cTn id="47" dur="750" fill="hold"/>
                                        <p:tgtEl>
                                          <p:spTgt spid="711"/>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12"/>
                                        </p:tgtEl>
                                        <p:attrNameLst>
                                          <p:attrName>style.visibility</p:attrName>
                                        </p:attrNameLst>
                                      </p:cBhvr>
                                      <p:to>
                                        <p:strVal val="visible"/>
                                      </p:to>
                                    </p:set>
                                    <p:animEffect transition="in" filter="fade">
                                      <p:cBhvr>
                                        <p:cTn id="52" dur="1000"/>
                                        <p:tgtEl>
                                          <p:spTgt spid="712"/>
                                        </p:tgtEl>
                                      </p:cBhvr>
                                    </p:animEffect>
                                    <p:anim calcmode="lin" valueType="num">
                                      <p:cBhvr>
                                        <p:cTn id="53" dur="1000" fill="hold"/>
                                        <p:tgtEl>
                                          <p:spTgt spid="712"/>
                                        </p:tgtEl>
                                        <p:attrNameLst>
                                          <p:attrName>ppt_x</p:attrName>
                                        </p:attrNameLst>
                                      </p:cBhvr>
                                      <p:tavLst>
                                        <p:tav tm="0">
                                          <p:val>
                                            <p:strVal val="#ppt_x"/>
                                          </p:val>
                                        </p:tav>
                                        <p:tav tm="100000">
                                          <p:val>
                                            <p:strVal val="#ppt_x"/>
                                          </p:val>
                                        </p:tav>
                                      </p:tavLst>
                                    </p:anim>
                                    <p:anim calcmode="lin" valueType="num">
                                      <p:cBhvr>
                                        <p:cTn id="54" dur="1000" fill="hold"/>
                                        <p:tgtEl>
                                          <p:spTgt spid="7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13"/>
                                        </p:tgtEl>
                                        <p:attrNameLst>
                                          <p:attrName>style.visibility</p:attrName>
                                        </p:attrNameLst>
                                      </p:cBhvr>
                                      <p:to>
                                        <p:strVal val="visible"/>
                                      </p:to>
                                    </p:set>
                                    <p:animEffect transition="in" filter="fade">
                                      <p:cBhvr>
                                        <p:cTn id="59" dur="750"/>
                                        <p:tgtEl>
                                          <p:spTgt spid="713"/>
                                        </p:tgtEl>
                                      </p:cBhvr>
                                    </p:animEffect>
                                    <p:anim calcmode="lin" valueType="num">
                                      <p:cBhvr>
                                        <p:cTn id="60" dur="750" fill="hold"/>
                                        <p:tgtEl>
                                          <p:spTgt spid="713"/>
                                        </p:tgtEl>
                                        <p:attrNameLst>
                                          <p:attrName>ppt_x</p:attrName>
                                        </p:attrNameLst>
                                      </p:cBhvr>
                                      <p:tavLst>
                                        <p:tav tm="0">
                                          <p:val>
                                            <p:strVal val="#ppt_x"/>
                                          </p:val>
                                        </p:tav>
                                        <p:tav tm="100000">
                                          <p:val>
                                            <p:strVal val="#ppt_x"/>
                                          </p:val>
                                        </p:tav>
                                      </p:tavLst>
                                    </p:anim>
                                    <p:anim calcmode="lin" valueType="num">
                                      <p:cBhvr>
                                        <p:cTn id="61" dur="75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14"/>
                                        </p:tgtEl>
                                        <p:attrNameLst>
                                          <p:attrName>style.visibility</p:attrName>
                                        </p:attrNameLst>
                                      </p:cBhvr>
                                      <p:to>
                                        <p:strVal val="visible"/>
                                      </p:to>
                                    </p:set>
                                    <p:animEffect transition="in" filter="fade">
                                      <p:cBhvr>
                                        <p:cTn id="66" dur="1000"/>
                                        <p:tgtEl>
                                          <p:spTgt spid="714"/>
                                        </p:tgtEl>
                                      </p:cBhvr>
                                    </p:animEffect>
                                    <p:anim calcmode="lin" valueType="num">
                                      <p:cBhvr>
                                        <p:cTn id="67" dur="1000" fill="hold"/>
                                        <p:tgtEl>
                                          <p:spTgt spid="714"/>
                                        </p:tgtEl>
                                        <p:attrNameLst>
                                          <p:attrName>ppt_x</p:attrName>
                                        </p:attrNameLst>
                                      </p:cBhvr>
                                      <p:tavLst>
                                        <p:tav tm="0">
                                          <p:val>
                                            <p:strVal val="#ppt_x"/>
                                          </p:val>
                                        </p:tav>
                                        <p:tav tm="100000">
                                          <p:val>
                                            <p:strVal val="#ppt_x"/>
                                          </p:val>
                                        </p:tav>
                                      </p:tavLst>
                                    </p:anim>
                                    <p:anim calcmode="lin" valueType="num">
                                      <p:cBhvr>
                                        <p:cTn id="68" dur="1000" fill="hold"/>
                                        <p:tgtEl>
                                          <p:spTgt spid="7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 grpId="0"/>
      <p:bldP spid="707" grpId="0" animBg="1"/>
      <p:bldP spid="708" grpId="0" animBg="1"/>
      <p:bldP spid="709" grpId="0" animBg="1"/>
      <p:bldP spid="710" grpId="0" animBg="1"/>
      <p:bldP spid="711" grpId="0" animBg="1"/>
      <p:bldP spid="712" grpId="0" animBg="1"/>
      <p:bldP spid="713" grpId="0" animBg="1"/>
      <p:bldP spid="714" grpId="0" animBg="1"/>
      <p:bldP spid="7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26" name="矩形"/>
          <p:cNvSpPr>
            <a:spLocks/>
          </p:cNvSpPr>
          <p:nvPr/>
        </p:nvSpPr>
        <p:spPr>
          <a:xfrm>
            <a:off x="2237591" y="506466"/>
            <a:ext cx="7723990" cy="147732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32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 第四章</a:t>
            </a:r>
          </a:p>
          <a:p>
            <a:pPr marL="0" indent="0" algn="ctr">
              <a:lnSpc>
                <a:spcPct val="150000"/>
              </a:lnSpc>
              <a:spcBef>
                <a:spcPts val="0"/>
              </a:spcBef>
              <a:spcAft>
                <a:spcPts val="0"/>
              </a:spcAft>
              <a:buNone/>
            </a:pP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深刻认识推动长江经济带高质量发展的重点任务</a:t>
            </a:r>
            <a:endParaRPr lang="zh-CN" altLang="en-US" sz="2800" u="none" strike="noStrike" kern="1200" cap="none" spc="0" baseline="0">
              <a:solidFill>
                <a:srgbClr val="000000"/>
              </a:solidFill>
              <a:latin typeface="Arial" charset="0"/>
              <a:ea typeface="微软雅黑" charset="0"/>
              <a:cs typeface="Open Sans" pitchFamily="34" charset="0"/>
              <a:sym typeface="Arial" charset="0"/>
            </a:endParaRPr>
          </a:p>
        </p:txBody>
      </p:sp>
      <p:sp>
        <p:nvSpPr>
          <p:cNvPr id="727" name="圆角矩形"/>
          <p:cNvSpPr>
            <a:spLocks/>
          </p:cNvSpPr>
          <p:nvPr/>
        </p:nvSpPr>
        <p:spPr>
          <a:xfrm flipH="1">
            <a:off x="2347479" y="2308871"/>
            <a:ext cx="7504197"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1   打好长江保护攻坚战</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728" name="圆角矩形"/>
          <p:cNvSpPr>
            <a:spLocks/>
          </p:cNvSpPr>
          <p:nvPr/>
        </p:nvSpPr>
        <p:spPr>
          <a:xfrm flipH="1">
            <a:off x="2347481" y="2960183"/>
            <a:ext cx="7504198"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2   着力构建综合立体交通走廊</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729" name="圆角矩形"/>
          <p:cNvSpPr>
            <a:spLocks/>
          </p:cNvSpPr>
          <p:nvPr/>
        </p:nvSpPr>
        <p:spPr>
          <a:xfrm flipH="1">
            <a:off x="2347481" y="3677010"/>
            <a:ext cx="7504198"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3   进一步提高发展质量</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730" name="圆角矩形"/>
          <p:cNvSpPr>
            <a:spLocks/>
          </p:cNvSpPr>
          <p:nvPr/>
        </p:nvSpPr>
        <p:spPr>
          <a:xfrm flipH="1">
            <a:off x="2347476" y="4397001"/>
            <a:ext cx="7504199" cy="39867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4   </a:t>
            </a:r>
            <a:r>
              <a:rPr lang="zh-CN" altLang="en-US" sz="2400" b="1" i="0" u="none" strike="noStrike" kern="0" cap="none" spc="0" baseline="0">
                <a:solidFill>
                  <a:srgbClr val="FFFFFF"/>
                </a:solidFill>
                <a:latin typeface="微软雅黑" charset="0"/>
                <a:ea typeface="微软雅黑" charset="0"/>
                <a:cs typeface="微软雅黑" charset="0"/>
                <a:sym typeface="微软雅黑" charset="0"/>
              </a:rPr>
              <a:t>加快形成全流域对外开放新格局</a:t>
            </a:r>
          </a:p>
        </p:txBody>
      </p:sp>
      <p:sp>
        <p:nvSpPr>
          <p:cNvPr id="731" name="圆角矩形"/>
          <p:cNvSpPr>
            <a:spLocks/>
          </p:cNvSpPr>
          <p:nvPr/>
        </p:nvSpPr>
        <p:spPr>
          <a:xfrm flipH="1">
            <a:off x="2347475" y="5143463"/>
            <a:ext cx="7504199" cy="398677"/>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u="none" strike="noStrike" kern="0" cap="none" spc="0" baseline="0">
                <a:solidFill>
                  <a:srgbClr val="FFFFFF"/>
                </a:solidFill>
                <a:latin typeface="微软雅黑" charset="0"/>
                <a:ea typeface="微软雅黑" charset="0"/>
                <a:cs typeface="微软雅黑" charset="0"/>
                <a:sym typeface="微软雅黑" charset="0"/>
              </a:rPr>
              <a:t>5</a:t>
            </a: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   </a:t>
            </a:r>
            <a:r>
              <a:rPr lang="zh-CN" altLang="en-US" sz="2400" b="1" i="0" u="none" strike="noStrike" kern="0" cap="none" spc="0" baseline="0">
                <a:solidFill>
                  <a:srgbClr val="FFFFFF"/>
                </a:solidFill>
                <a:latin typeface="微软雅黑" charset="0"/>
                <a:ea typeface="微软雅黑" charset="0"/>
                <a:cs typeface="微软雅黑" charset="0"/>
                <a:sym typeface="微软雅黑" charset="0"/>
              </a:rPr>
              <a:t>创新完善区域协调发展体制机制</a:t>
            </a:r>
          </a:p>
        </p:txBody>
      </p:sp>
      <p:sp>
        <p:nvSpPr>
          <p:cNvPr id="732" name="圆角矩形"/>
          <p:cNvSpPr>
            <a:spLocks/>
          </p:cNvSpPr>
          <p:nvPr/>
        </p:nvSpPr>
        <p:spPr>
          <a:xfrm flipH="1">
            <a:off x="2347474" y="5855260"/>
            <a:ext cx="7504199" cy="398677"/>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6   </a:t>
            </a:r>
            <a:r>
              <a:rPr lang="zh-CN" altLang="en-US" sz="2400" b="1" i="0" u="none" strike="noStrike" kern="0" cap="none" spc="0" baseline="0">
                <a:solidFill>
                  <a:srgbClr val="FFFFFF"/>
                </a:solidFill>
                <a:latin typeface="微软雅黑" charset="0"/>
                <a:ea typeface="微软雅黑" charset="0"/>
                <a:cs typeface="微软雅黑" charset="0"/>
                <a:sym typeface="微软雅黑" charset="0"/>
              </a:rPr>
              <a:t>进一步调动各方面积极性形成工作合力</a:t>
            </a:r>
          </a:p>
        </p:txBody>
      </p:sp>
    </p:spTree>
    <p:extLst>
      <p:ext uri="{BB962C8B-B14F-4D97-AF65-F5344CB8AC3E}">
        <p14:creationId xmlns:p14="http://schemas.microsoft.com/office/powerpoint/2010/main" val="161260061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barn(outVertical)">
                                      <p:cBhvr>
                                        <p:cTn id="7" dur="500"/>
                                        <p:tgtEl>
                                          <p:spTgt spid="726"/>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27"/>
                                        </p:tgtEl>
                                        <p:attrNameLst>
                                          <p:attrName>style.visibility</p:attrName>
                                        </p:attrNameLst>
                                      </p:cBhvr>
                                      <p:to>
                                        <p:strVal val="visible"/>
                                      </p:to>
                                    </p:set>
                                    <p:animEffect transition="in" filter="fade">
                                      <p:cBhvr>
                                        <p:cTn id="12" dur="1000"/>
                                        <p:tgtEl>
                                          <p:spTgt spid="727"/>
                                        </p:tgtEl>
                                      </p:cBhvr>
                                    </p:animEffect>
                                    <p:anim calcmode="lin" valueType="num">
                                      <p:cBhvr>
                                        <p:cTn id="13" dur="1000" fill="hold"/>
                                        <p:tgtEl>
                                          <p:spTgt spid="727"/>
                                        </p:tgtEl>
                                        <p:attrNameLst>
                                          <p:attrName>ppt_x</p:attrName>
                                        </p:attrNameLst>
                                      </p:cBhvr>
                                      <p:tavLst>
                                        <p:tav tm="0">
                                          <p:val>
                                            <p:strVal val="#ppt_x"/>
                                          </p:val>
                                        </p:tav>
                                        <p:tav tm="100000">
                                          <p:val>
                                            <p:strVal val="#ppt_x"/>
                                          </p:val>
                                        </p:tav>
                                      </p:tavLst>
                                    </p:anim>
                                    <p:anim calcmode="lin" valueType="num">
                                      <p:cBhvr>
                                        <p:cTn id="14" dur="1000" fill="hold"/>
                                        <p:tgtEl>
                                          <p:spTgt spid="7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28"/>
                                        </p:tgtEl>
                                        <p:attrNameLst>
                                          <p:attrName>style.visibility</p:attrName>
                                        </p:attrNameLst>
                                      </p:cBhvr>
                                      <p:to>
                                        <p:strVal val="visible"/>
                                      </p:to>
                                    </p:set>
                                    <p:animEffect transition="in" filter="fade">
                                      <p:cBhvr>
                                        <p:cTn id="19" dur="1000"/>
                                        <p:tgtEl>
                                          <p:spTgt spid="728"/>
                                        </p:tgtEl>
                                      </p:cBhvr>
                                    </p:animEffect>
                                    <p:anim calcmode="lin" valueType="num">
                                      <p:cBhvr>
                                        <p:cTn id="20" dur="1000" fill="hold"/>
                                        <p:tgtEl>
                                          <p:spTgt spid="728"/>
                                        </p:tgtEl>
                                        <p:attrNameLst>
                                          <p:attrName>ppt_x</p:attrName>
                                        </p:attrNameLst>
                                      </p:cBhvr>
                                      <p:tavLst>
                                        <p:tav tm="0">
                                          <p:val>
                                            <p:strVal val="#ppt_x"/>
                                          </p:val>
                                        </p:tav>
                                        <p:tav tm="100000">
                                          <p:val>
                                            <p:strVal val="#ppt_x"/>
                                          </p:val>
                                        </p:tav>
                                      </p:tavLst>
                                    </p:anim>
                                    <p:anim calcmode="lin" valueType="num">
                                      <p:cBhvr>
                                        <p:cTn id="21" dur="1000" fill="hold"/>
                                        <p:tgtEl>
                                          <p:spTgt spid="7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29"/>
                                        </p:tgtEl>
                                        <p:attrNameLst>
                                          <p:attrName>style.visibility</p:attrName>
                                        </p:attrNameLst>
                                      </p:cBhvr>
                                      <p:to>
                                        <p:strVal val="visible"/>
                                      </p:to>
                                    </p:set>
                                    <p:animEffect transition="in" filter="fade">
                                      <p:cBhvr>
                                        <p:cTn id="26" dur="1000"/>
                                        <p:tgtEl>
                                          <p:spTgt spid="729"/>
                                        </p:tgtEl>
                                      </p:cBhvr>
                                    </p:animEffect>
                                    <p:anim calcmode="lin" valueType="num">
                                      <p:cBhvr>
                                        <p:cTn id="27" dur="1000" fill="hold"/>
                                        <p:tgtEl>
                                          <p:spTgt spid="729"/>
                                        </p:tgtEl>
                                        <p:attrNameLst>
                                          <p:attrName>ppt_x</p:attrName>
                                        </p:attrNameLst>
                                      </p:cBhvr>
                                      <p:tavLst>
                                        <p:tav tm="0">
                                          <p:val>
                                            <p:strVal val="#ppt_x"/>
                                          </p:val>
                                        </p:tav>
                                        <p:tav tm="100000">
                                          <p:val>
                                            <p:strVal val="#ppt_x"/>
                                          </p:val>
                                        </p:tav>
                                      </p:tavLst>
                                    </p:anim>
                                    <p:anim calcmode="lin" valueType="num">
                                      <p:cBhvr>
                                        <p:cTn id="28" dur="1000" fill="hold"/>
                                        <p:tgtEl>
                                          <p:spTgt spid="7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30"/>
                                        </p:tgtEl>
                                        <p:attrNameLst>
                                          <p:attrName>style.visibility</p:attrName>
                                        </p:attrNameLst>
                                      </p:cBhvr>
                                      <p:to>
                                        <p:strVal val="visible"/>
                                      </p:to>
                                    </p:set>
                                    <p:animEffect transition="in" filter="fade">
                                      <p:cBhvr>
                                        <p:cTn id="33" dur="1000"/>
                                        <p:tgtEl>
                                          <p:spTgt spid="730"/>
                                        </p:tgtEl>
                                      </p:cBhvr>
                                    </p:animEffect>
                                    <p:anim calcmode="lin" valueType="num">
                                      <p:cBhvr>
                                        <p:cTn id="34" dur="1000" fill="hold"/>
                                        <p:tgtEl>
                                          <p:spTgt spid="730"/>
                                        </p:tgtEl>
                                        <p:attrNameLst>
                                          <p:attrName>ppt_x</p:attrName>
                                        </p:attrNameLst>
                                      </p:cBhvr>
                                      <p:tavLst>
                                        <p:tav tm="0">
                                          <p:val>
                                            <p:strVal val="#ppt_x"/>
                                          </p:val>
                                        </p:tav>
                                        <p:tav tm="100000">
                                          <p:val>
                                            <p:strVal val="#ppt_x"/>
                                          </p:val>
                                        </p:tav>
                                      </p:tavLst>
                                    </p:anim>
                                    <p:anim calcmode="lin" valueType="num">
                                      <p:cBhvr>
                                        <p:cTn id="35" dur="1000" fill="hold"/>
                                        <p:tgtEl>
                                          <p:spTgt spid="7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31"/>
                                        </p:tgtEl>
                                        <p:attrNameLst>
                                          <p:attrName>style.visibility</p:attrName>
                                        </p:attrNameLst>
                                      </p:cBhvr>
                                      <p:to>
                                        <p:strVal val="visible"/>
                                      </p:to>
                                    </p:set>
                                    <p:animEffect transition="in" filter="fade">
                                      <p:cBhvr>
                                        <p:cTn id="40" dur="1000"/>
                                        <p:tgtEl>
                                          <p:spTgt spid="731"/>
                                        </p:tgtEl>
                                      </p:cBhvr>
                                    </p:animEffect>
                                    <p:anim calcmode="lin" valueType="num">
                                      <p:cBhvr>
                                        <p:cTn id="41" dur="1000" fill="hold"/>
                                        <p:tgtEl>
                                          <p:spTgt spid="731"/>
                                        </p:tgtEl>
                                        <p:attrNameLst>
                                          <p:attrName>ppt_x</p:attrName>
                                        </p:attrNameLst>
                                      </p:cBhvr>
                                      <p:tavLst>
                                        <p:tav tm="0">
                                          <p:val>
                                            <p:strVal val="#ppt_x"/>
                                          </p:val>
                                        </p:tav>
                                        <p:tav tm="100000">
                                          <p:val>
                                            <p:strVal val="#ppt_x"/>
                                          </p:val>
                                        </p:tav>
                                      </p:tavLst>
                                    </p:anim>
                                    <p:anim calcmode="lin" valueType="num">
                                      <p:cBhvr>
                                        <p:cTn id="42" dur="1000" fill="hold"/>
                                        <p:tgtEl>
                                          <p:spTgt spid="7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32"/>
                                        </p:tgtEl>
                                        <p:attrNameLst>
                                          <p:attrName>style.visibility</p:attrName>
                                        </p:attrNameLst>
                                      </p:cBhvr>
                                      <p:to>
                                        <p:strVal val="visible"/>
                                      </p:to>
                                    </p:set>
                                    <p:animEffect transition="in" filter="fade">
                                      <p:cBhvr>
                                        <p:cTn id="47" dur="1000"/>
                                        <p:tgtEl>
                                          <p:spTgt spid="732"/>
                                        </p:tgtEl>
                                      </p:cBhvr>
                                    </p:animEffect>
                                    <p:anim calcmode="lin" valueType="num">
                                      <p:cBhvr>
                                        <p:cTn id="48" dur="1000" fill="hold"/>
                                        <p:tgtEl>
                                          <p:spTgt spid="732"/>
                                        </p:tgtEl>
                                        <p:attrNameLst>
                                          <p:attrName>ppt_x</p:attrName>
                                        </p:attrNameLst>
                                      </p:cBhvr>
                                      <p:tavLst>
                                        <p:tav tm="0">
                                          <p:val>
                                            <p:strVal val="#ppt_x"/>
                                          </p:val>
                                        </p:tav>
                                        <p:tav tm="100000">
                                          <p:val>
                                            <p:strVal val="#ppt_x"/>
                                          </p:val>
                                        </p:tav>
                                      </p:tavLst>
                                    </p:anim>
                                    <p:anim calcmode="lin" valueType="num">
                                      <p:cBhvr>
                                        <p:cTn id="49" dur="1000" fill="hold"/>
                                        <p:tgtEl>
                                          <p:spTgt spid="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p:bldP spid="727" grpId="0" animBg="1"/>
      <p:bldP spid="728" grpId="0" animBg="1"/>
      <p:bldP spid="729" grpId="0" animBg="1"/>
      <p:bldP spid="730" grpId="0" animBg="1"/>
      <p:bldP spid="731" grpId="0" animBg="1"/>
      <p:bldP spid="7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26" name="曲线"/>
          <p:cNvSpPr>
            <a:spLocks noChangeAspect="1"/>
          </p:cNvSpPr>
          <p:nvPr/>
        </p:nvSpPr>
        <p:spPr>
          <a:xfrm>
            <a:off x="2953703" y="3119884"/>
            <a:ext cx="331724" cy="453354"/>
          </a:xfrm>
          <a:custGeom>
            <a:avLst/>
            <a:gdLst>
              <a:gd name="T1" fmla="*/ 0 w 21600"/>
              <a:gd name="T2" fmla="*/ 0 h 21600"/>
              <a:gd name="T3" fmla="*/ 21600 w 21600"/>
              <a:gd name="T4" fmla="*/ 21600 h 21600"/>
            </a:gdLst>
            <a:ahLst/>
            <a:cxnLst/>
            <a:rect l="T1" t="T2" r="T3" b="T4"/>
            <a:pathLst>
              <a:path w="21600" h="21600">
                <a:moveTo>
                  <a:pt x="1656" y="5675"/>
                </a:moveTo>
                <a:cubicBezTo>
                  <a:pt x="1656" y="5069"/>
                  <a:pt x="2047" y="4783"/>
                  <a:pt x="2825" y="4748"/>
                </a:cubicBezTo>
                <a:lnTo>
                  <a:pt x="2825" y="3498"/>
                </a:lnTo>
                <a:cubicBezTo>
                  <a:pt x="1315" y="3532"/>
                  <a:pt x="0" y="4211"/>
                  <a:pt x="0" y="5319"/>
                </a:cubicBezTo>
                <a:lnTo>
                  <a:pt x="0" y="19850"/>
                </a:lnTo>
                <a:cubicBezTo>
                  <a:pt x="0" y="20742"/>
                  <a:pt x="1170" y="21600"/>
                  <a:pt x="2389" y="21600"/>
                </a:cubicBezTo>
                <a:lnTo>
                  <a:pt x="19208" y="21600"/>
                </a:lnTo>
                <a:cubicBezTo>
                  <a:pt x="20428" y="21600"/>
                  <a:pt x="21600" y="20742"/>
                  <a:pt x="21600" y="19850"/>
                </a:cubicBezTo>
                <a:lnTo>
                  <a:pt x="21600" y="5319"/>
                </a:lnTo>
                <a:cubicBezTo>
                  <a:pt x="21600" y="4211"/>
                  <a:pt x="20282" y="3532"/>
                  <a:pt x="18772" y="3498"/>
                </a:cubicBezTo>
                <a:lnTo>
                  <a:pt x="18772" y="4748"/>
                </a:lnTo>
                <a:cubicBezTo>
                  <a:pt x="19599" y="4783"/>
                  <a:pt x="19990" y="5069"/>
                  <a:pt x="19990" y="5675"/>
                </a:cubicBezTo>
                <a:lnTo>
                  <a:pt x="19990" y="19457"/>
                </a:lnTo>
                <a:cubicBezTo>
                  <a:pt x="19990" y="19884"/>
                  <a:pt x="19697" y="20350"/>
                  <a:pt x="19160" y="20350"/>
                </a:cubicBezTo>
                <a:lnTo>
                  <a:pt x="2486" y="20350"/>
                </a:lnTo>
                <a:cubicBezTo>
                  <a:pt x="1804" y="20350"/>
                  <a:pt x="1656" y="19850"/>
                  <a:pt x="1656" y="19350"/>
                </a:cubicBezTo>
                <a:lnTo>
                  <a:pt x="1656" y="5675"/>
                </a:lnTo>
              </a:path>
              <a:path w="21600" h="21600">
                <a:moveTo>
                  <a:pt x="9361" y="2282"/>
                </a:moveTo>
                <a:cubicBezTo>
                  <a:pt x="9361" y="1785"/>
                  <a:pt x="9995" y="1318"/>
                  <a:pt x="10676" y="1318"/>
                </a:cubicBezTo>
                <a:lnTo>
                  <a:pt x="10921" y="1318"/>
                </a:lnTo>
                <a:cubicBezTo>
                  <a:pt x="11604" y="1318"/>
                  <a:pt x="12286" y="1785"/>
                  <a:pt x="12286" y="2282"/>
                </a:cubicBezTo>
                <a:lnTo>
                  <a:pt x="12286" y="2392"/>
                </a:lnTo>
                <a:cubicBezTo>
                  <a:pt x="12286" y="2961"/>
                  <a:pt x="11604" y="3426"/>
                  <a:pt x="10821" y="3426"/>
                </a:cubicBezTo>
                <a:lnTo>
                  <a:pt x="10772" y="3426"/>
                </a:lnTo>
                <a:cubicBezTo>
                  <a:pt x="9995" y="3426"/>
                  <a:pt x="9361" y="2961"/>
                  <a:pt x="9361" y="2392"/>
                </a:cubicBezTo>
                <a:lnTo>
                  <a:pt x="9361" y="2282"/>
                </a:lnTo>
              </a:path>
              <a:path w="21600" h="21600">
                <a:moveTo>
                  <a:pt x="7557" y="2355"/>
                </a:moveTo>
                <a:lnTo>
                  <a:pt x="5168" y="2355"/>
                </a:lnTo>
                <a:cubicBezTo>
                  <a:pt x="4338" y="2355"/>
                  <a:pt x="3949" y="2641"/>
                  <a:pt x="3949" y="3213"/>
                </a:cubicBezTo>
                <a:lnTo>
                  <a:pt x="3949" y="5461"/>
                </a:lnTo>
                <a:cubicBezTo>
                  <a:pt x="3949" y="5854"/>
                  <a:pt x="4289" y="6245"/>
                  <a:pt x="4777" y="6245"/>
                </a:cubicBezTo>
                <a:lnTo>
                  <a:pt x="16820" y="6245"/>
                </a:lnTo>
                <a:cubicBezTo>
                  <a:pt x="17308" y="6245"/>
                  <a:pt x="17650" y="5854"/>
                  <a:pt x="17650" y="5461"/>
                </a:cubicBezTo>
                <a:lnTo>
                  <a:pt x="17650" y="3213"/>
                </a:lnTo>
                <a:cubicBezTo>
                  <a:pt x="17650" y="2641"/>
                  <a:pt x="17260" y="2355"/>
                  <a:pt x="16429" y="2355"/>
                </a:cubicBezTo>
                <a:lnTo>
                  <a:pt x="14041" y="2355"/>
                </a:lnTo>
                <a:cubicBezTo>
                  <a:pt x="14041" y="1142"/>
                  <a:pt x="12677" y="0"/>
                  <a:pt x="11067" y="0"/>
                </a:cubicBezTo>
                <a:lnTo>
                  <a:pt x="10530" y="0"/>
                </a:lnTo>
                <a:cubicBezTo>
                  <a:pt x="8969" y="0"/>
                  <a:pt x="7557" y="1142"/>
                  <a:pt x="7557" y="2355"/>
                </a:cubicBezTo>
              </a:path>
              <a:path w="21600" h="21600">
                <a:moveTo>
                  <a:pt x="4583" y="16564"/>
                </a:moveTo>
                <a:cubicBezTo>
                  <a:pt x="4583" y="16423"/>
                  <a:pt x="4630" y="16386"/>
                  <a:pt x="4777" y="16386"/>
                </a:cubicBezTo>
                <a:lnTo>
                  <a:pt x="7605" y="16386"/>
                </a:lnTo>
                <a:lnTo>
                  <a:pt x="7605" y="16564"/>
                </a:lnTo>
                <a:cubicBezTo>
                  <a:pt x="7605" y="16744"/>
                  <a:pt x="6436" y="17243"/>
                  <a:pt x="6189" y="17315"/>
                </a:cubicBezTo>
                <a:cubicBezTo>
                  <a:pt x="5997" y="17208"/>
                  <a:pt x="5557" y="16887"/>
                  <a:pt x="5217" y="16887"/>
                </a:cubicBezTo>
                <a:lnTo>
                  <a:pt x="5168" y="16887"/>
                </a:lnTo>
                <a:cubicBezTo>
                  <a:pt x="4972" y="16887"/>
                  <a:pt x="4729" y="17101"/>
                  <a:pt x="4729" y="17208"/>
                </a:cubicBezTo>
                <a:lnTo>
                  <a:pt x="4729" y="17280"/>
                </a:lnTo>
                <a:cubicBezTo>
                  <a:pt x="4729" y="17422"/>
                  <a:pt x="5753" y="18241"/>
                  <a:pt x="5997" y="18241"/>
                </a:cubicBezTo>
                <a:lnTo>
                  <a:pt x="6045" y="18241"/>
                </a:lnTo>
                <a:cubicBezTo>
                  <a:pt x="6240" y="18241"/>
                  <a:pt x="7409" y="17565"/>
                  <a:pt x="7605" y="17458"/>
                </a:cubicBezTo>
                <a:cubicBezTo>
                  <a:pt x="7605" y="17744"/>
                  <a:pt x="7800" y="18707"/>
                  <a:pt x="7409" y="18707"/>
                </a:cubicBezTo>
                <a:lnTo>
                  <a:pt x="4777" y="18707"/>
                </a:lnTo>
                <a:cubicBezTo>
                  <a:pt x="4630" y="18707"/>
                  <a:pt x="4583" y="18672"/>
                  <a:pt x="4583" y="18527"/>
                </a:cubicBezTo>
                <a:lnTo>
                  <a:pt x="4583" y="16564"/>
                </a:lnTo>
              </a:path>
              <a:path w="21600" h="21600">
                <a:moveTo>
                  <a:pt x="7409" y="19240"/>
                </a:moveTo>
                <a:cubicBezTo>
                  <a:pt x="8824" y="19240"/>
                  <a:pt x="8288" y="18135"/>
                  <a:pt x="8385" y="17172"/>
                </a:cubicBezTo>
                <a:cubicBezTo>
                  <a:pt x="8434" y="16672"/>
                  <a:pt x="10091" y="16244"/>
                  <a:pt x="10239" y="15816"/>
                </a:cubicBezTo>
                <a:lnTo>
                  <a:pt x="10044" y="15816"/>
                </a:lnTo>
                <a:cubicBezTo>
                  <a:pt x="9507" y="15816"/>
                  <a:pt x="8727" y="16137"/>
                  <a:pt x="8385" y="16279"/>
                </a:cubicBezTo>
                <a:cubicBezTo>
                  <a:pt x="8191" y="16101"/>
                  <a:pt x="7996" y="15851"/>
                  <a:pt x="7557" y="15851"/>
                </a:cubicBezTo>
                <a:lnTo>
                  <a:pt x="4630" y="15851"/>
                </a:lnTo>
                <a:cubicBezTo>
                  <a:pt x="4193" y="15851"/>
                  <a:pt x="3803" y="16137"/>
                  <a:pt x="3803" y="16458"/>
                </a:cubicBezTo>
                <a:lnTo>
                  <a:pt x="3803" y="18634"/>
                </a:lnTo>
                <a:cubicBezTo>
                  <a:pt x="3803" y="19026"/>
                  <a:pt x="4241" y="19240"/>
                  <a:pt x="4777" y="19240"/>
                </a:cubicBezTo>
                <a:lnTo>
                  <a:pt x="7409" y="19240"/>
                </a:lnTo>
              </a:path>
              <a:path w="21600" h="21600">
                <a:moveTo>
                  <a:pt x="4583" y="8637"/>
                </a:moveTo>
                <a:cubicBezTo>
                  <a:pt x="4583" y="8495"/>
                  <a:pt x="4630" y="8461"/>
                  <a:pt x="4777" y="8461"/>
                </a:cubicBezTo>
                <a:lnTo>
                  <a:pt x="7409" y="8461"/>
                </a:lnTo>
                <a:cubicBezTo>
                  <a:pt x="7557" y="8461"/>
                  <a:pt x="7605" y="8495"/>
                  <a:pt x="7605" y="8637"/>
                </a:cubicBezTo>
                <a:cubicBezTo>
                  <a:pt x="7605" y="8781"/>
                  <a:pt x="6338" y="9387"/>
                  <a:pt x="6189" y="9387"/>
                </a:cubicBezTo>
                <a:cubicBezTo>
                  <a:pt x="6045" y="9387"/>
                  <a:pt x="5653" y="8960"/>
                  <a:pt x="5217" y="8960"/>
                </a:cubicBezTo>
                <a:cubicBezTo>
                  <a:pt x="5019" y="8960"/>
                  <a:pt x="4729" y="9139"/>
                  <a:pt x="4729" y="9280"/>
                </a:cubicBezTo>
                <a:lnTo>
                  <a:pt x="4729" y="9353"/>
                </a:lnTo>
                <a:cubicBezTo>
                  <a:pt x="4729" y="9566"/>
                  <a:pt x="5753" y="10282"/>
                  <a:pt x="5997" y="10389"/>
                </a:cubicBezTo>
                <a:lnTo>
                  <a:pt x="7605" y="9494"/>
                </a:lnTo>
                <a:lnTo>
                  <a:pt x="7605" y="10782"/>
                </a:lnTo>
                <a:lnTo>
                  <a:pt x="4583" y="10782"/>
                </a:lnTo>
                <a:lnTo>
                  <a:pt x="4583" y="8637"/>
                </a:lnTo>
              </a:path>
              <a:path w="21600" h="21600">
                <a:moveTo>
                  <a:pt x="8288" y="8352"/>
                </a:moveTo>
                <a:cubicBezTo>
                  <a:pt x="8191" y="8067"/>
                  <a:pt x="7897" y="7923"/>
                  <a:pt x="7409" y="7923"/>
                </a:cubicBezTo>
                <a:lnTo>
                  <a:pt x="4777" y="7923"/>
                </a:lnTo>
                <a:cubicBezTo>
                  <a:pt x="4241" y="7923"/>
                  <a:pt x="3803" y="8175"/>
                  <a:pt x="3803" y="8529"/>
                </a:cubicBezTo>
                <a:lnTo>
                  <a:pt x="3803" y="10710"/>
                </a:lnTo>
                <a:cubicBezTo>
                  <a:pt x="3803" y="11030"/>
                  <a:pt x="4193" y="11316"/>
                  <a:pt x="4630" y="11316"/>
                </a:cubicBezTo>
                <a:lnTo>
                  <a:pt x="7557" y="11316"/>
                </a:lnTo>
                <a:cubicBezTo>
                  <a:pt x="8727" y="11316"/>
                  <a:pt x="8385" y="9959"/>
                  <a:pt x="8336" y="9101"/>
                </a:cubicBezTo>
                <a:lnTo>
                  <a:pt x="10239" y="7923"/>
                </a:lnTo>
                <a:cubicBezTo>
                  <a:pt x="10239" y="7923"/>
                  <a:pt x="10091" y="7889"/>
                  <a:pt x="10091" y="7889"/>
                </a:cubicBezTo>
                <a:cubicBezTo>
                  <a:pt x="9361" y="7889"/>
                  <a:pt x="8776" y="8352"/>
                  <a:pt x="8288" y="8352"/>
                </a:cubicBezTo>
              </a:path>
              <a:path w="21600" h="21600">
                <a:moveTo>
                  <a:pt x="4583" y="12460"/>
                </a:moveTo>
                <a:lnTo>
                  <a:pt x="7605" y="12460"/>
                </a:lnTo>
                <a:lnTo>
                  <a:pt x="7605" y="12745"/>
                </a:lnTo>
                <a:lnTo>
                  <a:pt x="6189" y="13385"/>
                </a:lnTo>
                <a:lnTo>
                  <a:pt x="5265" y="12886"/>
                </a:lnTo>
                <a:cubicBezTo>
                  <a:pt x="5019" y="12993"/>
                  <a:pt x="4729" y="13031"/>
                  <a:pt x="4729" y="13279"/>
                </a:cubicBezTo>
                <a:cubicBezTo>
                  <a:pt x="4729" y="13458"/>
                  <a:pt x="5753" y="14316"/>
                  <a:pt x="5997" y="14316"/>
                </a:cubicBezTo>
                <a:cubicBezTo>
                  <a:pt x="6338" y="14316"/>
                  <a:pt x="7216" y="13565"/>
                  <a:pt x="7605" y="13492"/>
                </a:cubicBezTo>
                <a:lnTo>
                  <a:pt x="7605" y="14708"/>
                </a:lnTo>
                <a:lnTo>
                  <a:pt x="4583" y="14708"/>
                </a:lnTo>
                <a:lnTo>
                  <a:pt x="4583" y="12460"/>
                </a:lnTo>
              </a:path>
              <a:path w="21600" h="21600">
                <a:moveTo>
                  <a:pt x="8336" y="12317"/>
                </a:moveTo>
                <a:cubicBezTo>
                  <a:pt x="8239" y="12138"/>
                  <a:pt x="8045" y="11924"/>
                  <a:pt x="7605" y="11924"/>
                </a:cubicBezTo>
                <a:lnTo>
                  <a:pt x="4583" y="11924"/>
                </a:lnTo>
                <a:cubicBezTo>
                  <a:pt x="4193" y="11924"/>
                  <a:pt x="3803" y="12174"/>
                  <a:pt x="3803" y="12460"/>
                </a:cubicBezTo>
                <a:lnTo>
                  <a:pt x="3803" y="14708"/>
                </a:lnTo>
                <a:cubicBezTo>
                  <a:pt x="3803" y="14994"/>
                  <a:pt x="4193" y="15244"/>
                  <a:pt x="4583" y="15244"/>
                </a:cubicBezTo>
                <a:lnTo>
                  <a:pt x="7605" y="15244"/>
                </a:lnTo>
                <a:cubicBezTo>
                  <a:pt x="8727" y="15244"/>
                  <a:pt x="8385" y="13850"/>
                  <a:pt x="8336" y="13031"/>
                </a:cubicBezTo>
                <a:lnTo>
                  <a:pt x="10239" y="11886"/>
                </a:lnTo>
                <a:lnTo>
                  <a:pt x="9995" y="11781"/>
                </a:lnTo>
                <a:lnTo>
                  <a:pt x="8336" y="12317"/>
                </a:lnTo>
              </a:path>
              <a:path w="21600" h="21600">
                <a:moveTo>
                  <a:pt x="11067" y="18135"/>
                </a:moveTo>
                <a:cubicBezTo>
                  <a:pt x="11067" y="18276"/>
                  <a:pt x="11116" y="18314"/>
                  <a:pt x="11309" y="18314"/>
                </a:cubicBezTo>
                <a:lnTo>
                  <a:pt x="17114" y="18314"/>
                </a:lnTo>
                <a:cubicBezTo>
                  <a:pt x="17308" y="18314"/>
                  <a:pt x="17357" y="18276"/>
                  <a:pt x="17357" y="18135"/>
                </a:cubicBezTo>
                <a:lnTo>
                  <a:pt x="17357" y="16957"/>
                </a:lnTo>
                <a:cubicBezTo>
                  <a:pt x="17357" y="16815"/>
                  <a:pt x="17308" y="16780"/>
                  <a:pt x="17114" y="16780"/>
                </a:cubicBezTo>
                <a:lnTo>
                  <a:pt x="11067" y="16780"/>
                </a:lnTo>
                <a:lnTo>
                  <a:pt x="11067" y="18135"/>
                </a:lnTo>
              </a:path>
              <a:path w="21600" h="21600">
                <a:moveTo>
                  <a:pt x="11067" y="14316"/>
                </a:moveTo>
                <a:lnTo>
                  <a:pt x="17357" y="14316"/>
                </a:lnTo>
                <a:lnTo>
                  <a:pt x="17357" y="12852"/>
                </a:lnTo>
                <a:lnTo>
                  <a:pt x="11067" y="12852"/>
                </a:lnTo>
                <a:lnTo>
                  <a:pt x="11067" y="14316"/>
                </a:lnTo>
              </a:path>
              <a:path w="21600" h="21600">
                <a:moveTo>
                  <a:pt x="11067" y="10389"/>
                </a:moveTo>
                <a:lnTo>
                  <a:pt x="15651" y="10389"/>
                </a:lnTo>
                <a:lnTo>
                  <a:pt x="15651" y="8923"/>
                </a:lnTo>
                <a:lnTo>
                  <a:pt x="11067" y="8923"/>
                </a:lnTo>
                <a:lnTo>
                  <a:pt x="11067" y="10389"/>
                </a:lnTo>
                <a:close/>
              </a:path>
            </a:pathLst>
          </a:custGeom>
          <a:solidFill>
            <a:srgbClr val="FFFFFF"/>
          </a:solidFill>
          <a:ln w="9525" cap="flat" cmpd="sng">
            <a:noFill/>
            <a:prstDash val="solid"/>
            <a:round/>
          </a:ln>
        </p:spPr>
      </p:sp>
      <p:sp>
        <p:nvSpPr>
          <p:cNvPr id="127" name="矩形"/>
          <p:cNvSpPr>
            <a:spLocks/>
          </p:cNvSpPr>
          <p:nvPr/>
        </p:nvSpPr>
        <p:spPr>
          <a:xfrm>
            <a:off x="771345" y="3682084"/>
            <a:ext cx="2040586" cy="12003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50000"/>
              </a:lnSpc>
              <a:spcBef>
                <a:spcPts val="0"/>
              </a:spcBef>
              <a:spcAft>
                <a:spcPts val="0"/>
              </a:spcAft>
              <a:buNone/>
            </a:pPr>
            <a:r>
              <a:rPr lang="zh-CN" altLang="en-US" sz="1600" u="none" strike="noStrike" kern="1200" cap="none" spc="150" baseline="0">
                <a:solidFill>
                  <a:srgbClr val="FFFFFF"/>
                </a:solidFill>
                <a:latin typeface="微软雅黑" charset="0"/>
                <a:ea typeface="微软雅黑" charset="0"/>
                <a:cs typeface="微软雅黑" charset="0"/>
              </a:rPr>
              <a:t>单击此处添加您的文字内容，或复制文本粘贴至此</a:t>
            </a:r>
          </a:p>
        </p:txBody>
      </p:sp>
      <p:sp>
        <p:nvSpPr>
          <p:cNvPr id="128" name="矩形"/>
          <p:cNvSpPr>
            <a:spLocks/>
          </p:cNvSpPr>
          <p:nvPr/>
        </p:nvSpPr>
        <p:spPr>
          <a:xfrm>
            <a:off x="1045280" y="3219453"/>
            <a:ext cx="1492716" cy="446276"/>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300" b="1" u="none" strike="noStrike" kern="1200" cap="none" spc="250" baseline="0">
                <a:solidFill>
                  <a:srgbClr val="FFFFFF"/>
                </a:solidFill>
                <a:latin typeface="微软雅黑" charset="0"/>
                <a:ea typeface="微软雅黑" charset="0"/>
                <a:cs typeface="微软雅黑" charset="0"/>
              </a:rPr>
              <a:t>添加标题</a:t>
            </a:r>
          </a:p>
        </p:txBody>
      </p:sp>
      <p:sp>
        <p:nvSpPr>
          <p:cNvPr id="129" name="文本框"/>
          <p:cNvSpPr>
            <a:spLocks noGrp="1"/>
          </p:cNvSpPr>
          <p:nvPr>
            <p:ph type="body"/>
          </p:nvPr>
        </p:nvSpPr>
        <p:spPr>
          <a:xfrm>
            <a:off x="1190826" y="427110"/>
            <a:ext cx="5715583" cy="461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1000"/>
              </a:spcBef>
              <a:spcAft>
                <a:spcPts val="0"/>
              </a:spcAft>
              <a:buNone/>
            </a:pPr>
            <a:r>
              <a:rPr lang="zh-CN" altLang="en-US" sz="2400" b="1" u="none" strike="noStrike" kern="1200" cap="none" spc="300" baseline="0">
                <a:solidFill>
                  <a:schemeClr val="tx1"/>
                </a:solidFill>
                <a:latin typeface="微软雅黑" charset="0"/>
                <a:ea typeface="微软雅黑" charset="0"/>
                <a:cs typeface="Times New Roman" charset="0"/>
              </a:rPr>
              <a:t>扎实推动长江经济带高质量发展</a:t>
            </a:r>
          </a:p>
        </p:txBody>
      </p:sp>
      <p:pic>
        <p:nvPicPr>
          <p:cNvPr id="130" name="图片"/>
          <p:cNvPicPr>
            <a:picLocks noChangeAspect="1"/>
          </p:cNvPicPr>
          <p:nvPr/>
        </p:nvPicPr>
        <p:blipFill>
          <a:blip r:embed="rId3" cstate="print"/>
          <a:stretch>
            <a:fillRect/>
          </a:stretch>
        </p:blipFill>
        <p:spPr>
          <a:xfrm>
            <a:off x="107917" y="2239814"/>
            <a:ext cx="5113861" cy="3409241"/>
          </a:xfrm>
          <a:prstGeom prst="rect">
            <a:avLst/>
          </a:prstGeom>
          <a:noFill/>
          <a:ln w="9525" cap="flat" cmpd="sng">
            <a:noFill/>
            <a:prstDash val="solid"/>
            <a:miter/>
          </a:ln>
        </p:spPr>
      </p:pic>
      <p:grpSp>
        <p:nvGrpSpPr>
          <p:cNvPr id="133" name="组合"/>
          <p:cNvGrpSpPr>
            <a:grpSpLocks/>
          </p:cNvGrpSpPr>
          <p:nvPr/>
        </p:nvGrpSpPr>
        <p:grpSpPr>
          <a:xfrm>
            <a:off x="516600" y="1534356"/>
            <a:ext cx="4600402" cy="507833"/>
            <a:chOff x="516600" y="1534356"/>
            <a:chExt cx="4600402" cy="507833"/>
          </a:xfrm>
        </p:grpSpPr>
        <p:sp>
          <p:nvSpPr>
            <p:cNvPr id="131" name="矩形"/>
            <p:cNvSpPr>
              <a:spLocks/>
            </p:cNvSpPr>
            <p:nvPr/>
          </p:nvSpPr>
          <p:spPr>
            <a:xfrm>
              <a:off x="1453825" y="1534356"/>
              <a:ext cx="3663177" cy="507833"/>
            </a:xfrm>
            <a:prstGeom prst="rect">
              <a:avLst/>
            </a:prstGeom>
            <a:noFill/>
            <a:ln w="9525" cap="flat" cmpd="sng">
              <a:noFill/>
              <a:prstDash val="solid"/>
              <a:miter/>
            </a:ln>
          </p:spPr>
          <p:txBody>
            <a:bodyPr vert="horz" wrap="none" lIns="91440" tIns="45720" rIns="91440" bIns="45720"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2700" b="1" i="0" u="none" strike="noStrike" kern="0" cap="all" spc="0" baseline="0">
                  <a:solidFill>
                    <a:srgbClr val="9F8351"/>
                  </a:solidFill>
                  <a:latin typeface="Century Gothic" charset="0"/>
                  <a:ea typeface="幼圆" charset="0"/>
                  <a:cs typeface="微软雅黑" charset="0"/>
                </a:rPr>
                <a:t>长江经济带发展座谈会</a:t>
              </a:r>
            </a:p>
          </p:txBody>
        </p:sp>
        <p:sp>
          <p:nvSpPr>
            <p:cNvPr id="132" name="曲线"/>
            <p:cNvSpPr>
              <a:spLocks/>
            </p:cNvSpPr>
            <p:nvPr/>
          </p:nvSpPr>
          <p:spPr>
            <a:xfrm>
              <a:off x="516600" y="1567365"/>
              <a:ext cx="661645" cy="468477"/>
            </a:xfrm>
            <a:custGeom>
              <a:avLst/>
              <a:gdLst>
                <a:gd name="T1" fmla="*/ 0 w 21600"/>
                <a:gd name="T2" fmla="*/ 0 h 21600"/>
                <a:gd name="T3" fmla="*/ 21600 w 21600"/>
                <a:gd name="T4" fmla="*/ 21600 h 21600"/>
              </a:gdLst>
              <a:ahLst/>
              <a:cxnLst/>
              <a:rect l="T1" t="T2" r="T3" b="T4"/>
              <a:pathLst>
                <a:path w="21600" h="21600">
                  <a:moveTo>
                    <a:pt x="5579" y="6294"/>
                  </a:moveTo>
                  <a:lnTo>
                    <a:pt x="7646" y="5041"/>
                  </a:lnTo>
                  <a:lnTo>
                    <a:pt x="15950" y="0"/>
                  </a:lnTo>
                  <a:lnTo>
                    <a:pt x="15950" y="10080"/>
                  </a:lnTo>
                  <a:lnTo>
                    <a:pt x="15950" y="20162"/>
                  </a:lnTo>
                  <a:lnTo>
                    <a:pt x="7646" y="15123"/>
                  </a:lnTo>
                  <a:lnTo>
                    <a:pt x="5669" y="13921"/>
                  </a:lnTo>
                  <a:lnTo>
                    <a:pt x="6955" y="21600"/>
                  </a:lnTo>
                  <a:lnTo>
                    <a:pt x="3025" y="21600"/>
                  </a:lnTo>
                  <a:lnTo>
                    <a:pt x="1732" y="13872"/>
                  </a:lnTo>
                  <a:lnTo>
                    <a:pt x="0" y="13872"/>
                  </a:lnTo>
                  <a:lnTo>
                    <a:pt x="0" y="6294"/>
                  </a:lnTo>
                  <a:lnTo>
                    <a:pt x="5579" y="6294"/>
                  </a:lnTo>
                </a:path>
                <a:path w="21600" h="21600">
                  <a:moveTo>
                    <a:pt x="17950" y="13952"/>
                  </a:moveTo>
                  <a:lnTo>
                    <a:pt x="21055" y="15569"/>
                  </a:lnTo>
                  <a:lnTo>
                    <a:pt x="20600" y="17552"/>
                  </a:lnTo>
                  <a:lnTo>
                    <a:pt x="17499" y="15929"/>
                  </a:lnTo>
                  <a:lnTo>
                    <a:pt x="17950" y="13952"/>
                  </a:lnTo>
                </a:path>
                <a:path w="21600" h="21600">
                  <a:moveTo>
                    <a:pt x="17606" y="4312"/>
                  </a:moveTo>
                  <a:lnTo>
                    <a:pt x="20706" y="2673"/>
                  </a:lnTo>
                  <a:lnTo>
                    <a:pt x="21161" y="4652"/>
                  </a:lnTo>
                  <a:lnTo>
                    <a:pt x="18067" y="6294"/>
                  </a:lnTo>
                  <a:lnTo>
                    <a:pt x="17606" y="4312"/>
                  </a:lnTo>
                </a:path>
                <a:path w="21600" h="21600">
                  <a:moveTo>
                    <a:pt x="18318" y="9130"/>
                  </a:moveTo>
                  <a:lnTo>
                    <a:pt x="21600" y="9130"/>
                  </a:lnTo>
                  <a:lnTo>
                    <a:pt x="21600" y="11226"/>
                  </a:lnTo>
                  <a:lnTo>
                    <a:pt x="18318" y="11226"/>
                  </a:lnTo>
                  <a:lnTo>
                    <a:pt x="18318" y="9130"/>
                  </a:lnTo>
                  <a:close/>
                </a:path>
              </a:pathLst>
            </a:custGeom>
            <a:solidFill>
              <a:srgbClr val="C00000"/>
            </a:solidFill>
            <a:ln w="9525" cap="rnd" cmpd="sng">
              <a:solidFill>
                <a:srgbClr val="FFFFFF"/>
              </a:solidFill>
              <a:prstDash val="solid"/>
              <a:round/>
            </a:ln>
            <a:effectLst>
              <a:outerShdw blurRad="38100" dist="25400" dir="5400000" rotWithShape="0">
                <a:srgbClr val="000000">
                  <a:alpha val="24705"/>
                </a:srgbClr>
              </a:outerShdw>
            </a:effectLst>
          </p:spPr>
        </p:sp>
      </p:grpSp>
      <p:sp>
        <p:nvSpPr>
          <p:cNvPr id="134" name="矩形"/>
          <p:cNvSpPr>
            <a:spLocks/>
          </p:cNvSpPr>
          <p:nvPr/>
        </p:nvSpPr>
        <p:spPr>
          <a:xfrm>
            <a:off x="5221778" y="2239814"/>
            <a:ext cx="7000182" cy="3972486"/>
          </a:xfrm>
          <a:prstGeom prst="rect">
            <a:avLst/>
          </a:prstGeom>
          <a:solidFill>
            <a:srgbClr val="CC6600"/>
          </a:solidFill>
          <a:effectLst>
            <a:outerShdw blurRad="149987" dist="250190" dir="8460000" algn="ctr" rotWithShape="0">
              <a:srgbClr val="000000">
                <a:alpha val="26666"/>
              </a:srgbClr>
            </a:outerShdw>
            <a:softEdge rad="12700"/>
          </a:effectLst>
          <a:scene3d>
            <a:camera prst="legacyObliqueFront"/>
            <a:lightRig rig="legacyFlat4" dir="t"/>
          </a:scene3d>
          <a:sp3d prstMaterial="legacyMatte">
            <a:bevelT w="13500" h="13500" prst="angle"/>
            <a:bevelB w="13500" h="13500" prst="angle"/>
          </a:sp3d>
        </p:spPr>
        <p:txBody>
          <a:bodyPr vert="horz" wrap="square" lIns="323992" tIns="45719" rIns="323992" bIns="45719" anchor="t" anchorCtr="0">
            <a:prstTxWarp prst="textNoShape">
              <a:avLst/>
            </a:prstTxWarp>
          </a:bodyPr>
          <a:lstStyle/>
          <a:p>
            <a:pPr marL="0" indent="0" algn="l">
              <a:lnSpc>
                <a:spcPct val="100000"/>
              </a:lnSpc>
              <a:spcBef>
                <a:spcPts val="0"/>
              </a:spcBef>
              <a:spcAft>
                <a:spcPts val="0"/>
              </a:spcAft>
              <a:buNone/>
            </a:pPr>
            <a:r>
              <a:rPr lang="en-US" altLang="zh-CN" sz="2000" u="none" strike="noStrike" kern="1200" cap="none" spc="0" baseline="0" dirty="0">
                <a:solidFill>
                  <a:schemeClr val="bg1"/>
                </a:solidFill>
                <a:latin typeface="微软雅黑" charset="0"/>
                <a:ea typeface="微软雅黑" charset="0"/>
                <a:cs typeface="微软雅黑" charset="0"/>
              </a:rPr>
              <a:t>  </a:t>
            </a:r>
            <a:r>
              <a:rPr lang="en-US" altLang="zh-CN" sz="2200" u="none" strike="noStrike" kern="1200" cap="none" spc="0" baseline="0" dirty="0">
                <a:solidFill>
                  <a:schemeClr val="bg1"/>
                </a:solidFill>
                <a:latin typeface="微软雅黑" charset="0"/>
                <a:ea typeface="微软雅黑" charset="0"/>
                <a:cs typeface="微软雅黑" charset="0"/>
              </a:rPr>
              <a:t>     </a:t>
            </a:r>
          </a:p>
          <a:p>
            <a:pPr marL="0" indent="0" algn="l">
              <a:lnSpc>
                <a:spcPct val="100000"/>
              </a:lnSpc>
              <a:spcBef>
                <a:spcPts val="0"/>
              </a:spcBef>
              <a:spcAft>
                <a:spcPts val="0"/>
              </a:spcAft>
              <a:buNone/>
            </a:pPr>
            <a:r>
              <a:rPr lang="en-US" altLang="zh-CN" sz="2200" u="none" strike="noStrike" kern="1200" cap="none" spc="0" baseline="0" dirty="0">
                <a:solidFill>
                  <a:schemeClr val="bg1"/>
                </a:solidFill>
                <a:latin typeface="微软雅黑" charset="0"/>
                <a:ea typeface="微软雅黑" charset="0"/>
                <a:cs typeface="微软雅黑" charset="0"/>
              </a:rPr>
              <a:t>       </a:t>
            </a:r>
            <a:r>
              <a:rPr lang="zh-CN" altLang="en-US" sz="2200" b="1" u="none" strike="noStrike" kern="1200" cap="none" spc="0" baseline="0" dirty="0">
                <a:solidFill>
                  <a:schemeClr val="bg1"/>
                </a:solidFill>
                <a:latin typeface="微软雅黑" charset="0"/>
                <a:ea typeface="微软雅黑" charset="0"/>
                <a:cs typeface="微软雅黑" charset="0"/>
              </a:rPr>
              <a:t>推动长江经济带发展，是以习近平同志为核心的党中央作出的重大决策，是新时代关系国家发展全局的重大战略。</a:t>
            </a:r>
            <a:endParaRPr lang="en-US" altLang="zh-CN" sz="2200" b="1" u="none" strike="noStrike" kern="1200" cap="none" spc="0" baseline="0" dirty="0">
              <a:solidFill>
                <a:schemeClr val="bg1"/>
              </a:solidFill>
              <a:latin typeface="微软雅黑" charset="0"/>
              <a:ea typeface="微软雅黑" charset="0"/>
              <a:cs typeface="微软雅黑" charset="0"/>
            </a:endParaRPr>
          </a:p>
          <a:p>
            <a:pPr marL="0" indent="0" algn="l">
              <a:lnSpc>
                <a:spcPct val="100000"/>
              </a:lnSpc>
              <a:spcBef>
                <a:spcPts val="0"/>
              </a:spcBef>
              <a:spcAft>
                <a:spcPts val="0"/>
              </a:spcAft>
              <a:buNone/>
            </a:pPr>
            <a:r>
              <a:rPr lang="en-US" altLang="zh-CN" sz="2200" b="1" u="none" strike="noStrike" kern="1200" cap="none" spc="0" baseline="0" dirty="0">
                <a:solidFill>
                  <a:schemeClr val="bg1"/>
                </a:solidFill>
                <a:latin typeface="微软雅黑" charset="0"/>
                <a:ea typeface="微软雅黑" charset="0"/>
                <a:cs typeface="微软雅黑" charset="0"/>
              </a:rPr>
              <a:t>       </a:t>
            </a:r>
          </a:p>
          <a:p>
            <a:pPr marL="0" indent="0" algn="l">
              <a:lnSpc>
                <a:spcPct val="100000"/>
              </a:lnSpc>
              <a:spcBef>
                <a:spcPts val="0"/>
              </a:spcBef>
              <a:spcAft>
                <a:spcPts val="0"/>
              </a:spcAft>
              <a:buNone/>
            </a:pPr>
            <a:r>
              <a:rPr lang="en-US" altLang="zh-CN" sz="2200" b="1" u="none" strike="noStrike" kern="1200" cap="none" spc="0" baseline="0" dirty="0">
                <a:solidFill>
                  <a:schemeClr val="bg1"/>
                </a:solidFill>
                <a:latin typeface="微软雅黑" charset="0"/>
                <a:ea typeface="微软雅黑" charset="0"/>
                <a:cs typeface="微软雅黑" charset="0"/>
              </a:rPr>
              <a:t>       我们要坚持把思想和行动统一到习近平总书记关于推动长江经济带发展重要讲话精神上来，坚持以共抓大保护、不搞大开发为导向，把修复长江生态环境摆在压倒性位置，努力把长江经济带建设成为生态更优美、交通更顺畅、经济更高质量发展的黄金经济带。</a:t>
            </a:r>
            <a:endParaRPr lang="zh-CN" altLang="en-US" sz="2200" b="1" u="none" strike="noStrike" kern="1200" cap="none" spc="0" baseline="0" dirty="0">
              <a:solidFill>
                <a:schemeClr val="bg1"/>
              </a:solidFill>
              <a:latin typeface="微软雅黑" charset="0"/>
              <a:ea typeface="微软雅黑" charset="0"/>
              <a:cs typeface="微软雅黑" charset="0"/>
            </a:endParaRPr>
          </a:p>
        </p:txBody>
      </p:sp>
      <p:pic>
        <p:nvPicPr>
          <p:cNvPr id="135"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
        <p:nvSpPr>
          <p:cNvPr id="2" name="矩形 1">
            <a:extLst>
              <a:ext uri="{FF2B5EF4-FFF2-40B4-BE49-F238E27FC236}">
                <a16:creationId xmlns:a16="http://schemas.microsoft.com/office/drawing/2014/main" id="{134442EE-7465-440F-B756-75A4BD9A899F}"/>
              </a:ext>
            </a:extLst>
          </p:cNvPr>
          <p:cNvSpPr/>
          <p:nvPr/>
        </p:nvSpPr>
        <p:spPr>
          <a:xfrm>
            <a:off x="107917" y="5663815"/>
            <a:ext cx="5113861" cy="646331"/>
          </a:xfrm>
          <a:prstGeom prst="rect">
            <a:avLst/>
          </a:prstGeom>
        </p:spPr>
        <p:txBody>
          <a:bodyPr wrap="square">
            <a:spAutoFit/>
          </a:bodyPr>
          <a:lstStyle/>
          <a:p>
            <a:r>
              <a:rPr lang="en-US" altLang="zh-CN" dirty="0">
                <a:latin typeface="华文楷体" panose="02010600040101010101" pitchFamily="2" charset="-122"/>
                <a:ea typeface="华文楷体" panose="02010600040101010101" pitchFamily="2" charset="-122"/>
              </a:rPr>
              <a:t>2018</a:t>
            </a:r>
            <a:r>
              <a:rPr lang="zh-CN" altLang="en-US" dirty="0">
                <a:latin typeface="华文楷体" panose="02010600040101010101" pitchFamily="2" charset="-122"/>
                <a:ea typeface="华文楷体" panose="02010600040101010101" pitchFamily="2" charset="-122"/>
              </a:rPr>
              <a:t>年</a:t>
            </a:r>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月</a:t>
            </a:r>
            <a:r>
              <a:rPr lang="en-US" altLang="zh-CN" dirty="0">
                <a:latin typeface="华文楷体" panose="02010600040101010101" pitchFamily="2" charset="-122"/>
                <a:ea typeface="华文楷体" panose="02010600040101010101" pitchFamily="2" charset="-122"/>
              </a:rPr>
              <a:t>26</a:t>
            </a:r>
            <a:r>
              <a:rPr lang="zh-CN" altLang="en-US" dirty="0">
                <a:latin typeface="华文楷体" panose="02010600040101010101" pitchFamily="2" charset="-122"/>
                <a:ea typeface="华文楷体" panose="02010600040101010101" pitchFamily="2" charset="-122"/>
              </a:rPr>
              <a:t>日，习近平总书记在武汉主持召开深入推动长江经济带发展座谈会并发表重要讲话</a:t>
            </a:r>
          </a:p>
        </p:txBody>
      </p:sp>
    </p:spTree>
    <p:extLst>
      <p:ext uri="{BB962C8B-B14F-4D97-AF65-F5344CB8AC3E}">
        <p14:creationId xmlns:p14="http://schemas.microsoft.com/office/powerpoint/2010/main" val="421511840"/>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ppt_h*1.125000"/>
                                          </p:val>
                                        </p:tav>
                                        <p:tav tm="100000">
                                          <p:val>
                                            <p:strVal val="#ppt_y"/>
                                          </p:val>
                                        </p:tav>
                                      </p:tavLst>
                                    </p:anim>
                                    <p:animEffect transition="in" filter="wipe(up)">
                                      <p:cBhvr>
                                        <p:cTn id="8" dur="500"/>
                                        <p:tgtEl>
                                          <p:spTgt spid="126"/>
                                        </p:tgtEl>
                                      </p:cBhvr>
                                    </p:animEffect>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barn(outVertical)">
                                      <p:cBhvr>
                                        <p:cTn id="12" dur="500"/>
                                        <p:tgtEl>
                                          <p:spTgt spid="128"/>
                                        </p:tgtEl>
                                      </p:cBhvr>
                                    </p:animEffect>
                                  </p:childTnLst>
                                </p:cTn>
                              </p:par>
                            </p:childTnLst>
                          </p:cTn>
                        </p:par>
                        <p:par>
                          <p:cTn id="13" fill="hold" nodeType="with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wipe(left)">
                                      <p:cBhvr>
                                        <p:cTn id="19" dur="1000"/>
                                        <p:tgtEl>
                                          <p:spTgt spid="1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left)">
                                      <p:cBhvr>
                                        <p:cTn id="22" dur="5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anim calcmode="lin" valueType="num">
                                      <p:cBhvr>
                                        <p:cTn id="28" dur="1000" fill="hold"/>
                                        <p:tgtEl>
                                          <p:spTgt spid="130"/>
                                        </p:tgtEl>
                                        <p:attrNameLst>
                                          <p:attrName>ppt_x</p:attrName>
                                        </p:attrNameLst>
                                      </p:cBhvr>
                                      <p:tavLst>
                                        <p:tav tm="0">
                                          <p:val>
                                            <p:strVal val="#ppt_x"/>
                                          </p:val>
                                        </p:tav>
                                        <p:tav tm="100000">
                                          <p:val>
                                            <p:strVal val="#ppt_x"/>
                                          </p:val>
                                        </p:tav>
                                      </p:tavLst>
                                    </p:anim>
                                    <p:anim calcmode="lin" valueType="num">
                                      <p:cBhvr>
                                        <p:cTn id="2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p:bldP spid="128" grpId="0"/>
      <p:bldP spid="133" grpId="0" animBg="1"/>
      <p:bldP spid="1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39" name="矩形"/>
          <p:cNvSpPr>
            <a:spLocks/>
          </p:cNvSpPr>
          <p:nvPr/>
        </p:nvSpPr>
        <p:spPr>
          <a:xfrm>
            <a:off x="1129551" y="213934"/>
            <a:ext cx="8261872" cy="58041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4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 </a:t>
            </a:r>
            <a:r>
              <a:rPr lang="zh-CN" altLang="en-US" sz="24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四</a:t>
            </a:r>
            <a:r>
              <a:rPr lang="zh-CN" altLang="en-US" sz="24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、深刻认识推动长江经济带高质量</a:t>
            </a:r>
            <a:r>
              <a:rPr lang="zh-CN" altLang="en-US" sz="24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发展的重点任务</a:t>
            </a:r>
            <a:endParaRPr lang="zh-CN" altLang="en-US" sz="2400" u="none" strike="noStrike" kern="1200" cap="none" spc="0" baseline="0">
              <a:solidFill>
                <a:srgbClr val="000000"/>
              </a:solidFill>
              <a:latin typeface="Arial" charset="0"/>
              <a:ea typeface="微软雅黑" charset="0"/>
              <a:cs typeface="Open Sans" pitchFamily="34" charset="0"/>
              <a:sym typeface="Arial" charset="0"/>
            </a:endParaRPr>
          </a:p>
        </p:txBody>
      </p:sp>
      <p:sp>
        <p:nvSpPr>
          <p:cNvPr id="740" name="矩形"/>
          <p:cNvSpPr>
            <a:spLocks/>
          </p:cNvSpPr>
          <p:nvPr/>
        </p:nvSpPr>
        <p:spPr>
          <a:xfrm>
            <a:off x="7759153" y="2071044"/>
            <a:ext cx="2239946" cy="2949772"/>
          </a:xfrm>
          <a:prstGeom prst="rect">
            <a:avLst/>
          </a:prstGeom>
          <a:solidFill>
            <a:srgbClr val="FFFFFF"/>
          </a:solidFill>
          <a:ln w="57150" cap="rnd" cmpd="sng">
            <a:solidFill>
              <a:srgbClr val="9F8351"/>
            </a:solidFill>
            <a:prstDash val="sysDot"/>
            <a:round/>
          </a:ln>
        </p:spPr>
        <p:txBody>
          <a:bodyPr vert="horz" wrap="square" lIns="91438" tIns="45719" rIns="91438" bIns="45719" anchor="t" anchorCtr="0">
            <a:prstTxWarp prst="textNoShape">
              <a:avLst/>
            </a:prstTxWarp>
          </a:bodyPr>
          <a:lstStyle/>
          <a:p>
            <a:pPr marL="0" indent="0" algn="ctr">
              <a:lnSpc>
                <a:spcPct val="150000"/>
              </a:lnSpc>
              <a:spcBef>
                <a:spcPts val="0"/>
              </a:spcBef>
              <a:spcAft>
                <a:spcPts val="0"/>
              </a:spcAft>
              <a:buNone/>
            </a:pPr>
            <a:r>
              <a:rPr lang="zh-CN" altLang="en-US" sz="2800" b="1" u="none" strike="noStrike" kern="1200" cap="none" spc="0" baseline="0">
                <a:solidFill>
                  <a:srgbClr val="FF0000"/>
                </a:solidFill>
                <a:latin typeface="微软雅黑" charset="0"/>
                <a:ea typeface="微软雅黑" charset="0"/>
                <a:cs typeface="微软雅黑" charset="0"/>
              </a:rPr>
              <a:t>科学谋划</a:t>
            </a:r>
            <a:endParaRPr lang="en-US" altLang="zh-CN" sz="2800" b="1" u="none" strike="noStrike" kern="1200" cap="none" spc="0" baseline="0">
              <a:solidFill>
                <a:srgbClr val="FF0000"/>
              </a:solidFill>
              <a:latin typeface="微软雅黑" charset="0"/>
              <a:ea typeface="微软雅黑" charset="0"/>
              <a:cs typeface="微软雅黑" charset="0"/>
            </a:endParaRPr>
          </a:p>
          <a:p>
            <a:pPr marL="0" indent="0" algn="ctr">
              <a:lnSpc>
                <a:spcPct val="150000"/>
              </a:lnSpc>
              <a:spcBef>
                <a:spcPts val="0"/>
              </a:spcBef>
              <a:spcAft>
                <a:spcPts val="0"/>
              </a:spcAft>
              <a:buNone/>
            </a:pPr>
            <a:r>
              <a:rPr lang="zh-CN" altLang="en-US" sz="2800" b="1" u="none" strike="noStrike" kern="1200" cap="none" spc="0" baseline="0">
                <a:solidFill>
                  <a:srgbClr val="FF0000"/>
                </a:solidFill>
                <a:latin typeface="微软雅黑" charset="0"/>
                <a:ea typeface="微软雅黑" charset="0"/>
                <a:cs typeface="微软雅黑" charset="0"/>
              </a:rPr>
              <a:t>突出重点</a:t>
            </a:r>
            <a:endParaRPr lang="en-US" altLang="zh-CN" sz="2800" b="1" u="none" strike="noStrike" kern="1200" cap="none" spc="0" baseline="0">
              <a:solidFill>
                <a:srgbClr val="FF0000"/>
              </a:solidFill>
              <a:latin typeface="微软雅黑" charset="0"/>
              <a:ea typeface="微软雅黑" charset="0"/>
              <a:cs typeface="微软雅黑" charset="0"/>
            </a:endParaRPr>
          </a:p>
          <a:p>
            <a:pPr marL="0" indent="0" algn="ctr">
              <a:lnSpc>
                <a:spcPct val="150000"/>
              </a:lnSpc>
              <a:spcBef>
                <a:spcPts val="0"/>
              </a:spcBef>
              <a:spcAft>
                <a:spcPts val="0"/>
              </a:spcAft>
              <a:buNone/>
            </a:pPr>
            <a:r>
              <a:rPr lang="zh-CN" altLang="en-US" sz="2800" b="1" u="none" strike="noStrike" kern="1200" cap="none" spc="0" baseline="0">
                <a:solidFill>
                  <a:srgbClr val="FF0000"/>
                </a:solidFill>
                <a:latin typeface="微软雅黑" charset="0"/>
                <a:ea typeface="微软雅黑" charset="0"/>
                <a:cs typeface="微软雅黑" charset="0"/>
              </a:rPr>
              <a:t>攻坚克难</a:t>
            </a:r>
            <a:endParaRPr lang="en-US" altLang="zh-CN" sz="2800" b="1" u="none" strike="noStrike" kern="1200" cap="none" spc="0" baseline="0">
              <a:solidFill>
                <a:srgbClr val="FF0000"/>
              </a:solidFill>
              <a:latin typeface="微软雅黑" charset="0"/>
              <a:ea typeface="微软雅黑" charset="0"/>
              <a:cs typeface="微软雅黑" charset="0"/>
            </a:endParaRPr>
          </a:p>
          <a:p>
            <a:pPr marL="0" indent="0" algn="ctr">
              <a:lnSpc>
                <a:spcPct val="150000"/>
              </a:lnSpc>
              <a:spcBef>
                <a:spcPts val="0"/>
              </a:spcBef>
              <a:spcAft>
                <a:spcPts val="0"/>
              </a:spcAft>
              <a:buNone/>
            </a:pPr>
            <a:r>
              <a:rPr lang="zh-CN" altLang="en-US" sz="2800" b="1" u="none" strike="noStrike" kern="1200" cap="none" spc="0" baseline="0">
                <a:solidFill>
                  <a:srgbClr val="FF0000"/>
                </a:solidFill>
                <a:latin typeface="微软雅黑" charset="0"/>
                <a:ea typeface="微软雅黑" charset="0"/>
                <a:cs typeface="微软雅黑" charset="0"/>
              </a:rPr>
              <a:t>协同联动</a:t>
            </a:r>
          </a:p>
        </p:txBody>
      </p:sp>
      <p:pic>
        <p:nvPicPr>
          <p:cNvPr id="741" name="图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138" y="1341164"/>
            <a:ext cx="5848187" cy="4409533"/>
          </a:xfrm>
          <a:prstGeom prst="rect">
            <a:avLst/>
          </a:prstGeom>
          <a:noFill/>
          <a:ln w="9525" cap="flat" cmpd="sng">
            <a:noFill/>
            <a:prstDash val="solid"/>
            <a:miter/>
          </a:ln>
        </p:spPr>
      </p:pic>
      <p:pic>
        <p:nvPicPr>
          <p:cNvPr id="742"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562726756"/>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barn(outVertical)">
                                      <p:cBhvr>
                                        <p:cTn id="7" dur="500"/>
                                        <p:tgtEl>
                                          <p:spTgt spid="7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40"/>
                                        </p:tgtEl>
                                        <p:attrNameLst>
                                          <p:attrName>style.visibility</p:attrName>
                                        </p:attrNameLst>
                                      </p:cBhvr>
                                      <p:to>
                                        <p:strVal val="visible"/>
                                      </p:to>
                                    </p:set>
                                    <p:animEffect transition="in" filter="fade">
                                      <p:cBhvr>
                                        <p:cTn id="12" dur="1000"/>
                                        <p:tgtEl>
                                          <p:spTgt spid="740"/>
                                        </p:tgtEl>
                                      </p:cBhvr>
                                    </p:animEffect>
                                    <p:anim calcmode="lin" valueType="num">
                                      <p:cBhvr>
                                        <p:cTn id="13" dur="1000" fill="hold"/>
                                        <p:tgtEl>
                                          <p:spTgt spid="740"/>
                                        </p:tgtEl>
                                        <p:attrNameLst>
                                          <p:attrName>ppt_x</p:attrName>
                                        </p:attrNameLst>
                                      </p:cBhvr>
                                      <p:tavLst>
                                        <p:tav tm="0">
                                          <p:val>
                                            <p:strVal val="#ppt_x"/>
                                          </p:val>
                                        </p:tav>
                                        <p:tav tm="100000">
                                          <p:val>
                                            <p:strVal val="#ppt_x"/>
                                          </p:val>
                                        </p:tav>
                                      </p:tavLst>
                                    </p:anim>
                                    <p:anim calcmode="lin" valueType="num">
                                      <p:cBhvr>
                                        <p:cTn id="14" dur="1000" fill="hold"/>
                                        <p:tgtEl>
                                          <p:spTgt spid="7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41"/>
                                        </p:tgtEl>
                                        <p:attrNameLst>
                                          <p:attrName>style.visibility</p:attrName>
                                        </p:attrNameLst>
                                      </p:cBhvr>
                                      <p:to>
                                        <p:strVal val="visible"/>
                                      </p:to>
                                    </p:set>
                                    <p:animEffect transition="in" filter="fade">
                                      <p:cBhvr>
                                        <p:cTn id="19" dur="1000"/>
                                        <p:tgtEl>
                                          <p:spTgt spid="741"/>
                                        </p:tgtEl>
                                      </p:cBhvr>
                                    </p:animEffect>
                                    <p:anim calcmode="lin" valueType="num">
                                      <p:cBhvr>
                                        <p:cTn id="20" dur="1000" fill="hold"/>
                                        <p:tgtEl>
                                          <p:spTgt spid="741"/>
                                        </p:tgtEl>
                                        <p:attrNameLst>
                                          <p:attrName>ppt_x</p:attrName>
                                        </p:attrNameLst>
                                      </p:cBhvr>
                                      <p:tavLst>
                                        <p:tav tm="0">
                                          <p:val>
                                            <p:strVal val="#ppt_x"/>
                                          </p:val>
                                        </p:tav>
                                        <p:tav tm="100000">
                                          <p:val>
                                            <p:strVal val="#ppt_x"/>
                                          </p:val>
                                        </p:tav>
                                      </p:tavLst>
                                    </p:anim>
                                    <p:anim calcmode="lin" valueType="num">
                                      <p:cBhvr>
                                        <p:cTn id="21" dur="1000" fill="hold"/>
                                        <p:tgtEl>
                                          <p:spTgt spid="7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0"/>
      <p:bldP spid="7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49"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1.</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打好长江保护攻坚战</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750" name="矩形"/>
          <p:cNvSpPr>
            <a:spLocks/>
          </p:cNvSpPr>
          <p:nvPr/>
        </p:nvSpPr>
        <p:spPr>
          <a:xfrm>
            <a:off x="615462" y="1247068"/>
            <a:ext cx="11100532" cy="657902"/>
          </a:xfrm>
          <a:prstGeom prst="rect">
            <a:avLst/>
          </a:prstGeom>
          <a:solidFill>
            <a:srgbClr val="C00000"/>
          </a:solidFill>
          <a:ln w="9525" cap="flat" cmpd="sng">
            <a:noFill/>
            <a:prstDash val="solid"/>
            <a:round/>
          </a:ln>
        </p:spPr>
        <p:txBody>
          <a:bodyPr vert="horz" wrap="square" lIns="91440" tIns="45720" rIns="91440" bIns="45720" anchor="ctr" anchorCtr="1">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a:solidFill>
                  <a:schemeClr val="bg1"/>
                </a:solidFill>
                <a:latin typeface="微软雅黑" charset="0"/>
                <a:ea typeface="微软雅黑" charset="0"/>
                <a:cs typeface="微软雅黑" charset="0"/>
              </a:rPr>
              <a:t>以污水治理为中心，统筹推进水污染治理、水生态修复、水资源保护“三水共治”</a:t>
            </a:r>
            <a:endParaRPr lang="zh-CN" altLang="en-US" sz="2400" b="1" u="none" strike="noStrike" kern="1200" cap="none" spc="0" baseline="0">
              <a:solidFill>
                <a:schemeClr val="bg1"/>
              </a:solidFill>
              <a:latin typeface="Arial" charset="0"/>
              <a:ea typeface="微软雅黑" charset="0"/>
              <a:cs typeface="微软雅黑" charset="0"/>
              <a:sym typeface="微软雅黑" charset="0"/>
            </a:endParaRPr>
          </a:p>
        </p:txBody>
      </p:sp>
      <p:sp>
        <p:nvSpPr>
          <p:cNvPr id="751" name="矩形"/>
          <p:cNvSpPr>
            <a:spLocks/>
          </p:cNvSpPr>
          <p:nvPr/>
        </p:nvSpPr>
        <p:spPr>
          <a:xfrm>
            <a:off x="8696747" y="3613553"/>
            <a:ext cx="3117442" cy="1649338"/>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全面开展重要饮用水水源地安全保障达标建设，进一步提升保障能力和水平</a:t>
            </a:r>
            <a:endParaRPr lang="zh-CN" altLang="en-US" sz="2000" u="none" strike="noStrike" kern="1200" cap="none" spc="0" baseline="0">
              <a:solidFill>
                <a:schemeClr val="tx1"/>
              </a:solidFill>
              <a:latin typeface="微软雅黑" charset="0"/>
              <a:ea typeface="微软雅黑" charset="0"/>
              <a:cs typeface="微软雅黑" charset="0"/>
              <a:sym typeface="微软雅黑" charset="0"/>
            </a:endParaRPr>
          </a:p>
        </p:txBody>
      </p:sp>
      <p:sp>
        <p:nvSpPr>
          <p:cNvPr id="752" name="矩形"/>
          <p:cNvSpPr>
            <a:spLocks/>
          </p:cNvSpPr>
          <p:nvPr/>
        </p:nvSpPr>
        <p:spPr>
          <a:xfrm>
            <a:off x="4796056" y="3564455"/>
            <a:ext cx="3163642" cy="1547740"/>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坚持自然恢复为主的方针，把实施重大生态修复工程作为长江经济带发展优先选项</a:t>
            </a:r>
            <a:endParaRPr lang="zh-CN" altLang="en-US" sz="2000" u="none" strike="noStrike" kern="1200" cap="none" spc="0" baseline="0">
              <a:solidFill>
                <a:schemeClr val="tx1"/>
              </a:solidFill>
              <a:latin typeface="微软雅黑" charset="0"/>
              <a:ea typeface="微软雅黑" charset="0"/>
              <a:cs typeface="微软雅黑" charset="0"/>
              <a:sym typeface="微软雅黑" charset="0"/>
            </a:endParaRPr>
          </a:p>
        </p:txBody>
      </p:sp>
      <p:sp>
        <p:nvSpPr>
          <p:cNvPr id="753" name="矩形"/>
          <p:cNvSpPr>
            <a:spLocks/>
          </p:cNvSpPr>
          <p:nvPr/>
        </p:nvSpPr>
        <p:spPr>
          <a:xfrm>
            <a:off x="850784" y="3519090"/>
            <a:ext cx="3037144" cy="1207027"/>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大力构建源头控污、系统截污、全面治污三位一体的长江经济带水污染治理体系</a:t>
            </a:r>
            <a:endParaRPr lang="zh-CN" altLang="en-US" sz="2000" u="none" strike="noStrike" kern="1200" cap="none" spc="0" baseline="0">
              <a:solidFill>
                <a:srgbClr val="404040"/>
              </a:solidFill>
              <a:latin typeface="Arial" charset="0"/>
              <a:ea typeface="微软雅黑" charset="0"/>
              <a:cs typeface="微软雅黑" charset="0"/>
              <a:sym typeface="微软雅黑" charset="0"/>
            </a:endParaRPr>
          </a:p>
        </p:txBody>
      </p:sp>
      <p:sp>
        <p:nvSpPr>
          <p:cNvPr id="754" name="燕尾形"/>
          <p:cNvSpPr>
            <a:spLocks/>
          </p:cNvSpPr>
          <p:nvPr/>
        </p:nvSpPr>
        <p:spPr>
          <a:xfrm>
            <a:off x="4202981" y="3518958"/>
            <a:ext cx="278892" cy="475752"/>
          </a:xfrm>
          <a:prstGeom prst="chevron">
            <a:avLst>
              <a:gd name="adj" fmla="val 100000"/>
            </a:avLst>
          </a:prstGeom>
          <a:solidFill>
            <a:srgbClr val="C00000"/>
          </a:solidFill>
          <a:ln w="12700" cap="flat" cmpd="sng">
            <a:noFill/>
            <a:prstDash val="solid"/>
            <a:miter/>
          </a:ln>
        </p:spPr>
      </p:sp>
      <p:sp>
        <p:nvSpPr>
          <p:cNvPr id="755" name="矩形"/>
          <p:cNvSpPr>
            <a:spLocks/>
          </p:cNvSpPr>
          <p:nvPr/>
        </p:nvSpPr>
        <p:spPr>
          <a:xfrm>
            <a:off x="615462" y="2286000"/>
            <a:ext cx="3488741" cy="2949729"/>
          </a:xfrm>
          <a:prstGeom prst="rect">
            <a:avLst/>
          </a:prstGeom>
          <a:noFill/>
          <a:ln w="12700" cap="flat" cmpd="sng">
            <a:solidFill>
              <a:srgbClr val="C00000"/>
            </a:solidFill>
            <a:prstDash val="dash"/>
            <a:miter/>
          </a:ln>
        </p:spPr>
      </p:sp>
      <p:sp>
        <p:nvSpPr>
          <p:cNvPr id="756" name="矩形"/>
          <p:cNvSpPr>
            <a:spLocks/>
          </p:cNvSpPr>
          <p:nvPr/>
        </p:nvSpPr>
        <p:spPr>
          <a:xfrm>
            <a:off x="4596832" y="2286000"/>
            <a:ext cx="3488741" cy="2949729"/>
          </a:xfrm>
          <a:prstGeom prst="rect">
            <a:avLst/>
          </a:prstGeom>
          <a:noFill/>
          <a:ln w="12700" cap="flat" cmpd="sng">
            <a:solidFill>
              <a:srgbClr val="C00000"/>
            </a:solidFill>
            <a:prstDash val="dash"/>
            <a:miter/>
          </a:ln>
        </p:spPr>
      </p:sp>
      <p:sp>
        <p:nvSpPr>
          <p:cNvPr id="757" name="矩形"/>
          <p:cNvSpPr>
            <a:spLocks/>
          </p:cNvSpPr>
          <p:nvPr/>
        </p:nvSpPr>
        <p:spPr>
          <a:xfrm>
            <a:off x="8578201" y="2286000"/>
            <a:ext cx="3254219" cy="2949729"/>
          </a:xfrm>
          <a:prstGeom prst="rect">
            <a:avLst/>
          </a:prstGeom>
          <a:noFill/>
          <a:ln w="12700" cap="flat" cmpd="sng">
            <a:solidFill>
              <a:srgbClr val="C00000"/>
            </a:solidFill>
            <a:prstDash val="dash"/>
            <a:miter/>
          </a:ln>
        </p:spPr>
      </p:sp>
      <p:sp>
        <p:nvSpPr>
          <p:cNvPr id="758" name="燕尾形"/>
          <p:cNvSpPr>
            <a:spLocks/>
          </p:cNvSpPr>
          <p:nvPr/>
        </p:nvSpPr>
        <p:spPr>
          <a:xfrm>
            <a:off x="8194175" y="3518958"/>
            <a:ext cx="278893" cy="475752"/>
          </a:xfrm>
          <a:prstGeom prst="chevron">
            <a:avLst>
              <a:gd name="adj" fmla="val 100000"/>
            </a:avLst>
          </a:prstGeom>
          <a:solidFill>
            <a:srgbClr val="C00000"/>
          </a:solidFill>
          <a:ln w="12700" cap="flat" cmpd="sng">
            <a:noFill/>
            <a:prstDash val="solid"/>
            <a:miter/>
          </a:ln>
        </p:spPr>
      </p:sp>
      <p:sp>
        <p:nvSpPr>
          <p:cNvPr id="759" name="圆角矩形"/>
          <p:cNvSpPr>
            <a:spLocks/>
          </p:cNvSpPr>
          <p:nvPr/>
        </p:nvSpPr>
        <p:spPr>
          <a:xfrm>
            <a:off x="792162" y="2487363"/>
            <a:ext cx="3135612" cy="753048"/>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2200" b="1" u="none" strike="noStrike" kern="1200" cap="none" spc="0" baseline="0">
                <a:solidFill>
                  <a:schemeClr val="bg1"/>
                </a:solidFill>
                <a:latin typeface="微软雅黑" charset="0"/>
                <a:ea typeface="微软雅黑" charset="0"/>
                <a:cs typeface="微软雅黑" charset="0"/>
              </a:rPr>
              <a:t>一是加强水污染治理</a:t>
            </a:r>
            <a:endParaRPr lang="zh-CN" altLang="en-US" sz="2200" b="1" i="0" u="none" strike="noStrike" kern="0" cap="none" spc="0" baseline="0">
              <a:solidFill>
                <a:schemeClr val="bg1"/>
              </a:solidFill>
              <a:latin typeface="Arial" charset="0"/>
              <a:ea typeface="微软雅黑" charset="0"/>
              <a:cs typeface="微软雅黑" charset="0"/>
              <a:sym typeface="微软雅黑" charset="0"/>
            </a:endParaRPr>
          </a:p>
        </p:txBody>
      </p:sp>
      <p:sp>
        <p:nvSpPr>
          <p:cNvPr id="760" name="圆角矩形"/>
          <p:cNvSpPr>
            <a:spLocks/>
          </p:cNvSpPr>
          <p:nvPr/>
        </p:nvSpPr>
        <p:spPr>
          <a:xfrm>
            <a:off x="4805581" y="2501854"/>
            <a:ext cx="3117442" cy="797475"/>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2200" b="1" u="none" strike="noStrike" kern="1200" cap="none" spc="0" baseline="0">
                <a:solidFill>
                  <a:schemeClr val="bg1"/>
                </a:solidFill>
                <a:latin typeface="微软雅黑" charset="0"/>
                <a:ea typeface="微软雅黑" charset="0"/>
                <a:cs typeface="微软雅黑" charset="0"/>
              </a:rPr>
              <a:t>二是加强水生态修复</a:t>
            </a:r>
            <a:endParaRPr lang="zh-CN" altLang="en-US" sz="2200" b="1" u="none" strike="noStrike" kern="1200" cap="none" spc="0" baseline="0">
              <a:solidFill>
                <a:schemeClr val="bg1"/>
              </a:solidFill>
              <a:latin typeface="微软雅黑" charset="0"/>
              <a:ea typeface="微软雅黑" charset="0"/>
              <a:cs typeface="微软雅黑" charset="0"/>
              <a:sym typeface="微软雅黑" charset="0"/>
            </a:endParaRPr>
          </a:p>
        </p:txBody>
      </p:sp>
      <p:sp>
        <p:nvSpPr>
          <p:cNvPr id="761" name="圆角矩形"/>
          <p:cNvSpPr>
            <a:spLocks/>
          </p:cNvSpPr>
          <p:nvPr/>
        </p:nvSpPr>
        <p:spPr>
          <a:xfrm>
            <a:off x="8696747" y="2487591"/>
            <a:ext cx="2949104" cy="860837"/>
          </a:xfrm>
          <a:prstGeom prst="roundRect">
            <a:avLst>
              <a:gd name="adj" fmla="val 16666"/>
            </a:avLst>
          </a:prstGeom>
          <a:solidFill>
            <a:srgbClr val="C00000"/>
          </a:solidFill>
          <a:ln w="12700"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2200" b="1" u="none" strike="noStrike" kern="1200" cap="none" spc="0" baseline="0" dirty="0">
                <a:solidFill>
                  <a:schemeClr val="bg1"/>
                </a:solidFill>
                <a:latin typeface="微软雅黑" charset="0"/>
                <a:ea typeface="微软雅黑" charset="0"/>
                <a:cs typeface="微软雅黑" charset="0"/>
              </a:rPr>
              <a:t>三是加强水资源保护</a:t>
            </a:r>
            <a:endParaRPr lang="zh-CN" altLang="en-US" sz="2200" b="1" u="none" strike="noStrike" kern="1200" cap="none" spc="0" baseline="0" dirty="0">
              <a:solidFill>
                <a:schemeClr val="bg1"/>
              </a:solidFill>
              <a:latin typeface="微软雅黑" charset="0"/>
              <a:ea typeface="微软雅黑" charset="0"/>
              <a:cs typeface="微软雅黑" charset="0"/>
              <a:sym typeface="微软雅黑" charset="0"/>
            </a:endParaRPr>
          </a:p>
        </p:txBody>
      </p:sp>
      <p:pic>
        <p:nvPicPr>
          <p:cNvPr id="762"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121493764"/>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barn(outVertical)">
                                      <p:cBhvr>
                                        <p:cTn id="7" dur="500"/>
                                        <p:tgtEl>
                                          <p:spTgt spid="74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50"/>
                                        </p:tgtEl>
                                        <p:attrNameLst>
                                          <p:attrName>style.visibility</p:attrName>
                                        </p:attrNameLst>
                                      </p:cBhvr>
                                      <p:to>
                                        <p:strVal val="visible"/>
                                      </p:to>
                                    </p:set>
                                    <p:animEffect transition="in" filter="barn(inVertical)">
                                      <p:cBhvr>
                                        <p:cTn id="11" dur="500"/>
                                        <p:tgtEl>
                                          <p:spTgt spid="7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5"/>
                                        </p:tgtEl>
                                        <p:attrNameLst>
                                          <p:attrName>style.visibility</p:attrName>
                                        </p:attrNameLst>
                                      </p:cBhvr>
                                      <p:to>
                                        <p:strVal val="visible"/>
                                      </p:to>
                                    </p:set>
                                    <p:animEffect transition="in" filter="wipe(left)">
                                      <p:cBhvr>
                                        <p:cTn id="15" dur="500"/>
                                        <p:tgtEl>
                                          <p:spTgt spid="7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fill="hold"/>
                                        <p:tgtEl>
                                          <p:spTgt spid="759"/>
                                        </p:tgtEl>
                                        <p:attrNameLst>
                                          <p:attrName>ppt_x</p:attrName>
                                        </p:attrNameLst>
                                      </p:cBhvr>
                                      <p:tavLst>
                                        <p:tav tm="0">
                                          <p:val>
                                            <p:strVal val="#ppt_x"/>
                                          </p:val>
                                        </p:tav>
                                        <p:tav tm="100000">
                                          <p:val>
                                            <p:strVal val="#ppt_x"/>
                                          </p:val>
                                        </p:tav>
                                      </p:tavLst>
                                    </p:anim>
                                    <p:anim calcmode="lin" valueType="num">
                                      <p:cBhvr additive="base">
                                        <p:cTn id="21" dur="500" fill="hold"/>
                                        <p:tgtEl>
                                          <p:spTgt spid="759"/>
                                        </p:tgtEl>
                                        <p:attrNameLst>
                                          <p:attrName>ppt_y</p:attrName>
                                        </p:attrNameLst>
                                      </p:cBhvr>
                                      <p:tavLst>
                                        <p:tav tm="0">
                                          <p:val>
                                            <p:strVal val="1+#ppt_h/2"/>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753"/>
                                        </p:tgtEl>
                                        <p:attrNameLst>
                                          <p:attrName>style.visibility</p:attrName>
                                        </p:attrNameLst>
                                      </p:cBhvr>
                                      <p:to>
                                        <p:strVal val="visible"/>
                                      </p:to>
                                    </p:set>
                                    <p:animEffect transition="in" filter="wipe(left)">
                                      <p:cBhvr>
                                        <p:cTn id="24" dur="500"/>
                                        <p:tgtEl>
                                          <p:spTgt spid="7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54"/>
                                        </p:tgtEl>
                                        <p:attrNameLst>
                                          <p:attrName>style.visibility</p:attrName>
                                        </p:attrNameLst>
                                      </p:cBhvr>
                                      <p:to>
                                        <p:strVal val="visible"/>
                                      </p:to>
                                    </p:set>
                                    <p:animEffect transition="in" filter="wipe(left)">
                                      <p:cBhvr>
                                        <p:cTn id="29" dur="500"/>
                                        <p:tgtEl>
                                          <p:spTgt spid="75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56"/>
                                        </p:tgtEl>
                                        <p:attrNameLst>
                                          <p:attrName>style.visibility</p:attrName>
                                        </p:attrNameLst>
                                      </p:cBhvr>
                                      <p:to>
                                        <p:strVal val="visible"/>
                                      </p:to>
                                    </p:set>
                                    <p:animEffect transition="in" filter="wipe(left)">
                                      <p:cBhvr>
                                        <p:cTn id="33" dur="500"/>
                                        <p:tgtEl>
                                          <p:spTgt spid="75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60"/>
                                        </p:tgtEl>
                                        <p:attrNameLst>
                                          <p:attrName>style.visibility</p:attrName>
                                        </p:attrNameLst>
                                      </p:cBhvr>
                                      <p:to>
                                        <p:strVal val="visible"/>
                                      </p:to>
                                    </p:set>
                                    <p:anim calcmode="lin" valueType="num">
                                      <p:cBhvr additive="base">
                                        <p:cTn id="38" dur="500" fill="hold"/>
                                        <p:tgtEl>
                                          <p:spTgt spid="760"/>
                                        </p:tgtEl>
                                        <p:attrNameLst>
                                          <p:attrName>ppt_x</p:attrName>
                                        </p:attrNameLst>
                                      </p:cBhvr>
                                      <p:tavLst>
                                        <p:tav tm="0">
                                          <p:val>
                                            <p:strVal val="#ppt_x"/>
                                          </p:val>
                                        </p:tav>
                                        <p:tav tm="100000">
                                          <p:val>
                                            <p:strVal val="#ppt_x"/>
                                          </p:val>
                                        </p:tav>
                                      </p:tavLst>
                                    </p:anim>
                                    <p:anim calcmode="lin" valueType="num">
                                      <p:cBhvr additive="base">
                                        <p:cTn id="39" dur="500" fill="hold"/>
                                        <p:tgtEl>
                                          <p:spTgt spid="760"/>
                                        </p:tgtEl>
                                        <p:attrNameLst>
                                          <p:attrName>ppt_y</p:attrName>
                                        </p:attrNameLst>
                                      </p:cBhvr>
                                      <p:tavLst>
                                        <p:tav tm="0">
                                          <p:val>
                                            <p:strVal val="1+#ppt_h/2"/>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752"/>
                                        </p:tgtEl>
                                        <p:attrNameLst>
                                          <p:attrName>style.visibility</p:attrName>
                                        </p:attrNameLst>
                                      </p:cBhvr>
                                      <p:to>
                                        <p:strVal val="visible"/>
                                      </p:to>
                                    </p:set>
                                    <p:animEffect transition="in" filter="wipe(left)">
                                      <p:cBhvr>
                                        <p:cTn id="42" dur="500"/>
                                        <p:tgtEl>
                                          <p:spTgt spid="7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58"/>
                                        </p:tgtEl>
                                        <p:attrNameLst>
                                          <p:attrName>style.visibility</p:attrName>
                                        </p:attrNameLst>
                                      </p:cBhvr>
                                      <p:to>
                                        <p:strVal val="visible"/>
                                      </p:to>
                                    </p:set>
                                    <p:animEffect transition="in" filter="wipe(left)">
                                      <p:cBhvr>
                                        <p:cTn id="47" dur="500"/>
                                        <p:tgtEl>
                                          <p:spTgt spid="75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57"/>
                                        </p:tgtEl>
                                        <p:attrNameLst>
                                          <p:attrName>style.visibility</p:attrName>
                                        </p:attrNameLst>
                                      </p:cBhvr>
                                      <p:to>
                                        <p:strVal val="visible"/>
                                      </p:to>
                                    </p:set>
                                    <p:animEffect transition="in" filter="wipe(left)">
                                      <p:cBhvr>
                                        <p:cTn id="51" dur="500"/>
                                        <p:tgtEl>
                                          <p:spTgt spid="75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61"/>
                                        </p:tgtEl>
                                        <p:attrNameLst>
                                          <p:attrName>style.visibility</p:attrName>
                                        </p:attrNameLst>
                                      </p:cBhvr>
                                      <p:to>
                                        <p:strVal val="visible"/>
                                      </p:to>
                                    </p:set>
                                    <p:anim calcmode="lin" valueType="num">
                                      <p:cBhvr additive="base">
                                        <p:cTn id="56" dur="500" fill="hold"/>
                                        <p:tgtEl>
                                          <p:spTgt spid="761"/>
                                        </p:tgtEl>
                                        <p:attrNameLst>
                                          <p:attrName>ppt_x</p:attrName>
                                        </p:attrNameLst>
                                      </p:cBhvr>
                                      <p:tavLst>
                                        <p:tav tm="0">
                                          <p:val>
                                            <p:strVal val="#ppt_x"/>
                                          </p:val>
                                        </p:tav>
                                        <p:tav tm="100000">
                                          <p:val>
                                            <p:strVal val="#ppt_x"/>
                                          </p:val>
                                        </p:tav>
                                      </p:tavLst>
                                    </p:anim>
                                    <p:anim calcmode="lin" valueType="num">
                                      <p:cBhvr additive="base">
                                        <p:cTn id="57" dur="500" fill="hold"/>
                                        <p:tgtEl>
                                          <p:spTgt spid="761"/>
                                        </p:tgtEl>
                                        <p:attrNameLst>
                                          <p:attrName>ppt_y</p:attrName>
                                        </p:attrNameLst>
                                      </p:cBhvr>
                                      <p:tavLst>
                                        <p:tav tm="0">
                                          <p:val>
                                            <p:strVal val="1+#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751"/>
                                        </p:tgtEl>
                                        <p:attrNameLst>
                                          <p:attrName>style.visibility</p:attrName>
                                        </p:attrNameLst>
                                      </p:cBhvr>
                                      <p:to>
                                        <p:strVal val="visible"/>
                                      </p:to>
                                    </p:set>
                                    <p:animEffect transition="in" filter="wipe(left)">
                                      <p:cBhvr>
                                        <p:cTn id="60" dur="500"/>
                                        <p:tgtEl>
                                          <p:spTgt spid="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50" grpId="0" animBg="1"/>
      <p:bldP spid="751" grpId="0"/>
      <p:bldP spid="752" grpId="0"/>
      <p:bldP spid="753" grpId="0"/>
      <p:bldP spid="754" grpId="0" animBg="1"/>
      <p:bldP spid="755" grpId="0" animBg="1"/>
      <p:bldP spid="756" grpId="0" animBg="1"/>
      <p:bldP spid="757" grpId="0" animBg="1"/>
      <p:bldP spid="758" grpId="0" animBg="1"/>
      <p:bldP spid="759" grpId="0" animBg="1"/>
      <p:bldP spid="760" grpId="0" animBg="1"/>
      <p:bldP spid="7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69"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2</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着力构建综合立体交通走廊</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770" name="曲线"/>
          <p:cNvSpPr>
            <a:spLocks noChangeAspect="1"/>
          </p:cNvSpPr>
          <p:nvPr/>
        </p:nvSpPr>
        <p:spPr>
          <a:xfrm>
            <a:off x="353836" y="3841537"/>
            <a:ext cx="445650" cy="651704"/>
          </a:xfrm>
          <a:custGeom>
            <a:avLst/>
            <a:gdLst>
              <a:gd name="T1" fmla="*/ 0 w 21600"/>
              <a:gd name="T2" fmla="*/ 0 h 21600"/>
              <a:gd name="T3" fmla="*/ 21600 w 21600"/>
              <a:gd name="T4" fmla="*/ 21600 h 21600"/>
            </a:gdLst>
            <a:ahLst/>
            <a:cxnLst/>
            <a:rect l="T1" t="T2" r="T3" b="T4"/>
            <a:pathLst>
              <a:path w="21600" h="21600">
                <a:moveTo>
                  <a:pt x="21600" y="14135"/>
                </a:moveTo>
                <a:cubicBezTo>
                  <a:pt x="21600" y="19058"/>
                  <a:pt x="21600" y="19058"/>
                  <a:pt x="21600" y="19058"/>
                </a:cubicBezTo>
                <a:cubicBezTo>
                  <a:pt x="21600" y="20488"/>
                  <a:pt x="19973" y="21600"/>
                  <a:pt x="17883" y="21600"/>
                </a:cubicBezTo>
                <a:cubicBezTo>
                  <a:pt x="11148" y="21600"/>
                  <a:pt x="11148" y="21600"/>
                  <a:pt x="11148" y="21600"/>
                </a:cubicBezTo>
                <a:cubicBezTo>
                  <a:pt x="9987" y="21600"/>
                  <a:pt x="9055" y="21281"/>
                  <a:pt x="8361" y="20804"/>
                </a:cubicBezTo>
                <a:cubicBezTo>
                  <a:pt x="1161" y="15881"/>
                  <a:pt x="1161" y="15881"/>
                  <a:pt x="1161" y="15881"/>
                </a:cubicBezTo>
                <a:cubicBezTo>
                  <a:pt x="462" y="15404"/>
                  <a:pt x="462" y="14929"/>
                  <a:pt x="1161" y="14452"/>
                </a:cubicBezTo>
                <a:cubicBezTo>
                  <a:pt x="1625" y="14135"/>
                  <a:pt x="1625" y="14135"/>
                  <a:pt x="1625" y="14135"/>
                </a:cubicBezTo>
                <a:cubicBezTo>
                  <a:pt x="1857" y="13975"/>
                  <a:pt x="2322" y="13817"/>
                  <a:pt x="2554" y="13817"/>
                </a:cubicBezTo>
                <a:cubicBezTo>
                  <a:pt x="3018" y="13817"/>
                  <a:pt x="3250" y="13975"/>
                  <a:pt x="3482" y="14135"/>
                </a:cubicBezTo>
                <a:cubicBezTo>
                  <a:pt x="7432" y="16675"/>
                  <a:pt x="7432" y="16675"/>
                  <a:pt x="7432" y="16675"/>
                </a:cubicBezTo>
                <a:cubicBezTo>
                  <a:pt x="7432" y="6987"/>
                  <a:pt x="7432" y="6987"/>
                  <a:pt x="7432" y="6987"/>
                </a:cubicBezTo>
                <a:cubicBezTo>
                  <a:pt x="7432" y="6352"/>
                  <a:pt x="7896" y="6035"/>
                  <a:pt x="8825" y="6035"/>
                </a:cubicBezTo>
                <a:cubicBezTo>
                  <a:pt x="9290" y="6035"/>
                  <a:pt x="9290" y="6035"/>
                  <a:pt x="9290" y="6035"/>
                </a:cubicBezTo>
                <a:cubicBezTo>
                  <a:pt x="9987" y="6035"/>
                  <a:pt x="10682" y="6352"/>
                  <a:pt x="10682" y="6987"/>
                </a:cubicBezTo>
                <a:cubicBezTo>
                  <a:pt x="10682" y="12388"/>
                  <a:pt x="10682" y="12388"/>
                  <a:pt x="10682" y="12388"/>
                </a:cubicBezTo>
                <a:cubicBezTo>
                  <a:pt x="11148" y="12228"/>
                  <a:pt x="11148" y="12228"/>
                  <a:pt x="11148" y="12228"/>
                </a:cubicBezTo>
                <a:cubicBezTo>
                  <a:pt x="11611" y="12228"/>
                  <a:pt x="11845" y="12228"/>
                  <a:pt x="12077" y="12228"/>
                </a:cubicBezTo>
                <a:cubicBezTo>
                  <a:pt x="13236" y="12228"/>
                  <a:pt x="13703" y="12388"/>
                  <a:pt x="13703" y="12388"/>
                </a:cubicBezTo>
                <a:cubicBezTo>
                  <a:pt x="13933" y="12388"/>
                  <a:pt x="13933" y="12388"/>
                  <a:pt x="13933" y="12388"/>
                </a:cubicBezTo>
                <a:cubicBezTo>
                  <a:pt x="13933" y="13182"/>
                  <a:pt x="13933" y="13182"/>
                  <a:pt x="13933" y="13182"/>
                </a:cubicBezTo>
                <a:cubicBezTo>
                  <a:pt x="13933" y="13182"/>
                  <a:pt x="13933" y="13340"/>
                  <a:pt x="14165" y="13340"/>
                </a:cubicBezTo>
                <a:cubicBezTo>
                  <a:pt x="14165" y="13340"/>
                  <a:pt x="14400" y="13182"/>
                  <a:pt x="14400" y="13182"/>
                </a:cubicBezTo>
                <a:cubicBezTo>
                  <a:pt x="14400" y="12388"/>
                  <a:pt x="14400" y="12388"/>
                  <a:pt x="14400" y="12388"/>
                </a:cubicBezTo>
                <a:cubicBezTo>
                  <a:pt x="14400" y="12388"/>
                  <a:pt x="14632" y="12388"/>
                  <a:pt x="15093" y="12388"/>
                </a:cubicBezTo>
                <a:cubicBezTo>
                  <a:pt x="15561" y="12388"/>
                  <a:pt x="16258" y="12546"/>
                  <a:pt x="16722" y="12704"/>
                </a:cubicBezTo>
                <a:cubicBezTo>
                  <a:pt x="16722" y="12704"/>
                  <a:pt x="16722" y="12704"/>
                  <a:pt x="16722" y="12704"/>
                </a:cubicBezTo>
                <a:cubicBezTo>
                  <a:pt x="16722" y="13500"/>
                  <a:pt x="16722" y="13500"/>
                  <a:pt x="16722" y="13500"/>
                </a:cubicBezTo>
                <a:cubicBezTo>
                  <a:pt x="16722" y="13500"/>
                  <a:pt x="16954" y="13657"/>
                  <a:pt x="16954" y="13657"/>
                </a:cubicBezTo>
                <a:cubicBezTo>
                  <a:pt x="17187" y="13657"/>
                  <a:pt x="17419" y="13500"/>
                  <a:pt x="17419" y="13500"/>
                </a:cubicBezTo>
                <a:cubicBezTo>
                  <a:pt x="17419" y="12546"/>
                  <a:pt x="17419" y="12546"/>
                  <a:pt x="17419" y="12546"/>
                </a:cubicBezTo>
                <a:cubicBezTo>
                  <a:pt x="17419" y="12546"/>
                  <a:pt x="17651" y="12546"/>
                  <a:pt x="17883" y="12546"/>
                </a:cubicBezTo>
                <a:cubicBezTo>
                  <a:pt x="18812" y="12546"/>
                  <a:pt x="19509" y="12863"/>
                  <a:pt x="19509" y="12863"/>
                </a:cubicBezTo>
                <a:cubicBezTo>
                  <a:pt x="19509" y="12863"/>
                  <a:pt x="19509" y="12863"/>
                  <a:pt x="19509" y="12863"/>
                </a:cubicBezTo>
                <a:cubicBezTo>
                  <a:pt x="19741" y="12863"/>
                  <a:pt x="19741" y="12863"/>
                  <a:pt x="19741" y="12863"/>
                </a:cubicBezTo>
                <a:cubicBezTo>
                  <a:pt x="19741" y="12863"/>
                  <a:pt x="19741" y="12863"/>
                  <a:pt x="19741" y="12863"/>
                </a:cubicBezTo>
                <a:cubicBezTo>
                  <a:pt x="19741" y="13657"/>
                  <a:pt x="19741" y="13657"/>
                  <a:pt x="19741" y="13657"/>
                </a:cubicBezTo>
                <a:cubicBezTo>
                  <a:pt x="19741" y="13817"/>
                  <a:pt x="19741" y="13817"/>
                  <a:pt x="19973" y="13817"/>
                </a:cubicBezTo>
                <a:cubicBezTo>
                  <a:pt x="20205" y="13817"/>
                  <a:pt x="20205" y="13817"/>
                  <a:pt x="20205" y="13657"/>
                </a:cubicBezTo>
                <a:cubicBezTo>
                  <a:pt x="20205" y="12863"/>
                  <a:pt x="20205" y="12863"/>
                  <a:pt x="20205" y="12863"/>
                </a:cubicBezTo>
                <a:cubicBezTo>
                  <a:pt x="21365" y="13182"/>
                  <a:pt x="21600" y="13657"/>
                  <a:pt x="21600" y="14135"/>
                </a:cubicBezTo>
              </a:path>
              <a:path w="21600" h="21600">
                <a:moveTo>
                  <a:pt x="13236" y="6194"/>
                </a:moveTo>
                <a:cubicBezTo>
                  <a:pt x="13236" y="4447"/>
                  <a:pt x="11378" y="3014"/>
                  <a:pt x="8825" y="3014"/>
                </a:cubicBezTo>
                <a:cubicBezTo>
                  <a:pt x="6270" y="3014"/>
                  <a:pt x="4180" y="4447"/>
                  <a:pt x="4180" y="6194"/>
                </a:cubicBezTo>
                <a:cubicBezTo>
                  <a:pt x="4180" y="6987"/>
                  <a:pt x="4877" y="7782"/>
                  <a:pt x="5806" y="8416"/>
                </a:cubicBezTo>
                <a:cubicBezTo>
                  <a:pt x="5806" y="6987"/>
                  <a:pt x="5806" y="6987"/>
                  <a:pt x="5806" y="6987"/>
                </a:cubicBezTo>
                <a:cubicBezTo>
                  <a:pt x="5806" y="5876"/>
                  <a:pt x="6966" y="4923"/>
                  <a:pt x="8825" y="4923"/>
                </a:cubicBezTo>
                <a:cubicBezTo>
                  <a:pt x="9290" y="4923"/>
                  <a:pt x="9290" y="4923"/>
                  <a:pt x="9290" y="4923"/>
                </a:cubicBezTo>
                <a:cubicBezTo>
                  <a:pt x="10916" y="4923"/>
                  <a:pt x="12309" y="5876"/>
                  <a:pt x="12309" y="6987"/>
                </a:cubicBezTo>
                <a:cubicBezTo>
                  <a:pt x="12309" y="8098"/>
                  <a:pt x="12309" y="8098"/>
                  <a:pt x="12309" y="8098"/>
                </a:cubicBezTo>
                <a:cubicBezTo>
                  <a:pt x="13004" y="7623"/>
                  <a:pt x="13236" y="6828"/>
                  <a:pt x="13236" y="6194"/>
                </a:cubicBezTo>
              </a:path>
              <a:path w="21600" h="21600">
                <a:moveTo>
                  <a:pt x="5806" y="11752"/>
                </a:moveTo>
                <a:cubicBezTo>
                  <a:pt x="5806" y="10323"/>
                  <a:pt x="5806" y="10323"/>
                  <a:pt x="5806" y="10323"/>
                </a:cubicBezTo>
                <a:cubicBezTo>
                  <a:pt x="3482" y="9528"/>
                  <a:pt x="2090" y="7941"/>
                  <a:pt x="2090" y="6194"/>
                </a:cubicBezTo>
                <a:cubicBezTo>
                  <a:pt x="2090" y="3494"/>
                  <a:pt x="5107" y="1428"/>
                  <a:pt x="8825" y="1428"/>
                </a:cubicBezTo>
                <a:cubicBezTo>
                  <a:pt x="12541" y="1428"/>
                  <a:pt x="15561" y="3494"/>
                  <a:pt x="15561" y="6194"/>
                </a:cubicBezTo>
                <a:cubicBezTo>
                  <a:pt x="15561" y="7782"/>
                  <a:pt x="14165" y="9211"/>
                  <a:pt x="12309" y="10161"/>
                </a:cubicBezTo>
                <a:cubicBezTo>
                  <a:pt x="12309" y="11116"/>
                  <a:pt x="12309" y="11116"/>
                  <a:pt x="12309" y="11116"/>
                </a:cubicBezTo>
                <a:cubicBezTo>
                  <a:pt x="12773" y="11116"/>
                  <a:pt x="13236" y="11116"/>
                  <a:pt x="13470" y="11276"/>
                </a:cubicBezTo>
                <a:cubicBezTo>
                  <a:pt x="16025" y="10161"/>
                  <a:pt x="17651" y="8257"/>
                  <a:pt x="17651" y="6194"/>
                </a:cubicBezTo>
                <a:cubicBezTo>
                  <a:pt x="17651" y="2698"/>
                  <a:pt x="13703" y="0"/>
                  <a:pt x="8825" y="0"/>
                </a:cubicBezTo>
                <a:cubicBezTo>
                  <a:pt x="3946" y="0"/>
                  <a:pt x="0" y="2698"/>
                  <a:pt x="0" y="6194"/>
                </a:cubicBezTo>
                <a:cubicBezTo>
                  <a:pt x="0" y="8735"/>
                  <a:pt x="2322" y="10957"/>
                  <a:pt x="5806" y="11752"/>
                </a:cubicBezTo>
                <a:close/>
              </a:path>
            </a:pathLst>
          </a:custGeom>
          <a:solidFill>
            <a:srgbClr val="FFFFFF"/>
          </a:solidFill>
          <a:ln w="9525" cap="flat" cmpd="sng">
            <a:noFill/>
            <a:prstDash val="solid"/>
            <a:round/>
          </a:ln>
        </p:spPr>
      </p:sp>
      <p:sp>
        <p:nvSpPr>
          <p:cNvPr id="771" name="曲线"/>
          <p:cNvSpPr>
            <a:spLocks/>
          </p:cNvSpPr>
          <p:nvPr/>
        </p:nvSpPr>
        <p:spPr>
          <a:xfrm>
            <a:off x="4531193" y="2609014"/>
            <a:ext cx="363446" cy="297556"/>
          </a:xfrm>
          <a:custGeom>
            <a:avLst/>
            <a:gdLst>
              <a:gd name="T1" fmla="*/ 0 w 21600"/>
              <a:gd name="T2" fmla="*/ 0 h 21600"/>
              <a:gd name="T3" fmla="*/ 21600 w 21600"/>
              <a:gd name="T4" fmla="*/ 21600 h 21600"/>
            </a:gdLst>
            <a:ahLst/>
            <a:cxnLst/>
            <a:rect l="T1" t="T2" r="T3" b="T4"/>
            <a:pathLst>
              <a:path w="21600" h="21600">
                <a:moveTo>
                  <a:pt x="8273" y="17349"/>
                </a:moveTo>
                <a:lnTo>
                  <a:pt x="8341" y="17349"/>
                </a:lnTo>
                <a:lnTo>
                  <a:pt x="13255" y="17349"/>
                </a:lnTo>
                <a:lnTo>
                  <a:pt x="13324" y="17349"/>
                </a:lnTo>
                <a:lnTo>
                  <a:pt x="13384" y="17364"/>
                </a:lnTo>
                <a:lnTo>
                  <a:pt x="13448" y="17374"/>
                </a:lnTo>
                <a:lnTo>
                  <a:pt x="13507" y="17400"/>
                </a:lnTo>
                <a:lnTo>
                  <a:pt x="13566" y="17425"/>
                </a:lnTo>
                <a:lnTo>
                  <a:pt x="13618" y="17456"/>
                </a:lnTo>
                <a:lnTo>
                  <a:pt x="13666" y="17489"/>
                </a:lnTo>
                <a:lnTo>
                  <a:pt x="13715" y="17530"/>
                </a:lnTo>
                <a:lnTo>
                  <a:pt x="13756" y="17578"/>
                </a:lnTo>
                <a:lnTo>
                  <a:pt x="13790" y="17624"/>
                </a:lnTo>
                <a:lnTo>
                  <a:pt x="13825" y="17673"/>
                </a:lnTo>
                <a:lnTo>
                  <a:pt x="13853" y="17726"/>
                </a:lnTo>
                <a:lnTo>
                  <a:pt x="13874" y="17785"/>
                </a:lnTo>
                <a:lnTo>
                  <a:pt x="13885" y="17844"/>
                </a:lnTo>
                <a:lnTo>
                  <a:pt x="13897" y="17907"/>
                </a:lnTo>
                <a:lnTo>
                  <a:pt x="13899" y="17969"/>
                </a:lnTo>
                <a:lnTo>
                  <a:pt x="13897" y="18035"/>
                </a:lnTo>
                <a:lnTo>
                  <a:pt x="13885" y="18100"/>
                </a:lnTo>
                <a:lnTo>
                  <a:pt x="13874" y="18155"/>
                </a:lnTo>
                <a:lnTo>
                  <a:pt x="13853" y="18211"/>
                </a:lnTo>
                <a:lnTo>
                  <a:pt x="13825" y="18269"/>
                </a:lnTo>
                <a:lnTo>
                  <a:pt x="13790" y="18315"/>
                </a:lnTo>
                <a:lnTo>
                  <a:pt x="13756" y="18366"/>
                </a:lnTo>
                <a:lnTo>
                  <a:pt x="13715" y="18412"/>
                </a:lnTo>
                <a:lnTo>
                  <a:pt x="13666" y="18451"/>
                </a:lnTo>
                <a:lnTo>
                  <a:pt x="13618" y="18484"/>
                </a:lnTo>
                <a:lnTo>
                  <a:pt x="13566" y="18519"/>
                </a:lnTo>
                <a:lnTo>
                  <a:pt x="13507" y="18542"/>
                </a:lnTo>
                <a:lnTo>
                  <a:pt x="13448" y="18560"/>
                </a:lnTo>
                <a:lnTo>
                  <a:pt x="13384" y="18578"/>
                </a:lnTo>
                <a:lnTo>
                  <a:pt x="13324" y="18588"/>
                </a:lnTo>
                <a:lnTo>
                  <a:pt x="13255" y="18588"/>
                </a:lnTo>
                <a:lnTo>
                  <a:pt x="8341" y="18588"/>
                </a:lnTo>
                <a:lnTo>
                  <a:pt x="8273" y="18588"/>
                </a:lnTo>
                <a:lnTo>
                  <a:pt x="8211" y="18578"/>
                </a:lnTo>
                <a:lnTo>
                  <a:pt x="8148" y="18560"/>
                </a:lnTo>
                <a:lnTo>
                  <a:pt x="8087" y="18542"/>
                </a:lnTo>
                <a:lnTo>
                  <a:pt x="8033" y="18519"/>
                </a:lnTo>
                <a:lnTo>
                  <a:pt x="7982" y="18484"/>
                </a:lnTo>
                <a:lnTo>
                  <a:pt x="7931" y="18445"/>
                </a:lnTo>
                <a:lnTo>
                  <a:pt x="7886" y="18412"/>
                </a:lnTo>
                <a:lnTo>
                  <a:pt x="7843" y="18366"/>
                </a:lnTo>
                <a:lnTo>
                  <a:pt x="7805" y="18315"/>
                </a:lnTo>
                <a:lnTo>
                  <a:pt x="7774" y="18267"/>
                </a:lnTo>
                <a:lnTo>
                  <a:pt x="7747" y="18211"/>
                </a:lnTo>
                <a:lnTo>
                  <a:pt x="7726" y="18155"/>
                </a:lnTo>
                <a:lnTo>
                  <a:pt x="7707" y="18100"/>
                </a:lnTo>
                <a:lnTo>
                  <a:pt x="7699" y="18035"/>
                </a:lnTo>
                <a:lnTo>
                  <a:pt x="7695" y="17969"/>
                </a:lnTo>
                <a:lnTo>
                  <a:pt x="7699" y="17907"/>
                </a:lnTo>
                <a:lnTo>
                  <a:pt x="7707" y="17844"/>
                </a:lnTo>
                <a:lnTo>
                  <a:pt x="7726" y="17785"/>
                </a:lnTo>
                <a:lnTo>
                  <a:pt x="7747" y="17730"/>
                </a:lnTo>
                <a:lnTo>
                  <a:pt x="7774" y="17673"/>
                </a:lnTo>
                <a:lnTo>
                  <a:pt x="7805" y="17624"/>
                </a:lnTo>
                <a:lnTo>
                  <a:pt x="7843" y="17578"/>
                </a:lnTo>
                <a:lnTo>
                  <a:pt x="7886" y="17530"/>
                </a:lnTo>
                <a:lnTo>
                  <a:pt x="7931" y="17489"/>
                </a:lnTo>
                <a:lnTo>
                  <a:pt x="7982" y="17456"/>
                </a:lnTo>
                <a:lnTo>
                  <a:pt x="8033" y="17425"/>
                </a:lnTo>
                <a:lnTo>
                  <a:pt x="8087" y="17400"/>
                </a:lnTo>
                <a:lnTo>
                  <a:pt x="8148" y="17377"/>
                </a:lnTo>
                <a:lnTo>
                  <a:pt x="8211" y="17364"/>
                </a:lnTo>
                <a:lnTo>
                  <a:pt x="8273" y="17349"/>
                </a:lnTo>
              </a:path>
              <a:path w="21600" h="21600">
                <a:moveTo>
                  <a:pt x="9335" y="14781"/>
                </a:moveTo>
                <a:lnTo>
                  <a:pt x="12260" y="14781"/>
                </a:lnTo>
                <a:lnTo>
                  <a:pt x="12308" y="14787"/>
                </a:lnTo>
                <a:lnTo>
                  <a:pt x="12355" y="14794"/>
                </a:lnTo>
                <a:lnTo>
                  <a:pt x="12401" y="14808"/>
                </a:lnTo>
                <a:lnTo>
                  <a:pt x="12444" y="14825"/>
                </a:lnTo>
                <a:lnTo>
                  <a:pt x="12482" y="14847"/>
                </a:lnTo>
                <a:lnTo>
                  <a:pt x="12521" y="14875"/>
                </a:lnTo>
                <a:lnTo>
                  <a:pt x="12559" y="14906"/>
                </a:lnTo>
                <a:lnTo>
                  <a:pt x="12590" y="14944"/>
                </a:lnTo>
                <a:lnTo>
                  <a:pt x="12619" y="14978"/>
                </a:lnTo>
                <a:lnTo>
                  <a:pt x="12645" y="15026"/>
                </a:lnTo>
                <a:lnTo>
                  <a:pt x="12668" y="15069"/>
                </a:lnTo>
                <a:lnTo>
                  <a:pt x="12688" y="15118"/>
                </a:lnTo>
                <a:lnTo>
                  <a:pt x="12706" y="15168"/>
                </a:lnTo>
                <a:lnTo>
                  <a:pt x="12717" y="15220"/>
                </a:lnTo>
                <a:lnTo>
                  <a:pt x="12726" y="15276"/>
                </a:lnTo>
                <a:lnTo>
                  <a:pt x="12726" y="15334"/>
                </a:lnTo>
                <a:lnTo>
                  <a:pt x="12726" y="15385"/>
                </a:lnTo>
                <a:lnTo>
                  <a:pt x="12717" y="15442"/>
                </a:lnTo>
                <a:lnTo>
                  <a:pt x="12706" y="15496"/>
                </a:lnTo>
                <a:lnTo>
                  <a:pt x="12688" y="15546"/>
                </a:lnTo>
                <a:lnTo>
                  <a:pt x="12668" y="15590"/>
                </a:lnTo>
                <a:lnTo>
                  <a:pt x="12645" y="15635"/>
                </a:lnTo>
                <a:lnTo>
                  <a:pt x="12619" y="15676"/>
                </a:lnTo>
                <a:lnTo>
                  <a:pt x="12590" y="15717"/>
                </a:lnTo>
                <a:lnTo>
                  <a:pt x="12559" y="15753"/>
                </a:lnTo>
                <a:lnTo>
                  <a:pt x="12521" y="15786"/>
                </a:lnTo>
                <a:lnTo>
                  <a:pt x="12482" y="15809"/>
                </a:lnTo>
                <a:lnTo>
                  <a:pt x="12444" y="15832"/>
                </a:lnTo>
                <a:lnTo>
                  <a:pt x="12398" y="15856"/>
                </a:lnTo>
                <a:lnTo>
                  <a:pt x="12355" y="15867"/>
                </a:lnTo>
                <a:lnTo>
                  <a:pt x="12308" y="15877"/>
                </a:lnTo>
                <a:lnTo>
                  <a:pt x="12260" y="15880"/>
                </a:lnTo>
                <a:lnTo>
                  <a:pt x="9335" y="15880"/>
                </a:lnTo>
                <a:lnTo>
                  <a:pt x="9293" y="15877"/>
                </a:lnTo>
                <a:lnTo>
                  <a:pt x="9244" y="15867"/>
                </a:lnTo>
                <a:lnTo>
                  <a:pt x="9199" y="15856"/>
                </a:lnTo>
                <a:lnTo>
                  <a:pt x="9155" y="15832"/>
                </a:lnTo>
                <a:lnTo>
                  <a:pt x="9115" y="15809"/>
                </a:lnTo>
                <a:lnTo>
                  <a:pt x="9077" y="15786"/>
                </a:lnTo>
                <a:lnTo>
                  <a:pt x="9040" y="15753"/>
                </a:lnTo>
                <a:lnTo>
                  <a:pt x="9007" y="15717"/>
                </a:lnTo>
                <a:lnTo>
                  <a:pt x="8976" y="15676"/>
                </a:lnTo>
                <a:lnTo>
                  <a:pt x="8948" y="15635"/>
                </a:lnTo>
                <a:lnTo>
                  <a:pt x="8928" y="15590"/>
                </a:lnTo>
                <a:lnTo>
                  <a:pt x="8907" y="15546"/>
                </a:lnTo>
                <a:lnTo>
                  <a:pt x="8893" y="15496"/>
                </a:lnTo>
                <a:lnTo>
                  <a:pt x="8881" y="15442"/>
                </a:lnTo>
                <a:lnTo>
                  <a:pt x="8873" y="15385"/>
                </a:lnTo>
                <a:lnTo>
                  <a:pt x="8870" y="15334"/>
                </a:lnTo>
                <a:lnTo>
                  <a:pt x="8873" y="15276"/>
                </a:lnTo>
                <a:lnTo>
                  <a:pt x="8881" y="15220"/>
                </a:lnTo>
                <a:lnTo>
                  <a:pt x="8893" y="15168"/>
                </a:lnTo>
                <a:lnTo>
                  <a:pt x="8907" y="15118"/>
                </a:lnTo>
                <a:lnTo>
                  <a:pt x="8925" y="15069"/>
                </a:lnTo>
                <a:lnTo>
                  <a:pt x="8948" y="15026"/>
                </a:lnTo>
                <a:lnTo>
                  <a:pt x="8976" y="14978"/>
                </a:lnTo>
                <a:lnTo>
                  <a:pt x="9007" y="14944"/>
                </a:lnTo>
                <a:lnTo>
                  <a:pt x="9040" y="14906"/>
                </a:lnTo>
                <a:lnTo>
                  <a:pt x="9077" y="14875"/>
                </a:lnTo>
                <a:lnTo>
                  <a:pt x="9115" y="14847"/>
                </a:lnTo>
                <a:lnTo>
                  <a:pt x="9155" y="14825"/>
                </a:lnTo>
                <a:lnTo>
                  <a:pt x="9199" y="14808"/>
                </a:lnTo>
                <a:lnTo>
                  <a:pt x="9244" y="14794"/>
                </a:lnTo>
                <a:lnTo>
                  <a:pt x="9293" y="14787"/>
                </a:lnTo>
                <a:lnTo>
                  <a:pt x="9335" y="14781"/>
                </a:lnTo>
              </a:path>
              <a:path w="21600" h="21600">
                <a:moveTo>
                  <a:pt x="3502" y="11986"/>
                </a:moveTo>
                <a:lnTo>
                  <a:pt x="8421" y="11986"/>
                </a:lnTo>
                <a:lnTo>
                  <a:pt x="8484" y="11986"/>
                </a:lnTo>
                <a:lnTo>
                  <a:pt x="8551" y="11997"/>
                </a:lnTo>
                <a:lnTo>
                  <a:pt x="8614" y="12014"/>
                </a:lnTo>
                <a:lnTo>
                  <a:pt x="8670" y="12035"/>
                </a:lnTo>
                <a:lnTo>
                  <a:pt x="8729" y="12060"/>
                </a:lnTo>
                <a:lnTo>
                  <a:pt x="8784" y="12091"/>
                </a:lnTo>
                <a:lnTo>
                  <a:pt x="8830" y="12127"/>
                </a:lnTo>
                <a:lnTo>
                  <a:pt x="8876" y="12166"/>
                </a:lnTo>
                <a:lnTo>
                  <a:pt x="8919" y="12208"/>
                </a:lnTo>
                <a:lnTo>
                  <a:pt x="8959" y="12257"/>
                </a:lnTo>
                <a:lnTo>
                  <a:pt x="8988" y="12312"/>
                </a:lnTo>
                <a:lnTo>
                  <a:pt x="9014" y="12364"/>
                </a:lnTo>
                <a:lnTo>
                  <a:pt x="9037" y="12420"/>
                </a:lnTo>
                <a:lnTo>
                  <a:pt x="9053" y="12478"/>
                </a:lnTo>
                <a:lnTo>
                  <a:pt x="9063" y="12545"/>
                </a:lnTo>
                <a:lnTo>
                  <a:pt x="9066" y="12604"/>
                </a:lnTo>
                <a:lnTo>
                  <a:pt x="9063" y="12666"/>
                </a:lnTo>
                <a:lnTo>
                  <a:pt x="9053" y="12729"/>
                </a:lnTo>
                <a:lnTo>
                  <a:pt x="9037" y="12792"/>
                </a:lnTo>
                <a:lnTo>
                  <a:pt x="9014" y="12848"/>
                </a:lnTo>
                <a:lnTo>
                  <a:pt x="8988" y="12903"/>
                </a:lnTo>
                <a:lnTo>
                  <a:pt x="8959" y="12948"/>
                </a:lnTo>
                <a:lnTo>
                  <a:pt x="8919" y="12996"/>
                </a:lnTo>
                <a:lnTo>
                  <a:pt x="8876" y="13042"/>
                </a:lnTo>
                <a:lnTo>
                  <a:pt x="8830" y="13083"/>
                </a:lnTo>
                <a:lnTo>
                  <a:pt x="8784" y="13121"/>
                </a:lnTo>
                <a:lnTo>
                  <a:pt x="8729" y="13149"/>
                </a:lnTo>
                <a:lnTo>
                  <a:pt x="8670" y="13179"/>
                </a:lnTo>
                <a:lnTo>
                  <a:pt x="8614" y="13197"/>
                </a:lnTo>
                <a:lnTo>
                  <a:pt x="8551" y="13211"/>
                </a:lnTo>
                <a:lnTo>
                  <a:pt x="8484" y="13221"/>
                </a:lnTo>
                <a:lnTo>
                  <a:pt x="8421" y="13225"/>
                </a:lnTo>
                <a:lnTo>
                  <a:pt x="3502" y="13225"/>
                </a:lnTo>
                <a:lnTo>
                  <a:pt x="3439" y="13221"/>
                </a:lnTo>
                <a:lnTo>
                  <a:pt x="3376" y="13211"/>
                </a:lnTo>
                <a:lnTo>
                  <a:pt x="3312" y="13197"/>
                </a:lnTo>
                <a:lnTo>
                  <a:pt x="3255" y="13179"/>
                </a:lnTo>
                <a:lnTo>
                  <a:pt x="3197" y="13149"/>
                </a:lnTo>
                <a:lnTo>
                  <a:pt x="3143" y="13121"/>
                </a:lnTo>
                <a:lnTo>
                  <a:pt x="3096" y="13083"/>
                </a:lnTo>
                <a:lnTo>
                  <a:pt x="3050" y="13042"/>
                </a:lnTo>
                <a:lnTo>
                  <a:pt x="3007" y="12996"/>
                </a:lnTo>
                <a:lnTo>
                  <a:pt x="2970" y="12948"/>
                </a:lnTo>
                <a:lnTo>
                  <a:pt x="2938" y="12903"/>
                </a:lnTo>
                <a:lnTo>
                  <a:pt x="2912" y="12848"/>
                </a:lnTo>
                <a:lnTo>
                  <a:pt x="2889" y="12792"/>
                </a:lnTo>
                <a:lnTo>
                  <a:pt x="2872" y="12729"/>
                </a:lnTo>
                <a:lnTo>
                  <a:pt x="2863" y="12666"/>
                </a:lnTo>
                <a:lnTo>
                  <a:pt x="2861" y="12604"/>
                </a:lnTo>
                <a:lnTo>
                  <a:pt x="2863" y="12545"/>
                </a:lnTo>
                <a:lnTo>
                  <a:pt x="2872" y="12481"/>
                </a:lnTo>
                <a:lnTo>
                  <a:pt x="2889" y="12420"/>
                </a:lnTo>
                <a:lnTo>
                  <a:pt x="2912" y="12364"/>
                </a:lnTo>
                <a:lnTo>
                  <a:pt x="2938" y="12312"/>
                </a:lnTo>
                <a:lnTo>
                  <a:pt x="2970" y="12257"/>
                </a:lnTo>
                <a:lnTo>
                  <a:pt x="3007" y="12208"/>
                </a:lnTo>
                <a:lnTo>
                  <a:pt x="3050" y="12170"/>
                </a:lnTo>
                <a:lnTo>
                  <a:pt x="3096" y="12127"/>
                </a:lnTo>
                <a:lnTo>
                  <a:pt x="3143" y="12091"/>
                </a:lnTo>
                <a:lnTo>
                  <a:pt x="3197" y="12060"/>
                </a:lnTo>
                <a:lnTo>
                  <a:pt x="3255" y="12035"/>
                </a:lnTo>
                <a:lnTo>
                  <a:pt x="3312" y="12014"/>
                </a:lnTo>
                <a:lnTo>
                  <a:pt x="3376" y="11997"/>
                </a:lnTo>
                <a:lnTo>
                  <a:pt x="3439" y="11986"/>
                </a:lnTo>
                <a:lnTo>
                  <a:pt x="3502" y="11986"/>
                </a:lnTo>
              </a:path>
              <a:path w="21600" h="21600">
                <a:moveTo>
                  <a:pt x="11966" y="10763"/>
                </a:moveTo>
                <a:lnTo>
                  <a:pt x="11998" y="10763"/>
                </a:lnTo>
                <a:lnTo>
                  <a:pt x="12027" y="10763"/>
                </a:lnTo>
                <a:lnTo>
                  <a:pt x="12059" y="10770"/>
                </a:lnTo>
                <a:lnTo>
                  <a:pt x="12098" y="10783"/>
                </a:lnTo>
                <a:lnTo>
                  <a:pt x="12133" y="10798"/>
                </a:lnTo>
                <a:lnTo>
                  <a:pt x="12170" y="10816"/>
                </a:lnTo>
                <a:lnTo>
                  <a:pt x="12245" y="10859"/>
                </a:lnTo>
                <a:lnTo>
                  <a:pt x="12314" y="10908"/>
                </a:lnTo>
                <a:lnTo>
                  <a:pt x="12375" y="10959"/>
                </a:lnTo>
                <a:lnTo>
                  <a:pt x="12415" y="10997"/>
                </a:lnTo>
                <a:lnTo>
                  <a:pt x="12455" y="11048"/>
                </a:lnTo>
                <a:lnTo>
                  <a:pt x="12495" y="11120"/>
                </a:lnTo>
                <a:lnTo>
                  <a:pt x="12536" y="11201"/>
                </a:lnTo>
                <a:lnTo>
                  <a:pt x="12573" y="11288"/>
                </a:lnTo>
                <a:lnTo>
                  <a:pt x="12588" y="11336"/>
                </a:lnTo>
                <a:lnTo>
                  <a:pt x="12599" y="11375"/>
                </a:lnTo>
                <a:lnTo>
                  <a:pt x="12611" y="11420"/>
                </a:lnTo>
                <a:lnTo>
                  <a:pt x="12619" y="11461"/>
                </a:lnTo>
                <a:lnTo>
                  <a:pt x="12619" y="11497"/>
                </a:lnTo>
                <a:lnTo>
                  <a:pt x="12619" y="11530"/>
                </a:lnTo>
                <a:lnTo>
                  <a:pt x="12611" y="11554"/>
                </a:lnTo>
                <a:lnTo>
                  <a:pt x="12596" y="11579"/>
                </a:lnTo>
                <a:lnTo>
                  <a:pt x="11658" y="12262"/>
                </a:lnTo>
                <a:lnTo>
                  <a:pt x="11641" y="12277"/>
                </a:lnTo>
                <a:lnTo>
                  <a:pt x="11624" y="12294"/>
                </a:lnTo>
                <a:lnTo>
                  <a:pt x="11604" y="12308"/>
                </a:lnTo>
                <a:lnTo>
                  <a:pt x="11584" y="12318"/>
                </a:lnTo>
                <a:lnTo>
                  <a:pt x="11564" y="12326"/>
                </a:lnTo>
                <a:lnTo>
                  <a:pt x="11543" y="12333"/>
                </a:lnTo>
                <a:lnTo>
                  <a:pt x="11497" y="12340"/>
                </a:lnTo>
                <a:lnTo>
                  <a:pt x="11460" y="12333"/>
                </a:lnTo>
                <a:lnTo>
                  <a:pt x="11437" y="12326"/>
                </a:lnTo>
                <a:lnTo>
                  <a:pt x="11417" y="12318"/>
                </a:lnTo>
                <a:lnTo>
                  <a:pt x="11399" y="12308"/>
                </a:lnTo>
                <a:lnTo>
                  <a:pt x="11376" y="12294"/>
                </a:lnTo>
                <a:lnTo>
                  <a:pt x="11359" y="12277"/>
                </a:lnTo>
                <a:lnTo>
                  <a:pt x="11345" y="12262"/>
                </a:lnTo>
                <a:lnTo>
                  <a:pt x="11330" y="12239"/>
                </a:lnTo>
                <a:lnTo>
                  <a:pt x="11316" y="12221"/>
                </a:lnTo>
                <a:lnTo>
                  <a:pt x="11304" y="12198"/>
                </a:lnTo>
                <a:lnTo>
                  <a:pt x="11296" y="12175"/>
                </a:lnTo>
                <a:lnTo>
                  <a:pt x="11282" y="12126"/>
                </a:lnTo>
                <a:lnTo>
                  <a:pt x="11281" y="12076"/>
                </a:lnTo>
                <a:lnTo>
                  <a:pt x="11282" y="12030"/>
                </a:lnTo>
                <a:lnTo>
                  <a:pt x="11296" y="11981"/>
                </a:lnTo>
                <a:lnTo>
                  <a:pt x="11304" y="11956"/>
                </a:lnTo>
                <a:lnTo>
                  <a:pt x="11316" y="11933"/>
                </a:lnTo>
                <a:lnTo>
                  <a:pt x="11330" y="11917"/>
                </a:lnTo>
                <a:lnTo>
                  <a:pt x="11345" y="11895"/>
                </a:lnTo>
                <a:lnTo>
                  <a:pt x="11929" y="10788"/>
                </a:lnTo>
                <a:lnTo>
                  <a:pt x="11943" y="10770"/>
                </a:lnTo>
                <a:lnTo>
                  <a:pt x="11966" y="10763"/>
                </a:lnTo>
              </a:path>
              <a:path w="21600" h="21600">
                <a:moveTo>
                  <a:pt x="3281" y="9419"/>
                </a:moveTo>
                <a:lnTo>
                  <a:pt x="3327" y="9419"/>
                </a:lnTo>
                <a:lnTo>
                  <a:pt x="6251" y="9419"/>
                </a:lnTo>
                <a:lnTo>
                  <a:pt x="6296" y="9419"/>
                </a:lnTo>
                <a:lnTo>
                  <a:pt x="6345" y="9426"/>
                </a:lnTo>
                <a:lnTo>
                  <a:pt x="6392" y="9442"/>
                </a:lnTo>
                <a:lnTo>
                  <a:pt x="6434" y="9457"/>
                </a:lnTo>
                <a:lnTo>
                  <a:pt x="6475" y="9480"/>
                </a:lnTo>
                <a:lnTo>
                  <a:pt x="6512" y="9511"/>
                </a:lnTo>
                <a:lnTo>
                  <a:pt x="6547" y="9539"/>
                </a:lnTo>
                <a:lnTo>
                  <a:pt x="6581" y="9577"/>
                </a:lnTo>
                <a:lnTo>
                  <a:pt x="6614" y="9615"/>
                </a:lnTo>
                <a:lnTo>
                  <a:pt x="6638" y="9656"/>
                </a:lnTo>
                <a:lnTo>
                  <a:pt x="6662" y="9702"/>
                </a:lnTo>
                <a:lnTo>
                  <a:pt x="6679" y="9750"/>
                </a:lnTo>
                <a:lnTo>
                  <a:pt x="6693" y="9801"/>
                </a:lnTo>
                <a:lnTo>
                  <a:pt x="6710" y="9857"/>
                </a:lnTo>
                <a:lnTo>
                  <a:pt x="6716" y="9908"/>
                </a:lnTo>
                <a:lnTo>
                  <a:pt x="6716" y="9967"/>
                </a:lnTo>
                <a:lnTo>
                  <a:pt x="6716" y="10023"/>
                </a:lnTo>
                <a:lnTo>
                  <a:pt x="6710" y="10077"/>
                </a:lnTo>
                <a:lnTo>
                  <a:pt x="6693" y="10130"/>
                </a:lnTo>
                <a:lnTo>
                  <a:pt x="6679" y="10176"/>
                </a:lnTo>
                <a:lnTo>
                  <a:pt x="6662" y="10225"/>
                </a:lnTo>
                <a:lnTo>
                  <a:pt x="6638" y="10272"/>
                </a:lnTo>
                <a:lnTo>
                  <a:pt x="6614" y="10314"/>
                </a:lnTo>
                <a:lnTo>
                  <a:pt x="6581" y="10352"/>
                </a:lnTo>
                <a:lnTo>
                  <a:pt x="6547" y="10389"/>
                </a:lnTo>
                <a:lnTo>
                  <a:pt x="6512" y="10421"/>
                </a:lnTo>
                <a:lnTo>
                  <a:pt x="6475" y="10449"/>
                </a:lnTo>
                <a:lnTo>
                  <a:pt x="6434" y="10469"/>
                </a:lnTo>
                <a:lnTo>
                  <a:pt x="6392" y="10490"/>
                </a:lnTo>
                <a:lnTo>
                  <a:pt x="6345" y="10500"/>
                </a:lnTo>
                <a:lnTo>
                  <a:pt x="6296" y="10513"/>
                </a:lnTo>
                <a:lnTo>
                  <a:pt x="6251" y="10515"/>
                </a:lnTo>
                <a:lnTo>
                  <a:pt x="3327" y="10515"/>
                </a:lnTo>
                <a:lnTo>
                  <a:pt x="3281" y="10513"/>
                </a:lnTo>
                <a:lnTo>
                  <a:pt x="3235" y="10500"/>
                </a:lnTo>
                <a:lnTo>
                  <a:pt x="3189" y="10490"/>
                </a:lnTo>
                <a:lnTo>
                  <a:pt x="3145" y="10469"/>
                </a:lnTo>
                <a:lnTo>
                  <a:pt x="3102" y="10449"/>
                </a:lnTo>
                <a:lnTo>
                  <a:pt x="3068" y="10421"/>
                </a:lnTo>
                <a:lnTo>
                  <a:pt x="3028" y="10389"/>
                </a:lnTo>
                <a:lnTo>
                  <a:pt x="2999" y="10352"/>
                </a:lnTo>
                <a:lnTo>
                  <a:pt x="2967" y="10314"/>
                </a:lnTo>
                <a:lnTo>
                  <a:pt x="2938" y="10272"/>
                </a:lnTo>
                <a:lnTo>
                  <a:pt x="2918" y="10225"/>
                </a:lnTo>
                <a:lnTo>
                  <a:pt x="2898" y="10176"/>
                </a:lnTo>
                <a:lnTo>
                  <a:pt x="2881" y="10130"/>
                </a:lnTo>
                <a:lnTo>
                  <a:pt x="2869" y="10077"/>
                </a:lnTo>
                <a:lnTo>
                  <a:pt x="2863" y="10023"/>
                </a:lnTo>
                <a:lnTo>
                  <a:pt x="2861" y="9967"/>
                </a:lnTo>
                <a:lnTo>
                  <a:pt x="2863" y="9908"/>
                </a:lnTo>
                <a:lnTo>
                  <a:pt x="2869" y="9857"/>
                </a:lnTo>
                <a:lnTo>
                  <a:pt x="2881" y="9801"/>
                </a:lnTo>
                <a:lnTo>
                  <a:pt x="2898" y="9750"/>
                </a:lnTo>
                <a:lnTo>
                  <a:pt x="2915" y="9702"/>
                </a:lnTo>
                <a:lnTo>
                  <a:pt x="2938" y="9656"/>
                </a:lnTo>
                <a:lnTo>
                  <a:pt x="2967" y="9615"/>
                </a:lnTo>
                <a:lnTo>
                  <a:pt x="2999" y="9577"/>
                </a:lnTo>
                <a:lnTo>
                  <a:pt x="3028" y="9539"/>
                </a:lnTo>
                <a:lnTo>
                  <a:pt x="3068" y="9511"/>
                </a:lnTo>
                <a:lnTo>
                  <a:pt x="3102" y="9480"/>
                </a:lnTo>
                <a:lnTo>
                  <a:pt x="3145" y="9457"/>
                </a:lnTo>
                <a:lnTo>
                  <a:pt x="3189" y="9442"/>
                </a:lnTo>
                <a:lnTo>
                  <a:pt x="3235" y="9426"/>
                </a:lnTo>
                <a:lnTo>
                  <a:pt x="3281" y="9419"/>
                </a:lnTo>
              </a:path>
              <a:path w="21600" h="21600">
                <a:moveTo>
                  <a:pt x="3263" y="6586"/>
                </a:moveTo>
                <a:lnTo>
                  <a:pt x="9115" y="6586"/>
                </a:lnTo>
                <a:lnTo>
                  <a:pt x="9172" y="6593"/>
                </a:lnTo>
                <a:lnTo>
                  <a:pt x="9233" y="6603"/>
                </a:lnTo>
                <a:lnTo>
                  <a:pt x="9287" y="6621"/>
                </a:lnTo>
                <a:lnTo>
                  <a:pt x="9342" y="6642"/>
                </a:lnTo>
                <a:lnTo>
                  <a:pt x="9394" y="6673"/>
                </a:lnTo>
                <a:lnTo>
                  <a:pt x="9443" y="6706"/>
                </a:lnTo>
                <a:lnTo>
                  <a:pt x="9489" y="6742"/>
                </a:lnTo>
                <a:lnTo>
                  <a:pt x="9526" y="6790"/>
                </a:lnTo>
                <a:lnTo>
                  <a:pt x="9566" y="6841"/>
                </a:lnTo>
                <a:lnTo>
                  <a:pt x="9598" y="6887"/>
                </a:lnTo>
                <a:lnTo>
                  <a:pt x="9630" y="6950"/>
                </a:lnTo>
                <a:lnTo>
                  <a:pt x="9653" y="7011"/>
                </a:lnTo>
                <a:lnTo>
                  <a:pt x="9676" y="7070"/>
                </a:lnTo>
                <a:lnTo>
                  <a:pt x="9686" y="7134"/>
                </a:lnTo>
                <a:lnTo>
                  <a:pt x="9693" y="7205"/>
                </a:lnTo>
                <a:lnTo>
                  <a:pt x="9699" y="7272"/>
                </a:lnTo>
                <a:lnTo>
                  <a:pt x="9693" y="7346"/>
                </a:lnTo>
                <a:lnTo>
                  <a:pt x="9686" y="7409"/>
                </a:lnTo>
                <a:lnTo>
                  <a:pt x="9676" y="7481"/>
                </a:lnTo>
                <a:lnTo>
                  <a:pt x="9653" y="7542"/>
                </a:lnTo>
                <a:lnTo>
                  <a:pt x="9630" y="7602"/>
                </a:lnTo>
                <a:lnTo>
                  <a:pt x="9598" y="7659"/>
                </a:lnTo>
                <a:lnTo>
                  <a:pt x="9566" y="7710"/>
                </a:lnTo>
                <a:lnTo>
                  <a:pt x="9526" y="7761"/>
                </a:lnTo>
                <a:lnTo>
                  <a:pt x="9489" y="7807"/>
                </a:lnTo>
                <a:lnTo>
                  <a:pt x="9443" y="7846"/>
                </a:lnTo>
                <a:lnTo>
                  <a:pt x="9394" y="7876"/>
                </a:lnTo>
                <a:lnTo>
                  <a:pt x="9342" y="7907"/>
                </a:lnTo>
                <a:lnTo>
                  <a:pt x="9287" y="7931"/>
                </a:lnTo>
                <a:lnTo>
                  <a:pt x="9233" y="7946"/>
                </a:lnTo>
                <a:lnTo>
                  <a:pt x="9172" y="7960"/>
                </a:lnTo>
                <a:lnTo>
                  <a:pt x="9115" y="7965"/>
                </a:lnTo>
                <a:lnTo>
                  <a:pt x="3263" y="7965"/>
                </a:lnTo>
                <a:lnTo>
                  <a:pt x="3206" y="7960"/>
                </a:lnTo>
                <a:lnTo>
                  <a:pt x="3145" y="7946"/>
                </a:lnTo>
                <a:lnTo>
                  <a:pt x="3091" y="7931"/>
                </a:lnTo>
                <a:lnTo>
                  <a:pt x="3039" y="7907"/>
                </a:lnTo>
                <a:lnTo>
                  <a:pt x="2987" y="7876"/>
                </a:lnTo>
                <a:lnTo>
                  <a:pt x="2938" y="7846"/>
                </a:lnTo>
                <a:lnTo>
                  <a:pt x="2892" y="7807"/>
                </a:lnTo>
                <a:lnTo>
                  <a:pt x="2855" y="7761"/>
                </a:lnTo>
                <a:lnTo>
                  <a:pt x="2815" y="7710"/>
                </a:lnTo>
                <a:lnTo>
                  <a:pt x="2783" y="7659"/>
                </a:lnTo>
                <a:lnTo>
                  <a:pt x="2751" y="7602"/>
                </a:lnTo>
                <a:lnTo>
                  <a:pt x="2728" y="7542"/>
                </a:lnTo>
                <a:lnTo>
                  <a:pt x="2705" y="7481"/>
                </a:lnTo>
                <a:lnTo>
                  <a:pt x="2694" y="7409"/>
                </a:lnTo>
                <a:lnTo>
                  <a:pt x="2682" y="7346"/>
                </a:lnTo>
                <a:lnTo>
                  <a:pt x="2679" y="7272"/>
                </a:lnTo>
                <a:lnTo>
                  <a:pt x="2682" y="7205"/>
                </a:lnTo>
                <a:lnTo>
                  <a:pt x="2694" y="7134"/>
                </a:lnTo>
                <a:lnTo>
                  <a:pt x="2705" y="7070"/>
                </a:lnTo>
                <a:lnTo>
                  <a:pt x="2728" y="7011"/>
                </a:lnTo>
                <a:lnTo>
                  <a:pt x="2751" y="6950"/>
                </a:lnTo>
                <a:lnTo>
                  <a:pt x="2783" y="6887"/>
                </a:lnTo>
                <a:lnTo>
                  <a:pt x="2815" y="6841"/>
                </a:lnTo>
                <a:lnTo>
                  <a:pt x="2855" y="6790"/>
                </a:lnTo>
                <a:lnTo>
                  <a:pt x="2892" y="6742"/>
                </a:lnTo>
                <a:lnTo>
                  <a:pt x="2938" y="6706"/>
                </a:lnTo>
                <a:lnTo>
                  <a:pt x="2987" y="6673"/>
                </a:lnTo>
                <a:lnTo>
                  <a:pt x="3039" y="6642"/>
                </a:lnTo>
                <a:lnTo>
                  <a:pt x="3091" y="6621"/>
                </a:lnTo>
                <a:lnTo>
                  <a:pt x="3145" y="6603"/>
                </a:lnTo>
                <a:lnTo>
                  <a:pt x="3206" y="6593"/>
                </a:lnTo>
                <a:lnTo>
                  <a:pt x="3263" y="6586"/>
                </a:lnTo>
              </a:path>
              <a:path w="21600" h="21600">
                <a:moveTo>
                  <a:pt x="16611" y="4584"/>
                </a:moveTo>
                <a:lnTo>
                  <a:pt x="16641" y="4587"/>
                </a:lnTo>
                <a:lnTo>
                  <a:pt x="16675" y="4592"/>
                </a:lnTo>
                <a:lnTo>
                  <a:pt x="16705" y="4605"/>
                </a:lnTo>
                <a:lnTo>
                  <a:pt x="16737" y="4615"/>
                </a:lnTo>
                <a:lnTo>
                  <a:pt x="16771" y="4628"/>
                </a:lnTo>
                <a:lnTo>
                  <a:pt x="16800" y="4649"/>
                </a:lnTo>
                <a:lnTo>
                  <a:pt x="16863" y="4694"/>
                </a:lnTo>
                <a:lnTo>
                  <a:pt x="16931" y="4747"/>
                </a:lnTo>
                <a:lnTo>
                  <a:pt x="16991" y="4808"/>
                </a:lnTo>
                <a:lnTo>
                  <a:pt x="17056" y="4875"/>
                </a:lnTo>
                <a:lnTo>
                  <a:pt x="17192" y="5033"/>
                </a:lnTo>
                <a:lnTo>
                  <a:pt x="17335" y="5201"/>
                </a:lnTo>
                <a:lnTo>
                  <a:pt x="17427" y="5311"/>
                </a:lnTo>
                <a:lnTo>
                  <a:pt x="17568" y="5477"/>
                </a:lnTo>
                <a:lnTo>
                  <a:pt x="17704" y="5635"/>
                </a:lnTo>
                <a:lnTo>
                  <a:pt x="17763" y="5714"/>
                </a:lnTo>
                <a:lnTo>
                  <a:pt x="17815" y="5790"/>
                </a:lnTo>
                <a:lnTo>
                  <a:pt x="17859" y="5863"/>
                </a:lnTo>
                <a:lnTo>
                  <a:pt x="17900" y="5941"/>
                </a:lnTo>
                <a:lnTo>
                  <a:pt x="17916" y="5979"/>
                </a:lnTo>
                <a:lnTo>
                  <a:pt x="17926" y="6015"/>
                </a:lnTo>
                <a:lnTo>
                  <a:pt x="17941" y="6050"/>
                </a:lnTo>
                <a:lnTo>
                  <a:pt x="17947" y="6089"/>
                </a:lnTo>
                <a:lnTo>
                  <a:pt x="17948" y="6129"/>
                </a:lnTo>
                <a:lnTo>
                  <a:pt x="17953" y="6164"/>
                </a:lnTo>
                <a:lnTo>
                  <a:pt x="17953" y="6203"/>
                </a:lnTo>
                <a:lnTo>
                  <a:pt x="17947" y="6242"/>
                </a:lnTo>
                <a:lnTo>
                  <a:pt x="17941" y="6275"/>
                </a:lnTo>
                <a:lnTo>
                  <a:pt x="17928" y="6320"/>
                </a:lnTo>
                <a:lnTo>
                  <a:pt x="17916" y="6359"/>
                </a:lnTo>
                <a:lnTo>
                  <a:pt x="17897" y="6402"/>
                </a:lnTo>
                <a:lnTo>
                  <a:pt x="17875" y="6441"/>
                </a:lnTo>
                <a:lnTo>
                  <a:pt x="17847" y="6483"/>
                </a:lnTo>
                <a:lnTo>
                  <a:pt x="17815" y="6525"/>
                </a:lnTo>
                <a:lnTo>
                  <a:pt x="17782" y="6568"/>
                </a:lnTo>
                <a:lnTo>
                  <a:pt x="14012" y="10994"/>
                </a:lnTo>
                <a:lnTo>
                  <a:pt x="13972" y="11040"/>
                </a:lnTo>
                <a:lnTo>
                  <a:pt x="13930" y="11079"/>
                </a:lnTo>
                <a:lnTo>
                  <a:pt x="13891" y="11112"/>
                </a:lnTo>
                <a:lnTo>
                  <a:pt x="13848" y="11150"/>
                </a:lnTo>
                <a:lnTo>
                  <a:pt x="13807" y="11178"/>
                </a:lnTo>
                <a:lnTo>
                  <a:pt x="13761" y="11206"/>
                </a:lnTo>
                <a:lnTo>
                  <a:pt x="13718" y="11229"/>
                </a:lnTo>
                <a:lnTo>
                  <a:pt x="13669" y="11252"/>
                </a:lnTo>
                <a:lnTo>
                  <a:pt x="13626" y="11274"/>
                </a:lnTo>
                <a:lnTo>
                  <a:pt x="13580" y="11295"/>
                </a:lnTo>
                <a:lnTo>
                  <a:pt x="13531" y="11306"/>
                </a:lnTo>
                <a:lnTo>
                  <a:pt x="13482" y="11324"/>
                </a:lnTo>
                <a:lnTo>
                  <a:pt x="13439" y="11331"/>
                </a:lnTo>
                <a:lnTo>
                  <a:pt x="13390" y="11341"/>
                </a:lnTo>
                <a:lnTo>
                  <a:pt x="13341" y="11344"/>
                </a:lnTo>
                <a:lnTo>
                  <a:pt x="13298" y="11347"/>
                </a:lnTo>
                <a:lnTo>
                  <a:pt x="13249" y="11347"/>
                </a:lnTo>
                <a:lnTo>
                  <a:pt x="13203" y="11344"/>
                </a:lnTo>
                <a:lnTo>
                  <a:pt x="13157" y="11341"/>
                </a:lnTo>
                <a:lnTo>
                  <a:pt x="13114" y="11326"/>
                </a:lnTo>
                <a:lnTo>
                  <a:pt x="13071" y="11320"/>
                </a:lnTo>
                <a:lnTo>
                  <a:pt x="13028" y="11302"/>
                </a:lnTo>
                <a:lnTo>
                  <a:pt x="12985" y="11288"/>
                </a:lnTo>
                <a:lnTo>
                  <a:pt x="12947" y="11267"/>
                </a:lnTo>
                <a:lnTo>
                  <a:pt x="12910" y="11242"/>
                </a:lnTo>
                <a:lnTo>
                  <a:pt x="12875" y="11214"/>
                </a:lnTo>
                <a:lnTo>
                  <a:pt x="12841" y="11185"/>
                </a:lnTo>
                <a:lnTo>
                  <a:pt x="12809" y="11153"/>
                </a:lnTo>
                <a:lnTo>
                  <a:pt x="12780" y="11112"/>
                </a:lnTo>
                <a:lnTo>
                  <a:pt x="12754" y="11079"/>
                </a:lnTo>
                <a:lnTo>
                  <a:pt x="12729" y="11033"/>
                </a:lnTo>
                <a:lnTo>
                  <a:pt x="12706" y="10991"/>
                </a:lnTo>
                <a:lnTo>
                  <a:pt x="12688" y="10941"/>
                </a:lnTo>
                <a:lnTo>
                  <a:pt x="12674" y="10888"/>
                </a:lnTo>
                <a:lnTo>
                  <a:pt x="12585" y="10783"/>
                </a:lnTo>
                <a:lnTo>
                  <a:pt x="12542" y="10768"/>
                </a:lnTo>
                <a:lnTo>
                  <a:pt x="12504" y="10742"/>
                </a:lnTo>
                <a:lnTo>
                  <a:pt x="12467" y="10718"/>
                </a:lnTo>
                <a:lnTo>
                  <a:pt x="12432" y="10693"/>
                </a:lnTo>
                <a:lnTo>
                  <a:pt x="12401" y="10663"/>
                </a:lnTo>
                <a:lnTo>
                  <a:pt x="12372" y="10633"/>
                </a:lnTo>
                <a:lnTo>
                  <a:pt x="12343" y="10604"/>
                </a:lnTo>
                <a:lnTo>
                  <a:pt x="12315" y="10573"/>
                </a:lnTo>
                <a:lnTo>
                  <a:pt x="12294" y="10534"/>
                </a:lnTo>
                <a:lnTo>
                  <a:pt x="12274" y="10500"/>
                </a:lnTo>
                <a:lnTo>
                  <a:pt x="12254" y="10467"/>
                </a:lnTo>
                <a:lnTo>
                  <a:pt x="12237" y="10428"/>
                </a:lnTo>
                <a:lnTo>
                  <a:pt x="12219" y="10389"/>
                </a:lnTo>
                <a:lnTo>
                  <a:pt x="12208" y="10352"/>
                </a:lnTo>
                <a:lnTo>
                  <a:pt x="12188" y="10272"/>
                </a:lnTo>
                <a:lnTo>
                  <a:pt x="12174" y="10186"/>
                </a:lnTo>
                <a:lnTo>
                  <a:pt x="12168" y="10097"/>
                </a:lnTo>
                <a:lnTo>
                  <a:pt x="12173" y="10010"/>
                </a:lnTo>
                <a:lnTo>
                  <a:pt x="12182" y="9924"/>
                </a:lnTo>
                <a:lnTo>
                  <a:pt x="12196" y="9836"/>
                </a:lnTo>
                <a:lnTo>
                  <a:pt x="12216" y="9748"/>
                </a:lnTo>
                <a:lnTo>
                  <a:pt x="12245" y="9656"/>
                </a:lnTo>
                <a:lnTo>
                  <a:pt x="12277" y="9574"/>
                </a:lnTo>
                <a:lnTo>
                  <a:pt x="12323" y="9477"/>
                </a:lnTo>
                <a:lnTo>
                  <a:pt x="12375" y="9383"/>
                </a:lnTo>
                <a:lnTo>
                  <a:pt x="12432" y="9296"/>
                </a:lnTo>
                <a:lnTo>
                  <a:pt x="12495" y="9210"/>
                </a:lnTo>
                <a:lnTo>
                  <a:pt x="16265" y="4786"/>
                </a:lnTo>
                <a:lnTo>
                  <a:pt x="16304" y="4747"/>
                </a:lnTo>
                <a:lnTo>
                  <a:pt x="16338" y="4709"/>
                </a:lnTo>
                <a:lnTo>
                  <a:pt x="16376" y="4681"/>
                </a:lnTo>
                <a:lnTo>
                  <a:pt x="16410" y="4651"/>
                </a:lnTo>
                <a:lnTo>
                  <a:pt x="16445" y="4635"/>
                </a:lnTo>
                <a:lnTo>
                  <a:pt x="16479" y="4615"/>
                </a:lnTo>
                <a:lnTo>
                  <a:pt x="16513" y="4599"/>
                </a:lnTo>
                <a:lnTo>
                  <a:pt x="16544" y="4592"/>
                </a:lnTo>
                <a:lnTo>
                  <a:pt x="16573" y="4587"/>
                </a:lnTo>
                <a:lnTo>
                  <a:pt x="16611" y="4584"/>
                </a:lnTo>
              </a:path>
              <a:path w="21600" h="21600">
                <a:moveTo>
                  <a:pt x="1882" y="3557"/>
                </a:moveTo>
                <a:lnTo>
                  <a:pt x="14780" y="3557"/>
                </a:lnTo>
                <a:lnTo>
                  <a:pt x="13784" y="4726"/>
                </a:lnTo>
                <a:lnTo>
                  <a:pt x="2993" y="4726"/>
                </a:lnTo>
                <a:lnTo>
                  <a:pt x="2895" y="4730"/>
                </a:lnTo>
                <a:lnTo>
                  <a:pt x="2800" y="4737"/>
                </a:lnTo>
                <a:lnTo>
                  <a:pt x="2705" y="4755"/>
                </a:lnTo>
                <a:lnTo>
                  <a:pt x="2613" y="4768"/>
                </a:lnTo>
                <a:lnTo>
                  <a:pt x="2521" y="4791"/>
                </a:lnTo>
                <a:lnTo>
                  <a:pt x="2432" y="4829"/>
                </a:lnTo>
                <a:lnTo>
                  <a:pt x="2349" y="4861"/>
                </a:lnTo>
                <a:lnTo>
                  <a:pt x="2259" y="4900"/>
                </a:lnTo>
                <a:lnTo>
                  <a:pt x="2176" y="4944"/>
                </a:lnTo>
                <a:lnTo>
                  <a:pt x="2098" y="4995"/>
                </a:lnTo>
                <a:lnTo>
                  <a:pt x="2018" y="5048"/>
                </a:lnTo>
                <a:lnTo>
                  <a:pt x="1942" y="5104"/>
                </a:lnTo>
                <a:lnTo>
                  <a:pt x="1865" y="5168"/>
                </a:lnTo>
                <a:lnTo>
                  <a:pt x="1796" y="5232"/>
                </a:lnTo>
                <a:lnTo>
                  <a:pt x="1727" y="5303"/>
                </a:lnTo>
                <a:lnTo>
                  <a:pt x="1661" y="5372"/>
                </a:lnTo>
                <a:lnTo>
                  <a:pt x="1601" y="5451"/>
                </a:lnTo>
                <a:lnTo>
                  <a:pt x="1540" y="5533"/>
                </a:lnTo>
                <a:lnTo>
                  <a:pt x="1485" y="5614"/>
                </a:lnTo>
                <a:lnTo>
                  <a:pt x="1434" y="5699"/>
                </a:lnTo>
                <a:lnTo>
                  <a:pt x="1382" y="5795"/>
                </a:lnTo>
                <a:lnTo>
                  <a:pt x="1336" y="5884"/>
                </a:lnTo>
                <a:lnTo>
                  <a:pt x="1298" y="5982"/>
                </a:lnTo>
                <a:lnTo>
                  <a:pt x="1258" y="6078"/>
                </a:lnTo>
                <a:lnTo>
                  <a:pt x="1227" y="6178"/>
                </a:lnTo>
                <a:lnTo>
                  <a:pt x="1195" y="6280"/>
                </a:lnTo>
                <a:lnTo>
                  <a:pt x="1169" y="6386"/>
                </a:lnTo>
                <a:lnTo>
                  <a:pt x="1149" y="6493"/>
                </a:lnTo>
                <a:lnTo>
                  <a:pt x="1134" y="6601"/>
                </a:lnTo>
                <a:lnTo>
                  <a:pt x="1117" y="6711"/>
                </a:lnTo>
                <a:lnTo>
                  <a:pt x="1114" y="6825"/>
                </a:lnTo>
                <a:lnTo>
                  <a:pt x="1114" y="6938"/>
                </a:lnTo>
                <a:lnTo>
                  <a:pt x="1114" y="18219"/>
                </a:lnTo>
                <a:lnTo>
                  <a:pt x="1114" y="18332"/>
                </a:lnTo>
                <a:lnTo>
                  <a:pt x="1117" y="18445"/>
                </a:lnTo>
                <a:lnTo>
                  <a:pt x="1134" y="18552"/>
                </a:lnTo>
                <a:lnTo>
                  <a:pt x="1149" y="18665"/>
                </a:lnTo>
                <a:lnTo>
                  <a:pt x="1169" y="18771"/>
                </a:lnTo>
                <a:lnTo>
                  <a:pt x="1195" y="18878"/>
                </a:lnTo>
                <a:lnTo>
                  <a:pt x="1227" y="18976"/>
                </a:lnTo>
                <a:lnTo>
                  <a:pt x="1258" y="19078"/>
                </a:lnTo>
                <a:lnTo>
                  <a:pt x="1298" y="19177"/>
                </a:lnTo>
                <a:lnTo>
                  <a:pt x="1336" y="19272"/>
                </a:lnTo>
                <a:lnTo>
                  <a:pt x="1382" y="19362"/>
                </a:lnTo>
                <a:lnTo>
                  <a:pt x="1434" y="19458"/>
                </a:lnTo>
                <a:lnTo>
                  <a:pt x="1485" y="19542"/>
                </a:lnTo>
                <a:lnTo>
                  <a:pt x="1540" y="19621"/>
                </a:lnTo>
                <a:lnTo>
                  <a:pt x="1601" y="19705"/>
                </a:lnTo>
                <a:lnTo>
                  <a:pt x="1661" y="19784"/>
                </a:lnTo>
                <a:lnTo>
                  <a:pt x="1727" y="19853"/>
                </a:lnTo>
                <a:lnTo>
                  <a:pt x="1796" y="19922"/>
                </a:lnTo>
                <a:lnTo>
                  <a:pt x="1865" y="19988"/>
                </a:lnTo>
                <a:lnTo>
                  <a:pt x="1942" y="20054"/>
                </a:lnTo>
                <a:lnTo>
                  <a:pt x="2018" y="20113"/>
                </a:lnTo>
                <a:lnTo>
                  <a:pt x="2098" y="20164"/>
                </a:lnTo>
                <a:lnTo>
                  <a:pt x="2176" y="20212"/>
                </a:lnTo>
                <a:lnTo>
                  <a:pt x="2259" y="20258"/>
                </a:lnTo>
                <a:lnTo>
                  <a:pt x="2349" y="20292"/>
                </a:lnTo>
                <a:lnTo>
                  <a:pt x="2432" y="20330"/>
                </a:lnTo>
                <a:lnTo>
                  <a:pt x="2521" y="20358"/>
                </a:lnTo>
                <a:lnTo>
                  <a:pt x="2613" y="20385"/>
                </a:lnTo>
                <a:lnTo>
                  <a:pt x="2705" y="20403"/>
                </a:lnTo>
                <a:lnTo>
                  <a:pt x="2800" y="20421"/>
                </a:lnTo>
                <a:lnTo>
                  <a:pt x="2895" y="20427"/>
                </a:lnTo>
                <a:lnTo>
                  <a:pt x="2993" y="20427"/>
                </a:lnTo>
                <a:lnTo>
                  <a:pt x="15488" y="20427"/>
                </a:lnTo>
                <a:lnTo>
                  <a:pt x="15583" y="20427"/>
                </a:lnTo>
                <a:lnTo>
                  <a:pt x="15677" y="20421"/>
                </a:lnTo>
                <a:lnTo>
                  <a:pt x="15774" y="20403"/>
                </a:lnTo>
                <a:lnTo>
                  <a:pt x="15862" y="20385"/>
                </a:lnTo>
                <a:lnTo>
                  <a:pt x="15958" y="20358"/>
                </a:lnTo>
                <a:lnTo>
                  <a:pt x="16043" y="20330"/>
                </a:lnTo>
                <a:lnTo>
                  <a:pt x="16135" y="20292"/>
                </a:lnTo>
                <a:lnTo>
                  <a:pt x="16216" y="20258"/>
                </a:lnTo>
                <a:lnTo>
                  <a:pt x="16302" y="20212"/>
                </a:lnTo>
                <a:lnTo>
                  <a:pt x="16381" y="20164"/>
                </a:lnTo>
                <a:lnTo>
                  <a:pt x="16463" y="20113"/>
                </a:lnTo>
                <a:lnTo>
                  <a:pt x="16538" y="20054"/>
                </a:lnTo>
                <a:lnTo>
                  <a:pt x="16611" y="19988"/>
                </a:lnTo>
                <a:lnTo>
                  <a:pt x="16683" y="19922"/>
                </a:lnTo>
                <a:lnTo>
                  <a:pt x="16752" y="19853"/>
                </a:lnTo>
                <a:lnTo>
                  <a:pt x="16817" y="19784"/>
                </a:lnTo>
                <a:lnTo>
                  <a:pt x="16881" y="19705"/>
                </a:lnTo>
                <a:lnTo>
                  <a:pt x="16938" y="19628"/>
                </a:lnTo>
                <a:lnTo>
                  <a:pt x="16993" y="19542"/>
                </a:lnTo>
                <a:lnTo>
                  <a:pt x="17047" y="19458"/>
                </a:lnTo>
                <a:lnTo>
                  <a:pt x="17093" y="19369"/>
                </a:lnTo>
                <a:lnTo>
                  <a:pt x="17141" y="19272"/>
                </a:lnTo>
                <a:lnTo>
                  <a:pt x="17180" y="19177"/>
                </a:lnTo>
                <a:lnTo>
                  <a:pt x="17217" y="19078"/>
                </a:lnTo>
                <a:lnTo>
                  <a:pt x="17256" y="18984"/>
                </a:lnTo>
                <a:lnTo>
                  <a:pt x="17286" y="18878"/>
                </a:lnTo>
                <a:lnTo>
                  <a:pt x="17309" y="18771"/>
                </a:lnTo>
                <a:lnTo>
                  <a:pt x="17329" y="18665"/>
                </a:lnTo>
                <a:lnTo>
                  <a:pt x="17347" y="18552"/>
                </a:lnTo>
                <a:lnTo>
                  <a:pt x="17355" y="18445"/>
                </a:lnTo>
                <a:lnTo>
                  <a:pt x="17363" y="18332"/>
                </a:lnTo>
                <a:lnTo>
                  <a:pt x="17366" y="18219"/>
                </a:lnTo>
                <a:lnTo>
                  <a:pt x="17366" y="12412"/>
                </a:lnTo>
                <a:lnTo>
                  <a:pt x="17366" y="8626"/>
                </a:lnTo>
                <a:lnTo>
                  <a:pt x="18482" y="7320"/>
                </a:lnTo>
                <a:lnTo>
                  <a:pt x="18482" y="19386"/>
                </a:lnTo>
                <a:lnTo>
                  <a:pt x="18479" y="19504"/>
                </a:lnTo>
                <a:lnTo>
                  <a:pt x="18470" y="19614"/>
                </a:lnTo>
                <a:lnTo>
                  <a:pt x="18456" y="19725"/>
                </a:lnTo>
                <a:lnTo>
                  <a:pt x="18438" y="19830"/>
                </a:lnTo>
                <a:lnTo>
                  <a:pt x="18418" y="19939"/>
                </a:lnTo>
                <a:lnTo>
                  <a:pt x="18392" y="20046"/>
                </a:lnTo>
                <a:lnTo>
                  <a:pt x="18366" y="20146"/>
                </a:lnTo>
                <a:lnTo>
                  <a:pt x="18333" y="20251"/>
                </a:lnTo>
                <a:lnTo>
                  <a:pt x="18294" y="20345"/>
                </a:lnTo>
                <a:lnTo>
                  <a:pt x="18251" y="20442"/>
                </a:lnTo>
                <a:lnTo>
                  <a:pt x="18205" y="20534"/>
                </a:lnTo>
                <a:lnTo>
                  <a:pt x="18158" y="20621"/>
                </a:lnTo>
                <a:lnTo>
                  <a:pt x="18105" y="20707"/>
                </a:lnTo>
                <a:lnTo>
                  <a:pt x="18050" y="20794"/>
                </a:lnTo>
                <a:lnTo>
                  <a:pt x="17990" y="20873"/>
                </a:lnTo>
                <a:lnTo>
                  <a:pt x="17926" y="20952"/>
                </a:lnTo>
                <a:lnTo>
                  <a:pt x="17863" y="21026"/>
                </a:lnTo>
                <a:lnTo>
                  <a:pt x="17794" y="21092"/>
                </a:lnTo>
                <a:lnTo>
                  <a:pt x="17726" y="21161"/>
                </a:lnTo>
                <a:lnTo>
                  <a:pt x="17653" y="21220"/>
                </a:lnTo>
                <a:lnTo>
                  <a:pt x="17574" y="21277"/>
                </a:lnTo>
                <a:lnTo>
                  <a:pt x="17496" y="21329"/>
                </a:lnTo>
                <a:lnTo>
                  <a:pt x="17410" y="21378"/>
                </a:lnTo>
                <a:lnTo>
                  <a:pt x="17329" y="21423"/>
                </a:lnTo>
                <a:lnTo>
                  <a:pt x="17243" y="21464"/>
                </a:lnTo>
                <a:lnTo>
                  <a:pt x="17154" y="21500"/>
                </a:lnTo>
                <a:lnTo>
                  <a:pt x="17069" y="21528"/>
                </a:lnTo>
                <a:lnTo>
                  <a:pt x="16978" y="21551"/>
                </a:lnTo>
                <a:lnTo>
                  <a:pt x="16884" y="21574"/>
                </a:lnTo>
                <a:lnTo>
                  <a:pt x="16791" y="21582"/>
                </a:lnTo>
                <a:lnTo>
                  <a:pt x="16693" y="21596"/>
                </a:lnTo>
                <a:lnTo>
                  <a:pt x="16595" y="21600"/>
                </a:lnTo>
                <a:lnTo>
                  <a:pt x="1882" y="21600"/>
                </a:lnTo>
                <a:lnTo>
                  <a:pt x="1785" y="21596"/>
                </a:lnTo>
                <a:lnTo>
                  <a:pt x="1690" y="21582"/>
                </a:lnTo>
                <a:lnTo>
                  <a:pt x="1598" y="21574"/>
                </a:lnTo>
                <a:lnTo>
                  <a:pt x="1503" y="21551"/>
                </a:lnTo>
                <a:lnTo>
                  <a:pt x="1411" y="21528"/>
                </a:lnTo>
                <a:lnTo>
                  <a:pt x="1324" y="21500"/>
                </a:lnTo>
                <a:lnTo>
                  <a:pt x="1232" y="21464"/>
                </a:lnTo>
                <a:lnTo>
                  <a:pt x="1149" y="21423"/>
                </a:lnTo>
                <a:lnTo>
                  <a:pt x="1065" y="21378"/>
                </a:lnTo>
                <a:lnTo>
                  <a:pt x="982" y="21329"/>
                </a:lnTo>
                <a:lnTo>
                  <a:pt x="904" y="21277"/>
                </a:lnTo>
                <a:lnTo>
                  <a:pt x="829" y="21220"/>
                </a:lnTo>
                <a:lnTo>
                  <a:pt x="758" y="21161"/>
                </a:lnTo>
                <a:lnTo>
                  <a:pt x="683" y="21092"/>
                </a:lnTo>
                <a:lnTo>
                  <a:pt x="617" y="21026"/>
                </a:lnTo>
                <a:lnTo>
                  <a:pt x="550" y="20952"/>
                </a:lnTo>
                <a:lnTo>
                  <a:pt x="487" y="20873"/>
                </a:lnTo>
                <a:lnTo>
                  <a:pt x="430" y="20794"/>
                </a:lnTo>
                <a:lnTo>
                  <a:pt x="372" y="20707"/>
                </a:lnTo>
                <a:lnTo>
                  <a:pt x="320" y="20621"/>
                </a:lnTo>
                <a:lnTo>
                  <a:pt x="274" y="20534"/>
                </a:lnTo>
                <a:lnTo>
                  <a:pt x="228" y="20442"/>
                </a:lnTo>
                <a:lnTo>
                  <a:pt x="185" y="20345"/>
                </a:lnTo>
                <a:lnTo>
                  <a:pt x="148" y="20251"/>
                </a:lnTo>
                <a:lnTo>
                  <a:pt x="113" y="20146"/>
                </a:lnTo>
                <a:lnTo>
                  <a:pt x="84" y="20046"/>
                </a:lnTo>
                <a:lnTo>
                  <a:pt x="58" y="19939"/>
                </a:lnTo>
                <a:lnTo>
                  <a:pt x="38" y="19830"/>
                </a:lnTo>
                <a:lnTo>
                  <a:pt x="21" y="19725"/>
                </a:lnTo>
                <a:lnTo>
                  <a:pt x="12" y="19614"/>
                </a:lnTo>
                <a:lnTo>
                  <a:pt x="3" y="19504"/>
                </a:lnTo>
                <a:lnTo>
                  <a:pt x="0" y="19386"/>
                </a:lnTo>
                <a:lnTo>
                  <a:pt x="0" y="5770"/>
                </a:lnTo>
                <a:lnTo>
                  <a:pt x="3" y="5655"/>
                </a:lnTo>
                <a:lnTo>
                  <a:pt x="12" y="5546"/>
                </a:lnTo>
                <a:lnTo>
                  <a:pt x="21" y="5431"/>
                </a:lnTo>
                <a:lnTo>
                  <a:pt x="38" y="5328"/>
                </a:lnTo>
                <a:lnTo>
                  <a:pt x="58" y="5217"/>
                </a:lnTo>
                <a:lnTo>
                  <a:pt x="84" y="5110"/>
                </a:lnTo>
                <a:lnTo>
                  <a:pt x="113" y="5009"/>
                </a:lnTo>
                <a:lnTo>
                  <a:pt x="148" y="4905"/>
                </a:lnTo>
                <a:lnTo>
                  <a:pt x="185" y="4809"/>
                </a:lnTo>
                <a:lnTo>
                  <a:pt x="228" y="4719"/>
                </a:lnTo>
                <a:lnTo>
                  <a:pt x="274" y="4622"/>
                </a:lnTo>
                <a:lnTo>
                  <a:pt x="320" y="4535"/>
                </a:lnTo>
                <a:lnTo>
                  <a:pt x="372" y="4449"/>
                </a:lnTo>
                <a:lnTo>
                  <a:pt x="430" y="4362"/>
                </a:lnTo>
                <a:lnTo>
                  <a:pt x="487" y="4283"/>
                </a:lnTo>
                <a:lnTo>
                  <a:pt x="550" y="4204"/>
                </a:lnTo>
                <a:lnTo>
                  <a:pt x="617" y="4129"/>
                </a:lnTo>
                <a:lnTo>
                  <a:pt x="683" y="4061"/>
                </a:lnTo>
                <a:lnTo>
                  <a:pt x="758" y="3997"/>
                </a:lnTo>
                <a:lnTo>
                  <a:pt x="829" y="3937"/>
                </a:lnTo>
                <a:lnTo>
                  <a:pt x="904" y="3878"/>
                </a:lnTo>
                <a:lnTo>
                  <a:pt x="982" y="3827"/>
                </a:lnTo>
                <a:lnTo>
                  <a:pt x="1065" y="3778"/>
                </a:lnTo>
                <a:lnTo>
                  <a:pt x="1149" y="3735"/>
                </a:lnTo>
                <a:lnTo>
                  <a:pt x="1232" y="3692"/>
                </a:lnTo>
                <a:lnTo>
                  <a:pt x="1324" y="3661"/>
                </a:lnTo>
                <a:lnTo>
                  <a:pt x="1411" y="3629"/>
                </a:lnTo>
                <a:lnTo>
                  <a:pt x="1503" y="3602"/>
                </a:lnTo>
                <a:lnTo>
                  <a:pt x="1598" y="3582"/>
                </a:lnTo>
                <a:lnTo>
                  <a:pt x="1690" y="3572"/>
                </a:lnTo>
                <a:lnTo>
                  <a:pt x="1785" y="3564"/>
                </a:lnTo>
                <a:lnTo>
                  <a:pt x="1882" y="3557"/>
                </a:lnTo>
              </a:path>
              <a:path w="21600" h="21600">
                <a:moveTo>
                  <a:pt x="19702" y="1185"/>
                </a:moveTo>
                <a:lnTo>
                  <a:pt x="19754" y="1185"/>
                </a:lnTo>
                <a:lnTo>
                  <a:pt x="19802" y="1185"/>
                </a:lnTo>
                <a:lnTo>
                  <a:pt x="19850" y="1188"/>
                </a:lnTo>
                <a:lnTo>
                  <a:pt x="19899" y="1195"/>
                </a:lnTo>
                <a:lnTo>
                  <a:pt x="19946" y="1206"/>
                </a:lnTo>
                <a:lnTo>
                  <a:pt x="19994" y="1216"/>
                </a:lnTo>
                <a:lnTo>
                  <a:pt x="20040" y="1234"/>
                </a:lnTo>
                <a:lnTo>
                  <a:pt x="20087" y="1249"/>
                </a:lnTo>
                <a:lnTo>
                  <a:pt x="20133" y="1271"/>
                </a:lnTo>
                <a:lnTo>
                  <a:pt x="20178" y="1295"/>
                </a:lnTo>
                <a:lnTo>
                  <a:pt x="20223" y="1320"/>
                </a:lnTo>
                <a:lnTo>
                  <a:pt x="20269" y="1348"/>
                </a:lnTo>
                <a:lnTo>
                  <a:pt x="20306" y="1379"/>
                </a:lnTo>
                <a:lnTo>
                  <a:pt x="20349" y="1410"/>
                </a:lnTo>
                <a:lnTo>
                  <a:pt x="20388" y="1448"/>
                </a:lnTo>
                <a:lnTo>
                  <a:pt x="20430" y="1489"/>
                </a:lnTo>
                <a:lnTo>
                  <a:pt x="20467" y="1527"/>
                </a:lnTo>
                <a:lnTo>
                  <a:pt x="20554" y="1634"/>
                </a:lnTo>
                <a:lnTo>
                  <a:pt x="20588" y="1680"/>
                </a:lnTo>
                <a:lnTo>
                  <a:pt x="20623" y="1726"/>
                </a:lnTo>
                <a:lnTo>
                  <a:pt x="20654" y="1769"/>
                </a:lnTo>
                <a:lnTo>
                  <a:pt x="20679" y="1818"/>
                </a:lnTo>
                <a:lnTo>
                  <a:pt x="20709" y="1871"/>
                </a:lnTo>
                <a:lnTo>
                  <a:pt x="20734" y="1921"/>
                </a:lnTo>
                <a:lnTo>
                  <a:pt x="20750" y="1973"/>
                </a:lnTo>
                <a:lnTo>
                  <a:pt x="20774" y="2026"/>
                </a:lnTo>
                <a:lnTo>
                  <a:pt x="20792" y="2075"/>
                </a:lnTo>
                <a:lnTo>
                  <a:pt x="20807" y="2136"/>
                </a:lnTo>
                <a:lnTo>
                  <a:pt x="20818" y="2185"/>
                </a:lnTo>
                <a:lnTo>
                  <a:pt x="20830" y="2246"/>
                </a:lnTo>
                <a:lnTo>
                  <a:pt x="20836" y="2302"/>
                </a:lnTo>
                <a:lnTo>
                  <a:pt x="20843" y="2358"/>
                </a:lnTo>
                <a:lnTo>
                  <a:pt x="20844" y="2414"/>
                </a:lnTo>
                <a:lnTo>
                  <a:pt x="20844" y="2472"/>
                </a:lnTo>
                <a:lnTo>
                  <a:pt x="20844" y="2526"/>
                </a:lnTo>
                <a:lnTo>
                  <a:pt x="20843" y="2585"/>
                </a:lnTo>
                <a:lnTo>
                  <a:pt x="20836" y="2641"/>
                </a:lnTo>
                <a:lnTo>
                  <a:pt x="20830" y="2692"/>
                </a:lnTo>
                <a:lnTo>
                  <a:pt x="20818" y="2751"/>
                </a:lnTo>
                <a:lnTo>
                  <a:pt x="20807" y="2807"/>
                </a:lnTo>
                <a:lnTo>
                  <a:pt x="20792" y="2858"/>
                </a:lnTo>
                <a:lnTo>
                  <a:pt x="20774" y="2911"/>
                </a:lnTo>
                <a:lnTo>
                  <a:pt x="20750" y="2970"/>
                </a:lnTo>
                <a:lnTo>
                  <a:pt x="20734" y="3019"/>
                </a:lnTo>
                <a:lnTo>
                  <a:pt x="20709" y="3072"/>
                </a:lnTo>
                <a:lnTo>
                  <a:pt x="20679" y="3118"/>
                </a:lnTo>
                <a:lnTo>
                  <a:pt x="20654" y="3166"/>
                </a:lnTo>
                <a:lnTo>
                  <a:pt x="20623" y="3215"/>
                </a:lnTo>
                <a:lnTo>
                  <a:pt x="20588" y="3263"/>
                </a:lnTo>
                <a:lnTo>
                  <a:pt x="20554" y="3304"/>
                </a:lnTo>
                <a:lnTo>
                  <a:pt x="18696" y="5484"/>
                </a:lnTo>
                <a:lnTo>
                  <a:pt x="18666" y="5517"/>
                </a:lnTo>
                <a:lnTo>
                  <a:pt x="18627" y="5556"/>
                </a:lnTo>
                <a:lnTo>
                  <a:pt x="18597" y="5584"/>
                </a:lnTo>
                <a:lnTo>
                  <a:pt x="18564" y="5604"/>
                </a:lnTo>
                <a:lnTo>
                  <a:pt x="18533" y="5625"/>
                </a:lnTo>
                <a:lnTo>
                  <a:pt x="18505" y="5635"/>
                </a:lnTo>
                <a:lnTo>
                  <a:pt x="18479" y="5640"/>
                </a:lnTo>
                <a:lnTo>
                  <a:pt x="18452" y="5645"/>
                </a:lnTo>
                <a:lnTo>
                  <a:pt x="18423" y="5640"/>
                </a:lnTo>
                <a:lnTo>
                  <a:pt x="18401" y="5635"/>
                </a:lnTo>
                <a:lnTo>
                  <a:pt x="18375" y="5625"/>
                </a:lnTo>
                <a:lnTo>
                  <a:pt x="18349" y="5609"/>
                </a:lnTo>
                <a:lnTo>
                  <a:pt x="18325" y="5594"/>
                </a:lnTo>
                <a:lnTo>
                  <a:pt x="18301" y="5570"/>
                </a:lnTo>
                <a:lnTo>
                  <a:pt x="18256" y="5517"/>
                </a:lnTo>
                <a:lnTo>
                  <a:pt x="18208" y="5456"/>
                </a:lnTo>
                <a:lnTo>
                  <a:pt x="18158" y="5382"/>
                </a:lnTo>
                <a:lnTo>
                  <a:pt x="18059" y="5216"/>
                </a:lnTo>
                <a:lnTo>
                  <a:pt x="18007" y="5127"/>
                </a:lnTo>
                <a:lnTo>
                  <a:pt x="17945" y="5036"/>
                </a:lnTo>
                <a:lnTo>
                  <a:pt x="17880" y="4945"/>
                </a:lnTo>
                <a:lnTo>
                  <a:pt x="17811" y="4860"/>
                </a:lnTo>
                <a:lnTo>
                  <a:pt x="17722" y="4751"/>
                </a:lnTo>
                <a:lnTo>
                  <a:pt x="17645" y="4671"/>
                </a:lnTo>
                <a:lnTo>
                  <a:pt x="17568" y="4594"/>
                </a:lnTo>
                <a:lnTo>
                  <a:pt x="17495" y="4528"/>
                </a:lnTo>
                <a:lnTo>
                  <a:pt x="17419" y="4459"/>
                </a:lnTo>
                <a:lnTo>
                  <a:pt x="17275" y="4339"/>
                </a:lnTo>
                <a:lnTo>
                  <a:pt x="17214" y="4286"/>
                </a:lnTo>
                <a:lnTo>
                  <a:pt x="17158" y="4231"/>
                </a:lnTo>
                <a:lnTo>
                  <a:pt x="17116" y="4176"/>
                </a:lnTo>
                <a:lnTo>
                  <a:pt x="17098" y="4148"/>
                </a:lnTo>
                <a:lnTo>
                  <a:pt x="17079" y="4120"/>
                </a:lnTo>
                <a:lnTo>
                  <a:pt x="17065" y="4092"/>
                </a:lnTo>
                <a:lnTo>
                  <a:pt x="17060" y="4065"/>
                </a:lnTo>
                <a:lnTo>
                  <a:pt x="17053" y="4031"/>
                </a:lnTo>
                <a:lnTo>
                  <a:pt x="17051" y="4003"/>
                </a:lnTo>
                <a:lnTo>
                  <a:pt x="17053" y="3969"/>
                </a:lnTo>
                <a:lnTo>
                  <a:pt x="17056" y="3937"/>
                </a:lnTo>
                <a:lnTo>
                  <a:pt x="17065" y="3901"/>
                </a:lnTo>
                <a:lnTo>
                  <a:pt x="17079" y="3865"/>
                </a:lnTo>
                <a:lnTo>
                  <a:pt x="17099" y="3827"/>
                </a:lnTo>
                <a:lnTo>
                  <a:pt x="17125" y="3793"/>
                </a:lnTo>
                <a:lnTo>
                  <a:pt x="17151" y="3754"/>
                </a:lnTo>
                <a:lnTo>
                  <a:pt x="17188" y="3707"/>
                </a:lnTo>
                <a:lnTo>
                  <a:pt x="19041" y="1527"/>
                </a:lnTo>
                <a:lnTo>
                  <a:pt x="19080" y="1489"/>
                </a:lnTo>
                <a:lnTo>
                  <a:pt x="19117" y="1448"/>
                </a:lnTo>
                <a:lnTo>
                  <a:pt x="19158" y="1410"/>
                </a:lnTo>
                <a:lnTo>
                  <a:pt x="19200" y="1379"/>
                </a:lnTo>
                <a:lnTo>
                  <a:pt x="19242" y="1348"/>
                </a:lnTo>
                <a:lnTo>
                  <a:pt x="19286" y="1320"/>
                </a:lnTo>
                <a:lnTo>
                  <a:pt x="19327" y="1295"/>
                </a:lnTo>
                <a:lnTo>
                  <a:pt x="19372" y="1271"/>
                </a:lnTo>
                <a:lnTo>
                  <a:pt x="19420" y="1249"/>
                </a:lnTo>
                <a:lnTo>
                  <a:pt x="19466" y="1234"/>
                </a:lnTo>
                <a:lnTo>
                  <a:pt x="19513" y="1216"/>
                </a:lnTo>
                <a:lnTo>
                  <a:pt x="19558" y="1206"/>
                </a:lnTo>
                <a:lnTo>
                  <a:pt x="19606" y="1195"/>
                </a:lnTo>
                <a:lnTo>
                  <a:pt x="19655" y="1188"/>
                </a:lnTo>
                <a:lnTo>
                  <a:pt x="19702" y="1185"/>
                </a:lnTo>
              </a:path>
              <a:path w="21600" h="21600">
                <a:moveTo>
                  <a:pt x="21002" y="211"/>
                </a:moveTo>
                <a:lnTo>
                  <a:pt x="21057" y="216"/>
                </a:lnTo>
                <a:lnTo>
                  <a:pt x="21116" y="221"/>
                </a:lnTo>
                <a:lnTo>
                  <a:pt x="21171" y="239"/>
                </a:lnTo>
                <a:lnTo>
                  <a:pt x="21225" y="262"/>
                </a:lnTo>
                <a:lnTo>
                  <a:pt x="21280" y="293"/>
                </a:lnTo>
                <a:lnTo>
                  <a:pt x="21331" y="326"/>
                </a:lnTo>
                <a:lnTo>
                  <a:pt x="21382" y="369"/>
                </a:lnTo>
                <a:lnTo>
                  <a:pt x="21425" y="415"/>
                </a:lnTo>
                <a:lnTo>
                  <a:pt x="21469" y="466"/>
                </a:lnTo>
                <a:lnTo>
                  <a:pt x="21503" y="525"/>
                </a:lnTo>
                <a:lnTo>
                  <a:pt x="21532" y="586"/>
                </a:lnTo>
                <a:lnTo>
                  <a:pt x="21555" y="652"/>
                </a:lnTo>
                <a:lnTo>
                  <a:pt x="21575" y="716"/>
                </a:lnTo>
                <a:lnTo>
                  <a:pt x="21589" y="785"/>
                </a:lnTo>
                <a:lnTo>
                  <a:pt x="21600" y="849"/>
                </a:lnTo>
                <a:lnTo>
                  <a:pt x="21600" y="915"/>
                </a:lnTo>
                <a:lnTo>
                  <a:pt x="21600" y="984"/>
                </a:lnTo>
                <a:lnTo>
                  <a:pt x="21589" y="1050"/>
                </a:lnTo>
                <a:lnTo>
                  <a:pt x="21575" y="1119"/>
                </a:lnTo>
                <a:lnTo>
                  <a:pt x="21555" y="1183"/>
                </a:lnTo>
                <a:lnTo>
                  <a:pt x="21532" y="1244"/>
                </a:lnTo>
                <a:lnTo>
                  <a:pt x="21503" y="1308"/>
                </a:lnTo>
                <a:lnTo>
                  <a:pt x="21469" y="1365"/>
                </a:lnTo>
                <a:lnTo>
                  <a:pt x="21425" y="1415"/>
                </a:lnTo>
                <a:lnTo>
                  <a:pt x="21262" y="1606"/>
                </a:lnTo>
                <a:lnTo>
                  <a:pt x="21221" y="1652"/>
                </a:lnTo>
                <a:lnTo>
                  <a:pt x="21184" y="1680"/>
                </a:lnTo>
                <a:lnTo>
                  <a:pt x="21166" y="1688"/>
                </a:lnTo>
                <a:lnTo>
                  <a:pt x="21146" y="1698"/>
                </a:lnTo>
                <a:lnTo>
                  <a:pt x="21132" y="1698"/>
                </a:lnTo>
                <a:lnTo>
                  <a:pt x="21116" y="1698"/>
                </a:lnTo>
                <a:lnTo>
                  <a:pt x="21101" y="1695"/>
                </a:lnTo>
                <a:lnTo>
                  <a:pt x="21091" y="1688"/>
                </a:lnTo>
                <a:lnTo>
                  <a:pt x="21063" y="1670"/>
                </a:lnTo>
                <a:lnTo>
                  <a:pt x="21040" y="1642"/>
                </a:lnTo>
                <a:lnTo>
                  <a:pt x="21014" y="1603"/>
                </a:lnTo>
                <a:lnTo>
                  <a:pt x="20991" y="1563"/>
                </a:lnTo>
                <a:lnTo>
                  <a:pt x="20967" y="1514"/>
                </a:lnTo>
                <a:lnTo>
                  <a:pt x="20911" y="1407"/>
                </a:lnTo>
                <a:lnTo>
                  <a:pt x="20884" y="1351"/>
                </a:lnTo>
                <a:lnTo>
                  <a:pt x="20847" y="1297"/>
                </a:lnTo>
                <a:lnTo>
                  <a:pt x="20812" y="1240"/>
                </a:lnTo>
                <a:lnTo>
                  <a:pt x="20767" y="1185"/>
                </a:lnTo>
                <a:lnTo>
                  <a:pt x="20723" y="1137"/>
                </a:lnTo>
                <a:lnTo>
                  <a:pt x="20678" y="1093"/>
                </a:lnTo>
                <a:lnTo>
                  <a:pt x="20631" y="1055"/>
                </a:lnTo>
                <a:lnTo>
                  <a:pt x="20582" y="1019"/>
                </a:lnTo>
                <a:lnTo>
                  <a:pt x="20490" y="956"/>
                </a:lnTo>
                <a:lnTo>
                  <a:pt x="20447" y="925"/>
                </a:lnTo>
                <a:lnTo>
                  <a:pt x="20415" y="899"/>
                </a:lnTo>
                <a:lnTo>
                  <a:pt x="20383" y="870"/>
                </a:lnTo>
                <a:lnTo>
                  <a:pt x="20358" y="841"/>
                </a:lnTo>
                <a:lnTo>
                  <a:pt x="20343" y="813"/>
                </a:lnTo>
                <a:lnTo>
                  <a:pt x="20340" y="795"/>
                </a:lnTo>
                <a:lnTo>
                  <a:pt x="20334" y="777"/>
                </a:lnTo>
                <a:lnTo>
                  <a:pt x="20334" y="759"/>
                </a:lnTo>
                <a:lnTo>
                  <a:pt x="20340" y="742"/>
                </a:lnTo>
                <a:lnTo>
                  <a:pt x="20343" y="721"/>
                </a:lnTo>
                <a:lnTo>
                  <a:pt x="20349" y="701"/>
                </a:lnTo>
                <a:lnTo>
                  <a:pt x="20377" y="660"/>
                </a:lnTo>
                <a:lnTo>
                  <a:pt x="20412" y="609"/>
                </a:lnTo>
                <a:lnTo>
                  <a:pt x="20575" y="415"/>
                </a:lnTo>
                <a:lnTo>
                  <a:pt x="20623" y="369"/>
                </a:lnTo>
                <a:lnTo>
                  <a:pt x="20672" y="326"/>
                </a:lnTo>
                <a:lnTo>
                  <a:pt x="20720" y="293"/>
                </a:lnTo>
                <a:lnTo>
                  <a:pt x="20775" y="262"/>
                </a:lnTo>
                <a:lnTo>
                  <a:pt x="20827" y="239"/>
                </a:lnTo>
                <a:lnTo>
                  <a:pt x="20887" y="221"/>
                </a:lnTo>
                <a:lnTo>
                  <a:pt x="20942" y="216"/>
                </a:lnTo>
                <a:lnTo>
                  <a:pt x="21002" y="211"/>
                </a:lnTo>
              </a:path>
              <a:path w="21600" h="21600">
                <a:moveTo>
                  <a:pt x="18837" y="0"/>
                </a:moveTo>
                <a:lnTo>
                  <a:pt x="18878" y="0"/>
                </a:lnTo>
                <a:lnTo>
                  <a:pt x="18917" y="0"/>
                </a:lnTo>
                <a:lnTo>
                  <a:pt x="18952" y="7"/>
                </a:lnTo>
                <a:lnTo>
                  <a:pt x="18991" y="20"/>
                </a:lnTo>
                <a:lnTo>
                  <a:pt x="19028" y="30"/>
                </a:lnTo>
                <a:lnTo>
                  <a:pt x="19066" y="50"/>
                </a:lnTo>
                <a:lnTo>
                  <a:pt x="19097" y="76"/>
                </a:lnTo>
                <a:lnTo>
                  <a:pt x="19132" y="106"/>
                </a:lnTo>
                <a:lnTo>
                  <a:pt x="19161" y="137"/>
                </a:lnTo>
                <a:lnTo>
                  <a:pt x="19187" y="168"/>
                </a:lnTo>
                <a:lnTo>
                  <a:pt x="19212" y="211"/>
                </a:lnTo>
                <a:lnTo>
                  <a:pt x="19230" y="244"/>
                </a:lnTo>
                <a:lnTo>
                  <a:pt x="19250" y="293"/>
                </a:lnTo>
                <a:lnTo>
                  <a:pt x="19259" y="331"/>
                </a:lnTo>
                <a:lnTo>
                  <a:pt x="19273" y="377"/>
                </a:lnTo>
                <a:lnTo>
                  <a:pt x="19276" y="420"/>
                </a:lnTo>
                <a:lnTo>
                  <a:pt x="19279" y="466"/>
                </a:lnTo>
                <a:lnTo>
                  <a:pt x="19276" y="512"/>
                </a:lnTo>
                <a:lnTo>
                  <a:pt x="19269" y="555"/>
                </a:lnTo>
                <a:lnTo>
                  <a:pt x="19259" y="601"/>
                </a:lnTo>
                <a:lnTo>
                  <a:pt x="19250" y="642"/>
                </a:lnTo>
                <a:lnTo>
                  <a:pt x="19230" y="685"/>
                </a:lnTo>
                <a:lnTo>
                  <a:pt x="19212" y="725"/>
                </a:lnTo>
                <a:lnTo>
                  <a:pt x="19187" y="764"/>
                </a:lnTo>
                <a:lnTo>
                  <a:pt x="19161" y="798"/>
                </a:lnTo>
                <a:lnTo>
                  <a:pt x="15531" y="5051"/>
                </a:lnTo>
                <a:lnTo>
                  <a:pt x="15502" y="5081"/>
                </a:lnTo>
                <a:lnTo>
                  <a:pt x="15470" y="5109"/>
                </a:lnTo>
                <a:lnTo>
                  <a:pt x="15437" y="5134"/>
                </a:lnTo>
                <a:lnTo>
                  <a:pt x="15403" y="5155"/>
                </a:lnTo>
                <a:lnTo>
                  <a:pt x="15364" y="5168"/>
                </a:lnTo>
                <a:lnTo>
                  <a:pt x="15325" y="5176"/>
                </a:lnTo>
                <a:lnTo>
                  <a:pt x="15288" y="5186"/>
                </a:lnTo>
                <a:lnTo>
                  <a:pt x="15249" y="5186"/>
                </a:lnTo>
                <a:lnTo>
                  <a:pt x="15210" y="5186"/>
                </a:lnTo>
                <a:lnTo>
                  <a:pt x="15172" y="5176"/>
                </a:lnTo>
                <a:lnTo>
                  <a:pt x="15134" y="5168"/>
                </a:lnTo>
                <a:lnTo>
                  <a:pt x="15099" y="5155"/>
                </a:lnTo>
                <a:lnTo>
                  <a:pt x="15065" y="5134"/>
                </a:lnTo>
                <a:lnTo>
                  <a:pt x="15032" y="5109"/>
                </a:lnTo>
                <a:lnTo>
                  <a:pt x="14998" y="5081"/>
                </a:lnTo>
                <a:lnTo>
                  <a:pt x="14967" y="5051"/>
                </a:lnTo>
                <a:lnTo>
                  <a:pt x="14941" y="5013"/>
                </a:lnTo>
                <a:lnTo>
                  <a:pt x="14916" y="4978"/>
                </a:lnTo>
                <a:lnTo>
                  <a:pt x="14895" y="4939"/>
                </a:lnTo>
                <a:lnTo>
                  <a:pt x="14878" y="4895"/>
                </a:lnTo>
                <a:lnTo>
                  <a:pt x="14869" y="4854"/>
                </a:lnTo>
                <a:lnTo>
                  <a:pt x="14856" y="4808"/>
                </a:lnTo>
                <a:lnTo>
                  <a:pt x="14849" y="4765"/>
                </a:lnTo>
                <a:lnTo>
                  <a:pt x="14849" y="4719"/>
                </a:lnTo>
                <a:lnTo>
                  <a:pt x="14849" y="4673"/>
                </a:lnTo>
                <a:lnTo>
                  <a:pt x="14856" y="4628"/>
                </a:lnTo>
                <a:lnTo>
                  <a:pt x="14869" y="4587"/>
                </a:lnTo>
                <a:lnTo>
                  <a:pt x="14878" y="4543"/>
                </a:lnTo>
                <a:lnTo>
                  <a:pt x="14895" y="4504"/>
                </a:lnTo>
                <a:lnTo>
                  <a:pt x="14916" y="4462"/>
                </a:lnTo>
                <a:lnTo>
                  <a:pt x="14941" y="4426"/>
                </a:lnTo>
                <a:lnTo>
                  <a:pt x="14967" y="4390"/>
                </a:lnTo>
                <a:lnTo>
                  <a:pt x="18597" y="137"/>
                </a:lnTo>
                <a:lnTo>
                  <a:pt x="18623" y="106"/>
                </a:lnTo>
                <a:lnTo>
                  <a:pt x="18660" y="76"/>
                </a:lnTo>
                <a:lnTo>
                  <a:pt x="18693" y="50"/>
                </a:lnTo>
                <a:lnTo>
                  <a:pt x="18729" y="30"/>
                </a:lnTo>
                <a:lnTo>
                  <a:pt x="18764" y="20"/>
                </a:lnTo>
                <a:lnTo>
                  <a:pt x="18802" y="7"/>
                </a:lnTo>
                <a:lnTo>
                  <a:pt x="18837" y="0"/>
                </a:lnTo>
                <a:close/>
              </a:path>
            </a:pathLst>
          </a:custGeom>
          <a:solidFill>
            <a:srgbClr val="C00000"/>
          </a:solidFill>
          <a:ln w="9525" cap="flat" cmpd="sng">
            <a:noFill/>
            <a:prstDash val="solid"/>
            <a:round/>
          </a:ln>
        </p:spPr>
      </p:sp>
      <p:sp>
        <p:nvSpPr>
          <p:cNvPr id="772" name="曲线"/>
          <p:cNvSpPr>
            <a:spLocks/>
          </p:cNvSpPr>
          <p:nvPr/>
        </p:nvSpPr>
        <p:spPr>
          <a:xfrm>
            <a:off x="4581761" y="5169164"/>
            <a:ext cx="363447" cy="297555"/>
          </a:xfrm>
          <a:custGeom>
            <a:avLst/>
            <a:gdLst>
              <a:gd name="T1" fmla="*/ 0 w 21600"/>
              <a:gd name="T2" fmla="*/ 0 h 21600"/>
              <a:gd name="T3" fmla="*/ 21600 w 21600"/>
              <a:gd name="T4" fmla="*/ 21600 h 21600"/>
            </a:gdLst>
            <a:ahLst/>
            <a:cxnLst/>
            <a:rect l="T1" t="T2" r="T3" b="T4"/>
            <a:pathLst>
              <a:path w="21600" h="21600">
                <a:moveTo>
                  <a:pt x="8274" y="17350"/>
                </a:moveTo>
                <a:lnTo>
                  <a:pt x="8342" y="17350"/>
                </a:lnTo>
                <a:lnTo>
                  <a:pt x="13256" y="17350"/>
                </a:lnTo>
                <a:lnTo>
                  <a:pt x="13324" y="17350"/>
                </a:lnTo>
                <a:lnTo>
                  <a:pt x="13385" y="17363"/>
                </a:lnTo>
                <a:lnTo>
                  <a:pt x="13448" y="17374"/>
                </a:lnTo>
                <a:lnTo>
                  <a:pt x="13508" y="17400"/>
                </a:lnTo>
                <a:lnTo>
                  <a:pt x="13568" y="17423"/>
                </a:lnTo>
                <a:lnTo>
                  <a:pt x="13618" y="17457"/>
                </a:lnTo>
                <a:lnTo>
                  <a:pt x="13667" y="17488"/>
                </a:lnTo>
                <a:lnTo>
                  <a:pt x="13716" y="17531"/>
                </a:lnTo>
                <a:lnTo>
                  <a:pt x="13756" y="17577"/>
                </a:lnTo>
                <a:lnTo>
                  <a:pt x="13791" y="17624"/>
                </a:lnTo>
                <a:lnTo>
                  <a:pt x="13825" y="17673"/>
                </a:lnTo>
                <a:lnTo>
                  <a:pt x="13854" y="17726"/>
                </a:lnTo>
                <a:lnTo>
                  <a:pt x="13874" y="17784"/>
                </a:lnTo>
                <a:lnTo>
                  <a:pt x="13886" y="17844"/>
                </a:lnTo>
                <a:lnTo>
                  <a:pt x="13897" y="17907"/>
                </a:lnTo>
                <a:lnTo>
                  <a:pt x="13900" y="17972"/>
                </a:lnTo>
                <a:lnTo>
                  <a:pt x="13897" y="18036"/>
                </a:lnTo>
                <a:lnTo>
                  <a:pt x="13886" y="18100"/>
                </a:lnTo>
                <a:lnTo>
                  <a:pt x="13874" y="18156"/>
                </a:lnTo>
                <a:lnTo>
                  <a:pt x="13854" y="18212"/>
                </a:lnTo>
                <a:lnTo>
                  <a:pt x="13825" y="18268"/>
                </a:lnTo>
                <a:lnTo>
                  <a:pt x="13791" y="18315"/>
                </a:lnTo>
                <a:lnTo>
                  <a:pt x="13756" y="18364"/>
                </a:lnTo>
                <a:lnTo>
                  <a:pt x="13716" y="18411"/>
                </a:lnTo>
                <a:lnTo>
                  <a:pt x="13667" y="18451"/>
                </a:lnTo>
                <a:lnTo>
                  <a:pt x="13618" y="18487"/>
                </a:lnTo>
                <a:lnTo>
                  <a:pt x="13568" y="18518"/>
                </a:lnTo>
                <a:lnTo>
                  <a:pt x="13508" y="18542"/>
                </a:lnTo>
                <a:lnTo>
                  <a:pt x="13448" y="18561"/>
                </a:lnTo>
                <a:lnTo>
                  <a:pt x="13385" y="18578"/>
                </a:lnTo>
                <a:lnTo>
                  <a:pt x="13324" y="18590"/>
                </a:lnTo>
                <a:lnTo>
                  <a:pt x="13256" y="18590"/>
                </a:lnTo>
                <a:lnTo>
                  <a:pt x="8342" y="18590"/>
                </a:lnTo>
                <a:lnTo>
                  <a:pt x="8274" y="18590"/>
                </a:lnTo>
                <a:lnTo>
                  <a:pt x="8211" y="18578"/>
                </a:lnTo>
                <a:lnTo>
                  <a:pt x="8148" y="18561"/>
                </a:lnTo>
                <a:lnTo>
                  <a:pt x="8087" y="18542"/>
                </a:lnTo>
                <a:lnTo>
                  <a:pt x="8034" y="18518"/>
                </a:lnTo>
                <a:lnTo>
                  <a:pt x="7983" y="18487"/>
                </a:lnTo>
                <a:lnTo>
                  <a:pt x="7932" y="18446"/>
                </a:lnTo>
                <a:lnTo>
                  <a:pt x="7886" y="18411"/>
                </a:lnTo>
                <a:lnTo>
                  <a:pt x="7843" y="18364"/>
                </a:lnTo>
                <a:lnTo>
                  <a:pt x="7805" y="18315"/>
                </a:lnTo>
                <a:lnTo>
                  <a:pt x="7774" y="18266"/>
                </a:lnTo>
                <a:lnTo>
                  <a:pt x="7748" y="18212"/>
                </a:lnTo>
                <a:lnTo>
                  <a:pt x="7727" y="18156"/>
                </a:lnTo>
                <a:lnTo>
                  <a:pt x="7707" y="18100"/>
                </a:lnTo>
                <a:lnTo>
                  <a:pt x="7699" y="18036"/>
                </a:lnTo>
                <a:lnTo>
                  <a:pt x="7696" y="17972"/>
                </a:lnTo>
                <a:lnTo>
                  <a:pt x="7699" y="17907"/>
                </a:lnTo>
                <a:lnTo>
                  <a:pt x="7707" y="17844"/>
                </a:lnTo>
                <a:lnTo>
                  <a:pt x="7727" y="17784"/>
                </a:lnTo>
                <a:lnTo>
                  <a:pt x="7748" y="17729"/>
                </a:lnTo>
                <a:lnTo>
                  <a:pt x="7774" y="17673"/>
                </a:lnTo>
                <a:lnTo>
                  <a:pt x="7805" y="17624"/>
                </a:lnTo>
                <a:lnTo>
                  <a:pt x="7843" y="17577"/>
                </a:lnTo>
                <a:lnTo>
                  <a:pt x="7886" y="17531"/>
                </a:lnTo>
                <a:lnTo>
                  <a:pt x="7932" y="17488"/>
                </a:lnTo>
                <a:lnTo>
                  <a:pt x="7983" y="17457"/>
                </a:lnTo>
                <a:lnTo>
                  <a:pt x="8034" y="17423"/>
                </a:lnTo>
                <a:lnTo>
                  <a:pt x="8087" y="17400"/>
                </a:lnTo>
                <a:lnTo>
                  <a:pt x="8148" y="17376"/>
                </a:lnTo>
                <a:lnTo>
                  <a:pt x="8211" y="17363"/>
                </a:lnTo>
                <a:lnTo>
                  <a:pt x="8274" y="17350"/>
                </a:lnTo>
              </a:path>
              <a:path w="21600" h="21600">
                <a:moveTo>
                  <a:pt x="9336" y="14782"/>
                </a:moveTo>
                <a:lnTo>
                  <a:pt x="12260" y="14782"/>
                </a:lnTo>
                <a:lnTo>
                  <a:pt x="12309" y="14784"/>
                </a:lnTo>
                <a:lnTo>
                  <a:pt x="12355" y="14794"/>
                </a:lnTo>
                <a:lnTo>
                  <a:pt x="12402" y="14808"/>
                </a:lnTo>
                <a:lnTo>
                  <a:pt x="12444" y="14824"/>
                </a:lnTo>
                <a:lnTo>
                  <a:pt x="12484" y="14844"/>
                </a:lnTo>
                <a:lnTo>
                  <a:pt x="12522" y="14873"/>
                </a:lnTo>
                <a:lnTo>
                  <a:pt x="12559" y="14907"/>
                </a:lnTo>
                <a:lnTo>
                  <a:pt x="12591" y="14945"/>
                </a:lnTo>
                <a:lnTo>
                  <a:pt x="12620" y="14980"/>
                </a:lnTo>
                <a:lnTo>
                  <a:pt x="12646" y="15025"/>
                </a:lnTo>
                <a:lnTo>
                  <a:pt x="12669" y="15067"/>
                </a:lnTo>
                <a:lnTo>
                  <a:pt x="12689" y="15118"/>
                </a:lnTo>
                <a:lnTo>
                  <a:pt x="12706" y="15167"/>
                </a:lnTo>
                <a:lnTo>
                  <a:pt x="12717" y="15219"/>
                </a:lnTo>
                <a:lnTo>
                  <a:pt x="12726" y="15274"/>
                </a:lnTo>
                <a:lnTo>
                  <a:pt x="12726" y="15334"/>
                </a:lnTo>
                <a:lnTo>
                  <a:pt x="12726" y="15386"/>
                </a:lnTo>
                <a:lnTo>
                  <a:pt x="12717" y="15443"/>
                </a:lnTo>
                <a:lnTo>
                  <a:pt x="12706" y="15495"/>
                </a:lnTo>
                <a:lnTo>
                  <a:pt x="12689" y="15544"/>
                </a:lnTo>
                <a:lnTo>
                  <a:pt x="12669" y="15591"/>
                </a:lnTo>
                <a:lnTo>
                  <a:pt x="12646" y="15637"/>
                </a:lnTo>
                <a:lnTo>
                  <a:pt x="12619" y="15676"/>
                </a:lnTo>
                <a:lnTo>
                  <a:pt x="12591" y="15716"/>
                </a:lnTo>
                <a:lnTo>
                  <a:pt x="12559" y="15751"/>
                </a:lnTo>
                <a:lnTo>
                  <a:pt x="12522" y="15785"/>
                </a:lnTo>
                <a:lnTo>
                  <a:pt x="12484" y="15807"/>
                </a:lnTo>
                <a:lnTo>
                  <a:pt x="12444" y="15834"/>
                </a:lnTo>
                <a:lnTo>
                  <a:pt x="12398" y="15854"/>
                </a:lnTo>
                <a:lnTo>
                  <a:pt x="12355" y="15867"/>
                </a:lnTo>
                <a:lnTo>
                  <a:pt x="12309" y="15876"/>
                </a:lnTo>
                <a:lnTo>
                  <a:pt x="12260" y="15881"/>
                </a:lnTo>
                <a:lnTo>
                  <a:pt x="9336" y="15881"/>
                </a:lnTo>
                <a:lnTo>
                  <a:pt x="9293" y="15876"/>
                </a:lnTo>
                <a:lnTo>
                  <a:pt x="9244" y="15867"/>
                </a:lnTo>
                <a:lnTo>
                  <a:pt x="9200" y="15854"/>
                </a:lnTo>
                <a:lnTo>
                  <a:pt x="9157" y="15834"/>
                </a:lnTo>
                <a:lnTo>
                  <a:pt x="9115" y="15807"/>
                </a:lnTo>
                <a:lnTo>
                  <a:pt x="9077" y="15785"/>
                </a:lnTo>
                <a:lnTo>
                  <a:pt x="9040" y="15751"/>
                </a:lnTo>
                <a:lnTo>
                  <a:pt x="9008" y="15716"/>
                </a:lnTo>
                <a:lnTo>
                  <a:pt x="8974" y="15676"/>
                </a:lnTo>
                <a:lnTo>
                  <a:pt x="8948" y="15637"/>
                </a:lnTo>
                <a:lnTo>
                  <a:pt x="8928" y="15591"/>
                </a:lnTo>
                <a:lnTo>
                  <a:pt x="8907" y="15544"/>
                </a:lnTo>
                <a:lnTo>
                  <a:pt x="8893" y="15495"/>
                </a:lnTo>
                <a:lnTo>
                  <a:pt x="8881" y="15443"/>
                </a:lnTo>
                <a:lnTo>
                  <a:pt x="8873" y="15386"/>
                </a:lnTo>
                <a:lnTo>
                  <a:pt x="8870" y="15334"/>
                </a:lnTo>
                <a:lnTo>
                  <a:pt x="8873" y="15274"/>
                </a:lnTo>
                <a:lnTo>
                  <a:pt x="8881" y="15219"/>
                </a:lnTo>
                <a:lnTo>
                  <a:pt x="8893" y="15167"/>
                </a:lnTo>
                <a:lnTo>
                  <a:pt x="8907" y="15118"/>
                </a:lnTo>
                <a:lnTo>
                  <a:pt x="8925" y="15067"/>
                </a:lnTo>
                <a:lnTo>
                  <a:pt x="8948" y="15025"/>
                </a:lnTo>
                <a:lnTo>
                  <a:pt x="8974" y="14980"/>
                </a:lnTo>
                <a:lnTo>
                  <a:pt x="9008" y="14945"/>
                </a:lnTo>
                <a:lnTo>
                  <a:pt x="9040" y="14907"/>
                </a:lnTo>
                <a:lnTo>
                  <a:pt x="9077" y="14873"/>
                </a:lnTo>
                <a:lnTo>
                  <a:pt x="9115" y="14844"/>
                </a:lnTo>
                <a:lnTo>
                  <a:pt x="9157" y="14824"/>
                </a:lnTo>
                <a:lnTo>
                  <a:pt x="9200" y="14808"/>
                </a:lnTo>
                <a:lnTo>
                  <a:pt x="9244" y="14794"/>
                </a:lnTo>
                <a:lnTo>
                  <a:pt x="9293" y="14784"/>
                </a:lnTo>
                <a:lnTo>
                  <a:pt x="9336" y="14782"/>
                </a:lnTo>
              </a:path>
              <a:path w="21600" h="21600">
                <a:moveTo>
                  <a:pt x="3503" y="11986"/>
                </a:moveTo>
                <a:lnTo>
                  <a:pt x="8421" y="11986"/>
                </a:lnTo>
                <a:lnTo>
                  <a:pt x="8484" y="11989"/>
                </a:lnTo>
                <a:lnTo>
                  <a:pt x="8551" y="12000"/>
                </a:lnTo>
                <a:lnTo>
                  <a:pt x="8615" y="12014"/>
                </a:lnTo>
                <a:lnTo>
                  <a:pt x="8671" y="12035"/>
                </a:lnTo>
                <a:lnTo>
                  <a:pt x="8729" y="12060"/>
                </a:lnTo>
                <a:lnTo>
                  <a:pt x="8784" y="12091"/>
                </a:lnTo>
                <a:lnTo>
                  <a:pt x="8832" y="12127"/>
                </a:lnTo>
                <a:lnTo>
                  <a:pt x="8876" y="12166"/>
                </a:lnTo>
                <a:lnTo>
                  <a:pt x="8919" y="12209"/>
                </a:lnTo>
                <a:lnTo>
                  <a:pt x="8959" y="12258"/>
                </a:lnTo>
                <a:lnTo>
                  <a:pt x="8988" y="12312"/>
                </a:lnTo>
                <a:lnTo>
                  <a:pt x="9016" y="12363"/>
                </a:lnTo>
                <a:lnTo>
                  <a:pt x="9037" y="12419"/>
                </a:lnTo>
                <a:lnTo>
                  <a:pt x="9054" y="12478"/>
                </a:lnTo>
                <a:lnTo>
                  <a:pt x="9063" y="12544"/>
                </a:lnTo>
                <a:lnTo>
                  <a:pt x="9066" y="12604"/>
                </a:lnTo>
                <a:lnTo>
                  <a:pt x="9063" y="12669"/>
                </a:lnTo>
                <a:lnTo>
                  <a:pt x="9054" y="12729"/>
                </a:lnTo>
                <a:lnTo>
                  <a:pt x="9037" y="12791"/>
                </a:lnTo>
                <a:lnTo>
                  <a:pt x="9016" y="12850"/>
                </a:lnTo>
                <a:lnTo>
                  <a:pt x="8988" y="12903"/>
                </a:lnTo>
                <a:lnTo>
                  <a:pt x="8959" y="12949"/>
                </a:lnTo>
                <a:lnTo>
                  <a:pt x="8919" y="12998"/>
                </a:lnTo>
                <a:lnTo>
                  <a:pt x="8876" y="13044"/>
                </a:lnTo>
                <a:lnTo>
                  <a:pt x="8832" y="13083"/>
                </a:lnTo>
                <a:lnTo>
                  <a:pt x="8784" y="13121"/>
                </a:lnTo>
                <a:lnTo>
                  <a:pt x="8729" y="13150"/>
                </a:lnTo>
                <a:lnTo>
                  <a:pt x="8671" y="13179"/>
                </a:lnTo>
                <a:lnTo>
                  <a:pt x="8615" y="13197"/>
                </a:lnTo>
                <a:lnTo>
                  <a:pt x="8551" y="13210"/>
                </a:lnTo>
                <a:lnTo>
                  <a:pt x="8484" y="13219"/>
                </a:lnTo>
                <a:lnTo>
                  <a:pt x="8421" y="13225"/>
                </a:lnTo>
                <a:lnTo>
                  <a:pt x="3503" y="13225"/>
                </a:lnTo>
                <a:lnTo>
                  <a:pt x="3440" y="13219"/>
                </a:lnTo>
                <a:lnTo>
                  <a:pt x="3376" y="13210"/>
                </a:lnTo>
                <a:lnTo>
                  <a:pt x="3313" y="13197"/>
                </a:lnTo>
                <a:lnTo>
                  <a:pt x="3256" y="13179"/>
                </a:lnTo>
                <a:lnTo>
                  <a:pt x="3198" y="13150"/>
                </a:lnTo>
                <a:lnTo>
                  <a:pt x="3145" y="13121"/>
                </a:lnTo>
                <a:lnTo>
                  <a:pt x="3097" y="13083"/>
                </a:lnTo>
                <a:lnTo>
                  <a:pt x="3051" y="13044"/>
                </a:lnTo>
                <a:lnTo>
                  <a:pt x="3008" y="12998"/>
                </a:lnTo>
                <a:lnTo>
                  <a:pt x="2971" y="12949"/>
                </a:lnTo>
                <a:lnTo>
                  <a:pt x="2939" y="12903"/>
                </a:lnTo>
                <a:lnTo>
                  <a:pt x="2913" y="12850"/>
                </a:lnTo>
                <a:lnTo>
                  <a:pt x="2890" y="12791"/>
                </a:lnTo>
                <a:lnTo>
                  <a:pt x="2873" y="12729"/>
                </a:lnTo>
                <a:lnTo>
                  <a:pt x="2864" y="12669"/>
                </a:lnTo>
                <a:lnTo>
                  <a:pt x="2861" y="12604"/>
                </a:lnTo>
                <a:lnTo>
                  <a:pt x="2864" y="12544"/>
                </a:lnTo>
                <a:lnTo>
                  <a:pt x="2873" y="12481"/>
                </a:lnTo>
                <a:lnTo>
                  <a:pt x="2890" y="12419"/>
                </a:lnTo>
                <a:lnTo>
                  <a:pt x="2913" y="12363"/>
                </a:lnTo>
                <a:lnTo>
                  <a:pt x="2939" y="12312"/>
                </a:lnTo>
                <a:lnTo>
                  <a:pt x="2971" y="12258"/>
                </a:lnTo>
                <a:lnTo>
                  <a:pt x="3008" y="12209"/>
                </a:lnTo>
                <a:lnTo>
                  <a:pt x="3051" y="12169"/>
                </a:lnTo>
                <a:lnTo>
                  <a:pt x="3097" y="12127"/>
                </a:lnTo>
                <a:lnTo>
                  <a:pt x="3145" y="12091"/>
                </a:lnTo>
                <a:lnTo>
                  <a:pt x="3198" y="12060"/>
                </a:lnTo>
                <a:lnTo>
                  <a:pt x="3256" y="12035"/>
                </a:lnTo>
                <a:lnTo>
                  <a:pt x="3313" y="12014"/>
                </a:lnTo>
                <a:lnTo>
                  <a:pt x="3376" y="12000"/>
                </a:lnTo>
                <a:lnTo>
                  <a:pt x="3440" y="11989"/>
                </a:lnTo>
                <a:lnTo>
                  <a:pt x="3503" y="11986"/>
                </a:lnTo>
              </a:path>
              <a:path w="21600" h="21600">
                <a:moveTo>
                  <a:pt x="11966" y="10764"/>
                </a:moveTo>
                <a:lnTo>
                  <a:pt x="11998" y="10764"/>
                </a:lnTo>
                <a:lnTo>
                  <a:pt x="12027" y="10764"/>
                </a:lnTo>
                <a:lnTo>
                  <a:pt x="12061" y="10771"/>
                </a:lnTo>
                <a:lnTo>
                  <a:pt x="12099" y="10785"/>
                </a:lnTo>
                <a:lnTo>
                  <a:pt x="12133" y="10800"/>
                </a:lnTo>
                <a:lnTo>
                  <a:pt x="12171" y="10817"/>
                </a:lnTo>
                <a:lnTo>
                  <a:pt x="12246" y="10860"/>
                </a:lnTo>
                <a:lnTo>
                  <a:pt x="12315" y="10910"/>
                </a:lnTo>
                <a:lnTo>
                  <a:pt x="12377" y="10959"/>
                </a:lnTo>
                <a:lnTo>
                  <a:pt x="12415" y="10999"/>
                </a:lnTo>
                <a:lnTo>
                  <a:pt x="12456" y="11048"/>
                </a:lnTo>
                <a:lnTo>
                  <a:pt x="12496" y="11117"/>
                </a:lnTo>
                <a:lnTo>
                  <a:pt x="12536" y="11202"/>
                </a:lnTo>
                <a:lnTo>
                  <a:pt x="12574" y="11289"/>
                </a:lnTo>
                <a:lnTo>
                  <a:pt x="12588" y="11337"/>
                </a:lnTo>
                <a:lnTo>
                  <a:pt x="12600" y="11376"/>
                </a:lnTo>
                <a:lnTo>
                  <a:pt x="12611" y="11422"/>
                </a:lnTo>
                <a:lnTo>
                  <a:pt x="12619" y="11458"/>
                </a:lnTo>
                <a:lnTo>
                  <a:pt x="12620" y="11496"/>
                </a:lnTo>
                <a:lnTo>
                  <a:pt x="12619" y="11532"/>
                </a:lnTo>
                <a:lnTo>
                  <a:pt x="12611" y="11554"/>
                </a:lnTo>
                <a:lnTo>
                  <a:pt x="12597" y="11579"/>
                </a:lnTo>
                <a:lnTo>
                  <a:pt x="11658" y="12261"/>
                </a:lnTo>
                <a:lnTo>
                  <a:pt x="11641" y="12279"/>
                </a:lnTo>
                <a:lnTo>
                  <a:pt x="11626" y="12294"/>
                </a:lnTo>
                <a:lnTo>
                  <a:pt x="11604" y="12308"/>
                </a:lnTo>
                <a:lnTo>
                  <a:pt x="11584" y="12318"/>
                </a:lnTo>
                <a:lnTo>
                  <a:pt x="11566" y="12325"/>
                </a:lnTo>
                <a:lnTo>
                  <a:pt x="11543" y="12333"/>
                </a:lnTo>
                <a:lnTo>
                  <a:pt x="11497" y="12340"/>
                </a:lnTo>
                <a:lnTo>
                  <a:pt x="11460" y="12333"/>
                </a:lnTo>
                <a:lnTo>
                  <a:pt x="11437" y="12325"/>
                </a:lnTo>
                <a:lnTo>
                  <a:pt x="11417" y="12318"/>
                </a:lnTo>
                <a:lnTo>
                  <a:pt x="11400" y="12308"/>
                </a:lnTo>
                <a:lnTo>
                  <a:pt x="11378" y="12294"/>
                </a:lnTo>
                <a:lnTo>
                  <a:pt x="11359" y="12279"/>
                </a:lnTo>
                <a:lnTo>
                  <a:pt x="11345" y="12261"/>
                </a:lnTo>
                <a:lnTo>
                  <a:pt x="11330" y="12238"/>
                </a:lnTo>
                <a:lnTo>
                  <a:pt x="11318" y="12222"/>
                </a:lnTo>
                <a:lnTo>
                  <a:pt x="11305" y="12196"/>
                </a:lnTo>
                <a:lnTo>
                  <a:pt x="11296" y="12176"/>
                </a:lnTo>
                <a:lnTo>
                  <a:pt x="11284" y="12126"/>
                </a:lnTo>
                <a:lnTo>
                  <a:pt x="11282" y="12077"/>
                </a:lnTo>
                <a:lnTo>
                  <a:pt x="11284" y="12029"/>
                </a:lnTo>
                <a:lnTo>
                  <a:pt x="11296" y="11981"/>
                </a:lnTo>
                <a:lnTo>
                  <a:pt x="11305" y="11955"/>
                </a:lnTo>
                <a:lnTo>
                  <a:pt x="11318" y="11933"/>
                </a:lnTo>
                <a:lnTo>
                  <a:pt x="11330" y="11917"/>
                </a:lnTo>
                <a:lnTo>
                  <a:pt x="11345" y="11893"/>
                </a:lnTo>
                <a:lnTo>
                  <a:pt x="11929" y="10787"/>
                </a:lnTo>
                <a:lnTo>
                  <a:pt x="11943" y="10771"/>
                </a:lnTo>
                <a:lnTo>
                  <a:pt x="11966" y="10764"/>
                </a:lnTo>
              </a:path>
              <a:path w="21600" h="21600">
                <a:moveTo>
                  <a:pt x="3282" y="9419"/>
                </a:moveTo>
                <a:lnTo>
                  <a:pt x="3328" y="9419"/>
                </a:lnTo>
                <a:lnTo>
                  <a:pt x="6251" y="9419"/>
                </a:lnTo>
                <a:lnTo>
                  <a:pt x="6297" y="9419"/>
                </a:lnTo>
                <a:lnTo>
                  <a:pt x="6344" y="9425"/>
                </a:lnTo>
                <a:lnTo>
                  <a:pt x="6392" y="9443"/>
                </a:lnTo>
                <a:lnTo>
                  <a:pt x="6435" y="9456"/>
                </a:lnTo>
                <a:lnTo>
                  <a:pt x="6476" y="9481"/>
                </a:lnTo>
                <a:lnTo>
                  <a:pt x="6513" y="9511"/>
                </a:lnTo>
                <a:lnTo>
                  <a:pt x="6548" y="9539"/>
                </a:lnTo>
                <a:lnTo>
                  <a:pt x="6582" y="9577"/>
                </a:lnTo>
                <a:lnTo>
                  <a:pt x="6614" y="9617"/>
                </a:lnTo>
                <a:lnTo>
                  <a:pt x="6639" y="9656"/>
                </a:lnTo>
                <a:lnTo>
                  <a:pt x="6663" y="9702"/>
                </a:lnTo>
                <a:lnTo>
                  <a:pt x="6680" y="9751"/>
                </a:lnTo>
                <a:lnTo>
                  <a:pt x="6694" y="9804"/>
                </a:lnTo>
                <a:lnTo>
                  <a:pt x="6711" y="9858"/>
                </a:lnTo>
                <a:lnTo>
                  <a:pt x="6715" y="9909"/>
                </a:lnTo>
                <a:lnTo>
                  <a:pt x="6715" y="9965"/>
                </a:lnTo>
                <a:lnTo>
                  <a:pt x="6715" y="10024"/>
                </a:lnTo>
                <a:lnTo>
                  <a:pt x="6711" y="10074"/>
                </a:lnTo>
                <a:lnTo>
                  <a:pt x="6694" y="10130"/>
                </a:lnTo>
                <a:lnTo>
                  <a:pt x="6680" y="10176"/>
                </a:lnTo>
                <a:lnTo>
                  <a:pt x="6663" y="10226"/>
                </a:lnTo>
                <a:lnTo>
                  <a:pt x="6639" y="10272"/>
                </a:lnTo>
                <a:lnTo>
                  <a:pt x="6614" y="10314"/>
                </a:lnTo>
                <a:lnTo>
                  <a:pt x="6582" y="10353"/>
                </a:lnTo>
                <a:lnTo>
                  <a:pt x="6548" y="10389"/>
                </a:lnTo>
                <a:lnTo>
                  <a:pt x="6513" y="10419"/>
                </a:lnTo>
                <a:lnTo>
                  <a:pt x="6476" y="10446"/>
                </a:lnTo>
                <a:lnTo>
                  <a:pt x="6435" y="10468"/>
                </a:lnTo>
                <a:lnTo>
                  <a:pt x="6392" y="10491"/>
                </a:lnTo>
                <a:lnTo>
                  <a:pt x="6344" y="10502"/>
                </a:lnTo>
                <a:lnTo>
                  <a:pt x="6297" y="10511"/>
                </a:lnTo>
                <a:lnTo>
                  <a:pt x="6251" y="10515"/>
                </a:lnTo>
                <a:lnTo>
                  <a:pt x="3328" y="10515"/>
                </a:lnTo>
                <a:lnTo>
                  <a:pt x="3282" y="10511"/>
                </a:lnTo>
                <a:lnTo>
                  <a:pt x="3235" y="10502"/>
                </a:lnTo>
                <a:lnTo>
                  <a:pt x="3189" y="10491"/>
                </a:lnTo>
                <a:lnTo>
                  <a:pt x="3146" y="10468"/>
                </a:lnTo>
                <a:lnTo>
                  <a:pt x="3103" y="10446"/>
                </a:lnTo>
                <a:lnTo>
                  <a:pt x="3069" y="10419"/>
                </a:lnTo>
                <a:lnTo>
                  <a:pt x="3030" y="10389"/>
                </a:lnTo>
                <a:lnTo>
                  <a:pt x="3000" y="10353"/>
                </a:lnTo>
                <a:lnTo>
                  <a:pt x="2967" y="10314"/>
                </a:lnTo>
                <a:lnTo>
                  <a:pt x="2939" y="10272"/>
                </a:lnTo>
                <a:lnTo>
                  <a:pt x="2919" y="10226"/>
                </a:lnTo>
                <a:lnTo>
                  <a:pt x="2898" y="10176"/>
                </a:lnTo>
                <a:lnTo>
                  <a:pt x="2882" y="10130"/>
                </a:lnTo>
                <a:lnTo>
                  <a:pt x="2870" y="10074"/>
                </a:lnTo>
                <a:lnTo>
                  <a:pt x="2864" y="10024"/>
                </a:lnTo>
                <a:lnTo>
                  <a:pt x="2861" y="9965"/>
                </a:lnTo>
                <a:lnTo>
                  <a:pt x="2864" y="9909"/>
                </a:lnTo>
                <a:lnTo>
                  <a:pt x="2870" y="9858"/>
                </a:lnTo>
                <a:lnTo>
                  <a:pt x="2882" y="9804"/>
                </a:lnTo>
                <a:lnTo>
                  <a:pt x="2898" y="9751"/>
                </a:lnTo>
                <a:lnTo>
                  <a:pt x="2916" y="9702"/>
                </a:lnTo>
                <a:lnTo>
                  <a:pt x="2939" y="9656"/>
                </a:lnTo>
                <a:lnTo>
                  <a:pt x="2967" y="9617"/>
                </a:lnTo>
                <a:lnTo>
                  <a:pt x="3000" y="9577"/>
                </a:lnTo>
                <a:lnTo>
                  <a:pt x="3030" y="9539"/>
                </a:lnTo>
                <a:lnTo>
                  <a:pt x="3069" y="9511"/>
                </a:lnTo>
                <a:lnTo>
                  <a:pt x="3103" y="9481"/>
                </a:lnTo>
                <a:lnTo>
                  <a:pt x="3146" y="9456"/>
                </a:lnTo>
                <a:lnTo>
                  <a:pt x="3189" y="9443"/>
                </a:lnTo>
                <a:lnTo>
                  <a:pt x="3235" y="9425"/>
                </a:lnTo>
                <a:lnTo>
                  <a:pt x="3282" y="9419"/>
                </a:lnTo>
              </a:path>
              <a:path w="21600" h="21600">
                <a:moveTo>
                  <a:pt x="3264" y="6586"/>
                </a:moveTo>
                <a:lnTo>
                  <a:pt x="9115" y="6586"/>
                </a:lnTo>
                <a:lnTo>
                  <a:pt x="9172" y="6593"/>
                </a:lnTo>
                <a:lnTo>
                  <a:pt x="9233" y="6603"/>
                </a:lnTo>
                <a:lnTo>
                  <a:pt x="9287" y="6621"/>
                </a:lnTo>
                <a:lnTo>
                  <a:pt x="9342" y="6642"/>
                </a:lnTo>
                <a:lnTo>
                  <a:pt x="9396" y="6672"/>
                </a:lnTo>
                <a:lnTo>
                  <a:pt x="9443" y="6706"/>
                </a:lnTo>
                <a:lnTo>
                  <a:pt x="9489" y="6745"/>
                </a:lnTo>
                <a:lnTo>
                  <a:pt x="9528" y="6790"/>
                </a:lnTo>
                <a:lnTo>
                  <a:pt x="9566" y="6840"/>
                </a:lnTo>
                <a:lnTo>
                  <a:pt x="9598" y="6890"/>
                </a:lnTo>
                <a:lnTo>
                  <a:pt x="9631" y="6949"/>
                </a:lnTo>
                <a:lnTo>
                  <a:pt x="9653" y="7011"/>
                </a:lnTo>
                <a:lnTo>
                  <a:pt x="9676" y="7071"/>
                </a:lnTo>
                <a:lnTo>
                  <a:pt x="9687" y="7134"/>
                </a:lnTo>
                <a:lnTo>
                  <a:pt x="9693" y="7205"/>
                </a:lnTo>
                <a:lnTo>
                  <a:pt x="9699" y="7272"/>
                </a:lnTo>
                <a:lnTo>
                  <a:pt x="9693" y="7347"/>
                </a:lnTo>
                <a:lnTo>
                  <a:pt x="9687" y="7410"/>
                </a:lnTo>
                <a:lnTo>
                  <a:pt x="9676" y="7481"/>
                </a:lnTo>
                <a:lnTo>
                  <a:pt x="9653" y="7542"/>
                </a:lnTo>
                <a:lnTo>
                  <a:pt x="9631" y="7600"/>
                </a:lnTo>
                <a:lnTo>
                  <a:pt x="9598" y="7659"/>
                </a:lnTo>
                <a:lnTo>
                  <a:pt x="9566" y="7711"/>
                </a:lnTo>
                <a:lnTo>
                  <a:pt x="9528" y="7761"/>
                </a:lnTo>
                <a:lnTo>
                  <a:pt x="9489" y="7807"/>
                </a:lnTo>
                <a:lnTo>
                  <a:pt x="9443" y="7846"/>
                </a:lnTo>
                <a:lnTo>
                  <a:pt x="9396" y="7876"/>
                </a:lnTo>
                <a:lnTo>
                  <a:pt x="9342" y="7907"/>
                </a:lnTo>
                <a:lnTo>
                  <a:pt x="9287" y="7930"/>
                </a:lnTo>
                <a:lnTo>
                  <a:pt x="9233" y="7949"/>
                </a:lnTo>
                <a:lnTo>
                  <a:pt x="9172" y="7959"/>
                </a:lnTo>
                <a:lnTo>
                  <a:pt x="9115" y="7965"/>
                </a:lnTo>
                <a:lnTo>
                  <a:pt x="3264" y="7965"/>
                </a:lnTo>
                <a:lnTo>
                  <a:pt x="3207" y="7959"/>
                </a:lnTo>
                <a:lnTo>
                  <a:pt x="3146" y="7949"/>
                </a:lnTo>
                <a:lnTo>
                  <a:pt x="3092" y="7930"/>
                </a:lnTo>
                <a:lnTo>
                  <a:pt x="3039" y="7907"/>
                </a:lnTo>
                <a:lnTo>
                  <a:pt x="2988" y="7876"/>
                </a:lnTo>
                <a:lnTo>
                  <a:pt x="2939" y="7846"/>
                </a:lnTo>
                <a:lnTo>
                  <a:pt x="2893" y="7807"/>
                </a:lnTo>
                <a:lnTo>
                  <a:pt x="2855" y="7761"/>
                </a:lnTo>
                <a:lnTo>
                  <a:pt x="2813" y="7711"/>
                </a:lnTo>
                <a:lnTo>
                  <a:pt x="2783" y="7659"/>
                </a:lnTo>
                <a:lnTo>
                  <a:pt x="2752" y="7600"/>
                </a:lnTo>
                <a:lnTo>
                  <a:pt x="2729" y="7542"/>
                </a:lnTo>
                <a:lnTo>
                  <a:pt x="2706" y="7481"/>
                </a:lnTo>
                <a:lnTo>
                  <a:pt x="2694" y="7410"/>
                </a:lnTo>
                <a:lnTo>
                  <a:pt x="2683" y="7347"/>
                </a:lnTo>
                <a:lnTo>
                  <a:pt x="2680" y="7272"/>
                </a:lnTo>
                <a:lnTo>
                  <a:pt x="2683" y="7205"/>
                </a:lnTo>
                <a:lnTo>
                  <a:pt x="2694" y="7134"/>
                </a:lnTo>
                <a:lnTo>
                  <a:pt x="2706" y="7071"/>
                </a:lnTo>
                <a:lnTo>
                  <a:pt x="2729" y="7011"/>
                </a:lnTo>
                <a:lnTo>
                  <a:pt x="2752" y="6949"/>
                </a:lnTo>
                <a:lnTo>
                  <a:pt x="2783" y="6890"/>
                </a:lnTo>
                <a:lnTo>
                  <a:pt x="2813" y="6840"/>
                </a:lnTo>
                <a:lnTo>
                  <a:pt x="2855" y="6790"/>
                </a:lnTo>
                <a:lnTo>
                  <a:pt x="2893" y="6745"/>
                </a:lnTo>
                <a:lnTo>
                  <a:pt x="2939" y="6706"/>
                </a:lnTo>
                <a:lnTo>
                  <a:pt x="2988" y="6672"/>
                </a:lnTo>
                <a:lnTo>
                  <a:pt x="3039" y="6642"/>
                </a:lnTo>
                <a:lnTo>
                  <a:pt x="3092" y="6621"/>
                </a:lnTo>
                <a:lnTo>
                  <a:pt x="3146" y="6603"/>
                </a:lnTo>
                <a:lnTo>
                  <a:pt x="3207" y="6593"/>
                </a:lnTo>
                <a:lnTo>
                  <a:pt x="3264" y="6586"/>
                </a:lnTo>
              </a:path>
              <a:path w="21600" h="21600">
                <a:moveTo>
                  <a:pt x="16612" y="4584"/>
                </a:moveTo>
                <a:lnTo>
                  <a:pt x="16642" y="4588"/>
                </a:lnTo>
                <a:lnTo>
                  <a:pt x="16676" y="4590"/>
                </a:lnTo>
                <a:lnTo>
                  <a:pt x="16706" y="4606"/>
                </a:lnTo>
                <a:lnTo>
                  <a:pt x="16738" y="4617"/>
                </a:lnTo>
                <a:lnTo>
                  <a:pt x="16772" y="4626"/>
                </a:lnTo>
                <a:lnTo>
                  <a:pt x="16801" y="4646"/>
                </a:lnTo>
                <a:lnTo>
                  <a:pt x="16864" y="4695"/>
                </a:lnTo>
                <a:lnTo>
                  <a:pt x="16932" y="4748"/>
                </a:lnTo>
                <a:lnTo>
                  <a:pt x="16992" y="4807"/>
                </a:lnTo>
                <a:lnTo>
                  <a:pt x="17057" y="4873"/>
                </a:lnTo>
                <a:lnTo>
                  <a:pt x="17192" y="5034"/>
                </a:lnTo>
                <a:lnTo>
                  <a:pt x="17336" y="5201"/>
                </a:lnTo>
                <a:lnTo>
                  <a:pt x="17427" y="5310"/>
                </a:lnTo>
                <a:lnTo>
                  <a:pt x="17569" y="5475"/>
                </a:lnTo>
                <a:lnTo>
                  <a:pt x="17704" y="5636"/>
                </a:lnTo>
                <a:lnTo>
                  <a:pt x="17762" y="5715"/>
                </a:lnTo>
                <a:lnTo>
                  <a:pt x="17814" y="5792"/>
                </a:lnTo>
                <a:lnTo>
                  <a:pt x="17860" y="5863"/>
                </a:lnTo>
                <a:lnTo>
                  <a:pt x="17900" y="5939"/>
                </a:lnTo>
                <a:lnTo>
                  <a:pt x="17917" y="5979"/>
                </a:lnTo>
                <a:lnTo>
                  <a:pt x="17924" y="6015"/>
                </a:lnTo>
                <a:lnTo>
                  <a:pt x="17941" y="6050"/>
                </a:lnTo>
                <a:lnTo>
                  <a:pt x="17948" y="6090"/>
                </a:lnTo>
                <a:lnTo>
                  <a:pt x="17949" y="6129"/>
                </a:lnTo>
                <a:lnTo>
                  <a:pt x="17954" y="6162"/>
                </a:lnTo>
                <a:lnTo>
                  <a:pt x="17954" y="6202"/>
                </a:lnTo>
                <a:lnTo>
                  <a:pt x="17948" y="6242"/>
                </a:lnTo>
                <a:lnTo>
                  <a:pt x="17941" y="6278"/>
                </a:lnTo>
                <a:lnTo>
                  <a:pt x="17929" y="6320"/>
                </a:lnTo>
                <a:lnTo>
                  <a:pt x="17917" y="6359"/>
                </a:lnTo>
                <a:lnTo>
                  <a:pt x="17897" y="6402"/>
                </a:lnTo>
                <a:lnTo>
                  <a:pt x="17876" y="6438"/>
                </a:lnTo>
                <a:lnTo>
                  <a:pt x="17848" y="6483"/>
                </a:lnTo>
                <a:lnTo>
                  <a:pt x="17814" y="6525"/>
                </a:lnTo>
                <a:lnTo>
                  <a:pt x="17780" y="6568"/>
                </a:lnTo>
                <a:lnTo>
                  <a:pt x="14012" y="10992"/>
                </a:lnTo>
                <a:lnTo>
                  <a:pt x="13974" y="11039"/>
                </a:lnTo>
                <a:lnTo>
                  <a:pt x="13931" y="11077"/>
                </a:lnTo>
                <a:lnTo>
                  <a:pt x="13892" y="11115"/>
                </a:lnTo>
                <a:lnTo>
                  <a:pt x="13850" y="11150"/>
                </a:lnTo>
                <a:lnTo>
                  <a:pt x="13808" y="11177"/>
                </a:lnTo>
                <a:lnTo>
                  <a:pt x="13762" y="11206"/>
                </a:lnTo>
                <a:lnTo>
                  <a:pt x="13719" y="11231"/>
                </a:lnTo>
                <a:lnTo>
                  <a:pt x="13670" y="11251"/>
                </a:lnTo>
                <a:lnTo>
                  <a:pt x="13627" y="11274"/>
                </a:lnTo>
                <a:lnTo>
                  <a:pt x="13581" y="11295"/>
                </a:lnTo>
                <a:lnTo>
                  <a:pt x="13532" y="11304"/>
                </a:lnTo>
                <a:lnTo>
                  <a:pt x="13483" y="11324"/>
                </a:lnTo>
                <a:lnTo>
                  <a:pt x="13440" y="11331"/>
                </a:lnTo>
                <a:lnTo>
                  <a:pt x="13391" y="11340"/>
                </a:lnTo>
                <a:lnTo>
                  <a:pt x="13342" y="11345"/>
                </a:lnTo>
                <a:lnTo>
                  <a:pt x="13298" y="11347"/>
                </a:lnTo>
                <a:lnTo>
                  <a:pt x="13250" y="11347"/>
                </a:lnTo>
                <a:lnTo>
                  <a:pt x="13204" y="11345"/>
                </a:lnTo>
                <a:lnTo>
                  <a:pt x="13158" y="11340"/>
                </a:lnTo>
                <a:lnTo>
                  <a:pt x="13115" y="11327"/>
                </a:lnTo>
                <a:lnTo>
                  <a:pt x="13071" y="11320"/>
                </a:lnTo>
                <a:lnTo>
                  <a:pt x="13030" y="11302"/>
                </a:lnTo>
                <a:lnTo>
                  <a:pt x="12987" y="11288"/>
                </a:lnTo>
                <a:lnTo>
                  <a:pt x="12948" y="11264"/>
                </a:lnTo>
                <a:lnTo>
                  <a:pt x="12910" y="11242"/>
                </a:lnTo>
                <a:lnTo>
                  <a:pt x="12876" y="11213"/>
                </a:lnTo>
                <a:lnTo>
                  <a:pt x="12841" y="11185"/>
                </a:lnTo>
                <a:lnTo>
                  <a:pt x="12810" y="11153"/>
                </a:lnTo>
                <a:lnTo>
                  <a:pt x="12782" y="11115"/>
                </a:lnTo>
                <a:lnTo>
                  <a:pt x="12755" y="11077"/>
                </a:lnTo>
                <a:lnTo>
                  <a:pt x="12731" y="11032"/>
                </a:lnTo>
                <a:lnTo>
                  <a:pt x="12706" y="10991"/>
                </a:lnTo>
                <a:lnTo>
                  <a:pt x="12689" y="10939"/>
                </a:lnTo>
                <a:lnTo>
                  <a:pt x="12674" y="10888"/>
                </a:lnTo>
                <a:lnTo>
                  <a:pt x="12585" y="10785"/>
                </a:lnTo>
                <a:lnTo>
                  <a:pt x="12544" y="10765"/>
                </a:lnTo>
                <a:lnTo>
                  <a:pt x="12505" y="10743"/>
                </a:lnTo>
                <a:lnTo>
                  <a:pt x="12467" y="10718"/>
                </a:lnTo>
                <a:lnTo>
                  <a:pt x="12433" y="10693"/>
                </a:lnTo>
                <a:lnTo>
                  <a:pt x="12402" y="10662"/>
                </a:lnTo>
                <a:lnTo>
                  <a:pt x="12372" y="10633"/>
                </a:lnTo>
                <a:lnTo>
                  <a:pt x="12343" y="10604"/>
                </a:lnTo>
                <a:lnTo>
                  <a:pt x="12317" y="10573"/>
                </a:lnTo>
                <a:lnTo>
                  <a:pt x="12294" y="10534"/>
                </a:lnTo>
                <a:lnTo>
                  <a:pt x="12274" y="10502"/>
                </a:lnTo>
                <a:lnTo>
                  <a:pt x="12254" y="10466"/>
                </a:lnTo>
                <a:lnTo>
                  <a:pt x="12237" y="10426"/>
                </a:lnTo>
                <a:lnTo>
                  <a:pt x="12220" y="10389"/>
                </a:lnTo>
                <a:lnTo>
                  <a:pt x="12208" y="10353"/>
                </a:lnTo>
                <a:lnTo>
                  <a:pt x="12188" y="10272"/>
                </a:lnTo>
                <a:lnTo>
                  <a:pt x="12176" y="10185"/>
                </a:lnTo>
                <a:lnTo>
                  <a:pt x="12168" y="10096"/>
                </a:lnTo>
                <a:lnTo>
                  <a:pt x="12173" y="10009"/>
                </a:lnTo>
                <a:lnTo>
                  <a:pt x="12182" y="9925"/>
                </a:lnTo>
                <a:lnTo>
                  <a:pt x="12197" y="9833"/>
                </a:lnTo>
                <a:lnTo>
                  <a:pt x="12217" y="9748"/>
                </a:lnTo>
                <a:lnTo>
                  <a:pt x="12246" y="9659"/>
                </a:lnTo>
                <a:lnTo>
                  <a:pt x="12279" y="9574"/>
                </a:lnTo>
                <a:lnTo>
                  <a:pt x="12323" y="9479"/>
                </a:lnTo>
                <a:lnTo>
                  <a:pt x="12375" y="9383"/>
                </a:lnTo>
                <a:lnTo>
                  <a:pt x="12433" y="9298"/>
                </a:lnTo>
                <a:lnTo>
                  <a:pt x="12496" y="9210"/>
                </a:lnTo>
                <a:lnTo>
                  <a:pt x="16266" y="4787"/>
                </a:lnTo>
                <a:lnTo>
                  <a:pt x="16305" y="4748"/>
                </a:lnTo>
                <a:lnTo>
                  <a:pt x="16338" y="4708"/>
                </a:lnTo>
                <a:lnTo>
                  <a:pt x="16377" y="4680"/>
                </a:lnTo>
                <a:lnTo>
                  <a:pt x="16410" y="4652"/>
                </a:lnTo>
                <a:lnTo>
                  <a:pt x="16446" y="4633"/>
                </a:lnTo>
                <a:lnTo>
                  <a:pt x="16480" y="4617"/>
                </a:lnTo>
                <a:lnTo>
                  <a:pt x="16513" y="4599"/>
                </a:lnTo>
                <a:lnTo>
                  <a:pt x="16545" y="4590"/>
                </a:lnTo>
                <a:lnTo>
                  <a:pt x="16574" y="4588"/>
                </a:lnTo>
                <a:lnTo>
                  <a:pt x="16612" y="4584"/>
                </a:lnTo>
              </a:path>
              <a:path w="21600" h="21600">
                <a:moveTo>
                  <a:pt x="1882" y="3558"/>
                </a:moveTo>
                <a:lnTo>
                  <a:pt x="14780" y="3558"/>
                </a:lnTo>
                <a:lnTo>
                  <a:pt x="13785" y="4726"/>
                </a:lnTo>
                <a:lnTo>
                  <a:pt x="2993" y="4726"/>
                </a:lnTo>
                <a:lnTo>
                  <a:pt x="2896" y="4729"/>
                </a:lnTo>
                <a:lnTo>
                  <a:pt x="2800" y="4735"/>
                </a:lnTo>
                <a:lnTo>
                  <a:pt x="2706" y="4755"/>
                </a:lnTo>
                <a:lnTo>
                  <a:pt x="2614" y="4769"/>
                </a:lnTo>
                <a:lnTo>
                  <a:pt x="2522" y="4791"/>
                </a:lnTo>
                <a:lnTo>
                  <a:pt x="2433" y="4827"/>
                </a:lnTo>
                <a:lnTo>
                  <a:pt x="2349" y="4860"/>
                </a:lnTo>
                <a:lnTo>
                  <a:pt x="2260" y="4900"/>
                </a:lnTo>
                <a:lnTo>
                  <a:pt x="2176" y="4945"/>
                </a:lnTo>
                <a:lnTo>
                  <a:pt x="2099" y="4994"/>
                </a:lnTo>
                <a:lnTo>
                  <a:pt x="2018" y="5047"/>
                </a:lnTo>
                <a:lnTo>
                  <a:pt x="1942" y="5103"/>
                </a:lnTo>
                <a:lnTo>
                  <a:pt x="1866" y="5169"/>
                </a:lnTo>
                <a:lnTo>
                  <a:pt x="1797" y="5232"/>
                </a:lnTo>
                <a:lnTo>
                  <a:pt x="1728" y="5303"/>
                </a:lnTo>
                <a:lnTo>
                  <a:pt x="1661" y="5373"/>
                </a:lnTo>
                <a:lnTo>
                  <a:pt x="1601" y="5452"/>
                </a:lnTo>
                <a:lnTo>
                  <a:pt x="1541" y="5531"/>
                </a:lnTo>
                <a:lnTo>
                  <a:pt x="1486" y="5614"/>
                </a:lnTo>
                <a:lnTo>
                  <a:pt x="1434" y="5698"/>
                </a:lnTo>
                <a:lnTo>
                  <a:pt x="1382" y="5794"/>
                </a:lnTo>
                <a:lnTo>
                  <a:pt x="1336" y="5883"/>
                </a:lnTo>
                <a:lnTo>
                  <a:pt x="1298" y="5981"/>
                </a:lnTo>
                <a:lnTo>
                  <a:pt x="1258" y="6077"/>
                </a:lnTo>
                <a:lnTo>
                  <a:pt x="1227" y="6180"/>
                </a:lnTo>
                <a:lnTo>
                  <a:pt x="1195" y="6280"/>
                </a:lnTo>
                <a:lnTo>
                  <a:pt x="1169" y="6386"/>
                </a:lnTo>
                <a:lnTo>
                  <a:pt x="1149" y="6492"/>
                </a:lnTo>
                <a:lnTo>
                  <a:pt x="1135" y="6601"/>
                </a:lnTo>
                <a:lnTo>
                  <a:pt x="1117" y="6712"/>
                </a:lnTo>
                <a:lnTo>
                  <a:pt x="1114" y="6824"/>
                </a:lnTo>
                <a:lnTo>
                  <a:pt x="1114" y="6939"/>
                </a:lnTo>
                <a:lnTo>
                  <a:pt x="1114" y="18219"/>
                </a:lnTo>
                <a:lnTo>
                  <a:pt x="1114" y="18331"/>
                </a:lnTo>
                <a:lnTo>
                  <a:pt x="1117" y="18446"/>
                </a:lnTo>
                <a:lnTo>
                  <a:pt x="1135" y="18555"/>
                </a:lnTo>
                <a:lnTo>
                  <a:pt x="1149" y="18663"/>
                </a:lnTo>
                <a:lnTo>
                  <a:pt x="1169" y="18771"/>
                </a:lnTo>
                <a:lnTo>
                  <a:pt x="1195" y="18877"/>
                </a:lnTo>
                <a:lnTo>
                  <a:pt x="1227" y="18977"/>
                </a:lnTo>
                <a:lnTo>
                  <a:pt x="1258" y="19077"/>
                </a:lnTo>
                <a:lnTo>
                  <a:pt x="1298" y="19178"/>
                </a:lnTo>
                <a:lnTo>
                  <a:pt x="1336" y="19271"/>
                </a:lnTo>
                <a:lnTo>
                  <a:pt x="1382" y="19363"/>
                </a:lnTo>
                <a:lnTo>
                  <a:pt x="1434" y="19456"/>
                </a:lnTo>
                <a:lnTo>
                  <a:pt x="1486" y="19541"/>
                </a:lnTo>
                <a:lnTo>
                  <a:pt x="1541" y="19623"/>
                </a:lnTo>
                <a:lnTo>
                  <a:pt x="1601" y="19706"/>
                </a:lnTo>
                <a:lnTo>
                  <a:pt x="1661" y="19782"/>
                </a:lnTo>
                <a:lnTo>
                  <a:pt x="1728" y="19854"/>
                </a:lnTo>
                <a:lnTo>
                  <a:pt x="1797" y="19924"/>
                </a:lnTo>
                <a:lnTo>
                  <a:pt x="1866" y="19989"/>
                </a:lnTo>
                <a:lnTo>
                  <a:pt x="1942" y="20056"/>
                </a:lnTo>
                <a:lnTo>
                  <a:pt x="2018" y="20112"/>
                </a:lnTo>
                <a:lnTo>
                  <a:pt x="2099" y="20166"/>
                </a:lnTo>
                <a:lnTo>
                  <a:pt x="2176" y="20212"/>
                </a:lnTo>
                <a:lnTo>
                  <a:pt x="2260" y="20258"/>
                </a:lnTo>
                <a:lnTo>
                  <a:pt x="2349" y="20292"/>
                </a:lnTo>
                <a:lnTo>
                  <a:pt x="2433" y="20332"/>
                </a:lnTo>
                <a:lnTo>
                  <a:pt x="2522" y="20361"/>
                </a:lnTo>
                <a:lnTo>
                  <a:pt x="2614" y="20384"/>
                </a:lnTo>
                <a:lnTo>
                  <a:pt x="2706" y="20403"/>
                </a:lnTo>
                <a:lnTo>
                  <a:pt x="2800" y="20419"/>
                </a:lnTo>
                <a:lnTo>
                  <a:pt x="2896" y="20426"/>
                </a:lnTo>
                <a:lnTo>
                  <a:pt x="2993" y="20426"/>
                </a:lnTo>
                <a:lnTo>
                  <a:pt x="15488" y="20426"/>
                </a:lnTo>
                <a:lnTo>
                  <a:pt x="15584" y="20426"/>
                </a:lnTo>
                <a:lnTo>
                  <a:pt x="15678" y="20419"/>
                </a:lnTo>
                <a:lnTo>
                  <a:pt x="15774" y="20403"/>
                </a:lnTo>
                <a:lnTo>
                  <a:pt x="15863" y="20384"/>
                </a:lnTo>
                <a:lnTo>
                  <a:pt x="15958" y="20361"/>
                </a:lnTo>
                <a:lnTo>
                  <a:pt x="16044" y="20332"/>
                </a:lnTo>
                <a:lnTo>
                  <a:pt x="16136" y="20292"/>
                </a:lnTo>
                <a:lnTo>
                  <a:pt x="16217" y="20258"/>
                </a:lnTo>
                <a:lnTo>
                  <a:pt x="16303" y="20212"/>
                </a:lnTo>
                <a:lnTo>
                  <a:pt x="16381" y="20166"/>
                </a:lnTo>
                <a:lnTo>
                  <a:pt x="16464" y="20112"/>
                </a:lnTo>
                <a:lnTo>
                  <a:pt x="16539" y="20056"/>
                </a:lnTo>
                <a:lnTo>
                  <a:pt x="16611" y="19989"/>
                </a:lnTo>
                <a:lnTo>
                  <a:pt x="16683" y="19924"/>
                </a:lnTo>
                <a:lnTo>
                  <a:pt x="16752" y="19854"/>
                </a:lnTo>
                <a:lnTo>
                  <a:pt x="16818" y="19782"/>
                </a:lnTo>
                <a:lnTo>
                  <a:pt x="16882" y="19706"/>
                </a:lnTo>
                <a:lnTo>
                  <a:pt x="16939" y="19628"/>
                </a:lnTo>
                <a:lnTo>
                  <a:pt x="16994" y="19541"/>
                </a:lnTo>
                <a:lnTo>
                  <a:pt x="17048" y="19456"/>
                </a:lnTo>
                <a:lnTo>
                  <a:pt x="17094" y="19370"/>
                </a:lnTo>
                <a:lnTo>
                  <a:pt x="17141" y="19271"/>
                </a:lnTo>
                <a:lnTo>
                  <a:pt x="17181" y="19178"/>
                </a:lnTo>
                <a:lnTo>
                  <a:pt x="17218" y="19077"/>
                </a:lnTo>
                <a:lnTo>
                  <a:pt x="17256" y="18984"/>
                </a:lnTo>
                <a:lnTo>
                  <a:pt x="17286" y="18877"/>
                </a:lnTo>
                <a:lnTo>
                  <a:pt x="17310" y="18771"/>
                </a:lnTo>
                <a:lnTo>
                  <a:pt x="17330" y="18663"/>
                </a:lnTo>
                <a:lnTo>
                  <a:pt x="17348" y="18555"/>
                </a:lnTo>
                <a:lnTo>
                  <a:pt x="17356" y="18446"/>
                </a:lnTo>
                <a:lnTo>
                  <a:pt x="17364" y="18331"/>
                </a:lnTo>
                <a:lnTo>
                  <a:pt x="17367" y="18219"/>
                </a:lnTo>
                <a:lnTo>
                  <a:pt x="17367" y="12412"/>
                </a:lnTo>
                <a:lnTo>
                  <a:pt x="17367" y="8627"/>
                </a:lnTo>
                <a:lnTo>
                  <a:pt x="18482" y="7321"/>
                </a:lnTo>
                <a:lnTo>
                  <a:pt x="18482" y="19387"/>
                </a:lnTo>
                <a:lnTo>
                  <a:pt x="18479" y="19503"/>
                </a:lnTo>
                <a:lnTo>
                  <a:pt x="18470" y="19614"/>
                </a:lnTo>
                <a:lnTo>
                  <a:pt x="18455" y="19726"/>
                </a:lnTo>
                <a:lnTo>
                  <a:pt x="18436" y="19829"/>
                </a:lnTo>
                <a:lnTo>
                  <a:pt x="18416" y="19939"/>
                </a:lnTo>
                <a:lnTo>
                  <a:pt x="18392" y="20045"/>
                </a:lnTo>
                <a:lnTo>
                  <a:pt x="18364" y="20147"/>
                </a:lnTo>
                <a:lnTo>
                  <a:pt x="18334" y="20250"/>
                </a:lnTo>
                <a:lnTo>
                  <a:pt x="18293" y="20347"/>
                </a:lnTo>
                <a:lnTo>
                  <a:pt x="18251" y="20442"/>
                </a:lnTo>
                <a:lnTo>
                  <a:pt x="18205" y="20533"/>
                </a:lnTo>
                <a:lnTo>
                  <a:pt x="18159" y="20623"/>
                </a:lnTo>
                <a:lnTo>
                  <a:pt x="18105" y="20707"/>
                </a:lnTo>
                <a:lnTo>
                  <a:pt x="18051" y="20796"/>
                </a:lnTo>
                <a:lnTo>
                  <a:pt x="17989" y="20874"/>
                </a:lnTo>
                <a:lnTo>
                  <a:pt x="17924" y="20952"/>
                </a:lnTo>
                <a:lnTo>
                  <a:pt x="17863" y="21026"/>
                </a:lnTo>
                <a:lnTo>
                  <a:pt x="17794" y="21092"/>
                </a:lnTo>
                <a:lnTo>
                  <a:pt x="17725" y="21161"/>
                </a:lnTo>
                <a:lnTo>
                  <a:pt x="17653" y="21219"/>
                </a:lnTo>
                <a:lnTo>
                  <a:pt x="17575" y="21275"/>
                </a:lnTo>
                <a:lnTo>
                  <a:pt x="17497" y="21331"/>
                </a:lnTo>
                <a:lnTo>
                  <a:pt x="17411" y="21380"/>
                </a:lnTo>
                <a:lnTo>
                  <a:pt x="17330" y="21420"/>
                </a:lnTo>
                <a:lnTo>
                  <a:pt x="17244" y="21465"/>
                </a:lnTo>
                <a:lnTo>
                  <a:pt x="17155" y="21500"/>
                </a:lnTo>
                <a:lnTo>
                  <a:pt x="17069" y="21529"/>
                </a:lnTo>
                <a:lnTo>
                  <a:pt x="16979" y="21552"/>
                </a:lnTo>
                <a:lnTo>
                  <a:pt x="16884" y="21574"/>
                </a:lnTo>
                <a:lnTo>
                  <a:pt x="16792" y="21585"/>
                </a:lnTo>
                <a:lnTo>
                  <a:pt x="16694" y="21594"/>
                </a:lnTo>
                <a:lnTo>
                  <a:pt x="16596" y="21600"/>
                </a:lnTo>
                <a:lnTo>
                  <a:pt x="1882" y="21600"/>
                </a:lnTo>
                <a:lnTo>
                  <a:pt x="1785" y="21594"/>
                </a:lnTo>
                <a:lnTo>
                  <a:pt x="1690" y="21585"/>
                </a:lnTo>
                <a:lnTo>
                  <a:pt x="1598" y="21574"/>
                </a:lnTo>
                <a:lnTo>
                  <a:pt x="1503" y="21552"/>
                </a:lnTo>
                <a:lnTo>
                  <a:pt x="1411" y="21529"/>
                </a:lnTo>
                <a:lnTo>
                  <a:pt x="1325" y="21500"/>
                </a:lnTo>
                <a:lnTo>
                  <a:pt x="1233" y="21465"/>
                </a:lnTo>
                <a:lnTo>
                  <a:pt x="1149" y="21420"/>
                </a:lnTo>
                <a:lnTo>
                  <a:pt x="1066" y="21380"/>
                </a:lnTo>
                <a:lnTo>
                  <a:pt x="982" y="21331"/>
                </a:lnTo>
                <a:lnTo>
                  <a:pt x="905" y="21275"/>
                </a:lnTo>
                <a:lnTo>
                  <a:pt x="830" y="21219"/>
                </a:lnTo>
                <a:lnTo>
                  <a:pt x="758" y="21161"/>
                </a:lnTo>
                <a:lnTo>
                  <a:pt x="683" y="21092"/>
                </a:lnTo>
                <a:lnTo>
                  <a:pt x="617" y="21026"/>
                </a:lnTo>
                <a:lnTo>
                  <a:pt x="551" y="20952"/>
                </a:lnTo>
                <a:lnTo>
                  <a:pt x="487" y="20874"/>
                </a:lnTo>
                <a:lnTo>
                  <a:pt x="430" y="20796"/>
                </a:lnTo>
                <a:lnTo>
                  <a:pt x="372" y="20707"/>
                </a:lnTo>
                <a:lnTo>
                  <a:pt x="320" y="20623"/>
                </a:lnTo>
                <a:lnTo>
                  <a:pt x="274" y="20533"/>
                </a:lnTo>
                <a:lnTo>
                  <a:pt x="228" y="20442"/>
                </a:lnTo>
                <a:lnTo>
                  <a:pt x="185" y="20347"/>
                </a:lnTo>
                <a:lnTo>
                  <a:pt x="148" y="20250"/>
                </a:lnTo>
                <a:lnTo>
                  <a:pt x="113" y="20147"/>
                </a:lnTo>
                <a:lnTo>
                  <a:pt x="84" y="20045"/>
                </a:lnTo>
                <a:lnTo>
                  <a:pt x="58" y="19939"/>
                </a:lnTo>
                <a:lnTo>
                  <a:pt x="38" y="19829"/>
                </a:lnTo>
                <a:lnTo>
                  <a:pt x="21" y="19726"/>
                </a:lnTo>
                <a:lnTo>
                  <a:pt x="12" y="19614"/>
                </a:lnTo>
                <a:lnTo>
                  <a:pt x="3" y="19503"/>
                </a:lnTo>
                <a:lnTo>
                  <a:pt x="0" y="19387"/>
                </a:lnTo>
                <a:lnTo>
                  <a:pt x="0" y="5767"/>
                </a:lnTo>
                <a:lnTo>
                  <a:pt x="3" y="5656"/>
                </a:lnTo>
                <a:lnTo>
                  <a:pt x="12" y="5547"/>
                </a:lnTo>
                <a:lnTo>
                  <a:pt x="21" y="5433"/>
                </a:lnTo>
                <a:lnTo>
                  <a:pt x="38" y="5328"/>
                </a:lnTo>
                <a:lnTo>
                  <a:pt x="58" y="5218"/>
                </a:lnTo>
                <a:lnTo>
                  <a:pt x="84" y="5110"/>
                </a:lnTo>
                <a:lnTo>
                  <a:pt x="113" y="5007"/>
                </a:lnTo>
                <a:lnTo>
                  <a:pt x="148" y="4907"/>
                </a:lnTo>
                <a:lnTo>
                  <a:pt x="185" y="4811"/>
                </a:lnTo>
                <a:lnTo>
                  <a:pt x="228" y="4719"/>
                </a:lnTo>
                <a:lnTo>
                  <a:pt x="274" y="4624"/>
                </a:lnTo>
                <a:lnTo>
                  <a:pt x="320" y="4535"/>
                </a:lnTo>
                <a:lnTo>
                  <a:pt x="372" y="4450"/>
                </a:lnTo>
                <a:lnTo>
                  <a:pt x="430" y="4363"/>
                </a:lnTo>
                <a:lnTo>
                  <a:pt x="487" y="4284"/>
                </a:lnTo>
                <a:lnTo>
                  <a:pt x="551" y="4205"/>
                </a:lnTo>
                <a:lnTo>
                  <a:pt x="617" y="4132"/>
                </a:lnTo>
                <a:lnTo>
                  <a:pt x="683" y="4064"/>
                </a:lnTo>
                <a:lnTo>
                  <a:pt x="758" y="3997"/>
                </a:lnTo>
                <a:lnTo>
                  <a:pt x="830" y="3935"/>
                </a:lnTo>
                <a:lnTo>
                  <a:pt x="905" y="3879"/>
                </a:lnTo>
                <a:lnTo>
                  <a:pt x="982" y="3827"/>
                </a:lnTo>
                <a:lnTo>
                  <a:pt x="1066" y="3777"/>
                </a:lnTo>
                <a:lnTo>
                  <a:pt x="1149" y="3734"/>
                </a:lnTo>
                <a:lnTo>
                  <a:pt x="1233" y="3692"/>
                </a:lnTo>
                <a:lnTo>
                  <a:pt x="1325" y="3659"/>
                </a:lnTo>
                <a:lnTo>
                  <a:pt x="1411" y="3629"/>
                </a:lnTo>
                <a:lnTo>
                  <a:pt x="1503" y="3603"/>
                </a:lnTo>
                <a:lnTo>
                  <a:pt x="1598" y="3583"/>
                </a:lnTo>
                <a:lnTo>
                  <a:pt x="1690" y="3572"/>
                </a:lnTo>
                <a:lnTo>
                  <a:pt x="1785" y="3565"/>
                </a:lnTo>
                <a:lnTo>
                  <a:pt x="1882" y="3558"/>
                </a:lnTo>
              </a:path>
              <a:path w="21600" h="21600">
                <a:moveTo>
                  <a:pt x="19702" y="1186"/>
                </a:moveTo>
                <a:lnTo>
                  <a:pt x="19753" y="1186"/>
                </a:lnTo>
                <a:lnTo>
                  <a:pt x="19802" y="1186"/>
                </a:lnTo>
                <a:lnTo>
                  <a:pt x="19849" y="1189"/>
                </a:lnTo>
                <a:lnTo>
                  <a:pt x="19897" y="1195"/>
                </a:lnTo>
                <a:lnTo>
                  <a:pt x="19946" y="1207"/>
                </a:lnTo>
                <a:lnTo>
                  <a:pt x="19995" y="1218"/>
                </a:lnTo>
                <a:lnTo>
                  <a:pt x="20038" y="1235"/>
                </a:lnTo>
                <a:lnTo>
                  <a:pt x="20087" y="1249"/>
                </a:lnTo>
                <a:lnTo>
                  <a:pt x="20131" y="1271"/>
                </a:lnTo>
                <a:lnTo>
                  <a:pt x="20179" y="1293"/>
                </a:lnTo>
                <a:lnTo>
                  <a:pt x="20224" y="1320"/>
                </a:lnTo>
                <a:lnTo>
                  <a:pt x="20269" y="1347"/>
                </a:lnTo>
                <a:lnTo>
                  <a:pt x="20306" y="1380"/>
                </a:lnTo>
                <a:lnTo>
                  <a:pt x="20349" y="1412"/>
                </a:lnTo>
                <a:lnTo>
                  <a:pt x="20389" y="1451"/>
                </a:lnTo>
                <a:lnTo>
                  <a:pt x="20430" y="1487"/>
                </a:lnTo>
                <a:lnTo>
                  <a:pt x="20465" y="1528"/>
                </a:lnTo>
                <a:lnTo>
                  <a:pt x="20553" y="1632"/>
                </a:lnTo>
                <a:lnTo>
                  <a:pt x="20588" y="1679"/>
                </a:lnTo>
                <a:lnTo>
                  <a:pt x="20623" y="1726"/>
                </a:lnTo>
                <a:lnTo>
                  <a:pt x="20654" y="1768"/>
                </a:lnTo>
                <a:lnTo>
                  <a:pt x="20679" y="1817"/>
                </a:lnTo>
                <a:lnTo>
                  <a:pt x="20709" y="1871"/>
                </a:lnTo>
                <a:lnTo>
                  <a:pt x="20735" y="1920"/>
                </a:lnTo>
                <a:lnTo>
                  <a:pt x="20753" y="1971"/>
                </a:lnTo>
                <a:lnTo>
                  <a:pt x="20774" y="2025"/>
                </a:lnTo>
                <a:lnTo>
                  <a:pt x="20792" y="2076"/>
                </a:lnTo>
                <a:lnTo>
                  <a:pt x="20807" y="2136"/>
                </a:lnTo>
                <a:lnTo>
                  <a:pt x="20818" y="2185"/>
                </a:lnTo>
                <a:lnTo>
                  <a:pt x="20830" y="2245"/>
                </a:lnTo>
                <a:lnTo>
                  <a:pt x="20835" y="2301"/>
                </a:lnTo>
                <a:lnTo>
                  <a:pt x="20843" y="2359"/>
                </a:lnTo>
                <a:lnTo>
                  <a:pt x="20846" y="2415"/>
                </a:lnTo>
                <a:lnTo>
                  <a:pt x="20846" y="2472"/>
                </a:lnTo>
                <a:lnTo>
                  <a:pt x="20846" y="2528"/>
                </a:lnTo>
                <a:lnTo>
                  <a:pt x="20843" y="2584"/>
                </a:lnTo>
                <a:lnTo>
                  <a:pt x="20835" y="2640"/>
                </a:lnTo>
                <a:lnTo>
                  <a:pt x="20830" y="2691"/>
                </a:lnTo>
                <a:lnTo>
                  <a:pt x="20818" y="2751"/>
                </a:lnTo>
                <a:lnTo>
                  <a:pt x="20807" y="2807"/>
                </a:lnTo>
                <a:lnTo>
                  <a:pt x="20792" y="2860"/>
                </a:lnTo>
                <a:lnTo>
                  <a:pt x="20774" y="2912"/>
                </a:lnTo>
                <a:lnTo>
                  <a:pt x="20753" y="2968"/>
                </a:lnTo>
                <a:lnTo>
                  <a:pt x="20735" y="3019"/>
                </a:lnTo>
                <a:lnTo>
                  <a:pt x="20709" y="3070"/>
                </a:lnTo>
                <a:lnTo>
                  <a:pt x="20679" y="3117"/>
                </a:lnTo>
                <a:lnTo>
                  <a:pt x="20654" y="3166"/>
                </a:lnTo>
                <a:lnTo>
                  <a:pt x="20623" y="3215"/>
                </a:lnTo>
                <a:lnTo>
                  <a:pt x="20588" y="3262"/>
                </a:lnTo>
                <a:lnTo>
                  <a:pt x="20553" y="3304"/>
                </a:lnTo>
                <a:lnTo>
                  <a:pt x="18697" y="5484"/>
                </a:lnTo>
                <a:lnTo>
                  <a:pt x="18666" y="5518"/>
                </a:lnTo>
                <a:lnTo>
                  <a:pt x="18628" y="5553"/>
                </a:lnTo>
                <a:lnTo>
                  <a:pt x="18597" y="5584"/>
                </a:lnTo>
                <a:lnTo>
                  <a:pt x="18565" y="5605"/>
                </a:lnTo>
                <a:lnTo>
                  <a:pt x="18533" y="5626"/>
                </a:lnTo>
                <a:lnTo>
                  <a:pt x="18505" y="5636"/>
                </a:lnTo>
                <a:lnTo>
                  <a:pt x="18479" y="5640"/>
                </a:lnTo>
                <a:lnTo>
                  <a:pt x="18450" y="5647"/>
                </a:lnTo>
                <a:lnTo>
                  <a:pt x="18424" y="5640"/>
                </a:lnTo>
                <a:lnTo>
                  <a:pt x="18401" y="5636"/>
                </a:lnTo>
                <a:lnTo>
                  <a:pt x="18375" y="5626"/>
                </a:lnTo>
                <a:lnTo>
                  <a:pt x="18348" y="5609"/>
                </a:lnTo>
                <a:lnTo>
                  <a:pt x="18326" y="5593"/>
                </a:lnTo>
                <a:lnTo>
                  <a:pt x="18302" y="5570"/>
                </a:lnTo>
                <a:lnTo>
                  <a:pt x="18257" y="5517"/>
                </a:lnTo>
                <a:lnTo>
                  <a:pt x="18207" y="5455"/>
                </a:lnTo>
                <a:lnTo>
                  <a:pt x="18159" y="5382"/>
                </a:lnTo>
                <a:lnTo>
                  <a:pt x="18061" y="5213"/>
                </a:lnTo>
                <a:lnTo>
                  <a:pt x="18007" y="5128"/>
                </a:lnTo>
                <a:lnTo>
                  <a:pt x="17946" y="5034"/>
                </a:lnTo>
                <a:lnTo>
                  <a:pt x="17880" y="4948"/>
                </a:lnTo>
                <a:lnTo>
                  <a:pt x="17811" y="4860"/>
                </a:lnTo>
                <a:lnTo>
                  <a:pt x="17722" y="4754"/>
                </a:lnTo>
                <a:lnTo>
                  <a:pt x="17646" y="4672"/>
                </a:lnTo>
                <a:lnTo>
                  <a:pt x="17569" y="4595"/>
                </a:lnTo>
                <a:lnTo>
                  <a:pt x="17496" y="4528"/>
                </a:lnTo>
                <a:lnTo>
                  <a:pt x="17420" y="4459"/>
                </a:lnTo>
                <a:lnTo>
                  <a:pt x="17276" y="4340"/>
                </a:lnTo>
                <a:lnTo>
                  <a:pt x="17215" y="4287"/>
                </a:lnTo>
                <a:lnTo>
                  <a:pt x="17158" y="4231"/>
                </a:lnTo>
                <a:lnTo>
                  <a:pt x="17117" y="4178"/>
                </a:lnTo>
                <a:lnTo>
                  <a:pt x="17099" y="4149"/>
                </a:lnTo>
                <a:lnTo>
                  <a:pt x="17080" y="4120"/>
                </a:lnTo>
                <a:lnTo>
                  <a:pt x="17066" y="4093"/>
                </a:lnTo>
                <a:lnTo>
                  <a:pt x="17060" y="4064"/>
                </a:lnTo>
                <a:lnTo>
                  <a:pt x="17054" y="4031"/>
                </a:lnTo>
                <a:lnTo>
                  <a:pt x="17051" y="4004"/>
                </a:lnTo>
                <a:lnTo>
                  <a:pt x="17054" y="3968"/>
                </a:lnTo>
                <a:lnTo>
                  <a:pt x="17057" y="3938"/>
                </a:lnTo>
                <a:lnTo>
                  <a:pt x="17066" y="3902"/>
                </a:lnTo>
                <a:lnTo>
                  <a:pt x="17080" y="3866"/>
                </a:lnTo>
                <a:lnTo>
                  <a:pt x="17100" y="3828"/>
                </a:lnTo>
                <a:lnTo>
                  <a:pt x="17126" y="3793"/>
                </a:lnTo>
                <a:lnTo>
                  <a:pt x="17152" y="3754"/>
                </a:lnTo>
                <a:lnTo>
                  <a:pt x="17189" y="3708"/>
                </a:lnTo>
                <a:lnTo>
                  <a:pt x="19042" y="1528"/>
                </a:lnTo>
                <a:lnTo>
                  <a:pt x="19080" y="1487"/>
                </a:lnTo>
                <a:lnTo>
                  <a:pt x="19117" y="1451"/>
                </a:lnTo>
                <a:lnTo>
                  <a:pt x="19158" y="1412"/>
                </a:lnTo>
                <a:lnTo>
                  <a:pt x="19201" y="1380"/>
                </a:lnTo>
                <a:lnTo>
                  <a:pt x="19241" y="1347"/>
                </a:lnTo>
                <a:lnTo>
                  <a:pt x="19287" y="1320"/>
                </a:lnTo>
                <a:lnTo>
                  <a:pt x="19327" y="1293"/>
                </a:lnTo>
                <a:lnTo>
                  <a:pt x="19371" y="1271"/>
                </a:lnTo>
                <a:lnTo>
                  <a:pt x="19420" y="1249"/>
                </a:lnTo>
                <a:lnTo>
                  <a:pt x="19466" y="1235"/>
                </a:lnTo>
                <a:lnTo>
                  <a:pt x="19512" y="1218"/>
                </a:lnTo>
                <a:lnTo>
                  <a:pt x="19558" y="1207"/>
                </a:lnTo>
                <a:lnTo>
                  <a:pt x="19607" y="1195"/>
                </a:lnTo>
                <a:lnTo>
                  <a:pt x="19653" y="1189"/>
                </a:lnTo>
                <a:lnTo>
                  <a:pt x="19702" y="1186"/>
                </a:lnTo>
              </a:path>
              <a:path w="21600" h="21600">
                <a:moveTo>
                  <a:pt x="21002" y="212"/>
                </a:moveTo>
                <a:lnTo>
                  <a:pt x="21057" y="215"/>
                </a:lnTo>
                <a:lnTo>
                  <a:pt x="21117" y="221"/>
                </a:lnTo>
                <a:lnTo>
                  <a:pt x="21171" y="239"/>
                </a:lnTo>
                <a:lnTo>
                  <a:pt x="21225" y="261"/>
                </a:lnTo>
                <a:lnTo>
                  <a:pt x="21282" y="294"/>
                </a:lnTo>
                <a:lnTo>
                  <a:pt x="21331" y="326"/>
                </a:lnTo>
                <a:lnTo>
                  <a:pt x="21382" y="366"/>
                </a:lnTo>
                <a:lnTo>
                  <a:pt x="21427" y="415"/>
                </a:lnTo>
                <a:lnTo>
                  <a:pt x="21469" y="468"/>
                </a:lnTo>
                <a:lnTo>
                  <a:pt x="21503" y="524"/>
                </a:lnTo>
                <a:lnTo>
                  <a:pt x="21533" y="586"/>
                </a:lnTo>
                <a:lnTo>
                  <a:pt x="21555" y="652"/>
                </a:lnTo>
                <a:lnTo>
                  <a:pt x="21575" y="716"/>
                </a:lnTo>
                <a:lnTo>
                  <a:pt x="21589" y="785"/>
                </a:lnTo>
                <a:lnTo>
                  <a:pt x="21600" y="849"/>
                </a:lnTo>
                <a:lnTo>
                  <a:pt x="21600" y="915"/>
                </a:lnTo>
                <a:lnTo>
                  <a:pt x="21600" y="984"/>
                </a:lnTo>
                <a:lnTo>
                  <a:pt x="21589" y="1051"/>
                </a:lnTo>
                <a:lnTo>
                  <a:pt x="21575" y="1119"/>
                </a:lnTo>
                <a:lnTo>
                  <a:pt x="21555" y="1182"/>
                </a:lnTo>
                <a:lnTo>
                  <a:pt x="21533" y="1244"/>
                </a:lnTo>
                <a:lnTo>
                  <a:pt x="21503" y="1307"/>
                </a:lnTo>
                <a:lnTo>
                  <a:pt x="21469" y="1363"/>
                </a:lnTo>
                <a:lnTo>
                  <a:pt x="21427" y="1415"/>
                </a:lnTo>
                <a:lnTo>
                  <a:pt x="21261" y="1606"/>
                </a:lnTo>
                <a:lnTo>
                  <a:pt x="21221" y="1652"/>
                </a:lnTo>
                <a:lnTo>
                  <a:pt x="21184" y="1679"/>
                </a:lnTo>
                <a:lnTo>
                  <a:pt x="21166" y="1688"/>
                </a:lnTo>
                <a:lnTo>
                  <a:pt x="21148" y="1699"/>
                </a:lnTo>
                <a:lnTo>
                  <a:pt x="21132" y="1699"/>
                </a:lnTo>
                <a:lnTo>
                  <a:pt x="21117" y="1699"/>
                </a:lnTo>
                <a:lnTo>
                  <a:pt x="21101" y="1695"/>
                </a:lnTo>
                <a:lnTo>
                  <a:pt x="21091" y="1688"/>
                </a:lnTo>
                <a:lnTo>
                  <a:pt x="21063" y="1670"/>
                </a:lnTo>
                <a:lnTo>
                  <a:pt x="21040" y="1642"/>
                </a:lnTo>
                <a:lnTo>
                  <a:pt x="21014" y="1603"/>
                </a:lnTo>
                <a:lnTo>
                  <a:pt x="20991" y="1563"/>
                </a:lnTo>
                <a:lnTo>
                  <a:pt x="20967" y="1514"/>
                </a:lnTo>
                <a:lnTo>
                  <a:pt x="20912" y="1405"/>
                </a:lnTo>
                <a:lnTo>
                  <a:pt x="20884" y="1354"/>
                </a:lnTo>
                <a:lnTo>
                  <a:pt x="20849" y="1297"/>
                </a:lnTo>
                <a:lnTo>
                  <a:pt x="20812" y="1238"/>
                </a:lnTo>
                <a:lnTo>
                  <a:pt x="20770" y="1186"/>
                </a:lnTo>
                <a:lnTo>
                  <a:pt x="20725" y="1135"/>
                </a:lnTo>
                <a:lnTo>
                  <a:pt x="20677" y="1093"/>
                </a:lnTo>
                <a:lnTo>
                  <a:pt x="20631" y="1055"/>
                </a:lnTo>
                <a:lnTo>
                  <a:pt x="20582" y="1020"/>
                </a:lnTo>
                <a:lnTo>
                  <a:pt x="20492" y="955"/>
                </a:lnTo>
                <a:lnTo>
                  <a:pt x="20447" y="926"/>
                </a:lnTo>
                <a:lnTo>
                  <a:pt x="20413" y="899"/>
                </a:lnTo>
                <a:lnTo>
                  <a:pt x="20383" y="870"/>
                </a:lnTo>
                <a:lnTo>
                  <a:pt x="20358" y="841"/>
                </a:lnTo>
                <a:lnTo>
                  <a:pt x="20341" y="813"/>
                </a:lnTo>
                <a:lnTo>
                  <a:pt x="20340" y="794"/>
                </a:lnTo>
                <a:lnTo>
                  <a:pt x="20334" y="778"/>
                </a:lnTo>
                <a:lnTo>
                  <a:pt x="20334" y="760"/>
                </a:lnTo>
                <a:lnTo>
                  <a:pt x="20340" y="741"/>
                </a:lnTo>
                <a:lnTo>
                  <a:pt x="20341" y="721"/>
                </a:lnTo>
                <a:lnTo>
                  <a:pt x="20349" y="703"/>
                </a:lnTo>
                <a:lnTo>
                  <a:pt x="20375" y="658"/>
                </a:lnTo>
                <a:lnTo>
                  <a:pt x="20411" y="609"/>
                </a:lnTo>
                <a:lnTo>
                  <a:pt x="20576" y="415"/>
                </a:lnTo>
                <a:lnTo>
                  <a:pt x="20623" y="366"/>
                </a:lnTo>
                <a:lnTo>
                  <a:pt x="20671" y="326"/>
                </a:lnTo>
                <a:lnTo>
                  <a:pt x="20722" y="294"/>
                </a:lnTo>
                <a:lnTo>
                  <a:pt x="20775" y="261"/>
                </a:lnTo>
                <a:lnTo>
                  <a:pt x="20828" y="239"/>
                </a:lnTo>
                <a:lnTo>
                  <a:pt x="20887" y="221"/>
                </a:lnTo>
                <a:lnTo>
                  <a:pt x="20942" y="215"/>
                </a:lnTo>
                <a:lnTo>
                  <a:pt x="21002" y="212"/>
                </a:lnTo>
              </a:path>
              <a:path w="21600" h="21600">
                <a:moveTo>
                  <a:pt x="18838" y="0"/>
                </a:moveTo>
                <a:lnTo>
                  <a:pt x="18876" y="0"/>
                </a:lnTo>
                <a:lnTo>
                  <a:pt x="18918" y="0"/>
                </a:lnTo>
                <a:lnTo>
                  <a:pt x="18953" y="7"/>
                </a:lnTo>
                <a:lnTo>
                  <a:pt x="18991" y="21"/>
                </a:lnTo>
                <a:lnTo>
                  <a:pt x="19028" y="30"/>
                </a:lnTo>
                <a:lnTo>
                  <a:pt x="19066" y="53"/>
                </a:lnTo>
                <a:lnTo>
                  <a:pt x="19097" y="76"/>
                </a:lnTo>
                <a:lnTo>
                  <a:pt x="19132" y="103"/>
                </a:lnTo>
                <a:lnTo>
                  <a:pt x="19161" y="137"/>
                </a:lnTo>
                <a:lnTo>
                  <a:pt x="19187" y="168"/>
                </a:lnTo>
                <a:lnTo>
                  <a:pt x="19211" y="212"/>
                </a:lnTo>
                <a:lnTo>
                  <a:pt x="19230" y="247"/>
                </a:lnTo>
                <a:lnTo>
                  <a:pt x="19248" y="293"/>
                </a:lnTo>
                <a:lnTo>
                  <a:pt x="19261" y="331"/>
                </a:lnTo>
                <a:lnTo>
                  <a:pt x="19273" y="377"/>
                </a:lnTo>
                <a:lnTo>
                  <a:pt x="19276" y="420"/>
                </a:lnTo>
                <a:lnTo>
                  <a:pt x="19279" y="464"/>
                </a:lnTo>
                <a:lnTo>
                  <a:pt x="19276" y="511"/>
                </a:lnTo>
                <a:lnTo>
                  <a:pt x="19270" y="553"/>
                </a:lnTo>
                <a:lnTo>
                  <a:pt x="19261" y="600"/>
                </a:lnTo>
                <a:lnTo>
                  <a:pt x="19248" y="643"/>
                </a:lnTo>
                <a:lnTo>
                  <a:pt x="19230" y="685"/>
                </a:lnTo>
                <a:lnTo>
                  <a:pt x="19211" y="725"/>
                </a:lnTo>
                <a:lnTo>
                  <a:pt x="19187" y="764"/>
                </a:lnTo>
                <a:lnTo>
                  <a:pt x="19161" y="796"/>
                </a:lnTo>
                <a:lnTo>
                  <a:pt x="15532" y="5053"/>
                </a:lnTo>
                <a:lnTo>
                  <a:pt x="15503" y="5083"/>
                </a:lnTo>
                <a:lnTo>
                  <a:pt x="15471" y="5109"/>
                </a:lnTo>
                <a:lnTo>
                  <a:pt x="15437" y="5134"/>
                </a:lnTo>
                <a:lnTo>
                  <a:pt x="15404" y="5155"/>
                </a:lnTo>
                <a:lnTo>
                  <a:pt x="15365" y="5169"/>
                </a:lnTo>
                <a:lnTo>
                  <a:pt x="15325" y="5176"/>
                </a:lnTo>
                <a:lnTo>
                  <a:pt x="15289" y="5186"/>
                </a:lnTo>
                <a:lnTo>
                  <a:pt x="15250" y="5186"/>
                </a:lnTo>
                <a:lnTo>
                  <a:pt x="15210" y="5186"/>
                </a:lnTo>
                <a:lnTo>
                  <a:pt x="15174" y="5176"/>
                </a:lnTo>
                <a:lnTo>
                  <a:pt x="15135" y="5169"/>
                </a:lnTo>
                <a:lnTo>
                  <a:pt x="15100" y="5155"/>
                </a:lnTo>
                <a:lnTo>
                  <a:pt x="15066" y="5134"/>
                </a:lnTo>
                <a:lnTo>
                  <a:pt x="15033" y="5109"/>
                </a:lnTo>
                <a:lnTo>
                  <a:pt x="14999" y="5083"/>
                </a:lnTo>
                <a:lnTo>
                  <a:pt x="14968" y="5053"/>
                </a:lnTo>
                <a:lnTo>
                  <a:pt x="14942" y="5014"/>
                </a:lnTo>
                <a:lnTo>
                  <a:pt x="14918" y="4978"/>
                </a:lnTo>
                <a:lnTo>
                  <a:pt x="14896" y="4938"/>
                </a:lnTo>
                <a:lnTo>
                  <a:pt x="14879" y="4896"/>
                </a:lnTo>
                <a:lnTo>
                  <a:pt x="14870" y="4853"/>
                </a:lnTo>
                <a:lnTo>
                  <a:pt x="14857" y="4807"/>
                </a:lnTo>
                <a:lnTo>
                  <a:pt x="14850" y="4764"/>
                </a:lnTo>
                <a:lnTo>
                  <a:pt x="14850" y="4720"/>
                </a:lnTo>
                <a:lnTo>
                  <a:pt x="14850" y="4673"/>
                </a:lnTo>
                <a:lnTo>
                  <a:pt x="14857" y="4626"/>
                </a:lnTo>
                <a:lnTo>
                  <a:pt x="14870" y="4588"/>
                </a:lnTo>
                <a:lnTo>
                  <a:pt x="14879" y="4541"/>
                </a:lnTo>
                <a:lnTo>
                  <a:pt x="14896" y="4501"/>
                </a:lnTo>
                <a:lnTo>
                  <a:pt x="14918" y="4461"/>
                </a:lnTo>
                <a:lnTo>
                  <a:pt x="14942" y="4425"/>
                </a:lnTo>
                <a:lnTo>
                  <a:pt x="14968" y="4390"/>
                </a:lnTo>
                <a:lnTo>
                  <a:pt x="18597" y="137"/>
                </a:lnTo>
                <a:lnTo>
                  <a:pt x="18625" y="103"/>
                </a:lnTo>
                <a:lnTo>
                  <a:pt x="18660" y="76"/>
                </a:lnTo>
                <a:lnTo>
                  <a:pt x="18694" y="53"/>
                </a:lnTo>
                <a:lnTo>
                  <a:pt x="18729" y="30"/>
                </a:lnTo>
                <a:lnTo>
                  <a:pt x="18764" y="21"/>
                </a:lnTo>
                <a:lnTo>
                  <a:pt x="18801" y="7"/>
                </a:lnTo>
                <a:lnTo>
                  <a:pt x="18838" y="0"/>
                </a:lnTo>
                <a:close/>
              </a:path>
            </a:pathLst>
          </a:custGeom>
          <a:solidFill>
            <a:srgbClr val="C00000"/>
          </a:solidFill>
          <a:ln w="9525" cap="flat" cmpd="sng">
            <a:noFill/>
            <a:prstDash val="solid"/>
            <a:round/>
          </a:ln>
        </p:spPr>
      </p:sp>
      <p:sp>
        <p:nvSpPr>
          <p:cNvPr id="773" name="圆角矩形"/>
          <p:cNvSpPr>
            <a:spLocks/>
          </p:cNvSpPr>
          <p:nvPr/>
        </p:nvSpPr>
        <p:spPr>
          <a:xfrm>
            <a:off x="5299050" y="2290207"/>
            <a:ext cx="6490543" cy="98610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a:lnSpc>
                <a:spcPct val="100000"/>
              </a:lnSpc>
              <a:spcBef>
                <a:spcPts val="0"/>
              </a:spcBef>
              <a:spcAft>
                <a:spcPts val="0"/>
              </a:spcAft>
              <a:buNone/>
            </a:pPr>
            <a:r>
              <a:rPr lang="zh-CN" altLang="en-US" sz="2400" b="1" u="none" strike="noStrike" kern="1200" cap="none" spc="0" baseline="0">
                <a:solidFill>
                  <a:schemeClr val="tx1"/>
                </a:solidFill>
                <a:latin typeface="微软雅黑" charset="0"/>
                <a:ea typeface="微软雅黑" charset="0"/>
                <a:cs typeface="微软雅黑" charset="0"/>
              </a:rPr>
              <a:t>着力破解长江下游“卡脖子”、中游“梗阻”、上游“瓶颈”问题</a:t>
            </a:r>
            <a:endParaRPr lang="zh-CN" altLang="en-US" sz="2400" b="1" i="0" u="none" strike="noStrike" kern="0" cap="none" spc="0" baseline="0">
              <a:solidFill>
                <a:srgbClr val="262626"/>
              </a:solidFill>
              <a:latin typeface="微软雅黑" charset="0"/>
              <a:ea typeface="微软雅黑" charset="0"/>
              <a:cs typeface="微软雅黑" charset="0"/>
            </a:endParaRPr>
          </a:p>
        </p:txBody>
      </p:sp>
      <p:grpSp>
        <p:nvGrpSpPr>
          <p:cNvPr id="776" name="组合"/>
          <p:cNvGrpSpPr>
            <a:grpSpLocks/>
          </p:cNvGrpSpPr>
          <p:nvPr/>
        </p:nvGrpSpPr>
        <p:grpSpPr>
          <a:xfrm>
            <a:off x="85723" y="2371710"/>
            <a:ext cx="4243994" cy="714855"/>
            <a:chOff x="85723" y="2371710"/>
            <a:chExt cx="4243994" cy="714855"/>
          </a:xfrm>
        </p:grpSpPr>
        <p:sp>
          <p:nvSpPr>
            <p:cNvPr id="774" name="圆角矩形"/>
            <p:cNvSpPr>
              <a:spLocks/>
            </p:cNvSpPr>
            <p:nvPr/>
          </p:nvSpPr>
          <p:spPr>
            <a:xfrm>
              <a:off x="319642" y="2371710"/>
              <a:ext cx="4010075" cy="714855"/>
            </a:xfrm>
            <a:prstGeom prst="roundRect">
              <a:avLst>
                <a:gd name="adj" fmla="val 50000"/>
              </a:avLst>
            </a:prstGeom>
            <a:solidFill>
              <a:srgbClr val="C00000"/>
            </a:solidFill>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775" name="矩形"/>
            <p:cNvSpPr>
              <a:spLocks/>
            </p:cNvSpPr>
            <p:nvPr/>
          </p:nvSpPr>
          <p:spPr>
            <a:xfrm>
              <a:off x="85723" y="2544469"/>
              <a:ext cx="4010074" cy="36933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lvl="1" indent="0" algn="ctr" eaLnBrk="1" fontAlgn="auto" latinLnBrk="0" hangingPunct="1">
                <a:lnSpc>
                  <a:spcPct val="100000"/>
                </a:lnSpc>
                <a:spcBef>
                  <a:spcPts val="0"/>
                </a:spcBef>
                <a:spcAft>
                  <a:spcPts val="0"/>
                </a:spcAft>
                <a:buNone/>
              </a:pPr>
              <a:r>
                <a:rPr lang="zh-CN" altLang="en-US" sz="1800" b="1" u="none" strike="noStrike" kern="0" cap="none" spc="0" baseline="0">
                  <a:solidFill>
                    <a:srgbClr val="FFFFFF"/>
                  </a:solidFill>
                  <a:latin typeface="微软雅黑" charset="0"/>
                  <a:ea typeface="微软雅黑" charset="0"/>
                  <a:cs typeface="微软雅黑" charset="0"/>
                </a:rPr>
                <a:t>加快“四个统一”建设</a:t>
              </a:r>
              <a:endParaRPr lang="zh-CN" altLang="en-US" sz="1800" b="1" i="0" u="none" strike="noStrike" kern="0" cap="none" spc="0" baseline="0">
                <a:solidFill>
                  <a:srgbClr val="FFFFFF"/>
                </a:solidFill>
                <a:latin typeface="微软雅黑" charset="0"/>
                <a:ea typeface="微软雅黑" charset="0"/>
                <a:cs typeface="微软雅黑" charset="0"/>
              </a:endParaRPr>
            </a:p>
          </p:txBody>
        </p:sp>
      </p:grpSp>
      <p:sp>
        <p:nvSpPr>
          <p:cNvPr id="777" name="圆角矩形"/>
          <p:cNvSpPr>
            <a:spLocks/>
          </p:cNvSpPr>
          <p:nvPr/>
        </p:nvSpPr>
        <p:spPr>
          <a:xfrm>
            <a:off x="961700" y="1102178"/>
            <a:ext cx="10595779" cy="898743"/>
          </a:xfrm>
          <a:prstGeom prst="roundRect">
            <a:avLst>
              <a:gd name="adj" fmla="val 50000"/>
            </a:avLst>
          </a:prstGeom>
          <a:solidFill>
            <a:srgbClr val="DD3333"/>
          </a:solidFill>
          <a:ln w="12700" cap="flat" cmpd="sng">
            <a:noFill/>
            <a:prstDash val="solid"/>
            <a:miter/>
          </a:ln>
        </p:spPr>
        <p:txBody>
          <a:bodyPr vert="horz" wrap="square" lIns="91440" tIns="45720" rIns="91440" bIns="45720" anchor="ctr" anchorCtr="1">
            <a:prstTxWarp prst="textNoShape">
              <a:avLst/>
            </a:prstTxWarp>
          </a:bodyPr>
          <a:lstStyle/>
          <a:p>
            <a:pPr marL="0" indent="0" algn="l" defTabSz="1217549" eaLnBrk="0" fontAlgn="base" latinLnBrk="0" hangingPunct="0">
              <a:lnSpc>
                <a:spcPct val="150000"/>
              </a:lnSpc>
              <a:spcBef>
                <a:spcPts val="0"/>
              </a:spcBef>
              <a:spcAft>
                <a:spcPts val="0"/>
              </a:spcAft>
              <a:buNone/>
            </a:pPr>
            <a:r>
              <a:rPr lang="zh-CN" altLang="en-US" sz="2200" b="1" u="none" strike="noStrike" kern="1200" cap="none" spc="0" baseline="0">
                <a:solidFill>
                  <a:schemeClr val="bg1"/>
                </a:solidFill>
                <a:latin typeface="微软雅黑" charset="0"/>
                <a:ea typeface="微软雅黑" charset="0"/>
                <a:cs typeface="微软雅黑" charset="0"/>
              </a:rPr>
              <a:t>大力推动航道区段标准、船舶标准、港口码头管理、海关通关管理“四个统一”建设</a:t>
            </a:r>
            <a:endParaRPr lang="zh-CN" altLang="en-US" sz="2200" b="1" i="0" u="none" strike="noStrike" kern="100" cap="none" spc="-80" baseline="0">
              <a:solidFill>
                <a:schemeClr val="bg1"/>
              </a:solidFill>
              <a:latin typeface="微软雅黑" charset="0"/>
              <a:ea typeface="微软雅黑" charset="0"/>
              <a:cs typeface="微软雅黑" charset="0"/>
            </a:endParaRPr>
          </a:p>
        </p:txBody>
      </p:sp>
      <p:sp>
        <p:nvSpPr>
          <p:cNvPr id="778" name="曲线"/>
          <p:cNvSpPr>
            <a:spLocks/>
          </p:cNvSpPr>
          <p:nvPr/>
        </p:nvSpPr>
        <p:spPr>
          <a:xfrm>
            <a:off x="4550801" y="3905147"/>
            <a:ext cx="363447" cy="297556"/>
          </a:xfrm>
          <a:custGeom>
            <a:avLst/>
            <a:gdLst>
              <a:gd name="T1" fmla="*/ 0 w 21600"/>
              <a:gd name="T2" fmla="*/ 0 h 21600"/>
              <a:gd name="T3" fmla="*/ 21600 w 21600"/>
              <a:gd name="T4" fmla="*/ 21600 h 21600"/>
            </a:gdLst>
            <a:ahLst/>
            <a:cxnLst/>
            <a:rect l="T1" t="T2" r="T3" b="T4"/>
            <a:pathLst>
              <a:path w="21600" h="21600">
                <a:moveTo>
                  <a:pt x="8274" y="17349"/>
                </a:moveTo>
                <a:lnTo>
                  <a:pt x="8342" y="17349"/>
                </a:lnTo>
                <a:lnTo>
                  <a:pt x="13256" y="17349"/>
                </a:lnTo>
                <a:lnTo>
                  <a:pt x="13324" y="17349"/>
                </a:lnTo>
                <a:lnTo>
                  <a:pt x="13385" y="17364"/>
                </a:lnTo>
                <a:lnTo>
                  <a:pt x="13448" y="17374"/>
                </a:lnTo>
                <a:lnTo>
                  <a:pt x="13506" y="17400"/>
                </a:lnTo>
                <a:lnTo>
                  <a:pt x="13568" y="17425"/>
                </a:lnTo>
                <a:lnTo>
                  <a:pt x="13618" y="17456"/>
                </a:lnTo>
                <a:lnTo>
                  <a:pt x="13667" y="17489"/>
                </a:lnTo>
                <a:lnTo>
                  <a:pt x="13716" y="17530"/>
                </a:lnTo>
                <a:lnTo>
                  <a:pt x="13756" y="17578"/>
                </a:lnTo>
                <a:lnTo>
                  <a:pt x="13791" y="17624"/>
                </a:lnTo>
                <a:lnTo>
                  <a:pt x="13825" y="17672"/>
                </a:lnTo>
                <a:lnTo>
                  <a:pt x="13854" y="17726"/>
                </a:lnTo>
                <a:lnTo>
                  <a:pt x="13874" y="17785"/>
                </a:lnTo>
                <a:lnTo>
                  <a:pt x="13886" y="17844"/>
                </a:lnTo>
                <a:lnTo>
                  <a:pt x="13897" y="17907"/>
                </a:lnTo>
                <a:lnTo>
                  <a:pt x="13900" y="17969"/>
                </a:lnTo>
                <a:lnTo>
                  <a:pt x="13897" y="18035"/>
                </a:lnTo>
                <a:lnTo>
                  <a:pt x="13886" y="18100"/>
                </a:lnTo>
                <a:lnTo>
                  <a:pt x="13874" y="18155"/>
                </a:lnTo>
                <a:lnTo>
                  <a:pt x="13854" y="18211"/>
                </a:lnTo>
                <a:lnTo>
                  <a:pt x="13825" y="18269"/>
                </a:lnTo>
                <a:lnTo>
                  <a:pt x="13791" y="18315"/>
                </a:lnTo>
                <a:lnTo>
                  <a:pt x="13756" y="18366"/>
                </a:lnTo>
                <a:lnTo>
                  <a:pt x="13716" y="18412"/>
                </a:lnTo>
                <a:lnTo>
                  <a:pt x="13667" y="18451"/>
                </a:lnTo>
                <a:lnTo>
                  <a:pt x="13618" y="18484"/>
                </a:lnTo>
                <a:lnTo>
                  <a:pt x="13568" y="18518"/>
                </a:lnTo>
                <a:lnTo>
                  <a:pt x="13506" y="18542"/>
                </a:lnTo>
                <a:lnTo>
                  <a:pt x="13448" y="18560"/>
                </a:lnTo>
                <a:lnTo>
                  <a:pt x="13385" y="18578"/>
                </a:lnTo>
                <a:lnTo>
                  <a:pt x="13324" y="18588"/>
                </a:lnTo>
                <a:lnTo>
                  <a:pt x="13256" y="18588"/>
                </a:lnTo>
                <a:lnTo>
                  <a:pt x="8342" y="18588"/>
                </a:lnTo>
                <a:lnTo>
                  <a:pt x="8274" y="18588"/>
                </a:lnTo>
                <a:lnTo>
                  <a:pt x="8211" y="18578"/>
                </a:lnTo>
                <a:lnTo>
                  <a:pt x="8148" y="18560"/>
                </a:lnTo>
                <a:lnTo>
                  <a:pt x="8087" y="18542"/>
                </a:lnTo>
                <a:lnTo>
                  <a:pt x="8034" y="18518"/>
                </a:lnTo>
                <a:lnTo>
                  <a:pt x="7983" y="18484"/>
                </a:lnTo>
                <a:lnTo>
                  <a:pt x="7932" y="18445"/>
                </a:lnTo>
                <a:lnTo>
                  <a:pt x="7886" y="18412"/>
                </a:lnTo>
                <a:lnTo>
                  <a:pt x="7843" y="18366"/>
                </a:lnTo>
                <a:lnTo>
                  <a:pt x="7805" y="18315"/>
                </a:lnTo>
                <a:lnTo>
                  <a:pt x="7774" y="18267"/>
                </a:lnTo>
                <a:lnTo>
                  <a:pt x="7748" y="18211"/>
                </a:lnTo>
                <a:lnTo>
                  <a:pt x="7727" y="18155"/>
                </a:lnTo>
                <a:lnTo>
                  <a:pt x="7707" y="18100"/>
                </a:lnTo>
                <a:lnTo>
                  <a:pt x="7699" y="18035"/>
                </a:lnTo>
                <a:lnTo>
                  <a:pt x="7696" y="17969"/>
                </a:lnTo>
                <a:lnTo>
                  <a:pt x="7699" y="17907"/>
                </a:lnTo>
                <a:lnTo>
                  <a:pt x="7707" y="17844"/>
                </a:lnTo>
                <a:lnTo>
                  <a:pt x="7727" y="17785"/>
                </a:lnTo>
                <a:lnTo>
                  <a:pt x="7748" y="17730"/>
                </a:lnTo>
                <a:lnTo>
                  <a:pt x="7774" y="17672"/>
                </a:lnTo>
                <a:lnTo>
                  <a:pt x="7805" y="17624"/>
                </a:lnTo>
                <a:lnTo>
                  <a:pt x="7843" y="17578"/>
                </a:lnTo>
                <a:lnTo>
                  <a:pt x="7886" y="17530"/>
                </a:lnTo>
                <a:lnTo>
                  <a:pt x="7932" y="17489"/>
                </a:lnTo>
                <a:lnTo>
                  <a:pt x="7983" y="17456"/>
                </a:lnTo>
                <a:lnTo>
                  <a:pt x="8034" y="17425"/>
                </a:lnTo>
                <a:lnTo>
                  <a:pt x="8087" y="17400"/>
                </a:lnTo>
                <a:lnTo>
                  <a:pt x="8148" y="17377"/>
                </a:lnTo>
                <a:lnTo>
                  <a:pt x="8211" y="17364"/>
                </a:lnTo>
                <a:lnTo>
                  <a:pt x="8274" y="17349"/>
                </a:lnTo>
              </a:path>
              <a:path w="21600" h="21600">
                <a:moveTo>
                  <a:pt x="9336" y="14781"/>
                </a:moveTo>
                <a:lnTo>
                  <a:pt x="12260" y="14781"/>
                </a:lnTo>
                <a:lnTo>
                  <a:pt x="12309" y="14787"/>
                </a:lnTo>
                <a:lnTo>
                  <a:pt x="12355" y="14791"/>
                </a:lnTo>
                <a:lnTo>
                  <a:pt x="12402" y="14807"/>
                </a:lnTo>
                <a:lnTo>
                  <a:pt x="12444" y="14825"/>
                </a:lnTo>
                <a:lnTo>
                  <a:pt x="12484" y="14846"/>
                </a:lnTo>
                <a:lnTo>
                  <a:pt x="12522" y="14875"/>
                </a:lnTo>
                <a:lnTo>
                  <a:pt x="12559" y="14906"/>
                </a:lnTo>
                <a:lnTo>
                  <a:pt x="12591" y="14944"/>
                </a:lnTo>
                <a:lnTo>
                  <a:pt x="12620" y="14978"/>
                </a:lnTo>
                <a:lnTo>
                  <a:pt x="12645" y="15026"/>
                </a:lnTo>
                <a:lnTo>
                  <a:pt x="12669" y="15069"/>
                </a:lnTo>
                <a:lnTo>
                  <a:pt x="12689" y="15118"/>
                </a:lnTo>
                <a:lnTo>
                  <a:pt x="12706" y="15168"/>
                </a:lnTo>
                <a:lnTo>
                  <a:pt x="12717" y="15220"/>
                </a:lnTo>
                <a:lnTo>
                  <a:pt x="12726" y="15276"/>
                </a:lnTo>
                <a:lnTo>
                  <a:pt x="12726" y="15334"/>
                </a:lnTo>
                <a:lnTo>
                  <a:pt x="12726" y="15385"/>
                </a:lnTo>
                <a:lnTo>
                  <a:pt x="12717" y="15442"/>
                </a:lnTo>
                <a:lnTo>
                  <a:pt x="12706" y="15496"/>
                </a:lnTo>
                <a:lnTo>
                  <a:pt x="12689" y="15546"/>
                </a:lnTo>
                <a:lnTo>
                  <a:pt x="12669" y="15590"/>
                </a:lnTo>
                <a:lnTo>
                  <a:pt x="12645" y="15635"/>
                </a:lnTo>
                <a:lnTo>
                  <a:pt x="12619" y="15676"/>
                </a:lnTo>
                <a:lnTo>
                  <a:pt x="12591" y="15717"/>
                </a:lnTo>
                <a:lnTo>
                  <a:pt x="12559" y="15753"/>
                </a:lnTo>
                <a:lnTo>
                  <a:pt x="12522" y="15786"/>
                </a:lnTo>
                <a:lnTo>
                  <a:pt x="12484" y="15809"/>
                </a:lnTo>
                <a:lnTo>
                  <a:pt x="12444" y="15832"/>
                </a:lnTo>
                <a:lnTo>
                  <a:pt x="12398" y="15856"/>
                </a:lnTo>
                <a:lnTo>
                  <a:pt x="12355" y="15867"/>
                </a:lnTo>
                <a:lnTo>
                  <a:pt x="12309" y="15875"/>
                </a:lnTo>
                <a:lnTo>
                  <a:pt x="12260" y="15880"/>
                </a:lnTo>
                <a:lnTo>
                  <a:pt x="9336" y="15880"/>
                </a:lnTo>
                <a:lnTo>
                  <a:pt x="9293" y="15875"/>
                </a:lnTo>
                <a:lnTo>
                  <a:pt x="9244" y="15867"/>
                </a:lnTo>
                <a:lnTo>
                  <a:pt x="9200" y="15856"/>
                </a:lnTo>
                <a:lnTo>
                  <a:pt x="9157" y="15832"/>
                </a:lnTo>
                <a:lnTo>
                  <a:pt x="9115" y="15809"/>
                </a:lnTo>
                <a:lnTo>
                  <a:pt x="9077" y="15786"/>
                </a:lnTo>
                <a:lnTo>
                  <a:pt x="9040" y="15753"/>
                </a:lnTo>
                <a:lnTo>
                  <a:pt x="9008" y="15717"/>
                </a:lnTo>
                <a:lnTo>
                  <a:pt x="8974" y="15676"/>
                </a:lnTo>
                <a:lnTo>
                  <a:pt x="8948" y="15635"/>
                </a:lnTo>
                <a:lnTo>
                  <a:pt x="8928" y="15590"/>
                </a:lnTo>
                <a:lnTo>
                  <a:pt x="8907" y="15546"/>
                </a:lnTo>
                <a:lnTo>
                  <a:pt x="8893" y="15496"/>
                </a:lnTo>
                <a:lnTo>
                  <a:pt x="8881" y="15442"/>
                </a:lnTo>
                <a:lnTo>
                  <a:pt x="8873" y="15385"/>
                </a:lnTo>
                <a:lnTo>
                  <a:pt x="8870" y="15334"/>
                </a:lnTo>
                <a:lnTo>
                  <a:pt x="8873" y="15276"/>
                </a:lnTo>
                <a:lnTo>
                  <a:pt x="8881" y="15220"/>
                </a:lnTo>
                <a:lnTo>
                  <a:pt x="8893" y="15168"/>
                </a:lnTo>
                <a:lnTo>
                  <a:pt x="8907" y="15118"/>
                </a:lnTo>
                <a:lnTo>
                  <a:pt x="8925" y="15069"/>
                </a:lnTo>
                <a:lnTo>
                  <a:pt x="8948" y="15026"/>
                </a:lnTo>
                <a:lnTo>
                  <a:pt x="8974" y="14978"/>
                </a:lnTo>
                <a:lnTo>
                  <a:pt x="9008" y="14944"/>
                </a:lnTo>
                <a:lnTo>
                  <a:pt x="9040" y="14906"/>
                </a:lnTo>
                <a:lnTo>
                  <a:pt x="9077" y="14875"/>
                </a:lnTo>
                <a:lnTo>
                  <a:pt x="9115" y="14846"/>
                </a:lnTo>
                <a:lnTo>
                  <a:pt x="9157" y="14825"/>
                </a:lnTo>
                <a:lnTo>
                  <a:pt x="9200" y="14807"/>
                </a:lnTo>
                <a:lnTo>
                  <a:pt x="9244" y="14791"/>
                </a:lnTo>
                <a:lnTo>
                  <a:pt x="9293" y="14787"/>
                </a:lnTo>
                <a:lnTo>
                  <a:pt x="9336" y="14781"/>
                </a:lnTo>
              </a:path>
              <a:path w="21600" h="21600">
                <a:moveTo>
                  <a:pt x="3503" y="11986"/>
                </a:moveTo>
                <a:lnTo>
                  <a:pt x="8421" y="11986"/>
                </a:lnTo>
                <a:lnTo>
                  <a:pt x="8484" y="11986"/>
                </a:lnTo>
                <a:lnTo>
                  <a:pt x="8551" y="11997"/>
                </a:lnTo>
                <a:lnTo>
                  <a:pt x="8615" y="12012"/>
                </a:lnTo>
                <a:lnTo>
                  <a:pt x="8671" y="12035"/>
                </a:lnTo>
                <a:lnTo>
                  <a:pt x="8729" y="12059"/>
                </a:lnTo>
                <a:lnTo>
                  <a:pt x="8784" y="12091"/>
                </a:lnTo>
                <a:lnTo>
                  <a:pt x="8832" y="12127"/>
                </a:lnTo>
                <a:lnTo>
                  <a:pt x="8876" y="12165"/>
                </a:lnTo>
                <a:lnTo>
                  <a:pt x="8919" y="12208"/>
                </a:lnTo>
                <a:lnTo>
                  <a:pt x="8959" y="12257"/>
                </a:lnTo>
                <a:lnTo>
                  <a:pt x="8988" y="12312"/>
                </a:lnTo>
                <a:lnTo>
                  <a:pt x="9016" y="12364"/>
                </a:lnTo>
                <a:lnTo>
                  <a:pt x="9037" y="12420"/>
                </a:lnTo>
                <a:lnTo>
                  <a:pt x="9054" y="12478"/>
                </a:lnTo>
                <a:lnTo>
                  <a:pt x="9063" y="12545"/>
                </a:lnTo>
                <a:lnTo>
                  <a:pt x="9066" y="12604"/>
                </a:lnTo>
                <a:lnTo>
                  <a:pt x="9063" y="12666"/>
                </a:lnTo>
                <a:lnTo>
                  <a:pt x="9054" y="12729"/>
                </a:lnTo>
                <a:lnTo>
                  <a:pt x="9037" y="12792"/>
                </a:lnTo>
                <a:lnTo>
                  <a:pt x="9016" y="12848"/>
                </a:lnTo>
                <a:lnTo>
                  <a:pt x="8988" y="12903"/>
                </a:lnTo>
                <a:lnTo>
                  <a:pt x="8959" y="12948"/>
                </a:lnTo>
                <a:lnTo>
                  <a:pt x="8919" y="12996"/>
                </a:lnTo>
                <a:lnTo>
                  <a:pt x="8876" y="13042"/>
                </a:lnTo>
                <a:lnTo>
                  <a:pt x="8832" y="13080"/>
                </a:lnTo>
                <a:lnTo>
                  <a:pt x="8784" y="13121"/>
                </a:lnTo>
                <a:lnTo>
                  <a:pt x="8729" y="13149"/>
                </a:lnTo>
                <a:lnTo>
                  <a:pt x="8671" y="13179"/>
                </a:lnTo>
                <a:lnTo>
                  <a:pt x="8615" y="13197"/>
                </a:lnTo>
                <a:lnTo>
                  <a:pt x="8551" y="13211"/>
                </a:lnTo>
                <a:lnTo>
                  <a:pt x="8484" y="13221"/>
                </a:lnTo>
                <a:lnTo>
                  <a:pt x="8421" y="13225"/>
                </a:lnTo>
                <a:lnTo>
                  <a:pt x="3503" y="13225"/>
                </a:lnTo>
                <a:lnTo>
                  <a:pt x="3440" y="13221"/>
                </a:lnTo>
                <a:lnTo>
                  <a:pt x="3376" y="13211"/>
                </a:lnTo>
                <a:lnTo>
                  <a:pt x="3313" y="13197"/>
                </a:lnTo>
                <a:lnTo>
                  <a:pt x="3256" y="13179"/>
                </a:lnTo>
                <a:lnTo>
                  <a:pt x="3198" y="13149"/>
                </a:lnTo>
                <a:lnTo>
                  <a:pt x="3145" y="13121"/>
                </a:lnTo>
                <a:lnTo>
                  <a:pt x="3097" y="13080"/>
                </a:lnTo>
                <a:lnTo>
                  <a:pt x="3051" y="13042"/>
                </a:lnTo>
                <a:lnTo>
                  <a:pt x="3008" y="12996"/>
                </a:lnTo>
                <a:lnTo>
                  <a:pt x="2971" y="12948"/>
                </a:lnTo>
                <a:lnTo>
                  <a:pt x="2939" y="12903"/>
                </a:lnTo>
                <a:lnTo>
                  <a:pt x="2913" y="12848"/>
                </a:lnTo>
                <a:lnTo>
                  <a:pt x="2890" y="12792"/>
                </a:lnTo>
                <a:lnTo>
                  <a:pt x="2873" y="12729"/>
                </a:lnTo>
                <a:lnTo>
                  <a:pt x="2864" y="12666"/>
                </a:lnTo>
                <a:lnTo>
                  <a:pt x="2860" y="12604"/>
                </a:lnTo>
                <a:lnTo>
                  <a:pt x="2864" y="12545"/>
                </a:lnTo>
                <a:lnTo>
                  <a:pt x="2873" y="12481"/>
                </a:lnTo>
                <a:lnTo>
                  <a:pt x="2890" y="12420"/>
                </a:lnTo>
                <a:lnTo>
                  <a:pt x="2913" y="12364"/>
                </a:lnTo>
                <a:lnTo>
                  <a:pt x="2939" y="12312"/>
                </a:lnTo>
                <a:lnTo>
                  <a:pt x="2971" y="12257"/>
                </a:lnTo>
                <a:lnTo>
                  <a:pt x="3008" y="12208"/>
                </a:lnTo>
                <a:lnTo>
                  <a:pt x="3051" y="12170"/>
                </a:lnTo>
                <a:lnTo>
                  <a:pt x="3097" y="12127"/>
                </a:lnTo>
                <a:lnTo>
                  <a:pt x="3145" y="12091"/>
                </a:lnTo>
                <a:lnTo>
                  <a:pt x="3198" y="12059"/>
                </a:lnTo>
                <a:lnTo>
                  <a:pt x="3256" y="12035"/>
                </a:lnTo>
                <a:lnTo>
                  <a:pt x="3313" y="12012"/>
                </a:lnTo>
                <a:lnTo>
                  <a:pt x="3376" y="11997"/>
                </a:lnTo>
                <a:lnTo>
                  <a:pt x="3440" y="11986"/>
                </a:lnTo>
                <a:lnTo>
                  <a:pt x="3503" y="11986"/>
                </a:lnTo>
              </a:path>
              <a:path w="21600" h="21600">
                <a:moveTo>
                  <a:pt x="11966" y="10763"/>
                </a:moveTo>
                <a:lnTo>
                  <a:pt x="11998" y="10763"/>
                </a:lnTo>
                <a:lnTo>
                  <a:pt x="12027" y="10763"/>
                </a:lnTo>
                <a:lnTo>
                  <a:pt x="12061" y="10770"/>
                </a:lnTo>
                <a:lnTo>
                  <a:pt x="12099" y="10783"/>
                </a:lnTo>
                <a:lnTo>
                  <a:pt x="12133" y="10798"/>
                </a:lnTo>
                <a:lnTo>
                  <a:pt x="12171" y="10816"/>
                </a:lnTo>
                <a:lnTo>
                  <a:pt x="12246" y="10859"/>
                </a:lnTo>
                <a:lnTo>
                  <a:pt x="12315" y="10908"/>
                </a:lnTo>
                <a:lnTo>
                  <a:pt x="12377" y="10959"/>
                </a:lnTo>
                <a:lnTo>
                  <a:pt x="12415" y="10997"/>
                </a:lnTo>
                <a:lnTo>
                  <a:pt x="12456" y="11048"/>
                </a:lnTo>
                <a:lnTo>
                  <a:pt x="12496" y="11120"/>
                </a:lnTo>
                <a:lnTo>
                  <a:pt x="12536" y="11201"/>
                </a:lnTo>
                <a:lnTo>
                  <a:pt x="12573" y="11288"/>
                </a:lnTo>
                <a:lnTo>
                  <a:pt x="12588" y="11336"/>
                </a:lnTo>
                <a:lnTo>
                  <a:pt x="12600" y="11375"/>
                </a:lnTo>
                <a:lnTo>
                  <a:pt x="12611" y="11420"/>
                </a:lnTo>
                <a:lnTo>
                  <a:pt x="12619" y="11461"/>
                </a:lnTo>
                <a:lnTo>
                  <a:pt x="12620" y="11497"/>
                </a:lnTo>
                <a:lnTo>
                  <a:pt x="12619" y="11530"/>
                </a:lnTo>
                <a:lnTo>
                  <a:pt x="12611" y="11554"/>
                </a:lnTo>
                <a:lnTo>
                  <a:pt x="12597" y="11579"/>
                </a:lnTo>
                <a:lnTo>
                  <a:pt x="11658" y="12262"/>
                </a:lnTo>
                <a:lnTo>
                  <a:pt x="11641" y="12277"/>
                </a:lnTo>
                <a:lnTo>
                  <a:pt x="11624" y="12294"/>
                </a:lnTo>
                <a:lnTo>
                  <a:pt x="11604" y="12308"/>
                </a:lnTo>
                <a:lnTo>
                  <a:pt x="11584" y="12318"/>
                </a:lnTo>
                <a:lnTo>
                  <a:pt x="11566" y="12326"/>
                </a:lnTo>
                <a:lnTo>
                  <a:pt x="11543" y="12333"/>
                </a:lnTo>
                <a:lnTo>
                  <a:pt x="11497" y="12340"/>
                </a:lnTo>
                <a:lnTo>
                  <a:pt x="11460" y="12333"/>
                </a:lnTo>
                <a:lnTo>
                  <a:pt x="11437" y="12326"/>
                </a:lnTo>
                <a:lnTo>
                  <a:pt x="11417" y="12318"/>
                </a:lnTo>
                <a:lnTo>
                  <a:pt x="11400" y="12308"/>
                </a:lnTo>
                <a:lnTo>
                  <a:pt x="11378" y="12294"/>
                </a:lnTo>
                <a:lnTo>
                  <a:pt x="11359" y="12277"/>
                </a:lnTo>
                <a:lnTo>
                  <a:pt x="11345" y="12262"/>
                </a:lnTo>
                <a:lnTo>
                  <a:pt x="11330" y="12239"/>
                </a:lnTo>
                <a:lnTo>
                  <a:pt x="11318" y="12221"/>
                </a:lnTo>
                <a:lnTo>
                  <a:pt x="11305" y="12198"/>
                </a:lnTo>
                <a:lnTo>
                  <a:pt x="11296" y="12175"/>
                </a:lnTo>
                <a:lnTo>
                  <a:pt x="11284" y="12123"/>
                </a:lnTo>
                <a:lnTo>
                  <a:pt x="11282" y="12076"/>
                </a:lnTo>
                <a:lnTo>
                  <a:pt x="11284" y="12030"/>
                </a:lnTo>
                <a:lnTo>
                  <a:pt x="11296" y="11979"/>
                </a:lnTo>
                <a:lnTo>
                  <a:pt x="11305" y="11956"/>
                </a:lnTo>
                <a:lnTo>
                  <a:pt x="11318" y="11933"/>
                </a:lnTo>
                <a:lnTo>
                  <a:pt x="11330" y="11917"/>
                </a:lnTo>
                <a:lnTo>
                  <a:pt x="11345" y="11895"/>
                </a:lnTo>
                <a:lnTo>
                  <a:pt x="11929" y="10788"/>
                </a:lnTo>
                <a:lnTo>
                  <a:pt x="11943" y="10770"/>
                </a:lnTo>
                <a:lnTo>
                  <a:pt x="11966" y="10763"/>
                </a:lnTo>
              </a:path>
              <a:path w="21600" h="21600">
                <a:moveTo>
                  <a:pt x="3282" y="9419"/>
                </a:moveTo>
                <a:lnTo>
                  <a:pt x="3328" y="9419"/>
                </a:lnTo>
                <a:lnTo>
                  <a:pt x="6251" y="9419"/>
                </a:lnTo>
                <a:lnTo>
                  <a:pt x="6297" y="9419"/>
                </a:lnTo>
                <a:lnTo>
                  <a:pt x="6344" y="9426"/>
                </a:lnTo>
                <a:lnTo>
                  <a:pt x="6392" y="9442"/>
                </a:lnTo>
                <a:lnTo>
                  <a:pt x="6435" y="9457"/>
                </a:lnTo>
                <a:lnTo>
                  <a:pt x="6476" y="9480"/>
                </a:lnTo>
                <a:lnTo>
                  <a:pt x="6513" y="9511"/>
                </a:lnTo>
                <a:lnTo>
                  <a:pt x="6548" y="9539"/>
                </a:lnTo>
                <a:lnTo>
                  <a:pt x="6582" y="9577"/>
                </a:lnTo>
                <a:lnTo>
                  <a:pt x="6614" y="9615"/>
                </a:lnTo>
                <a:lnTo>
                  <a:pt x="6639" y="9653"/>
                </a:lnTo>
                <a:lnTo>
                  <a:pt x="6660" y="9701"/>
                </a:lnTo>
                <a:lnTo>
                  <a:pt x="6680" y="9750"/>
                </a:lnTo>
                <a:lnTo>
                  <a:pt x="6694" y="9801"/>
                </a:lnTo>
                <a:lnTo>
                  <a:pt x="6711" y="9857"/>
                </a:lnTo>
                <a:lnTo>
                  <a:pt x="6715" y="9908"/>
                </a:lnTo>
                <a:lnTo>
                  <a:pt x="6715" y="9967"/>
                </a:lnTo>
                <a:lnTo>
                  <a:pt x="6715" y="10023"/>
                </a:lnTo>
                <a:lnTo>
                  <a:pt x="6711" y="10077"/>
                </a:lnTo>
                <a:lnTo>
                  <a:pt x="6694" y="10130"/>
                </a:lnTo>
                <a:lnTo>
                  <a:pt x="6680" y="10176"/>
                </a:lnTo>
                <a:lnTo>
                  <a:pt x="6660" y="10225"/>
                </a:lnTo>
                <a:lnTo>
                  <a:pt x="6639" y="10272"/>
                </a:lnTo>
                <a:lnTo>
                  <a:pt x="6614" y="10314"/>
                </a:lnTo>
                <a:lnTo>
                  <a:pt x="6582" y="10352"/>
                </a:lnTo>
                <a:lnTo>
                  <a:pt x="6548" y="10389"/>
                </a:lnTo>
                <a:lnTo>
                  <a:pt x="6513" y="10421"/>
                </a:lnTo>
                <a:lnTo>
                  <a:pt x="6476" y="10449"/>
                </a:lnTo>
                <a:lnTo>
                  <a:pt x="6435" y="10469"/>
                </a:lnTo>
                <a:lnTo>
                  <a:pt x="6392" y="10490"/>
                </a:lnTo>
                <a:lnTo>
                  <a:pt x="6344" y="10500"/>
                </a:lnTo>
                <a:lnTo>
                  <a:pt x="6297" y="10513"/>
                </a:lnTo>
                <a:lnTo>
                  <a:pt x="6251" y="10515"/>
                </a:lnTo>
                <a:lnTo>
                  <a:pt x="3328" y="10515"/>
                </a:lnTo>
                <a:lnTo>
                  <a:pt x="3282" y="10513"/>
                </a:lnTo>
                <a:lnTo>
                  <a:pt x="3235" y="10500"/>
                </a:lnTo>
                <a:lnTo>
                  <a:pt x="3189" y="10490"/>
                </a:lnTo>
                <a:lnTo>
                  <a:pt x="3146" y="10469"/>
                </a:lnTo>
                <a:lnTo>
                  <a:pt x="3103" y="10449"/>
                </a:lnTo>
                <a:lnTo>
                  <a:pt x="3069" y="10421"/>
                </a:lnTo>
                <a:lnTo>
                  <a:pt x="3030" y="10389"/>
                </a:lnTo>
                <a:lnTo>
                  <a:pt x="3000" y="10352"/>
                </a:lnTo>
                <a:lnTo>
                  <a:pt x="2967" y="10314"/>
                </a:lnTo>
                <a:lnTo>
                  <a:pt x="2939" y="10272"/>
                </a:lnTo>
                <a:lnTo>
                  <a:pt x="2919" y="10225"/>
                </a:lnTo>
                <a:lnTo>
                  <a:pt x="2898" y="10176"/>
                </a:lnTo>
                <a:lnTo>
                  <a:pt x="2881" y="10130"/>
                </a:lnTo>
                <a:lnTo>
                  <a:pt x="2870" y="10077"/>
                </a:lnTo>
                <a:lnTo>
                  <a:pt x="2864" y="10023"/>
                </a:lnTo>
                <a:lnTo>
                  <a:pt x="2860" y="9967"/>
                </a:lnTo>
                <a:lnTo>
                  <a:pt x="2864" y="9908"/>
                </a:lnTo>
                <a:lnTo>
                  <a:pt x="2870" y="9857"/>
                </a:lnTo>
                <a:lnTo>
                  <a:pt x="2881" y="9801"/>
                </a:lnTo>
                <a:lnTo>
                  <a:pt x="2898" y="9750"/>
                </a:lnTo>
                <a:lnTo>
                  <a:pt x="2915" y="9701"/>
                </a:lnTo>
                <a:lnTo>
                  <a:pt x="2939" y="9653"/>
                </a:lnTo>
                <a:lnTo>
                  <a:pt x="2967" y="9615"/>
                </a:lnTo>
                <a:lnTo>
                  <a:pt x="3000" y="9577"/>
                </a:lnTo>
                <a:lnTo>
                  <a:pt x="3030" y="9539"/>
                </a:lnTo>
                <a:lnTo>
                  <a:pt x="3069" y="9511"/>
                </a:lnTo>
                <a:lnTo>
                  <a:pt x="3103" y="9480"/>
                </a:lnTo>
                <a:lnTo>
                  <a:pt x="3146" y="9457"/>
                </a:lnTo>
                <a:lnTo>
                  <a:pt x="3189" y="9442"/>
                </a:lnTo>
                <a:lnTo>
                  <a:pt x="3235" y="9426"/>
                </a:lnTo>
                <a:lnTo>
                  <a:pt x="3282" y="9419"/>
                </a:lnTo>
              </a:path>
              <a:path w="21600" h="21600">
                <a:moveTo>
                  <a:pt x="3264" y="6586"/>
                </a:moveTo>
                <a:lnTo>
                  <a:pt x="9115" y="6586"/>
                </a:lnTo>
                <a:lnTo>
                  <a:pt x="9172" y="6593"/>
                </a:lnTo>
                <a:lnTo>
                  <a:pt x="9230" y="6603"/>
                </a:lnTo>
                <a:lnTo>
                  <a:pt x="9287" y="6621"/>
                </a:lnTo>
                <a:lnTo>
                  <a:pt x="9342" y="6642"/>
                </a:lnTo>
                <a:lnTo>
                  <a:pt x="9396" y="6673"/>
                </a:lnTo>
                <a:lnTo>
                  <a:pt x="9443" y="6706"/>
                </a:lnTo>
                <a:lnTo>
                  <a:pt x="9489" y="6742"/>
                </a:lnTo>
                <a:lnTo>
                  <a:pt x="9528" y="6790"/>
                </a:lnTo>
                <a:lnTo>
                  <a:pt x="9566" y="6841"/>
                </a:lnTo>
                <a:lnTo>
                  <a:pt x="9598" y="6887"/>
                </a:lnTo>
                <a:lnTo>
                  <a:pt x="9631" y="6950"/>
                </a:lnTo>
                <a:lnTo>
                  <a:pt x="9653" y="7011"/>
                </a:lnTo>
                <a:lnTo>
                  <a:pt x="9676" y="7070"/>
                </a:lnTo>
                <a:lnTo>
                  <a:pt x="9687" y="7134"/>
                </a:lnTo>
                <a:lnTo>
                  <a:pt x="9693" y="7205"/>
                </a:lnTo>
                <a:lnTo>
                  <a:pt x="9699" y="7272"/>
                </a:lnTo>
                <a:lnTo>
                  <a:pt x="9693" y="7346"/>
                </a:lnTo>
                <a:lnTo>
                  <a:pt x="9687" y="7409"/>
                </a:lnTo>
                <a:lnTo>
                  <a:pt x="9676" y="7481"/>
                </a:lnTo>
                <a:lnTo>
                  <a:pt x="9653" y="7540"/>
                </a:lnTo>
                <a:lnTo>
                  <a:pt x="9631" y="7602"/>
                </a:lnTo>
                <a:lnTo>
                  <a:pt x="9598" y="7659"/>
                </a:lnTo>
                <a:lnTo>
                  <a:pt x="9566" y="7710"/>
                </a:lnTo>
                <a:lnTo>
                  <a:pt x="9528" y="7761"/>
                </a:lnTo>
                <a:lnTo>
                  <a:pt x="9489" y="7806"/>
                </a:lnTo>
                <a:lnTo>
                  <a:pt x="9443" y="7845"/>
                </a:lnTo>
                <a:lnTo>
                  <a:pt x="9396" y="7876"/>
                </a:lnTo>
                <a:lnTo>
                  <a:pt x="9342" y="7907"/>
                </a:lnTo>
                <a:lnTo>
                  <a:pt x="9287" y="7931"/>
                </a:lnTo>
                <a:lnTo>
                  <a:pt x="9230" y="7946"/>
                </a:lnTo>
                <a:lnTo>
                  <a:pt x="9172" y="7960"/>
                </a:lnTo>
                <a:lnTo>
                  <a:pt x="9115" y="7965"/>
                </a:lnTo>
                <a:lnTo>
                  <a:pt x="3264" y="7965"/>
                </a:lnTo>
                <a:lnTo>
                  <a:pt x="3207" y="7960"/>
                </a:lnTo>
                <a:lnTo>
                  <a:pt x="3146" y="7946"/>
                </a:lnTo>
                <a:lnTo>
                  <a:pt x="3092" y="7931"/>
                </a:lnTo>
                <a:lnTo>
                  <a:pt x="3039" y="7907"/>
                </a:lnTo>
                <a:lnTo>
                  <a:pt x="2988" y="7876"/>
                </a:lnTo>
                <a:lnTo>
                  <a:pt x="2939" y="7845"/>
                </a:lnTo>
                <a:lnTo>
                  <a:pt x="2893" y="7806"/>
                </a:lnTo>
                <a:lnTo>
                  <a:pt x="2855" y="7761"/>
                </a:lnTo>
                <a:lnTo>
                  <a:pt x="2813" y="7710"/>
                </a:lnTo>
                <a:lnTo>
                  <a:pt x="2783" y="7659"/>
                </a:lnTo>
                <a:lnTo>
                  <a:pt x="2752" y="7602"/>
                </a:lnTo>
                <a:lnTo>
                  <a:pt x="2729" y="7540"/>
                </a:lnTo>
                <a:lnTo>
                  <a:pt x="2706" y="7481"/>
                </a:lnTo>
                <a:lnTo>
                  <a:pt x="2694" y="7409"/>
                </a:lnTo>
                <a:lnTo>
                  <a:pt x="2683" y="7346"/>
                </a:lnTo>
                <a:lnTo>
                  <a:pt x="2680" y="7272"/>
                </a:lnTo>
                <a:lnTo>
                  <a:pt x="2683" y="7205"/>
                </a:lnTo>
                <a:lnTo>
                  <a:pt x="2694" y="7134"/>
                </a:lnTo>
                <a:lnTo>
                  <a:pt x="2706" y="7070"/>
                </a:lnTo>
                <a:lnTo>
                  <a:pt x="2729" y="7011"/>
                </a:lnTo>
                <a:lnTo>
                  <a:pt x="2752" y="6950"/>
                </a:lnTo>
                <a:lnTo>
                  <a:pt x="2783" y="6887"/>
                </a:lnTo>
                <a:lnTo>
                  <a:pt x="2813" y="6841"/>
                </a:lnTo>
                <a:lnTo>
                  <a:pt x="2855" y="6790"/>
                </a:lnTo>
                <a:lnTo>
                  <a:pt x="2893" y="6742"/>
                </a:lnTo>
                <a:lnTo>
                  <a:pt x="2939" y="6706"/>
                </a:lnTo>
                <a:lnTo>
                  <a:pt x="2988" y="6673"/>
                </a:lnTo>
                <a:lnTo>
                  <a:pt x="3039" y="6642"/>
                </a:lnTo>
                <a:lnTo>
                  <a:pt x="3092" y="6621"/>
                </a:lnTo>
                <a:lnTo>
                  <a:pt x="3146" y="6603"/>
                </a:lnTo>
                <a:lnTo>
                  <a:pt x="3207" y="6593"/>
                </a:lnTo>
                <a:lnTo>
                  <a:pt x="3264" y="6586"/>
                </a:lnTo>
              </a:path>
              <a:path w="21600" h="21600">
                <a:moveTo>
                  <a:pt x="16612" y="4584"/>
                </a:moveTo>
                <a:lnTo>
                  <a:pt x="16640" y="4587"/>
                </a:lnTo>
                <a:lnTo>
                  <a:pt x="16673" y="4592"/>
                </a:lnTo>
                <a:lnTo>
                  <a:pt x="16706" y="4605"/>
                </a:lnTo>
                <a:lnTo>
                  <a:pt x="16738" y="4615"/>
                </a:lnTo>
                <a:lnTo>
                  <a:pt x="16772" y="4628"/>
                </a:lnTo>
                <a:lnTo>
                  <a:pt x="16801" y="4649"/>
                </a:lnTo>
                <a:lnTo>
                  <a:pt x="16864" y="4694"/>
                </a:lnTo>
                <a:lnTo>
                  <a:pt x="16932" y="4747"/>
                </a:lnTo>
                <a:lnTo>
                  <a:pt x="16991" y="4808"/>
                </a:lnTo>
                <a:lnTo>
                  <a:pt x="17057" y="4875"/>
                </a:lnTo>
                <a:lnTo>
                  <a:pt x="17192" y="5033"/>
                </a:lnTo>
                <a:lnTo>
                  <a:pt x="17333" y="5201"/>
                </a:lnTo>
                <a:lnTo>
                  <a:pt x="17427" y="5311"/>
                </a:lnTo>
                <a:lnTo>
                  <a:pt x="17569" y="5477"/>
                </a:lnTo>
                <a:lnTo>
                  <a:pt x="17702" y="5635"/>
                </a:lnTo>
                <a:lnTo>
                  <a:pt x="17764" y="5714"/>
                </a:lnTo>
                <a:lnTo>
                  <a:pt x="17816" y="5790"/>
                </a:lnTo>
                <a:lnTo>
                  <a:pt x="17860" y="5863"/>
                </a:lnTo>
                <a:lnTo>
                  <a:pt x="17897" y="5941"/>
                </a:lnTo>
                <a:lnTo>
                  <a:pt x="17917" y="5979"/>
                </a:lnTo>
                <a:lnTo>
                  <a:pt x="17926" y="6015"/>
                </a:lnTo>
                <a:lnTo>
                  <a:pt x="17941" y="6050"/>
                </a:lnTo>
                <a:lnTo>
                  <a:pt x="17946" y="6089"/>
                </a:lnTo>
                <a:lnTo>
                  <a:pt x="17949" y="6127"/>
                </a:lnTo>
                <a:lnTo>
                  <a:pt x="17952" y="6164"/>
                </a:lnTo>
                <a:lnTo>
                  <a:pt x="17952" y="6203"/>
                </a:lnTo>
                <a:lnTo>
                  <a:pt x="17946" y="6242"/>
                </a:lnTo>
                <a:lnTo>
                  <a:pt x="17941" y="6275"/>
                </a:lnTo>
                <a:lnTo>
                  <a:pt x="17929" y="6320"/>
                </a:lnTo>
                <a:lnTo>
                  <a:pt x="17917" y="6359"/>
                </a:lnTo>
                <a:lnTo>
                  <a:pt x="17894" y="6402"/>
                </a:lnTo>
                <a:lnTo>
                  <a:pt x="17873" y="6441"/>
                </a:lnTo>
                <a:lnTo>
                  <a:pt x="17846" y="6483"/>
                </a:lnTo>
                <a:lnTo>
                  <a:pt x="17816" y="6525"/>
                </a:lnTo>
                <a:lnTo>
                  <a:pt x="17782" y="6568"/>
                </a:lnTo>
                <a:lnTo>
                  <a:pt x="14012" y="10994"/>
                </a:lnTo>
                <a:lnTo>
                  <a:pt x="13974" y="11040"/>
                </a:lnTo>
                <a:lnTo>
                  <a:pt x="13931" y="11079"/>
                </a:lnTo>
                <a:lnTo>
                  <a:pt x="13892" y="11112"/>
                </a:lnTo>
                <a:lnTo>
                  <a:pt x="13850" y="11150"/>
                </a:lnTo>
                <a:lnTo>
                  <a:pt x="13808" y="11178"/>
                </a:lnTo>
                <a:lnTo>
                  <a:pt x="13762" y="11206"/>
                </a:lnTo>
                <a:lnTo>
                  <a:pt x="13719" y="11229"/>
                </a:lnTo>
                <a:lnTo>
                  <a:pt x="13670" y="11252"/>
                </a:lnTo>
                <a:lnTo>
                  <a:pt x="13627" y="11274"/>
                </a:lnTo>
                <a:lnTo>
                  <a:pt x="13581" y="11295"/>
                </a:lnTo>
                <a:lnTo>
                  <a:pt x="13532" y="11306"/>
                </a:lnTo>
                <a:lnTo>
                  <a:pt x="13483" y="11324"/>
                </a:lnTo>
                <a:lnTo>
                  <a:pt x="13439" y="11331"/>
                </a:lnTo>
                <a:lnTo>
                  <a:pt x="13391" y="11341"/>
                </a:lnTo>
                <a:lnTo>
                  <a:pt x="13342" y="11344"/>
                </a:lnTo>
                <a:lnTo>
                  <a:pt x="13298" y="11347"/>
                </a:lnTo>
                <a:lnTo>
                  <a:pt x="13250" y="11347"/>
                </a:lnTo>
                <a:lnTo>
                  <a:pt x="13204" y="11344"/>
                </a:lnTo>
                <a:lnTo>
                  <a:pt x="13158" y="11341"/>
                </a:lnTo>
                <a:lnTo>
                  <a:pt x="13115" y="11326"/>
                </a:lnTo>
                <a:lnTo>
                  <a:pt x="13071" y="11320"/>
                </a:lnTo>
                <a:lnTo>
                  <a:pt x="13030" y="11302"/>
                </a:lnTo>
                <a:lnTo>
                  <a:pt x="12985" y="11288"/>
                </a:lnTo>
                <a:lnTo>
                  <a:pt x="12948" y="11265"/>
                </a:lnTo>
                <a:lnTo>
                  <a:pt x="12910" y="11242"/>
                </a:lnTo>
                <a:lnTo>
                  <a:pt x="12876" y="11213"/>
                </a:lnTo>
                <a:lnTo>
                  <a:pt x="12841" y="11185"/>
                </a:lnTo>
                <a:lnTo>
                  <a:pt x="12810" y="11153"/>
                </a:lnTo>
                <a:lnTo>
                  <a:pt x="12782" y="11112"/>
                </a:lnTo>
                <a:lnTo>
                  <a:pt x="12755" y="11079"/>
                </a:lnTo>
                <a:lnTo>
                  <a:pt x="12729" y="11033"/>
                </a:lnTo>
                <a:lnTo>
                  <a:pt x="12706" y="10991"/>
                </a:lnTo>
                <a:lnTo>
                  <a:pt x="12689" y="10941"/>
                </a:lnTo>
                <a:lnTo>
                  <a:pt x="12674" y="10888"/>
                </a:lnTo>
                <a:lnTo>
                  <a:pt x="12585" y="10783"/>
                </a:lnTo>
                <a:lnTo>
                  <a:pt x="12544" y="10768"/>
                </a:lnTo>
                <a:lnTo>
                  <a:pt x="12505" y="10742"/>
                </a:lnTo>
                <a:lnTo>
                  <a:pt x="12467" y="10718"/>
                </a:lnTo>
                <a:lnTo>
                  <a:pt x="12433" y="10691"/>
                </a:lnTo>
                <a:lnTo>
                  <a:pt x="12402" y="10663"/>
                </a:lnTo>
                <a:lnTo>
                  <a:pt x="12372" y="10632"/>
                </a:lnTo>
                <a:lnTo>
                  <a:pt x="12343" y="10604"/>
                </a:lnTo>
                <a:lnTo>
                  <a:pt x="12317" y="10573"/>
                </a:lnTo>
                <a:lnTo>
                  <a:pt x="12294" y="10534"/>
                </a:lnTo>
                <a:lnTo>
                  <a:pt x="12274" y="10500"/>
                </a:lnTo>
                <a:lnTo>
                  <a:pt x="12254" y="10467"/>
                </a:lnTo>
                <a:lnTo>
                  <a:pt x="12237" y="10428"/>
                </a:lnTo>
                <a:lnTo>
                  <a:pt x="12220" y="10389"/>
                </a:lnTo>
                <a:lnTo>
                  <a:pt x="12208" y="10352"/>
                </a:lnTo>
                <a:lnTo>
                  <a:pt x="12188" y="10272"/>
                </a:lnTo>
                <a:lnTo>
                  <a:pt x="12176" y="10186"/>
                </a:lnTo>
                <a:lnTo>
                  <a:pt x="12168" y="10097"/>
                </a:lnTo>
                <a:lnTo>
                  <a:pt x="12173" y="10010"/>
                </a:lnTo>
                <a:lnTo>
                  <a:pt x="12182" y="9924"/>
                </a:lnTo>
                <a:lnTo>
                  <a:pt x="12196" y="9836"/>
                </a:lnTo>
                <a:lnTo>
                  <a:pt x="12217" y="9747"/>
                </a:lnTo>
                <a:lnTo>
                  <a:pt x="12246" y="9656"/>
                </a:lnTo>
                <a:lnTo>
                  <a:pt x="12279" y="9574"/>
                </a:lnTo>
                <a:lnTo>
                  <a:pt x="12323" y="9477"/>
                </a:lnTo>
                <a:lnTo>
                  <a:pt x="12372" y="9383"/>
                </a:lnTo>
                <a:lnTo>
                  <a:pt x="12433" y="9296"/>
                </a:lnTo>
                <a:lnTo>
                  <a:pt x="12496" y="9210"/>
                </a:lnTo>
                <a:lnTo>
                  <a:pt x="16266" y="4786"/>
                </a:lnTo>
                <a:lnTo>
                  <a:pt x="16305" y="4747"/>
                </a:lnTo>
                <a:lnTo>
                  <a:pt x="16338" y="4708"/>
                </a:lnTo>
                <a:lnTo>
                  <a:pt x="16377" y="4681"/>
                </a:lnTo>
                <a:lnTo>
                  <a:pt x="16410" y="4651"/>
                </a:lnTo>
                <a:lnTo>
                  <a:pt x="16446" y="4635"/>
                </a:lnTo>
                <a:lnTo>
                  <a:pt x="16479" y="4615"/>
                </a:lnTo>
                <a:lnTo>
                  <a:pt x="16513" y="4599"/>
                </a:lnTo>
                <a:lnTo>
                  <a:pt x="16545" y="4592"/>
                </a:lnTo>
                <a:lnTo>
                  <a:pt x="16574" y="4587"/>
                </a:lnTo>
                <a:lnTo>
                  <a:pt x="16612" y="4584"/>
                </a:lnTo>
              </a:path>
              <a:path w="21600" h="21600">
                <a:moveTo>
                  <a:pt x="1882" y="3557"/>
                </a:moveTo>
                <a:lnTo>
                  <a:pt x="14780" y="3557"/>
                </a:lnTo>
                <a:lnTo>
                  <a:pt x="13785" y="4726"/>
                </a:lnTo>
                <a:lnTo>
                  <a:pt x="2993" y="4726"/>
                </a:lnTo>
                <a:lnTo>
                  <a:pt x="2896" y="4730"/>
                </a:lnTo>
                <a:lnTo>
                  <a:pt x="2800" y="4737"/>
                </a:lnTo>
                <a:lnTo>
                  <a:pt x="2706" y="4752"/>
                </a:lnTo>
                <a:lnTo>
                  <a:pt x="2614" y="4768"/>
                </a:lnTo>
                <a:lnTo>
                  <a:pt x="2522" y="4791"/>
                </a:lnTo>
                <a:lnTo>
                  <a:pt x="2432" y="4829"/>
                </a:lnTo>
                <a:lnTo>
                  <a:pt x="2349" y="4861"/>
                </a:lnTo>
                <a:lnTo>
                  <a:pt x="2260" y="4900"/>
                </a:lnTo>
                <a:lnTo>
                  <a:pt x="2176" y="4944"/>
                </a:lnTo>
                <a:lnTo>
                  <a:pt x="2099" y="4995"/>
                </a:lnTo>
                <a:lnTo>
                  <a:pt x="2018" y="5048"/>
                </a:lnTo>
                <a:lnTo>
                  <a:pt x="1942" y="5104"/>
                </a:lnTo>
                <a:lnTo>
                  <a:pt x="1866" y="5168"/>
                </a:lnTo>
                <a:lnTo>
                  <a:pt x="1797" y="5232"/>
                </a:lnTo>
                <a:lnTo>
                  <a:pt x="1727" y="5303"/>
                </a:lnTo>
                <a:lnTo>
                  <a:pt x="1661" y="5372"/>
                </a:lnTo>
                <a:lnTo>
                  <a:pt x="1601" y="5451"/>
                </a:lnTo>
                <a:lnTo>
                  <a:pt x="1541" y="5533"/>
                </a:lnTo>
                <a:lnTo>
                  <a:pt x="1486" y="5614"/>
                </a:lnTo>
                <a:lnTo>
                  <a:pt x="1434" y="5699"/>
                </a:lnTo>
                <a:lnTo>
                  <a:pt x="1382" y="5795"/>
                </a:lnTo>
                <a:lnTo>
                  <a:pt x="1336" y="5884"/>
                </a:lnTo>
                <a:lnTo>
                  <a:pt x="1298" y="5982"/>
                </a:lnTo>
                <a:lnTo>
                  <a:pt x="1256" y="6078"/>
                </a:lnTo>
                <a:lnTo>
                  <a:pt x="1227" y="6178"/>
                </a:lnTo>
                <a:lnTo>
                  <a:pt x="1195" y="6280"/>
                </a:lnTo>
                <a:lnTo>
                  <a:pt x="1169" y="6386"/>
                </a:lnTo>
                <a:lnTo>
                  <a:pt x="1149" y="6492"/>
                </a:lnTo>
                <a:lnTo>
                  <a:pt x="1135" y="6601"/>
                </a:lnTo>
                <a:lnTo>
                  <a:pt x="1117" y="6711"/>
                </a:lnTo>
                <a:lnTo>
                  <a:pt x="1114" y="6825"/>
                </a:lnTo>
                <a:lnTo>
                  <a:pt x="1114" y="6938"/>
                </a:lnTo>
                <a:lnTo>
                  <a:pt x="1114" y="18219"/>
                </a:lnTo>
                <a:lnTo>
                  <a:pt x="1114" y="18332"/>
                </a:lnTo>
                <a:lnTo>
                  <a:pt x="1117" y="18445"/>
                </a:lnTo>
                <a:lnTo>
                  <a:pt x="1135" y="18552"/>
                </a:lnTo>
                <a:lnTo>
                  <a:pt x="1149" y="18665"/>
                </a:lnTo>
                <a:lnTo>
                  <a:pt x="1169" y="18771"/>
                </a:lnTo>
                <a:lnTo>
                  <a:pt x="1195" y="18878"/>
                </a:lnTo>
                <a:lnTo>
                  <a:pt x="1227" y="18976"/>
                </a:lnTo>
                <a:lnTo>
                  <a:pt x="1256" y="19078"/>
                </a:lnTo>
                <a:lnTo>
                  <a:pt x="1298" y="19177"/>
                </a:lnTo>
                <a:lnTo>
                  <a:pt x="1336" y="19272"/>
                </a:lnTo>
                <a:lnTo>
                  <a:pt x="1382" y="19362"/>
                </a:lnTo>
                <a:lnTo>
                  <a:pt x="1434" y="19458"/>
                </a:lnTo>
                <a:lnTo>
                  <a:pt x="1486" y="19542"/>
                </a:lnTo>
                <a:lnTo>
                  <a:pt x="1541" y="19621"/>
                </a:lnTo>
                <a:lnTo>
                  <a:pt x="1601" y="19705"/>
                </a:lnTo>
                <a:lnTo>
                  <a:pt x="1661" y="19784"/>
                </a:lnTo>
                <a:lnTo>
                  <a:pt x="1727" y="19853"/>
                </a:lnTo>
                <a:lnTo>
                  <a:pt x="1797" y="19922"/>
                </a:lnTo>
                <a:lnTo>
                  <a:pt x="1866" y="19988"/>
                </a:lnTo>
                <a:lnTo>
                  <a:pt x="1942" y="20054"/>
                </a:lnTo>
                <a:lnTo>
                  <a:pt x="2018" y="20113"/>
                </a:lnTo>
                <a:lnTo>
                  <a:pt x="2099" y="20164"/>
                </a:lnTo>
                <a:lnTo>
                  <a:pt x="2176" y="20212"/>
                </a:lnTo>
                <a:lnTo>
                  <a:pt x="2260" y="20258"/>
                </a:lnTo>
                <a:lnTo>
                  <a:pt x="2349" y="20292"/>
                </a:lnTo>
                <a:lnTo>
                  <a:pt x="2432" y="20330"/>
                </a:lnTo>
                <a:lnTo>
                  <a:pt x="2522" y="20358"/>
                </a:lnTo>
                <a:lnTo>
                  <a:pt x="2614" y="20385"/>
                </a:lnTo>
                <a:lnTo>
                  <a:pt x="2706" y="20403"/>
                </a:lnTo>
                <a:lnTo>
                  <a:pt x="2800" y="20418"/>
                </a:lnTo>
                <a:lnTo>
                  <a:pt x="2896" y="20427"/>
                </a:lnTo>
                <a:lnTo>
                  <a:pt x="2993" y="20427"/>
                </a:lnTo>
                <a:lnTo>
                  <a:pt x="15488" y="20427"/>
                </a:lnTo>
                <a:lnTo>
                  <a:pt x="15584" y="20427"/>
                </a:lnTo>
                <a:lnTo>
                  <a:pt x="15677" y="20418"/>
                </a:lnTo>
                <a:lnTo>
                  <a:pt x="15774" y="20403"/>
                </a:lnTo>
                <a:lnTo>
                  <a:pt x="15863" y="20385"/>
                </a:lnTo>
                <a:lnTo>
                  <a:pt x="15958" y="20358"/>
                </a:lnTo>
                <a:lnTo>
                  <a:pt x="16044" y="20330"/>
                </a:lnTo>
                <a:lnTo>
                  <a:pt x="16136" y="20292"/>
                </a:lnTo>
                <a:lnTo>
                  <a:pt x="16217" y="20258"/>
                </a:lnTo>
                <a:lnTo>
                  <a:pt x="16303" y="20212"/>
                </a:lnTo>
                <a:lnTo>
                  <a:pt x="16381" y="20164"/>
                </a:lnTo>
                <a:lnTo>
                  <a:pt x="16463" y="20113"/>
                </a:lnTo>
                <a:lnTo>
                  <a:pt x="16536" y="20054"/>
                </a:lnTo>
                <a:lnTo>
                  <a:pt x="16611" y="19988"/>
                </a:lnTo>
                <a:lnTo>
                  <a:pt x="16683" y="19922"/>
                </a:lnTo>
                <a:lnTo>
                  <a:pt x="16752" y="19853"/>
                </a:lnTo>
                <a:lnTo>
                  <a:pt x="16818" y="19784"/>
                </a:lnTo>
                <a:lnTo>
                  <a:pt x="16882" y="19705"/>
                </a:lnTo>
                <a:lnTo>
                  <a:pt x="16939" y="19628"/>
                </a:lnTo>
                <a:lnTo>
                  <a:pt x="16994" y="19542"/>
                </a:lnTo>
                <a:lnTo>
                  <a:pt x="17047" y="19458"/>
                </a:lnTo>
                <a:lnTo>
                  <a:pt x="17094" y="19369"/>
                </a:lnTo>
                <a:lnTo>
                  <a:pt x="17140" y="19272"/>
                </a:lnTo>
                <a:lnTo>
                  <a:pt x="17180" y="19177"/>
                </a:lnTo>
                <a:lnTo>
                  <a:pt x="17218" y="19078"/>
                </a:lnTo>
                <a:lnTo>
                  <a:pt x="17256" y="18984"/>
                </a:lnTo>
                <a:lnTo>
                  <a:pt x="17286" y="18878"/>
                </a:lnTo>
                <a:lnTo>
                  <a:pt x="17310" y="18771"/>
                </a:lnTo>
                <a:lnTo>
                  <a:pt x="17330" y="18665"/>
                </a:lnTo>
                <a:lnTo>
                  <a:pt x="17348" y="18552"/>
                </a:lnTo>
                <a:lnTo>
                  <a:pt x="17356" y="18445"/>
                </a:lnTo>
                <a:lnTo>
                  <a:pt x="17362" y="18332"/>
                </a:lnTo>
                <a:lnTo>
                  <a:pt x="17367" y="18219"/>
                </a:lnTo>
                <a:lnTo>
                  <a:pt x="17367" y="12412"/>
                </a:lnTo>
                <a:lnTo>
                  <a:pt x="17367" y="8626"/>
                </a:lnTo>
                <a:lnTo>
                  <a:pt x="18481" y="7320"/>
                </a:lnTo>
                <a:lnTo>
                  <a:pt x="18481" y="19386"/>
                </a:lnTo>
                <a:lnTo>
                  <a:pt x="18478" y="19504"/>
                </a:lnTo>
                <a:lnTo>
                  <a:pt x="18470" y="19614"/>
                </a:lnTo>
                <a:lnTo>
                  <a:pt x="18456" y="19725"/>
                </a:lnTo>
                <a:lnTo>
                  <a:pt x="18438" y="19830"/>
                </a:lnTo>
                <a:lnTo>
                  <a:pt x="18418" y="19937"/>
                </a:lnTo>
                <a:lnTo>
                  <a:pt x="18392" y="20046"/>
                </a:lnTo>
                <a:lnTo>
                  <a:pt x="18366" y="20146"/>
                </a:lnTo>
                <a:lnTo>
                  <a:pt x="18332" y="20251"/>
                </a:lnTo>
                <a:lnTo>
                  <a:pt x="18294" y="20345"/>
                </a:lnTo>
                <a:lnTo>
                  <a:pt x="18251" y="20442"/>
                </a:lnTo>
                <a:lnTo>
                  <a:pt x="18205" y="20534"/>
                </a:lnTo>
                <a:lnTo>
                  <a:pt x="18159" y="20621"/>
                </a:lnTo>
                <a:lnTo>
                  <a:pt x="18105" y="20707"/>
                </a:lnTo>
                <a:lnTo>
                  <a:pt x="18050" y="20794"/>
                </a:lnTo>
                <a:lnTo>
                  <a:pt x="17991" y="20873"/>
                </a:lnTo>
                <a:lnTo>
                  <a:pt x="17926" y="20952"/>
                </a:lnTo>
                <a:lnTo>
                  <a:pt x="17863" y="21025"/>
                </a:lnTo>
                <a:lnTo>
                  <a:pt x="17795" y="21092"/>
                </a:lnTo>
                <a:lnTo>
                  <a:pt x="17726" y="21161"/>
                </a:lnTo>
                <a:lnTo>
                  <a:pt x="17650" y="21219"/>
                </a:lnTo>
                <a:lnTo>
                  <a:pt x="17575" y="21277"/>
                </a:lnTo>
                <a:lnTo>
                  <a:pt x="17497" y="21329"/>
                </a:lnTo>
                <a:lnTo>
                  <a:pt x="17411" y="21378"/>
                </a:lnTo>
                <a:lnTo>
                  <a:pt x="17330" y="21421"/>
                </a:lnTo>
                <a:lnTo>
                  <a:pt x="17243" y="21465"/>
                </a:lnTo>
                <a:lnTo>
                  <a:pt x="17155" y="21500"/>
                </a:lnTo>
                <a:lnTo>
                  <a:pt x="17068" y="21527"/>
                </a:lnTo>
                <a:lnTo>
                  <a:pt x="16976" y="21552"/>
                </a:lnTo>
                <a:lnTo>
                  <a:pt x="16884" y="21574"/>
                </a:lnTo>
                <a:lnTo>
                  <a:pt x="16792" y="21583"/>
                </a:lnTo>
                <a:lnTo>
                  <a:pt x="16694" y="21596"/>
                </a:lnTo>
                <a:lnTo>
                  <a:pt x="16596" y="21600"/>
                </a:lnTo>
                <a:lnTo>
                  <a:pt x="1882" y="21600"/>
                </a:lnTo>
                <a:lnTo>
                  <a:pt x="1785" y="21596"/>
                </a:lnTo>
                <a:lnTo>
                  <a:pt x="1690" y="21583"/>
                </a:lnTo>
                <a:lnTo>
                  <a:pt x="1598" y="21574"/>
                </a:lnTo>
                <a:lnTo>
                  <a:pt x="1503" y="21552"/>
                </a:lnTo>
                <a:lnTo>
                  <a:pt x="1411" y="21527"/>
                </a:lnTo>
                <a:lnTo>
                  <a:pt x="1325" y="21500"/>
                </a:lnTo>
                <a:lnTo>
                  <a:pt x="1233" y="21465"/>
                </a:lnTo>
                <a:lnTo>
                  <a:pt x="1149" y="21421"/>
                </a:lnTo>
                <a:lnTo>
                  <a:pt x="1066" y="21378"/>
                </a:lnTo>
                <a:lnTo>
                  <a:pt x="982" y="21329"/>
                </a:lnTo>
                <a:lnTo>
                  <a:pt x="905" y="21277"/>
                </a:lnTo>
                <a:lnTo>
                  <a:pt x="830" y="21219"/>
                </a:lnTo>
                <a:lnTo>
                  <a:pt x="758" y="21161"/>
                </a:lnTo>
                <a:lnTo>
                  <a:pt x="683" y="21092"/>
                </a:lnTo>
                <a:lnTo>
                  <a:pt x="617" y="21025"/>
                </a:lnTo>
                <a:lnTo>
                  <a:pt x="550" y="20952"/>
                </a:lnTo>
                <a:lnTo>
                  <a:pt x="487" y="20873"/>
                </a:lnTo>
                <a:lnTo>
                  <a:pt x="430" y="20794"/>
                </a:lnTo>
                <a:lnTo>
                  <a:pt x="372" y="20707"/>
                </a:lnTo>
                <a:lnTo>
                  <a:pt x="320" y="20621"/>
                </a:lnTo>
                <a:lnTo>
                  <a:pt x="271" y="20534"/>
                </a:lnTo>
                <a:lnTo>
                  <a:pt x="228" y="20442"/>
                </a:lnTo>
                <a:lnTo>
                  <a:pt x="185" y="20345"/>
                </a:lnTo>
                <a:lnTo>
                  <a:pt x="148" y="20251"/>
                </a:lnTo>
                <a:lnTo>
                  <a:pt x="113" y="20146"/>
                </a:lnTo>
                <a:lnTo>
                  <a:pt x="84" y="20046"/>
                </a:lnTo>
                <a:lnTo>
                  <a:pt x="58" y="19937"/>
                </a:lnTo>
                <a:lnTo>
                  <a:pt x="38" y="19830"/>
                </a:lnTo>
                <a:lnTo>
                  <a:pt x="21" y="19725"/>
                </a:lnTo>
                <a:lnTo>
                  <a:pt x="12" y="19614"/>
                </a:lnTo>
                <a:lnTo>
                  <a:pt x="3" y="19504"/>
                </a:lnTo>
                <a:lnTo>
                  <a:pt x="0" y="19386"/>
                </a:lnTo>
                <a:lnTo>
                  <a:pt x="0" y="5770"/>
                </a:lnTo>
                <a:lnTo>
                  <a:pt x="3" y="5655"/>
                </a:lnTo>
                <a:lnTo>
                  <a:pt x="12" y="5546"/>
                </a:lnTo>
                <a:lnTo>
                  <a:pt x="21" y="5431"/>
                </a:lnTo>
                <a:lnTo>
                  <a:pt x="38" y="5328"/>
                </a:lnTo>
                <a:lnTo>
                  <a:pt x="58" y="5217"/>
                </a:lnTo>
                <a:lnTo>
                  <a:pt x="84" y="5110"/>
                </a:lnTo>
                <a:lnTo>
                  <a:pt x="113" y="5009"/>
                </a:lnTo>
                <a:lnTo>
                  <a:pt x="148" y="4905"/>
                </a:lnTo>
                <a:lnTo>
                  <a:pt x="185" y="4809"/>
                </a:lnTo>
                <a:lnTo>
                  <a:pt x="228" y="4719"/>
                </a:lnTo>
                <a:lnTo>
                  <a:pt x="271" y="4622"/>
                </a:lnTo>
                <a:lnTo>
                  <a:pt x="320" y="4535"/>
                </a:lnTo>
                <a:lnTo>
                  <a:pt x="372" y="4449"/>
                </a:lnTo>
                <a:lnTo>
                  <a:pt x="430" y="4363"/>
                </a:lnTo>
                <a:lnTo>
                  <a:pt x="487" y="4283"/>
                </a:lnTo>
                <a:lnTo>
                  <a:pt x="550" y="4204"/>
                </a:lnTo>
                <a:lnTo>
                  <a:pt x="617" y="4129"/>
                </a:lnTo>
                <a:lnTo>
                  <a:pt x="683" y="4061"/>
                </a:lnTo>
                <a:lnTo>
                  <a:pt x="758" y="3997"/>
                </a:lnTo>
                <a:lnTo>
                  <a:pt x="830" y="3937"/>
                </a:lnTo>
                <a:lnTo>
                  <a:pt x="905" y="3878"/>
                </a:lnTo>
                <a:lnTo>
                  <a:pt x="982" y="3827"/>
                </a:lnTo>
                <a:lnTo>
                  <a:pt x="1066" y="3776"/>
                </a:lnTo>
                <a:lnTo>
                  <a:pt x="1149" y="3735"/>
                </a:lnTo>
                <a:lnTo>
                  <a:pt x="1233" y="3692"/>
                </a:lnTo>
                <a:lnTo>
                  <a:pt x="1325" y="3661"/>
                </a:lnTo>
                <a:lnTo>
                  <a:pt x="1411" y="3629"/>
                </a:lnTo>
                <a:lnTo>
                  <a:pt x="1503" y="3602"/>
                </a:lnTo>
                <a:lnTo>
                  <a:pt x="1598" y="3582"/>
                </a:lnTo>
                <a:lnTo>
                  <a:pt x="1690" y="3572"/>
                </a:lnTo>
                <a:lnTo>
                  <a:pt x="1785" y="3564"/>
                </a:lnTo>
                <a:lnTo>
                  <a:pt x="1882" y="3557"/>
                </a:lnTo>
              </a:path>
              <a:path w="21600" h="21600">
                <a:moveTo>
                  <a:pt x="19702" y="1185"/>
                </a:moveTo>
                <a:lnTo>
                  <a:pt x="19753" y="1185"/>
                </a:lnTo>
                <a:lnTo>
                  <a:pt x="19802" y="1185"/>
                </a:lnTo>
                <a:lnTo>
                  <a:pt x="19848" y="1188"/>
                </a:lnTo>
                <a:lnTo>
                  <a:pt x="19897" y="1195"/>
                </a:lnTo>
                <a:lnTo>
                  <a:pt x="19946" y="1206"/>
                </a:lnTo>
                <a:lnTo>
                  <a:pt x="19994" y="1216"/>
                </a:lnTo>
                <a:lnTo>
                  <a:pt x="20038" y="1234"/>
                </a:lnTo>
                <a:lnTo>
                  <a:pt x="20087" y="1249"/>
                </a:lnTo>
                <a:lnTo>
                  <a:pt x="20131" y="1271"/>
                </a:lnTo>
                <a:lnTo>
                  <a:pt x="20176" y="1295"/>
                </a:lnTo>
                <a:lnTo>
                  <a:pt x="20223" y="1320"/>
                </a:lnTo>
                <a:lnTo>
                  <a:pt x="20268" y="1347"/>
                </a:lnTo>
                <a:lnTo>
                  <a:pt x="20306" y="1379"/>
                </a:lnTo>
                <a:lnTo>
                  <a:pt x="20349" y="1410"/>
                </a:lnTo>
                <a:lnTo>
                  <a:pt x="20388" y="1448"/>
                </a:lnTo>
                <a:lnTo>
                  <a:pt x="20430" y="1489"/>
                </a:lnTo>
                <a:lnTo>
                  <a:pt x="20464" y="1527"/>
                </a:lnTo>
                <a:lnTo>
                  <a:pt x="20552" y="1634"/>
                </a:lnTo>
                <a:lnTo>
                  <a:pt x="20585" y="1680"/>
                </a:lnTo>
                <a:lnTo>
                  <a:pt x="20623" y="1726"/>
                </a:lnTo>
                <a:lnTo>
                  <a:pt x="20653" y="1769"/>
                </a:lnTo>
                <a:lnTo>
                  <a:pt x="20678" y="1818"/>
                </a:lnTo>
                <a:lnTo>
                  <a:pt x="20709" y="1871"/>
                </a:lnTo>
                <a:lnTo>
                  <a:pt x="20735" y="1921"/>
                </a:lnTo>
                <a:lnTo>
                  <a:pt x="20752" y="1973"/>
                </a:lnTo>
                <a:lnTo>
                  <a:pt x="20773" y="2026"/>
                </a:lnTo>
                <a:lnTo>
                  <a:pt x="20791" y="2075"/>
                </a:lnTo>
                <a:lnTo>
                  <a:pt x="20807" y="2136"/>
                </a:lnTo>
                <a:lnTo>
                  <a:pt x="20818" y="2185"/>
                </a:lnTo>
                <a:lnTo>
                  <a:pt x="20830" y="2246"/>
                </a:lnTo>
                <a:lnTo>
                  <a:pt x="20834" y="2302"/>
                </a:lnTo>
                <a:lnTo>
                  <a:pt x="20842" y="2358"/>
                </a:lnTo>
                <a:lnTo>
                  <a:pt x="20844" y="2414"/>
                </a:lnTo>
                <a:lnTo>
                  <a:pt x="20844" y="2472"/>
                </a:lnTo>
                <a:lnTo>
                  <a:pt x="20844" y="2526"/>
                </a:lnTo>
                <a:lnTo>
                  <a:pt x="20842" y="2585"/>
                </a:lnTo>
                <a:lnTo>
                  <a:pt x="20834" y="2641"/>
                </a:lnTo>
                <a:lnTo>
                  <a:pt x="20830" y="2692"/>
                </a:lnTo>
                <a:lnTo>
                  <a:pt x="20818" y="2751"/>
                </a:lnTo>
                <a:lnTo>
                  <a:pt x="20807" y="2806"/>
                </a:lnTo>
                <a:lnTo>
                  <a:pt x="20791" y="2858"/>
                </a:lnTo>
                <a:lnTo>
                  <a:pt x="20773" y="2911"/>
                </a:lnTo>
                <a:lnTo>
                  <a:pt x="20752" y="2970"/>
                </a:lnTo>
                <a:lnTo>
                  <a:pt x="20735" y="3019"/>
                </a:lnTo>
                <a:lnTo>
                  <a:pt x="20709" y="3072"/>
                </a:lnTo>
                <a:lnTo>
                  <a:pt x="20678" y="3118"/>
                </a:lnTo>
                <a:lnTo>
                  <a:pt x="20653" y="3166"/>
                </a:lnTo>
                <a:lnTo>
                  <a:pt x="20623" y="3215"/>
                </a:lnTo>
                <a:lnTo>
                  <a:pt x="20585" y="3261"/>
                </a:lnTo>
                <a:lnTo>
                  <a:pt x="20552" y="3304"/>
                </a:lnTo>
                <a:lnTo>
                  <a:pt x="18697" y="5484"/>
                </a:lnTo>
                <a:lnTo>
                  <a:pt x="18666" y="5517"/>
                </a:lnTo>
                <a:lnTo>
                  <a:pt x="18628" y="5556"/>
                </a:lnTo>
                <a:lnTo>
                  <a:pt x="18597" y="5584"/>
                </a:lnTo>
                <a:lnTo>
                  <a:pt x="18565" y="5604"/>
                </a:lnTo>
                <a:lnTo>
                  <a:pt x="18530" y="5625"/>
                </a:lnTo>
                <a:lnTo>
                  <a:pt x="18505" y="5635"/>
                </a:lnTo>
                <a:lnTo>
                  <a:pt x="18478" y="5639"/>
                </a:lnTo>
                <a:lnTo>
                  <a:pt x="18452" y="5645"/>
                </a:lnTo>
                <a:lnTo>
                  <a:pt x="18424" y="5639"/>
                </a:lnTo>
                <a:lnTo>
                  <a:pt x="18401" y="5635"/>
                </a:lnTo>
                <a:lnTo>
                  <a:pt x="18375" y="5625"/>
                </a:lnTo>
                <a:lnTo>
                  <a:pt x="18349" y="5609"/>
                </a:lnTo>
                <a:lnTo>
                  <a:pt x="18326" y="5593"/>
                </a:lnTo>
                <a:lnTo>
                  <a:pt x="18300" y="5570"/>
                </a:lnTo>
                <a:lnTo>
                  <a:pt x="18257" y="5517"/>
                </a:lnTo>
                <a:lnTo>
                  <a:pt x="18208" y="5456"/>
                </a:lnTo>
                <a:lnTo>
                  <a:pt x="18159" y="5382"/>
                </a:lnTo>
                <a:lnTo>
                  <a:pt x="18061" y="5216"/>
                </a:lnTo>
                <a:lnTo>
                  <a:pt x="18007" y="5127"/>
                </a:lnTo>
                <a:lnTo>
                  <a:pt x="17946" y="5036"/>
                </a:lnTo>
                <a:lnTo>
                  <a:pt x="17880" y="4945"/>
                </a:lnTo>
                <a:lnTo>
                  <a:pt x="17811" y="4860"/>
                </a:lnTo>
                <a:lnTo>
                  <a:pt x="17722" y="4751"/>
                </a:lnTo>
                <a:lnTo>
                  <a:pt x="17644" y="4671"/>
                </a:lnTo>
                <a:lnTo>
                  <a:pt x="17569" y="4594"/>
                </a:lnTo>
                <a:lnTo>
                  <a:pt x="17496" y="4528"/>
                </a:lnTo>
                <a:lnTo>
                  <a:pt x="17420" y="4459"/>
                </a:lnTo>
                <a:lnTo>
                  <a:pt x="17275" y="4339"/>
                </a:lnTo>
                <a:lnTo>
                  <a:pt x="17215" y="4286"/>
                </a:lnTo>
                <a:lnTo>
                  <a:pt x="17158" y="4231"/>
                </a:lnTo>
                <a:lnTo>
                  <a:pt x="17116" y="4176"/>
                </a:lnTo>
                <a:lnTo>
                  <a:pt x="17097" y="4148"/>
                </a:lnTo>
                <a:lnTo>
                  <a:pt x="17080" y="4120"/>
                </a:lnTo>
                <a:lnTo>
                  <a:pt x="17065" y="4092"/>
                </a:lnTo>
                <a:lnTo>
                  <a:pt x="17060" y="4065"/>
                </a:lnTo>
                <a:lnTo>
                  <a:pt x="17054" y="4031"/>
                </a:lnTo>
                <a:lnTo>
                  <a:pt x="17048" y="4003"/>
                </a:lnTo>
                <a:lnTo>
                  <a:pt x="17054" y="3969"/>
                </a:lnTo>
                <a:lnTo>
                  <a:pt x="17057" y="3937"/>
                </a:lnTo>
                <a:lnTo>
                  <a:pt x="17065" y="3901"/>
                </a:lnTo>
                <a:lnTo>
                  <a:pt x="17080" y="3865"/>
                </a:lnTo>
                <a:lnTo>
                  <a:pt x="17100" y="3827"/>
                </a:lnTo>
                <a:lnTo>
                  <a:pt x="17125" y="3793"/>
                </a:lnTo>
                <a:lnTo>
                  <a:pt x="17152" y="3754"/>
                </a:lnTo>
                <a:lnTo>
                  <a:pt x="17188" y="3707"/>
                </a:lnTo>
                <a:lnTo>
                  <a:pt x="19040" y="1527"/>
                </a:lnTo>
                <a:lnTo>
                  <a:pt x="19080" y="1489"/>
                </a:lnTo>
                <a:lnTo>
                  <a:pt x="19115" y="1448"/>
                </a:lnTo>
                <a:lnTo>
                  <a:pt x="19158" y="1410"/>
                </a:lnTo>
                <a:lnTo>
                  <a:pt x="19200" y="1379"/>
                </a:lnTo>
                <a:lnTo>
                  <a:pt x="19243" y="1347"/>
                </a:lnTo>
                <a:lnTo>
                  <a:pt x="19287" y="1320"/>
                </a:lnTo>
                <a:lnTo>
                  <a:pt x="19325" y="1295"/>
                </a:lnTo>
                <a:lnTo>
                  <a:pt x="19371" y="1271"/>
                </a:lnTo>
                <a:lnTo>
                  <a:pt x="19420" y="1249"/>
                </a:lnTo>
                <a:lnTo>
                  <a:pt x="19466" y="1234"/>
                </a:lnTo>
                <a:lnTo>
                  <a:pt x="19512" y="1216"/>
                </a:lnTo>
                <a:lnTo>
                  <a:pt x="19558" y="1206"/>
                </a:lnTo>
                <a:lnTo>
                  <a:pt x="19607" y="1195"/>
                </a:lnTo>
                <a:lnTo>
                  <a:pt x="19653" y="1188"/>
                </a:lnTo>
                <a:lnTo>
                  <a:pt x="19702" y="1185"/>
                </a:lnTo>
              </a:path>
              <a:path w="21600" h="21600">
                <a:moveTo>
                  <a:pt x="21002" y="211"/>
                </a:moveTo>
                <a:lnTo>
                  <a:pt x="21057" y="216"/>
                </a:lnTo>
                <a:lnTo>
                  <a:pt x="21117" y="221"/>
                </a:lnTo>
                <a:lnTo>
                  <a:pt x="21170" y="239"/>
                </a:lnTo>
                <a:lnTo>
                  <a:pt x="21224" y="262"/>
                </a:lnTo>
                <a:lnTo>
                  <a:pt x="21282" y="293"/>
                </a:lnTo>
                <a:lnTo>
                  <a:pt x="21330" y="326"/>
                </a:lnTo>
                <a:lnTo>
                  <a:pt x="21379" y="369"/>
                </a:lnTo>
                <a:lnTo>
                  <a:pt x="21425" y="415"/>
                </a:lnTo>
                <a:lnTo>
                  <a:pt x="21468" y="466"/>
                </a:lnTo>
                <a:lnTo>
                  <a:pt x="21502" y="525"/>
                </a:lnTo>
                <a:lnTo>
                  <a:pt x="21532" y="586"/>
                </a:lnTo>
                <a:lnTo>
                  <a:pt x="21555" y="652"/>
                </a:lnTo>
                <a:lnTo>
                  <a:pt x="21572" y="716"/>
                </a:lnTo>
                <a:lnTo>
                  <a:pt x="21589" y="785"/>
                </a:lnTo>
                <a:lnTo>
                  <a:pt x="21597" y="849"/>
                </a:lnTo>
                <a:lnTo>
                  <a:pt x="21597" y="915"/>
                </a:lnTo>
                <a:lnTo>
                  <a:pt x="21597" y="981"/>
                </a:lnTo>
                <a:lnTo>
                  <a:pt x="21589" y="1050"/>
                </a:lnTo>
                <a:lnTo>
                  <a:pt x="21572" y="1119"/>
                </a:lnTo>
                <a:lnTo>
                  <a:pt x="21555" y="1183"/>
                </a:lnTo>
                <a:lnTo>
                  <a:pt x="21532" y="1244"/>
                </a:lnTo>
                <a:lnTo>
                  <a:pt x="21502" y="1308"/>
                </a:lnTo>
                <a:lnTo>
                  <a:pt x="21468" y="1365"/>
                </a:lnTo>
                <a:lnTo>
                  <a:pt x="21425" y="1415"/>
                </a:lnTo>
                <a:lnTo>
                  <a:pt x="21260" y="1606"/>
                </a:lnTo>
                <a:lnTo>
                  <a:pt x="21218" y="1652"/>
                </a:lnTo>
                <a:lnTo>
                  <a:pt x="21184" y="1680"/>
                </a:lnTo>
                <a:lnTo>
                  <a:pt x="21166" y="1688"/>
                </a:lnTo>
                <a:lnTo>
                  <a:pt x="21146" y="1698"/>
                </a:lnTo>
                <a:lnTo>
                  <a:pt x="21132" y="1698"/>
                </a:lnTo>
                <a:lnTo>
                  <a:pt x="21117" y="1698"/>
                </a:lnTo>
                <a:lnTo>
                  <a:pt x="21100" y="1695"/>
                </a:lnTo>
                <a:lnTo>
                  <a:pt x="21091" y="1688"/>
                </a:lnTo>
                <a:lnTo>
                  <a:pt x="21063" y="1670"/>
                </a:lnTo>
                <a:lnTo>
                  <a:pt x="21039" y="1642"/>
                </a:lnTo>
                <a:lnTo>
                  <a:pt x="21014" y="1603"/>
                </a:lnTo>
                <a:lnTo>
                  <a:pt x="20990" y="1563"/>
                </a:lnTo>
                <a:lnTo>
                  <a:pt x="20966" y="1514"/>
                </a:lnTo>
                <a:lnTo>
                  <a:pt x="20909" y="1406"/>
                </a:lnTo>
                <a:lnTo>
                  <a:pt x="20884" y="1351"/>
                </a:lnTo>
                <a:lnTo>
                  <a:pt x="20847" y="1297"/>
                </a:lnTo>
                <a:lnTo>
                  <a:pt x="20811" y="1240"/>
                </a:lnTo>
                <a:lnTo>
                  <a:pt x="20767" y="1185"/>
                </a:lnTo>
                <a:lnTo>
                  <a:pt x="20723" y="1137"/>
                </a:lnTo>
                <a:lnTo>
                  <a:pt x="20677" y="1093"/>
                </a:lnTo>
                <a:lnTo>
                  <a:pt x="20630" y="1055"/>
                </a:lnTo>
                <a:lnTo>
                  <a:pt x="20581" y="1019"/>
                </a:lnTo>
                <a:lnTo>
                  <a:pt x="20491" y="956"/>
                </a:lnTo>
                <a:lnTo>
                  <a:pt x="20447" y="925"/>
                </a:lnTo>
                <a:lnTo>
                  <a:pt x="20413" y="896"/>
                </a:lnTo>
                <a:lnTo>
                  <a:pt x="20382" y="870"/>
                </a:lnTo>
                <a:lnTo>
                  <a:pt x="20355" y="841"/>
                </a:lnTo>
                <a:lnTo>
                  <a:pt x="20341" y="813"/>
                </a:lnTo>
                <a:lnTo>
                  <a:pt x="20338" y="795"/>
                </a:lnTo>
                <a:lnTo>
                  <a:pt x="20333" y="777"/>
                </a:lnTo>
                <a:lnTo>
                  <a:pt x="20333" y="759"/>
                </a:lnTo>
                <a:lnTo>
                  <a:pt x="20338" y="742"/>
                </a:lnTo>
                <a:lnTo>
                  <a:pt x="20341" y="721"/>
                </a:lnTo>
                <a:lnTo>
                  <a:pt x="20348" y="701"/>
                </a:lnTo>
                <a:lnTo>
                  <a:pt x="20375" y="660"/>
                </a:lnTo>
                <a:lnTo>
                  <a:pt x="20410" y="609"/>
                </a:lnTo>
                <a:lnTo>
                  <a:pt x="20574" y="415"/>
                </a:lnTo>
                <a:lnTo>
                  <a:pt x="20623" y="369"/>
                </a:lnTo>
                <a:lnTo>
                  <a:pt x="20671" y="326"/>
                </a:lnTo>
                <a:lnTo>
                  <a:pt x="20720" y="293"/>
                </a:lnTo>
                <a:lnTo>
                  <a:pt x="20775" y="262"/>
                </a:lnTo>
                <a:lnTo>
                  <a:pt x="20827" y="239"/>
                </a:lnTo>
                <a:lnTo>
                  <a:pt x="20887" y="221"/>
                </a:lnTo>
                <a:lnTo>
                  <a:pt x="20942" y="216"/>
                </a:lnTo>
                <a:lnTo>
                  <a:pt x="21002" y="211"/>
                </a:lnTo>
              </a:path>
              <a:path w="21600" h="21600">
                <a:moveTo>
                  <a:pt x="18838" y="0"/>
                </a:moveTo>
                <a:lnTo>
                  <a:pt x="18878" y="0"/>
                </a:lnTo>
                <a:lnTo>
                  <a:pt x="18916" y="0"/>
                </a:lnTo>
                <a:lnTo>
                  <a:pt x="18953" y="6"/>
                </a:lnTo>
                <a:lnTo>
                  <a:pt x="18991" y="20"/>
                </a:lnTo>
                <a:lnTo>
                  <a:pt x="19028" y="30"/>
                </a:lnTo>
                <a:lnTo>
                  <a:pt x="19063" y="50"/>
                </a:lnTo>
                <a:lnTo>
                  <a:pt x="19097" y="76"/>
                </a:lnTo>
                <a:lnTo>
                  <a:pt x="19131" y="104"/>
                </a:lnTo>
                <a:lnTo>
                  <a:pt x="19161" y="137"/>
                </a:lnTo>
                <a:lnTo>
                  <a:pt x="19187" y="168"/>
                </a:lnTo>
                <a:lnTo>
                  <a:pt x="19212" y="211"/>
                </a:lnTo>
                <a:lnTo>
                  <a:pt x="19230" y="244"/>
                </a:lnTo>
                <a:lnTo>
                  <a:pt x="19250" y="293"/>
                </a:lnTo>
                <a:lnTo>
                  <a:pt x="19261" y="331"/>
                </a:lnTo>
                <a:lnTo>
                  <a:pt x="19273" y="377"/>
                </a:lnTo>
                <a:lnTo>
                  <a:pt x="19276" y="420"/>
                </a:lnTo>
                <a:lnTo>
                  <a:pt x="19279" y="466"/>
                </a:lnTo>
                <a:lnTo>
                  <a:pt x="19276" y="512"/>
                </a:lnTo>
                <a:lnTo>
                  <a:pt x="19270" y="553"/>
                </a:lnTo>
                <a:lnTo>
                  <a:pt x="19261" y="599"/>
                </a:lnTo>
                <a:lnTo>
                  <a:pt x="19250" y="642"/>
                </a:lnTo>
                <a:lnTo>
                  <a:pt x="19230" y="685"/>
                </a:lnTo>
                <a:lnTo>
                  <a:pt x="19212" y="725"/>
                </a:lnTo>
                <a:lnTo>
                  <a:pt x="19187" y="764"/>
                </a:lnTo>
                <a:lnTo>
                  <a:pt x="19161" y="798"/>
                </a:lnTo>
                <a:lnTo>
                  <a:pt x="15532" y="5051"/>
                </a:lnTo>
                <a:lnTo>
                  <a:pt x="15503" y="5081"/>
                </a:lnTo>
                <a:lnTo>
                  <a:pt x="15471" y="5109"/>
                </a:lnTo>
                <a:lnTo>
                  <a:pt x="15437" y="5134"/>
                </a:lnTo>
                <a:lnTo>
                  <a:pt x="15404" y="5155"/>
                </a:lnTo>
                <a:lnTo>
                  <a:pt x="15365" y="5168"/>
                </a:lnTo>
                <a:lnTo>
                  <a:pt x="15325" y="5176"/>
                </a:lnTo>
                <a:lnTo>
                  <a:pt x="15289" y="5186"/>
                </a:lnTo>
                <a:lnTo>
                  <a:pt x="15250" y="5186"/>
                </a:lnTo>
                <a:lnTo>
                  <a:pt x="15210" y="5186"/>
                </a:lnTo>
                <a:lnTo>
                  <a:pt x="15174" y="5176"/>
                </a:lnTo>
                <a:lnTo>
                  <a:pt x="15135" y="5168"/>
                </a:lnTo>
                <a:lnTo>
                  <a:pt x="15100" y="5155"/>
                </a:lnTo>
                <a:lnTo>
                  <a:pt x="15066" y="5134"/>
                </a:lnTo>
                <a:lnTo>
                  <a:pt x="15033" y="5109"/>
                </a:lnTo>
                <a:lnTo>
                  <a:pt x="14999" y="5081"/>
                </a:lnTo>
                <a:lnTo>
                  <a:pt x="14968" y="5051"/>
                </a:lnTo>
                <a:lnTo>
                  <a:pt x="14942" y="5013"/>
                </a:lnTo>
                <a:lnTo>
                  <a:pt x="14916" y="4978"/>
                </a:lnTo>
                <a:lnTo>
                  <a:pt x="14896" y="4939"/>
                </a:lnTo>
                <a:lnTo>
                  <a:pt x="14879" y="4895"/>
                </a:lnTo>
                <a:lnTo>
                  <a:pt x="14870" y="4854"/>
                </a:lnTo>
                <a:lnTo>
                  <a:pt x="14857" y="4808"/>
                </a:lnTo>
                <a:lnTo>
                  <a:pt x="14850" y="4765"/>
                </a:lnTo>
                <a:lnTo>
                  <a:pt x="14850" y="4719"/>
                </a:lnTo>
                <a:lnTo>
                  <a:pt x="14850" y="4673"/>
                </a:lnTo>
                <a:lnTo>
                  <a:pt x="14857" y="4628"/>
                </a:lnTo>
                <a:lnTo>
                  <a:pt x="14870" y="4587"/>
                </a:lnTo>
                <a:lnTo>
                  <a:pt x="14879" y="4543"/>
                </a:lnTo>
                <a:lnTo>
                  <a:pt x="14896" y="4504"/>
                </a:lnTo>
                <a:lnTo>
                  <a:pt x="14916" y="4462"/>
                </a:lnTo>
                <a:lnTo>
                  <a:pt x="14942" y="4426"/>
                </a:lnTo>
                <a:lnTo>
                  <a:pt x="14968" y="4390"/>
                </a:lnTo>
                <a:lnTo>
                  <a:pt x="18597" y="137"/>
                </a:lnTo>
                <a:lnTo>
                  <a:pt x="18623" y="104"/>
                </a:lnTo>
                <a:lnTo>
                  <a:pt x="18660" y="76"/>
                </a:lnTo>
                <a:lnTo>
                  <a:pt x="18692" y="50"/>
                </a:lnTo>
                <a:lnTo>
                  <a:pt x="18729" y="30"/>
                </a:lnTo>
                <a:lnTo>
                  <a:pt x="18763" y="20"/>
                </a:lnTo>
                <a:lnTo>
                  <a:pt x="18801" y="6"/>
                </a:lnTo>
                <a:lnTo>
                  <a:pt x="18838" y="0"/>
                </a:lnTo>
                <a:close/>
              </a:path>
            </a:pathLst>
          </a:custGeom>
          <a:solidFill>
            <a:srgbClr val="C00000"/>
          </a:solidFill>
          <a:ln w="9525" cap="flat" cmpd="sng">
            <a:noFill/>
            <a:prstDash val="solid"/>
            <a:round/>
          </a:ln>
        </p:spPr>
      </p:sp>
      <p:sp>
        <p:nvSpPr>
          <p:cNvPr id="779" name="圆角矩形"/>
          <p:cNvSpPr>
            <a:spLocks/>
          </p:cNvSpPr>
          <p:nvPr/>
        </p:nvSpPr>
        <p:spPr>
          <a:xfrm>
            <a:off x="5257875" y="3601330"/>
            <a:ext cx="6490543" cy="986700"/>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eaLnBrk="1" fontAlgn="auto" latinLnBrk="0" hangingPunct="1">
              <a:lnSpc>
                <a:spcPct val="100000"/>
              </a:lnSpc>
              <a:spcBef>
                <a:spcPts val="0"/>
              </a:spcBef>
              <a:spcAft>
                <a:spcPts val="0"/>
              </a:spcAft>
              <a:buNone/>
            </a:pPr>
            <a:r>
              <a:rPr lang="zh-CN" altLang="en-US" sz="2400" b="1" u="none" strike="noStrike" kern="1200" cap="none" spc="0" baseline="0">
                <a:solidFill>
                  <a:schemeClr val="tx1"/>
                </a:solidFill>
                <a:latin typeface="微软雅黑" charset="0"/>
                <a:ea typeface="微软雅黑" charset="0"/>
                <a:cs typeface="微软雅黑" charset="0"/>
              </a:rPr>
              <a:t>高速公路、支线机场、高铁动脉、普速铁路、</a:t>
            </a:r>
            <a:endParaRPr lang="en-US" altLang="zh-CN" sz="2400" b="1" u="none" strike="noStrike" kern="1200" cap="none" spc="0" baseline="0">
              <a:solidFill>
                <a:schemeClr val="tx1"/>
              </a:solidFill>
              <a:latin typeface="微软雅黑" charset="0"/>
              <a:ea typeface="微软雅黑" charset="0"/>
              <a:cs typeface="微软雅黑" charset="0"/>
            </a:endParaRPr>
          </a:p>
          <a:p>
            <a:pPr marL="0" indent="0" algn="just" eaLnBrk="1" fontAlgn="auto" latinLnBrk="0" hangingPunct="1">
              <a:lnSpc>
                <a:spcPct val="100000"/>
              </a:lnSpc>
              <a:spcBef>
                <a:spcPts val="0"/>
              </a:spcBef>
              <a:spcAft>
                <a:spcPts val="0"/>
              </a:spcAft>
              <a:buNone/>
            </a:pPr>
            <a:r>
              <a:rPr lang="zh-CN" altLang="en-US" sz="2400" b="1" u="none" strike="noStrike" kern="1200" cap="none" spc="0" baseline="0">
                <a:solidFill>
                  <a:schemeClr val="tx1"/>
                </a:solidFill>
                <a:latin typeface="微软雅黑" charset="0"/>
                <a:ea typeface="微软雅黑" charset="0"/>
                <a:cs typeface="微软雅黑" charset="0"/>
              </a:rPr>
              <a:t>普通公路</a:t>
            </a:r>
          </a:p>
        </p:txBody>
      </p:sp>
      <p:sp>
        <p:nvSpPr>
          <p:cNvPr id="780" name="圆角矩形"/>
          <p:cNvSpPr>
            <a:spLocks/>
          </p:cNvSpPr>
          <p:nvPr/>
        </p:nvSpPr>
        <p:spPr>
          <a:xfrm>
            <a:off x="5276925" y="5010717"/>
            <a:ext cx="6490543" cy="959501"/>
          </a:xfrm>
          <a:prstGeom prst="roundRect">
            <a:avLst>
              <a:gd name="adj" fmla="val 16666"/>
            </a:avLst>
          </a:prstGeom>
          <a:noFill/>
          <a:ln w="76200" cap="flat" cmpd="sng">
            <a:solidFill>
              <a:srgbClr val="FF7C80"/>
            </a:solidFill>
            <a:prstDash val="sysDot"/>
            <a:round/>
          </a:ln>
        </p:spPr>
        <p:txBody>
          <a:bodyPr vert="horz" wrap="square" lIns="91438" tIns="45719" rIns="91438" bIns="45719" anchor="ctr" anchorCtr="0">
            <a:prstTxWarp prst="textNoShape">
              <a:avLst/>
            </a:prstTxWarp>
          </a:bodyPr>
          <a:lstStyle/>
          <a:p>
            <a:pPr marL="0" indent="0" algn="just" eaLnBrk="1" fontAlgn="auto" latinLnBrk="0" hangingPunct="1">
              <a:lnSpc>
                <a:spcPct val="100000"/>
              </a:lnSpc>
              <a:spcBef>
                <a:spcPts val="0"/>
              </a:spcBef>
              <a:spcAft>
                <a:spcPts val="0"/>
              </a:spcAft>
              <a:buNone/>
            </a:pPr>
            <a:r>
              <a:rPr lang="zh-CN" altLang="en-US" sz="2400" b="1" u="none" strike="noStrike" kern="1200" cap="none" spc="0" baseline="0">
                <a:solidFill>
                  <a:schemeClr val="tx1"/>
                </a:solidFill>
                <a:latin typeface="微软雅黑" charset="0"/>
                <a:ea typeface="微软雅黑" charset="0"/>
                <a:cs typeface="微软雅黑" charset="0"/>
              </a:rPr>
              <a:t>实现全方位、各方式、多层次的互联互通</a:t>
            </a:r>
          </a:p>
        </p:txBody>
      </p:sp>
      <p:grpSp>
        <p:nvGrpSpPr>
          <p:cNvPr id="783" name="组合"/>
          <p:cNvGrpSpPr>
            <a:grpSpLocks/>
          </p:cNvGrpSpPr>
          <p:nvPr/>
        </p:nvGrpSpPr>
        <p:grpSpPr>
          <a:xfrm>
            <a:off x="120748" y="3711639"/>
            <a:ext cx="4243994" cy="714855"/>
            <a:chOff x="120748" y="3711639"/>
            <a:chExt cx="4243994" cy="714855"/>
          </a:xfrm>
        </p:grpSpPr>
        <p:sp>
          <p:nvSpPr>
            <p:cNvPr id="781" name="圆角矩形"/>
            <p:cNvSpPr>
              <a:spLocks/>
            </p:cNvSpPr>
            <p:nvPr/>
          </p:nvSpPr>
          <p:spPr>
            <a:xfrm>
              <a:off x="354667" y="3711639"/>
              <a:ext cx="4010075" cy="714855"/>
            </a:xfrm>
            <a:prstGeom prst="roundRect">
              <a:avLst>
                <a:gd name="adj" fmla="val 50000"/>
              </a:avLst>
            </a:prstGeom>
            <a:solidFill>
              <a:srgbClr val="C00000"/>
            </a:solidFill>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782" name="矩形"/>
            <p:cNvSpPr>
              <a:spLocks/>
            </p:cNvSpPr>
            <p:nvPr/>
          </p:nvSpPr>
          <p:spPr>
            <a:xfrm>
              <a:off x="120748" y="3884397"/>
              <a:ext cx="4010074" cy="36933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lvl="1" indent="0" algn="ctr" eaLnBrk="1" fontAlgn="auto" latinLnBrk="0" hangingPunct="1">
                <a:lnSpc>
                  <a:spcPct val="100000"/>
                </a:lnSpc>
                <a:spcBef>
                  <a:spcPts val="0"/>
                </a:spcBef>
                <a:spcAft>
                  <a:spcPts val="0"/>
                </a:spcAft>
                <a:buNone/>
              </a:pPr>
              <a:r>
                <a:rPr lang="zh-CN" altLang="en-US" sz="1800" b="1" u="none" strike="noStrike" kern="0" cap="none" spc="0" baseline="0">
                  <a:solidFill>
                    <a:srgbClr val="FFFFFF"/>
                  </a:solidFill>
                  <a:latin typeface="微软雅黑" charset="0"/>
                  <a:ea typeface="微软雅黑" charset="0"/>
                  <a:cs typeface="微软雅黑" charset="0"/>
                </a:rPr>
                <a:t>完善综合运输网络</a:t>
              </a:r>
            </a:p>
          </p:txBody>
        </p:sp>
      </p:grpSp>
      <p:grpSp>
        <p:nvGrpSpPr>
          <p:cNvPr id="786" name="组合"/>
          <p:cNvGrpSpPr>
            <a:grpSpLocks/>
          </p:cNvGrpSpPr>
          <p:nvPr/>
        </p:nvGrpSpPr>
        <p:grpSpPr>
          <a:xfrm>
            <a:off x="88374" y="5051568"/>
            <a:ext cx="4270345" cy="714854"/>
            <a:chOff x="88374" y="5051568"/>
            <a:chExt cx="4270345" cy="714854"/>
          </a:xfrm>
        </p:grpSpPr>
        <p:sp>
          <p:nvSpPr>
            <p:cNvPr id="784" name="圆角矩形"/>
            <p:cNvSpPr>
              <a:spLocks/>
            </p:cNvSpPr>
            <p:nvPr/>
          </p:nvSpPr>
          <p:spPr>
            <a:xfrm>
              <a:off x="323745" y="5051568"/>
              <a:ext cx="4034975" cy="714854"/>
            </a:xfrm>
            <a:prstGeom prst="roundRect">
              <a:avLst>
                <a:gd name="adj" fmla="val 50000"/>
              </a:avLst>
            </a:prstGeom>
            <a:solidFill>
              <a:srgbClr val="C00000"/>
            </a:solidFill>
            <a:effectLst>
              <a:outerShdw blurRad="152400" dist="63500" dir="8100000" algn="tl" rotWithShape="0">
                <a:srgbClr val="000000">
                  <a:alpha val="29803"/>
                </a:srgbClr>
              </a:outerShdw>
            </a:effectLst>
            <a:scene3d>
              <a:camera prst="legacyObliqueFront"/>
              <a:lightRig rig="legacyFlat4" dir="t"/>
            </a:scene3d>
            <a:sp3d prstMaterial="legacyMatte">
              <a:bevelT w="13500" h="13500" prst="angle"/>
              <a:bevelB w="13500" h="13500" prst="angle"/>
            </a:sp3d>
          </p:spPr>
        </p:sp>
        <p:sp>
          <p:nvSpPr>
            <p:cNvPr id="785" name="矩形"/>
            <p:cNvSpPr>
              <a:spLocks/>
            </p:cNvSpPr>
            <p:nvPr/>
          </p:nvSpPr>
          <p:spPr>
            <a:xfrm>
              <a:off x="88374" y="5224328"/>
              <a:ext cx="4034973" cy="369331"/>
            </a:xfrm>
            <a:prstGeom prst="rect">
              <a:avLst/>
            </a:prstGeom>
            <a:noFill/>
            <a:ln w="9525" cap="flat" cmpd="sng">
              <a:noFill/>
              <a:prstDash val="solid"/>
              <a:miter/>
            </a:ln>
          </p:spPr>
          <p:txBody>
            <a:bodyPr vert="horz" wrap="square" lIns="91440" tIns="45720" rIns="91440" bIns="45720" anchor="ctr" anchorCtr="1">
              <a:prstTxWarp prst="textNoShape">
                <a:avLst/>
              </a:prstTxWarp>
            </a:bodyPr>
            <a:lstStyle/>
            <a:p>
              <a:pPr marL="0" lvl="1" indent="0" algn="ctr" eaLnBrk="1" fontAlgn="auto" latinLnBrk="0" hangingPunct="1">
                <a:lnSpc>
                  <a:spcPct val="100000"/>
                </a:lnSpc>
                <a:spcBef>
                  <a:spcPts val="0"/>
                </a:spcBef>
                <a:spcAft>
                  <a:spcPts val="0"/>
                </a:spcAft>
                <a:buNone/>
              </a:pPr>
              <a:r>
                <a:rPr lang="zh-CN" altLang="en-US" sz="1800" b="1" u="none" strike="noStrike" kern="0" cap="none" spc="0" baseline="0">
                  <a:solidFill>
                    <a:srgbClr val="FFFFFF"/>
                  </a:solidFill>
                  <a:latin typeface="微软雅黑" charset="0"/>
                  <a:ea typeface="微软雅黑" charset="0"/>
                  <a:cs typeface="微软雅黑" charset="0"/>
                </a:rPr>
                <a:t>加快发展多式联运</a:t>
              </a:r>
            </a:p>
          </p:txBody>
        </p:sp>
      </p:grpSp>
      <p:pic>
        <p:nvPicPr>
          <p:cNvPr id="787"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78681500"/>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69"/>
                                        </p:tgtEl>
                                        <p:attrNameLst>
                                          <p:attrName>style.visibility</p:attrName>
                                        </p:attrNameLst>
                                      </p:cBhvr>
                                      <p:to>
                                        <p:strVal val="visible"/>
                                      </p:to>
                                    </p:set>
                                    <p:animEffect transition="in" filter="barn(outVertical)">
                                      <p:cBhvr>
                                        <p:cTn id="7" dur="500"/>
                                        <p:tgtEl>
                                          <p:spTgt spid="7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wipe(down)">
                                      <p:cBhvr>
                                        <p:cTn id="12" dur="500"/>
                                        <p:tgtEl>
                                          <p:spTgt spid="77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76"/>
                                        </p:tgtEl>
                                        <p:attrNameLst>
                                          <p:attrName>style.visibility</p:attrName>
                                        </p:attrNameLst>
                                      </p:cBhvr>
                                      <p:to>
                                        <p:strVal val="visible"/>
                                      </p:to>
                                    </p:set>
                                    <p:anim calcmode="lin" valueType="num">
                                      <p:cBhvr additive="base">
                                        <p:cTn id="17" dur="500" fill="hold"/>
                                        <p:tgtEl>
                                          <p:spTgt spid="776"/>
                                        </p:tgtEl>
                                        <p:attrNameLst>
                                          <p:attrName>ppt_x</p:attrName>
                                        </p:attrNameLst>
                                      </p:cBhvr>
                                      <p:tavLst>
                                        <p:tav tm="0">
                                          <p:val>
                                            <p:strVal val="#ppt_x"/>
                                          </p:val>
                                        </p:tav>
                                        <p:tav tm="100000">
                                          <p:val>
                                            <p:strVal val="#ppt_x"/>
                                          </p:val>
                                        </p:tav>
                                      </p:tavLst>
                                    </p:anim>
                                    <p:anim calcmode="lin" valueType="num">
                                      <p:cBhvr additive="base">
                                        <p:cTn id="18" dur="500" fill="hold"/>
                                        <p:tgtEl>
                                          <p:spTgt spid="77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771"/>
                                        </p:tgtEl>
                                        <p:attrNameLst>
                                          <p:attrName>style.visibility</p:attrName>
                                        </p:attrNameLst>
                                      </p:cBhvr>
                                      <p:to>
                                        <p:strVal val="visible"/>
                                      </p:to>
                                    </p:set>
                                    <p:animEffect transition="in" filter="blinds(horizontal)">
                                      <p:cBhvr>
                                        <p:cTn id="22" dur="500"/>
                                        <p:tgtEl>
                                          <p:spTgt spid="771"/>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773"/>
                                        </p:tgtEl>
                                        <p:attrNameLst>
                                          <p:attrName>style.visibility</p:attrName>
                                        </p:attrNameLst>
                                      </p:cBhvr>
                                      <p:to>
                                        <p:strVal val="visible"/>
                                      </p:to>
                                    </p:set>
                                    <p:animEffect transition="in" filter="wipe(down)">
                                      <p:cBhvr>
                                        <p:cTn id="26" dur="500"/>
                                        <p:tgtEl>
                                          <p:spTgt spid="77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3"/>
                                        </p:tgtEl>
                                        <p:attrNameLst>
                                          <p:attrName>style.visibility</p:attrName>
                                        </p:attrNameLst>
                                      </p:cBhvr>
                                      <p:to>
                                        <p:strVal val="visible"/>
                                      </p:to>
                                    </p:set>
                                    <p:anim calcmode="lin" valueType="num">
                                      <p:cBhvr additive="base">
                                        <p:cTn id="31" dur="500" fill="hold"/>
                                        <p:tgtEl>
                                          <p:spTgt spid="783"/>
                                        </p:tgtEl>
                                        <p:attrNameLst>
                                          <p:attrName>ppt_x</p:attrName>
                                        </p:attrNameLst>
                                      </p:cBhvr>
                                      <p:tavLst>
                                        <p:tav tm="0">
                                          <p:val>
                                            <p:strVal val="#ppt_x"/>
                                          </p:val>
                                        </p:tav>
                                        <p:tav tm="100000">
                                          <p:val>
                                            <p:strVal val="#ppt_x"/>
                                          </p:val>
                                        </p:tav>
                                      </p:tavLst>
                                    </p:anim>
                                    <p:anim calcmode="lin" valueType="num">
                                      <p:cBhvr additive="base">
                                        <p:cTn id="32" dur="500" fill="hold"/>
                                        <p:tgtEl>
                                          <p:spTgt spid="78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778"/>
                                        </p:tgtEl>
                                        <p:attrNameLst>
                                          <p:attrName>style.visibility</p:attrName>
                                        </p:attrNameLst>
                                      </p:cBhvr>
                                      <p:to>
                                        <p:strVal val="visible"/>
                                      </p:to>
                                    </p:set>
                                    <p:animEffect transition="in" filter="blinds(horizontal)">
                                      <p:cBhvr>
                                        <p:cTn id="36" dur="500"/>
                                        <p:tgtEl>
                                          <p:spTgt spid="778"/>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779"/>
                                        </p:tgtEl>
                                        <p:attrNameLst>
                                          <p:attrName>style.visibility</p:attrName>
                                        </p:attrNameLst>
                                      </p:cBhvr>
                                      <p:to>
                                        <p:strVal val="visible"/>
                                      </p:to>
                                    </p:set>
                                    <p:animEffect transition="in" filter="wipe(down)">
                                      <p:cBhvr>
                                        <p:cTn id="40" dur="500"/>
                                        <p:tgtEl>
                                          <p:spTgt spid="77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86"/>
                                        </p:tgtEl>
                                        <p:attrNameLst>
                                          <p:attrName>style.visibility</p:attrName>
                                        </p:attrNameLst>
                                      </p:cBhvr>
                                      <p:to>
                                        <p:strVal val="visible"/>
                                      </p:to>
                                    </p:set>
                                    <p:anim calcmode="lin" valueType="num">
                                      <p:cBhvr additive="base">
                                        <p:cTn id="45" dur="500" fill="hold"/>
                                        <p:tgtEl>
                                          <p:spTgt spid="786"/>
                                        </p:tgtEl>
                                        <p:attrNameLst>
                                          <p:attrName>ppt_x</p:attrName>
                                        </p:attrNameLst>
                                      </p:cBhvr>
                                      <p:tavLst>
                                        <p:tav tm="0">
                                          <p:val>
                                            <p:strVal val="#ppt_x"/>
                                          </p:val>
                                        </p:tav>
                                        <p:tav tm="100000">
                                          <p:val>
                                            <p:strVal val="#ppt_x"/>
                                          </p:val>
                                        </p:tav>
                                      </p:tavLst>
                                    </p:anim>
                                    <p:anim calcmode="lin" valueType="num">
                                      <p:cBhvr additive="base">
                                        <p:cTn id="46" dur="500" fill="hold"/>
                                        <p:tgtEl>
                                          <p:spTgt spid="786"/>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772"/>
                                        </p:tgtEl>
                                        <p:attrNameLst>
                                          <p:attrName>style.visibility</p:attrName>
                                        </p:attrNameLst>
                                      </p:cBhvr>
                                      <p:to>
                                        <p:strVal val="visible"/>
                                      </p:to>
                                    </p:set>
                                    <p:animEffect transition="in" filter="blinds(horizontal)">
                                      <p:cBhvr>
                                        <p:cTn id="50" dur="500"/>
                                        <p:tgtEl>
                                          <p:spTgt spid="772"/>
                                        </p:tgtEl>
                                      </p:cBhvr>
                                    </p:animEffect>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780"/>
                                        </p:tgtEl>
                                        <p:attrNameLst>
                                          <p:attrName>style.visibility</p:attrName>
                                        </p:attrNameLst>
                                      </p:cBhvr>
                                      <p:to>
                                        <p:strVal val="visible"/>
                                      </p:to>
                                    </p:set>
                                    <p:animEffect transition="in" filter="wipe(down)">
                                      <p:cBhvr>
                                        <p:cTn id="54"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71" grpId="0" animBg="1"/>
      <p:bldP spid="772" grpId="0" animBg="1"/>
      <p:bldP spid="773" grpId="0" animBg="1"/>
      <p:bldP spid="777" grpId="0" animBg="1"/>
      <p:bldP spid="778" grpId="0" animBg="1"/>
      <p:bldP spid="779" grpId="0" animBg="1"/>
      <p:bldP spid="7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794"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3</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进一步提高发展质量</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795" name="曲线"/>
          <p:cNvSpPr>
            <a:spLocks noChangeAspect="1"/>
          </p:cNvSpPr>
          <p:nvPr/>
        </p:nvSpPr>
        <p:spPr>
          <a:xfrm>
            <a:off x="-46750" y="3841537"/>
            <a:ext cx="445650" cy="651704"/>
          </a:xfrm>
          <a:custGeom>
            <a:avLst/>
            <a:gdLst>
              <a:gd name="T1" fmla="*/ 0 w 21600"/>
              <a:gd name="T2" fmla="*/ 0 h 21600"/>
              <a:gd name="T3" fmla="*/ 21600 w 21600"/>
              <a:gd name="T4" fmla="*/ 21600 h 21600"/>
            </a:gdLst>
            <a:ahLst/>
            <a:cxnLst/>
            <a:rect l="T1" t="T2" r="T3" b="T4"/>
            <a:pathLst>
              <a:path w="21600" h="21600">
                <a:moveTo>
                  <a:pt x="21600" y="14135"/>
                </a:moveTo>
                <a:cubicBezTo>
                  <a:pt x="21600" y="19058"/>
                  <a:pt x="21600" y="19058"/>
                  <a:pt x="21600" y="19058"/>
                </a:cubicBezTo>
                <a:cubicBezTo>
                  <a:pt x="21600" y="20488"/>
                  <a:pt x="19974" y="21600"/>
                  <a:pt x="17883" y="21600"/>
                </a:cubicBezTo>
                <a:cubicBezTo>
                  <a:pt x="11148" y="21600"/>
                  <a:pt x="11148" y="21600"/>
                  <a:pt x="11148" y="21600"/>
                </a:cubicBezTo>
                <a:cubicBezTo>
                  <a:pt x="9987" y="21600"/>
                  <a:pt x="9058" y="21281"/>
                  <a:pt x="8361" y="20804"/>
                </a:cubicBezTo>
                <a:cubicBezTo>
                  <a:pt x="1161" y="15881"/>
                  <a:pt x="1161" y="15881"/>
                  <a:pt x="1161" y="15881"/>
                </a:cubicBezTo>
                <a:cubicBezTo>
                  <a:pt x="464" y="15404"/>
                  <a:pt x="464" y="14929"/>
                  <a:pt x="1161" y="14452"/>
                </a:cubicBezTo>
                <a:cubicBezTo>
                  <a:pt x="1625" y="14135"/>
                  <a:pt x="1625" y="14135"/>
                  <a:pt x="1625" y="14135"/>
                </a:cubicBezTo>
                <a:cubicBezTo>
                  <a:pt x="1858" y="13975"/>
                  <a:pt x="2322" y="13817"/>
                  <a:pt x="2554" y="13817"/>
                </a:cubicBezTo>
                <a:cubicBezTo>
                  <a:pt x="3019" y="13817"/>
                  <a:pt x="3251" y="13975"/>
                  <a:pt x="3483" y="14135"/>
                </a:cubicBezTo>
                <a:cubicBezTo>
                  <a:pt x="7432" y="16675"/>
                  <a:pt x="7432" y="16675"/>
                  <a:pt x="7432" y="16675"/>
                </a:cubicBezTo>
                <a:cubicBezTo>
                  <a:pt x="7432" y="6987"/>
                  <a:pt x="7432" y="6987"/>
                  <a:pt x="7432" y="6987"/>
                </a:cubicBezTo>
                <a:cubicBezTo>
                  <a:pt x="7432" y="6352"/>
                  <a:pt x="7896" y="6035"/>
                  <a:pt x="8825" y="6035"/>
                </a:cubicBezTo>
                <a:cubicBezTo>
                  <a:pt x="9290" y="6035"/>
                  <a:pt x="9290" y="6035"/>
                  <a:pt x="9290" y="6035"/>
                </a:cubicBezTo>
                <a:cubicBezTo>
                  <a:pt x="9987" y="6035"/>
                  <a:pt x="10683" y="6352"/>
                  <a:pt x="10683" y="6987"/>
                </a:cubicBezTo>
                <a:cubicBezTo>
                  <a:pt x="10683" y="12388"/>
                  <a:pt x="10683" y="12388"/>
                  <a:pt x="10683" y="12388"/>
                </a:cubicBezTo>
                <a:cubicBezTo>
                  <a:pt x="11148" y="12228"/>
                  <a:pt x="11148" y="12228"/>
                  <a:pt x="11148" y="12228"/>
                </a:cubicBezTo>
                <a:cubicBezTo>
                  <a:pt x="11612" y="12228"/>
                  <a:pt x="11845" y="12228"/>
                  <a:pt x="12077" y="12228"/>
                </a:cubicBezTo>
                <a:cubicBezTo>
                  <a:pt x="13238" y="12228"/>
                  <a:pt x="13702" y="12388"/>
                  <a:pt x="13702" y="12388"/>
                </a:cubicBezTo>
                <a:cubicBezTo>
                  <a:pt x="13934" y="12388"/>
                  <a:pt x="13934" y="12388"/>
                  <a:pt x="13934" y="12388"/>
                </a:cubicBezTo>
                <a:cubicBezTo>
                  <a:pt x="13934" y="13182"/>
                  <a:pt x="13934" y="13182"/>
                  <a:pt x="13934" y="13182"/>
                </a:cubicBezTo>
                <a:cubicBezTo>
                  <a:pt x="13934" y="13182"/>
                  <a:pt x="13934" y="13340"/>
                  <a:pt x="14167" y="13340"/>
                </a:cubicBezTo>
                <a:cubicBezTo>
                  <a:pt x="14167" y="13340"/>
                  <a:pt x="14400" y="13182"/>
                  <a:pt x="14400" y="13182"/>
                </a:cubicBezTo>
                <a:cubicBezTo>
                  <a:pt x="14400" y="12388"/>
                  <a:pt x="14400" y="12388"/>
                  <a:pt x="14400" y="12388"/>
                </a:cubicBezTo>
                <a:cubicBezTo>
                  <a:pt x="14400" y="12388"/>
                  <a:pt x="14631" y="12388"/>
                  <a:pt x="15096" y="12388"/>
                </a:cubicBezTo>
                <a:cubicBezTo>
                  <a:pt x="15561" y="12388"/>
                  <a:pt x="16258" y="12546"/>
                  <a:pt x="16722" y="12704"/>
                </a:cubicBezTo>
                <a:cubicBezTo>
                  <a:pt x="16722" y="12704"/>
                  <a:pt x="16722" y="12704"/>
                  <a:pt x="16722" y="12704"/>
                </a:cubicBezTo>
                <a:cubicBezTo>
                  <a:pt x="16722" y="13500"/>
                  <a:pt x="16722" y="13500"/>
                  <a:pt x="16722" y="13500"/>
                </a:cubicBezTo>
                <a:cubicBezTo>
                  <a:pt x="16722" y="13500"/>
                  <a:pt x="16954" y="13657"/>
                  <a:pt x="16954" y="13657"/>
                </a:cubicBezTo>
                <a:cubicBezTo>
                  <a:pt x="17187" y="13657"/>
                  <a:pt x="17419" y="13500"/>
                  <a:pt x="17419" y="13500"/>
                </a:cubicBezTo>
                <a:cubicBezTo>
                  <a:pt x="17419" y="12546"/>
                  <a:pt x="17419" y="12546"/>
                  <a:pt x="17419" y="12546"/>
                </a:cubicBezTo>
                <a:cubicBezTo>
                  <a:pt x="17419" y="12546"/>
                  <a:pt x="17651" y="12546"/>
                  <a:pt x="17883" y="12546"/>
                </a:cubicBezTo>
                <a:cubicBezTo>
                  <a:pt x="18812" y="12546"/>
                  <a:pt x="19509" y="12863"/>
                  <a:pt x="19509" y="12863"/>
                </a:cubicBezTo>
                <a:cubicBezTo>
                  <a:pt x="19509" y="12863"/>
                  <a:pt x="19509" y="12863"/>
                  <a:pt x="19509" y="12863"/>
                </a:cubicBezTo>
                <a:cubicBezTo>
                  <a:pt x="19741" y="12863"/>
                  <a:pt x="19741" y="12863"/>
                  <a:pt x="19741" y="12863"/>
                </a:cubicBezTo>
                <a:cubicBezTo>
                  <a:pt x="19741" y="12863"/>
                  <a:pt x="19741" y="12863"/>
                  <a:pt x="19741" y="12863"/>
                </a:cubicBezTo>
                <a:cubicBezTo>
                  <a:pt x="19741" y="13657"/>
                  <a:pt x="19741" y="13657"/>
                  <a:pt x="19741" y="13657"/>
                </a:cubicBezTo>
                <a:cubicBezTo>
                  <a:pt x="19741" y="13817"/>
                  <a:pt x="19741" y="13817"/>
                  <a:pt x="19974" y="13817"/>
                </a:cubicBezTo>
                <a:cubicBezTo>
                  <a:pt x="20206" y="13817"/>
                  <a:pt x="20206" y="13817"/>
                  <a:pt x="20206" y="13657"/>
                </a:cubicBezTo>
                <a:cubicBezTo>
                  <a:pt x="20206" y="12863"/>
                  <a:pt x="20206" y="12863"/>
                  <a:pt x="20206" y="12863"/>
                </a:cubicBezTo>
                <a:cubicBezTo>
                  <a:pt x="21366" y="13182"/>
                  <a:pt x="21600" y="13657"/>
                  <a:pt x="21600" y="14135"/>
                </a:cubicBezTo>
              </a:path>
              <a:path w="21600" h="21600">
                <a:moveTo>
                  <a:pt x="13238" y="6194"/>
                </a:moveTo>
                <a:cubicBezTo>
                  <a:pt x="13238" y="4447"/>
                  <a:pt x="11380" y="3014"/>
                  <a:pt x="8825" y="3014"/>
                </a:cubicBezTo>
                <a:cubicBezTo>
                  <a:pt x="6270" y="3014"/>
                  <a:pt x="4180" y="4447"/>
                  <a:pt x="4180" y="6194"/>
                </a:cubicBezTo>
                <a:cubicBezTo>
                  <a:pt x="4180" y="6987"/>
                  <a:pt x="4877" y="7782"/>
                  <a:pt x="5806" y="8416"/>
                </a:cubicBezTo>
                <a:cubicBezTo>
                  <a:pt x="5806" y="6987"/>
                  <a:pt x="5806" y="6987"/>
                  <a:pt x="5806" y="6987"/>
                </a:cubicBezTo>
                <a:cubicBezTo>
                  <a:pt x="5806" y="5876"/>
                  <a:pt x="6967" y="4923"/>
                  <a:pt x="8825" y="4923"/>
                </a:cubicBezTo>
                <a:cubicBezTo>
                  <a:pt x="9290" y="4923"/>
                  <a:pt x="9290" y="4923"/>
                  <a:pt x="9290" y="4923"/>
                </a:cubicBezTo>
                <a:cubicBezTo>
                  <a:pt x="10916" y="4923"/>
                  <a:pt x="12309" y="5876"/>
                  <a:pt x="12309" y="6987"/>
                </a:cubicBezTo>
                <a:cubicBezTo>
                  <a:pt x="12309" y="8098"/>
                  <a:pt x="12309" y="8098"/>
                  <a:pt x="12309" y="8098"/>
                </a:cubicBezTo>
                <a:cubicBezTo>
                  <a:pt x="13006" y="7623"/>
                  <a:pt x="13238" y="6828"/>
                  <a:pt x="13238" y="6194"/>
                </a:cubicBezTo>
              </a:path>
              <a:path w="21600" h="21600">
                <a:moveTo>
                  <a:pt x="5806" y="11752"/>
                </a:moveTo>
                <a:cubicBezTo>
                  <a:pt x="5806" y="10323"/>
                  <a:pt x="5806" y="10323"/>
                  <a:pt x="5806" y="10323"/>
                </a:cubicBezTo>
                <a:cubicBezTo>
                  <a:pt x="3483" y="9528"/>
                  <a:pt x="2090" y="7941"/>
                  <a:pt x="2090" y="6194"/>
                </a:cubicBezTo>
                <a:cubicBezTo>
                  <a:pt x="2090" y="3494"/>
                  <a:pt x="5109" y="1428"/>
                  <a:pt x="8825" y="1428"/>
                </a:cubicBezTo>
                <a:cubicBezTo>
                  <a:pt x="12541" y="1428"/>
                  <a:pt x="15561" y="3494"/>
                  <a:pt x="15561" y="6194"/>
                </a:cubicBezTo>
                <a:cubicBezTo>
                  <a:pt x="15561" y="7782"/>
                  <a:pt x="14167" y="9211"/>
                  <a:pt x="12309" y="10161"/>
                </a:cubicBezTo>
                <a:cubicBezTo>
                  <a:pt x="12309" y="11116"/>
                  <a:pt x="12309" y="11116"/>
                  <a:pt x="12309" y="11116"/>
                </a:cubicBezTo>
                <a:cubicBezTo>
                  <a:pt x="12774" y="11116"/>
                  <a:pt x="13238" y="11116"/>
                  <a:pt x="13470" y="11276"/>
                </a:cubicBezTo>
                <a:cubicBezTo>
                  <a:pt x="16025" y="10161"/>
                  <a:pt x="17651" y="8257"/>
                  <a:pt x="17651" y="6194"/>
                </a:cubicBezTo>
                <a:cubicBezTo>
                  <a:pt x="17651" y="2698"/>
                  <a:pt x="13702" y="0"/>
                  <a:pt x="8825" y="0"/>
                </a:cubicBezTo>
                <a:cubicBezTo>
                  <a:pt x="3948" y="0"/>
                  <a:pt x="0" y="2698"/>
                  <a:pt x="0" y="6194"/>
                </a:cubicBezTo>
                <a:cubicBezTo>
                  <a:pt x="0" y="8735"/>
                  <a:pt x="2322" y="10957"/>
                  <a:pt x="5806" y="11752"/>
                </a:cubicBezTo>
                <a:close/>
              </a:path>
            </a:pathLst>
          </a:custGeom>
          <a:solidFill>
            <a:srgbClr val="FFFFFF"/>
          </a:solidFill>
          <a:ln w="9525" cap="flat" cmpd="sng">
            <a:noFill/>
            <a:prstDash val="solid"/>
            <a:round/>
          </a:ln>
        </p:spPr>
      </p:sp>
      <p:sp>
        <p:nvSpPr>
          <p:cNvPr id="796" name="圆角矩形"/>
          <p:cNvSpPr>
            <a:spLocks/>
          </p:cNvSpPr>
          <p:nvPr/>
        </p:nvSpPr>
        <p:spPr>
          <a:xfrm>
            <a:off x="1236465" y="2099723"/>
            <a:ext cx="2738569" cy="510779"/>
          </a:xfrm>
          <a:prstGeom prst="roundRect">
            <a:avLst>
              <a:gd name="adj" fmla="val 50000"/>
            </a:avLst>
          </a:prstGeom>
          <a:solidFill>
            <a:srgbClr val="FF8265"/>
          </a:solidFill>
          <a:ln w="9525" cap="flat" cmpd="sng">
            <a:noFill/>
            <a:prstDash val="solid"/>
            <a:miter/>
          </a:ln>
        </p:spPr>
        <p:txBody>
          <a:bodyPr vert="horz" wrap="none" lIns="91438" tIns="45719" rIns="91438" bIns="45719" anchor="ctr"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1600" b="1" i="0" u="none" strike="noStrike" kern="0" cap="none" spc="0" baseline="0" dirty="0">
                <a:solidFill>
                  <a:srgbClr val="262626"/>
                </a:solidFill>
                <a:latin typeface="微软雅黑" charset="0"/>
                <a:ea typeface="微软雅黑" charset="0"/>
                <a:cs typeface="微软雅黑" charset="0"/>
              </a:rPr>
              <a:t>着力实施创新驱动发展战略</a:t>
            </a:r>
          </a:p>
        </p:txBody>
      </p:sp>
      <p:sp>
        <p:nvSpPr>
          <p:cNvPr id="797" name="矩形"/>
          <p:cNvSpPr>
            <a:spLocks/>
          </p:cNvSpPr>
          <p:nvPr/>
        </p:nvSpPr>
        <p:spPr>
          <a:xfrm>
            <a:off x="4001843" y="1901096"/>
            <a:ext cx="7957570" cy="969558"/>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just" defTabSz="914273">
              <a:lnSpc>
                <a:spcPct val="114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Times New Roman" charset="0"/>
              </a:rPr>
              <a:t>加强创新基础平台建设</a:t>
            </a:r>
            <a:r>
              <a:rPr lang="zh-CN" altLang="en-US" sz="2000" b="1" u="none" strike="noStrike" kern="1200" cap="none" spc="0" baseline="0">
                <a:solidFill>
                  <a:schemeClr val="tx1"/>
                </a:solidFill>
                <a:latin typeface="微软雅黑" charset="0"/>
                <a:ea typeface="微软雅黑" charset="0"/>
                <a:cs typeface="微软雅黑" charset="0"/>
              </a:rPr>
              <a:t>、</a:t>
            </a:r>
            <a:r>
              <a:rPr lang="zh-CN" altLang="en-US" sz="2000" b="1" u="none" strike="noStrike" kern="1200" cap="none" spc="0" baseline="0">
                <a:solidFill>
                  <a:schemeClr val="tx1"/>
                </a:solidFill>
                <a:latin typeface="微软雅黑" charset="0"/>
                <a:ea typeface="微软雅黑" charset="0"/>
                <a:cs typeface="Times New Roman" charset="0"/>
              </a:rPr>
              <a:t>强化企业技术创新能力</a:t>
            </a:r>
            <a:r>
              <a:rPr lang="zh-CN" altLang="en-US" sz="2000" b="1" u="none" strike="noStrike" kern="1200" cap="none" spc="0" baseline="0">
                <a:solidFill>
                  <a:schemeClr val="tx1"/>
                </a:solidFill>
                <a:latin typeface="微软雅黑" charset="0"/>
                <a:ea typeface="微软雅黑" charset="0"/>
                <a:cs typeface="微软雅黑" charset="0"/>
              </a:rPr>
              <a:t>、</a:t>
            </a:r>
            <a:r>
              <a:rPr lang="zh-CN" altLang="en-US" sz="2000" b="1" u="none" strike="noStrike" kern="1200" cap="none" spc="0" baseline="0">
                <a:solidFill>
                  <a:schemeClr val="tx1"/>
                </a:solidFill>
                <a:latin typeface="微软雅黑" charset="0"/>
                <a:ea typeface="微软雅黑" charset="0"/>
                <a:cs typeface="Times New Roman" charset="0"/>
              </a:rPr>
              <a:t>积极培育发展新动能、营造良好创新创业生态</a:t>
            </a:r>
            <a:r>
              <a:rPr lang="zh-CN" altLang="en-US" sz="2000" b="1" u="none" strike="noStrike" kern="1200" cap="none" spc="0" baseline="0">
                <a:solidFill>
                  <a:schemeClr val="tx1"/>
                </a:solidFill>
                <a:latin typeface="微软雅黑" charset="0"/>
                <a:ea typeface="微软雅黑" charset="0"/>
                <a:cs typeface="微软雅黑" charset="0"/>
              </a:rPr>
              <a:t>、开展生态环境科技创新行动</a:t>
            </a:r>
            <a:endParaRPr lang="zh-CN" altLang="en-US" sz="2000" b="1" i="0" u="none" strike="noStrike" kern="0" cap="none" spc="0" baseline="0">
              <a:solidFill>
                <a:srgbClr val="000000"/>
              </a:solidFill>
              <a:latin typeface="微软雅黑" charset="0"/>
              <a:ea typeface="微软雅黑" charset="0"/>
              <a:cs typeface="微软雅黑" charset="0"/>
            </a:endParaRPr>
          </a:p>
        </p:txBody>
      </p:sp>
      <p:sp>
        <p:nvSpPr>
          <p:cNvPr id="798" name="矩形"/>
          <p:cNvSpPr>
            <a:spLocks/>
          </p:cNvSpPr>
          <p:nvPr/>
        </p:nvSpPr>
        <p:spPr>
          <a:xfrm>
            <a:off x="4001843" y="2682695"/>
            <a:ext cx="7971417" cy="233992"/>
          </a:xfrm>
          <a:prstGeom prst="rect">
            <a:avLst/>
          </a:prstGeom>
          <a:solidFill>
            <a:srgbClr val="C00000"/>
          </a:solidFill>
          <a:ln w="15875" cap="rnd" cmpd="sng">
            <a:noFill/>
            <a:prstDash val="solid"/>
            <a:round/>
          </a:ln>
          <a:effectLst>
            <a:innerShdw blurRad="50800" dist="50800" dir="16200000">
              <a:srgbClr val="000000">
                <a:alpha val="29803"/>
              </a:srgbClr>
            </a:innerShdw>
          </a:effectLst>
        </p:spPr>
      </p:sp>
      <p:cxnSp>
        <p:nvCxnSpPr>
          <p:cNvPr id="799" name="直线连接线"/>
          <p:cNvCxnSpPr>
            <a:cxnSpLocks/>
          </p:cNvCxnSpPr>
          <p:nvPr/>
        </p:nvCxnSpPr>
        <p:spPr>
          <a:xfrm>
            <a:off x="717469" y="2375983"/>
            <a:ext cx="469900" cy="1587"/>
          </a:xfrm>
          <a:prstGeom prst="straightConnector1">
            <a:avLst/>
          </a:prstGeom>
          <a:noFill/>
          <a:ln w="19050" cap="rnd" cmpd="sng">
            <a:solidFill>
              <a:srgbClr val="9D2D0F"/>
            </a:solidFill>
            <a:prstDash val="solid"/>
            <a:round/>
            <a:tailEnd type="oval" w="lg" len="lg"/>
          </a:ln>
        </p:spPr>
      </p:cxnSp>
      <p:sp>
        <p:nvSpPr>
          <p:cNvPr id="800" name="矩形"/>
          <p:cNvSpPr>
            <a:spLocks/>
          </p:cNvSpPr>
          <p:nvPr/>
        </p:nvSpPr>
        <p:spPr>
          <a:xfrm>
            <a:off x="4015689" y="3340115"/>
            <a:ext cx="7957571" cy="934485"/>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just" defTabSz="914273">
              <a:lnSpc>
                <a:spcPct val="114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加快制造业优化升级、深化制造业融合发展，培育排头兵企业，推进军民融合</a:t>
            </a:r>
          </a:p>
        </p:txBody>
      </p:sp>
      <p:sp>
        <p:nvSpPr>
          <p:cNvPr id="801" name="矩形"/>
          <p:cNvSpPr>
            <a:spLocks/>
          </p:cNvSpPr>
          <p:nvPr/>
        </p:nvSpPr>
        <p:spPr>
          <a:xfrm>
            <a:off x="4015689" y="4149121"/>
            <a:ext cx="7943725" cy="233992"/>
          </a:xfrm>
          <a:prstGeom prst="rect">
            <a:avLst/>
          </a:prstGeom>
          <a:solidFill>
            <a:srgbClr val="C00000"/>
          </a:solidFill>
          <a:ln w="15875" cap="rnd" cmpd="sng">
            <a:noFill/>
            <a:prstDash val="solid"/>
            <a:round/>
          </a:ln>
          <a:effectLst>
            <a:innerShdw blurRad="50800" dist="50800" dir="16200000">
              <a:srgbClr val="000000">
                <a:alpha val="29803"/>
              </a:srgbClr>
            </a:innerShdw>
          </a:effectLst>
        </p:spPr>
      </p:sp>
      <p:sp>
        <p:nvSpPr>
          <p:cNvPr id="802" name="矩形"/>
          <p:cNvSpPr>
            <a:spLocks/>
          </p:cNvSpPr>
          <p:nvPr/>
        </p:nvSpPr>
        <p:spPr>
          <a:xfrm>
            <a:off x="4001842" y="4971401"/>
            <a:ext cx="7957571" cy="1495920"/>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just" defTabSz="914273">
              <a:lnSpc>
                <a:spcPct val="114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优化沿江城镇化格局、引导特色小镇健康发展、加快实施城市群城际交通网络规划、保护城市山水特色和历史文脉</a:t>
            </a:r>
          </a:p>
        </p:txBody>
      </p:sp>
      <p:sp>
        <p:nvSpPr>
          <p:cNvPr id="803" name="矩形"/>
          <p:cNvSpPr>
            <a:spLocks/>
          </p:cNvSpPr>
          <p:nvPr/>
        </p:nvSpPr>
        <p:spPr>
          <a:xfrm>
            <a:off x="4015687" y="5771099"/>
            <a:ext cx="7943725" cy="233992"/>
          </a:xfrm>
          <a:prstGeom prst="rect">
            <a:avLst/>
          </a:prstGeom>
          <a:solidFill>
            <a:srgbClr val="C00000"/>
          </a:solidFill>
          <a:ln w="15875" cap="rnd" cmpd="sng">
            <a:noFill/>
            <a:prstDash val="solid"/>
            <a:round/>
          </a:ln>
          <a:effectLst>
            <a:innerShdw blurRad="50800" dist="50800" dir="16200000">
              <a:srgbClr val="000000">
                <a:alpha val="29803"/>
              </a:srgbClr>
            </a:innerShdw>
          </a:effectLst>
        </p:spPr>
      </p:sp>
      <p:sp>
        <p:nvSpPr>
          <p:cNvPr id="804" name="五角星"/>
          <p:cNvSpPr>
            <a:spLocks/>
          </p:cNvSpPr>
          <p:nvPr/>
        </p:nvSpPr>
        <p:spPr>
          <a:xfrm>
            <a:off x="296179" y="1826492"/>
            <a:ext cx="821878" cy="954078"/>
          </a:xfrm>
          <a:prstGeom prst="star5">
            <a:avLst/>
          </a:prstGeom>
          <a:solidFill>
            <a:srgbClr val="DD3333"/>
          </a:solidFill>
          <a:ln w="38100" cap="flat" cmpd="sng">
            <a:solidFill>
              <a:srgbClr val="F8D6D6"/>
            </a:solidFill>
            <a:prstDash val="solid"/>
            <a:round/>
          </a:ln>
        </p:spPr>
        <p:txBody>
          <a:bodyPr vert="horz" wrap="square" lIns="0" tIns="45720" rIns="0" bIns="45720" anchor="ctr" anchorCtr="1">
            <a:prstTxWarp prst="textNoShape">
              <a:avLst/>
            </a:prstTxWarp>
          </a:bodyPr>
          <a:lstStyle/>
          <a:p>
            <a:pPr marL="0" indent="0" algn="ctr" defTabSz="1217549" eaLnBrk="0" fontAlgn="base" latinLnBrk="0" hangingPunct="0">
              <a:lnSpc>
                <a:spcPct val="100000"/>
              </a:lnSpc>
              <a:spcBef>
                <a:spcPts val="0"/>
              </a:spcBef>
              <a:spcAft>
                <a:spcPts val="0"/>
              </a:spcAft>
              <a:buNone/>
            </a:pPr>
            <a:r>
              <a:rPr lang="zh-CN" altLang="en-US" sz="1800" b="1" i="0" u="none" strike="noStrike" kern="0" cap="none" spc="0" baseline="0">
                <a:solidFill>
                  <a:schemeClr val="bg1"/>
                </a:solidFill>
                <a:latin typeface="微软雅黑" charset="0"/>
                <a:ea typeface="微软雅黑" charset="0"/>
                <a:cs typeface="微软雅黑" charset="0"/>
              </a:rPr>
              <a:t>一</a:t>
            </a:r>
          </a:p>
        </p:txBody>
      </p:sp>
      <p:sp>
        <p:nvSpPr>
          <p:cNvPr id="805" name="圆角矩形"/>
          <p:cNvSpPr>
            <a:spLocks/>
          </p:cNvSpPr>
          <p:nvPr/>
        </p:nvSpPr>
        <p:spPr>
          <a:xfrm>
            <a:off x="1285563" y="3474976"/>
            <a:ext cx="2738569" cy="510779"/>
          </a:xfrm>
          <a:prstGeom prst="roundRect">
            <a:avLst>
              <a:gd name="adj" fmla="val 50000"/>
            </a:avLst>
          </a:prstGeom>
          <a:solidFill>
            <a:srgbClr val="FF8265"/>
          </a:solidFill>
          <a:ln w="9525" cap="flat" cmpd="sng">
            <a:noFill/>
            <a:prstDash val="solid"/>
            <a:miter/>
          </a:ln>
        </p:spPr>
        <p:txBody>
          <a:bodyPr vert="horz" wrap="none" lIns="91438" tIns="45719" rIns="91438" bIns="45719" anchor="ctr"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1600" b="1" u="none" strike="noStrike" kern="0" cap="none" spc="0" baseline="0" dirty="0">
                <a:solidFill>
                  <a:srgbClr val="262626"/>
                </a:solidFill>
                <a:latin typeface="微软雅黑" charset="0"/>
                <a:ea typeface="微软雅黑" charset="0"/>
                <a:cs typeface="微软雅黑" charset="0"/>
              </a:rPr>
              <a:t>推进产业转型升级</a:t>
            </a:r>
            <a:endParaRPr lang="zh-CN" altLang="en-US" sz="1600" b="1" i="0" u="none" strike="noStrike" kern="0" cap="none" spc="0" baseline="0" dirty="0">
              <a:solidFill>
                <a:srgbClr val="262626"/>
              </a:solidFill>
              <a:latin typeface="微软雅黑" charset="0"/>
              <a:ea typeface="微软雅黑" charset="0"/>
              <a:cs typeface="微软雅黑" charset="0"/>
            </a:endParaRPr>
          </a:p>
        </p:txBody>
      </p:sp>
      <p:cxnSp>
        <p:nvCxnSpPr>
          <p:cNvPr id="806" name="直线连接线"/>
          <p:cNvCxnSpPr>
            <a:cxnSpLocks/>
          </p:cNvCxnSpPr>
          <p:nvPr/>
        </p:nvCxnSpPr>
        <p:spPr>
          <a:xfrm>
            <a:off x="793374" y="3735090"/>
            <a:ext cx="469900" cy="1587"/>
          </a:xfrm>
          <a:prstGeom prst="straightConnector1">
            <a:avLst/>
          </a:prstGeom>
          <a:noFill/>
          <a:ln w="19050" cap="rnd" cmpd="sng">
            <a:solidFill>
              <a:srgbClr val="9D2D0F"/>
            </a:solidFill>
            <a:prstDash val="solid"/>
            <a:round/>
            <a:tailEnd type="oval" w="lg" len="lg"/>
          </a:ln>
        </p:spPr>
      </p:cxnSp>
      <p:sp>
        <p:nvSpPr>
          <p:cNvPr id="807" name="五角星"/>
          <p:cNvSpPr>
            <a:spLocks/>
          </p:cNvSpPr>
          <p:nvPr/>
        </p:nvSpPr>
        <p:spPr>
          <a:xfrm>
            <a:off x="296180" y="3201747"/>
            <a:ext cx="821878" cy="954078"/>
          </a:xfrm>
          <a:prstGeom prst="star5">
            <a:avLst/>
          </a:prstGeom>
          <a:solidFill>
            <a:srgbClr val="DD3333"/>
          </a:solidFill>
          <a:ln w="38100" cap="flat" cmpd="sng">
            <a:solidFill>
              <a:srgbClr val="F8D6D6"/>
            </a:solidFill>
            <a:prstDash val="solid"/>
            <a:round/>
          </a:ln>
        </p:spPr>
        <p:txBody>
          <a:bodyPr vert="horz" wrap="square" lIns="0" tIns="45720" rIns="0" bIns="45720" anchor="ctr" anchorCtr="0">
            <a:prstTxWarp prst="textNoShape">
              <a:avLst/>
            </a:prstTxWarp>
          </a:bodyPr>
          <a:lstStyle/>
          <a:p>
            <a:pPr marL="0" indent="0" algn="ctr" defTabSz="1217549" eaLnBrk="0" fontAlgn="base" latinLnBrk="0" hangingPunct="0">
              <a:lnSpc>
                <a:spcPct val="100000"/>
              </a:lnSpc>
              <a:spcBef>
                <a:spcPts val="0"/>
              </a:spcBef>
              <a:spcAft>
                <a:spcPts val="0"/>
              </a:spcAft>
              <a:buNone/>
            </a:pPr>
            <a:r>
              <a:rPr lang="zh-CN" altLang="en-US" sz="2000" b="1" i="0" u="none" strike="noStrike" kern="0" cap="none" spc="0" baseline="0">
                <a:solidFill>
                  <a:schemeClr val="bg1"/>
                </a:solidFill>
                <a:latin typeface="微软雅黑" charset="0"/>
                <a:ea typeface="微软雅黑" charset="0"/>
                <a:cs typeface="微软雅黑" charset="0"/>
              </a:rPr>
              <a:t>二</a:t>
            </a:r>
          </a:p>
        </p:txBody>
      </p:sp>
      <p:sp>
        <p:nvSpPr>
          <p:cNvPr id="808" name="圆角矩形"/>
          <p:cNvSpPr>
            <a:spLocks/>
          </p:cNvSpPr>
          <p:nvPr/>
        </p:nvSpPr>
        <p:spPr>
          <a:xfrm>
            <a:off x="1312370" y="5037245"/>
            <a:ext cx="2738569" cy="510779"/>
          </a:xfrm>
          <a:prstGeom prst="roundRect">
            <a:avLst>
              <a:gd name="adj" fmla="val 50000"/>
            </a:avLst>
          </a:prstGeom>
          <a:solidFill>
            <a:srgbClr val="FF8265"/>
          </a:solidFill>
          <a:ln w="9525" cap="flat" cmpd="sng">
            <a:noFill/>
            <a:prstDash val="solid"/>
            <a:miter/>
          </a:ln>
        </p:spPr>
        <p:txBody>
          <a:bodyPr vert="horz" wrap="none" lIns="91438" tIns="45719" rIns="91438" bIns="45719" anchor="ctr"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1600" b="1" i="0" u="none" strike="noStrike" kern="0" cap="none" spc="0" baseline="0">
                <a:solidFill>
                  <a:srgbClr val="262626"/>
                </a:solidFill>
                <a:latin typeface="微软雅黑" charset="0"/>
                <a:ea typeface="微软雅黑" charset="0"/>
                <a:cs typeface="微软雅黑" charset="0"/>
              </a:rPr>
              <a:t>推动新型城镇化发展</a:t>
            </a:r>
          </a:p>
        </p:txBody>
      </p:sp>
      <p:cxnSp>
        <p:nvCxnSpPr>
          <p:cNvPr id="809" name="直线连接线"/>
          <p:cNvCxnSpPr>
            <a:cxnSpLocks/>
          </p:cNvCxnSpPr>
          <p:nvPr/>
        </p:nvCxnSpPr>
        <p:spPr>
          <a:xfrm>
            <a:off x="793374" y="5313504"/>
            <a:ext cx="469900" cy="1587"/>
          </a:xfrm>
          <a:prstGeom prst="straightConnector1">
            <a:avLst/>
          </a:prstGeom>
          <a:noFill/>
          <a:ln w="19050" cap="rnd" cmpd="sng">
            <a:solidFill>
              <a:srgbClr val="9D2D0F"/>
            </a:solidFill>
            <a:prstDash val="solid"/>
            <a:round/>
            <a:tailEnd type="oval" w="lg" len="lg"/>
          </a:ln>
        </p:spPr>
      </p:cxnSp>
      <p:sp>
        <p:nvSpPr>
          <p:cNvPr id="810" name="五角星"/>
          <p:cNvSpPr>
            <a:spLocks/>
          </p:cNvSpPr>
          <p:nvPr/>
        </p:nvSpPr>
        <p:spPr>
          <a:xfrm>
            <a:off x="372084" y="4764015"/>
            <a:ext cx="821878" cy="954079"/>
          </a:xfrm>
          <a:prstGeom prst="star5">
            <a:avLst/>
          </a:prstGeom>
          <a:solidFill>
            <a:srgbClr val="DD3333"/>
          </a:solidFill>
          <a:ln w="38100" cap="flat" cmpd="sng">
            <a:solidFill>
              <a:srgbClr val="F8D6D6"/>
            </a:solidFill>
            <a:prstDash val="solid"/>
            <a:round/>
          </a:ln>
        </p:spPr>
        <p:txBody>
          <a:bodyPr vert="horz" wrap="square" lIns="0" tIns="45720" rIns="0" bIns="45720" anchor="ctr" anchorCtr="0">
            <a:prstTxWarp prst="textNoShape">
              <a:avLst/>
            </a:prstTxWarp>
          </a:bodyPr>
          <a:lstStyle/>
          <a:p>
            <a:pPr marL="0" indent="0" algn="ctr" defTabSz="1217549" eaLnBrk="0" fontAlgn="base" latinLnBrk="0" hangingPunct="0">
              <a:lnSpc>
                <a:spcPct val="100000"/>
              </a:lnSpc>
              <a:spcBef>
                <a:spcPts val="0"/>
              </a:spcBef>
              <a:spcAft>
                <a:spcPts val="0"/>
              </a:spcAft>
              <a:buNone/>
            </a:pPr>
            <a:r>
              <a:rPr lang="zh-CN" altLang="en-US" sz="2000" b="1" i="0" u="none" strike="noStrike" kern="0" cap="none" spc="0" baseline="0">
                <a:solidFill>
                  <a:schemeClr val="bg1"/>
                </a:solidFill>
                <a:latin typeface="微软雅黑" charset="0"/>
                <a:ea typeface="微软雅黑" charset="0"/>
                <a:cs typeface="微软雅黑" charset="0"/>
              </a:rPr>
              <a:t>三</a:t>
            </a:r>
          </a:p>
        </p:txBody>
      </p:sp>
      <p:sp>
        <p:nvSpPr>
          <p:cNvPr id="811" name="矩形"/>
          <p:cNvSpPr>
            <a:spLocks/>
          </p:cNvSpPr>
          <p:nvPr/>
        </p:nvSpPr>
        <p:spPr>
          <a:xfrm>
            <a:off x="697180" y="1085146"/>
            <a:ext cx="11371234" cy="657902"/>
          </a:xfrm>
          <a:prstGeom prst="rect">
            <a:avLst/>
          </a:prstGeom>
          <a:solidFill>
            <a:srgbClr val="C00000"/>
          </a:solidFill>
          <a:ln w="9525" cap="flat" cmpd="sng">
            <a:noFill/>
            <a:prstDash val="solid"/>
            <a:round/>
          </a:ln>
        </p:spPr>
        <p:txBody>
          <a:bodyPr vert="horz" wrap="square" lIns="91440" tIns="45720" rIns="91440" bIns="45720" anchor="ctr" anchorCtr="1">
            <a:prstTxWarp prst="textNoShape">
              <a:avLst/>
            </a:prstTxWarp>
          </a:bodyPr>
          <a:lstStyle/>
          <a:p>
            <a:pPr marL="0" indent="0" algn="ctr" eaLnBrk="1" fontAlgn="auto" latinLnBrk="0" hangingPunct="1">
              <a:lnSpc>
                <a:spcPct val="100000"/>
              </a:lnSpc>
              <a:spcBef>
                <a:spcPts val="0"/>
              </a:spcBef>
              <a:spcAft>
                <a:spcPts val="0"/>
              </a:spcAft>
              <a:buNone/>
            </a:pPr>
            <a:r>
              <a:rPr lang="zh-CN" altLang="en-US" sz="2400" b="1" u="none" strike="noStrike" kern="1200" cap="none" spc="0" baseline="0">
                <a:solidFill>
                  <a:schemeClr val="bg1"/>
                </a:solidFill>
                <a:latin typeface="微软雅黑" charset="0"/>
                <a:ea typeface="微软雅黑" charset="0"/>
                <a:cs typeface="微软雅黑" charset="0"/>
              </a:rPr>
              <a:t>扎实推进供给侧结构性改革，推动长江经济带发展新旧动能转换，建设现代化经济体系</a:t>
            </a:r>
            <a:endParaRPr lang="zh-CN" altLang="en-US" sz="2400" b="1" u="none" strike="noStrike" kern="1200" cap="none" spc="0" baseline="0">
              <a:solidFill>
                <a:schemeClr val="bg1"/>
              </a:solidFill>
              <a:latin typeface="微软雅黑" charset="0"/>
              <a:ea typeface="微软雅黑" charset="0"/>
              <a:cs typeface="微软雅黑" charset="0"/>
              <a:sym typeface="微软雅黑" charset="0"/>
            </a:endParaRPr>
          </a:p>
        </p:txBody>
      </p:sp>
      <p:pic>
        <p:nvPicPr>
          <p:cNvPr id="812"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831148439"/>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94"/>
                                        </p:tgtEl>
                                        <p:attrNameLst>
                                          <p:attrName>style.visibility</p:attrName>
                                        </p:attrNameLst>
                                      </p:cBhvr>
                                      <p:to>
                                        <p:strVal val="visible"/>
                                      </p:to>
                                    </p:set>
                                    <p:animEffect transition="in" filter="barn(outVertical)">
                                      <p:cBhvr>
                                        <p:cTn id="7" dur="500"/>
                                        <p:tgtEl>
                                          <p:spTgt spid="7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1"/>
                                        </p:tgtEl>
                                        <p:attrNameLst>
                                          <p:attrName>style.visibility</p:attrName>
                                        </p:attrNameLst>
                                      </p:cBhvr>
                                      <p:to>
                                        <p:strVal val="visible"/>
                                      </p:to>
                                    </p:set>
                                    <p:animEffect transition="in" filter="barn(inVertical)">
                                      <p:cBhvr>
                                        <p:cTn id="12" dur="500"/>
                                        <p:tgtEl>
                                          <p:spTgt spid="8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04"/>
                                        </p:tgtEl>
                                        <p:attrNameLst>
                                          <p:attrName>style.visibility</p:attrName>
                                        </p:attrNameLst>
                                      </p:cBhvr>
                                      <p:to>
                                        <p:strVal val="visible"/>
                                      </p:to>
                                    </p:set>
                                    <p:animEffect transition="in" filter="barn(inVertical)">
                                      <p:cBhvr>
                                        <p:cTn id="17" dur="500"/>
                                        <p:tgtEl>
                                          <p:spTgt spid="804"/>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799"/>
                                        </p:tgtEl>
                                        <p:attrNameLst>
                                          <p:attrName>style.visibility</p:attrName>
                                        </p:attrNameLst>
                                      </p:cBhvr>
                                      <p:to>
                                        <p:strVal val="visible"/>
                                      </p:to>
                                    </p:set>
                                    <p:animEffect transition="in" filter="barn(inVertical)">
                                      <p:cBhvr>
                                        <p:cTn id="21" dur="500"/>
                                        <p:tgtEl>
                                          <p:spTgt spid="79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96"/>
                                        </p:tgtEl>
                                        <p:attrNameLst>
                                          <p:attrName>style.visibility</p:attrName>
                                        </p:attrNameLst>
                                      </p:cBhvr>
                                      <p:to>
                                        <p:strVal val="visible"/>
                                      </p:to>
                                    </p:set>
                                    <p:anim calcmode="lin" valueType="num">
                                      <p:cBhvr additive="base">
                                        <p:cTn id="26" dur="500" fill="hold"/>
                                        <p:tgtEl>
                                          <p:spTgt spid="796"/>
                                        </p:tgtEl>
                                        <p:attrNameLst>
                                          <p:attrName>ppt_x</p:attrName>
                                        </p:attrNameLst>
                                      </p:cBhvr>
                                      <p:tavLst>
                                        <p:tav tm="0">
                                          <p:val>
                                            <p:strVal val="#ppt_x"/>
                                          </p:val>
                                        </p:tav>
                                        <p:tav tm="100000">
                                          <p:val>
                                            <p:strVal val="#ppt_x"/>
                                          </p:val>
                                        </p:tav>
                                      </p:tavLst>
                                    </p:anim>
                                    <p:anim calcmode="lin" valueType="num">
                                      <p:cBhvr additive="base">
                                        <p:cTn id="27" dur="500" fill="hold"/>
                                        <p:tgtEl>
                                          <p:spTgt spid="79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797"/>
                                        </p:tgtEl>
                                        <p:attrNameLst>
                                          <p:attrName>style.visibility</p:attrName>
                                        </p:attrNameLst>
                                      </p:cBhvr>
                                      <p:to>
                                        <p:strVal val="visible"/>
                                      </p:to>
                                    </p:set>
                                    <p:animEffect transition="in" filter="barn(inVertical)">
                                      <p:cBhvr>
                                        <p:cTn id="31" dur="500"/>
                                        <p:tgtEl>
                                          <p:spTgt spid="79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98"/>
                                        </p:tgtEl>
                                        <p:attrNameLst>
                                          <p:attrName>style.visibility</p:attrName>
                                        </p:attrNameLst>
                                      </p:cBhvr>
                                      <p:to>
                                        <p:strVal val="visible"/>
                                      </p:to>
                                    </p:set>
                                    <p:animEffect transition="in" filter="barn(inVertical)">
                                      <p:cBhvr>
                                        <p:cTn id="34" dur="500"/>
                                        <p:tgtEl>
                                          <p:spTgt spid="79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07"/>
                                        </p:tgtEl>
                                        <p:attrNameLst>
                                          <p:attrName>style.visibility</p:attrName>
                                        </p:attrNameLst>
                                      </p:cBhvr>
                                      <p:to>
                                        <p:strVal val="visible"/>
                                      </p:to>
                                    </p:set>
                                    <p:animEffect transition="in" filter="barn(inVertical)">
                                      <p:cBhvr>
                                        <p:cTn id="39" dur="500"/>
                                        <p:tgtEl>
                                          <p:spTgt spid="807"/>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806"/>
                                        </p:tgtEl>
                                        <p:attrNameLst>
                                          <p:attrName>style.visibility</p:attrName>
                                        </p:attrNameLst>
                                      </p:cBhvr>
                                      <p:to>
                                        <p:strVal val="visible"/>
                                      </p:to>
                                    </p:set>
                                    <p:animEffect transition="in" filter="barn(inVertical)">
                                      <p:cBhvr>
                                        <p:cTn id="43" dur="500"/>
                                        <p:tgtEl>
                                          <p:spTgt spid="80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05"/>
                                        </p:tgtEl>
                                        <p:attrNameLst>
                                          <p:attrName>style.visibility</p:attrName>
                                        </p:attrNameLst>
                                      </p:cBhvr>
                                      <p:to>
                                        <p:strVal val="visible"/>
                                      </p:to>
                                    </p:set>
                                    <p:anim calcmode="lin" valueType="num">
                                      <p:cBhvr additive="base">
                                        <p:cTn id="48" dur="500" fill="hold"/>
                                        <p:tgtEl>
                                          <p:spTgt spid="805"/>
                                        </p:tgtEl>
                                        <p:attrNameLst>
                                          <p:attrName>ppt_x</p:attrName>
                                        </p:attrNameLst>
                                      </p:cBhvr>
                                      <p:tavLst>
                                        <p:tav tm="0">
                                          <p:val>
                                            <p:strVal val="#ppt_x"/>
                                          </p:val>
                                        </p:tav>
                                        <p:tav tm="100000">
                                          <p:val>
                                            <p:strVal val="#ppt_x"/>
                                          </p:val>
                                        </p:tav>
                                      </p:tavLst>
                                    </p:anim>
                                    <p:anim calcmode="lin" valueType="num">
                                      <p:cBhvr additive="base">
                                        <p:cTn id="49" dur="500" fill="hold"/>
                                        <p:tgtEl>
                                          <p:spTgt spid="805"/>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800"/>
                                        </p:tgtEl>
                                        <p:attrNameLst>
                                          <p:attrName>style.visibility</p:attrName>
                                        </p:attrNameLst>
                                      </p:cBhvr>
                                      <p:to>
                                        <p:strVal val="visible"/>
                                      </p:to>
                                    </p:set>
                                    <p:animEffect transition="in" filter="barn(inVertical)">
                                      <p:cBhvr>
                                        <p:cTn id="53" dur="500"/>
                                        <p:tgtEl>
                                          <p:spTgt spid="80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801"/>
                                        </p:tgtEl>
                                        <p:attrNameLst>
                                          <p:attrName>style.visibility</p:attrName>
                                        </p:attrNameLst>
                                      </p:cBhvr>
                                      <p:to>
                                        <p:strVal val="visible"/>
                                      </p:to>
                                    </p:set>
                                    <p:animEffect transition="in" filter="barn(inVertical)">
                                      <p:cBhvr>
                                        <p:cTn id="56" dur="500"/>
                                        <p:tgtEl>
                                          <p:spTgt spid="80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10"/>
                                        </p:tgtEl>
                                        <p:attrNameLst>
                                          <p:attrName>style.visibility</p:attrName>
                                        </p:attrNameLst>
                                      </p:cBhvr>
                                      <p:to>
                                        <p:strVal val="visible"/>
                                      </p:to>
                                    </p:set>
                                    <p:animEffect transition="in" filter="barn(inVertical)">
                                      <p:cBhvr>
                                        <p:cTn id="61" dur="500"/>
                                        <p:tgtEl>
                                          <p:spTgt spid="810"/>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809"/>
                                        </p:tgtEl>
                                        <p:attrNameLst>
                                          <p:attrName>style.visibility</p:attrName>
                                        </p:attrNameLst>
                                      </p:cBhvr>
                                      <p:to>
                                        <p:strVal val="visible"/>
                                      </p:to>
                                    </p:set>
                                    <p:animEffect transition="in" filter="barn(inVertical)">
                                      <p:cBhvr>
                                        <p:cTn id="65" dur="500"/>
                                        <p:tgtEl>
                                          <p:spTgt spid="80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08"/>
                                        </p:tgtEl>
                                        <p:attrNameLst>
                                          <p:attrName>style.visibility</p:attrName>
                                        </p:attrNameLst>
                                      </p:cBhvr>
                                      <p:to>
                                        <p:strVal val="visible"/>
                                      </p:to>
                                    </p:set>
                                    <p:anim calcmode="lin" valueType="num">
                                      <p:cBhvr additive="base">
                                        <p:cTn id="70" dur="500" fill="hold"/>
                                        <p:tgtEl>
                                          <p:spTgt spid="808"/>
                                        </p:tgtEl>
                                        <p:attrNameLst>
                                          <p:attrName>ppt_x</p:attrName>
                                        </p:attrNameLst>
                                      </p:cBhvr>
                                      <p:tavLst>
                                        <p:tav tm="0">
                                          <p:val>
                                            <p:strVal val="#ppt_x"/>
                                          </p:val>
                                        </p:tav>
                                        <p:tav tm="100000">
                                          <p:val>
                                            <p:strVal val="#ppt_x"/>
                                          </p:val>
                                        </p:tav>
                                      </p:tavLst>
                                    </p:anim>
                                    <p:anim calcmode="lin" valueType="num">
                                      <p:cBhvr additive="base">
                                        <p:cTn id="71" dur="500" fill="hold"/>
                                        <p:tgtEl>
                                          <p:spTgt spid="808"/>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16" presetClass="entr" presetSubtype="21" fill="hold" grpId="0" nodeType="afterEffect">
                                  <p:stCondLst>
                                    <p:cond delay="0"/>
                                  </p:stCondLst>
                                  <p:childTnLst>
                                    <p:set>
                                      <p:cBhvr>
                                        <p:cTn id="74" dur="1" fill="hold">
                                          <p:stCondLst>
                                            <p:cond delay="0"/>
                                          </p:stCondLst>
                                        </p:cTn>
                                        <p:tgtEl>
                                          <p:spTgt spid="802"/>
                                        </p:tgtEl>
                                        <p:attrNameLst>
                                          <p:attrName>style.visibility</p:attrName>
                                        </p:attrNameLst>
                                      </p:cBhvr>
                                      <p:to>
                                        <p:strVal val="visible"/>
                                      </p:to>
                                    </p:set>
                                    <p:animEffect transition="in" filter="barn(inVertical)">
                                      <p:cBhvr>
                                        <p:cTn id="75" dur="500"/>
                                        <p:tgtEl>
                                          <p:spTgt spid="80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03"/>
                                        </p:tgtEl>
                                        <p:attrNameLst>
                                          <p:attrName>style.visibility</p:attrName>
                                        </p:attrNameLst>
                                      </p:cBhvr>
                                      <p:to>
                                        <p:strVal val="visible"/>
                                      </p:to>
                                    </p:set>
                                    <p:animEffect transition="in" filter="barn(inVertical)">
                                      <p:cBhvr>
                                        <p:cTn id="78" dur="5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p:bldP spid="796" grpId="0" animBg="1"/>
      <p:bldP spid="797" grpId="0"/>
      <p:bldP spid="798" grpId="0" animBg="1"/>
      <p:bldP spid="799" grpId="0" animBg="1"/>
      <p:bldP spid="800" grpId="0"/>
      <p:bldP spid="801" grpId="0" animBg="1"/>
      <p:bldP spid="802" grpId="0"/>
      <p:bldP spid="803" grpId="0" animBg="1"/>
      <p:bldP spid="804" grpId="0" animBg="1"/>
      <p:bldP spid="805" grpId="0" animBg="1"/>
      <p:bldP spid="806" grpId="0" animBg="1"/>
      <p:bldP spid="807" grpId="0" animBg="1"/>
      <p:bldP spid="808" grpId="0" animBg="1"/>
      <p:bldP spid="809" grpId="0" animBg="1"/>
      <p:bldP spid="810" grpId="0" animBg="1"/>
      <p:bldP spid="8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19" name="矩形"/>
          <p:cNvSpPr>
            <a:spLocks/>
          </p:cNvSpPr>
          <p:nvPr/>
        </p:nvSpPr>
        <p:spPr>
          <a:xfrm>
            <a:off x="1290917" y="224512"/>
            <a:ext cx="6938682"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加快形成全流域对外开放新格局</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pic>
        <p:nvPicPr>
          <p:cNvPr id="820" name="图片"/>
          <p:cNvPicPr>
            <a:picLocks noChangeAspect="1"/>
          </p:cNvPicPr>
          <p:nvPr/>
        </p:nvPicPr>
        <p:blipFill>
          <a:blip r:embed="rId3" cstate="print"/>
          <a:srcRect t="3420" r="1212"/>
          <a:stretch>
            <a:fillRect/>
          </a:stretch>
        </p:blipFill>
        <p:spPr>
          <a:xfrm>
            <a:off x="4495731" y="1420479"/>
            <a:ext cx="6676433" cy="4608065"/>
          </a:xfrm>
          <a:prstGeom prst="rect">
            <a:avLst/>
          </a:prstGeom>
          <a:noFill/>
          <a:ln w="9525" cap="flat" cmpd="sng">
            <a:noFill/>
            <a:prstDash val="solid"/>
            <a:miter/>
          </a:ln>
        </p:spPr>
      </p:pic>
      <p:grpSp>
        <p:nvGrpSpPr>
          <p:cNvPr id="823" name="组合"/>
          <p:cNvGrpSpPr>
            <a:grpSpLocks/>
          </p:cNvGrpSpPr>
          <p:nvPr/>
        </p:nvGrpSpPr>
        <p:grpSpPr>
          <a:xfrm>
            <a:off x="573880" y="3515358"/>
            <a:ext cx="4895545" cy="2505037"/>
            <a:chOff x="573880" y="3515358"/>
            <a:chExt cx="4895545" cy="2505037"/>
          </a:xfrm>
        </p:grpSpPr>
        <p:sp>
          <p:nvSpPr>
            <p:cNvPr id="821" name="矩形"/>
            <p:cNvSpPr>
              <a:spLocks/>
            </p:cNvSpPr>
            <p:nvPr/>
          </p:nvSpPr>
          <p:spPr>
            <a:xfrm>
              <a:off x="573880" y="3535518"/>
              <a:ext cx="4523215" cy="2484877"/>
            </a:xfrm>
            <a:prstGeom prst="rect">
              <a:avLst/>
            </a:prstGeom>
            <a:solidFill>
              <a:schemeClr val="accent2"/>
            </a:solidFill>
            <a:ln w="15875" cap="rnd" cmpd="sng">
              <a:noFill/>
              <a:prstDash val="solid"/>
              <a:round/>
            </a:ln>
          </p:spPr>
          <p:txBody>
            <a:bodyPr vert="horz" wrap="square" lIns="359991" tIns="215995" rIns="359991" bIns="215995" anchor="ctr" anchorCtr="0">
              <a:prstTxWarp prst="textNoShape">
                <a:avLst/>
              </a:prstTxWarp>
            </a:bodyPr>
            <a:lstStyle/>
            <a:p>
              <a:pPr marL="0" indent="0" algn="just" defTabSz="914273">
                <a:lnSpc>
                  <a:spcPct val="125000"/>
                </a:lnSpc>
                <a:spcBef>
                  <a:spcPts val="0"/>
                </a:spcBef>
                <a:spcAft>
                  <a:spcPts val="0"/>
                </a:spcAft>
                <a:buNone/>
              </a:pPr>
              <a:r>
                <a:rPr lang="zh-CN" altLang="en-US" sz="2200" b="1" u="none" strike="noStrike" kern="1200" cap="none" spc="0" baseline="0" dirty="0">
                  <a:solidFill>
                    <a:schemeClr val="bg1"/>
                  </a:solidFill>
                  <a:latin typeface="微软雅黑" charset="0"/>
                  <a:ea typeface="微软雅黑" charset="0"/>
                  <a:cs typeface="微软雅黑" charset="0"/>
                </a:rPr>
                <a:t>立足上中下游地区对外开放的不同基础和优势，因地制宜提升开放型经济发展水平，构建长江经济带东西双向、海陆统筹的对外开放新格局</a:t>
              </a:r>
              <a:endParaRPr lang="zh-CN" altLang="en-US" sz="2200" b="1" i="0" u="none" strike="noStrike" kern="0" cap="none" spc="0" baseline="0" dirty="0">
                <a:solidFill>
                  <a:schemeClr val="bg1"/>
                </a:solidFill>
                <a:latin typeface="微软雅黑" charset="0"/>
                <a:ea typeface="微软雅黑" charset="0"/>
                <a:cs typeface="微软雅黑" charset="0"/>
              </a:endParaRPr>
            </a:p>
          </p:txBody>
        </p:sp>
        <p:sp>
          <p:nvSpPr>
            <p:cNvPr id="822" name="右三角"/>
            <p:cNvSpPr>
              <a:spLocks/>
            </p:cNvSpPr>
            <p:nvPr/>
          </p:nvSpPr>
          <p:spPr>
            <a:xfrm>
              <a:off x="5098993" y="3515358"/>
              <a:ext cx="370432" cy="2502415"/>
            </a:xfrm>
            <a:prstGeom prst="rtTriangle">
              <a:avLst/>
            </a:prstGeom>
            <a:solidFill>
              <a:srgbClr val="6E3F0C"/>
            </a:solidFill>
            <a:ln w="15875" cap="rnd" cmpd="sng">
              <a:noFill/>
              <a:prstDash val="solid"/>
              <a:round/>
            </a:ln>
          </p:spPr>
        </p:sp>
      </p:grpSp>
      <p:sp>
        <p:nvSpPr>
          <p:cNvPr id="824" name="矩形"/>
          <p:cNvSpPr>
            <a:spLocks/>
          </p:cNvSpPr>
          <p:nvPr/>
        </p:nvSpPr>
        <p:spPr>
          <a:xfrm>
            <a:off x="569527" y="1837536"/>
            <a:ext cx="4151462" cy="774433"/>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endParaRPr lang="zh-CN" altLang="en-US" sz="1800" b="0" i="0" u="none" strike="noStrike" kern="0" cap="none" spc="0" baseline="0">
              <a:solidFill>
                <a:srgbClr val="000000"/>
              </a:solidFill>
              <a:latin typeface="Century Gothic" charset="0"/>
              <a:ea typeface="幼圆" charset="0"/>
              <a:cs typeface="微软雅黑" charset="0"/>
            </a:endParaRPr>
          </a:p>
        </p:txBody>
      </p:sp>
      <p:sp>
        <p:nvSpPr>
          <p:cNvPr id="825" name="矩形"/>
          <p:cNvSpPr>
            <a:spLocks/>
          </p:cNvSpPr>
          <p:nvPr/>
        </p:nvSpPr>
        <p:spPr>
          <a:xfrm>
            <a:off x="913207" y="1981169"/>
            <a:ext cx="3534997" cy="57394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800" b="1" u="none" strike="noStrike" kern="1200" cap="none" spc="0" baseline="0">
                <a:solidFill>
                  <a:schemeClr val="accent2"/>
                </a:solidFill>
                <a:latin typeface="微软雅黑" charset="0"/>
                <a:ea typeface="微软雅黑" charset="0"/>
                <a:cs typeface="微软雅黑" charset="0"/>
              </a:rPr>
              <a:t>东西双向、海陆统筹</a:t>
            </a:r>
            <a:endParaRPr lang="zh-CN" altLang="en-US" sz="2800" u="none" strike="noStrike" kern="1200" cap="none" spc="0" baseline="0">
              <a:solidFill>
                <a:schemeClr val="accent2"/>
              </a:solidFill>
              <a:latin typeface="Times New Roman" charset="0"/>
              <a:ea typeface="宋体" charset="0"/>
              <a:cs typeface="Times New Roman" charset="0"/>
            </a:endParaRPr>
          </a:p>
        </p:txBody>
      </p:sp>
      <p:pic>
        <p:nvPicPr>
          <p:cNvPr id="826"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274410014"/>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barn(outVertical)">
                                      <p:cBhvr>
                                        <p:cTn id="7" dur="500"/>
                                        <p:tgtEl>
                                          <p:spTgt spid="81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20"/>
                                        </p:tgtEl>
                                        <p:attrNameLst>
                                          <p:attrName>style.visibility</p:attrName>
                                        </p:attrNameLst>
                                      </p:cBhvr>
                                      <p:to>
                                        <p:strVal val="visible"/>
                                      </p:to>
                                    </p:set>
                                    <p:animEffect transition="in" filter="blinds(horizontal)">
                                      <p:cBhvr>
                                        <p:cTn id="11" dur="500"/>
                                        <p:tgtEl>
                                          <p:spTgt spid="8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5"/>
                                        </p:tgtEl>
                                        <p:attrNameLst>
                                          <p:attrName>style.visibility</p:attrName>
                                        </p:attrNameLst>
                                      </p:cBhvr>
                                      <p:to>
                                        <p:strVal val="visible"/>
                                      </p:to>
                                    </p:set>
                                    <p:animEffect transition="in" filter="wipe(left)">
                                      <p:cBhvr>
                                        <p:cTn id="16" dur="500"/>
                                        <p:tgtEl>
                                          <p:spTgt spid="8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24"/>
                                        </p:tgtEl>
                                        <p:attrNameLst>
                                          <p:attrName>style.visibility</p:attrName>
                                        </p:attrNameLst>
                                      </p:cBhvr>
                                      <p:to>
                                        <p:strVal val="visible"/>
                                      </p:to>
                                    </p:set>
                                    <p:anim calcmode="lin" valueType="num">
                                      <p:cBhvr additive="base">
                                        <p:cTn id="21" dur="500" fill="hold"/>
                                        <p:tgtEl>
                                          <p:spTgt spid="824"/>
                                        </p:tgtEl>
                                        <p:attrNameLst>
                                          <p:attrName>ppt_x</p:attrName>
                                        </p:attrNameLst>
                                      </p:cBhvr>
                                      <p:tavLst>
                                        <p:tav tm="0">
                                          <p:val>
                                            <p:strVal val="#ppt_x"/>
                                          </p:val>
                                        </p:tav>
                                        <p:tav tm="100000">
                                          <p:val>
                                            <p:strVal val="#ppt_x"/>
                                          </p:val>
                                        </p:tav>
                                      </p:tavLst>
                                    </p:anim>
                                    <p:anim calcmode="lin" valueType="num">
                                      <p:cBhvr additive="base">
                                        <p:cTn id="22" dur="500" fill="hold"/>
                                        <p:tgtEl>
                                          <p:spTgt spid="8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23"/>
                                        </p:tgtEl>
                                        <p:attrNameLst>
                                          <p:attrName>style.visibility</p:attrName>
                                        </p:attrNameLst>
                                      </p:cBhvr>
                                      <p:to>
                                        <p:strVal val="visible"/>
                                      </p:to>
                                    </p:set>
                                    <p:anim calcmode="lin" valueType="num">
                                      <p:cBhvr additive="base">
                                        <p:cTn id="27" dur="500" fill="hold"/>
                                        <p:tgtEl>
                                          <p:spTgt spid="823"/>
                                        </p:tgtEl>
                                        <p:attrNameLst>
                                          <p:attrName>ppt_x</p:attrName>
                                        </p:attrNameLst>
                                      </p:cBhvr>
                                      <p:tavLst>
                                        <p:tav tm="0">
                                          <p:val>
                                            <p:strVal val="#ppt_x"/>
                                          </p:val>
                                        </p:tav>
                                        <p:tav tm="100000">
                                          <p:val>
                                            <p:strVal val="#ppt_x"/>
                                          </p:val>
                                        </p:tav>
                                      </p:tavLst>
                                    </p:anim>
                                    <p:anim calcmode="lin" valueType="num">
                                      <p:cBhvr additive="base">
                                        <p:cTn id="28" dur="500" fill="hold"/>
                                        <p:tgtEl>
                                          <p:spTgt spid="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 grpId="0"/>
      <p:bldP spid="824" grpId="0" animBg="1"/>
      <p:bldP spid="8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33" name="矩形"/>
          <p:cNvSpPr>
            <a:spLocks/>
          </p:cNvSpPr>
          <p:nvPr/>
        </p:nvSpPr>
        <p:spPr>
          <a:xfrm>
            <a:off x="1290917" y="224512"/>
            <a:ext cx="6938682"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4</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加快形成全流域对外开放新格局</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grpSp>
        <p:nvGrpSpPr>
          <p:cNvPr id="837" name="组合"/>
          <p:cNvGrpSpPr>
            <a:grpSpLocks/>
          </p:cNvGrpSpPr>
          <p:nvPr/>
        </p:nvGrpSpPr>
        <p:grpSpPr>
          <a:xfrm>
            <a:off x="5777178" y="3879975"/>
            <a:ext cx="554354" cy="495934"/>
            <a:chOff x="5777178" y="3879975"/>
            <a:chExt cx="554354" cy="495934"/>
          </a:xfrm>
        </p:grpSpPr>
        <p:sp>
          <p:nvSpPr>
            <p:cNvPr id="834" name="矩形"/>
            <p:cNvSpPr>
              <a:spLocks noChangeAspect="1"/>
            </p:cNvSpPr>
            <p:nvPr/>
          </p:nvSpPr>
          <p:spPr>
            <a:xfrm>
              <a:off x="5779478" y="3885728"/>
              <a:ext cx="546303" cy="490182"/>
            </a:xfrm>
            <a:prstGeom prst="rect">
              <a:avLst/>
            </a:prstGeom>
            <a:noFill/>
            <a:ln w="9525" cap="flat" cmpd="sng">
              <a:noFill/>
              <a:prstDash val="solid"/>
              <a:round/>
            </a:ln>
          </p:spPr>
        </p:sp>
        <p:sp>
          <p:nvSpPr>
            <p:cNvPr id="835" name="曲线"/>
            <p:cNvSpPr>
              <a:spLocks/>
            </p:cNvSpPr>
            <p:nvPr/>
          </p:nvSpPr>
          <p:spPr>
            <a:xfrm>
              <a:off x="5856536" y="4005397"/>
              <a:ext cx="392188" cy="370513"/>
            </a:xfrm>
            <a:custGeom>
              <a:avLst/>
              <a:gdLst>
                <a:gd name="T1" fmla="*/ 0 w 21600"/>
                <a:gd name="T2" fmla="*/ 0 h 21600"/>
                <a:gd name="T3" fmla="*/ 21600 w 21600"/>
                <a:gd name="T4" fmla="*/ 21600 h 21600"/>
              </a:gdLst>
              <a:ahLst/>
              <a:cxnLst/>
              <a:rect l="T1" t="T2" r="T3" b="T4"/>
              <a:pathLst>
                <a:path w="21600" h="21600">
                  <a:moveTo>
                    <a:pt x="20991" y="8865"/>
                  </a:moveTo>
                  <a:cubicBezTo>
                    <a:pt x="11560" y="322"/>
                    <a:pt x="11560" y="322"/>
                    <a:pt x="11560" y="322"/>
                  </a:cubicBezTo>
                  <a:cubicBezTo>
                    <a:pt x="11103" y="0"/>
                    <a:pt x="10492" y="0"/>
                    <a:pt x="10190" y="322"/>
                  </a:cubicBezTo>
                  <a:cubicBezTo>
                    <a:pt x="758" y="8865"/>
                    <a:pt x="758" y="8865"/>
                    <a:pt x="758" y="8865"/>
                  </a:cubicBezTo>
                  <a:cubicBezTo>
                    <a:pt x="456" y="9349"/>
                    <a:pt x="0" y="9991"/>
                    <a:pt x="0" y="10474"/>
                  </a:cubicBezTo>
                  <a:cubicBezTo>
                    <a:pt x="0" y="20631"/>
                    <a:pt x="0" y="20631"/>
                    <a:pt x="0" y="20631"/>
                  </a:cubicBezTo>
                  <a:cubicBezTo>
                    <a:pt x="0" y="21116"/>
                    <a:pt x="456" y="21600"/>
                    <a:pt x="912" y="21600"/>
                  </a:cubicBezTo>
                  <a:cubicBezTo>
                    <a:pt x="7149" y="21600"/>
                    <a:pt x="7149" y="21600"/>
                    <a:pt x="7149" y="21600"/>
                  </a:cubicBezTo>
                  <a:cubicBezTo>
                    <a:pt x="7605" y="21600"/>
                    <a:pt x="8061" y="21116"/>
                    <a:pt x="8061" y="20631"/>
                  </a:cubicBezTo>
                  <a:cubicBezTo>
                    <a:pt x="8061" y="13700"/>
                    <a:pt x="8061" y="13700"/>
                    <a:pt x="8061" y="13700"/>
                  </a:cubicBezTo>
                  <a:cubicBezTo>
                    <a:pt x="8061" y="13055"/>
                    <a:pt x="8518" y="12733"/>
                    <a:pt x="8971" y="12733"/>
                  </a:cubicBezTo>
                  <a:cubicBezTo>
                    <a:pt x="12929" y="12733"/>
                    <a:pt x="12929" y="12733"/>
                    <a:pt x="12929" y="12733"/>
                  </a:cubicBezTo>
                  <a:cubicBezTo>
                    <a:pt x="13385" y="12733"/>
                    <a:pt x="13842" y="13055"/>
                    <a:pt x="13842" y="13700"/>
                  </a:cubicBezTo>
                  <a:cubicBezTo>
                    <a:pt x="13842" y="20631"/>
                    <a:pt x="13842" y="20631"/>
                    <a:pt x="13842" y="20631"/>
                  </a:cubicBezTo>
                  <a:cubicBezTo>
                    <a:pt x="13842" y="21116"/>
                    <a:pt x="14146" y="21600"/>
                    <a:pt x="14601" y="21600"/>
                  </a:cubicBezTo>
                  <a:cubicBezTo>
                    <a:pt x="20687" y="21600"/>
                    <a:pt x="20687" y="21600"/>
                    <a:pt x="20687" y="21600"/>
                  </a:cubicBezTo>
                  <a:cubicBezTo>
                    <a:pt x="21143" y="21600"/>
                    <a:pt x="21600" y="21116"/>
                    <a:pt x="21600" y="20631"/>
                  </a:cubicBezTo>
                  <a:cubicBezTo>
                    <a:pt x="21600" y="10474"/>
                    <a:pt x="21600" y="10474"/>
                    <a:pt x="21600" y="10474"/>
                  </a:cubicBezTo>
                  <a:cubicBezTo>
                    <a:pt x="21600" y="9991"/>
                    <a:pt x="21294" y="9349"/>
                    <a:pt x="20991" y="8865"/>
                  </a:cubicBezTo>
                </a:path>
                <a:path w="21600" h="21600">
                  <a:moveTo>
                    <a:pt x="10799" y="9349"/>
                  </a:moveTo>
                  <a:cubicBezTo>
                    <a:pt x="9734" y="9349"/>
                    <a:pt x="8971" y="8382"/>
                    <a:pt x="8971" y="7253"/>
                  </a:cubicBezTo>
                  <a:cubicBezTo>
                    <a:pt x="8971" y="6123"/>
                    <a:pt x="9734" y="5318"/>
                    <a:pt x="10799" y="5318"/>
                  </a:cubicBezTo>
                  <a:cubicBezTo>
                    <a:pt x="11864" y="5318"/>
                    <a:pt x="12774" y="6123"/>
                    <a:pt x="12774" y="7253"/>
                  </a:cubicBezTo>
                  <a:cubicBezTo>
                    <a:pt x="12774" y="8382"/>
                    <a:pt x="11864" y="9349"/>
                    <a:pt x="10799" y="9349"/>
                  </a:cubicBezTo>
                  <a:close/>
                </a:path>
              </a:pathLst>
            </a:custGeom>
            <a:solidFill>
              <a:srgbClr val="FFFFFF"/>
            </a:solidFill>
            <a:ln w="9525" cap="flat" cmpd="sng">
              <a:noFill/>
              <a:prstDash val="solid"/>
              <a:round/>
            </a:ln>
          </p:spPr>
        </p:sp>
        <p:sp>
          <p:nvSpPr>
            <p:cNvPr id="836" name="曲线"/>
            <p:cNvSpPr>
              <a:spLocks/>
            </p:cNvSpPr>
            <p:nvPr/>
          </p:nvSpPr>
          <p:spPr>
            <a:xfrm>
              <a:off x="5777178" y="3879975"/>
              <a:ext cx="554354" cy="285364"/>
            </a:xfrm>
            <a:custGeom>
              <a:avLst/>
              <a:gdLst>
                <a:gd name="T1" fmla="*/ 0 w 21600"/>
                <a:gd name="T2" fmla="*/ 0 h 21600"/>
                <a:gd name="T3" fmla="*/ 21600 w 21600"/>
                <a:gd name="T4" fmla="*/ 21600 h 21600"/>
              </a:gdLst>
              <a:ahLst/>
              <a:cxnLst/>
              <a:rect l="T1" t="T2" r="T3" b="T4"/>
              <a:pathLst>
                <a:path w="21600" h="21600">
                  <a:moveTo>
                    <a:pt x="18482" y="2726"/>
                  </a:moveTo>
                  <a:cubicBezTo>
                    <a:pt x="18482" y="9855"/>
                    <a:pt x="18482" y="9855"/>
                    <a:pt x="18482" y="9855"/>
                  </a:cubicBezTo>
                  <a:cubicBezTo>
                    <a:pt x="15472" y="4823"/>
                    <a:pt x="15472" y="4823"/>
                    <a:pt x="15472" y="4823"/>
                  </a:cubicBezTo>
                  <a:cubicBezTo>
                    <a:pt x="15472" y="2726"/>
                    <a:pt x="15472" y="2726"/>
                    <a:pt x="15472" y="2726"/>
                  </a:cubicBezTo>
                  <a:cubicBezTo>
                    <a:pt x="15472" y="2096"/>
                    <a:pt x="15794" y="1467"/>
                    <a:pt x="16117" y="1467"/>
                  </a:cubicBezTo>
                  <a:cubicBezTo>
                    <a:pt x="17836" y="1467"/>
                    <a:pt x="17836" y="1467"/>
                    <a:pt x="17836" y="1467"/>
                  </a:cubicBezTo>
                  <a:cubicBezTo>
                    <a:pt x="18159" y="1467"/>
                    <a:pt x="18482" y="2096"/>
                    <a:pt x="18482" y="2726"/>
                  </a:cubicBezTo>
                </a:path>
                <a:path w="21600" h="21600">
                  <a:moveTo>
                    <a:pt x="2254" y="20341"/>
                  </a:moveTo>
                  <a:cubicBezTo>
                    <a:pt x="10745" y="6081"/>
                    <a:pt x="10745" y="6081"/>
                    <a:pt x="10745" y="6081"/>
                  </a:cubicBezTo>
                  <a:cubicBezTo>
                    <a:pt x="19341" y="20341"/>
                    <a:pt x="19341" y="20341"/>
                    <a:pt x="19341" y="20341"/>
                  </a:cubicBezTo>
                  <a:cubicBezTo>
                    <a:pt x="19878" y="21389"/>
                    <a:pt x="20630" y="21389"/>
                    <a:pt x="21170" y="20341"/>
                  </a:cubicBezTo>
                  <a:cubicBezTo>
                    <a:pt x="21600" y="19290"/>
                    <a:pt x="21600" y="17615"/>
                    <a:pt x="21060" y="16563"/>
                  </a:cubicBezTo>
                  <a:cubicBezTo>
                    <a:pt x="11605" y="837"/>
                    <a:pt x="11605" y="837"/>
                    <a:pt x="11605" y="837"/>
                  </a:cubicBezTo>
                  <a:cubicBezTo>
                    <a:pt x="11175" y="0"/>
                    <a:pt x="10423" y="0"/>
                    <a:pt x="9884" y="837"/>
                  </a:cubicBezTo>
                  <a:cubicBezTo>
                    <a:pt x="537" y="16563"/>
                    <a:pt x="537" y="16563"/>
                    <a:pt x="537" y="16563"/>
                  </a:cubicBezTo>
                  <a:cubicBezTo>
                    <a:pt x="0" y="17615"/>
                    <a:pt x="0" y="19290"/>
                    <a:pt x="429" y="20341"/>
                  </a:cubicBezTo>
                  <a:cubicBezTo>
                    <a:pt x="642" y="20760"/>
                    <a:pt x="1611" y="21596"/>
                    <a:pt x="2254" y="20341"/>
                  </a:cubicBezTo>
                  <a:close/>
                </a:path>
              </a:pathLst>
            </a:custGeom>
            <a:solidFill>
              <a:srgbClr val="FFFFFF"/>
            </a:solidFill>
            <a:ln w="9525" cap="flat" cmpd="sng">
              <a:noFill/>
              <a:prstDash val="solid"/>
              <a:round/>
            </a:ln>
          </p:spPr>
        </p:sp>
      </p:grpSp>
      <p:sp>
        <p:nvSpPr>
          <p:cNvPr id="838" name="矩形"/>
          <p:cNvSpPr>
            <a:spLocks/>
          </p:cNvSpPr>
          <p:nvPr/>
        </p:nvSpPr>
        <p:spPr>
          <a:xfrm>
            <a:off x="4192900" y="4598420"/>
            <a:ext cx="3781858" cy="400107"/>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a:lnSpc>
                <a:spcPct val="10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积极推进西部陆海新通道建设</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Century Gothic" charset="0"/>
              <a:ea typeface="幼圆" charset="0"/>
              <a:cs typeface="微软雅黑" charset="0"/>
            </a:endParaRPr>
          </a:p>
        </p:txBody>
      </p:sp>
      <p:sp>
        <p:nvSpPr>
          <p:cNvPr id="839" name="矩形"/>
          <p:cNvSpPr>
            <a:spLocks/>
          </p:cNvSpPr>
          <p:nvPr/>
        </p:nvSpPr>
        <p:spPr>
          <a:xfrm>
            <a:off x="8125585" y="2464852"/>
            <a:ext cx="3566860" cy="400107"/>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a:lnSpc>
                <a:spcPct val="10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加快内陆开放型经济高地建设</a:t>
            </a:r>
            <a:endParaRPr lang="zh-CN" altLang="en-US" sz="2000" b="1" i="0" u="none" strike="noStrike" kern="0" cap="none" spc="0" baseline="0" dirty="0">
              <a:solidFill>
                <a:schemeClr val="bg1"/>
              </a:solidFill>
              <a:effectLst>
                <a:outerShdw blurRad="38100" dist="38100" dir="2700000" algn="tl">
                  <a:srgbClr val="000000">
                    <a:alpha val="43000"/>
                  </a:srgbClr>
                </a:outerShdw>
              </a:effectLst>
              <a:latin typeface="Century Gothic" charset="0"/>
              <a:ea typeface="幼圆" charset="0"/>
              <a:cs typeface="微软雅黑" charset="0"/>
            </a:endParaRPr>
          </a:p>
        </p:txBody>
      </p:sp>
      <p:sp>
        <p:nvSpPr>
          <p:cNvPr id="840" name="右箭头"/>
          <p:cNvSpPr>
            <a:spLocks/>
          </p:cNvSpPr>
          <p:nvPr/>
        </p:nvSpPr>
        <p:spPr>
          <a:xfrm flipH="1">
            <a:off x="4542012" y="2380313"/>
            <a:ext cx="1134356" cy="916115"/>
          </a:xfrm>
          <a:prstGeom prst="rightArrow">
            <a:avLst>
              <a:gd name="adj1" fmla="val 100000"/>
              <a:gd name="adj2" fmla="val 44432"/>
            </a:avLst>
          </a:prstGeom>
          <a:solidFill>
            <a:srgbClr val="C00000"/>
          </a:solidFill>
          <a:scene3d>
            <a:camera prst="legacyObliqueFront"/>
            <a:lightRig rig="legacyFlat4" dir="t"/>
          </a:scene3d>
          <a:sp3d prstMaterial="legacyMatte">
            <a:bevelT w="13500" h="13500" prst="angle"/>
            <a:bevelB w="13500" h="13500" prst="angle"/>
          </a:sp3d>
        </p:spPr>
      </p:sp>
      <p:sp>
        <p:nvSpPr>
          <p:cNvPr id="841" name="右箭头"/>
          <p:cNvSpPr>
            <a:spLocks/>
          </p:cNvSpPr>
          <p:nvPr/>
        </p:nvSpPr>
        <p:spPr>
          <a:xfrm rot="10800000" flipH="1" flipV="1">
            <a:off x="6633442" y="2406104"/>
            <a:ext cx="1134357" cy="916115"/>
          </a:xfrm>
          <a:prstGeom prst="rightArrow">
            <a:avLst>
              <a:gd name="adj1" fmla="val 100000"/>
              <a:gd name="adj2" fmla="val 44432"/>
            </a:avLst>
          </a:prstGeom>
          <a:solidFill>
            <a:srgbClr val="C00000"/>
          </a:solidFill>
          <a:scene3d>
            <a:camera prst="legacyObliqueFront"/>
            <a:lightRig rig="legacyFlat4" dir="t"/>
          </a:scene3d>
          <a:sp3d prstMaterial="legacyMatte">
            <a:bevelT w="13500" h="13500" prst="angle"/>
            <a:bevelB w="13500" h="13500" prst="angle"/>
          </a:sp3d>
        </p:spPr>
      </p:sp>
      <p:sp>
        <p:nvSpPr>
          <p:cNvPr id="842" name="右箭头"/>
          <p:cNvSpPr>
            <a:spLocks/>
          </p:cNvSpPr>
          <p:nvPr/>
        </p:nvSpPr>
        <p:spPr>
          <a:xfrm rot="16200002" flipH="1">
            <a:off x="5591813" y="3506111"/>
            <a:ext cx="1134236" cy="916212"/>
          </a:xfrm>
          <a:prstGeom prst="rightArrow">
            <a:avLst>
              <a:gd name="adj1" fmla="val 100000"/>
              <a:gd name="adj2" fmla="val 44434"/>
            </a:avLst>
          </a:prstGeom>
          <a:solidFill>
            <a:srgbClr val="C00000"/>
          </a:solidFill>
          <a:scene3d>
            <a:camera prst="legacyObliqueFront"/>
            <a:lightRig rig="legacyFlat4" dir="t"/>
          </a:scene3d>
          <a:sp3d prstMaterial="legacyMatte">
            <a:bevelT w="13500" h="13500" prst="angle"/>
            <a:bevelB w="13500" h="13500" prst="angle"/>
          </a:sp3d>
        </p:spPr>
      </p:sp>
      <p:sp>
        <p:nvSpPr>
          <p:cNvPr id="843" name="右箭头"/>
          <p:cNvSpPr>
            <a:spLocks/>
          </p:cNvSpPr>
          <p:nvPr/>
        </p:nvSpPr>
        <p:spPr>
          <a:xfrm rot="16200002">
            <a:off x="5449805" y="1480003"/>
            <a:ext cx="1432950" cy="398928"/>
          </a:xfrm>
          <a:prstGeom prst="rightArrow">
            <a:avLst>
              <a:gd name="adj1" fmla="val 100000"/>
              <a:gd name="adj2" fmla="val 52366"/>
            </a:avLst>
          </a:prstGeom>
          <a:solidFill>
            <a:srgbClr val="C00000"/>
          </a:solidFill>
          <a:scene3d>
            <a:camera prst="legacyObliqueFront"/>
            <a:lightRig rig="legacyFlat4" dir="t"/>
          </a:scene3d>
          <a:sp3d prstMaterial="legacyMatte">
            <a:bevelT w="13500" h="13500" prst="angle"/>
            <a:bevelB w="13500" h="13500" prst="angle"/>
          </a:sp3d>
        </p:spPr>
      </p:sp>
      <p:sp>
        <p:nvSpPr>
          <p:cNvPr id="844" name="圆角矩形"/>
          <p:cNvSpPr>
            <a:spLocks/>
          </p:cNvSpPr>
          <p:nvPr/>
        </p:nvSpPr>
        <p:spPr>
          <a:xfrm>
            <a:off x="8113408" y="2978049"/>
            <a:ext cx="3574273" cy="1705822"/>
          </a:xfrm>
          <a:prstGeom prst="roundRect">
            <a:avLst>
              <a:gd name="adj" fmla="val 5217"/>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2000" b="1" u="none" strike="noStrike" kern="1200" cap="none" spc="0" baseline="0">
                <a:solidFill>
                  <a:schemeClr val="bg1"/>
                </a:solidFill>
                <a:latin typeface="微软雅黑" charset="0"/>
                <a:ea typeface="微软雅黑" charset="0"/>
                <a:cs typeface="Times New Roman" charset="0"/>
              </a:rPr>
              <a:t>依托长江中游城市群、成渝城市群等重点区域，打造重庆西部开发开放重要支撑和成都、武汉、长沙、南昌、合肥等内陆开放型经济高地</a:t>
            </a:r>
          </a:p>
        </p:txBody>
      </p:sp>
      <p:sp>
        <p:nvSpPr>
          <p:cNvPr id="845" name="圆角矩形"/>
          <p:cNvSpPr>
            <a:spLocks/>
          </p:cNvSpPr>
          <p:nvPr/>
        </p:nvSpPr>
        <p:spPr>
          <a:xfrm>
            <a:off x="3825622" y="5078494"/>
            <a:ext cx="4648944" cy="1595188"/>
          </a:xfrm>
          <a:prstGeom prst="roundRect">
            <a:avLst>
              <a:gd name="adj" fmla="val 5217"/>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000" b="1" u="none" strike="noStrike" kern="1200" cap="none" spc="0" baseline="0">
                <a:solidFill>
                  <a:srgbClr val="FFFFFF"/>
                </a:solidFill>
                <a:latin typeface="微软雅黑" charset="0"/>
                <a:ea typeface="微软雅黑" charset="0"/>
                <a:cs typeface="Times New Roman" charset="0"/>
              </a:rPr>
              <a:t>强化枢纽辐射带动，促进互联互通，提升物流发展水平，依托通道优化产业布局，提升经贸合作水平；服务“一带一路”建设，加强西部地区与长江经济带融合</a:t>
            </a:r>
          </a:p>
        </p:txBody>
      </p:sp>
      <p:sp>
        <p:nvSpPr>
          <p:cNvPr id="846" name="矩形"/>
          <p:cNvSpPr>
            <a:spLocks/>
          </p:cNvSpPr>
          <p:nvPr/>
        </p:nvSpPr>
        <p:spPr>
          <a:xfrm>
            <a:off x="408457" y="2023634"/>
            <a:ext cx="4054869" cy="40010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marL="0" indent="0" algn="ctr" defTabSz="914273" eaLnBrk="1" fontAlgn="auto" latinLnBrk="0" hangingPunct="1">
              <a:lnSpc>
                <a:spcPct val="100000"/>
              </a:lnSpc>
              <a:spcBef>
                <a:spcPts val="0"/>
              </a:spcBef>
              <a:spcAft>
                <a:spcPts val="0"/>
              </a:spcAft>
              <a:buNone/>
            </a:pPr>
            <a:r>
              <a:rPr lang="zh-CN" altLang="en-US" sz="2000" u="none" strike="noStrike" kern="1200" cap="none" spc="0" baseline="0" dirty="0">
                <a:solidFill>
                  <a:schemeClr val="bg1"/>
                </a:solidFill>
                <a:latin typeface="微软雅黑" charset="0"/>
                <a:ea typeface="微软雅黑" charset="0"/>
                <a:cs typeface="微软雅黑" charset="0"/>
              </a:rPr>
              <a:t>发挥上海及长三角地区的引领作用</a:t>
            </a:r>
          </a:p>
        </p:txBody>
      </p:sp>
      <p:sp>
        <p:nvSpPr>
          <p:cNvPr id="847" name="圆角矩形"/>
          <p:cNvSpPr>
            <a:spLocks/>
          </p:cNvSpPr>
          <p:nvPr/>
        </p:nvSpPr>
        <p:spPr>
          <a:xfrm>
            <a:off x="592148" y="2540335"/>
            <a:ext cx="3727913" cy="1956966"/>
          </a:xfrm>
          <a:prstGeom prst="roundRect">
            <a:avLst>
              <a:gd name="adj" fmla="val 5217"/>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000" b="1" u="none" strike="noStrike" kern="1200" cap="none" spc="0" baseline="0" dirty="0">
                <a:solidFill>
                  <a:srgbClr val="FFFFFF"/>
                </a:solidFill>
                <a:latin typeface="微软雅黑" charset="0"/>
                <a:ea typeface="微软雅黑" charset="0"/>
                <a:cs typeface="Times New Roman" charset="0"/>
              </a:rPr>
              <a:t>将上海自贸区打造成服务贸易创新政策先行区；推动长三角地区与中上游地区共同构建航运、加工贸易和金融合作链条。率先构建引领跨境电子商务和国际贸易发展的规则体系</a:t>
            </a:r>
          </a:p>
        </p:txBody>
      </p:sp>
      <p:pic>
        <p:nvPicPr>
          <p:cNvPr id="848"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579921118"/>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33"/>
                                        </p:tgtEl>
                                        <p:attrNameLst>
                                          <p:attrName>style.visibility</p:attrName>
                                        </p:attrNameLst>
                                      </p:cBhvr>
                                      <p:to>
                                        <p:strVal val="visible"/>
                                      </p:to>
                                    </p:set>
                                    <p:animEffect transition="in" filter="barn(outVertical)">
                                      <p:cBhvr>
                                        <p:cTn id="7" dur="500"/>
                                        <p:tgtEl>
                                          <p:spTgt spid="8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wipe(right)">
                                      <p:cBhvr>
                                        <p:cTn id="12" dur="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46"/>
                                        </p:tgtEl>
                                        <p:attrNameLst>
                                          <p:attrName>style.visibility</p:attrName>
                                        </p:attrNameLst>
                                      </p:cBhvr>
                                      <p:to>
                                        <p:strVal val="visible"/>
                                      </p:to>
                                    </p:set>
                                    <p:anim calcmode="lin" valueType="num">
                                      <p:cBhvr additive="base">
                                        <p:cTn id="17" dur="500" fill="hold"/>
                                        <p:tgtEl>
                                          <p:spTgt spid="846"/>
                                        </p:tgtEl>
                                        <p:attrNameLst>
                                          <p:attrName>ppt_x</p:attrName>
                                        </p:attrNameLst>
                                      </p:cBhvr>
                                      <p:tavLst>
                                        <p:tav tm="0">
                                          <p:val>
                                            <p:strVal val="#ppt_x"/>
                                          </p:val>
                                        </p:tav>
                                        <p:tav tm="100000">
                                          <p:val>
                                            <p:strVal val="#ppt_x"/>
                                          </p:val>
                                        </p:tav>
                                      </p:tavLst>
                                    </p:anim>
                                    <p:anim calcmode="lin" valueType="num">
                                      <p:cBhvr additive="base">
                                        <p:cTn id="18" dur="500" fill="hold"/>
                                        <p:tgtEl>
                                          <p:spTgt spid="84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847"/>
                                        </p:tgtEl>
                                        <p:attrNameLst>
                                          <p:attrName>style.visibility</p:attrName>
                                        </p:attrNameLst>
                                      </p:cBhvr>
                                      <p:to>
                                        <p:strVal val="visible"/>
                                      </p:to>
                                    </p:set>
                                    <p:animEffect transition="in" filter="wipe(down)">
                                      <p:cBhvr>
                                        <p:cTn id="22" dur="500"/>
                                        <p:tgtEl>
                                          <p:spTgt spid="8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42"/>
                                        </p:tgtEl>
                                        <p:attrNameLst>
                                          <p:attrName>style.visibility</p:attrName>
                                        </p:attrNameLst>
                                      </p:cBhvr>
                                      <p:to>
                                        <p:strVal val="visible"/>
                                      </p:to>
                                    </p:set>
                                    <p:animEffect transition="in" filter="wipe(up)">
                                      <p:cBhvr>
                                        <p:cTn id="27" dur="500"/>
                                        <p:tgtEl>
                                          <p:spTgt spid="84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38"/>
                                        </p:tgtEl>
                                        <p:attrNameLst>
                                          <p:attrName>style.visibility</p:attrName>
                                        </p:attrNameLst>
                                      </p:cBhvr>
                                      <p:to>
                                        <p:strVal val="visible"/>
                                      </p:to>
                                    </p:set>
                                    <p:anim calcmode="lin" valueType="num">
                                      <p:cBhvr additive="base">
                                        <p:cTn id="32" dur="500" fill="hold"/>
                                        <p:tgtEl>
                                          <p:spTgt spid="838"/>
                                        </p:tgtEl>
                                        <p:attrNameLst>
                                          <p:attrName>ppt_x</p:attrName>
                                        </p:attrNameLst>
                                      </p:cBhvr>
                                      <p:tavLst>
                                        <p:tav tm="0">
                                          <p:val>
                                            <p:strVal val="#ppt_x"/>
                                          </p:val>
                                        </p:tav>
                                        <p:tav tm="100000">
                                          <p:val>
                                            <p:strVal val="#ppt_x"/>
                                          </p:val>
                                        </p:tav>
                                      </p:tavLst>
                                    </p:anim>
                                    <p:anim calcmode="lin" valueType="num">
                                      <p:cBhvr additive="base">
                                        <p:cTn id="33" dur="500" fill="hold"/>
                                        <p:tgtEl>
                                          <p:spTgt spid="838"/>
                                        </p:tgtEl>
                                        <p:attrNameLst>
                                          <p:attrName>ppt_y</p:attrName>
                                        </p:attrNameLst>
                                      </p:cBhvr>
                                      <p:tavLst>
                                        <p:tav tm="0">
                                          <p:val>
                                            <p:strVal val="1+#ppt_h/2"/>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845"/>
                                        </p:tgtEl>
                                        <p:attrNameLst>
                                          <p:attrName>style.visibility</p:attrName>
                                        </p:attrNameLst>
                                      </p:cBhvr>
                                      <p:to>
                                        <p:strVal val="visible"/>
                                      </p:to>
                                    </p:set>
                                    <p:animEffect transition="in" filter="wipe(down)">
                                      <p:cBhvr>
                                        <p:cTn id="36" dur="500"/>
                                        <p:tgtEl>
                                          <p:spTgt spid="8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41"/>
                                        </p:tgtEl>
                                        <p:attrNameLst>
                                          <p:attrName>style.visibility</p:attrName>
                                        </p:attrNameLst>
                                      </p:cBhvr>
                                      <p:to>
                                        <p:strVal val="visible"/>
                                      </p:to>
                                    </p:set>
                                    <p:animEffect transition="in" filter="wipe(left)">
                                      <p:cBhvr>
                                        <p:cTn id="41" dur="500"/>
                                        <p:tgtEl>
                                          <p:spTgt spid="84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39"/>
                                        </p:tgtEl>
                                        <p:attrNameLst>
                                          <p:attrName>style.visibility</p:attrName>
                                        </p:attrNameLst>
                                      </p:cBhvr>
                                      <p:to>
                                        <p:strVal val="visible"/>
                                      </p:to>
                                    </p:set>
                                    <p:anim calcmode="lin" valueType="num">
                                      <p:cBhvr additive="base">
                                        <p:cTn id="46" dur="500" fill="hold"/>
                                        <p:tgtEl>
                                          <p:spTgt spid="839"/>
                                        </p:tgtEl>
                                        <p:attrNameLst>
                                          <p:attrName>ppt_x</p:attrName>
                                        </p:attrNameLst>
                                      </p:cBhvr>
                                      <p:tavLst>
                                        <p:tav tm="0">
                                          <p:val>
                                            <p:strVal val="#ppt_x"/>
                                          </p:val>
                                        </p:tav>
                                        <p:tav tm="100000">
                                          <p:val>
                                            <p:strVal val="#ppt_x"/>
                                          </p:val>
                                        </p:tav>
                                      </p:tavLst>
                                    </p:anim>
                                    <p:anim calcmode="lin" valueType="num">
                                      <p:cBhvr additive="base">
                                        <p:cTn id="47" dur="500" fill="hold"/>
                                        <p:tgtEl>
                                          <p:spTgt spid="839"/>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844"/>
                                        </p:tgtEl>
                                        <p:attrNameLst>
                                          <p:attrName>style.visibility</p:attrName>
                                        </p:attrNameLst>
                                      </p:cBhvr>
                                      <p:to>
                                        <p:strVal val="visible"/>
                                      </p:to>
                                    </p:set>
                                    <p:animEffect transition="in" filter="wipe(down)">
                                      <p:cBhvr>
                                        <p:cTn id="50" dur="500"/>
                                        <p:tgtEl>
                                          <p:spTgt spid="8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43"/>
                                        </p:tgtEl>
                                        <p:attrNameLst>
                                          <p:attrName>style.visibility</p:attrName>
                                        </p:attrNameLst>
                                      </p:cBhvr>
                                      <p:to>
                                        <p:strVal val="visible"/>
                                      </p:to>
                                    </p:set>
                                    <p:animEffect transition="in" filter="wipe(down)">
                                      <p:cBhvr>
                                        <p:cTn id="55" dur="5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 grpId="0"/>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55"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5</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创新完善区域协调发展体制机制</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856" name="矩形"/>
          <p:cNvSpPr>
            <a:spLocks/>
          </p:cNvSpPr>
          <p:nvPr/>
        </p:nvSpPr>
        <p:spPr>
          <a:xfrm>
            <a:off x="4352203" y="2504964"/>
            <a:ext cx="6015027" cy="1501367"/>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r>
              <a:rPr lang="en-US" altLang="zh-CN" sz="2000" b="1" u="none" strike="noStrike" kern="1200" cap="none" spc="0" baseline="0">
                <a:solidFill>
                  <a:schemeClr val="tx1"/>
                </a:solidFill>
                <a:latin typeface="微软雅黑" charset="0"/>
                <a:ea typeface="微软雅黑" charset="0"/>
                <a:cs typeface="微软雅黑" charset="0"/>
              </a:rPr>
              <a:t>  </a:t>
            </a:r>
            <a:r>
              <a:rPr lang="zh-CN" altLang="en-US" sz="2000" b="1" u="none" strike="noStrike" kern="1200" cap="none" spc="0" baseline="0">
                <a:solidFill>
                  <a:schemeClr val="tx1"/>
                </a:solidFill>
                <a:latin typeface="微软雅黑" charset="0"/>
                <a:ea typeface="微软雅黑" charset="0"/>
                <a:cs typeface="微软雅黑" charset="0"/>
              </a:rPr>
              <a:t>印发《长江经济带发展负面清单指南》，形成生态环境保护硬约束机制。编制《长江经济带国土空间规划》，科学谋划国土空间开发保护格局</a:t>
            </a:r>
            <a:endParaRPr lang="zh-CN" altLang="en-US" sz="2000" b="1" i="0" u="none" strike="noStrike" kern="0" cap="none" spc="0" baseline="0">
              <a:solidFill>
                <a:srgbClr val="000000"/>
              </a:solidFill>
              <a:latin typeface="Century Gothic" charset="0"/>
              <a:ea typeface="幼圆" charset="0"/>
              <a:cs typeface="微软雅黑" charset="0"/>
            </a:endParaRPr>
          </a:p>
        </p:txBody>
      </p:sp>
      <p:sp>
        <p:nvSpPr>
          <p:cNvPr id="857" name="圆角矩形"/>
          <p:cNvSpPr>
            <a:spLocks/>
          </p:cNvSpPr>
          <p:nvPr/>
        </p:nvSpPr>
        <p:spPr>
          <a:xfrm>
            <a:off x="571001" y="2961592"/>
            <a:ext cx="3684440" cy="628391"/>
          </a:xfrm>
          <a:prstGeom prst="roundRect">
            <a:avLst>
              <a:gd name="adj" fmla="val 50000"/>
            </a:avLst>
          </a:prstGeom>
          <a:solidFill>
            <a:schemeClr val="accent1"/>
          </a:soli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860" name="组合"/>
          <p:cNvGrpSpPr>
            <a:grpSpLocks/>
          </p:cNvGrpSpPr>
          <p:nvPr/>
        </p:nvGrpSpPr>
        <p:grpSpPr>
          <a:xfrm>
            <a:off x="359119" y="2932414"/>
            <a:ext cx="656326" cy="647988"/>
            <a:chOff x="359119" y="2932414"/>
            <a:chExt cx="656326" cy="647988"/>
          </a:xfrm>
        </p:grpSpPr>
        <p:sp>
          <p:nvSpPr>
            <p:cNvPr id="858" name="椭圆"/>
            <p:cNvSpPr>
              <a:spLocks noChangeAspect="1"/>
            </p:cNvSpPr>
            <p:nvPr/>
          </p:nvSpPr>
          <p:spPr>
            <a:xfrm>
              <a:off x="359119" y="2932414"/>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859" name="椭圆"/>
            <p:cNvSpPr>
              <a:spLocks noChangeAspect="1"/>
            </p:cNvSpPr>
            <p:nvPr/>
          </p:nvSpPr>
          <p:spPr>
            <a:xfrm>
              <a:off x="440246" y="3012507"/>
              <a:ext cx="494077" cy="487800"/>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1</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861" name="矩形"/>
          <p:cNvSpPr>
            <a:spLocks/>
          </p:cNvSpPr>
          <p:nvPr/>
        </p:nvSpPr>
        <p:spPr>
          <a:xfrm>
            <a:off x="831712" y="3029823"/>
            <a:ext cx="3307955" cy="480011"/>
          </a:xfrm>
          <a:prstGeom prst="rect">
            <a:avLst/>
          </a:prstGeom>
          <a:noFill/>
          <a:ln w="9525" cap="flat" cmpd="sng">
            <a:noFill/>
            <a:prstDash val="solid"/>
            <a:miter/>
          </a:ln>
        </p:spPr>
        <p:txBody>
          <a:bodyPr vert="horz" wrap="square" lIns="91438" tIns="45719" rIns="91438" bIns="45719" anchor="ctr" anchorCtr="1">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加快建立负面清单管理制度</a:t>
            </a:r>
            <a:endParaRPr lang="zh-CN" altLang="en-US" sz="1800" b="1" u="none" strike="noStrike" kern="1200" cap="all" spc="0" baseline="0">
              <a:ln w="8953" cap="flat">
                <a:solidFill>
                  <a:srgbClr val="8A0000"/>
                </a:solidFill>
                <a:prstDash val="solid"/>
                <a:round/>
              </a:ln>
              <a:solidFill>
                <a:srgbClr val="FFFFFF"/>
              </a:solidFill>
              <a:effectLst>
                <a:reflection blurRad="12700" stA="28000" endPos="45000" dist="952" dir="5400000" sy="-100000"/>
              </a:effectLst>
              <a:latin typeface="微软雅黑" charset="0"/>
              <a:ea typeface="微软雅黑" charset="0"/>
              <a:cs typeface="微软雅黑" charset="0"/>
            </a:endParaRPr>
          </a:p>
        </p:txBody>
      </p:sp>
      <p:sp>
        <p:nvSpPr>
          <p:cNvPr id="862" name="矩形"/>
          <p:cNvSpPr>
            <a:spLocks/>
          </p:cNvSpPr>
          <p:nvPr/>
        </p:nvSpPr>
        <p:spPr>
          <a:xfrm>
            <a:off x="767858" y="1161344"/>
            <a:ext cx="11100532" cy="1028389"/>
          </a:xfrm>
          <a:prstGeom prst="rect">
            <a:avLst/>
          </a:prstGeom>
          <a:solidFill>
            <a:srgbClr val="C00000"/>
          </a:solidFill>
          <a:ln w="9525" cap="flat" cmpd="sng">
            <a:noFill/>
            <a:prstDash val="solid"/>
            <a:round/>
          </a:ln>
        </p:spPr>
        <p:txBody>
          <a:bodyPr vert="horz" wrap="square" lIns="91440" tIns="45720" rIns="91440" bIns="45720" anchor="ctr" anchorCtr="1">
            <a:prstTxWarp prst="textNoShape">
              <a:avLst/>
            </a:prstTxWarp>
          </a:bodyPr>
          <a:lstStyle/>
          <a:p>
            <a:r>
              <a:rPr lang="zh-CN" altLang="en-US" sz="2400" b="1" dirty="0">
                <a:solidFill>
                  <a:schemeClr val="bg1"/>
                </a:solidFill>
                <a:latin typeface="微软雅黑" charset="0"/>
                <a:ea typeface="微软雅黑" charset="0"/>
                <a:cs typeface="微软雅黑" charset="0"/>
              </a:rPr>
              <a:t>加快体制改革研究，完善生态环境保护硬约束机制，组织开展试点示范，健全保护长江生态环境法治体系，加快形成区域协调发展的新机制</a:t>
            </a:r>
            <a:endParaRPr lang="zh-CN" altLang="en-US" sz="2400" b="1" u="none" strike="noStrike" kern="1200" cap="none" spc="0" baseline="0" dirty="0">
              <a:solidFill>
                <a:schemeClr val="bg1"/>
              </a:solidFill>
              <a:latin typeface="微软雅黑" charset="0"/>
              <a:ea typeface="微软雅黑" charset="0"/>
              <a:cs typeface="微软雅黑" charset="0"/>
              <a:sym typeface="微软雅黑" charset="0"/>
            </a:endParaRPr>
          </a:p>
        </p:txBody>
      </p:sp>
      <p:sp>
        <p:nvSpPr>
          <p:cNvPr id="863" name="矩形"/>
          <p:cNvSpPr>
            <a:spLocks/>
          </p:cNvSpPr>
          <p:nvPr/>
        </p:nvSpPr>
        <p:spPr>
          <a:xfrm>
            <a:off x="5396862" y="4587832"/>
            <a:ext cx="6015025" cy="1501366"/>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r>
              <a:rPr lang="en-US" altLang="zh-CN" sz="2000" b="1" u="none" strike="noStrike" kern="1200" cap="none" spc="0" baseline="0">
                <a:solidFill>
                  <a:schemeClr val="tx1"/>
                </a:solidFill>
                <a:latin typeface="微软雅黑" charset="0"/>
                <a:ea typeface="微软雅黑" charset="0"/>
                <a:cs typeface="微软雅黑" charset="0"/>
              </a:rPr>
              <a:t>  </a:t>
            </a:r>
            <a:r>
              <a:rPr lang="zh-CN" altLang="en-US" sz="2000" b="1" u="none" strike="noStrike" kern="1200" cap="none" spc="0" baseline="0">
                <a:solidFill>
                  <a:schemeClr val="tx1"/>
                </a:solidFill>
                <a:latin typeface="微软雅黑" charset="0"/>
                <a:ea typeface="微软雅黑" charset="0"/>
                <a:cs typeface="微软雅黑" charset="0"/>
              </a:rPr>
              <a:t>选择具备条件的地区开展生态产品价值实现机制试点，探索政府主导、企业和社会各界参与、市场化运作、可持续的生态产品价值实现路径</a:t>
            </a:r>
          </a:p>
        </p:txBody>
      </p:sp>
      <p:sp>
        <p:nvSpPr>
          <p:cNvPr id="864" name="圆角矩形"/>
          <p:cNvSpPr>
            <a:spLocks/>
          </p:cNvSpPr>
          <p:nvPr/>
        </p:nvSpPr>
        <p:spPr>
          <a:xfrm>
            <a:off x="1615660" y="5044460"/>
            <a:ext cx="3735932" cy="758827"/>
          </a:xfrm>
          <a:prstGeom prst="roundRect">
            <a:avLst>
              <a:gd name="adj" fmla="val 50000"/>
            </a:avLst>
          </a:prstGeom>
          <a:solidFill>
            <a:schemeClr val="accent1"/>
          </a:soli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867" name="组合"/>
          <p:cNvGrpSpPr>
            <a:grpSpLocks/>
          </p:cNvGrpSpPr>
          <p:nvPr/>
        </p:nvGrpSpPr>
        <p:grpSpPr>
          <a:xfrm>
            <a:off x="1403780" y="5015282"/>
            <a:ext cx="778253" cy="768365"/>
            <a:chOff x="1403780" y="5015282"/>
            <a:chExt cx="778253" cy="768365"/>
          </a:xfrm>
        </p:grpSpPr>
        <p:sp>
          <p:nvSpPr>
            <p:cNvPr id="865" name="椭圆"/>
            <p:cNvSpPr>
              <a:spLocks noChangeAspect="1"/>
            </p:cNvSpPr>
            <p:nvPr/>
          </p:nvSpPr>
          <p:spPr>
            <a:xfrm>
              <a:off x="1403780" y="5015282"/>
              <a:ext cx="778253" cy="768365"/>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866" name="椭圆"/>
            <p:cNvSpPr>
              <a:spLocks noChangeAspect="1"/>
            </p:cNvSpPr>
            <p:nvPr/>
          </p:nvSpPr>
          <p:spPr>
            <a:xfrm>
              <a:off x="1499975" y="5110254"/>
              <a:ext cx="585864" cy="57842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2</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868" name="矩形"/>
          <p:cNvSpPr>
            <a:spLocks/>
          </p:cNvSpPr>
          <p:nvPr/>
        </p:nvSpPr>
        <p:spPr>
          <a:xfrm>
            <a:off x="2085919" y="5149317"/>
            <a:ext cx="3118381" cy="480011"/>
          </a:xfrm>
          <a:prstGeom prst="rect">
            <a:avLst/>
          </a:prstGeom>
          <a:noFill/>
          <a:ln w="9525" cap="flat" cmpd="sng">
            <a:noFill/>
            <a:prstDash val="solid"/>
            <a:miter/>
          </a:ln>
        </p:spPr>
        <p:txBody>
          <a:bodyPr vert="horz" wrap="square" lIns="91438" tIns="45719" rIns="91438" bIns="45719" anchor="ctr" anchorCtr="1">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Times New Roman" charset="0"/>
              </a:rPr>
              <a:t>开展生态产品价值实现机制试点和绿色发展示范</a:t>
            </a:r>
            <a:endParaRPr lang="zh-CN" altLang="en-US" sz="1800" b="1" u="none" strike="noStrike" kern="1200" cap="all" spc="0" baseline="0">
              <a:ln w="8953" cap="flat">
                <a:solidFill>
                  <a:srgbClr val="8A0000"/>
                </a:solidFill>
                <a:prstDash val="solid"/>
                <a:round/>
              </a:ln>
              <a:solidFill>
                <a:srgbClr val="FFFFFF"/>
              </a:solidFill>
              <a:effectLst>
                <a:reflection blurRad="12700" stA="28000" endPos="45000" dist="952" dir="5400000" sy="-100000"/>
              </a:effectLst>
              <a:latin typeface="微软雅黑" charset="0"/>
              <a:ea typeface="微软雅黑" charset="0"/>
              <a:cs typeface="微软雅黑" charset="0"/>
            </a:endParaRPr>
          </a:p>
        </p:txBody>
      </p:sp>
      <p:pic>
        <p:nvPicPr>
          <p:cNvPr id="869"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811902996"/>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barn(outVertical)">
                                      <p:cBhvr>
                                        <p:cTn id="7" dur="500"/>
                                        <p:tgtEl>
                                          <p:spTgt spid="85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62"/>
                                        </p:tgtEl>
                                        <p:attrNameLst>
                                          <p:attrName>style.visibility</p:attrName>
                                        </p:attrNameLst>
                                      </p:cBhvr>
                                      <p:to>
                                        <p:strVal val="visible"/>
                                      </p:to>
                                    </p:set>
                                    <p:animEffect transition="in" filter="barn(inVertical)">
                                      <p:cBhvr>
                                        <p:cTn id="11" dur="500"/>
                                        <p:tgtEl>
                                          <p:spTgt spid="86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57"/>
                                        </p:tgtEl>
                                        <p:attrNameLst>
                                          <p:attrName>style.visibility</p:attrName>
                                        </p:attrNameLst>
                                      </p:cBhvr>
                                      <p:to>
                                        <p:strVal val="visible"/>
                                      </p:to>
                                    </p:set>
                                    <p:anim calcmode="lin" valueType="num">
                                      <p:cBhvr additive="base">
                                        <p:cTn id="16" dur="500" fill="hold"/>
                                        <p:tgtEl>
                                          <p:spTgt spid="857"/>
                                        </p:tgtEl>
                                        <p:attrNameLst>
                                          <p:attrName>ppt_x</p:attrName>
                                        </p:attrNameLst>
                                      </p:cBhvr>
                                      <p:tavLst>
                                        <p:tav tm="0">
                                          <p:val>
                                            <p:strVal val="#ppt_x"/>
                                          </p:val>
                                        </p:tav>
                                        <p:tav tm="100000">
                                          <p:val>
                                            <p:strVal val="#ppt_x"/>
                                          </p:val>
                                        </p:tav>
                                      </p:tavLst>
                                    </p:anim>
                                    <p:anim calcmode="lin" valueType="num">
                                      <p:cBhvr additive="base">
                                        <p:cTn id="17" dur="500" fill="hold"/>
                                        <p:tgtEl>
                                          <p:spTgt spid="857"/>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860"/>
                                        </p:tgtEl>
                                        <p:attrNameLst>
                                          <p:attrName>style.visibility</p:attrName>
                                        </p:attrNameLst>
                                      </p:cBhvr>
                                      <p:to>
                                        <p:strVal val="visible"/>
                                      </p:to>
                                    </p:set>
                                    <p:animEffect transition="in" filter="wipe(left)">
                                      <p:cBhvr>
                                        <p:cTn id="20" dur="500"/>
                                        <p:tgtEl>
                                          <p:spTgt spid="86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61"/>
                                        </p:tgtEl>
                                        <p:attrNameLst>
                                          <p:attrName>style.visibility</p:attrName>
                                        </p:attrNameLst>
                                      </p:cBhvr>
                                      <p:to>
                                        <p:strVal val="visible"/>
                                      </p:to>
                                    </p:set>
                                    <p:animEffect transition="in" filter="wipe(left)">
                                      <p:cBhvr>
                                        <p:cTn id="23" dur="500"/>
                                        <p:tgtEl>
                                          <p:spTgt spid="8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56"/>
                                        </p:tgtEl>
                                        <p:attrNameLst>
                                          <p:attrName>style.visibility</p:attrName>
                                        </p:attrNameLst>
                                      </p:cBhvr>
                                      <p:to>
                                        <p:strVal val="visible"/>
                                      </p:to>
                                    </p:set>
                                    <p:animEffect transition="in" filter="wipe(down)">
                                      <p:cBhvr>
                                        <p:cTn id="28" dur="500"/>
                                        <p:tgtEl>
                                          <p:spTgt spid="85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4"/>
                                        </p:tgtEl>
                                        <p:attrNameLst>
                                          <p:attrName>style.visibility</p:attrName>
                                        </p:attrNameLst>
                                      </p:cBhvr>
                                      <p:to>
                                        <p:strVal val="visible"/>
                                      </p:to>
                                    </p:set>
                                    <p:anim calcmode="lin" valueType="num">
                                      <p:cBhvr additive="base">
                                        <p:cTn id="33" dur="500" fill="hold"/>
                                        <p:tgtEl>
                                          <p:spTgt spid="864"/>
                                        </p:tgtEl>
                                        <p:attrNameLst>
                                          <p:attrName>ppt_x</p:attrName>
                                        </p:attrNameLst>
                                      </p:cBhvr>
                                      <p:tavLst>
                                        <p:tav tm="0">
                                          <p:val>
                                            <p:strVal val="#ppt_x"/>
                                          </p:val>
                                        </p:tav>
                                        <p:tav tm="100000">
                                          <p:val>
                                            <p:strVal val="#ppt_x"/>
                                          </p:val>
                                        </p:tav>
                                      </p:tavLst>
                                    </p:anim>
                                    <p:anim calcmode="lin" valueType="num">
                                      <p:cBhvr additive="base">
                                        <p:cTn id="34" dur="500" fill="hold"/>
                                        <p:tgtEl>
                                          <p:spTgt spid="8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867"/>
                                        </p:tgtEl>
                                        <p:attrNameLst>
                                          <p:attrName>style.visibility</p:attrName>
                                        </p:attrNameLst>
                                      </p:cBhvr>
                                      <p:to>
                                        <p:strVal val="visible"/>
                                      </p:to>
                                    </p:set>
                                    <p:animEffect transition="in" filter="wipe(left)">
                                      <p:cBhvr>
                                        <p:cTn id="37" dur="500"/>
                                        <p:tgtEl>
                                          <p:spTgt spid="86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68"/>
                                        </p:tgtEl>
                                        <p:attrNameLst>
                                          <p:attrName>style.visibility</p:attrName>
                                        </p:attrNameLst>
                                      </p:cBhvr>
                                      <p:to>
                                        <p:strVal val="visible"/>
                                      </p:to>
                                    </p:set>
                                    <p:animEffect transition="in" filter="wipe(left)">
                                      <p:cBhvr>
                                        <p:cTn id="40" dur="500"/>
                                        <p:tgtEl>
                                          <p:spTgt spid="86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63"/>
                                        </p:tgtEl>
                                        <p:attrNameLst>
                                          <p:attrName>style.visibility</p:attrName>
                                        </p:attrNameLst>
                                      </p:cBhvr>
                                      <p:to>
                                        <p:strVal val="visible"/>
                                      </p:to>
                                    </p:set>
                                    <p:animEffect transition="in" filter="wipe(down)">
                                      <p:cBhvr>
                                        <p:cTn id="45" dur="500"/>
                                        <p:tgtEl>
                                          <p:spTgt spid="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animBg="1"/>
      <p:bldP spid="860" grpId="0" animBg="1"/>
      <p:bldP spid="861" grpId="0"/>
      <p:bldP spid="862" grpId="0" animBg="1"/>
      <p:bldP spid="863" grpId="0" animBg="1"/>
      <p:bldP spid="867" grpId="0" animBg="1"/>
      <p:bldP spid="86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876"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5</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创新完善区域协调发展体制机制</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877" name="等腰三角形"/>
          <p:cNvSpPr>
            <a:spLocks/>
          </p:cNvSpPr>
          <p:nvPr/>
        </p:nvSpPr>
        <p:spPr>
          <a:xfrm rot="16200000" flipH="1">
            <a:off x="5823763" y="4615005"/>
            <a:ext cx="157246" cy="263844"/>
          </a:xfrm>
          <a:prstGeom prst="triangle">
            <a:avLst>
              <a:gd name="adj" fmla="val 50000"/>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sp>
      <p:sp>
        <p:nvSpPr>
          <p:cNvPr id="878" name="等腰三角形"/>
          <p:cNvSpPr>
            <a:spLocks/>
          </p:cNvSpPr>
          <p:nvPr/>
        </p:nvSpPr>
        <p:spPr>
          <a:xfrm rot="5400000">
            <a:off x="6222519" y="2785126"/>
            <a:ext cx="157246" cy="263842"/>
          </a:xfrm>
          <a:prstGeom prst="triangle">
            <a:avLst>
              <a:gd name="adj" fmla="val 50000"/>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sp>
      <p:grpSp>
        <p:nvGrpSpPr>
          <p:cNvPr id="881" name="组合"/>
          <p:cNvGrpSpPr>
            <a:grpSpLocks/>
          </p:cNvGrpSpPr>
          <p:nvPr/>
        </p:nvGrpSpPr>
        <p:grpSpPr>
          <a:xfrm>
            <a:off x="5977877" y="4618561"/>
            <a:ext cx="256725" cy="256726"/>
            <a:chOff x="5977877" y="4618561"/>
            <a:chExt cx="256725" cy="256726"/>
          </a:xfrm>
        </p:grpSpPr>
        <p:sp>
          <p:nvSpPr>
            <p:cNvPr id="879" name="椭圆"/>
            <p:cNvSpPr>
              <a:spLocks/>
            </p:cNvSpPr>
            <p:nvPr/>
          </p:nvSpPr>
          <p:spPr>
            <a:xfrm>
              <a:off x="5977877" y="4618561"/>
              <a:ext cx="256725" cy="256726"/>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sp>
          <p:nvSpPr>
            <p:cNvPr id="880" name="椭圆"/>
            <p:cNvSpPr>
              <a:spLocks/>
            </p:cNvSpPr>
            <p:nvPr/>
          </p:nvSpPr>
          <p:spPr>
            <a:xfrm>
              <a:off x="6042059" y="4682744"/>
              <a:ext cx="128364" cy="128362"/>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grpSp>
      <p:grpSp>
        <p:nvGrpSpPr>
          <p:cNvPr id="884" name="组合"/>
          <p:cNvGrpSpPr>
            <a:grpSpLocks/>
          </p:cNvGrpSpPr>
          <p:nvPr/>
        </p:nvGrpSpPr>
        <p:grpSpPr>
          <a:xfrm>
            <a:off x="5953492" y="2788686"/>
            <a:ext cx="256725" cy="256724"/>
            <a:chOff x="5953492" y="2788686"/>
            <a:chExt cx="256725" cy="256724"/>
          </a:xfrm>
        </p:grpSpPr>
        <p:sp>
          <p:nvSpPr>
            <p:cNvPr id="882" name="椭圆"/>
            <p:cNvSpPr>
              <a:spLocks/>
            </p:cNvSpPr>
            <p:nvPr/>
          </p:nvSpPr>
          <p:spPr>
            <a:xfrm>
              <a:off x="5953492" y="2788686"/>
              <a:ext cx="256725" cy="256724"/>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sp>
          <p:nvSpPr>
            <p:cNvPr id="883" name="椭圆"/>
            <p:cNvSpPr>
              <a:spLocks/>
            </p:cNvSpPr>
            <p:nvPr/>
          </p:nvSpPr>
          <p:spPr>
            <a:xfrm>
              <a:off x="6017673" y="2852866"/>
              <a:ext cx="128364" cy="128362"/>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grpSp>
      <p:sp>
        <p:nvSpPr>
          <p:cNvPr id="885" name="直线"/>
          <p:cNvSpPr>
            <a:spLocks/>
          </p:cNvSpPr>
          <p:nvPr/>
        </p:nvSpPr>
        <p:spPr>
          <a:xfrm>
            <a:off x="6096000" y="1334422"/>
            <a:ext cx="0" cy="5130800"/>
          </a:xfrm>
          <a:prstGeom prst="line">
            <a:avLst/>
          </a:prstGeom>
          <a:noFill/>
          <a:ln w="38100" cap="flat" cmpd="sng">
            <a:solidFill>
              <a:srgbClr val="D70000"/>
            </a:solidFill>
            <a:prstDash val="solid"/>
            <a:round/>
          </a:ln>
        </p:spPr>
      </p:sp>
      <p:sp>
        <p:nvSpPr>
          <p:cNvPr id="886" name="圆角矩形"/>
          <p:cNvSpPr>
            <a:spLocks/>
          </p:cNvSpPr>
          <p:nvPr/>
        </p:nvSpPr>
        <p:spPr>
          <a:xfrm>
            <a:off x="816487" y="1930552"/>
            <a:ext cx="3684440" cy="628390"/>
          </a:xfrm>
          <a:prstGeom prst="roundRect">
            <a:avLst>
              <a:gd name="adj" fmla="val 50000"/>
            </a:avLst>
          </a:prstGeom>
          <a:solidFill>
            <a:schemeClr val="accent1"/>
          </a:soli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889" name="组合"/>
          <p:cNvGrpSpPr>
            <a:grpSpLocks/>
          </p:cNvGrpSpPr>
          <p:nvPr/>
        </p:nvGrpSpPr>
        <p:grpSpPr>
          <a:xfrm>
            <a:off x="604607" y="1901374"/>
            <a:ext cx="656326" cy="647987"/>
            <a:chOff x="604607" y="1901374"/>
            <a:chExt cx="656326" cy="647987"/>
          </a:xfrm>
        </p:grpSpPr>
        <p:sp>
          <p:nvSpPr>
            <p:cNvPr id="887" name="椭圆"/>
            <p:cNvSpPr>
              <a:spLocks noChangeAspect="1"/>
            </p:cNvSpPr>
            <p:nvPr/>
          </p:nvSpPr>
          <p:spPr>
            <a:xfrm>
              <a:off x="604607" y="1901374"/>
              <a:ext cx="656326" cy="64798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888" name="椭圆"/>
            <p:cNvSpPr>
              <a:spLocks noChangeAspect="1"/>
            </p:cNvSpPr>
            <p:nvPr/>
          </p:nvSpPr>
          <p:spPr>
            <a:xfrm>
              <a:off x="685732" y="1981467"/>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3</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890" name="矩形"/>
          <p:cNvSpPr>
            <a:spLocks/>
          </p:cNvSpPr>
          <p:nvPr/>
        </p:nvSpPr>
        <p:spPr>
          <a:xfrm>
            <a:off x="1077199" y="1998782"/>
            <a:ext cx="3307955" cy="480010"/>
          </a:xfrm>
          <a:prstGeom prst="rect">
            <a:avLst/>
          </a:prstGeom>
          <a:noFill/>
          <a:ln w="9525" cap="flat" cmpd="sng">
            <a:noFill/>
            <a:prstDash val="solid"/>
            <a:miter/>
          </a:ln>
        </p:spPr>
        <p:txBody>
          <a:bodyPr vert="horz" wrap="square" lIns="91438" tIns="45719" rIns="91438" bIns="45719" anchor="ctr" anchorCtr="1">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完善省际协商合作机制</a:t>
            </a:r>
          </a:p>
        </p:txBody>
      </p:sp>
      <p:sp>
        <p:nvSpPr>
          <p:cNvPr id="891" name="矩形"/>
          <p:cNvSpPr>
            <a:spLocks/>
          </p:cNvSpPr>
          <p:nvPr/>
        </p:nvSpPr>
        <p:spPr>
          <a:xfrm>
            <a:off x="581704" y="2650556"/>
            <a:ext cx="4023611" cy="1501366"/>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r>
              <a:rPr lang="en-US" altLang="zh-CN" sz="2000" b="1" u="none" strike="noStrike" kern="1200" cap="none" spc="0" baseline="0">
                <a:solidFill>
                  <a:schemeClr val="tx1"/>
                </a:solidFill>
                <a:latin typeface="微软雅黑" charset="0"/>
                <a:ea typeface="微软雅黑" charset="0"/>
                <a:cs typeface="微软雅黑" charset="0"/>
              </a:rPr>
              <a:t>  </a:t>
            </a:r>
            <a:r>
              <a:rPr lang="zh-CN" altLang="en-US" sz="2000" b="1" u="none" strike="noStrike" kern="1200" cap="none" spc="0" baseline="0">
                <a:solidFill>
                  <a:schemeClr val="tx1"/>
                </a:solidFill>
                <a:latin typeface="微软雅黑" charset="0"/>
                <a:ea typeface="微软雅黑" charset="0"/>
                <a:cs typeface="微软雅黑" charset="0"/>
              </a:rPr>
              <a:t>重点加强省际在生态环境联防联控、基础设施互联互通、公共服务共建共享等方面协商合作</a:t>
            </a:r>
          </a:p>
        </p:txBody>
      </p:sp>
      <p:sp>
        <p:nvSpPr>
          <p:cNvPr id="892" name="等腰三角形"/>
          <p:cNvSpPr>
            <a:spLocks/>
          </p:cNvSpPr>
          <p:nvPr/>
        </p:nvSpPr>
        <p:spPr>
          <a:xfrm rot="16200000" flipH="1">
            <a:off x="5794272" y="2081562"/>
            <a:ext cx="157246" cy="263842"/>
          </a:xfrm>
          <a:prstGeom prst="triangle">
            <a:avLst>
              <a:gd name="adj" fmla="val 50000"/>
            </a:avLst>
          </a:prstGeom>
          <a:gradFill rotWithShape="1">
            <a:gsLst>
              <a:gs pos="0">
                <a:srgbClr val="801600">
                  <a:lumMod val="60000"/>
                  <a:lumOff val="40000"/>
                  <a:alpha val="100000"/>
                </a:srgbClr>
              </a:gs>
              <a:gs pos="50000">
                <a:srgbClr val="C42600">
                  <a:lumMod val="60000"/>
                  <a:lumOff val="40000"/>
                  <a:alpha val="100000"/>
                </a:srgbClr>
              </a:gs>
              <a:gs pos="100000">
                <a:srgbClr val="F03000">
                  <a:lumMod val="60000"/>
                  <a:lumOff val="40000"/>
                  <a:alpha val="100000"/>
                </a:srgbClr>
              </a:gs>
            </a:gsLst>
            <a:lin ang="16200000" scaled="1"/>
          </a:gradFill>
          <a:ln w="12700" cap="flat" cmpd="sng">
            <a:noFill/>
            <a:prstDash val="solid"/>
            <a:round/>
          </a:ln>
        </p:spPr>
      </p:sp>
      <p:grpSp>
        <p:nvGrpSpPr>
          <p:cNvPr id="895" name="组合"/>
          <p:cNvGrpSpPr>
            <a:grpSpLocks/>
          </p:cNvGrpSpPr>
          <p:nvPr/>
        </p:nvGrpSpPr>
        <p:grpSpPr>
          <a:xfrm>
            <a:off x="5948387" y="2085119"/>
            <a:ext cx="256725" cy="256725"/>
            <a:chOff x="5948387" y="2085119"/>
            <a:chExt cx="256725" cy="256725"/>
          </a:xfrm>
        </p:grpSpPr>
        <p:sp>
          <p:nvSpPr>
            <p:cNvPr id="893" name="椭圆"/>
            <p:cNvSpPr>
              <a:spLocks/>
            </p:cNvSpPr>
            <p:nvPr/>
          </p:nvSpPr>
          <p:spPr>
            <a:xfrm>
              <a:off x="5948387" y="2085119"/>
              <a:ext cx="256725" cy="256725"/>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sp>
          <p:nvSpPr>
            <p:cNvPr id="894" name="椭圆"/>
            <p:cNvSpPr>
              <a:spLocks/>
            </p:cNvSpPr>
            <p:nvPr/>
          </p:nvSpPr>
          <p:spPr>
            <a:xfrm>
              <a:off x="6012569" y="2149301"/>
              <a:ext cx="128364" cy="128362"/>
            </a:xfrm>
            <a:prstGeom prst="ellipse">
              <a:avLst/>
            </a:prstGeom>
            <a:gradFill rotWithShape="1">
              <a:gsLst>
                <a:gs pos="0">
                  <a:srgbClr val="9C4531">
                    <a:alpha val="100000"/>
                  </a:srgbClr>
                </a:gs>
                <a:gs pos="50000">
                  <a:srgbClr val="E0664A">
                    <a:alpha val="100000"/>
                  </a:srgbClr>
                </a:gs>
                <a:gs pos="100000">
                  <a:srgbClr val="FF7C5D">
                    <a:alpha val="100000"/>
                  </a:srgbClr>
                </a:gs>
              </a:gsLst>
              <a:lin ang="16200000" scaled="1"/>
            </a:gradFill>
            <a:ln w="12700" cap="flat" cmpd="sng">
              <a:solidFill>
                <a:srgbClr val="D70000"/>
              </a:solidFill>
              <a:prstDash val="solid"/>
              <a:round/>
            </a:ln>
          </p:spPr>
        </p:sp>
      </p:grpSp>
      <p:sp>
        <p:nvSpPr>
          <p:cNvPr id="896" name="圆角矩形"/>
          <p:cNvSpPr>
            <a:spLocks/>
          </p:cNvSpPr>
          <p:nvPr/>
        </p:nvSpPr>
        <p:spPr>
          <a:xfrm>
            <a:off x="1775423" y="4299167"/>
            <a:ext cx="3684438" cy="628390"/>
          </a:xfrm>
          <a:prstGeom prst="roundRect">
            <a:avLst>
              <a:gd name="adj" fmla="val 50000"/>
            </a:avLst>
          </a:prstGeom>
          <a:solidFill>
            <a:schemeClr val="accent1"/>
          </a:soli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899" name="组合"/>
          <p:cNvGrpSpPr>
            <a:grpSpLocks/>
          </p:cNvGrpSpPr>
          <p:nvPr/>
        </p:nvGrpSpPr>
        <p:grpSpPr>
          <a:xfrm>
            <a:off x="1554017" y="4279513"/>
            <a:ext cx="656326" cy="647988"/>
            <a:chOff x="1554017" y="4279513"/>
            <a:chExt cx="656326" cy="647988"/>
          </a:xfrm>
        </p:grpSpPr>
        <p:sp>
          <p:nvSpPr>
            <p:cNvPr id="897" name="椭圆"/>
            <p:cNvSpPr>
              <a:spLocks noChangeAspect="1"/>
            </p:cNvSpPr>
            <p:nvPr/>
          </p:nvSpPr>
          <p:spPr>
            <a:xfrm>
              <a:off x="1554017" y="4279513"/>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898" name="椭圆"/>
            <p:cNvSpPr>
              <a:spLocks noChangeAspect="1"/>
            </p:cNvSpPr>
            <p:nvPr/>
          </p:nvSpPr>
          <p:spPr>
            <a:xfrm>
              <a:off x="1635142" y="4359606"/>
              <a:ext cx="494078" cy="48780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4</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900" name="矩形"/>
          <p:cNvSpPr>
            <a:spLocks/>
          </p:cNvSpPr>
          <p:nvPr/>
        </p:nvSpPr>
        <p:spPr>
          <a:xfrm>
            <a:off x="2026610" y="4376922"/>
            <a:ext cx="3307955" cy="480011"/>
          </a:xfrm>
          <a:prstGeom prst="rect">
            <a:avLst/>
          </a:prstGeom>
          <a:noFill/>
          <a:ln w="9525" cap="flat" cmpd="sng">
            <a:noFill/>
            <a:prstDash val="solid"/>
            <a:miter/>
          </a:ln>
        </p:spPr>
        <p:txBody>
          <a:bodyPr vert="horz" wrap="square" lIns="91438" tIns="45719" rIns="91438" bIns="45719" anchor="ctr" anchorCtr="1">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建立健全生态补偿机制</a:t>
            </a:r>
          </a:p>
        </p:txBody>
      </p:sp>
      <p:sp>
        <p:nvSpPr>
          <p:cNvPr id="901" name="矩形"/>
          <p:cNvSpPr>
            <a:spLocks/>
          </p:cNvSpPr>
          <p:nvPr/>
        </p:nvSpPr>
        <p:spPr>
          <a:xfrm>
            <a:off x="1559689" y="5104892"/>
            <a:ext cx="4023611" cy="1501365"/>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r>
              <a:rPr lang="en-US" altLang="zh-CN" sz="2000" b="1" u="none" strike="noStrike" kern="1200" cap="none" spc="0" baseline="0">
                <a:solidFill>
                  <a:schemeClr val="tx1"/>
                </a:solidFill>
                <a:latin typeface="微软雅黑" charset="0"/>
                <a:ea typeface="微软雅黑" charset="0"/>
                <a:cs typeface="微软雅黑" charset="0"/>
              </a:rPr>
              <a:t>   加大中央财政对重点生态功能区的转移支付力度,实施长江经济带生态保护修复奖励政策</a:t>
            </a:r>
            <a:endParaRPr lang="zh-CN" altLang="en-US" sz="2000" b="1" u="none" strike="noStrike" kern="1200" cap="none" spc="0" baseline="0">
              <a:solidFill>
                <a:schemeClr val="tx1"/>
              </a:solidFill>
              <a:latin typeface="微软雅黑" charset="0"/>
              <a:ea typeface="微软雅黑" charset="0"/>
              <a:cs typeface="微软雅黑" charset="0"/>
            </a:endParaRPr>
          </a:p>
        </p:txBody>
      </p:sp>
      <p:sp>
        <p:nvSpPr>
          <p:cNvPr id="902" name="圆角矩形"/>
          <p:cNvSpPr>
            <a:spLocks/>
          </p:cNvSpPr>
          <p:nvPr/>
        </p:nvSpPr>
        <p:spPr>
          <a:xfrm>
            <a:off x="6839571" y="2581618"/>
            <a:ext cx="3684440" cy="628391"/>
          </a:xfrm>
          <a:prstGeom prst="roundRect">
            <a:avLst>
              <a:gd name="adj" fmla="val 50000"/>
            </a:avLst>
          </a:prstGeom>
          <a:solidFill>
            <a:schemeClr val="accent1"/>
          </a:soli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905" name="组合"/>
          <p:cNvGrpSpPr>
            <a:grpSpLocks/>
          </p:cNvGrpSpPr>
          <p:nvPr/>
        </p:nvGrpSpPr>
        <p:grpSpPr>
          <a:xfrm>
            <a:off x="6618164" y="2561964"/>
            <a:ext cx="656326" cy="647988"/>
            <a:chOff x="6618164" y="2561964"/>
            <a:chExt cx="656326" cy="647988"/>
          </a:xfrm>
        </p:grpSpPr>
        <p:sp>
          <p:nvSpPr>
            <p:cNvPr id="903" name="椭圆"/>
            <p:cNvSpPr>
              <a:spLocks noChangeAspect="1"/>
            </p:cNvSpPr>
            <p:nvPr/>
          </p:nvSpPr>
          <p:spPr>
            <a:xfrm>
              <a:off x="6618164" y="2561964"/>
              <a:ext cx="656326" cy="647988"/>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round/>
            </a:ln>
            <a:effectLst>
              <a:outerShdw blurRad="317500" dist="114300" dir="5400000" algn="t" rotWithShape="0">
                <a:srgbClr val="000000">
                  <a:alpha val="39607"/>
                </a:srgbClr>
              </a:outerShdw>
            </a:effectLst>
          </p:spPr>
        </p:sp>
        <p:sp>
          <p:nvSpPr>
            <p:cNvPr id="904" name="椭圆"/>
            <p:cNvSpPr>
              <a:spLocks noChangeAspect="1"/>
            </p:cNvSpPr>
            <p:nvPr/>
          </p:nvSpPr>
          <p:spPr>
            <a:xfrm>
              <a:off x="6699290" y="2642057"/>
              <a:ext cx="494078" cy="487800"/>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5</a:t>
              </a:r>
              <a:endParaRPr lang="zh-CN" altLang="en-US" sz="2800" u="none" strike="noStrike" kern="120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906" name="矩形"/>
          <p:cNvSpPr>
            <a:spLocks/>
          </p:cNvSpPr>
          <p:nvPr/>
        </p:nvSpPr>
        <p:spPr>
          <a:xfrm>
            <a:off x="7090758" y="2659373"/>
            <a:ext cx="3307955" cy="480011"/>
          </a:xfrm>
          <a:prstGeom prst="rect">
            <a:avLst/>
          </a:prstGeom>
          <a:noFill/>
          <a:ln w="9525" cap="flat" cmpd="sng">
            <a:noFill/>
            <a:prstDash val="solid"/>
            <a:miter/>
          </a:ln>
        </p:spPr>
        <p:txBody>
          <a:bodyPr vert="horz" wrap="square" lIns="91438" tIns="45719" rIns="91438" bIns="45719" anchor="ctr" anchorCtr="1">
            <a:prstTxWarp prst="textNoShape">
              <a:avLst/>
            </a:prstTxWarp>
          </a:bodyPr>
          <a:lstStyle/>
          <a:p>
            <a:pPr marL="0" indent="0" algn="l" eaLnBrk="1" fontAlgn="auto" latinLnBrk="0" hangingPunct="1">
              <a:lnSpc>
                <a:spcPct val="12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强化长江保护法律保障</a:t>
            </a:r>
          </a:p>
        </p:txBody>
      </p:sp>
      <p:sp>
        <p:nvSpPr>
          <p:cNvPr id="907" name="矩形"/>
          <p:cNvSpPr>
            <a:spLocks/>
          </p:cNvSpPr>
          <p:nvPr/>
        </p:nvSpPr>
        <p:spPr>
          <a:xfrm>
            <a:off x="6804809" y="3352878"/>
            <a:ext cx="4023611" cy="2401312"/>
          </a:xfrm>
          <a:prstGeom prst="rect">
            <a:avLst/>
          </a:prstGeom>
          <a:solidFill>
            <a:srgbClr val="FFFFFF"/>
          </a:solidFill>
          <a:ln w="38100" cap="rnd" cmpd="sng">
            <a:solidFill>
              <a:srgbClr val="DE7E18"/>
            </a:solidFill>
            <a:prstDash val="solid"/>
            <a:round/>
          </a:ln>
        </p:spPr>
        <p:txBody>
          <a:bodyPr vert="horz" wrap="square" lIns="91438" tIns="45719" rIns="91438" bIns="45719" anchor="t" anchorCtr="0">
            <a:prstTxWarp prst="textNoShape">
              <a:avLst/>
            </a:prstTxWarp>
          </a:bodyPr>
          <a:lstStyle/>
          <a:p>
            <a:pPr marL="0" indent="0" algn="just" defTabSz="914273" eaLnBrk="1" fontAlgn="auto" latinLnBrk="0" hangingPunct="1">
              <a:lnSpc>
                <a:spcPct val="150000"/>
              </a:lnSpc>
              <a:spcBef>
                <a:spcPts val="0"/>
              </a:spcBef>
              <a:spcAft>
                <a:spcPts val="0"/>
              </a:spcAft>
              <a:buNone/>
            </a:pPr>
            <a:r>
              <a:rPr lang="en-US" altLang="zh-CN" sz="1800" u="none" strike="noStrike" kern="1200" cap="none" spc="0" baseline="0">
                <a:solidFill>
                  <a:schemeClr val="tx1"/>
                </a:solidFill>
                <a:latin typeface="微软雅黑" charset="0"/>
                <a:ea typeface="微软雅黑" charset="0"/>
                <a:cs typeface="微软雅黑" charset="0"/>
              </a:rPr>
              <a:t>    </a:t>
            </a:r>
            <a:r>
              <a:rPr lang="en-US" altLang="zh-CN" sz="2000" b="1" u="none" strike="noStrike" kern="1200" cap="none" spc="0" baseline="0">
                <a:solidFill>
                  <a:schemeClr val="tx1"/>
                </a:solidFill>
                <a:latin typeface="微软雅黑" charset="0"/>
                <a:ea typeface="微软雅黑" charset="0"/>
                <a:cs typeface="微软雅黑" charset="0"/>
              </a:rPr>
              <a:t>   </a:t>
            </a:r>
            <a:r>
              <a:rPr lang="zh-CN" altLang="en-US" sz="2000" b="1" u="none" strike="noStrike" kern="1200" cap="none" spc="0" baseline="0">
                <a:solidFill>
                  <a:schemeClr val="tx1"/>
                </a:solidFill>
                <a:latin typeface="微软雅黑" charset="0"/>
                <a:ea typeface="微软雅黑" charset="0"/>
                <a:cs typeface="微软雅黑" charset="0"/>
              </a:rPr>
              <a:t>积极推进长江保护法立法进程,建立健全保护长江生态环境法治体系,建立行政执法与刑事司法衔接机制,保持严打高压态势，形成有效震慑</a:t>
            </a:r>
          </a:p>
        </p:txBody>
      </p:sp>
      <p:pic>
        <p:nvPicPr>
          <p:cNvPr id="908"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563124741"/>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barn(outVertical)">
                                      <p:cBhvr>
                                        <p:cTn id="7" dur="500"/>
                                        <p:tgtEl>
                                          <p:spTgt spid="8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wipe(down)">
                                      <p:cBhvr>
                                        <p:cTn id="10" dur="500"/>
                                        <p:tgtEl>
                                          <p:spTgt spid="8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95"/>
                                        </p:tgtEl>
                                        <p:attrNameLst>
                                          <p:attrName>style.visibility</p:attrName>
                                        </p:attrNameLst>
                                      </p:cBhvr>
                                      <p:to>
                                        <p:strVal val="visible"/>
                                      </p:to>
                                    </p:set>
                                    <p:animEffect transition="in" filter="wipe(right)">
                                      <p:cBhvr>
                                        <p:cTn id="15" dur="500"/>
                                        <p:tgtEl>
                                          <p:spTgt spid="895"/>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892"/>
                                        </p:tgtEl>
                                        <p:attrNameLst>
                                          <p:attrName>style.visibility</p:attrName>
                                        </p:attrNameLst>
                                      </p:cBhvr>
                                      <p:to>
                                        <p:strVal val="visible"/>
                                      </p:to>
                                    </p:set>
                                    <p:animEffect transition="in" filter="wipe(right)">
                                      <p:cBhvr>
                                        <p:cTn id="19" dur="500"/>
                                        <p:tgtEl>
                                          <p:spTgt spid="8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86"/>
                                        </p:tgtEl>
                                        <p:attrNameLst>
                                          <p:attrName>style.visibility</p:attrName>
                                        </p:attrNameLst>
                                      </p:cBhvr>
                                      <p:to>
                                        <p:strVal val="visible"/>
                                      </p:to>
                                    </p:set>
                                    <p:anim calcmode="lin" valueType="num">
                                      <p:cBhvr additive="base">
                                        <p:cTn id="24" dur="500" fill="hold"/>
                                        <p:tgtEl>
                                          <p:spTgt spid="886"/>
                                        </p:tgtEl>
                                        <p:attrNameLst>
                                          <p:attrName>ppt_x</p:attrName>
                                        </p:attrNameLst>
                                      </p:cBhvr>
                                      <p:tavLst>
                                        <p:tav tm="0">
                                          <p:val>
                                            <p:strVal val="#ppt_x"/>
                                          </p:val>
                                        </p:tav>
                                        <p:tav tm="100000">
                                          <p:val>
                                            <p:strVal val="#ppt_x"/>
                                          </p:val>
                                        </p:tav>
                                      </p:tavLst>
                                    </p:anim>
                                    <p:anim calcmode="lin" valueType="num">
                                      <p:cBhvr additive="base">
                                        <p:cTn id="25" dur="500" fill="hold"/>
                                        <p:tgtEl>
                                          <p:spTgt spid="88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89"/>
                                        </p:tgtEl>
                                        <p:attrNameLst>
                                          <p:attrName>style.visibility</p:attrName>
                                        </p:attrNameLst>
                                      </p:cBhvr>
                                      <p:to>
                                        <p:strVal val="visible"/>
                                      </p:to>
                                    </p:set>
                                    <p:animEffect transition="in" filter="wipe(left)">
                                      <p:cBhvr>
                                        <p:cTn id="28" dur="500"/>
                                        <p:tgtEl>
                                          <p:spTgt spid="8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90"/>
                                        </p:tgtEl>
                                        <p:attrNameLst>
                                          <p:attrName>style.visibility</p:attrName>
                                        </p:attrNameLst>
                                      </p:cBhvr>
                                      <p:to>
                                        <p:strVal val="visible"/>
                                      </p:to>
                                    </p:set>
                                    <p:animEffect transition="in" filter="wipe(left)">
                                      <p:cBhvr>
                                        <p:cTn id="31" dur="500"/>
                                        <p:tgtEl>
                                          <p:spTgt spid="890"/>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891"/>
                                        </p:tgtEl>
                                        <p:attrNameLst>
                                          <p:attrName>style.visibility</p:attrName>
                                        </p:attrNameLst>
                                      </p:cBhvr>
                                      <p:to>
                                        <p:strVal val="visible"/>
                                      </p:to>
                                    </p:set>
                                    <p:animEffect transition="in" filter="wipe(down)">
                                      <p:cBhvr>
                                        <p:cTn id="35" dur="500"/>
                                        <p:tgtEl>
                                          <p:spTgt spid="89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81"/>
                                        </p:tgtEl>
                                        <p:attrNameLst>
                                          <p:attrName>style.visibility</p:attrName>
                                        </p:attrNameLst>
                                      </p:cBhvr>
                                      <p:to>
                                        <p:strVal val="visible"/>
                                      </p:to>
                                    </p:set>
                                    <p:animEffect transition="in" filter="wipe(right)">
                                      <p:cBhvr>
                                        <p:cTn id="40" dur="500"/>
                                        <p:tgtEl>
                                          <p:spTgt spid="881"/>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877"/>
                                        </p:tgtEl>
                                        <p:attrNameLst>
                                          <p:attrName>style.visibility</p:attrName>
                                        </p:attrNameLst>
                                      </p:cBhvr>
                                      <p:to>
                                        <p:strVal val="visible"/>
                                      </p:to>
                                    </p:set>
                                    <p:animEffect transition="in" filter="wipe(right)">
                                      <p:cBhvr>
                                        <p:cTn id="44" dur="500"/>
                                        <p:tgtEl>
                                          <p:spTgt spid="87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96"/>
                                        </p:tgtEl>
                                        <p:attrNameLst>
                                          <p:attrName>style.visibility</p:attrName>
                                        </p:attrNameLst>
                                      </p:cBhvr>
                                      <p:to>
                                        <p:strVal val="visible"/>
                                      </p:to>
                                    </p:set>
                                    <p:anim calcmode="lin" valueType="num">
                                      <p:cBhvr additive="base">
                                        <p:cTn id="49" dur="500" fill="hold"/>
                                        <p:tgtEl>
                                          <p:spTgt spid="896"/>
                                        </p:tgtEl>
                                        <p:attrNameLst>
                                          <p:attrName>ppt_x</p:attrName>
                                        </p:attrNameLst>
                                      </p:cBhvr>
                                      <p:tavLst>
                                        <p:tav tm="0">
                                          <p:val>
                                            <p:strVal val="#ppt_x"/>
                                          </p:val>
                                        </p:tav>
                                        <p:tav tm="100000">
                                          <p:val>
                                            <p:strVal val="#ppt_x"/>
                                          </p:val>
                                        </p:tav>
                                      </p:tavLst>
                                    </p:anim>
                                    <p:anim calcmode="lin" valueType="num">
                                      <p:cBhvr additive="base">
                                        <p:cTn id="50" dur="500" fill="hold"/>
                                        <p:tgtEl>
                                          <p:spTgt spid="896"/>
                                        </p:tgtEl>
                                        <p:attrNameLst>
                                          <p:attrName>ppt_y</p:attrName>
                                        </p:attrNameLst>
                                      </p:cBhvr>
                                      <p:tavLst>
                                        <p:tav tm="0">
                                          <p:val>
                                            <p:strVal val="1+#ppt_h/2"/>
                                          </p:val>
                                        </p:tav>
                                        <p:tav tm="100000">
                                          <p:val>
                                            <p:strVal val="#ppt_y"/>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899"/>
                                        </p:tgtEl>
                                        <p:attrNameLst>
                                          <p:attrName>style.visibility</p:attrName>
                                        </p:attrNameLst>
                                      </p:cBhvr>
                                      <p:to>
                                        <p:strVal val="visible"/>
                                      </p:to>
                                    </p:set>
                                    <p:animEffect transition="in" filter="wipe(left)">
                                      <p:cBhvr>
                                        <p:cTn id="53" dur="500"/>
                                        <p:tgtEl>
                                          <p:spTgt spid="89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00"/>
                                        </p:tgtEl>
                                        <p:attrNameLst>
                                          <p:attrName>style.visibility</p:attrName>
                                        </p:attrNameLst>
                                      </p:cBhvr>
                                      <p:to>
                                        <p:strVal val="visible"/>
                                      </p:to>
                                    </p:set>
                                    <p:animEffect transition="in" filter="wipe(left)">
                                      <p:cBhvr>
                                        <p:cTn id="56" dur="500"/>
                                        <p:tgtEl>
                                          <p:spTgt spid="900"/>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901"/>
                                        </p:tgtEl>
                                        <p:attrNameLst>
                                          <p:attrName>style.visibility</p:attrName>
                                        </p:attrNameLst>
                                      </p:cBhvr>
                                      <p:to>
                                        <p:strVal val="visible"/>
                                      </p:to>
                                    </p:set>
                                    <p:animEffect transition="in" filter="wipe(down)">
                                      <p:cBhvr>
                                        <p:cTn id="60" dur="500"/>
                                        <p:tgtEl>
                                          <p:spTgt spid="90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84"/>
                                        </p:tgtEl>
                                        <p:attrNameLst>
                                          <p:attrName>style.visibility</p:attrName>
                                        </p:attrNameLst>
                                      </p:cBhvr>
                                      <p:to>
                                        <p:strVal val="visible"/>
                                      </p:to>
                                    </p:set>
                                    <p:animEffect transition="in" filter="wipe(left)">
                                      <p:cBhvr>
                                        <p:cTn id="65" dur="500"/>
                                        <p:tgtEl>
                                          <p:spTgt spid="88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78"/>
                                        </p:tgtEl>
                                        <p:attrNameLst>
                                          <p:attrName>style.visibility</p:attrName>
                                        </p:attrNameLst>
                                      </p:cBhvr>
                                      <p:to>
                                        <p:strVal val="visible"/>
                                      </p:to>
                                    </p:set>
                                    <p:animEffect transition="in" filter="wipe(left)">
                                      <p:cBhvr>
                                        <p:cTn id="68" dur="500"/>
                                        <p:tgtEl>
                                          <p:spTgt spid="87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02"/>
                                        </p:tgtEl>
                                        <p:attrNameLst>
                                          <p:attrName>style.visibility</p:attrName>
                                        </p:attrNameLst>
                                      </p:cBhvr>
                                      <p:to>
                                        <p:strVal val="visible"/>
                                      </p:to>
                                    </p:set>
                                    <p:anim calcmode="lin" valueType="num">
                                      <p:cBhvr additive="base">
                                        <p:cTn id="73" dur="500" fill="hold"/>
                                        <p:tgtEl>
                                          <p:spTgt spid="902"/>
                                        </p:tgtEl>
                                        <p:attrNameLst>
                                          <p:attrName>ppt_x</p:attrName>
                                        </p:attrNameLst>
                                      </p:cBhvr>
                                      <p:tavLst>
                                        <p:tav tm="0">
                                          <p:val>
                                            <p:strVal val="#ppt_x"/>
                                          </p:val>
                                        </p:tav>
                                        <p:tav tm="100000">
                                          <p:val>
                                            <p:strVal val="#ppt_x"/>
                                          </p:val>
                                        </p:tav>
                                      </p:tavLst>
                                    </p:anim>
                                    <p:anim calcmode="lin" valueType="num">
                                      <p:cBhvr additive="base">
                                        <p:cTn id="74" dur="500" fill="hold"/>
                                        <p:tgtEl>
                                          <p:spTgt spid="902"/>
                                        </p:tgtEl>
                                        <p:attrNameLst>
                                          <p:attrName>ppt_y</p:attrName>
                                        </p:attrNameLst>
                                      </p:cBhvr>
                                      <p:tavLst>
                                        <p:tav tm="0">
                                          <p:val>
                                            <p:strVal val="1+#ppt_h/2"/>
                                          </p:val>
                                        </p:tav>
                                        <p:tav tm="100000">
                                          <p:val>
                                            <p:strVal val="#ppt_y"/>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905"/>
                                        </p:tgtEl>
                                        <p:attrNameLst>
                                          <p:attrName>style.visibility</p:attrName>
                                        </p:attrNameLst>
                                      </p:cBhvr>
                                      <p:to>
                                        <p:strVal val="visible"/>
                                      </p:to>
                                    </p:set>
                                    <p:animEffect transition="in" filter="wipe(left)">
                                      <p:cBhvr>
                                        <p:cTn id="77" dur="500"/>
                                        <p:tgtEl>
                                          <p:spTgt spid="90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906"/>
                                        </p:tgtEl>
                                        <p:attrNameLst>
                                          <p:attrName>style.visibility</p:attrName>
                                        </p:attrNameLst>
                                      </p:cBhvr>
                                      <p:to>
                                        <p:strVal val="visible"/>
                                      </p:to>
                                    </p:set>
                                    <p:animEffect transition="in" filter="wipe(left)">
                                      <p:cBhvr>
                                        <p:cTn id="80" dur="500"/>
                                        <p:tgtEl>
                                          <p:spTgt spid="906"/>
                                        </p:tgtEl>
                                      </p:cBhvr>
                                    </p:animEffect>
                                  </p:childTnLst>
                                </p:cTn>
                              </p:par>
                            </p:childTnLst>
                          </p:cTn>
                        </p:par>
                        <p:par>
                          <p:cTn id="81" fill="hold">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907"/>
                                        </p:tgtEl>
                                        <p:attrNameLst>
                                          <p:attrName>style.visibility</p:attrName>
                                        </p:attrNameLst>
                                      </p:cBhvr>
                                      <p:to>
                                        <p:strVal val="visible"/>
                                      </p:to>
                                    </p:set>
                                    <p:animEffect transition="in" filter="wipe(down)">
                                      <p:cBhvr>
                                        <p:cTn id="84" dur="500"/>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p:bldP spid="877" grpId="0" animBg="1"/>
      <p:bldP spid="878" grpId="0" animBg="1"/>
      <p:bldP spid="881" grpId="0" animBg="1"/>
      <p:bldP spid="884" grpId="0" animBg="1"/>
      <p:bldP spid="885" grpId="0" animBg="1"/>
      <p:bldP spid="889" grpId="0" animBg="1"/>
      <p:bldP spid="890" grpId="0"/>
      <p:bldP spid="891" grpId="0" animBg="1"/>
      <p:bldP spid="892" grpId="0" animBg="1"/>
      <p:bldP spid="895" grpId="0" animBg="1"/>
      <p:bldP spid="899" grpId="0" animBg="1"/>
      <p:bldP spid="900" grpId="0"/>
      <p:bldP spid="901" grpId="0" animBg="1"/>
      <p:bldP spid="905" grpId="0" animBg="1"/>
      <p:bldP spid="906" grpId="0"/>
      <p:bldP spid="90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15"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6</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进一步调动各方面积极性形成工作合力</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grpSp>
        <p:nvGrpSpPr>
          <p:cNvPr id="920" name="组合"/>
          <p:cNvGrpSpPr>
            <a:grpSpLocks/>
          </p:cNvGrpSpPr>
          <p:nvPr/>
        </p:nvGrpSpPr>
        <p:grpSpPr>
          <a:xfrm rot="16200000">
            <a:off x="2933562" y="3252106"/>
            <a:ext cx="3617294" cy="779470"/>
            <a:chOff x="2933562" y="3252106"/>
            <a:chExt cx="3617294" cy="779470"/>
          </a:xfrm>
        </p:grpSpPr>
        <p:sp>
          <p:nvSpPr>
            <p:cNvPr id="916" name="直线"/>
            <p:cNvSpPr>
              <a:spLocks/>
            </p:cNvSpPr>
            <p:nvPr/>
          </p:nvSpPr>
          <p:spPr>
            <a:xfrm>
              <a:off x="4737486" y="3252106"/>
              <a:ext cx="0" cy="777286"/>
            </a:xfrm>
            <a:prstGeom prst="line">
              <a:avLst/>
            </a:prstGeom>
            <a:noFill/>
            <a:ln w="28575" cap="flat" cmpd="sng">
              <a:solidFill>
                <a:srgbClr val="000000"/>
              </a:solidFill>
              <a:prstDash val="solid"/>
              <a:miter/>
            </a:ln>
          </p:spPr>
        </p:sp>
        <p:sp>
          <p:nvSpPr>
            <p:cNvPr id="917" name="直线"/>
            <p:cNvSpPr>
              <a:spLocks/>
            </p:cNvSpPr>
            <p:nvPr/>
          </p:nvSpPr>
          <p:spPr>
            <a:xfrm flipH="1">
              <a:off x="2933562" y="3749685"/>
              <a:ext cx="3616931" cy="0"/>
            </a:xfrm>
            <a:prstGeom prst="line">
              <a:avLst/>
            </a:prstGeom>
            <a:noFill/>
            <a:ln w="28575" cap="flat" cmpd="sng">
              <a:solidFill>
                <a:srgbClr val="000000"/>
              </a:solidFill>
              <a:prstDash val="solid"/>
              <a:miter/>
            </a:ln>
          </p:spPr>
        </p:sp>
        <p:sp>
          <p:nvSpPr>
            <p:cNvPr id="918" name="直线"/>
            <p:cNvSpPr>
              <a:spLocks/>
            </p:cNvSpPr>
            <p:nvPr/>
          </p:nvSpPr>
          <p:spPr>
            <a:xfrm>
              <a:off x="2934437" y="3743128"/>
              <a:ext cx="0" cy="288448"/>
            </a:xfrm>
            <a:prstGeom prst="line">
              <a:avLst/>
            </a:prstGeom>
            <a:noFill/>
            <a:ln w="28575" cap="flat" cmpd="sng">
              <a:solidFill>
                <a:srgbClr val="000000"/>
              </a:solidFill>
              <a:prstDash val="solid"/>
              <a:miter/>
            </a:ln>
          </p:spPr>
        </p:sp>
        <p:sp>
          <p:nvSpPr>
            <p:cNvPr id="919" name="直线"/>
            <p:cNvSpPr>
              <a:spLocks/>
            </p:cNvSpPr>
            <p:nvPr/>
          </p:nvSpPr>
          <p:spPr>
            <a:xfrm>
              <a:off x="6550856" y="3743128"/>
              <a:ext cx="0" cy="288448"/>
            </a:xfrm>
            <a:prstGeom prst="line">
              <a:avLst/>
            </a:prstGeom>
            <a:noFill/>
            <a:ln w="28575" cap="flat" cmpd="sng">
              <a:solidFill>
                <a:srgbClr val="000000"/>
              </a:solidFill>
              <a:prstDash val="solid"/>
              <a:miter/>
            </a:ln>
          </p:spPr>
        </p:sp>
      </p:grpSp>
      <p:grpSp>
        <p:nvGrpSpPr>
          <p:cNvPr id="923" name="组合"/>
          <p:cNvGrpSpPr>
            <a:grpSpLocks/>
          </p:cNvGrpSpPr>
          <p:nvPr/>
        </p:nvGrpSpPr>
        <p:grpSpPr>
          <a:xfrm>
            <a:off x="5138267" y="1543184"/>
            <a:ext cx="471936" cy="479497"/>
            <a:chOff x="5138267" y="1543184"/>
            <a:chExt cx="471936" cy="479497"/>
          </a:xfrm>
        </p:grpSpPr>
        <p:sp>
          <p:nvSpPr>
            <p:cNvPr id="921" name="椭圆"/>
            <p:cNvSpPr>
              <a:spLocks noChangeAspect="1"/>
            </p:cNvSpPr>
            <p:nvPr/>
          </p:nvSpPr>
          <p:spPr>
            <a:xfrm>
              <a:off x="5138267" y="1543184"/>
              <a:ext cx="471936" cy="47949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922" name="椭圆"/>
            <p:cNvSpPr>
              <a:spLocks noChangeAspect="1"/>
            </p:cNvSpPr>
            <p:nvPr/>
          </p:nvSpPr>
          <p:spPr>
            <a:xfrm>
              <a:off x="5196599" y="1602450"/>
              <a:ext cx="355270" cy="360961"/>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grpSp>
        <p:nvGrpSpPr>
          <p:cNvPr id="926" name="组合"/>
          <p:cNvGrpSpPr>
            <a:grpSpLocks/>
          </p:cNvGrpSpPr>
          <p:nvPr/>
        </p:nvGrpSpPr>
        <p:grpSpPr>
          <a:xfrm>
            <a:off x="5112472" y="3402271"/>
            <a:ext cx="471936" cy="479496"/>
            <a:chOff x="5112472" y="3402271"/>
            <a:chExt cx="471936" cy="479496"/>
          </a:xfrm>
        </p:grpSpPr>
        <p:sp>
          <p:nvSpPr>
            <p:cNvPr id="924" name="椭圆"/>
            <p:cNvSpPr>
              <a:spLocks noChangeAspect="1"/>
            </p:cNvSpPr>
            <p:nvPr/>
          </p:nvSpPr>
          <p:spPr>
            <a:xfrm>
              <a:off x="5112472" y="3402271"/>
              <a:ext cx="471936" cy="479496"/>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925" name="椭圆"/>
            <p:cNvSpPr>
              <a:spLocks noChangeAspect="1"/>
            </p:cNvSpPr>
            <p:nvPr/>
          </p:nvSpPr>
          <p:spPr>
            <a:xfrm>
              <a:off x="5170805" y="3461538"/>
              <a:ext cx="355270"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grpSp>
        <p:nvGrpSpPr>
          <p:cNvPr id="929" name="组合"/>
          <p:cNvGrpSpPr>
            <a:grpSpLocks/>
          </p:cNvGrpSpPr>
          <p:nvPr/>
        </p:nvGrpSpPr>
        <p:grpSpPr>
          <a:xfrm>
            <a:off x="5079934" y="5216083"/>
            <a:ext cx="471936" cy="479497"/>
            <a:chOff x="5079934" y="5216083"/>
            <a:chExt cx="471936" cy="479497"/>
          </a:xfrm>
        </p:grpSpPr>
        <p:sp>
          <p:nvSpPr>
            <p:cNvPr id="927" name="椭圆"/>
            <p:cNvSpPr>
              <a:spLocks noChangeAspect="1"/>
            </p:cNvSpPr>
            <p:nvPr/>
          </p:nvSpPr>
          <p:spPr>
            <a:xfrm>
              <a:off x="5079934" y="5216083"/>
              <a:ext cx="471936" cy="479497"/>
            </a:xfrm>
            <a:prstGeom prst="ellipse">
              <a:avLst/>
            </a:prstGeom>
            <a:gradFill rotWithShape="1">
              <a:gsLst>
                <a:gs pos="100000">
                  <a:srgbClr val="FFFFFF">
                    <a:lumMod val="81000"/>
                    <a:alpha val="100000"/>
                  </a:srgbClr>
                </a:gs>
                <a:gs pos="0">
                  <a:srgbClr val="FFFFFF">
                    <a:lumMod val="99000"/>
                    <a:alpha val="100000"/>
                  </a:srgbClr>
                </a:gs>
              </a:gsLst>
              <a:lin ang="5400000" scaled="1"/>
            </a:gradFill>
            <a:ln w="12700" cap="flat" cmpd="sng">
              <a:noFill/>
              <a:prstDash val="solid"/>
              <a:miter/>
            </a:ln>
            <a:effectLst>
              <a:outerShdw blurRad="317500" dist="114300" dir="5400000" algn="t" rotWithShape="0">
                <a:srgbClr val="000000">
                  <a:alpha val="39607"/>
                </a:srgbClr>
              </a:outerShdw>
            </a:effectLst>
          </p:spPr>
        </p:sp>
        <p:sp>
          <p:nvSpPr>
            <p:cNvPr id="928" name="椭圆"/>
            <p:cNvSpPr>
              <a:spLocks noChangeAspect="1"/>
            </p:cNvSpPr>
            <p:nvPr/>
          </p:nvSpPr>
          <p:spPr>
            <a:xfrm>
              <a:off x="5138267" y="5275350"/>
              <a:ext cx="355270" cy="360962"/>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miter/>
            </a:ln>
            <a:effectLst>
              <a:innerShdw blurRad="330200" dist="1143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幼圆" charset="0"/>
                <a:cs typeface="微软雅黑" charset="0"/>
              </a:endParaRPr>
            </a:p>
          </p:txBody>
        </p:sp>
      </p:grpSp>
      <p:pic>
        <p:nvPicPr>
          <p:cNvPr id="930" name="图片"/>
          <p:cNvPicPr>
            <a:picLocks noChangeAspect="1"/>
          </p:cNvPicPr>
          <p:nvPr/>
        </p:nvPicPr>
        <p:blipFill>
          <a:blip r:embed="rId3" cstate="print"/>
          <a:stretch>
            <a:fillRect/>
          </a:stretch>
        </p:blipFill>
        <p:spPr>
          <a:xfrm>
            <a:off x="627369" y="1551193"/>
            <a:ext cx="3725103" cy="2095371"/>
          </a:xfrm>
          <a:prstGeom prst="rect">
            <a:avLst/>
          </a:prstGeom>
          <a:noFill/>
          <a:ln w="9525" cap="flat" cmpd="sng">
            <a:noFill/>
            <a:prstDash val="solid"/>
            <a:miter/>
          </a:ln>
        </p:spPr>
      </p:pic>
      <p:pic>
        <p:nvPicPr>
          <p:cNvPr id="931" name="图片"/>
          <p:cNvPicPr>
            <a:picLocks noChangeAspect="1"/>
          </p:cNvPicPr>
          <p:nvPr/>
        </p:nvPicPr>
        <p:blipFill>
          <a:blip r:embed="rId4" cstate="print"/>
          <a:stretch>
            <a:fillRect/>
          </a:stretch>
        </p:blipFill>
        <p:spPr>
          <a:xfrm>
            <a:off x="627369" y="3672184"/>
            <a:ext cx="3725102" cy="2100026"/>
          </a:xfrm>
          <a:prstGeom prst="rect">
            <a:avLst/>
          </a:prstGeom>
          <a:noFill/>
          <a:ln w="9525" cap="flat" cmpd="sng">
            <a:noFill/>
            <a:prstDash val="solid"/>
            <a:miter/>
          </a:ln>
        </p:spPr>
      </p:pic>
      <p:sp>
        <p:nvSpPr>
          <p:cNvPr id="932" name="矩形"/>
          <p:cNvSpPr>
            <a:spLocks/>
          </p:cNvSpPr>
          <p:nvPr/>
        </p:nvSpPr>
        <p:spPr>
          <a:xfrm>
            <a:off x="5897437" y="1441723"/>
            <a:ext cx="3008792" cy="757830"/>
          </a:xfrm>
          <a:prstGeom prst="rect">
            <a:avLst/>
          </a:prstGeom>
          <a:solidFill>
            <a:srgbClr val="FFFFFF"/>
          </a:solidFill>
          <a:ln w="57150" cap="rnd" cmpd="sng">
            <a:solidFill>
              <a:srgbClr val="9F8351"/>
            </a:solidFill>
            <a:prstDash val="sysDot"/>
            <a:round/>
          </a:ln>
        </p:spPr>
        <p:txBody>
          <a:bodyPr vert="horz" wrap="square" lIns="91440" tIns="0" rIns="91440" bIns="0" anchor="ctr" anchorCtr="1">
            <a:prstTxWarp prst="textNoShape">
              <a:avLst/>
            </a:prstTxWarp>
          </a:bodyPr>
          <a:lstStyle/>
          <a:p>
            <a:pPr marL="0" indent="0" algn="ctr" defTabSz="914273" eaLnBrk="1" fontAlgn="auto" latinLnBrk="0" hangingPunct="1">
              <a:lnSpc>
                <a:spcPct val="15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政府为主导</a:t>
            </a:r>
            <a:endParaRPr lang="zh-CN" altLang="en-US" sz="1900" b="1" i="0" u="none" strike="noStrike" kern="0" cap="none" spc="0" baseline="0">
              <a:solidFill>
                <a:srgbClr val="262626"/>
              </a:solidFill>
              <a:latin typeface="微软雅黑" charset="0"/>
              <a:ea typeface="微软雅黑" charset="0"/>
              <a:cs typeface="微软雅黑" charset="0"/>
            </a:endParaRPr>
          </a:p>
        </p:txBody>
      </p:sp>
      <p:sp>
        <p:nvSpPr>
          <p:cNvPr id="933" name="矩形"/>
          <p:cNvSpPr>
            <a:spLocks/>
          </p:cNvSpPr>
          <p:nvPr/>
        </p:nvSpPr>
        <p:spPr>
          <a:xfrm>
            <a:off x="5876786" y="3289416"/>
            <a:ext cx="2999985" cy="757830"/>
          </a:xfrm>
          <a:prstGeom prst="rect">
            <a:avLst/>
          </a:prstGeom>
          <a:solidFill>
            <a:srgbClr val="FFFFFF"/>
          </a:solidFill>
          <a:ln w="57150" cap="rnd" cmpd="sng">
            <a:solidFill>
              <a:srgbClr val="9F8351"/>
            </a:solidFill>
            <a:prstDash val="sysDot"/>
            <a:round/>
          </a:ln>
        </p:spPr>
        <p:txBody>
          <a:bodyPr vert="horz" wrap="square" lIns="91440" tIns="0" rIns="91440" bIns="0" anchor="ctr" anchorCtr="1">
            <a:prstTxWarp prst="textNoShape">
              <a:avLst/>
            </a:prstTxWarp>
          </a:bodyPr>
          <a:lstStyle/>
          <a:p>
            <a:pPr marL="0" indent="0" algn="ctr" defTabSz="914273" eaLnBrk="1" fontAlgn="auto" latinLnBrk="0" hangingPunct="1">
              <a:lnSpc>
                <a:spcPct val="15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企业为主体</a:t>
            </a:r>
            <a:endParaRPr lang="zh-CN" altLang="en-US" sz="1900" b="1" i="0" u="none" strike="noStrike" kern="0" cap="none" spc="0" baseline="0">
              <a:solidFill>
                <a:srgbClr val="262626"/>
              </a:solidFill>
              <a:latin typeface="微软雅黑" charset="0"/>
              <a:ea typeface="微软雅黑" charset="0"/>
              <a:cs typeface="微软雅黑" charset="0"/>
            </a:endParaRPr>
          </a:p>
        </p:txBody>
      </p:sp>
      <p:sp>
        <p:nvSpPr>
          <p:cNvPr id="934" name="矩形"/>
          <p:cNvSpPr>
            <a:spLocks/>
          </p:cNvSpPr>
          <p:nvPr/>
        </p:nvSpPr>
        <p:spPr>
          <a:xfrm>
            <a:off x="5856134" y="5077014"/>
            <a:ext cx="3040275" cy="757830"/>
          </a:xfrm>
          <a:prstGeom prst="rect">
            <a:avLst/>
          </a:prstGeom>
          <a:solidFill>
            <a:srgbClr val="FFFFFF"/>
          </a:solidFill>
          <a:ln w="57150" cap="rnd" cmpd="sng">
            <a:solidFill>
              <a:srgbClr val="9F8351"/>
            </a:solidFill>
            <a:prstDash val="sysDot"/>
            <a:round/>
          </a:ln>
        </p:spPr>
        <p:txBody>
          <a:bodyPr vert="horz" wrap="square" lIns="91440" tIns="0" rIns="91440" bIns="0" anchor="ctr" anchorCtr="1">
            <a:prstTxWarp prst="textNoShape">
              <a:avLst/>
            </a:prstTxWarp>
          </a:bodyPr>
          <a:lstStyle/>
          <a:p>
            <a:pPr marL="0" indent="0" algn="ctr" defTabSz="914273" eaLnBrk="1" fontAlgn="auto" latinLnBrk="0" hangingPunct="1">
              <a:lnSpc>
                <a:spcPct val="150000"/>
              </a:lnSpc>
              <a:spcBef>
                <a:spcPts val="0"/>
              </a:spcBef>
              <a:spcAft>
                <a:spcPts val="0"/>
              </a:spcAft>
              <a:buNone/>
            </a:pPr>
            <a:r>
              <a:rPr lang="zh-CN" altLang="en-US" sz="2000" u="none" strike="noStrike" kern="1200" cap="none" spc="0" baseline="0">
                <a:solidFill>
                  <a:schemeClr val="tx1"/>
                </a:solidFill>
                <a:latin typeface="微软雅黑" charset="0"/>
                <a:ea typeface="微软雅黑" charset="0"/>
                <a:cs typeface="微软雅黑" charset="0"/>
              </a:rPr>
              <a:t>社会组织和公众共同参与</a:t>
            </a:r>
            <a:endParaRPr lang="zh-CN" altLang="en-US" sz="1900" b="1" i="0" u="none" strike="noStrike" kern="0" cap="none" spc="0" baseline="0">
              <a:solidFill>
                <a:srgbClr val="262626"/>
              </a:solidFill>
              <a:latin typeface="微软雅黑" charset="0"/>
              <a:ea typeface="微软雅黑" charset="0"/>
              <a:cs typeface="微软雅黑" charset="0"/>
            </a:endParaRPr>
          </a:p>
        </p:txBody>
      </p:sp>
      <p:pic>
        <p:nvPicPr>
          <p:cNvPr id="935" name="图片"/>
          <p:cNvPicPr>
            <a:picLocks noChangeAspect="1"/>
          </p:cNvPicPr>
          <p:nvPr/>
        </p:nvPicPr>
        <p:blipFill>
          <a:blip r:embed="rId5"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949771456"/>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15"/>
                                        </p:tgtEl>
                                        <p:attrNameLst>
                                          <p:attrName>style.visibility</p:attrName>
                                        </p:attrNameLst>
                                      </p:cBhvr>
                                      <p:to>
                                        <p:strVal val="visible"/>
                                      </p:to>
                                    </p:set>
                                    <p:animEffect transition="in" filter="barn(outVertical)">
                                      <p:cBhvr>
                                        <p:cTn id="7" dur="500"/>
                                        <p:tgtEl>
                                          <p:spTgt spid="915"/>
                                        </p:tgtEl>
                                      </p:cBhvr>
                                    </p:animEffect>
                                  </p:childTnLst>
                                </p:cTn>
                              </p:par>
                              <p:par>
                                <p:cTn id="8" presetID="6" presetClass="entr" presetSubtype="16" fill="hold" nodeType="withEffect">
                                  <p:stCondLst>
                                    <p:cond delay="0"/>
                                  </p:stCondLst>
                                  <p:childTnLst>
                                    <p:set>
                                      <p:cBhvr>
                                        <p:cTn id="9" dur="1" fill="hold">
                                          <p:stCondLst>
                                            <p:cond delay="0"/>
                                          </p:stCondLst>
                                        </p:cTn>
                                        <p:tgtEl>
                                          <p:spTgt spid="930"/>
                                        </p:tgtEl>
                                        <p:attrNameLst>
                                          <p:attrName>style.visibility</p:attrName>
                                        </p:attrNameLst>
                                      </p:cBhvr>
                                      <p:to>
                                        <p:strVal val="visible"/>
                                      </p:to>
                                    </p:set>
                                    <p:animEffect transition="in" filter="circle(in)">
                                      <p:cBhvr>
                                        <p:cTn id="10" dur="750"/>
                                        <p:tgtEl>
                                          <p:spTgt spid="930"/>
                                        </p:tgtEl>
                                      </p:cBhvr>
                                    </p:animEffect>
                                  </p:childTnLst>
                                </p:cTn>
                              </p:par>
                              <p:par>
                                <p:cTn id="11" presetID="6" presetClass="entr" presetSubtype="16" fill="hold" nodeType="withEffect">
                                  <p:stCondLst>
                                    <p:cond delay="0"/>
                                  </p:stCondLst>
                                  <p:childTnLst>
                                    <p:set>
                                      <p:cBhvr>
                                        <p:cTn id="12" dur="1" fill="hold">
                                          <p:stCondLst>
                                            <p:cond delay="0"/>
                                          </p:stCondLst>
                                        </p:cTn>
                                        <p:tgtEl>
                                          <p:spTgt spid="931"/>
                                        </p:tgtEl>
                                        <p:attrNameLst>
                                          <p:attrName>style.visibility</p:attrName>
                                        </p:attrNameLst>
                                      </p:cBhvr>
                                      <p:to>
                                        <p:strVal val="visible"/>
                                      </p:to>
                                    </p:set>
                                    <p:animEffect transition="in" filter="circle(in)">
                                      <p:cBhvr>
                                        <p:cTn id="13" dur="750"/>
                                        <p:tgtEl>
                                          <p:spTgt spid="9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20"/>
                                        </p:tgtEl>
                                        <p:attrNameLst>
                                          <p:attrName>style.visibility</p:attrName>
                                        </p:attrNameLst>
                                      </p:cBhvr>
                                      <p:to>
                                        <p:strVal val="visible"/>
                                      </p:to>
                                    </p:set>
                                    <p:animEffect transition="in" filter="wipe(left)">
                                      <p:cBhvr>
                                        <p:cTn id="18" dur="1000"/>
                                        <p:tgtEl>
                                          <p:spTgt spid="92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23"/>
                                        </p:tgtEl>
                                        <p:attrNameLst>
                                          <p:attrName>style.visibility</p:attrName>
                                        </p:attrNameLst>
                                      </p:cBhvr>
                                      <p:to>
                                        <p:strVal val="visible"/>
                                      </p:to>
                                    </p:set>
                                    <p:animEffect transition="in" filter="wipe(left)">
                                      <p:cBhvr>
                                        <p:cTn id="22" dur="1000"/>
                                        <p:tgtEl>
                                          <p:spTgt spid="9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2"/>
                                        </p:tgtEl>
                                        <p:attrNameLst>
                                          <p:attrName>style.visibility</p:attrName>
                                        </p:attrNameLst>
                                      </p:cBhvr>
                                      <p:to>
                                        <p:strVal val="visible"/>
                                      </p:to>
                                    </p:set>
                                    <p:anim calcmode="lin" valueType="num">
                                      <p:cBhvr additive="base">
                                        <p:cTn id="27" dur="500" fill="hold"/>
                                        <p:tgtEl>
                                          <p:spTgt spid="932"/>
                                        </p:tgtEl>
                                        <p:attrNameLst>
                                          <p:attrName>ppt_x</p:attrName>
                                        </p:attrNameLst>
                                      </p:cBhvr>
                                      <p:tavLst>
                                        <p:tav tm="0">
                                          <p:val>
                                            <p:strVal val="#ppt_x"/>
                                          </p:val>
                                        </p:tav>
                                        <p:tav tm="100000">
                                          <p:val>
                                            <p:strVal val="#ppt_x"/>
                                          </p:val>
                                        </p:tav>
                                      </p:tavLst>
                                    </p:anim>
                                    <p:anim calcmode="lin" valueType="num">
                                      <p:cBhvr additive="base">
                                        <p:cTn id="28" dur="500" fill="hold"/>
                                        <p:tgtEl>
                                          <p:spTgt spid="93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26"/>
                                        </p:tgtEl>
                                        <p:attrNameLst>
                                          <p:attrName>style.visibility</p:attrName>
                                        </p:attrNameLst>
                                      </p:cBhvr>
                                      <p:to>
                                        <p:strVal val="visible"/>
                                      </p:to>
                                    </p:set>
                                    <p:animEffect transition="in" filter="wipe(left)">
                                      <p:cBhvr>
                                        <p:cTn id="33" dur="1000"/>
                                        <p:tgtEl>
                                          <p:spTgt spid="9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33"/>
                                        </p:tgtEl>
                                        <p:attrNameLst>
                                          <p:attrName>style.visibility</p:attrName>
                                        </p:attrNameLst>
                                      </p:cBhvr>
                                      <p:to>
                                        <p:strVal val="visible"/>
                                      </p:to>
                                    </p:set>
                                    <p:anim calcmode="lin" valueType="num">
                                      <p:cBhvr additive="base">
                                        <p:cTn id="38" dur="500" fill="hold"/>
                                        <p:tgtEl>
                                          <p:spTgt spid="933"/>
                                        </p:tgtEl>
                                        <p:attrNameLst>
                                          <p:attrName>ppt_x</p:attrName>
                                        </p:attrNameLst>
                                      </p:cBhvr>
                                      <p:tavLst>
                                        <p:tav tm="0">
                                          <p:val>
                                            <p:strVal val="#ppt_x"/>
                                          </p:val>
                                        </p:tav>
                                        <p:tav tm="100000">
                                          <p:val>
                                            <p:strVal val="#ppt_x"/>
                                          </p:val>
                                        </p:tav>
                                      </p:tavLst>
                                    </p:anim>
                                    <p:anim calcmode="lin" valueType="num">
                                      <p:cBhvr additive="base">
                                        <p:cTn id="39" dur="500" fill="hold"/>
                                        <p:tgtEl>
                                          <p:spTgt spid="9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29"/>
                                        </p:tgtEl>
                                        <p:attrNameLst>
                                          <p:attrName>style.visibility</p:attrName>
                                        </p:attrNameLst>
                                      </p:cBhvr>
                                      <p:to>
                                        <p:strVal val="visible"/>
                                      </p:to>
                                    </p:set>
                                    <p:animEffect transition="in" filter="wipe(left)">
                                      <p:cBhvr>
                                        <p:cTn id="44" dur="1000"/>
                                        <p:tgtEl>
                                          <p:spTgt spid="92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4"/>
                                        </p:tgtEl>
                                        <p:attrNameLst>
                                          <p:attrName>style.visibility</p:attrName>
                                        </p:attrNameLst>
                                      </p:cBhvr>
                                      <p:to>
                                        <p:strVal val="visible"/>
                                      </p:to>
                                    </p:set>
                                    <p:anim calcmode="lin" valueType="num">
                                      <p:cBhvr additive="base">
                                        <p:cTn id="49" dur="500" fill="hold"/>
                                        <p:tgtEl>
                                          <p:spTgt spid="934"/>
                                        </p:tgtEl>
                                        <p:attrNameLst>
                                          <p:attrName>ppt_x</p:attrName>
                                        </p:attrNameLst>
                                      </p:cBhvr>
                                      <p:tavLst>
                                        <p:tav tm="0">
                                          <p:val>
                                            <p:strVal val="#ppt_x"/>
                                          </p:val>
                                        </p:tav>
                                        <p:tav tm="100000">
                                          <p:val>
                                            <p:strVal val="#ppt_x"/>
                                          </p:val>
                                        </p:tav>
                                      </p:tavLst>
                                    </p:anim>
                                    <p:anim calcmode="lin" valueType="num">
                                      <p:cBhvr additive="base">
                                        <p:cTn id="50" dur="500" fill="hold"/>
                                        <p:tgtEl>
                                          <p:spTgt spid="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0"/>
      <p:bldP spid="920" grpId="0" animBg="1"/>
      <p:bldP spid="923" grpId="0" animBg="1"/>
      <p:bldP spid="926" grpId="0" animBg="1"/>
      <p:bldP spid="929" grpId="0" animBg="1"/>
      <p:bldP spid="932" grpId="0" animBg="1"/>
      <p:bldP spid="933" grpId="0" animBg="1"/>
      <p:bldP spid="9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42" name="矩形"/>
          <p:cNvSpPr>
            <a:spLocks/>
          </p:cNvSpPr>
          <p:nvPr/>
        </p:nvSpPr>
        <p:spPr>
          <a:xfrm>
            <a:off x="1290917" y="262920"/>
            <a:ext cx="6938682" cy="66184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50000"/>
              </a:lnSpc>
              <a:spcBef>
                <a:spcPts val="0"/>
              </a:spcBef>
              <a:spcAft>
                <a:spcPts val="0"/>
              </a:spcAft>
              <a:buNone/>
            </a:pP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6</a:t>
            </a:r>
            <a:r>
              <a:rPr lang="en-US" altLang="zh-CN"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进一步调动各方面积极性形成工作合力</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sp>
        <p:nvSpPr>
          <p:cNvPr id="943" name="矩形"/>
          <p:cNvSpPr>
            <a:spLocks/>
          </p:cNvSpPr>
          <p:nvPr/>
        </p:nvSpPr>
        <p:spPr>
          <a:xfrm>
            <a:off x="6442276" y="1242467"/>
            <a:ext cx="4632978" cy="1030141"/>
          </a:xfrm>
          <a:prstGeom prst="rect">
            <a:avLst/>
          </a:prstGeom>
          <a:noFill/>
          <a:ln w="9525" cap="flat" cmpd="sng">
            <a:noFill/>
            <a:prstDash val="solid"/>
            <a:round/>
          </a:ln>
        </p:spPr>
        <p:txBody>
          <a:bodyPr vert="horz" wrap="square" lIns="91440" tIns="45720" rIns="91440" bIns="45720" anchor="ctr" anchorCtr="1">
            <a:prstTxWarp prst="textNoShape">
              <a:avLst/>
            </a:prstTxWarp>
          </a:bodyPr>
          <a:lstStyle/>
          <a:p>
            <a:pPr marL="0" indent="0" algn="l">
              <a:lnSpc>
                <a:spcPct val="100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设立长江经济带绿色发展专项资金，更好发挥中央预算内投资的引导作用</a:t>
            </a:r>
            <a:endParaRPr lang="zh-CN" altLang="en-US" sz="2000" b="1" i="0" u="none" strike="noStrike" kern="1200" cap="none" spc="0" baseline="0">
              <a:solidFill>
                <a:srgbClr val="C00000"/>
              </a:solidFill>
              <a:latin typeface="微软雅黑" charset="0"/>
              <a:ea typeface="微软雅黑" charset="0"/>
              <a:cs typeface="微软雅黑" charset="0"/>
            </a:endParaRPr>
          </a:p>
        </p:txBody>
      </p:sp>
      <p:sp>
        <p:nvSpPr>
          <p:cNvPr id="944" name="矩形"/>
          <p:cNvSpPr>
            <a:spLocks/>
          </p:cNvSpPr>
          <p:nvPr/>
        </p:nvSpPr>
        <p:spPr>
          <a:xfrm>
            <a:off x="6214866" y="2745956"/>
            <a:ext cx="4744149" cy="1049551"/>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鼓励开发性金融对共抓长江大保护、打造黄金水道等重点领域的重大项目加大支持力度</a:t>
            </a:r>
          </a:p>
        </p:txBody>
      </p:sp>
      <p:sp>
        <p:nvSpPr>
          <p:cNvPr id="945" name="矩形"/>
          <p:cNvSpPr>
            <a:spLocks/>
          </p:cNvSpPr>
          <p:nvPr/>
        </p:nvSpPr>
        <p:spPr>
          <a:xfrm>
            <a:off x="4460192" y="4436445"/>
            <a:ext cx="6641700" cy="1815879"/>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just">
              <a:lnSpc>
                <a:spcPct val="100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发挥三峡集团、中国节能环保集团作用，协调国家开发投资公司、光大国际等大型国有企业，积极参与长江经济带生态修复与环境保护工程建设</a:t>
            </a:r>
          </a:p>
        </p:txBody>
      </p:sp>
      <p:sp>
        <p:nvSpPr>
          <p:cNvPr id="946" name="椭圆"/>
          <p:cNvSpPr>
            <a:spLocks/>
          </p:cNvSpPr>
          <p:nvPr/>
        </p:nvSpPr>
        <p:spPr>
          <a:xfrm>
            <a:off x="4824349" y="1049885"/>
            <a:ext cx="1439999" cy="1439998"/>
          </a:xfrm>
          <a:prstGeom prst="ellipse">
            <a:avLst/>
          </a:prstGeom>
          <a:solidFill>
            <a:srgbClr val="C00000"/>
          </a:solidFill>
          <a:ln w="3175" cap="flat" cmpd="sng">
            <a:no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加大资金投入力度</a:t>
            </a:r>
            <a:endParaRPr lang="zh-CN" altLang="en-US" sz="1800" b="1" i="0" u="none" strike="noStrike" kern="1200" cap="none" spc="0" baseline="0">
              <a:solidFill>
                <a:srgbClr val="FFFAF0"/>
              </a:solidFill>
              <a:latin typeface="微软雅黑" charset="0"/>
              <a:ea typeface="微软雅黑" charset="0"/>
              <a:cs typeface="微软雅黑" charset="0"/>
            </a:endParaRPr>
          </a:p>
        </p:txBody>
      </p:sp>
      <p:sp>
        <p:nvSpPr>
          <p:cNvPr id="947" name="椭圆"/>
          <p:cNvSpPr>
            <a:spLocks/>
          </p:cNvSpPr>
          <p:nvPr/>
        </p:nvSpPr>
        <p:spPr>
          <a:xfrm>
            <a:off x="4279622" y="2703480"/>
            <a:ext cx="1440000" cy="1440000"/>
          </a:xfrm>
          <a:prstGeom prst="ellipse">
            <a:avLst/>
          </a:prstGeom>
          <a:solidFill>
            <a:srgbClr val="C00000"/>
          </a:solidFill>
          <a:ln w="3175" cap="flat" cmpd="sng">
            <a:no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强化金融支持</a:t>
            </a:r>
            <a:endParaRPr lang="zh-CN" altLang="en-US" sz="1800" b="1" i="0" u="none" strike="noStrike" kern="1200" cap="none" spc="0" baseline="0">
              <a:solidFill>
                <a:srgbClr val="FFFAF0"/>
              </a:solidFill>
              <a:latin typeface="微软雅黑" charset="0"/>
              <a:ea typeface="微软雅黑" charset="0"/>
              <a:cs typeface="微软雅黑" charset="0"/>
            </a:endParaRPr>
          </a:p>
        </p:txBody>
      </p:sp>
      <p:sp>
        <p:nvSpPr>
          <p:cNvPr id="948" name="椭圆"/>
          <p:cNvSpPr>
            <a:spLocks/>
          </p:cNvSpPr>
          <p:nvPr/>
        </p:nvSpPr>
        <p:spPr>
          <a:xfrm>
            <a:off x="2838696" y="4126747"/>
            <a:ext cx="1557864" cy="1439998"/>
          </a:xfrm>
          <a:prstGeom prst="ellipse">
            <a:avLst/>
          </a:prstGeom>
          <a:solidFill>
            <a:srgbClr val="C00000"/>
          </a:solidFill>
          <a:ln w="3175" cap="flat" cmpd="sng">
            <a:no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1800" b="1" u="none" strike="noStrike" kern="1200" cap="none" spc="0" baseline="0">
                <a:solidFill>
                  <a:srgbClr val="FFFFFF"/>
                </a:solidFill>
                <a:latin typeface="微软雅黑" charset="0"/>
                <a:ea typeface="微软雅黑" charset="0"/>
                <a:cs typeface="微软雅黑" charset="0"/>
              </a:rPr>
              <a:t>支持引导央企参与长江经济带发展</a:t>
            </a:r>
            <a:endParaRPr lang="zh-CN" altLang="en-US" sz="1800" b="1" i="0" u="none" strike="noStrike" kern="1200" cap="none" spc="0" baseline="0">
              <a:solidFill>
                <a:srgbClr val="FFFAF0"/>
              </a:solidFill>
              <a:latin typeface="微软雅黑" charset="0"/>
              <a:ea typeface="微软雅黑" charset="0"/>
              <a:cs typeface="微软雅黑" charset="0"/>
            </a:endParaRPr>
          </a:p>
        </p:txBody>
      </p:sp>
      <p:sp>
        <p:nvSpPr>
          <p:cNvPr id="949" name="椭圆"/>
          <p:cNvSpPr>
            <a:spLocks/>
          </p:cNvSpPr>
          <p:nvPr/>
        </p:nvSpPr>
        <p:spPr>
          <a:xfrm>
            <a:off x="4460192" y="2250953"/>
            <a:ext cx="392113" cy="392112"/>
          </a:xfrm>
          <a:prstGeom prst="ellipse">
            <a:avLst/>
          </a:prstGeom>
          <a:noFill/>
          <a:ln w="38100" cap="flat" cmpd="sng">
            <a:solidFill>
              <a:srgbClr val="C00000">
                <a:alpha val="25000"/>
              </a:srgbClr>
            </a:solidFill>
            <a:prstDash val="solid"/>
            <a:round/>
          </a:ln>
        </p:spPr>
      </p:sp>
      <p:sp>
        <p:nvSpPr>
          <p:cNvPr id="950" name="椭圆"/>
          <p:cNvSpPr>
            <a:spLocks/>
          </p:cNvSpPr>
          <p:nvPr/>
        </p:nvSpPr>
        <p:spPr>
          <a:xfrm>
            <a:off x="5830203" y="3155827"/>
            <a:ext cx="279400" cy="279399"/>
          </a:xfrm>
          <a:prstGeom prst="ellipse">
            <a:avLst/>
          </a:prstGeom>
          <a:noFill/>
          <a:ln w="38100" cap="flat" cmpd="sng">
            <a:solidFill>
              <a:srgbClr val="C00000">
                <a:alpha val="75000"/>
              </a:srgbClr>
            </a:solidFill>
            <a:prstDash val="solid"/>
            <a:round/>
          </a:ln>
        </p:spPr>
      </p:sp>
      <p:sp>
        <p:nvSpPr>
          <p:cNvPr id="951" name="椭圆"/>
          <p:cNvSpPr>
            <a:spLocks/>
          </p:cNvSpPr>
          <p:nvPr/>
        </p:nvSpPr>
        <p:spPr>
          <a:xfrm>
            <a:off x="2148792" y="5337054"/>
            <a:ext cx="250825" cy="250825"/>
          </a:xfrm>
          <a:prstGeom prst="ellipse">
            <a:avLst/>
          </a:prstGeom>
          <a:noFill/>
          <a:ln w="38100" cap="flat" cmpd="sng">
            <a:solidFill>
              <a:srgbClr val="C00000"/>
            </a:solidFill>
            <a:prstDash val="solid"/>
            <a:round/>
          </a:ln>
        </p:spPr>
      </p:sp>
      <p:grpSp>
        <p:nvGrpSpPr>
          <p:cNvPr id="954" name="组合"/>
          <p:cNvGrpSpPr>
            <a:grpSpLocks/>
          </p:cNvGrpSpPr>
          <p:nvPr/>
        </p:nvGrpSpPr>
        <p:grpSpPr>
          <a:xfrm>
            <a:off x="1359805" y="1688979"/>
            <a:ext cx="2478087" cy="2478087"/>
            <a:chOff x="1359805" y="1688979"/>
            <a:chExt cx="2478087" cy="2478087"/>
          </a:xfrm>
        </p:grpSpPr>
        <p:sp>
          <p:nvSpPr>
            <p:cNvPr id="952" name="椭圆"/>
            <p:cNvSpPr>
              <a:spLocks/>
            </p:cNvSpPr>
            <p:nvPr/>
          </p:nvSpPr>
          <p:spPr>
            <a:xfrm>
              <a:off x="1359805" y="1688979"/>
              <a:ext cx="2478087" cy="2478087"/>
            </a:xfrm>
            <a:prstGeom prst="ellipse">
              <a:avLst/>
            </a:prstGeom>
            <a:solidFill>
              <a:srgbClr val="C00000"/>
            </a:solidFill>
            <a:ln w="3175" cap="flat" cmpd="sng">
              <a:noFill/>
              <a:prstDash val="solid"/>
              <a:round/>
            </a:ln>
            <a:effectLst>
              <a:outerShdw blurRad="177800" dist="88900" dir="9000000" algn="tr" rotWithShape="0">
                <a:srgbClr val="A5A5A5">
                  <a:alpha val="39607"/>
                </a:srgbClr>
              </a:outerShdw>
            </a:effectLst>
          </p:spPr>
        </p:sp>
        <p:sp>
          <p:nvSpPr>
            <p:cNvPr id="953" name="椭圆"/>
            <p:cNvSpPr>
              <a:spLocks/>
            </p:cNvSpPr>
            <p:nvPr/>
          </p:nvSpPr>
          <p:spPr>
            <a:xfrm>
              <a:off x="1597660" y="1926337"/>
              <a:ext cx="2002603" cy="2002602"/>
            </a:xfrm>
            <a:prstGeom prst="ellipse">
              <a:avLst/>
            </a:prstGeom>
            <a:solidFill>
              <a:srgbClr val="FFFAF0"/>
            </a:solidFill>
            <a:ln w="12700" cap="flat" cmpd="sng">
              <a:no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29000"/>
                </a:lnSpc>
                <a:spcBef>
                  <a:spcPts val="0"/>
                </a:spcBef>
                <a:spcAft>
                  <a:spcPts val="0"/>
                </a:spcAft>
                <a:buNone/>
              </a:pPr>
              <a:r>
                <a:rPr lang="zh-CN" altLang="en-US" sz="3200" b="1" i="0" u="none" strike="noStrike" kern="1200" cap="none" spc="0" baseline="0">
                  <a:solidFill>
                    <a:srgbClr val="C00000"/>
                  </a:solidFill>
                  <a:latin typeface="微软雅黑" charset="0"/>
                  <a:ea typeface="微软雅黑" charset="0"/>
                  <a:cs typeface="微软雅黑" charset="0"/>
                </a:rPr>
                <a:t>工作</a:t>
              </a:r>
              <a:endParaRPr lang="en-US" altLang="zh-CN" sz="3200" b="1" i="0" u="none" strike="noStrike" kern="1200" cap="none" spc="0" baseline="0">
                <a:solidFill>
                  <a:srgbClr val="C00000"/>
                </a:solidFill>
                <a:latin typeface="微软雅黑" charset="0"/>
                <a:ea typeface="微软雅黑" charset="0"/>
                <a:cs typeface="微软雅黑" charset="0"/>
              </a:endParaRPr>
            </a:p>
            <a:p>
              <a:pPr marL="0" indent="0" algn="ctr" eaLnBrk="1" fontAlgn="auto" latinLnBrk="0" hangingPunct="1">
                <a:lnSpc>
                  <a:spcPct val="129000"/>
                </a:lnSpc>
                <a:spcBef>
                  <a:spcPts val="0"/>
                </a:spcBef>
                <a:spcAft>
                  <a:spcPts val="0"/>
                </a:spcAft>
                <a:buNone/>
              </a:pPr>
              <a:r>
                <a:rPr lang="zh-CN" altLang="en-US" sz="3200" b="1" i="0" u="none" strike="noStrike" kern="1200" cap="none" spc="0" baseline="0">
                  <a:solidFill>
                    <a:srgbClr val="C00000"/>
                  </a:solidFill>
                  <a:latin typeface="微软雅黑" charset="0"/>
                  <a:ea typeface="微软雅黑" charset="0"/>
                  <a:cs typeface="微软雅黑" charset="0"/>
                </a:rPr>
                <a:t>措施</a:t>
              </a:r>
            </a:p>
          </p:txBody>
        </p:sp>
      </p:grpSp>
      <p:sp>
        <p:nvSpPr>
          <p:cNvPr id="955" name="椭圆"/>
          <p:cNvSpPr>
            <a:spLocks/>
          </p:cNvSpPr>
          <p:nvPr/>
        </p:nvSpPr>
        <p:spPr>
          <a:xfrm>
            <a:off x="1010554" y="2722441"/>
            <a:ext cx="250824" cy="250825"/>
          </a:xfrm>
          <a:prstGeom prst="ellipse">
            <a:avLst/>
          </a:prstGeom>
          <a:noFill/>
          <a:ln w="38100" cap="flat" cmpd="sng">
            <a:solidFill>
              <a:srgbClr val="C00000">
                <a:alpha val="50000"/>
              </a:srgbClr>
            </a:solidFill>
            <a:prstDash val="solid"/>
            <a:round/>
          </a:ln>
        </p:spPr>
      </p:sp>
      <p:sp>
        <p:nvSpPr>
          <p:cNvPr id="956" name="椭圆"/>
          <p:cNvSpPr>
            <a:spLocks/>
          </p:cNvSpPr>
          <p:nvPr/>
        </p:nvSpPr>
        <p:spPr>
          <a:xfrm>
            <a:off x="1020080" y="1996954"/>
            <a:ext cx="339725" cy="339722"/>
          </a:xfrm>
          <a:prstGeom prst="ellipse">
            <a:avLst/>
          </a:prstGeom>
          <a:noFill/>
          <a:ln w="38100" cap="flat" cmpd="sng">
            <a:solidFill>
              <a:srgbClr val="C00000"/>
            </a:solidFill>
            <a:prstDash val="solid"/>
            <a:round/>
          </a:ln>
        </p:spPr>
      </p:sp>
      <p:sp>
        <p:nvSpPr>
          <p:cNvPr id="957" name="椭圆"/>
          <p:cNvSpPr>
            <a:spLocks/>
          </p:cNvSpPr>
          <p:nvPr/>
        </p:nvSpPr>
        <p:spPr>
          <a:xfrm>
            <a:off x="3796616" y="3579689"/>
            <a:ext cx="280987" cy="280987"/>
          </a:xfrm>
          <a:prstGeom prst="ellipse">
            <a:avLst/>
          </a:prstGeom>
          <a:noFill/>
          <a:ln w="38100" cap="flat" cmpd="sng">
            <a:solidFill>
              <a:srgbClr val="C00000">
                <a:alpha val="63000"/>
              </a:srgbClr>
            </a:solidFill>
            <a:prstDash val="solid"/>
            <a:round/>
          </a:ln>
        </p:spPr>
      </p:sp>
      <p:sp>
        <p:nvSpPr>
          <p:cNvPr id="958" name="椭圆"/>
          <p:cNvSpPr>
            <a:spLocks/>
          </p:cNvSpPr>
          <p:nvPr/>
        </p:nvSpPr>
        <p:spPr>
          <a:xfrm>
            <a:off x="3575955" y="1603254"/>
            <a:ext cx="261937" cy="261937"/>
          </a:xfrm>
          <a:prstGeom prst="ellipse">
            <a:avLst/>
          </a:prstGeom>
          <a:noFill/>
          <a:ln w="38100" cap="flat" cmpd="sng">
            <a:solidFill>
              <a:srgbClr val="C00000"/>
            </a:solidFill>
            <a:prstDash val="solid"/>
            <a:round/>
          </a:ln>
        </p:spPr>
      </p:sp>
      <p:sp>
        <p:nvSpPr>
          <p:cNvPr id="959" name="椭圆"/>
          <p:cNvSpPr>
            <a:spLocks/>
          </p:cNvSpPr>
          <p:nvPr/>
        </p:nvSpPr>
        <p:spPr>
          <a:xfrm>
            <a:off x="533279" y="4424403"/>
            <a:ext cx="1439999" cy="1440000"/>
          </a:xfrm>
          <a:prstGeom prst="ellipse">
            <a:avLst/>
          </a:prstGeom>
          <a:solidFill>
            <a:srgbClr val="C00000"/>
          </a:solidFill>
          <a:ln w="3175" cap="flat" cmpd="sng">
            <a:noFill/>
            <a:prstDash val="solid"/>
            <a:round/>
          </a:ln>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1800" b="1" u="none" strike="noStrike" kern="1200" cap="none" spc="0" baseline="0" dirty="0">
                <a:solidFill>
                  <a:srgbClr val="FFFFFF"/>
                </a:solidFill>
                <a:latin typeface="微软雅黑" charset="0"/>
                <a:ea typeface="微软雅黑" charset="0"/>
                <a:cs typeface="微软雅黑" charset="0"/>
              </a:rPr>
              <a:t>加强宣传引导力度</a:t>
            </a:r>
          </a:p>
        </p:txBody>
      </p:sp>
      <p:sp>
        <p:nvSpPr>
          <p:cNvPr id="960" name="矩形"/>
          <p:cNvSpPr>
            <a:spLocks/>
          </p:cNvSpPr>
          <p:nvPr/>
        </p:nvSpPr>
        <p:spPr>
          <a:xfrm>
            <a:off x="1958504" y="5727105"/>
            <a:ext cx="4744149" cy="1049550"/>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just" eaLnBrk="1" fontAlgn="auto" latinLnBrk="0" hangingPunct="1">
              <a:lnSpc>
                <a:spcPct val="100000"/>
              </a:lnSpc>
              <a:spcBef>
                <a:spcPts val="0"/>
              </a:spcBef>
              <a:spcAft>
                <a:spcPts val="0"/>
              </a:spcAft>
              <a:buNone/>
            </a:pPr>
            <a:r>
              <a:rPr lang="zh-CN" altLang="en-US" sz="2000" b="1" u="none" strike="noStrike" kern="1200" cap="none" spc="0" baseline="0">
                <a:solidFill>
                  <a:schemeClr val="tx1"/>
                </a:solidFill>
                <a:latin typeface="微软雅黑" charset="0"/>
                <a:ea typeface="微软雅黑" charset="0"/>
                <a:cs typeface="微软雅黑" charset="0"/>
              </a:rPr>
              <a:t>总结各地好经验、好做法，充分发挥新闻媒体和网络作用</a:t>
            </a:r>
          </a:p>
        </p:txBody>
      </p:sp>
      <p:pic>
        <p:nvPicPr>
          <p:cNvPr id="961"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019520293"/>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42"/>
                                        </p:tgtEl>
                                        <p:attrNameLst>
                                          <p:attrName>style.visibility</p:attrName>
                                        </p:attrNameLst>
                                      </p:cBhvr>
                                      <p:to>
                                        <p:strVal val="visible"/>
                                      </p:to>
                                    </p:set>
                                    <p:animEffect transition="in" filter="barn(outVertical)">
                                      <p:cBhvr>
                                        <p:cTn id="7" dur="500"/>
                                        <p:tgtEl>
                                          <p:spTgt spid="9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4"/>
                                        </p:tgtEl>
                                        <p:attrNameLst>
                                          <p:attrName>style.visibility</p:attrName>
                                        </p:attrNameLst>
                                      </p:cBhvr>
                                      <p:to>
                                        <p:strVal val="visible"/>
                                      </p:to>
                                    </p:set>
                                    <p:anim calcmode="lin" valueType="num">
                                      <p:cBhvr additive="base">
                                        <p:cTn id="12" dur="500" fill="hold"/>
                                        <p:tgtEl>
                                          <p:spTgt spid="954"/>
                                        </p:tgtEl>
                                        <p:attrNameLst>
                                          <p:attrName>ppt_x</p:attrName>
                                        </p:attrNameLst>
                                      </p:cBhvr>
                                      <p:tavLst>
                                        <p:tav tm="0">
                                          <p:val>
                                            <p:strVal val="#ppt_x"/>
                                          </p:val>
                                        </p:tav>
                                        <p:tav tm="100000">
                                          <p:val>
                                            <p:strVal val="#ppt_x"/>
                                          </p:val>
                                        </p:tav>
                                      </p:tavLst>
                                    </p:anim>
                                    <p:anim calcmode="lin" valueType="num">
                                      <p:cBhvr additive="base">
                                        <p:cTn id="13" dur="500" fill="hold"/>
                                        <p:tgtEl>
                                          <p:spTgt spid="954"/>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750"/>
                                  </p:stCondLst>
                                  <p:childTnLst>
                                    <p:set>
                                      <p:cBhvr>
                                        <p:cTn id="15" dur="1" fill="hold">
                                          <p:stCondLst>
                                            <p:cond delay="0"/>
                                          </p:stCondLst>
                                        </p:cTn>
                                        <p:tgtEl>
                                          <p:spTgt spid="949"/>
                                        </p:tgtEl>
                                        <p:attrNameLst>
                                          <p:attrName>style.visibility</p:attrName>
                                        </p:attrNameLst>
                                      </p:cBhvr>
                                      <p:to>
                                        <p:strVal val="visible"/>
                                      </p:to>
                                    </p:set>
                                    <p:animEffect transition="in" filter="fade">
                                      <p:cBhvr>
                                        <p:cTn id="16" dur="500"/>
                                        <p:tgtEl>
                                          <p:spTgt spid="949"/>
                                        </p:tgtEl>
                                      </p:cBhvr>
                                    </p:animEffect>
                                  </p:childTnLst>
                                </p:cTn>
                              </p:par>
                              <p:par>
                                <p:cTn id="17" presetID="10" presetClass="entr" presetSubtype="0" fill="hold" grpId="0" nodeType="withEffect">
                                  <p:stCondLst>
                                    <p:cond delay="1600"/>
                                  </p:stCondLst>
                                  <p:childTnLst>
                                    <p:set>
                                      <p:cBhvr>
                                        <p:cTn id="18" dur="1" fill="hold">
                                          <p:stCondLst>
                                            <p:cond delay="0"/>
                                          </p:stCondLst>
                                        </p:cTn>
                                        <p:tgtEl>
                                          <p:spTgt spid="957"/>
                                        </p:tgtEl>
                                        <p:attrNameLst>
                                          <p:attrName>style.visibility</p:attrName>
                                        </p:attrNameLst>
                                      </p:cBhvr>
                                      <p:to>
                                        <p:strVal val="visible"/>
                                      </p:to>
                                    </p:set>
                                    <p:animEffect transition="in" filter="fade">
                                      <p:cBhvr>
                                        <p:cTn id="19" dur="500"/>
                                        <p:tgtEl>
                                          <p:spTgt spid="957"/>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55"/>
                                        </p:tgtEl>
                                        <p:attrNameLst>
                                          <p:attrName>style.visibility</p:attrName>
                                        </p:attrNameLst>
                                      </p:cBhvr>
                                      <p:to>
                                        <p:strVal val="visible"/>
                                      </p:to>
                                    </p:set>
                                    <p:animEffect transition="in" filter="fade">
                                      <p:cBhvr>
                                        <p:cTn id="22" dur="500"/>
                                        <p:tgtEl>
                                          <p:spTgt spid="955"/>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956"/>
                                        </p:tgtEl>
                                        <p:attrNameLst>
                                          <p:attrName>style.visibility</p:attrName>
                                        </p:attrNameLst>
                                      </p:cBhvr>
                                      <p:to>
                                        <p:strVal val="visible"/>
                                      </p:to>
                                    </p:set>
                                    <p:animEffect transition="in" filter="fade">
                                      <p:cBhvr>
                                        <p:cTn id="25" dur="500"/>
                                        <p:tgtEl>
                                          <p:spTgt spid="95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58"/>
                                        </p:tgtEl>
                                        <p:attrNameLst>
                                          <p:attrName>style.visibility</p:attrName>
                                        </p:attrNameLst>
                                      </p:cBhvr>
                                      <p:to>
                                        <p:strVal val="visible"/>
                                      </p:to>
                                    </p:set>
                                    <p:animEffect transition="in" filter="fade">
                                      <p:cBhvr>
                                        <p:cTn id="28" dur="500"/>
                                        <p:tgtEl>
                                          <p:spTgt spid="958"/>
                                        </p:tgtEl>
                                      </p:cBhvr>
                                    </p:animEffect>
                                  </p:childTnLst>
                                </p:cTn>
                              </p:par>
                              <p:par>
                                <p:cTn id="29" presetID="10" presetClass="entr" presetSubtype="0" fill="hold" grpId="0" nodeType="withEffect">
                                  <p:stCondLst>
                                    <p:cond delay="1700"/>
                                  </p:stCondLst>
                                  <p:childTnLst>
                                    <p:set>
                                      <p:cBhvr>
                                        <p:cTn id="30" dur="1" fill="hold">
                                          <p:stCondLst>
                                            <p:cond delay="0"/>
                                          </p:stCondLst>
                                        </p:cTn>
                                        <p:tgtEl>
                                          <p:spTgt spid="951"/>
                                        </p:tgtEl>
                                        <p:attrNameLst>
                                          <p:attrName>style.visibility</p:attrName>
                                        </p:attrNameLst>
                                      </p:cBhvr>
                                      <p:to>
                                        <p:strVal val="visible"/>
                                      </p:to>
                                    </p:set>
                                    <p:animEffect transition="in" filter="fade">
                                      <p:cBhvr>
                                        <p:cTn id="31" dur="500"/>
                                        <p:tgtEl>
                                          <p:spTgt spid="951"/>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950"/>
                                        </p:tgtEl>
                                        <p:attrNameLst>
                                          <p:attrName>style.visibility</p:attrName>
                                        </p:attrNameLst>
                                      </p:cBhvr>
                                      <p:to>
                                        <p:strVal val="visible"/>
                                      </p:to>
                                    </p:set>
                                    <p:animEffect transition="in" filter="fade">
                                      <p:cBhvr>
                                        <p:cTn id="34" dur="500"/>
                                        <p:tgtEl>
                                          <p:spTgt spid="95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46"/>
                                        </p:tgtEl>
                                        <p:attrNameLst>
                                          <p:attrName>style.visibility</p:attrName>
                                        </p:attrNameLst>
                                      </p:cBhvr>
                                      <p:to>
                                        <p:strVal val="visible"/>
                                      </p:to>
                                    </p:set>
                                    <p:anim calcmode="lin" valueType="num">
                                      <p:cBhvr additive="base">
                                        <p:cTn id="39" dur="500" fill="hold"/>
                                        <p:tgtEl>
                                          <p:spTgt spid="946"/>
                                        </p:tgtEl>
                                        <p:attrNameLst>
                                          <p:attrName>ppt_x</p:attrName>
                                        </p:attrNameLst>
                                      </p:cBhvr>
                                      <p:tavLst>
                                        <p:tav tm="0">
                                          <p:val>
                                            <p:strVal val="#ppt_x"/>
                                          </p:val>
                                        </p:tav>
                                        <p:tav tm="100000">
                                          <p:val>
                                            <p:strVal val="#ppt_x"/>
                                          </p:val>
                                        </p:tav>
                                      </p:tavLst>
                                    </p:anim>
                                    <p:anim calcmode="lin" valueType="num">
                                      <p:cBhvr additive="base">
                                        <p:cTn id="40" dur="500" fill="hold"/>
                                        <p:tgtEl>
                                          <p:spTgt spid="94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2000"/>
                                  </p:stCondLst>
                                  <p:childTnLst>
                                    <p:set>
                                      <p:cBhvr>
                                        <p:cTn id="43" dur="1" fill="hold">
                                          <p:stCondLst>
                                            <p:cond delay="0"/>
                                          </p:stCondLst>
                                        </p:cTn>
                                        <p:tgtEl>
                                          <p:spTgt spid="943"/>
                                        </p:tgtEl>
                                        <p:attrNameLst>
                                          <p:attrName>style.visibility</p:attrName>
                                        </p:attrNameLst>
                                      </p:cBhvr>
                                      <p:to>
                                        <p:strVal val="visible"/>
                                      </p:to>
                                    </p:set>
                                    <p:animEffect transition="in" filter="wipe(left)">
                                      <p:cBhvr>
                                        <p:cTn id="44" dur="750"/>
                                        <p:tgtEl>
                                          <p:spTgt spid="94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47"/>
                                        </p:tgtEl>
                                        <p:attrNameLst>
                                          <p:attrName>style.visibility</p:attrName>
                                        </p:attrNameLst>
                                      </p:cBhvr>
                                      <p:to>
                                        <p:strVal val="visible"/>
                                      </p:to>
                                    </p:set>
                                    <p:anim calcmode="lin" valueType="num">
                                      <p:cBhvr additive="base">
                                        <p:cTn id="49" dur="500" fill="hold"/>
                                        <p:tgtEl>
                                          <p:spTgt spid="947"/>
                                        </p:tgtEl>
                                        <p:attrNameLst>
                                          <p:attrName>ppt_x</p:attrName>
                                        </p:attrNameLst>
                                      </p:cBhvr>
                                      <p:tavLst>
                                        <p:tav tm="0">
                                          <p:val>
                                            <p:strVal val="#ppt_x"/>
                                          </p:val>
                                        </p:tav>
                                        <p:tav tm="100000">
                                          <p:val>
                                            <p:strVal val="#ppt_x"/>
                                          </p:val>
                                        </p:tav>
                                      </p:tavLst>
                                    </p:anim>
                                    <p:anim calcmode="lin" valueType="num">
                                      <p:cBhvr additive="base">
                                        <p:cTn id="50" dur="500" fill="hold"/>
                                        <p:tgtEl>
                                          <p:spTgt spid="94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2" presetClass="entr" presetSubtype="8" fill="hold" grpId="0" nodeType="afterEffect">
                                  <p:stCondLst>
                                    <p:cond delay="2000"/>
                                  </p:stCondLst>
                                  <p:childTnLst>
                                    <p:set>
                                      <p:cBhvr>
                                        <p:cTn id="53" dur="1" fill="hold">
                                          <p:stCondLst>
                                            <p:cond delay="0"/>
                                          </p:stCondLst>
                                        </p:cTn>
                                        <p:tgtEl>
                                          <p:spTgt spid="944"/>
                                        </p:tgtEl>
                                        <p:attrNameLst>
                                          <p:attrName>style.visibility</p:attrName>
                                        </p:attrNameLst>
                                      </p:cBhvr>
                                      <p:to>
                                        <p:strVal val="visible"/>
                                      </p:to>
                                    </p:set>
                                    <p:animEffect transition="in" filter="wipe(left)">
                                      <p:cBhvr>
                                        <p:cTn id="54" dur="750"/>
                                        <p:tgtEl>
                                          <p:spTgt spid="94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48"/>
                                        </p:tgtEl>
                                        <p:attrNameLst>
                                          <p:attrName>style.visibility</p:attrName>
                                        </p:attrNameLst>
                                      </p:cBhvr>
                                      <p:to>
                                        <p:strVal val="visible"/>
                                      </p:to>
                                    </p:set>
                                    <p:anim calcmode="lin" valueType="num">
                                      <p:cBhvr additive="base">
                                        <p:cTn id="59" dur="500" fill="hold"/>
                                        <p:tgtEl>
                                          <p:spTgt spid="948"/>
                                        </p:tgtEl>
                                        <p:attrNameLst>
                                          <p:attrName>ppt_x</p:attrName>
                                        </p:attrNameLst>
                                      </p:cBhvr>
                                      <p:tavLst>
                                        <p:tav tm="0">
                                          <p:val>
                                            <p:strVal val="#ppt_x"/>
                                          </p:val>
                                        </p:tav>
                                        <p:tav tm="100000">
                                          <p:val>
                                            <p:strVal val="#ppt_x"/>
                                          </p:val>
                                        </p:tav>
                                      </p:tavLst>
                                    </p:anim>
                                    <p:anim calcmode="lin" valueType="num">
                                      <p:cBhvr additive="base">
                                        <p:cTn id="60" dur="500" fill="hold"/>
                                        <p:tgtEl>
                                          <p:spTgt spid="948"/>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2" presetClass="entr" presetSubtype="8" fill="hold" grpId="0" nodeType="afterEffect">
                                  <p:stCondLst>
                                    <p:cond delay="2000"/>
                                  </p:stCondLst>
                                  <p:childTnLst>
                                    <p:set>
                                      <p:cBhvr>
                                        <p:cTn id="63" dur="1" fill="hold">
                                          <p:stCondLst>
                                            <p:cond delay="0"/>
                                          </p:stCondLst>
                                        </p:cTn>
                                        <p:tgtEl>
                                          <p:spTgt spid="945"/>
                                        </p:tgtEl>
                                        <p:attrNameLst>
                                          <p:attrName>style.visibility</p:attrName>
                                        </p:attrNameLst>
                                      </p:cBhvr>
                                      <p:to>
                                        <p:strVal val="visible"/>
                                      </p:to>
                                    </p:set>
                                    <p:animEffect transition="in" filter="wipe(left)">
                                      <p:cBhvr>
                                        <p:cTn id="64" dur="750"/>
                                        <p:tgtEl>
                                          <p:spTgt spid="94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59"/>
                                        </p:tgtEl>
                                        <p:attrNameLst>
                                          <p:attrName>style.visibility</p:attrName>
                                        </p:attrNameLst>
                                      </p:cBhvr>
                                      <p:to>
                                        <p:strVal val="visible"/>
                                      </p:to>
                                    </p:set>
                                    <p:anim calcmode="lin" valueType="num">
                                      <p:cBhvr additive="base">
                                        <p:cTn id="69" dur="500" fill="hold"/>
                                        <p:tgtEl>
                                          <p:spTgt spid="959"/>
                                        </p:tgtEl>
                                        <p:attrNameLst>
                                          <p:attrName>ppt_x</p:attrName>
                                        </p:attrNameLst>
                                      </p:cBhvr>
                                      <p:tavLst>
                                        <p:tav tm="0">
                                          <p:val>
                                            <p:strVal val="#ppt_x"/>
                                          </p:val>
                                        </p:tav>
                                        <p:tav tm="100000">
                                          <p:val>
                                            <p:strVal val="#ppt_x"/>
                                          </p:val>
                                        </p:tav>
                                      </p:tavLst>
                                    </p:anim>
                                    <p:anim calcmode="lin" valueType="num">
                                      <p:cBhvr additive="base">
                                        <p:cTn id="70" dur="500" fill="hold"/>
                                        <p:tgtEl>
                                          <p:spTgt spid="959"/>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2000"/>
                                  </p:stCondLst>
                                  <p:childTnLst>
                                    <p:set>
                                      <p:cBhvr>
                                        <p:cTn id="73" dur="1" fill="hold">
                                          <p:stCondLst>
                                            <p:cond delay="0"/>
                                          </p:stCondLst>
                                        </p:cTn>
                                        <p:tgtEl>
                                          <p:spTgt spid="960"/>
                                        </p:tgtEl>
                                        <p:attrNameLst>
                                          <p:attrName>style.visibility</p:attrName>
                                        </p:attrNameLst>
                                      </p:cBhvr>
                                      <p:to>
                                        <p:strVal val="visible"/>
                                      </p:to>
                                    </p:set>
                                    <p:animEffect transition="in" filter="wipe(left)">
                                      <p:cBhvr>
                                        <p:cTn id="74" dur="75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943" grpId="0"/>
      <p:bldP spid="944" grpId="0"/>
      <p:bldP spid="945" grpId="0"/>
      <p:bldP spid="946" grpId="0" animBg="1"/>
      <p:bldP spid="947" grpId="0" animBg="1"/>
      <p:bldP spid="948" grpId="0" animBg="1"/>
      <p:bldP spid="949" grpId="0" animBg="1"/>
      <p:bldP spid="950" grpId="0" animBg="1"/>
      <p:bldP spid="951" grpId="0" animBg="1"/>
      <p:bldP spid="955" grpId="0" animBg="1"/>
      <p:bldP spid="956" grpId="0" animBg="1"/>
      <p:bldP spid="957" grpId="0" animBg="1"/>
      <p:bldP spid="958" grpId="0" animBg="1"/>
      <p:bldP spid="959" grpId="0" animBg="1"/>
      <p:bldP spid="9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42" name="矩形"/>
          <p:cNvSpPr>
            <a:spLocks/>
          </p:cNvSpPr>
          <p:nvPr/>
        </p:nvSpPr>
        <p:spPr>
          <a:xfrm>
            <a:off x="2237591" y="506465"/>
            <a:ext cx="7723990" cy="1477328"/>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32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 第一章</a:t>
            </a:r>
          </a:p>
          <a:p>
            <a:pPr marL="0" indent="0" algn="ctr">
              <a:lnSpc>
                <a:spcPct val="150000"/>
              </a:lnSpc>
              <a:spcBef>
                <a:spcPts val="0"/>
              </a:spcBef>
              <a:spcAft>
                <a:spcPts val="0"/>
              </a:spcAft>
              <a:buNone/>
            </a:pP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深刻认识推动长江经济带发展战略的重大意义</a:t>
            </a:r>
            <a:endParaRPr lang="zh-CN" altLang="en-US" sz="2800" u="none" strike="noStrike" kern="1200" cap="none" spc="0" baseline="0">
              <a:solidFill>
                <a:srgbClr val="000000"/>
              </a:solidFill>
              <a:latin typeface="Arial" charset="0"/>
              <a:ea typeface="微软雅黑" charset="0"/>
              <a:cs typeface="Open Sans" pitchFamily="34" charset="0"/>
              <a:sym typeface="Arial" charset="0"/>
            </a:endParaRPr>
          </a:p>
        </p:txBody>
      </p:sp>
      <p:sp>
        <p:nvSpPr>
          <p:cNvPr id="143" name="圆角矩形"/>
          <p:cNvSpPr>
            <a:spLocks/>
          </p:cNvSpPr>
          <p:nvPr/>
        </p:nvSpPr>
        <p:spPr>
          <a:xfrm flipH="1">
            <a:off x="2347487" y="2622532"/>
            <a:ext cx="8355700" cy="470591"/>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400" b="1" i="0" u="none" strike="noStrike" kern="0" cap="none" spc="0" baseline="0">
                <a:solidFill>
                  <a:srgbClr val="FFFFFF"/>
                </a:solidFill>
                <a:latin typeface="微软雅黑" charset="0"/>
                <a:ea typeface="微软雅黑" charset="0"/>
                <a:cs typeface="微软雅黑" charset="0"/>
              </a:rPr>
              <a:t>（一）</a:t>
            </a: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   推动长江经济带发展，打造生态文明样板</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144" name="圆角矩形"/>
          <p:cNvSpPr>
            <a:spLocks/>
          </p:cNvSpPr>
          <p:nvPr/>
        </p:nvSpPr>
        <p:spPr>
          <a:xfrm flipH="1">
            <a:off x="2347485" y="3457842"/>
            <a:ext cx="8434255" cy="488660"/>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r>
              <a:rPr lang="zh-CN" altLang="en-US" sz="2400" b="1" kern="0" dirty="0">
                <a:solidFill>
                  <a:srgbClr val="FFFFFF"/>
                </a:solidFill>
                <a:latin typeface="微软雅黑" charset="0"/>
                <a:ea typeface="微软雅黑" charset="0"/>
                <a:cs typeface="微软雅黑" charset="0"/>
              </a:rPr>
              <a:t>（二）   推动长江经济带发展，促进经济提质增效升级</a:t>
            </a:r>
            <a:endParaRPr lang="zh-CN" altLang="en-US" sz="2400" b="1" i="0" u="none" strike="noStrike" kern="0" cap="none" spc="0" baseline="0" dirty="0">
              <a:solidFill>
                <a:srgbClr val="FFFFFF"/>
              </a:solidFill>
              <a:latin typeface="微软雅黑" charset="0"/>
              <a:ea typeface="微软雅黑" charset="0"/>
              <a:cs typeface="微软雅黑" charset="0"/>
              <a:sym typeface="微软雅黑" charset="0"/>
            </a:endParaRPr>
          </a:p>
        </p:txBody>
      </p:sp>
      <p:sp>
        <p:nvSpPr>
          <p:cNvPr id="145" name="圆角矩形"/>
          <p:cNvSpPr>
            <a:spLocks/>
          </p:cNvSpPr>
          <p:nvPr/>
        </p:nvSpPr>
        <p:spPr>
          <a:xfrm flipH="1">
            <a:off x="2347487" y="4389235"/>
            <a:ext cx="8512811" cy="451746"/>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400" b="1" i="0" u="none" strike="noStrike" kern="0" cap="none" spc="0" baseline="0">
                <a:solidFill>
                  <a:srgbClr val="FFFFFF"/>
                </a:solidFill>
                <a:latin typeface="微软雅黑" charset="0"/>
                <a:ea typeface="微软雅黑" charset="0"/>
                <a:cs typeface="微软雅黑" charset="0"/>
              </a:rPr>
              <a:t>（三）</a:t>
            </a: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   推动长江经济带发展，引领全国创新发展</a:t>
            </a:r>
            <a:endParaRPr lang="zh-CN" altLang="en-US" sz="2400" b="1" i="0" u="none" strike="noStrike" kern="0" cap="none" spc="0" baseline="0">
              <a:solidFill>
                <a:srgbClr val="FFFFFF"/>
              </a:solidFill>
              <a:latin typeface="微软雅黑" charset="0"/>
              <a:ea typeface="微软雅黑" charset="0"/>
              <a:cs typeface="微软雅黑" charset="0"/>
              <a:sym typeface="微软雅黑" charset="0"/>
            </a:endParaRPr>
          </a:p>
        </p:txBody>
      </p:sp>
      <p:sp>
        <p:nvSpPr>
          <p:cNvPr id="146" name="圆角矩形"/>
          <p:cNvSpPr>
            <a:spLocks/>
          </p:cNvSpPr>
          <p:nvPr/>
        </p:nvSpPr>
        <p:spPr>
          <a:xfrm flipH="1">
            <a:off x="2347485" y="5237787"/>
            <a:ext cx="8502995" cy="437848"/>
          </a:xfrm>
          <a:prstGeom prst="roundRect">
            <a:avLst>
              <a:gd name="adj" fmla="val 16666"/>
            </a:avLst>
          </a:prstGeom>
          <a:solidFill>
            <a:srgbClr val="6C0000">
              <a:alpha val="75000"/>
            </a:srgbClr>
          </a:solidFill>
          <a:effectLst>
            <a:glow rad="76200">
              <a:srgbClr val="FFC1C1">
                <a:alpha val="50000"/>
              </a:srgbClr>
            </a:glow>
          </a:effectLst>
          <a:scene3d>
            <a:camera prst="legacyObliqueFront"/>
            <a:lightRig rig="legacyFlat4" dir="t"/>
          </a:scene3d>
          <a:sp3d prstMaterial="legacyMatte">
            <a:bevelT w="13500" h="13500" prst="angle"/>
            <a:bevelB w="13500" h="13500" prst="angle"/>
          </a:sp3d>
        </p:spPr>
        <p:txBody>
          <a:bodyPr vert="horz" wrap="square" lIns="719982" tIns="45719" rIns="91438" bIns="45719"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400" b="1" i="0" u="none" strike="noStrike" kern="0" cap="none" spc="0" baseline="0">
                <a:solidFill>
                  <a:srgbClr val="FFFFFF"/>
                </a:solidFill>
                <a:latin typeface="微软雅黑" charset="0"/>
                <a:ea typeface="微软雅黑" charset="0"/>
                <a:cs typeface="微软雅黑" charset="0"/>
              </a:rPr>
              <a:t>（四）</a:t>
            </a:r>
            <a:r>
              <a:rPr lang="en-US" altLang="zh-CN" sz="2400" b="1" i="0" u="none" strike="noStrike" kern="0" cap="none" spc="0" baseline="0">
                <a:solidFill>
                  <a:srgbClr val="FFFFFF"/>
                </a:solidFill>
                <a:latin typeface="微软雅黑" charset="0"/>
                <a:ea typeface="微软雅黑" charset="0"/>
                <a:cs typeface="微软雅黑" charset="0"/>
                <a:sym typeface="微软雅黑" charset="0"/>
              </a:rPr>
              <a:t>   </a:t>
            </a:r>
            <a:r>
              <a:rPr lang="zh-CN" altLang="en-US" sz="2400" b="1" i="0" u="none" strike="noStrike" kern="0" cap="none" spc="0" baseline="0">
                <a:solidFill>
                  <a:srgbClr val="FFFFFF"/>
                </a:solidFill>
                <a:latin typeface="微软雅黑" charset="0"/>
                <a:ea typeface="微软雅黑" charset="0"/>
                <a:cs typeface="微软雅黑" charset="0"/>
                <a:sym typeface="微软雅黑" charset="0"/>
              </a:rPr>
              <a:t>推动长江经济带发展，促进区域协调发展</a:t>
            </a:r>
          </a:p>
        </p:txBody>
      </p:sp>
      <p:pic>
        <p:nvPicPr>
          <p:cNvPr id="147"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866497112"/>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p:cTn id="12" dur="500" fill="hold"/>
                                        <p:tgtEl>
                                          <p:spTgt spid="143"/>
                                        </p:tgtEl>
                                        <p:attrNameLst>
                                          <p:attrName>ppt_w</p:attrName>
                                        </p:attrNameLst>
                                      </p:cBhvr>
                                      <p:tavLst>
                                        <p:tav tm="0">
                                          <p:val>
                                            <p:strVal val="#ppt_w*0.05"/>
                                          </p:val>
                                        </p:tav>
                                        <p:tav tm="100000">
                                          <p:val>
                                            <p:strVal val="#ppt_w"/>
                                          </p:val>
                                        </p:tav>
                                      </p:tavLst>
                                    </p:anim>
                                    <p:anim calcmode="lin" valueType="num">
                                      <p:cBhvr>
                                        <p:cTn id="13" dur="500" fill="hold"/>
                                        <p:tgtEl>
                                          <p:spTgt spid="143"/>
                                        </p:tgtEl>
                                        <p:attrNameLst>
                                          <p:attrName>ppt_h</p:attrName>
                                        </p:attrNameLst>
                                      </p:cBhvr>
                                      <p:tavLst>
                                        <p:tav tm="0">
                                          <p:val>
                                            <p:strVal val="#ppt_h"/>
                                          </p:val>
                                        </p:tav>
                                        <p:tav tm="100000">
                                          <p:val>
                                            <p:strVal val="#ppt_h"/>
                                          </p:val>
                                        </p:tav>
                                      </p:tavLst>
                                    </p:anim>
                                    <p:anim calcmode="lin" valueType="num">
                                      <p:cBhvr>
                                        <p:cTn id="14" dur="500" fill="hold"/>
                                        <p:tgtEl>
                                          <p:spTgt spid="143"/>
                                        </p:tgtEl>
                                        <p:attrNameLst>
                                          <p:attrName>ppt_x</p:attrName>
                                        </p:attrNameLst>
                                      </p:cBhvr>
                                      <p:tavLst>
                                        <p:tav tm="0">
                                          <p:val>
                                            <p:strVal val="#ppt_x-.2"/>
                                          </p:val>
                                        </p:tav>
                                        <p:tav tm="100000">
                                          <p:val>
                                            <p:strVal val="#ppt_x"/>
                                          </p:val>
                                        </p:tav>
                                      </p:tavLst>
                                    </p:anim>
                                    <p:anim calcmode="lin" valueType="num">
                                      <p:cBhvr>
                                        <p:cTn id="15" dur="500" fill="hold"/>
                                        <p:tgtEl>
                                          <p:spTgt spid="143"/>
                                        </p:tgtEl>
                                        <p:attrNameLst>
                                          <p:attrName>ppt_y</p:attrName>
                                        </p:attrNameLst>
                                      </p:cBhvr>
                                      <p:tavLst>
                                        <p:tav tm="0">
                                          <p:val>
                                            <p:strVal val="#ppt_y"/>
                                          </p:val>
                                        </p:tav>
                                        <p:tav tm="100000">
                                          <p:val>
                                            <p:strVal val="#ppt_y"/>
                                          </p:val>
                                        </p:tav>
                                      </p:tavLst>
                                    </p:anim>
                                    <p:animEffect transition="in" filter="fade">
                                      <p:cBhvr>
                                        <p:cTn id="16" dur="500"/>
                                        <p:tgtEl>
                                          <p:spTgt spid="143"/>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1000"/>
                                        <p:tgtEl>
                                          <p:spTgt spid="144"/>
                                        </p:tgtEl>
                                      </p:cBhvr>
                                    </p:animEffect>
                                    <p:anim calcmode="lin" valueType="num">
                                      <p:cBhvr>
                                        <p:cTn id="22" dur="1000" fill="hold"/>
                                        <p:tgtEl>
                                          <p:spTgt spid="144"/>
                                        </p:tgtEl>
                                        <p:attrNameLst>
                                          <p:attrName>ppt_x</p:attrName>
                                        </p:attrNameLst>
                                      </p:cBhvr>
                                      <p:tavLst>
                                        <p:tav tm="0">
                                          <p:val>
                                            <p:strVal val="#ppt_x"/>
                                          </p:val>
                                        </p:tav>
                                        <p:tav tm="100000">
                                          <p:val>
                                            <p:strVal val="#ppt_x"/>
                                          </p:val>
                                        </p:tav>
                                      </p:tavLst>
                                    </p:anim>
                                    <p:anim calcmode="lin" valueType="num">
                                      <p:cBhvr>
                                        <p:cTn id="23"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1000"/>
                                        <p:tgtEl>
                                          <p:spTgt spid="145"/>
                                        </p:tgtEl>
                                      </p:cBhvr>
                                    </p:animEffect>
                                    <p:anim calcmode="lin" valueType="num">
                                      <p:cBhvr>
                                        <p:cTn id="29" dur="1000" fill="hold"/>
                                        <p:tgtEl>
                                          <p:spTgt spid="145"/>
                                        </p:tgtEl>
                                        <p:attrNameLst>
                                          <p:attrName>ppt_x</p:attrName>
                                        </p:attrNameLst>
                                      </p:cBhvr>
                                      <p:tavLst>
                                        <p:tav tm="0">
                                          <p:val>
                                            <p:strVal val="#ppt_x"/>
                                          </p:val>
                                        </p:tav>
                                        <p:tav tm="100000">
                                          <p:val>
                                            <p:strVal val="#ppt_x"/>
                                          </p:val>
                                        </p:tav>
                                      </p:tavLst>
                                    </p:anim>
                                    <p:anim calcmode="lin" valueType="num">
                                      <p:cBhvr>
                                        <p:cTn id="30"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1000"/>
                                        <p:tgtEl>
                                          <p:spTgt spid="146"/>
                                        </p:tgtEl>
                                      </p:cBhvr>
                                    </p:animEffect>
                                    <p:anim calcmode="lin" valueType="num">
                                      <p:cBhvr>
                                        <p:cTn id="36" dur="1000" fill="hold"/>
                                        <p:tgtEl>
                                          <p:spTgt spid="146"/>
                                        </p:tgtEl>
                                        <p:attrNameLst>
                                          <p:attrName>ppt_x</p:attrName>
                                        </p:attrNameLst>
                                      </p:cBhvr>
                                      <p:tavLst>
                                        <p:tav tm="0">
                                          <p:val>
                                            <p:strVal val="#ppt_x"/>
                                          </p:val>
                                        </p:tav>
                                        <p:tav tm="100000">
                                          <p:val>
                                            <p:strVal val="#ppt_x"/>
                                          </p:val>
                                        </p:tav>
                                      </p:tavLst>
                                    </p:anim>
                                    <p:anim calcmode="lin" valueType="num">
                                      <p:cBhvr>
                                        <p:cTn id="37"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animBg="1"/>
      <p:bldP spid="144" grpId="0" animBg="1"/>
      <p:bldP spid="145" grpId="0" animBg="1"/>
      <p:bldP spid="1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78" name="图片"/>
          <p:cNvPicPr>
            <a:picLocks noChangeAspect="1"/>
          </p:cNvPicPr>
          <p:nvPr/>
        </p:nvPicPr>
        <p:blipFill>
          <a:blip r:embed="rId4" cstate="print"/>
          <a:srcRect r="14801"/>
          <a:stretch>
            <a:fillRect/>
          </a:stretch>
        </p:blipFill>
        <p:spPr>
          <a:xfrm>
            <a:off x="1804421" y="4607762"/>
            <a:ext cx="10387579" cy="1980286"/>
          </a:xfrm>
          <a:prstGeom prst="rect">
            <a:avLst/>
          </a:prstGeom>
          <a:noFill/>
          <a:ln w="9525" cap="flat" cmpd="sng">
            <a:noFill/>
            <a:prstDash val="solid"/>
            <a:miter/>
          </a:ln>
        </p:spPr>
      </p:pic>
      <p:sp>
        <p:nvSpPr>
          <p:cNvPr id="979" name="矩形"/>
          <p:cNvSpPr>
            <a:spLocks/>
          </p:cNvSpPr>
          <p:nvPr/>
        </p:nvSpPr>
        <p:spPr>
          <a:xfrm>
            <a:off x="2116307" y="2231690"/>
            <a:ext cx="8625154" cy="1107996"/>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en-US" altLang="zh-CN" sz="6600" b="1" u="none" strike="noStrike" kern="1200" cap="none" spc="0" baseline="0" dirty="0">
                <a:gradFill>
                  <a:gsLst>
                    <a:gs pos="28000">
                      <a:srgbClr val="C00000"/>
                    </a:gs>
                    <a:gs pos="67000">
                      <a:srgbClr val="C00000"/>
                    </a:gs>
                    <a:gs pos="0">
                      <a:srgbClr val="FFC000"/>
                    </a:gs>
                    <a:gs pos="100000">
                      <a:srgbClr val="FFC000"/>
                    </a:gs>
                  </a:gsLst>
                  <a:path path="circle">
                    <a:fillToRect l="100000" t="100000"/>
                  </a:path>
                  <a:tileRect r="-100000" b="-100000"/>
                </a:gradFill>
                <a:latin typeface="Arial" charset="0"/>
                <a:ea typeface="微软雅黑" charset="0"/>
                <a:cs typeface="微软雅黑" charset="0"/>
                <a:sym typeface="Arial" charset="0"/>
              </a:rPr>
              <a:t> </a:t>
            </a:r>
            <a:r>
              <a:rPr lang="zh-CN" altLang="en-US" sz="6600" b="1" u="none" strike="noStrike" kern="1200" cap="none" spc="0" baseline="0" dirty="0">
                <a:gradFill>
                  <a:gsLst>
                    <a:gs pos="28000">
                      <a:srgbClr val="C00000"/>
                    </a:gs>
                    <a:gs pos="67000">
                      <a:srgbClr val="C00000"/>
                    </a:gs>
                    <a:gs pos="0">
                      <a:srgbClr val="FFC000"/>
                    </a:gs>
                    <a:gs pos="100000">
                      <a:srgbClr val="FFC000"/>
                    </a:gs>
                  </a:gsLst>
                  <a:path path="circle">
                    <a:fillToRect l="100000" t="100000"/>
                  </a:path>
                  <a:tileRect r="-100000" b="-100000"/>
                </a:gradFill>
                <a:latin typeface="Arial" charset="0"/>
                <a:ea typeface="微软雅黑" charset="0"/>
                <a:cs typeface="微软雅黑" charset="0"/>
                <a:sym typeface="Arial" charset="0"/>
              </a:rPr>
              <a:t>谢谢大家</a:t>
            </a:r>
          </a:p>
        </p:txBody>
      </p:sp>
      <p:pic>
        <p:nvPicPr>
          <p:cNvPr id="980" name="图片"/>
          <p:cNvPicPr>
            <a:picLocks noChangeAspect="1"/>
          </p:cNvPicPr>
          <p:nvPr/>
        </p:nvPicPr>
        <p:blipFill>
          <a:blip r:embed="rId5" cstate="print"/>
          <a:stretch>
            <a:fillRect/>
          </a:stretch>
        </p:blipFill>
        <p:spPr>
          <a:xfrm>
            <a:off x="10671205" y="3679951"/>
            <a:ext cx="785507" cy="390535"/>
          </a:xfrm>
          <a:prstGeom prst="rect">
            <a:avLst/>
          </a:prstGeom>
          <a:noFill/>
          <a:ln w="9525" cap="flat" cmpd="sng">
            <a:noFill/>
            <a:prstDash val="solid"/>
            <a:miter/>
          </a:ln>
        </p:spPr>
      </p:pic>
      <p:pic>
        <p:nvPicPr>
          <p:cNvPr id="981" name="图片"/>
          <p:cNvPicPr>
            <a:picLocks noChangeAspect="1"/>
          </p:cNvPicPr>
          <p:nvPr/>
        </p:nvPicPr>
        <p:blipFill>
          <a:blip r:embed="rId6" cstate="print"/>
          <a:stretch>
            <a:fillRect/>
          </a:stretch>
        </p:blipFill>
        <p:spPr>
          <a:xfrm>
            <a:off x="10223011" y="4172167"/>
            <a:ext cx="450271" cy="249380"/>
          </a:xfrm>
          <a:prstGeom prst="rect">
            <a:avLst/>
          </a:prstGeom>
          <a:noFill/>
          <a:ln w="9525" cap="flat" cmpd="sng">
            <a:noFill/>
            <a:prstDash val="solid"/>
            <a:miter/>
          </a:ln>
        </p:spPr>
      </p:pic>
      <p:pic>
        <p:nvPicPr>
          <p:cNvPr id="982" name="图片"/>
          <p:cNvPicPr>
            <a:picLocks noChangeAspect="1"/>
          </p:cNvPicPr>
          <p:nvPr/>
        </p:nvPicPr>
        <p:blipFill>
          <a:blip r:embed="rId7" cstate="print"/>
          <a:stretch>
            <a:fillRect/>
          </a:stretch>
        </p:blipFill>
        <p:spPr>
          <a:xfrm>
            <a:off x="8884069" y="4667199"/>
            <a:ext cx="457761" cy="152586"/>
          </a:xfrm>
          <a:prstGeom prst="rect">
            <a:avLst/>
          </a:prstGeom>
          <a:noFill/>
          <a:ln w="9525" cap="flat" cmpd="sng">
            <a:noFill/>
            <a:prstDash val="solid"/>
            <a:miter/>
          </a:ln>
        </p:spPr>
      </p:pic>
      <p:pic>
        <p:nvPicPr>
          <p:cNvPr id="983" name="图片"/>
          <p:cNvPicPr>
            <a:picLocks noChangeAspect="1"/>
          </p:cNvPicPr>
          <p:nvPr/>
        </p:nvPicPr>
        <p:blipFill>
          <a:blip r:embed="rId8" cstate="print"/>
          <a:stretch>
            <a:fillRect/>
          </a:stretch>
        </p:blipFill>
        <p:spPr>
          <a:xfrm>
            <a:off x="9341830" y="5152781"/>
            <a:ext cx="382248" cy="122865"/>
          </a:xfrm>
          <a:prstGeom prst="rect">
            <a:avLst/>
          </a:prstGeom>
          <a:noFill/>
          <a:ln w="9525" cap="flat" cmpd="sng">
            <a:noFill/>
            <a:prstDash val="solid"/>
            <a:miter/>
          </a:ln>
        </p:spPr>
      </p:pic>
      <p:pic>
        <p:nvPicPr>
          <p:cNvPr id="984" name="图片"/>
          <p:cNvPicPr>
            <a:picLocks noChangeAspect="1"/>
          </p:cNvPicPr>
          <p:nvPr/>
        </p:nvPicPr>
        <p:blipFill>
          <a:blip r:embed="rId9" cstate="print"/>
          <a:stretch>
            <a:fillRect/>
          </a:stretch>
        </p:blipFill>
        <p:spPr>
          <a:xfrm>
            <a:off x="0" y="5656148"/>
            <a:ext cx="12192000" cy="1238249"/>
          </a:xfrm>
          <a:prstGeom prst="rect">
            <a:avLst/>
          </a:prstGeom>
          <a:noFill/>
          <a:ln w="9525" cap="flat" cmpd="sng">
            <a:noFill/>
            <a:prstDash val="solid"/>
            <a:miter/>
          </a:ln>
        </p:spPr>
      </p:pic>
    </p:spTree>
    <p:extLst>
      <p:ext uri="{BB962C8B-B14F-4D97-AF65-F5344CB8AC3E}">
        <p14:creationId xmlns:p14="http://schemas.microsoft.com/office/powerpoint/2010/main" val="177962292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84"/>
                                        </p:tgtEl>
                                        <p:attrNameLst>
                                          <p:attrName>style.visibility</p:attrName>
                                        </p:attrNameLst>
                                      </p:cBhvr>
                                      <p:to>
                                        <p:strVal val="visible"/>
                                      </p:to>
                                    </p:set>
                                    <p:animEffect transition="in" filter="barn(inVertical)">
                                      <p:cBhvr>
                                        <p:cTn id="7" dur="500"/>
                                        <p:tgtEl>
                                          <p:spTgt spid="984"/>
                                        </p:tgtEl>
                                      </p:cBhvr>
                                    </p:animEffect>
                                  </p:childTnLst>
                                </p:cTn>
                              </p:par>
                            </p:childTnLst>
                          </p:cTn>
                        </p:par>
                        <p:par>
                          <p:cTn id="8" fill="hold" nodeType="with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978"/>
                                        </p:tgtEl>
                                        <p:attrNameLst>
                                          <p:attrName>style.visibility</p:attrName>
                                        </p:attrNameLst>
                                      </p:cBhvr>
                                      <p:to>
                                        <p:strVal val="visible"/>
                                      </p:to>
                                    </p:set>
                                    <p:animEffect transition="in" filter="fade">
                                      <p:cBhvr>
                                        <p:cTn id="11" dur="1000"/>
                                        <p:tgtEl>
                                          <p:spTgt spid="978"/>
                                        </p:tgtEl>
                                      </p:cBhvr>
                                    </p:animEffect>
                                    <p:anim calcmode="lin" valueType="num">
                                      <p:cBhvr>
                                        <p:cTn id="12" dur="1000" fill="hold"/>
                                        <p:tgtEl>
                                          <p:spTgt spid="978"/>
                                        </p:tgtEl>
                                        <p:attrNameLst>
                                          <p:attrName>ppt_x</p:attrName>
                                        </p:attrNameLst>
                                      </p:cBhvr>
                                      <p:tavLst>
                                        <p:tav tm="0">
                                          <p:val>
                                            <p:strVal val="#ppt_x"/>
                                          </p:val>
                                        </p:tav>
                                        <p:tav tm="100000">
                                          <p:val>
                                            <p:strVal val="#ppt_x"/>
                                          </p:val>
                                        </p:tav>
                                      </p:tavLst>
                                    </p:anim>
                                    <p:anim calcmode="lin" valueType="num">
                                      <p:cBhvr>
                                        <p:cTn id="13" dur="1000" fill="hold"/>
                                        <p:tgtEl>
                                          <p:spTgt spid="978"/>
                                        </p:tgtEl>
                                        <p:attrNameLst>
                                          <p:attrName>ppt_y</p:attrName>
                                        </p:attrNameLst>
                                      </p:cBhvr>
                                      <p:tavLst>
                                        <p:tav tm="0">
                                          <p:val>
                                            <p:strVal val="#ppt_y+.1"/>
                                          </p:val>
                                        </p:tav>
                                        <p:tav tm="100000">
                                          <p:val>
                                            <p:strVal val="#ppt_y"/>
                                          </p:val>
                                        </p:tav>
                                      </p:tavLst>
                                    </p:anim>
                                  </p:childTnLst>
                                </p:cTn>
                              </p:par>
                            </p:childTnLst>
                          </p:cTn>
                        </p:par>
                        <p:par>
                          <p:cTn id="14" fill="hold" nodeType="with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979"/>
                                        </p:tgtEl>
                                        <p:attrNameLst>
                                          <p:attrName>style.visibility</p:attrName>
                                        </p:attrNameLst>
                                      </p:cBhvr>
                                      <p:to>
                                        <p:strVal val="visible"/>
                                      </p:to>
                                    </p:set>
                                    <p:anim calcmode="lin" valueType="num">
                                      <p:cBhvr>
                                        <p:cTn id="17" dur="500" fill="hold"/>
                                        <p:tgtEl>
                                          <p:spTgt spid="979"/>
                                        </p:tgtEl>
                                        <p:attrNameLst>
                                          <p:attrName>ppt_w</p:attrName>
                                        </p:attrNameLst>
                                      </p:cBhvr>
                                      <p:tavLst>
                                        <p:tav tm="0">
                                          <p:val>
                                            <p:fltVal val="0"/>
                                          </p:val>
                                        </p:tav>
                                        <p:tav tm="100000">
                                          <p:val>
                                            <p:strVal val="#ppt_w"/>
                                          </p:val>
                                        </p:tav>
                                      </p:tavLst>
                                    </p:anim>
                                    <p:anim calcmode="lin" valueType="num">
                                      <p:cBhvr>
                                        <p:cTn id="18" dur="500" fill="hold"/>
                                        <p:tgtEl>
                                          <p:spTgt spid="979"/>
                                        </p:tgtEl>
                                        <p:attrNameLst>
                                          <p:attrName>ppt_h</p:attrName>
                                        </p:attrNameLst>
                                      </p:cBhvr>
                                      <p:tavLst>
                                        <p:tav tm="0">
                                          <p:val>
                                            <p:fltVal val="0"/>
                                          </p:val>
                                        </p:tav>
                                        <p:tav tm="100000">
                                          <p:val>
                                            <p:strVal val="#ppt_h"/>
                                          </p:val>
                                        </p:tav>
                                      </p:tavLst>
                                    </p:anim>
                                    <p:animEffect transition="in" filter="fade">
                                      <p:cBhvr>
                                        <p:cTn id="19" dur="500"/>
                                        <p:tgtEl>
                                          <p:spTgt spid="979"/>
                                        </p:tgtEl>
                                      </p:cBhvr>
                                    </p:animEffect>
                                  </p:childTnLst>
                                </p:cTn>
                              </p:par>
                            </p:childTnLst>
                          </p:cTn>
                        </p:par>
                        <p:par>
                          <p:cTn id="20" fill="hold" nodeType="withGroup">
                            <p:stCondLst>
                              <p:cond delay="1500"/>
                            </p:stCondLst>
                            <p:childTnLst>
                              <p:par>
                                <p:cTn id="21" presetID="26" presetClass="emph" presetSubtype="0" fill="hold" grpId="1" nodeType="afterEffect">
                                  <p:stCondLst>
                                    <p:cond delay="0"/>
                                  </p:stCondLst>
                                  <p:childTnLst>
                                    <p:animEffect transition="out" filter="fade">
                                      <p:cBhvr>
                                        <p:cTn id="22" dur="500" tmFilter="0, 0; .2, .5; .8, .5; 1, 0"/>
                                        <p:tgtEl>
                                          <p:spTgt spid="979"/>
                                        </p:tgtEl>
                                      </p:cBhvr>
                                    </p:animEffect>
                                    <p:animScale>
                                      <p:cBhvr>
                                        <p:cTn id="23" dur="250" autoRev="1" fill="hold"/>
                                        <p:tgtEl>
                                          <p:spTgt spid="979"/>
                                        </p:tgtEl>
                                      </p:cBhvr>
                                      <p:by x="105000" y="105000"/>
                                    </p:animScale>
                                  </p:childTnLst>
                                </p:cTn>
                              </p:par>
                            </p:childTnLst>
                          </p:cTn>
                        </p:par>
                        <p:par>
                          <p:cTn id="24" fill="hold" nodeType="withGroup">
                            <p:stCondLst>
                              <p:cond delay="2000"/>
                            </p:stCondLst>
                            <p:childTnLst>
                              <p:par>
                                <p:cTn id="25" presetID="26" presetClass="emph" presetSubtype="0" fill="hold" grpId="2" nodeType="afterEffect">
                                  <p:stCondLst>
                                    <p:cond delay="0"/>
                                  </p:stCondLst>
                                  <p:childTnLst>
                                    <p:animEffect transition="out" filter="fade">
                                      <p:cBhvr>
                                        <p:cTn id="26" dur="500" tmFilter="0, 0; .2, .5; .8, .5; 1, 0"/>
                                        <p:tgtEl>
                                          <p:spTgt spid="979"/>
                                        </p:tgtEl>
                                      </p:cBhvr>
                                    </p:animEffect>
                                    <p:animScale>
                                      <p:cBhvr>
                                        <p:cTn id="27" dur="250" autoRev="1" fill="hold"/>
                                        <p:tgtEl>
                                          <p:spTgt spid="979"/>
                                        </p:tgtEl>
                                      </p:cBhvr>
                                      <p:by x="105000" y="105000"/>
                                    </p:animScale>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980"/>
                                        </p:tgtEl>
                                        <p:attrNameLst>
                                          <p:attrName>style.visibility</p:attrName>
                                        </p:attrNameLst>
                                      </p:cBhvr>
                                      <p:to>
                                        <p:strVal val="visible"/>
                                      </p:to>
                                    </p:set>
                                    <p:anim calcmode="lin" valueType="num">
                                      <p:cBhvr additive="base">
                                        <p:cTn id="31" dur="500" fill="hold"/>
                                        <p:tgtEl>
                                          <p:spTgt spid="980"/>
                                        </p:tgtEl>
                                        <p:attrNameLst>
                                          <p:attrName>ppt_x</p:attrName>
                                        </p:attrNameLst>
                                      </p:cBhvr>
                                      <p:tavLst>
                                        <p:tav tm="0">
                                          <p:val>
                                            <p:strVal val="1+#ppt_w/2"/>
                                          </p:val>
                                        </p:tav>
                                        <p:tav tm="100000">
                                          <p:val>
                                            <p:strVal val="#ppt_x"/>
                                          </p:val>
                                        </p:tav>
                                      </p:tavLst>
                                    </p:anim>
                                    <p:anim calcmode="lin" valueType="num">
                                      <p:cBhvr additive="base">
                                        <p:cTn id="32" dur="500" fill="hold"/>
                                        <p:tgtEl>
                                          <p:spTgt spid="980"/>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250"/>
                                  </p:stCondLst>
                                  <p:childTnLst>
                                    <p:set>
                                      <p:cBhvr>
                                        <p:cTn id="34" dur="1" fill="hold">
                                          <p:stCondLst>
                                            <p:cond delay="0"/>
                                          </p:stCondLst>
                                        </p:cTn>
                                        <p:tgtEl>
                                          <p:spTgt spid="981"/>
                                        </p:tgtEl>
                                        <p:attrNameLst>
                                          <p:attrName>style.visibility</p:attrName>
                                        </p:attrNameLst>
                                      </p:cBhvr>
                                      <p:to>
                                        <p:strVal val="visible"/>
                                      </p:to>
                                    </p:set>
                                    <p:anim calcmode="lin" valueType="num">
                                      <p:cBhvr additive="base">
                                        <p:cTn id="35" dur="500" fill="hold"/>
                                        <p:tgtEl>
                                          <p:spTgt spid="981"/>
                                        </p:tgtEl>
                                        <p:attrNameLst>
                                          <p:attrName>ppt_x</p:attrName>
                                        </p:attrNameLst>
                                      </p:cBhvr>
                                      <p:tavLst>
                                        <p:tav tm="0">
                                          <p:val>
                                            <p:strVal val="1+#ppt_w/2"/>
                                          </p:val>
                                        </p:tav>
                                        <p:tav tm="100000">
                                          <p:val>
                                            <p:strVal val="#ppt_x"/>
                                          </p:val>
                                        </p:tav>
                                      </p:tavLst>
                                    </p:anim>
                                    <p:anim calcmode="lin" valueType="num">
                                      <p:cBhvr additive="base">
                                        <p:cTn id="36" dur="500" fill="hold"/>
                                        <p:tgtEl>
                                          <p:spTgt spid="981"/>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500"/>
                                  </p:stCondLst>
                                  <p:childTnLst>
                                    <p:set>
                                      <p:cBhvr>
                                        <p:cTn id="38" dur="1" fill="hold">
                                          <p:stCondLst>
                                            <p:cond delay="0"/>
                                          </p:stCondLst>
                                        </p:cTn>
                                        <p:tgtEl>
                                          <p:spTgt spid="982"/>
                                        </p:tgtEl>
                                        <p:attrNameLst>
                                          <p:attrName>style.visibility</p:attrName>
                                        </p:attrNameLst>
                                      </p:cBhvr>
                                      <p:to>
                                        <p:strVal val="visible"/>
                                      </p:to>
                                    </p:set>
                                    <p:anim calcmode="lin" valueType="num">
                                      <p:cBhvr additive="base">
                                        <p:cTn id="39" dur="500" fill="hold"/>
                                        <p:tgtEl>
                                          <p:spTgt spid="982"/>
                                        </p:tgtEl>
                                        <p:attrNameLst>
                                          <p:attrName>ppt_x</p:attrName>
                                        </p:attrNameLst>
                                      </p:cBhvr>
                                      <p:tavLst>
                                        <p:tav tm="0">
                                          <p:val>
                                            <p:strVal val="1+#ppt_w/2"/>
                                          </p:val>
                                        </p:tav>
                                        <p:tav tm="100000">
                                          <p:val>
                                            <p:strVal val="#ppt_x"/>
                                          </p:val>
                                        </p:tav>
                                      </p:tavLst>
                                    </p:anim>
                                    <p:anim calcmode="lin" valueType="num">
                                      <p:cBhvr additive="base">
                                        <p:cTn id="40" dur="500" fill="hold"/>
                                        <p:tgtEl>
                                          <p:spTgt spid="98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250"/>
                                  </p:stCondLst>
                                  <p:childTnLst>
                                    <p:set>
                                      <p:cBhvr>
                                        <p:cTn id="42" dur="1" fill="hold">
                                          <p:stCondLst>
                                            <p:cond delay="0"/>
                                          </p:stCondLst>
                                        </p:cTn>
                                        <p:tgtEl>
                                          <p:spTgt spid="983"/>
                                        </p:tgtEl>
                                        <p:attrNameLst>
                                          <p:attrName>style.visibility</p:attrName>
                                        </p:attrNameLst>
                                      </p:cBhvr>
                                      <p:to>
                                        <p:strVal val="visible"/>
                                      </p:to>
                                    </p:set>
                                    <p:anim calcmode="lin" valueType="num">
                                      <p:cBhvr additive="base">
                                        <p:cTn id="43" dur="500" fill="hold"/>
                                        <p:tgtEl>
                                          <p:spTgt spid="983"/>
                                        </p:tgtEl>
                                        <p:attrNameLst>
                                          <p:attrName>ppt_x</p:attrName>
                                        </p:attrNameLst>
                                      </p:cBhvr>
                                      <p:tavLst>
                                        <p:tav tm="0">
                                          <p:val>
                                            <p:strVal val="1+#ppt_w/2"/>
                                          </p:val>
                                        </p:tav>
                                        <p:tav tm="100000">
                                          <p:val>
                                            <p:strVal val="#ppt_x"/>
                                          </p:val>
                                        </p:tav>
                                      </p:tavLst>
                                    </p:anim>
                                    <p:anim calcmode="lin" valueType="num">
                                      <p:cBhvr additive="base">
                                        <p:cTn id="44" dur="500" fill="hold"/>
                                        <p:tgtEl>
                                          <p:spTgt spid="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0"/>
      <p:bldP spid="979" grpId="1"/>
      <p:bldP spid="979" grpId="2"/>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994"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68307525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00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0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05" name="组合"/>
          <p:cNvGrpSpPr>
            <a:grpSpLocks/>
          </p:cNvGrpSpPr>
          <p:nvPr/>
        </p:nvGrpSpPr>
        <p:grpSpPr>
          <a:xfrm>
            <a:off x="361955" y="-4761"/>
            <a:ext cx="2070099" cy="1585912"/>
            <a:chOff x="361955" y="-4761"/>
            <a:chExt cx="2070099" cy="1585912"/>
          </a:xfrm>
        </p:grpSpPr>
        <p:sp>
          <p:nvSpPr>
            <p:cNvPr id="100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0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0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00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00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009"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010"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011"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01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1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1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015"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16"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sp>
        <p:nvSpPr>
          <p:cNvPr id="101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018" name="图片" descr="时事报告.gif"/>
          <p:cNvPicPr>
            <a:picLocks/>
          </p:cNvPicPr>
          <p:nvPr/>
        </p:nvPicPr>
        <p:blipFill>
          <a:blip r:embed="rId5" cstate="print"/>
          <a:stretch>
            <a:fillRect/>
          </a:stretch>
        </p:blipFill>
        <p:spPr>
          <a:xfrm>
            <a:off x="3219531" y="242537"/>
            <a:ext cx="10070400" cy="5039998"/>
          </a:xfrm>
          <a:prstGeom prst="rect">
            <a:avLst/>
          </a:prstGeom>
          <a:noFill/>
          <a:ln w="9525" cap="flat" cmpd="sng">
            <a:noFill/>
            <a:prstDash val="solid"/>
            <a:miter/>
          </a:ln>
        </p:spPr>
      </p:pic>
      <p:sp>
        <p:nvSpPr>
          <p:cNvPr id="1019"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供各级领导干部讲形势、作报告，大中专院校和中学思想政治课教师讲授形势与政策课和时事课，参加公务员考试、遴选、公选以及关心国内外形势的读者使用。</a:t>
            </a:r>
          </a:p>
        </p:txBody>
      </p:sp>
      <p:pic>
        <p:nvPicPr>
          <p:cNvPr id="1020"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798240715"/>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2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2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28" name="组合"/>
          <p:cNvGrpSpPr>
            <a:grpSpLocks/>
          </p:cNvGrpSpPr>
          <p:nvPr/>
        </p:nvGrpSpPr>
        <p:grpSpPr>
          <a:xfrm>
            <a:off x="361955" y="-4761"/>
            <a:ext cx="2070099" cy="1585912"/>
            <a:chOff x="361955" y="-4761"/>
            <a:chExt cx="2070099" cy="1585912"/>
          </a:xfrm>
        </p:grpSpPr>
        <p:sp>
          <p:nvSpPr>
            <p:cNvPr id="102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2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2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03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03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032"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8"/>
                </a:lnTo>
                <a:lnTo>
                  <a:pt x="21600" y="21585"/>
                </a:lnTo>
                <a:close/>
              </a:path>
            </a:pathLst>
          </a:custGeom>
          <a:solidFill>
            <a:schemeClr val="tx2"/>
          </a:solidFill>
          <a:ln w="9525" cap="flat" cmpd="sng">
            <a:noFill/>
            <a:prstDash val="solid"/>
            <a:round/>
          </a:ln>
        </p:spPr>
      </p:sp>
      <p:sp>
        <p:nvSpPr>
          <p:cNvPr id="1033"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034" name="曲线"/>
          <p:cNvSpPr>
            <a:spLocks/>
          </p:cNvSpPr>
          <p:nvPr/>
        </p:nvSpPr>
        <p:spPr>
          <a:xfrm>
            <a:off x="2419352" y="4703757"/>
            <a:ext cx="3928531" cy="2344739"/>
          </a:xfrm>
          <a:custGeom>
            <a:avLst/>
            <a:gdLst>
              <a:gd name="T1" fmla="*/ 0 w 21600"/>
              <a:gd name="T2" fmla="*/ 0 h 21600"/>
              <a:gd name="T3" fmla="*/ 21600 w 21600"/>
              <a:gd name="T4" fmla="*/ 21600 h 21600"/>
            </a:gdLst>
            <a:ahLst/>
            <a:cxnLst/>
            <a:rect l="T1" t="T2" r="T3" b="T4"/>
            <a:pathLst>
              <a:path w="21600" h="21600">
                <a:moveTo>
                  <a:pt x="15640" y="21555"/>
                </a:moveTo>
                <a:lnTo>
                  <a:pt x="0" y="1418"/>
                </a:lnTo>
                <a:lnTo>
                  <a:pt x="0" y="0"/>
                </a:lnTo>
                <a:lnTo>
                  <a:pt x="21600" y="21555"/>
                </a:lnTo>
                <a:lnTo>
                  <a:pt x="21505" y="21600"/>
                </a:lnTo>
                <a:lnTo>
                  <a:pt x="15640" y="21555"/>
                </a:lnTo>
                <a:close/>
              </a:path>
            </a:pathLst>
          </a:custGeom>
          <a:solidFill>
            <a:schemeClr val="accent2"/>
          </a:solidFill>
          <a:ln w="9525" cap="flat" cmpd="sng">
            <a:noFill/>
            <a:prstDash val="solid"/>
            <a:round/>
          </a:ln>
        </p:spPr>
      </p:sp>
      <p:sp>
        <p:nvSpPr>
          <p:cNvPr id="103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3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3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038"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5"/>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039"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040"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041"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刊物以专题稿件为主，作者为中央和国家机关部委领导、省（区、市）党委政府负责同志和相关领域的权威专家，内容准确权威、系统实用，是党委中心组学习不可多得的材料。</a:t>
            </a:r>
          </a:p>
        </p:txBody>
      </p:sp>
      <p:sp>
        <p:nvSpPr>
          <p:cNvPr id="1042"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043"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spTree>
    <p:extLst>
      <p:ext uri="{BB962C8B-B14F-4D97-AF65-F5344CB8AC3E}">
        <p14:creationId xmlns:p14="http://schemas.microsoft.com/office/powerpoint/2010/main" val="1107312275"/>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47"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48"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51" name="组合"/>
          <p:cNvGrpSpPr>
            <a:grpSpLocks/>
          </p:cNvGrpSpPr>
          <p:nvPr/>
        </p:nvGrpSpPr>
        <p:grpSpPr>
          <a:xfrm>
            <a:off x="361955" y="-4761"/>
            <a:ext cx="2070099" cy="1585912"/>
            <a:chOff x="361955" y="-4761"/>
            <a:chExt cx="2070099" cy="1585912"/>
          </a:xfrm>
        </p:grpSpPr>
        <p:sp>
          <p:nvSpPr>
            <p:cNvPr id="1049"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50"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52"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053"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054"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055"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056"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057"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058"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59"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60"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061"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62"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063"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064"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每学年两期，于每学期开学前出版。</a:t>
            </a:r>
          </a:p>
        </p:txBody>
      </p:sp>
      <p:sp>
        <p:nvSpPr>
          <p:cNvPr id="1065"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066"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226340965"/>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70"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71"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74" name="组合"/>
          <p:cNvGrpSpPr>
            <a:grpSpLocks/>
          </p:cNvGrpSpPr>
          <p:nvPr/>
        </p:nvGrpSpPr>
        <p:grpSpPr>
          <a:xfrm>
            <a:off x="361955" y="-4761"/>
            <a:ext cx="2070099" cy="1585912"/>
            <a:chOff x="361955" y="-4761"/>
            <a:chExt cx="2070099" cy="1585912"/>
          </a:xfrm>
        </p:grpSpPr>
        <p:sp>
          <p:nvSpPr>
            <p:cNvPr id="1072"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73"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75"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076"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077"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078"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079"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080"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081"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082"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083"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084"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085"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086" name="图片" descr="zhijiao.gif"/>
          <p:cNvPicPr>
            <a:picLocks noChangeAspect="1"/>
          </p:cNvPicPr>
          <p:nvPr/>
        </p:nvPicPr>
        <p:blipFill>
          <a:blip r:embed="rId5" cstate="print"/>
          <a:stretch>
            <a:fillRect/>
          </a:stretch>
        </p:blipFill>
        <p:spPr>
          <a:xfrm>
            <a:off x="3213122" y="234063"/>
            <a:ext cx="10072137" cy="5039998"/>
          </a:xfrm>
          <a:prstGeom prst="rect">
            <a:avLst/>
          </a:prstGeom>
          <a:noFill/>
          <a:ln w="9525" cap="flat" cmpd="sng">
            <a:noFill/>
            <a:prstDash val="solid"/>
            <a:miter/>
          </a:ln>
        </p:spPr>
      </p:pic>
      <p:sp>
        <p:nvSpPr>
          <p:cNvPr id="1087"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《时事（职教）》紧密结合中职院校德育课特点，解读政策、分析形势，帮助学生开拓眼界、提升素质，被誉为“填补时政教育空白的权威教材”。 </a:t>
            </a:r>
          </a:p>
        </p:txBody>
      </p:sp>
      <p:sp>
        <p:nvSpPr>
          <p:cNvPr id="1088"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089"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59561291"/>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0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0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097" name="组合"/>
          <p:cNvGrpSpPr>
            <a:grpSpLocks/>
          </p:cNvGrpSpPr>
          <p:nvPr/>
        </p:nvGrpSpPr>
        <p:grpSpPr>
          <a:xfrm>
            <a:off x="361955" y="-4761"/>
            <a:ext cx="2070099" cy="1585912"/>
            <a:chOff x="361955" y="-4761"/>
            <a:chExt cx="2070099" cy="1585912"/>
          </a:xfrm>
        </p:grpSpPr>
        <p:sp>
          <p:nvSpPr>
            <p:cNvPr id="10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0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0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0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1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1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1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1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1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1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1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1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1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109"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110"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《时事（高中）》是教育部基础教育司委托，中共中央宣传部时事报告杂志社编辑出版的面向高中生时事教育教学的权威刊物。</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紧密配合高中思想政治课新课标要求，传递中央精神，针对经济社会发展中的热点难点问题，为高中生答疑解惑，是高考时事复习的好帮手。</a:t>
            </a:r>
          </a:p>
        </p:txBody>
      </p:sp>
      <p:sp>
        <p:nvSpPr>
          <p:cNvPr id="1111"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112"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416546538"/>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11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11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120" name="组合"/>
          <p:cNvGrpSpPr>
            <a:grpSpLocks/>
          </p:cNvGrpSpPr>
          <p:nvPr/>
        </p:nvGrpSpPr>
        <p:grpSpPr>
          <a:xfrm>
            <a:off x="361955" y="-4761"/>
            <a:ext cx="2070099" cy="1585912"/>
            <a:chOff x="361955" y="-4761"/>
            <a:chExt cx="2070099" cy="1585912"/>
          </a:xfrm>
        </p:grpSpPr>
        <p:sp>
          <p:nvSpPr>
            <p:cNvPr id="111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11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12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12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12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12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12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12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12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12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12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13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13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132"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133"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时事（初中）》是教育部基础教育司委托，中共中央宣传部时事报告杂志社编辑出版的面向初中生时事教育教学的权威刊物。</a:t>
            </a:r>
            <a:endPar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endParaRPr>
          </a:p>
          <a:p>
            <a:pPr marL="0" indent="0" algn="just" defTabSz="1219073">
              <a:lnSpc>
                <a:spcPct val="100000"/>
              </a:lnSpc>
              <a:spcBef>
                <a:spcPts val="0"/>
              </a:spcBef>
              <a:spcAft>
                <a:spcPts val="0"/>
              </a:spcAft>
              <a:buNone/>
            </a:pPr>
            <a:r>
              <a:rPr lang="en-US" altLang="zh-CN"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《道德与法治》课“动态教材”。</a:t>
            </a:r>
          </a:p>
        </p:txBody>
      </p:sp>
      <p:sp>
        <p:nvSpPr>
          <p:cNvPr id="113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13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46400702"/>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1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1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143" name="组合"/>
          <p:cNvGrpSpPr>
            <a:grpSpLocks/>
          </p:cNvGrpSpPr>
          <p:nvPr/>
        </p:nvGrpSpPr>
        <p:grpSpPr>
          <a:xfrm>
            <a:off x="361955" y="-4761"/>
            <a:ext cx="2070099" cy="1585912"/>
            <a:chOff x="361955" y="-4761"/>
            <a:chExt cx="2070099" cy="1585912"/>
          </a:xfrm>
        </p:grpSpPr>
        <p:sp>
          <p:nvSpPr>
            <p:cNvPr id="11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1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1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1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1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1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1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1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1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1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1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1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1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155"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156"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charset="0"/>
              </a:rPr>
              <a:t>　　</a:t>
            </a:r>
            <a:r>
              <a:rPr lang="zh-CN" altLang="en-US" sz="2700" b="1" u="none" strike="noStrike" kern="1200" cap="none" spc="67" baseline="0">
                <a:ln w="13474" cap="flat">
                  <a:solidFill>
                    <a:srgbClr val="06111E">
                      <a:alpha val="6000"/>
                    </a:srgbClr>
                  </a:solidFill>
                  <a:prstDash val="solid"/>
                  <a:round/>
                </a:ln>
                <a:solidFill>
                  <a:srgbClr val="000000"/>
                </a:solidFill>
                <a:effectLst>
                  <a:innerShdw blurRad="50876" dist="38481" dir="13500000">
                    <a:srgbClr val="000000">
                      <a:alpha val="60000"/>
                    </a:srgbClr>
                  </a:innerShdw>
                </a:effectLst>
                <a:latin typeface="黑体" pitchFamily="49" charset="-122"/>
                <a:ea typeface="黑体" pitchFamily="49" charset="-122"/>
                <a:cs typeface="Calibri"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1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1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04805187"/>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16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16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166" name="组合"/>
          <p:cNvGrpSpPr>
            <a:grpSpLocks/>
          </p:cNvGrpSpPr>
          <p:nvPr/>
        </p:nvGrpSpPr>
        <p:grpSpPr>
          <a:xfrm>
            <a:off x="361955" y="-4761"/>
            <a:ext cx="2070099" cy="1585912"/>
            <a:chOff x="361955" y="-4761"/>
            <a:chExt cx="2070099" cy="1585912"/>
          </a:xfrm>
        </p:grpSpPr>
        <p:sp>
          <p:nvSpPr>
            <p:cNvPr id="116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16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16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16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16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17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17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8"/>
                </a:lnTo>
                <a:lnTo>
                  <a:pt x="19499" y="21600"/>
                </a:lnTo>
                <a:lnTo>
                  <a:pt x="21600" y="21600"/>
                </a:lnTo>
                <a:close/>
              </a:path>
            </a:pathLst>
          </a:custGeom>
          <a:solidFill>
            <a:schemeClr val="accent1"/>
          </a:solidFill>
          <a:ln w="9525" cap="flat" cmpd="sng">
            <a:noFill/>
            <a:prstDash val="solid"/>
            <a:round/>
          </a:ln>
        </p:spPr>
      </p:sp>
      <p:sp>
        <p:nvSpPr>
          <p:cNvPr id="117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17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17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17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charset="0"/>
                <a:ea typeface="华文楷体" charset="0"/>
                <a:cs typeface="Calibri" charset="0"/>
              </a:rPr>
              <a:t>形势与政策课专用</a:t>
            </a:r>
            <a:endParaRPr lang="zh-CN" altLang="en-US" sz="3700" b="1" u="none" strike="noStrike" kern="1200" cap="none" spc="0" baseline="0">
              <a:solidFill>
                <a:srgbClr val="FFFFFF"/>
              </a:solidFill>
              <a:latin typeface="华文楷体" charset="0"/>
              <a:ea typeface="楷体-简" charset="-122"/>
              <a:cs typeface="楷体-简" charset="-122"/>
            </a:endParaRPr>
          </a:p>
        </p:txBody>
      </p:sp>
      <p:sp>
        <p:nvSpPr>
          <p:cNvPr id="117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17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178"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179"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charset="0"/>
                <a:ea typeface="黑体" pitchFamily="49" charset="-122"/>
                <a:cs typeface="Arial" charset="0"/>
              </a:rPr>
              <a:t>www.xingshizhengce.com</a:t>
            </a:r>
            <a:endParaRPr lang="zh-CN" altLang="en-US" sz="1500" b="1" u="none" strike="noStrike" kern="1200" cap="none" spc="0" baseline="0">
              <a:solidFill>
                <a:srgbClr val="A6A6A6"/>
              </a:solidFill>
              <a:latin typeface="Arial" charset="0"/>
              <a:ea typeface="黑体" pitchFamily="49" charset="-122"/>
              <a:cs typeface="Arial" charset="0"/>
            </a:endParaRPr>
          </a:p>
        </p:txBody>
      </p:sp>
      <p:pic>
        <p:nvPicPr>
          <p:cNvPr id="1180"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202444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54" name="矩形"/>
          <p:cNvSpPr>
            <a:spLocks/>
          </p:cNvSpPr>
          <p:nvPr/>
        </p:nvSpPr>
        <p:spPr>
          <a:xfrm>
            <a:off x="1290917" y="224512"/>
            <a:ext cx="8263666" cy="73866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一、深刻认识推动长江经济带发展战略的重大意义</a:t>
            </a:r>
            <a:endParaRPr lang="zh-CN" altLang="en-US" sz="2800" u="none" strike="noStrike" kern="1200" cap="none" spc="0" baseline="0">
              <a:solidFill>
                <a:srgbClr val="000000"/>
              </a:solidFill>
              <a:latin typeface="Arial" charset="0"/>
              <a:ea typeface="微软雅黑" charset="0"/>
              <a:cs typeface="Open Sans" pitchFamily="34" charset="0"/>
              <a:sym typeface="Arial" charset="0"/>
            </a:endParaRPr>
          </a:p>
        </p:txBody>
      </p:sp>
      <p:pic>
        <p:nvPicPr>
          <p:cNvPr id="155" name="图片"/>
          <p:cNvPicPr>
            <a:picLocks noChangeAspect="1"/>
          </p:cNvPicPr>
          <p:nvPr/>
        </p:nvPicPr>
        <p:blipFill>
          <a:blip r:embed="rId3" cstate="print"/>
          <a:srcRect l="20278" b="11266"/>
          <a:stretch>
            <a:fillRect/>
          </a:stretch>
        </p:blipFill>
        <p:spPr>
          <a:xfrm>
            <a:off x="6917167" y="1761123"/>
            <a:ext cx="5274833" cy="3980792"/>
          </a:xfrm>
          <a:prstGeom prst="rect">
            <a:avLst/>
          </a:prstGeom>
          <a:noFill/>
          <a:ln w="9525" cap="flat" cmpd="sng">
            <a:noFill/>
            <a:prstDash val="solid"/>
            <a:miter/>
          </a:ln>
        </p:spPr>
      </p:pic>
      <p:sp>
        <p:nvSpPr>
          <p:cNvPr id="156" name="矩形"/>
          <p:cNvSpPr>
            <a:spLocks/>
          </p:cNvSpPr>
          <p:nvPr/>
        </p:nvSpPr>
        <p:spPr>
          <a:xfrm>
            <a:off x="160346" y="1761122"/>
            <a:ext cx="6707723" cy="1577487"/>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l">
              <a:lnSpc>
                <a:spcPct val="150000"/>
              </a:lnSpc>
              <a:spcBef>
                <a:spcPts val="0"/>
              </a:spcBef>
              <a:spcAft>
                <a:spcPts val="0"/>
              </a:spcAft>
              <a:buNone/>
            </a:pPr>
            <a:r>
              <a:rPr lang="en-US" altLang="zh-CN" sz="2000" u="none" strike="noStrike" kern="1200" cap="none" spc="0" baseline="0" dirty="0">
                <a:solidFill>
                  <a:schemeClr val="tx1"/>
                </a:solidFill>
                <a:latin typeface="微软雅黑" charset="0"/>
                <a:ea typeface="微软雅黑" charset="0"/>
                <a:cs typeface="微软雅黑" charset="0"/>
              </a:rPr>
              <a:t>       </a:t>
            </a:r>
            <a:r>
              <a:rPr lang="zh-CN" altLang="en-US" sz="2000" b="1" u="none" strike="noStrike" kern="1200" cap="none" spc="0" baseline="0" dirty="0">
                <a:solidFill>
                  <a:schemeClr val="tx1"/>
                </a:solidFill>
                <a:latin typeface="微软雅黑" charset="0"/>
                <a:ea typeface="微软雅黑" charset="0"/>
                <a:cs typeface="微软雅黑" charset="0"/>
              </a:rPr>
              <a:t>长江是中华民族的母亲河，也是中华民族发展的重要支撑。长江通道是我国国土空间开发最重要的东西轴线，在区域发展总体格局中具有重要战略地位</a:t>
            </a:r>
          </a:p>
        </p:txBody>
      </p:sp>
      <p:sp>
        <p:nvSpPr>
          <p:cNvPr id="157" name="矩形"/>
          <p:cNvSpPr>
            <a:spLocks/>
          </p:cNvSpPr>
          <p:nvPr/>
        </p:nvSpPr>
        <p:spPr>
          <a:xfrm>
            <a:off x="166796" y="3529670"/>
            <a:ext cx="6707723" cy="2212245"/>
          </a:xfrm>
          <a:prstGeom prst="rect">
            <a:avLst/>
          </a:prstGeom>
          <a:noFill/>
          <a:ln w="38100" cap="rnd" cmpd="sng">
            <a:solidFill>
              <a:srgbClr val="A53010"/>
            </a:solidFill>
            <a:prstDash val="solid"/>
            <a:round/>
          </a:ln>
        </p:spPr>
        <p:txBody>
          <a:bodyPr vert="horz" wrap="square" lIns="72000" tIns="71998" rIns="72000" bIns="71998" anchor="ctr" anchorCtr="0">
            <a:prstTxWarp prst="textNoShape">
              <a:avLst/>
            </a:prstTxWarp>
          </a:bodyPr>
          <a:lstStyle/>
          <a:p>
            <a:pPr marL="0" indent="0" algn="l" eaLnBrk="1" fontAlgn="auto" latinLnBrk="0" hangingPunct="1">
              <a:lnSpc>
                <a:spcPct val="150000"/>
              </a:lnSpc>
              <a:spcBef>
                <a:spcPts val="0"/>
              </a:spcBef>
              <a:spcAft>
                <a:spcPts val="0"/>
              </a:spcAft>
              <a:buNone/>
            </a:pPr>
            <a:r>
              <a:rPr lang="en-US" altLang="zh-CN" sz="2000" u="none" strike="noStrike" kern="1200" cap="none" spc="0" baseline="0" dirty="0">
                <a:solidFill>
                  <a:schemeClr val="tx1"/>
                </a:solidFill>
                <a:latin typeface="微软雅黑" charset="0"/>
                <a:ea typeface="微软雅黑" charset="0"/>
                <a:cs typeface="微软雅黑" charset="0"/>
              </a:rPr>
              <a:t>     </a:t>
            </a:r>
            <a:r>
              <a:rPr lang="en-US" altLang="zh-CN" sz="2000" b="1" u="none" strike="noStrike" kern="1200" cap="none" spc="0" baseline="0" dirty="0">
                <a:solidFill>
                  <a:schemeClr val="tx1"/>
                </a:solidFill>
                <a:latin typeface="微软雅黑" charset="0"/>
                <a:ea typeface="微软雅黑" charset="0"/>
                <a:cs typeface="微软雅黑" charset="0"/>
              </a:rPr>
              <a:t>  推动长江经济带发展，是以习近平同志为核心的党中央科学谋划中国经济新棋局，按照推动高质量发展的要求，作出的既利当前更惠长远的重大决策部署</a:t>
            </a:r>
            <a:endParaRPr lang="zh-CN" altLang="en-US" sz="2000" b="1" u="none" strike="noStrike" kern="1200" cap="none" spc="0" baseline="0" dirty="0">
              <a:solidFill>
                <a:schemeClr val="tx1"/>
              </a:solidFill>
              <a:latin typeface="微软雅黑" charset="0"/>
              <a:ea typeface="微软雅黑" charset="0"/>
              <a:cs typeface="微软雅黑" charset="0"/>
            </a:endParaRPr>
          </a:p>
        </p:txBody>
      </p:sp>
      <p:pic>
        <p:nvPicPr>
          <p:cNvPr id="158" name="图片"/>
          <p:cNvPicPr>
            <a:picLocks noChangeAspect="1"/>
          </p:cNvPicPr>
          <p:nvPr/>
        </p:nvPicPr>
        <p:blipFill>
          <a:blip r:embed="rId4" cstate="print"/>
          <a:stretch>
            <a:fillRect/>
          </a:stretch>
        </p:blipFill>
        <p:spPr>
          <a:xfrm>
            <a:off x="9896300" y="6212300"/>
            <a:ext cx="2167040" cy="508715"/>
          </a:xfrm>
          <a:prstGeom prst="rect">
            <a:avLst/>
          </a:prstGeom>
          <a:noFill/>
          <a:ln w="9525" cap="flat" cmpd="sng">
            <a:noFill/>
            <a:prstDash val="solid"/>
            <a:miter/>
          </a:ln>
        </p:spPr>
      </p:pic>
    </p:spTree>
    <p:extLst>
      <p:ext uri="{BB962C8B-B14F-4D97-AF65-F5344CB8AC3E}">
        <p14:creationId xmlns:p14="http://schemas.microsoft.com/office/powerpoint/2010/main" val="1238195805"/>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arn(outVertical)">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anim calcmode="lin" valueType="num">
                                      <p:cBhvr>
                                        <p:cTn id="13" dur="1000" fill="hold"/>
                                        <p:tgtEl>
                                          <p:spTgt spid="156"/>
                                        </p:tgtEl>
                                        <p:attrNameLst>
                                          <p:attrName>ppt_x</p:attrName>
                                        </p:attrNameLst>
                                      </p:cBhvr>
                                      <p:tavLst>
                                        <p:tav tm="0">
                                          <p:val>
                                            <p:strVal val="#ppt_x"/>
                                          </p:val>
                                        </p:tav>
                                        <p:tav tm="100000">
                                          <p:val>
                                            <p:strVal val="#ppt_x"/>
                                          </p:val>
                                        </p:tav>
                                      </p:tavLst>
                                    </p:anim>
                                    <p:anim calcmode="lin" valueType="num">
                                      <p:cBhvr>
                                        <p:cTn id="14" dur="1000" fill="hold"/>
                                        <p:tgtEl>
                                          <p:spTgt spid="156"/>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barn(inVertical)">
                                      <p:cBhvr>
                                        <p:cTn id="17" dur="250"/>
                                        <p:tgtEl>
                                          <p:spTgt spid="15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1000"/>
                                        <p:tgtEl>
                                          <p:spTgt spid="157"/>
                                        </p:tgtEl>
                                      </p:cBhvr>
                                    </p:animEffect>
                                    <p:anim calcmode="lin" valueType="num">
                                      <p:cBhvr>
                                        <p:cTn id="23" dur="1000" fill="hold"/>
                                        <p:tgtEl>
                                          <p:spTgt spid="157"/>
                                        </p:tgtEl>
                                        <p:attrNameLst>
                                          <p:attrName>ppt_x</p:attrName>
                                        </p:attrNameLst>
                                      </p:cBhvr>
                                      <p:tavLst>
                                        <p:tav tm="0">
                                          <p:val>
                                            <p:strVal val="#ppt_x"/>
                                          </p:val>
                                        </p:tav>
                                        <p:tav tm="100000">
                                          <p:val>
                                            <p:strVal val="#ppt_x"/>
                                          </p:val>
                                        </p:tav>
                                      </p:tavLst>
                                    </p:anim>
                                    <p:anim calcmode="lin" valueType="num">
                                      <p:cBhvr>
                                        <p:cTn id="24"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6" grpId="0" animBg="1"/>
      <p:bldP spid="1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5" name="矩形"/>
          <p:cNvSpPr>
            <a:spLocks/>
          </p:cNvSpPr>
          <p:nvPr/>
        </p:nvSpPr>
        <p:spPr>
          <a:xfrm>
            <a:off x="1290917" y="49097"/>
            <a:ext cx="8224117" cy="1109596"/>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（一）</a:t>
            </a: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微软雅黑" charset="0"/>
              </a:rPr>
              <a:t> 推动长江经济带发展，打造生态文明样板</a:t>
            </a:r>
            <a:endPar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Arial" charset="0"/>
            </a:endParaRPr>
          </a:p>
        </p:txBody>
      </p:sp>
      <p:pic>
        <p:nvPicPr>
          <p:cNvPr id="166" name="图片"/>
          <p:cNvPicPr>
            <a:picLocks noChangeAspect="1"/>
          </p:cNvPicPr>
          <p:nvPr/>
        </p:nvPicPr>
        <p:blipFill>
          <a:blip r:embed="rId3" cstate="print"/>
          <a:srcRect r="11645" b="9481"/>
          <a:stretch>
            <a:fillRect/>
          </a:stretch>
        </p:blipFill>
        <p:spPr>
          <a:xfrm>
            <a:off x="6294457" y="3827744"/>
            <a:ext cx="5248794" cy="2830100"/>
          </a:xfrm>
          <a:prstGeom prst="rect">
            <a:avLst/>
          </a:prstGeom>
          <a:noFill/>
          <a:ln w="9525" cap="flat" cmpd="sng">
            <a:noFill/>
            <a:prstDash val="solid"/>
            <a:miter/>
          </a:ln>
        </p:spPr>
      </p:pic>
      <p:pic>
        <p:nvPicPr>
          <p:cNvPr id="167" name="图片"/>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565" y="1404148"/>
            <a:ext cx="4780450" cy="2575993"/>
          </a:xfrm>
          <a:prstGeom prst="rect">
            <a:avLst/>
          </a:prstGeom>
          <a:noFill/>
          <a:ln w="9525" cap="flat" cmpd="sng">
            <a:noFill/>
            <a:prstDash val="solid"/>
            <a:miter/>
          </a:ln>
        </p:spPr>
      </p:pic>
      <p:sp>
        <p:nvSpPr>
          <p:cNvPr id="168" name="矩形"/>
          <p:cNvSpPr>
            <a:spLocks/>
          </p:cNvSpPr>
          <p:nvPr/>
        </p:nvSpPr>
        <p:spPr>
          <a:xfrm>
            <a:off x="5869371" y="1821211"/>
            <a:ext cx="5673879" cy="1654112"/>
          </a:xfrm>
          <a:prstGeom prst="rect">
            <a:avLst/>
          </a:prstGeom>
          <a:solidFill>
            <a:srgbClr val="F9E5CF"/>
          </a:solidFill>
          <a:ln w="15875" cap="rnd" cmpd="sng">
            <a:noFill/>
            <a:prstDash val="solid"/>
            <a:round/>
          </a:ln>
        </p:spPr>
        <p:txBody>
          <a:bodyPr vert="horz" wrap="square" lIns="72000" tIns="72000" rIns="72000" bIns="72000" anchor="ctr" anchorCtr="0">
            <a:prstTxWarp prst="textNoShape">
              <a:avLst/>
            </a:prstTxWarp>
          </a:bodyPr>
          <a:lstStyle/>
          <a:p>
            <a:pPr algn="just" defTabSz="914273">
              <a:lnSpc>
                <a:spcPct val="150000"/>
              </a:lnSpc>
            </a:pPr>
            <a:r>
              <a:rPr lang="zh-CN" altLang="en-US" sz="2000" dirty="0">
                <a:latin typeface="微软雅黑" charset="0"/>
                <a:ea typeface="微软雅黑" charset="0"/>
                <a:cs typeface="微软雅黑" charset="0"/>
              </a:rPr>
              <a:t>    长江流域以水为纽带，连接上下游、左右岸、干支流，形成完整的自然生态系统</a:t>
            </a:r>
            <a:endParaRPr lang="zh-CN" altLang="en-US" sz="2000" u="none" strike="noStrike" kern="1200" cap="none" spc="0" baseline="0" dirty="0">
              <a:solidFill>
                <a:schemeClr val="tx1"/>
              </a:solidFill>
              <a:latin typeface="微软雅黑" charset="0"/>
              <a:ea typeface="微软雅黑" charset="0"/>
              <a:cs typeface="微软雅黑" charset="0"/>
            </a:endParaRPr>
          </a:p>
        </p:txBody>
      </p:sp>
      <p:sp>
        <p:nvSpPr>
          <p:cNvPr id="169" name="矩形"/>
          <p:cNvSpPr>
            <a:spLocks/>
          </p:cNvSpPr>
          <p:nvPr/>
        </p:nvSpPr>
        <p:spPr>
          <a:xfrm>
            <a:off x="999565" y="4563878"/>
            <a:ext cx="5228217" cy="1718399"/>
          </a:xfrm>
          <a:prstGeom prst="rect">
            <a:avLst/>
          </a:prstGeom>
          <a:solidFill>
            <a:srgbClr val="F9E5CF"/>
          </a:solidFill>
          <a:ln w="15875" cap="rnd" cmpd="sng">
            <a:noFill/>
            <a:prstDash val="solid"/>
            <a:round/>
          </a:ln>
        </p:spPr>
        <p:txBody>
          <a:bodyPr vert="horz" wrap="square" lIns="72000" tIns="72000" rIns="72000" bIns="72000" anchor="ctr" anchorCtr="0">
            <a:prstTxWarp prst="textNoShape">
              <a:avLst/>
            </a:prstTxWarp>
          </a:bodyPr>
          <a:lstStyle/>
          <a:p>
            <a:pPr marL="0" indent="0" algn="just" defTabSz="914273">
              <a:lnSpc>
                <a:spcPct val="150000"/>
              </a:lnSpc>
              <a:spcBef>
                <a:spcPts val="0"/>
              </a:spcBef>
              <a:spcAft>
                <a:spcPts val="0"/>
              </a:spcAft>
              <a:buNone/>
            </a:pPr>
            <a:r>
              <a:rPr lang="en-US" altLang="zh-CN" sz="2000" u="none" strike="noStrike" kern="1200" cap="none" spc="0" baseline="0" dirty="0">
                <a:solidFill>
                  <a:schemeClr val="tx1"/>
                </a:solidFill>
                <a:latin typeface="微软雅黑" charset="0"/>
                <a:ea typeface="微软雅黑" charset="0"/>
                <a:cs typeface="微软雅黑" charset="0"/>
              </a:rPr>
              <a:t>      长江是中华民族的生命河，水系庞大，水资源总量约占全国的35%</a:t>
            </a:r>
            <a:endParaRPr lang="zh-CN" altLang="en-US" sz="2000" b="0" i="0" u="none" strike="noStrike" kern="0" cap="none" spc="200" baseline="0" dirty="0">
              <a:solidFill>
                <a:srgbClr val="000000"/>
              </a:solidFill>
              <a:latin typeface="Century Gothic" charset="0"/>
              <a:ea typeface="幼圆" charset="0"/>
              <a:cs typeface="微软雅黑" charset="0"/>
            </a:endParaRPr>
          </a:p>
        </p:txBody>
      </p:sp>
    </p:spTree>
    <p:extLst>
      <p:ext uri="{BB962C8B-B14F-4D97-AF65-F5344CB8AC3E}">
        <p14:creationId xmlns:p14="http://schemas.microsoft.com/office/powerpoint/2010/main" val="1573958032"/>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outVertical)">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500" fill="hold"/>
                                        <p:tgtEl>
                                          <p:spTgt spid="168"/>
                                        </p:tgtEl>
                                        <p:attrNameLst>
                                          <p:attrName>ppt_x</p:attrName>
                                        </p:attrNameLst>
                                      </p:cBhvr>
                                      <p:tavLst>
                                        <p:tav tm="0">
                                          <p:val>
                                            <p:strVal val="#ppt_x"/>
                                          </p:val>
                                        </p:tav>
                                        <p:tav tm="100000">
                                          <p:val>
                                            <p:strVal val="#ppt_x"/>
                                          </p:val>
                                        </p:tav>
                                      </p:tavLst>
                                    </p:anim>
                                    <p:anim calcmode="lin" valueType="num">
                                      <p:cBhvr additive="base">
                                        <p:cTn id="13"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9"/>
                                        </p:tgtEl>
                                        <p:attrNameLst>
                                          <p:attrName>style.visibility</p:attrName>
                                        </p:attrNameLst>
                                      </p:cBhvr>
                                      <p:to>
                                        <p:strVal val="visible"/>
                                      </p:to>
                                    </p:set>
                                    <p:anim calcmode="lin" valueType="num">
                                      <p:cBhvr additive="base">
                                        <p:cTn id="18" dur="500" fill="hold"/>
                                        <p:tgtEl>
                                          <p:spTgt spid="169"/>
                                        </p:tgtEl>
                                        <p:attrNameLst>
                                          <p:attrName>ppt_x</p:attrName>
                                        </p:attrNameLst>
                                      </p:cBhvr>
                                      <p:tavLst>
                                        <p:tav tm="0">
                                          <p:val>
                                            <p:strVal val="#ppt_x"/>
                                          </p:val>
                                        </p:tav>
                                        <p:tav tm="100000">
                                          <p:val>
                                            <p:strVal val="#ppt_x"/>
                                          </p:val>
                                        </p:tav>
                                      </p:tavLst>
                                    </p:anim>
                                    <p:anim calcmode="lin" valueType="num">
                                      <p:cBhvr additive="base">
                                        <p:cTn id="19" dur="500" fill="hold"/>
                                        <p:tgtEl>
                                          <p:spTgt spid="169"/>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250"/>
                                        <p:tgtEl>
                                          <p:spTgt spid="167"/>
                                        </p:tgtEl>
                                      </p:cBhvr>
                                    </p:animEffect>
                                  </p:childTnLst>
                                </p:cTn>
                              </p:par>
                              <p:par>
                                <p:cTn id="23" presetID="22" presetClass="entr" presetSubtype="4" fill="hold"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wipe(down)">
                                      <p:cBhvr>
                                        <p:cTn id="25" dur="2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8" grpId="0" animBg="1"/>
      <p:bldP spid="1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6" name="圆角矩形"/>
          <p:cNvSpPr>
            <a:spLocks/>
          </p:cNvSpPr>
          <p:nvPr/>
        </p:nvSpPr>
        <p:spPr>
          <a:xfrm>
            <a:off x="619907" y="1926706"/>
            <a:ext cx="6145391" cy="1328021"/>
          </a:xfrm>
          <a:prstGeom prst="roundRect">
            <a:avLst>
              <a:gd name="adj" fmla="val 16666"/>
            </a:avLst>
          </a:prstGeom>
          <a:noFill/>
          <a:ln w="76200" cap="flat" cmpd="sng">
            <a:solidFill>
              <a:srgbClr val="FF7C80"/>
            </a:solidFill>
            <a:prstDash val="sysDot"/>
            <a:round/>
          </a:ln>
        </p:spPr>
        <p:txBody>
          <a:bodyPr vert="horz" wrap="square" lIns="91438" tIns="45719" rIns="91438" bIns="45719" anchor="t" anchorCtr="0">
            <a:prstTxWarp prst="textNoShape">
              <a:avLst/>
            </a:prstTxWarp>
            <a:spAutoFit/>
          </a:bodyPr>
          <a:lstStyle/>
          <a:p>
            <a:pPr marL="0" indent="0" algn="just" defTabSz="914273">
              <a:lnSpc>
                <a:spcPct val="100000"/>
              </a:lnSpc>
              <a:spcBef>
                <a:spcPts val="0"/>
              </a:spcBef>
              <a:spcAft>
                <a:spcPts val="0"/>
              </a:spcAft>
              <a:buNone/>
            </a:pPr>
            <a:r>
              <a:rPr lang="en-US" altLang="zh-CN" sz="2400" u="none" strike="noStrike" kern="1200" cap="none" spc="0" baseline="0" dirty="0">
                <a:solidFill>
                  <a:schemeClr val="tx1"/>
                </a:solidFill>
                <a:latin typeface="微软雅黑" charset="0"/>
                <a:ea typeface="微软雅黑" charset="0"/>
                <a:cs typeface="微软雅黑" charset="0"/>
              </a:rPr>
              <a:t>      长江流域森林覆盖率达40%</a:t>
            </a:r>
            <a:r>
              <a:rPr lang="zh-CN" altLang="en-US" sz="2400" u="none" strike="noStrike" kern="1200" cap="none" spc="0" baseline="0" dirty="0">
                <a:solidFill>
                  <a:schemeClr val="tx1"/>
                </a:solidFill>
                <a:latin typeface="微软雅黑" charset="0"/>
                <a:ea typeface="微软雅黑" charset="0"/>
                <a:cs typeface="微软雅黑" charset="0"/>
              </a:rPr>
              <a:t>以上，河湖湿地面积约占全国的</a:t>
            </a:r>
            <a:r>
              <a:rPr lang="en-US" altLang="zh-CN" sz="2400" u="none" strike="noStrike" kern="1200" cap="none" spc="0" baseline="0" dirty="0">
                <a:solidFill>
                  <a:schemeClr val="tx1"/>
                </a:solidFill>
                <a:latin typeface="微软雅黑" charset="0"/>
                <a:ea typeface="微软雅黑" charset="0"/>
                <a:cs typeface="微软雅黑" charset="0"/>
              </a:rPr>
              <a:t>20%</a:t>
            </a:r>
            <a:r>
              <a:rPr lang="zh-CN" altLang="en-US" sz="2400" u="none" strike="noStrike" kern="1200" cap="none" spc="0" baseline="0" dirty="0">
                <a:solidFill>
                  <a:schemeClr val="tx1"/>
                </a:solidFill>
                <a:latin typeface="微软雅黑" charset="0"/>
                <a:ea typeface="微软雅黑" charset="0"/>
                <a:cs typeface="微软雅黑" charset="0"/>
              </a:rPr>
              <a:t>，是我国重要的生物基因宝库</a:t>
            </a:r>
            <a:endParaRPr lang="zh-CN" altLang="en-US" sz="2400" b="0" i="0" u="none" strike="noStrike" kern="0" cap="none" spc="0" baseline="0" dirty="0">
              <a:solidFill>
                <a:srgbClr val="262626"/>
              </a:solidFill>
              <a:latin typeface="微软雅黑" charset="0"/>
              <a:ea typeface="微软雅黑" charset="0"/>
              <a:cs typeface="微软雅黑" charset="0"/>
            </a:endParaRPr>
          </a:p>
        </p:txBody>
      </p:sp>
      <p:pic>
        <p:nvPicPr>
          <p:cNvPr id="177" name="图片"/>
          <p:cNvPicPr>
            <a:picLocks noChangeAspect="1"/>
          </p:cNvPicPr>
          <p:nvPr/>
        </p:nvPicPr>
        <p:blipFill>
          <a:blip r:embed="rId3" cstate="print"/>
          <a:stretch>
            <a:fillRect/>
          </a:stretch>
        </p:blipFill>
        <p:spPr>
          <a:xfrm>
            <a:off x="677732" y="3974375"/>
            <a:ext cx="3248810" cy="2198964"/>
          </a:xfrm>
          <a:prstGeom prst="rect">
            <a:avLst/>
          </a:prstGeom>
          <a:noFill/>
          <a:ln w="9525" cap="flat" cmpd="sng">
            <a:noFill/>
            <a:prstDash val="solid"/>
            <a:miter/>
          </a:ln>
        </p:spPr>
      </p:pic>
      <p:pic>
        <p:nvPicPr>
          <p:cNvPr id="178" name="图片"/>
          <p:cNvPicPr>
            <a:picLocks noChangeAspect="1"/>
          </p:cNvPicPr>
          <p:nvPr/>
        </p:nvPicPr>
        <p:blipFill>
          <a:blip r:embed="rId4" cstate="print"/>
          <a:stretch>
            <a:fillRect/>
          </a:stretch>
        </p:blipFill>
        <p:spPr>
          <a:xfrm>
            <a:off x="4189189" y="3977896"/>
            <a:ext cx="3296463" cy="2195444"/>
          </a:xfrm>
          <a:prstGeom prst="rect">
            <a:avLst/>
          </a:prstGeom>
          <a:noFill/>
          <a:ln w="9525" cap="flat" cmpd="sng">
            <a:noFill/>
            <a:prstDash val="solid"/>
            <a:miter/>
          </a:ln>
        </p:spPr>
      </p:pic>
      <p:pic>
        <p:nvPicPr>
          <p:cNvPr id="179" name="图片"/>
          <p:cNvPicPr>
            <a:picLocks noChangeAspect="1"/>
          </p:cNvPicPr>
          <p:nvPr/>
        </p:nvPicPr>
        <p:blipFill>
          <a:blip r:embed="rId5" cstate="print"/>
          <a:stretch>
            <a:fillRect/>
          </a:stretch>
        </p:blipFill>
        <p:spPr>
          <a:xfrm>
            <a:off x="7863840" y="3976135"/>
            <a:ext cx="3001925" cy="2195445"/>
          </a:xfrm>
          <a:prstGeom prst="rect">
            <a:avLst/>
          </a:prstGeom>
          <a:noFill/>
          <a:ln w="9525" cap="flat" cmpd="sng">
            <a:noFill/>
            <a:prstDash val="solid"/>
            <a:miter/>
          </a:ln>
        </p:spPr>
      </p:pic>
      <p:pic>
        <p:nvPicPr>
          <p:cNvPr id="180" name="图片"/>
          <p:cNvPicPr>
            <a:picLocks noChangeAspect="1"/>
          </p:cNvPicPr>
          <p:nvPr/>
        </p:nvPicPr>
        <p:blipFill>
          <a:blip r:embed="rId6" cstate="print"/>
          <a:stretch>
            <a:fillRect/>
          </a:stretch>
        </p:blipFill>
        <p:spPr>
          <a:xfrm>
            <a:off x="9896300" y="6212300"/>
            <a:ext cx="2167040" cy="508715"/>
          </a:xfrm>
          <a:prstGeom prst="rect">
            <a:avLst/>
          </a:prstGeom>
          <a:noFill/>
          <a:ln w="9525" cap="flat" cmpd="sng">
            <a:noFill/>
            <a:prstDash val="solid"/>
            <a:miter/>
          </a:ln>
        </p:spPr>
      </p:pic>
      <p:sp>
        <p:nvSpPr>
          <p:cNvPr id="181" name="矩形"/>
          <p:cNvSpPr>
            <a:spLocks/>
          </p:cNvSpPr>
          <p:nvPr/>
        </p:nvSpPr>
        <p:spPr>
          <a:xfrm>
            <a:off x="1290917" y="49097"/>
            <a:ext cx="8224117" cy="1109596"/>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（一）</a:t>
            </a: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微软雅黑" charset="0"/>
              </a:rPr>
              <a:t> 推动长江经济带发展，打造生态文明样板</a:t>
            </a:r>
            <a:endPar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Arial" charset="0"/>
            </a:endParaRPr>
          </a:p>
        </p:txBody>
      </p:sp>
      <p:pic>
        <p:nvPicPr>
          <p:cNvPr id="182" name="图片"/>
          <p:cNvPicPr>
            <a:picLocks noChangeAspect="1"/>
          </p:cNvPicPr>
          <p:nvPr/>
        </p:nvPicPr>
        <p:blipFill>
          <a:blip r:embed="rId7" cstate="print"/>
          <a:stretch>
            <a:fillRect/>
          </a:stretch>
        </p:blipFill>
        <p:spPr>
          <a:xfrm>
            <a:off x="6967430" y="947723"/>
            <a:ext cx="4466812" cy="2838366"/>
          </a:xfrm>
          <a:prstGeom prst="rect">
            <a:avLst/>
          </a:prstGeom>
          <a:noFill/>
          <a:ln w="9525" cap="flat" cmpd="sng">
            <a:noFill/>
            <a:prstDash val="solid"/>
            <a:miter/>
          </a:ln>
        </p:spPr>
      </p:pic>
    </p:spTree>
    <p:extLst>
      <p:ext uri="{BB962C8B-B14F-4D97-AF65-F5344CB8AC3E}">
        <p14:creationId xmlns:p14="http://schemas.microsoft.com/office/powerpoint/2010/main" val="365721237"/>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out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additive="base">
                                        <p:cTn id="12" dur="500" fill="hold"/>
                                        <p:tgtEl>
                                          <p:spTgt spid="176"/>
                                        </p:tgtEl>
                                        <p:attrNameLst>
                                          <p:attrName>ppt_x</p:attrName>
                                        </p:attrNameLst>
                                      </p:cBhvr>
                                      <p:tavLst>
                                        <p:tav tm="0">
                                          <p:val>
                                            <p:strVal val="#ppt_x"/>
                                          </p:val>
                                        </p:tav>
                                        <p:tav tm="100000">
                                          <p:val>
                                            <p:strVal val="#ppt_x"/>
                                          </p:val>
                                        </p:tav>
                                      </p:tavLst>
                                    </p:anim>
                                    <p:anim calcmode="lin" valueType="num">
                                      <p:cBhvr additive="base">
                                        <p:cTn id="13"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1000"/>
                                        <p:tgtEl>
                                          <p:spTgt spid="182"/>
                                        </p:tgtEl>
                                      </p:cBhvr>
                                    </p:animEffect>
                                    <p:anim calcmode="lin" valueType="num">
                                      <p:cBhvr>
                                        <p:cTn id="19" dur="1000" fill="hold"/>
                                        <p:tgtEl>
                                          <p:spTgt spid="182"/>
                                        </p:tgtEl>
                                        <p:attrNameLst>
                                          <p:attrName>ppt_x</p:attrName>
                                        </p:attrNameLst>
                                      </p:cBhvr>
                                      <p:tavLst>
                                        <p:tav tm="0">
                                          <p:val>
                                            <p:strVal val="#ppt_x"/>
                                          </p:val>
                                        </p:tav>
                                        <p:tav tm="100000">
                                          <p:val>
                                            <p:strVal val="#ppt_x"/>
                                          </p:val>
                                        </p:tav>
                                      </p:tavLst>
                                    </p:anim>
                                    <p:anim calcmode="lin" valueType="num">
                                      <p:cBhvr>
                                        <p:cTn id="20"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1000"/>
                                        <p:tgtEl>
                                          <p:spTgt spid="177"/>
                                        </p:tgtEl>
                                      </p:cBhvr>
                                    </p:animEffect>
                                    <p:anim calcmode="lin" valueType="num">
                                      <p:cBhvr>
                                        <p:cTn id="26" dur="1000" fill="hold"/>
                                        <p:tgtEl>
                                          <p:spTgt spid="177"/>
                                        </p:tgtEl>
                                        <p:attrNameLst>
                                          <p:attrName>ppt_x</p:attrName>
                                        </p:attrNameLst>
                                      </p:cBhvr>
                                      <p:tavLst>
                                        <p:tav tm="0">
                                          <p:val>
                                            <p:strVal val="#ppt_x"/>
                                          </p:val>
                                        </p:tav>
                                        <p:tav tm="100000">
                                          <p:val>
                                            <p:strVal val="#ppt_x"/>
                                          </p:val>
                                        </p:tav>
                                      </p:tavLst>
                                    </p:anim>
                                    <p:anim calcmode="lin" valueType="num">
                                      <p:cBhvr>
                                        <p:cTn id="27" dur="1000" fill="hold"/>
                                        <p:tgtEl>
                                          <p:spTgt spid="177"/>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circle(in)">
                                      <p:cBhvr>
                                        <p:cTn id="30" dur="500"/>
                                        <p:tgtEl>
                                          <p:spTgt spid="17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1000"/>
                                        <p:tgtEl>
                                          <p:spTgt spid="179"/>
                                        </p:tgtEl>
                                      </p:cBhvr>
                                    </p:animEffect>
                                    <p:anim calcmode="lin" valueType="num">
                                      <p:cBhvr>
                                        <p:cTn id="36" dur="1000" fill="hold"/>
                                        <p:tgtEl>
                                          <p:spTgt spid="179"/>
                                        </p:tgtEl>
                                        <p:attrNameLst>
                                          <p:attrName>ppt_x</p:attrName>
                                        </p:attrNameLst>
                                      </p:cBhvr>
                                      <p:tavLst>
                                        <p:tav tm="0">
                                          <p:val>
                                            <p:strVal val="#ppt_x"/>
                                          </p:val>
                                        </p:tav>
                                        <p:tav tm="100000">
                                          <p:val>
                                            <p:strVal val="#ppt_x"/>
                                          </p:val>
                                        </p:tav>
                                      </p:tavLst>
                                    </p:anim>
                                    <p:anim calcmode="lin" valueType="num">
                                      <p:cBhvr>
                                        <p:cTn id="37"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89" name="圆角矩形"/>
          <p:cNvSpPr>
            <a:spLocks/>
          </p:cNvSpPr>
          <p:nvPr/>
        </p:nvSpPr>
        <p:spPr>
          <a:xfrm>
            <a:off x="2249650" y="1306928"/>
            <a:ext cx="8609765" cy="757510"/>
          </a:xfrm>
          <a:prstGeom prst="roundRect">
            <a:avLst>
              <a:gd name="adj" fmla="val 50000"/>
            </a:avLst>
          </a:prstGeom>
          <a:gradFill rotWithShape="1">
            <a:gsLst>
              <a:gs pos="100000">
                <a:srgbClr val="FFFFFF">
                  <a:alpha val="100000"/>
                </a:srgbClr>
              </a:gs>
              <a:gs pos="0">
                <a:srgbClr val="EEEEEE">
                  <a:alpha val="100000"/>
                </a:srgbClr>
              </a:gs>
            </a:gsLst>
            <a:lin ang="8100000" scaled="1"/>
          </a:gradFill>
          <a:ln w="19050" cap="flat" cmpd="sng">
            <a:gradFill rotWithShape="1">
              <a:gsLst>
                <a:gs pos="0">
                  <a:srgbClr val="D7000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txBody>
          <a:bodyPr vert="horz" wrap="square" lIns="91438" tIns="45719" rIns="91438" bIns="45719" anchor="ctr" anchorCtr="0">
            <a:prstTxWarp prst="textNoShape">
              <a:avLst/>
            </a:prstTxWarp>
          </a:bodyPr>
          <a:lstStyle/>
          <a:p>
            <a:pPr marL="0" indent="0" algn="l">
              <a:lnSpc>
                <a:spcPct val="100000"/>
              </a:lnSpc>
              <a:spcBef>
                <a:spcPts val="0"/>
              </a:spcBef>
              <a:spcAft>
                <a:spcPts val="0"/>
              </a:spcAft>
              <a:buNone/>
            </a:pPr>
            <a:r>
              <a:rPr lang="zh-CN" altLang="en-US" sz="2400" u="none" strike="noStrike" kern="1200" cap="none" spc="0" baseline="0" dirty="0">
                <a:solidFill>
                  <a:srgbClr val="800000"/>
                </a:solidFill>
                <a:latin typeface="微软雅黑" charset="0"/>
                <a:ea typeface="微软雅黑" charset="0"/>
                <a:cs typeface="微软雅黑" charset="0"/>
              </a:rPr>
              <a:t>长江流域是我国重要的生态安全屏障，永续发展的重要支撑</a:t>
            </a:r>
            <a:endParaRPr lang="zh-CN" altLang="en-US" sz="2400" b="0" i="0" u="none" strike="noStrike" kern="0" cap="none" spc="0" baseline="0" dirty="0">
              <a:solidFill>
                <a:srgbClr val="800000"/>
              </a:solidFill>
              <a:latin typeface="微软雅黑" charset="0"/>
              <a:ea typeface="微软雅黑" charset="0"/>
              <a:cs typeface="微软雅黑" charset="0"/>
            </a:endParaRPr>
          </a:p>
        </p:txBody>
      </p:sp>
      <p:grpSp>
        <p:nvGrpSpPr>
          <p:cNvPr id="192" name="组合"/>
          <p:cNvGrpSpPr>
            <a:grpSpLocks/>
          </p:cNvGrpSpPr>
          <p:nvPr/>
        </p:nvGrpSpPr>
        <p:grpSpPr>
          <a:xfrm>
            <a:off x="1385738" y="1251251"/>
            <a:ext cx="874106" cy="845885"/>
            <a:chOff x="1385738" y="1251251"/>
            <a:chExt cx="874106" cy="845885"/>
          </a:xfrm>
        </p:grpSpPr>
        <p:sp>
          <p:nvSpPr>
            <p:cNvPr id="190" name="椭圆"/>
            <p:cNvSpPr>
              <a:spLocks noChangeAspect="1"/>
            </p:cNvSpPr>
            <p:nvPr/>
          </p:nvSpPr>
          <p:spPr>
            <a:xfrm>
              <a:off x="1385738" y="1251251"/>
              <a:ext cx="874106" cy="845885"/>
            </a:xfrm>
            <a:prstGeom prst="ellipse">
              <a:avLst/>
            </a:prstGeom>
            <a:gradFill rotWithShape="1">
              <a:gsLst>
                <a:gs pos="100000">
                  <a:srgbClr val="FFFFFF">
                    <a:lumMod val="81000"/>
                    <a:alpha val="100000"/>
                  </a:srgbClr>
                </a:gs>
                <a:gs pos="0">
                  <a:srgbClr val="FFFFFF">
                    <a:lumMod val="99000"/>
                    <a:alpha val="100000"/>
                  </a:srgbClr>
                </a:gs>
              </a:gsLst>
              <a:lin ang="5400000" scaled="1"/>
            </a:gradFill>
            <a:ln w="19050" cap="flat" cmpd="sng">
              <a:noFill/>
              <a:prstDash val="solid"/>
              <a:round/>
            </a:ln>
            <a:effectLst>
              <a:outerShdw blurRad="317500" dist="114300" dir="5400000" algn="t" rotWithShape="0">
                <a:srgbClr val="000000">
                  <a:alpha val="39607"/>
                </a:srgbClr>
              </a:outerShdw>
            </a:effectLst>
          </p:spPr>
        </p:sp>
        <p:sp>
          <p:nvSpPr>
            <p:cNvPr id="191" name="椭圆"/>
            <p:cNvSpPr>
              <a:spLocks noChangeAspect="1"/>
            </p:cNvSpPr>
            <p:nvPr/>
          </p:nvSpPr>
          <p:spPr>
            <a:xfrm>
              <a:off x="1493781" y="1355806"/>
              <a:ext cx="658020" cy="636776"/>
            </a:xfrm>
            <a:prstGeom prst="ellipse">
              <a:avLst/>
            </a:prstGeom>
            <a:solidFill>
              <a:srgbClr val="C00000"/>
            </a:solidFill>
            <a:ln w="120650" cap="flat" cmpd="sng">
              <a:gradFill rotWithShape="1">
                <a:gsLst>
                  <a:gs pos="0">
                    <a:srgbClr val="FFFFFF">
                      <a:lumMod val="78000"/>
                      <a:alpha val="100000"/>
                    </a:srgbClr>
                  </a:gs>
                  <a:gs pos="100000">
                    <a:srgbClr val="FFFFFF">
                      <a:lumMod val="98000"/>
                      <a:alpha val="100000"/>
                    </a:srgbClr>
                  </a:gs>
                </a:gsLst>
                <a:lin ang="5400000" scaled="1"/>
              </a:gradFill>
              <a:prstDash val="solid"/>
              <a:round/>
            </a:ln>
            <a:effectLst>
              <a:innerShdw blurRad="330200" dist="165100" dir="16200000">
                <a:srgbClr val="000000">
                  <a:alpha val="52549"/>
                </a:srgbClr>
              </a:innerShdw>
            </a:effectLst>
          </p:spPr>
          <p:txBody>
            <a:bodyPr vert="horz" wrap="square" lIns="91440" tIns="45720" rIns="91440" bIns="4572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en-US" altLang="zh-CN"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rPr>
                <a:t></a:t>
              </a:r>
              <a:endParaRPr lang="zh-CN" altLang="en-US" sz="2800" b="0" i="0" u="none" strike="noStrike" kern="0" cap="none" spc="0" baseline="0">
                <a:solidFill>
                  <a:srgbClr val="FFFFFF"/>
                </a:solidFill>
                <a:effectLst>
                  <a:outerShdw blurRad="38100" dist="38100" dir="2700000" algn="tl">
                    <a:srgbClr val="000000">
                      <a:alpha val="43000"/>
                    </a:srgbClr>
                  </a:outerShdw>
                </a:effectLst>
                <a:latin typeface="DIN-BoldItalic" pitchFamily="50" charset="0"/>
                <a:ea typeface="微软雅黑" charset="0"/>
                <a:cs typeface="微软雅黑" charset="0"/>
              </a:endParaRPr>
            </a:p>
          </p:txBody>
        </p:sp>
      </p:grpSp>
      <p:sp>
        <p:nvSpPr>
          <p:cNvPr id="193" name="矩形"/>
          <p:cNvSpPr>
            <a:spLocks/>
          </p:cNvSpPr>
          <p:nvPr/>
        </p:nvSpPr>
        <p:spPr>
          <a:xfrm>
            <a:off x="7163756" y="2610271"/>
            <a:ext cx="4457162" cy="2592246"/>
          </a:xfrm>
          <a:prstGeom prst="rect">
            <a:avLst/>
          </a:prstGeom>
          <a:solidFill>
            <a:srgbClr val="FFFF99"/>
          </a:solidFill>
          <a:effectLst>
            <a:glow rad="76200">
              <a:srgbClr val="F2C5C5">
                <a:alpha val="50000"/>
              </a:srgbClr>
            </a:glow>
            <a:outerShdw blurRad="76200" dist="12700" dir="2700000" sy="-23000" kx="-800400" algn="bl" rotWithShape="0">
              <a:srgbClr val="000000">
                <a:alpha val="19607"/>
              </a:srgbClr>
            </a:outerShdw>
          </a:effectLst>
          <a:scene3d>
            <a:camera prst="legacyObliqueFront"/>
            <a:lightRig rig="legacyFlat4" dir="t"/>
          </a:scene3d>
          <a:sp3d prstMaterial="legacyMatte">
            <a:bevelT w="13500" h="13500" prst="angle"/>
            <a:bevelB w="13500" h="13500" prst="angle"/>
          </a:sp3d>
        </p:spPr>
        <p:txBody>
          <a:bodyPr vert="horz" wrap="square" lIns="91438" tIns="45719" rIns="91438" bIns="45719" anchor="t" anchorCtr="0">
            <a:prstTxWarp prst="textNoShape">
              <a:avLst/>
            </a:prstTxWarp>
          </a:bodyPr>
          <a:lstStyle/>
          <a:p>
            <a:pPr>
              <a:lnSpc>
                <a:spcPct val="150000"/>
              </a:lnSpc>
            </a:pPr>
            <a:r>
              <a:rPr lang="zh-CN" altLang="en-US" sz="2600" b="1">
                <a:solidFill>
                  <a:srgbClr val="A10000"/>
                </a:solidFill>
                <a:latin typeface="微软雅黑" charset="0"/>
                <a:ea typeface="微软雅黑" charset="0"/>
                <a:cs typeface="微软雅黑" charset="0"/>
              </a:rPr>
              <a:t>涵养水源</a:t>
            </a:r>
          </a:p>
          <a:p>
            <a:pPr>
              <a:lnSpc>
                <a:spcPct val="150000"/>
              </a:lnSpc>
            </a:pPr>
            <a:r>
              <a:rPr lang="zh-CN" altLang="en-US" sz="2600" b="1">
                <a:solidFill>
                  <a:srgbClr val="A10000"/>
                </a:solidFill>
                <a:latin typeface="微软雅黑" charset="0"/>
                <a:ea typeface="微软雅黑" charset="0"/>
                <a:cs typeface="微软雅黑" charset="0"/>
              </a:rPr>
              <a:t>            繁育生物</a:t>
            </a:r>
          </a:p>
          <a:p>
            <a:pPr>
              <a:lnSpc>
                <a:spcPct val="150000"/>
              </a:lnSpc>
            </a:pPr>
            <a:r>
              <a:rPr lang="zh-CN" altLang="en-US" sz="2600" b="1">
                <a:solidFill>
                  <a:srgbClr val="A10000"/>
                </a:solidFill>
                <a:latin typeface="微软雅黑" charset="0"/>
                <a:ea typeface="微软雅黑" charset="0"/>
                <a:cs typeface="微软雅黑" charset="0"/>
              </a:rPr>
              <a:t>                   释氧固碳</a:t>
            </a:r>
          </a:p>
          <a:p>
            <a:pPr>
              <a:lnSpc>
                <a:spcPct val="150000"/>
              </a:lnSpc>
            </a:pPr>
            <a:r>
              <a:rPr lang="zh-CN" altLang="en-US" sz="2600" b="1">
                <a:solidFill>
                  <a:srgbClr val="A10000"/>
                </a:solidFill>
                <a:latin typeface="微软雅黑" charset="0"/>
                <a:ea typeface="微软雅黑" charset="0"/>
                <a:cs typeface="微软雅黑" charset="0"/>
              </a:rPr>
              <a:t>                          净化环境</a:t>
            </a:r>
            <a:endParaRPr lang="zh-CN" altLang="en-US" sz="2600" b="1" dirty="0">
              <a:solidFill>
                <a:srgbClr val="A10000"/>
              </a:solidFill>
              <a:latin typeface="微软雅黑" charset="0"/>
              <a:ea typeface="微软雅黑" charset="0"/>
              <a:cs typeface="微软雅黑" charset="0"/>
            </a:endParaRPr>
          </a:p>
        </p:txBody>
      </p:sp>
      <p:pic>
        <p:nvPicPr>
          <p:cNvPr id="194" name="图片"/>
          <p:cNvPicPr>
            <a:picLocks noChangeAspect="1"/>
          </p:cNvPicPr>
          <p:nvPr/>
        </p:nvPicPr>
        <p:blipFill>
          <a:blip r:embed="rId3" cstate="print"/>
          <a:stretch>
            <a:fillRect/>
          </a:stretch>
        </p:blipFill>
        <p:spPr>
          <a:xfrm>
            <a:off x="9896300" y="6212300"/>
            <a:ext cx="2167040" cy="508715"/>
          </a:xfrm>
          <a:prstGeom prst="rect">
            <a:avLst/>
          </a:prstGeom>
          <a:noFill/>
          <a:ln w="9525" cap="flat" cmpd="sng">
            <a:noFill/>
            <a:prstDash val="solid"/>
            <a:miter/>
          </a:ln>
        </p:spPr>
      </p:pic>
      <p:sp>
        <p:nvSpPr>
          <p:cNvPr id="195" name="矩形"/>
          <p:cNvSpPr>
            <a:spLocks/>
          </p:cNvSpPr>
          <p:nvPr/>
        </p:nvSpPr>
        <p:spPr>
          <a:xfrm>
            <a:off x="1290917" y="49097"/>
            <a:ext cx="8224117" cy="1109596"/>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eaLnBrk="1" fontAlgn="auto" latinLnBrk="0" hangingPunct="1">
              <a:lnSpc>
                <a:spcPct val="10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（一）</a:t>
            </a:r>
            <a:r>
              <a:rPr lang="en-US" altLang="zh-CN"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微软雅黑" charset="0"/>
              </a:rPr>
              <a:t> 推动长江经济带发展，打造生态文明样板</a:t>
            </a:r>
            <a:endPar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sym typeface="Arial" charset="0"/>
            </a:endParaRPr>
          </a:p>
        </p:txBody>
      </p:sp>
      <p:pic>
        <p:nvPicPr>
          <p:cNvPr id="196" name="图片"/>
          <p:cNvPicPr>
            <a:picLocks noChangeAspect="1"/>
          </p:cNvPicPr>
          <p:nvPr/>
        </p:nvPicPr>
        <p:blipFill>
          <a:blip r:embed="rId4" cstate="print"/>
          <a:srcRect l="891" t="2796" r="977" b="15354"/>
          <a:stretch>
            <a:fillRect/>
          </a:stretch>
        </p:blipFill>
        <p:spPr>
          <a:xfrm>
            <a:off x="655643" y="2335133"/>
            <a:ext cx="6333538" cy="3728959"/>
          </a:xfrm>
          <a:prstGeom prst="rect">
            <a:avLst/>
          </a:prstGeom>
          <a:noFill/>
          <a:ln w="9525" cap="flat" cmpd="sng">
            <a:noFill/>
            <a:prstDash val="solid"/>
            <a:miter/>
          </a:ln>
        </p:spPr>
      </p:pic>
    </p:spTree>
    <p:extLst>
      <p:ext uri="{BB962C8B-B14F-4D97-AF65-F5344CB8AC3E}">
        <p14:creationId xmlns:p14="http://schemas.microsoft.com/office/powerpoint/2010/main" val="2068217930"/>
      </p:ext>
    </p:extLst>
  </p:cSld>
  <p:clrMapOvr>
    <a:masterClrMapping/>
  </p:clrMapOvr>
  <p:transition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barn(outVertical)">
                                      <p:cBhvr>
                                        <p:cTn id="7" dur="500"/>
                                        <p:tgtEl>
                                          <p:spTgt spid="19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wipe(left)">
                                      <p:cBhvr>
                                        <p:cTn id="10" dur="500"/>
                                        <p:tgtEl>
                                          <p:spTgt spid="1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9"/>
                                        </p:tgtEl>
                                        <p:attrNameLst>
                                          <p:attrName>style.visibility</p:attrName>
                                        </p:attrNameLst>
                                      </p:cBhvr>
                                      <p:to>
                                        <p:strVal val="visible"/>
                                      </p:to>
                                    </p:set>
                                    <p:anim calcmode="lin" valueType="num">
                                      <p:cBhvr additive="base">
                                        <p:cTn id="15" dur="500" fill="hold"/>
                                        <p:tgtEl>
                                          <p:spTgt spid="189"/>
                                        </p:tgtEl>
                                        <p:attrNameLst>
                                          <p:attrName>ppt_x</p:attrName>
                                        </p:attrNameLst>
                                      </p:cBhvr>
                                      <p:tavLst>
                                        <p:tav tm="0">
                                          <p:val>
                                            <p:strVal val="#ppt_x"/>
                                          </p:val>
                                        </p:tav>
                                        <p:tav tm="100000">
                                          <p:val>
                                            <p:strVal val="#ppt_x"/>
                                          </p:val>
                                        </p:tav>
                                      </p:tavLst>
                                    </p:anim>
                                    <p:anim calcmode="lin" valueType="num">
                                      <p:cBhvr additive="base">
                                        <p:cTn id="16"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1000"/>
                                        <p:tgtEl>
                                          <p:spTgt spid="196"/>
                                        </p:tgtEl>
                                      </p:cBhvr>
                                    </p:animEffect>
                                    <p:anim calcmode="lin" valueType="num">
                                      <p:cBhvr>
                                        <p:cTn id="22" dur="1000" fill="hold"/>
                                        <p:tgtEl>
                                          <p:spTgt spid="196"/>
                                        </p:tgtEl>
                                        <p:attrNameLst>
                                          <p:attrName>ppt_x</p:attrName>
                                        </p:attrNameLst>
                                      </p:cBhvr>
                                      <p:tavLst>
                                        <p:tav tm="0">
                                          <p:val>
                                            <p:strVal val="#ppt_x"/>
                                          </p:val>
                                        </p:tav>
                                        <p:tav tm="100000">
                                          <p:val>
                                            <p:strVal val="#ppt_x"/>
                                          </p:val>
                                        </p:tav>
                                      </p:tavLst>
                                    </p:anim>
                                    <p:anim calcmode="lin" valueType="num">
                                      <p:cBhvr>
                                        <p:cTn id="23"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1000"/>
                                        <p:tgtEl>
                                          <p:spTgt spid="193"/>
                                        </p:tgtEl>
                                      </p:cBhvr>
                                    </p:animEffect>
                                    <p:anim calcmode="lin" valueType="num">
                                      <p:cBhvr>
                                        <p:cTn id="29" dur="1000" fill="hold"/>
                                        <p:tgtEl>
                                          <p:spTgt spid="193"/>
                                        </p:tgtEl>
                                        <p:attrNameLst>
                                          <p:attrName>ppt_x</p:attrName>
                                        </p:attrNameLst>
                                      </p:cBhvr>
                                      <p:tavLst>
                                        <p:tav tm="0">
                                          <p:val>
                                            <p:strVal val="#ppt_x"/>
                                          </p:val>
                                        </p:tav>
                                        <p:tav tm="100000">
                                          <p:val>
                                            <p:strVal val="#ppt_x"/>
                                          </p:val>
                                        </p:tav>
                                      </p:tavLst>
                                    </p:anim>
                                    <p:anim calcmode="lin" valueType="num">
                                      <p:cBhvr>
                                        <p:cTn id="30"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2" grpId="0" animBg="1"/>
      <p:bldP spid="193" grpId="0" animBg="1"/>
      <p:bldP spid="1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03" name="矩形"/>
          <p:cNvSpPr>
            <a:spLocks/>
          </p:cNvSpPr>
          <p:nvPr/>
        </p:nvSpPr>
        <p:spPr>
          <a:xfrm>
            <a:off x="1226372" y="162140"/>
            <a:ext cx="8573427" cy="97691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zh-CN" altLang="en-US" sz="2800" b="1"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（二）</a:t>
            </a:r>
            <a:r>
              <a:rPr lang="zh-CN" altLang="en-US" sz="2800" b="1" i="0" u="none" strike="noStrike" kern="0" cap="none" spc="0" baseline="0">
                <a:gradFill>
                  <a:gsLst>
                    <a:gs pos="80000">
                      <a:srgbClr val="D70000"/>
                    </a:gs>
                    <a:gs pos="30000">
                      <a:srgbClr val="FF3300"/>
                    </a:gs>
                  </a:gsLst>
                  <a:lin ang="5400000" scaled="0"/>
                </a:gradFill>
                <a:latin typeface="微软雅黑" charset="0"/>
                <a:ea typeface="微软雅黑" charset="0"/>
                <a:cs typeface="微软雅黑" charset="0"/>
              </a:rPr>
              <a:t>推动长江经济带发展，促进经济提质增效升级</a:t>
            </a:r>
            <a:endParaRPr lang="zh-CN" altLang="en-US" sz="2800" u="none" strike="noStrike" kern="1200" cap="none" spc="0" baseline="0">
              <a:solidFill>
                <a:schemeClr val="tx1"/>
              </a:solidFill>
              <a:latin typeface="Arial" charset="0"/>
              <a:ea typeface="微软雅黑" charset="0"/>
              <a:cs typeface="Open Sans" pitchFamily="34" charset="0"/>
              <a:sym typeface="Arial" charset="0"/>
            </a:endParaRPr>
          </a:p>
        </p:txBody>
      </p:sp>
      <p:grpSp>
        <p:nvGrpSpPr>
          <p:cNvPr id="216" name="组合"/>
          <p:cNvGrpSpPr>
            <a:grpSpLocks/>
          </p:cNvGrpSpPr>
          <p:nvPr/>
        </p:nvGrpSpPr>
        <p:grpSpPr>
          <a:xfrm>
            <a:off x="1555765" y="1428247"/>
            <a:ext cx="2952327" cy="1813948"/>
            <a:chOff x="1555765" y="1428247"/>
            <a:chExt cx="2952327" cy="1813948"/>
          </a:xfrm>
        </p:grpSpPr>
        <p:sp>
          <p:nvSpPr>
            <p:cNvPr id="204" name="圆角矩形"/>
            <p:cNvSpPr>
              <a:spLocks/>
            </p:cNvSpPr>
            <p:nvPr/>
          </p:nvSpPr>
          <p:spPr>
            <a:xfrm>
              <a:off x="1555765" y="1428247"/>
              <a:ext cx="2808309" cy="463579"/>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205" name="圆角矩形"/>
            <p:cNvSpPr>
              <a:spLocks/>
            </p:cNvSpPr>
            <p:nvPr/>
          </p:nvSpPr>
          <p:spPr>
            <a:xfrm>
              <a:off x="1555765" y="2045175"/>
              <a:ext cx="2952327" cy="1197020"/>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210" name="组合"/>
            <p:cNvGrpSpPr>
              <a:grpSpLocks/>
            </p:cNvGrpSpPr>
            <p:nvPr/>
          </p:nvGrpSpPr>
          <p:grpSpPr>
            <a:xfrm rot="16200000">
              <a:off x="1789312" y="1874304"/>
              <a:ext cx="527587" cy="130583"/>
              <a:chOff x="1789312" y="1874304"/>
              <a:chExt cx="527587" cy="130583"/>
            </a:xfrm>
          </p:grpSpPr>
          <p:sp>
            <p:nvSpPr>
              <p:cNvPr id="206" name="椭圆"/>
              <p:cNvSpPr>
                <a:spLocks/>
              </p:cNvSpPr>
              <p:nvPr/>
            </p:nvSpPr>
            <p:spPr>
              <a:xfrm>
                <a:off x="1789312" y="1874304"/>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07" name="椭圆"/>
              <p:cNvSpPr>
                <a:spLocks/>
              </p:cNvSpPr>
              <p:nvPr/>
            </p:nvSpPr>
            <p:spPr>
              <a:xfrm>
                <a:off x="2186316" y="1874304"/>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08" name="圆角矩形"/>
              <p:cNvSpPr>
                <a:spLocks/>
              </p:cNvSpPr>
              <p:nvPr/>
            </p:nvSpPr>
            <p:spPr>
              <a:xfrm rot="16200000">
                <a:off x="2050975" y="1783970"/>
                <a:ext cx="18652" cy="351940"/>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09" name="圆角矩形"/>
              <p:cNvSpPr>
                <a:spLocks/>
              </p:cNvSpPr>
              <p:nvPr/>
            </p:nvSpPr>
            <p:spPr>
              <a:xfrm rot="16200000">
                <a:off x="2050977" y="1733928"/>
                <a:ext cx="18654"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nvGrpSpPr>
            <p:cNvPr id="215" name="组合"/>
            <p:cNvGrpSpPr>
              <a:grpSpLocks/>
            </p:cNvGrpSpPr>
            <p:nvPr/>
          </p:nvGrpSpPr>
          <p:grpSpPr>
            <a:xfrm rot="16200000">
              <a:off x="3661520" y="1874304"/>
              <a:ext cx="527586" cy="130584"/>
              <a:chOff x="3661520" y="1874304"/>
              <a:chExt cx="527586" cy="130584"/>
            </a:xfrm>
          </p:grpSpPr>
          <p:sp>
            <p:nvSpPr>
              <p:cNvPr id="211" name="椭圆"/>
              <p:cNvSpPr>
                <a:spLocks/>
              </p:cNvSpPr>
              <p:nvPr/>
            </p:nvSpPr>
            <p:spPr>
              <a:xfrm>
                <a:off x="3661520" y="1874304"/>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12" name="椭圆"/>
              <p:cNvSpPr>
                <a:spLocks/>
              </p:cNvSpPr>
              <p:nvPr/>
            </p:nvSpPr>
            <p:spPr>
              <a:xfrm>
                <a:off x="4058523" y="1874305"/>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13" name="圆角矩形"/>
              <p:cNvSpPr>
                <a:spLocks/>
              </p:cNvSpPr>
              <p:nvPr/>
            </p:nvSpPr>
            <p:spPr>
              <a:xfrm rot="16200000">
                <a:off x="3923183" y="1783970"/>
                <a:ext cx="18652" cy="351939"/>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14" name="圆角矩形"/>
              <p:cNvSpPr>
                <a:spLocks/>
              </p:cNvSpPr>
              <p:nvPr/>
            </p:nvSpPr>
            <p:spPr>
              <a:xfrm rot="16200000">
                <a:off x="3923184" y="1733927"/>
                <a:ext cx="18653" cy="351940"/>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sp>
        <p:nvSpPr>
          <p:cNvPr id="217" name="矩形"/>
          <p:cNvSpPr>
            <a:spLocks/>
          </p:cNvSpPr>
          <p:nvPr/>
        </p:nvSpPr>
        <p:spPr>
          <a:xfrm>
            <a:off x="1656678" y="2258965"/>
            <a:ext cx="2707400" cy="769438"/>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defTabSz="914273">
              <a:lnSpc>
                <a:spcPct val="11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长江经济带国土面积占全国的</a:t>
            </a:r>
            <a:r>
              <a:rPr lang="en-US" altLang="zh-CN" sz="2000" u="none" strike="noStrike" kern="1200" cap="none" spc="0" baseline="0" dirty="0">
                <a:solidFill>
                  <a:schemeClr val="accent2"/>
                </a:solidFill>
                <a:latin typeface="微软雅黑" charset="0"/>
                <a:ea typeface="微软雅黑" charset="0"/>
                <a:cs typeface="微软雅黑" charset="0"/>
              </a:rPr>
              <a:t>21.4%</a:t>
            </a:r>
            <a:endParaRPr lang="zh-CN" altLang="en-US" sz="2000" b="1" u="none" strike="noStrike" kern="1200" cap="all" spc="0" baseline="0" dirty="0">
              <a:ln w="8953" cap="flat">
                <a:solidFill>
                  <a:srgbClr val="536537"/>
                </a:solidFill>
                <a:prstDash val="solid"/>
                <a:round/>
              </a:ln>
              <a:solidFill>
                <a:schemeClr val="accent2"/>
              </a:solidFill>
              <a:effectLst>
                <a:reflection blurRad="12700" stA="28000" endPos="45000" dist="952" dir="5400000" sy="-100000"/>
              </a:effectLst>
            </a:endParaRPr>
          </a:p>
        </p:txBody>
      </p:sp>
      <p:grpSp>
        <p:nvGrpSpPr>
          <p:cNvPr id="230" name="组合"/>
          <p:cNvGrpSpPr>
            <a:grpSpLocks/>
          </p:cNvGrpSpPr>
          <p:nvPr/>
        </p:nvGrpSpPr>
        <p:grpSpPr>
          <a:xfrm>
            <a:off x="4801048" y="1428247"/>
            <a:ext cx="2952328" cy="1813948"/>
            <a:chOff x="4801048" y="1428247"/>
            <a:chExt cx="2952328" cy="1813948"/>
          </a:xfrm>
        </p:grpSpPr>
        <p:sp>
          <p:nvSpPr>
            <p:cNvPr id="218" name="圆角矩形"/>
            <p:cNvSpPr>
              <a:spLocks/>
            </p:cNvSpPr>
            <p:nvPr/>
          </p:nvSpPr>
          <p:spPr>
            <a:xfrm>
              <a:off x="4801048" y="1428247"/>
              <a:ext cx="2808311" cy="463579"/>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219" name="圆角矩形"/>
            <p:cNvSpPr>
              <a:spLocks/>
            </p:cNvSpPr>
            <p:nvPr/>
          </p:nvSpPr>
          <p:spPr>
            <a:xfrm>
              <a:off x="4801048" y="2045175"/>
              <a:ext cx="2952328" cy="1197020"/>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224" name="组合"/>
            <p:cNvGrpSpPr>
              <a:grpSpLocks/>
            </p:cNvGrpSpPr>
            <p:nvPr/>
          </p:nvGrpSpPr>
          <p:grpSpPr>
            <a:xfrm rot="16200000">
              <a:off x="5034594" y="1874304"/>
              <a:ext cx="527587" cy="130583"/>
              <a:chOff x="5034594" y="1874304"/>
              <a:chExt cx="527587" cy="130583"/>
            </a:xfrm>
          </p:grpSpPr>
          <p:sp>
            <p:nvSpPr>
              <p:cNvPr id="220" name="椭圆"/>
              <p:cNvSpPr>
                <a:spLocks/>
              </p:cNvSpPr>
              <p:nvPr/>
            </p:nvSpPr>
            <p:spPr>
              <a:xfrm>
                <a:off x="5034594" y="1874304"/>
                <a:ext cx="130584"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21" name="椭圆"/>
              <p:cNvSpPr>
                <a:spLocks/>
              </p:cNvSpPr>
              <p:nvPr/>
            </p:nvSpPr>
            <p:spPr>
              <a:xfrm>
                <a:off x="5431597" y="1874304"/>
                <a:ext cx="130584"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22" name="圆角矩形"/>
              <p:cNvSpPr>
                <a:spLocks/>
              </p:cNvSpPr>
              <p:nvPr/>
            </p:nvSpPr>
            <p:spPr>
              <a:xfrm rot="16200000">
                <a:off x="5296259" y="1783969"/>
                <a:ext cx="18652"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23" name="圆角矩形"/>
              <p:cNvSpPr>
                <a:spLocks/>
              </p:cNvSpPr>
              <p:nvPr/>
            </p:nvSpPr>
            <p:spPr>
              <a:xfrm rot="16200000">
                <a:off x="5296259" y="1733926"/>
                <a:ext cx="18653"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nvGrpSpPr>
            <p:cNvPr id="229" name="组合"/>
            <p:cNvGrpSpPr>
              <a:grpSpLocks/>
            </p:cNvGrpSpPr>
            <p:nvPr/>
          </p:nvGrpSpPr>
          <p:grpSpPr>
            <a:xfrm rot="16200000">
              <a:off x="6906802" y="1874304"/>
              <a:ext cx="527586" cy="130584"/>
              <a:chOff x="6906802" y="1874304"/>
              <a:chExt cx="527586" cy="130584"/>
            </a:xfrm>
          </p:grpSpPr>
          <p:sp>
            <p:nvSpPr>
              <p:cNvPr id="225" name="椭圆"/>
              <p:cNvSpPr>
                <a:spLocks/>
              </p:cNvSpPr>
              <p:nvPr/>
            </p:nvSpPr>
            <p:spPr>
              <a:xfrm>
                <a:off x="6906802" y="1874304"/>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26" name="椭圆"/>
              <p:cNvSpPr>
                <a:spLocks/>
              </p:cNvSpPr>
              <p:nvPr/>
            </p:nvSpPr>
            <p:spPr>
              <a:xfrm>
                <a:off x="7303806" y="1874305"/>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27" name="圆角矩形"/>
              <p:cNvSpPr>
                <a:spLocks/>
              </p:cNvSpPr>
              <p:nvPr/>
            </p:nvSpPr>
            <p:spPr>
              <a:xfrm rot="16200000">
                <a:off x="7168466" y="1783969"/>
                <a:ext cx="18653"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28" name="圆角矩形"/>
              <p:cNvSpPr>
                <a:spLocks/>
              </p:cNvSpPr>
              <p:nvPr/>
            </p:nvSpPr>
            <p:spPr>
              <a:xfrm rot="16200000">
                <a:off x="7168466" y="1733926"/>
                <a:ext cx="18654"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sp>
        <p:nvSpPr>
          <p:cNvPr id="231" name="矩形"/>
          <p:cNvSpPr>
            <a:spLocks/>
          </p:cNvSpPr>
          <p:nvPr/>
        </p:nvSpPr>
        <p:spPr>
          <a:xfrm>
            <a:off x="4770520" y="2503734"/>
            <a:ext cx="2982856" cy="430884"/>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ctr" defTabSz="914273">
              <a:lnSpc>
                <a:spcPct val="11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集聚全国</a:t>
            </a:r>
            <a:r>
              <a:rPr lang="en-US" altLang="zh-CN" sz="2000" u="none" strike="noStrike" kern="1200" cap="none" spc="0" baseline="0" dirty="0">
                <a:solidFill>
                  <a:schemeClr val="accent2"/>
                </a:solidFill>
                <a:latin typeface="微软雅黑" charset="0"/>
                <a:ea typeface="微软雅黑" charset="0"/>
                <a:cs typeface="微软雅黑" charset="0"/>
              </a:rPr>
              <a:t>42.8%</a:t>
            </a:r>
            <a:r>
              <a:rPr lang="zh-CN" altLang="en-US" sz="2000" u="none" strike="noStrike" kern="1200" cap="none" spc="0" baseline="0" dirty="0">
                <a:solidFill>
                  <a:schemeClr val="tx1"/>
                </a:solidFill>
                <a:latin typeface="微软雅黑" charset="0"/>
                <a:ea typeface="微软雅黑" charset="0"/>
                <a:cs typeface="微软雅黑" charset="0"/>
              </a:rPr>
              <a:t>的人口</a:t>
            </a:r>
            <a:endParaRPr lang="zh-CN" altLang="en-US" sz="2000" b="1" u="none" strike="noStrike" kern="1200" cap="all" spc="0" baseline="0" dirty="0">
              <a:ln w="8953" cap="flat">
                <a:solidFill>
                  <a:srgbClr val="536537"/>
                </a:solidFill>
                <a:prstDash val="solid"/>
                <a:round/>
              </a:ln>
              <a:gradFill>
                <a:gsLst>
                  <a:gs pos="0">
                    <a:srgbClr val="365111"/>
                  </a:gs>
                  <a:gs pos="43000">
                    <a:srgbClr val="7BAE2B"/>
                  </a:gs>
                  <a:gs pos="48000">
                    <a:srgbClr val="73A029"/>
                  </a:gs>
                  <a:gs pos="100000">
                    <a:srgbClr val="365111"/>
                  </a:gs>
                </a:gsLst>
                <a:lin ang="5400000" scaled="0"/>
              </a:gradFill>
              <a:effectLst>
                <a:reflection blurRad="12700" stA="28000" endPos="45000" dist="952" dir="5400000" sy="-100000"/>
              </a:effectLst>
              <a:latin typeface="Times New Roman" charset="0"/>
              <a:ea typeface="宋体" charset="0"/>
              <a:cs typeface="Times New Roman" charset="0"/>
            </a:endParaRPr>
          </a:p>
        </p:txBody>
      </p:sp>
      <p:grpSp>
        <p:nvGrpSpPr>
          <p:cNvPr id="244" name="组合"/>
          <p:cNvGrpSpPr>
            <a:grpSpLocks/>
          </p:cNvGrpSpPr>
          <p:nvPr/>
        </p:nvGrpSpPr>
        <p:grpSpPr>
          <a:xfrm>
            <a:off x="8157244" y="1428247"/>
            <a:ext cx="2952328" cy="1813948"/>
            <a:chOff x="8157244" y="1428247"/>
            <a:chExt cx="2952328" cy="1813948"/>
          </a:xfrm>
        </p:grpSpPr>
        <p:sp>
          <p:nvSpPr>
            <p:cNvPr id="232" name="圆角矩形"/>
            <p:cNvSpPr>
              <a:spLocks/>
            </p:cNvSpPr>
            <p:nvPr/>
          </p:nvSpPr>
          <p:spPr>
            <a:xfrm>
              <a:off x="8157244" y="1428247"/>
              <a:ext cx="2808311" cy="463579"/>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233" name="圆角矩形"/>
            <p:cNvSpPr>
              <a:spLocks/>
            </p:cNvSpPr>
            <p:nvPr/>
          </p:nvSpPr>
          <p:spPr>
            <a:xfrm>
              <a:off x="8157244" y="2045175"/>
              <a:ext cx="2952328" cy="1197020"/>
            </a:xfrm>
            <a:prstGeom prst="roundRect">
              <a:avLst>
                <a:gd name="adj" fmla="val 11273"/>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grpSp>
          <p:nvGrpSpPr>
            <p:cNvPr id="238" name="组合"/>
            <p:cNvGrpSpPr>
              <a:grpSpLocks/>
            </p:cNvGrpSpPr>
            <p:nvPr/>
          </p:nvGrpSpPr>
          <p:grpSpPr>
            <a:xfrm rot="16200000">
              <a:off x="8390790" y="1874304"/>
              <a:ext cx="527588" cy="130583"/>
              <a:chOff x="8390790" y="1874304"/>
              <a:chExt cx="527588" cy="130583"/>
            </a:xfrm>
          </p:grpSpPr>
          <p:sp>
            <p:nvSpPr>
              <p:cNvPr id="234" name="椭圆"/>
              <p:cNvSpPr>
                <a:spLocks/>
              </p:cNvSpPr>
              <p:nvPr/>
            </p:nvSpPr>
            <p:spPr>
              <a:xfrm>
                <a:off x="8390790" y="1874304"/>
                <a:ext cx="130584"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35" name="椭圆"/>
              <p:cNvSpPr>
                <a:spLocks/>
              </p:cNvSpPr>
              <p:nvPr/>
            </p:nvSpPr>
            <p:spPr>
              <a:xfrm>
                <a:off x="8787794" y="1874304"/>
                <a:ext cx="130584"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36" name="圆角矩形"/>
              <p:cNvSpPr>
                <a:spLocks/>
              </p:cNvSpPr>
              <p:nvPr/>
            </p:nvSpPr>
            <p:spPr>
              <a:xfrm rot="16200000">
                <a:off x="8652455" y="1783969"/>
                <a:ext cx="18653" cy="351940"/>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37" name="圆角矩形"/>
              <p:cNvSpPr>
                <a:spLocks/>
              </p:cNvSpPr>
              <p:nvPr/>
            </p:nvSpPr>
            <p:spPr>
              <a:xfrm rot="16200000">
                <a:off x="8652455" y="1733927"/>
                <a:ext cx="18652" cy="351940"/>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nvGrpSpPr>
            <p:cNvPr id="243" name="组合"/>
            <p:cNvGrpSpPr>
              <a:grpSpLocks/>
            </p:cNvGrpSpPr>
            <p:nvPr/>
          </p:nvGrpSpPr>
          <p:grpSpPr>
            <a:xfrm rot="16200000">
              <a:off x="10262999" y="1874304"/>
              <a:ext cx="527586" cy="130584"/>
              <a:chOff x="10262999" y="1874304"/>
              <a:chExt cx="527586" cy="130584"/>
            </a:xfrm>
          </p:grpSpPr>
          <p:sp>
            <p:nvSpPr>
              <p:cNvPr id="239" name="椭圆"/>
              <p:cNvSpPr>
                <a:spLocks/>
              </p:cNvSpPr>
              <p:nvPr/>
            </p:nvSpPr>
            <p:spPr>
              <a:xfrm>
                <a:off x="10262999" y="1874304"/>
                <a:ext cx="130583"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40" name="椭圆"/>
              <p:cNvSpPr>
                <a:spLocks/>
              </p:cNvSpPr>
              <p:nvPr/>
            </p:nvSpPr>
            <p:spPr>
              <a:xfrm>
                <a:off x="10660001" y="1874305"/>
                <a:ext cx="130584" cy="130583"/>
              </a:xfrm>
              <a:prstGeom prst="ellipse">
                <a:avLst/>
              </a:prstGeom>
              <a:gradFill rotWithShape="1">
                <a:gsLst>
                  <a:gs pos="58999">
                    <a:srgbClr val="000000">
                      <a:lumMod val="75000"/>
                      <a:lumOff val="25000"/>
                      <a:alpha val="100000"/>
                    </a:srgbClr>
                  </a:gs>
                  <a:gs pos="100000">
                    <a:srgbClr val="000000">
                      <a:lumMod val="65000"/>
                      <a:lumOff val="35000"/>
                      <a:alpha val="100000"/>
                    </a:srgbClr>
                  </a:gs>
                </a:gsLst>
                <a:path path="shape"/>
              </a:gradFill>
              <a:ln w="15875" cap="rnd" cmpd="sng">
                <a:noFill/>
                <a:prstDash val="solid"/>
                <a:round/>
              </a:ln>
            </p:spPr>
          </p:sp>
          <p:sp>
            <p:nvSpPr>
              <p:cNvPr id="241" name="圆角矩形"/>
              <p:cNvSpPr>
                <a:spLocks/>
              </p:cNvSpPr>
              <p:nvPr/>
            </p:nvSpPr>
            <p:spPr>
              <a:xfrm rot="16200000">
                <a:off x="10524663" y="1783969"/>
                <a:ext cx="18652" cy="351941"/>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4000">
                      <a:srgbClr val="FFFFFF">
                        <a:lumMod val="75000"/>
                        <a:alpha val="100000"/>
                      </a:srgbClr>
                    </a:gs>
                    <a:gs pos="78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sp>
            <p:nvSpPr>
              <p:cNvPr id="242" name="圆角矩形"/>
              <p:cNvSpPr>
                <a:spLocks/>
              </p:cNvSpPr>
              <p:nvPr/>
            </p:nvSpPr>
            <p:spPr>
              <a:xfrm rot="16200000">
                <a:off x="10524662" y="1733929"/>
                <a:ext cx="18655" cy="351939"/>
              </a:xfrm>
              <a:prstGeom prst="roundRect">
                <a:avLst>
                  <a:gd name="adj" fmla="val 50000"/>
                </a:avLst>
              </a:prstGeom>
              <a:gradFill rotWithShape="1">
                <a:gsLst>
                  <a:gs pos="74000">
                    <a:srgbClr val="FFFFFF">
                      <a:alpha val="100000"/>
                    </a:srgbClr>
                  </a:gs>
                  <a:gs pos="52000">
                    <a:srgbClr val="FFFFFF">
                      <a:lumMod val="85000"/>
                      <a:alpha val="100000"/>
                    </a:srgbClr>
                  </a:gs>
                  <a:gs pos="23000">
                    <a:srgbClr val="FFFFFF">
                      <a:lumMod val="65000"/>
                      <a:alpha val="100000"/>
                    </a:srgbClr>
                  </a:gs>
                  <a:gs pos="0">
                    <a:srgbClr val="FFFFFF">
                      <a:lumMod val="50000"/>
                      <a:alpha val="100000"/>
                    </a:srgbClr>
                  </a:gs>
                  <a:gs pos="100000">
                    <a:srgbClr val="FFFFFF">
                      <a:lumMod val="65000"/>
                      <a:alpha val="100000"/>
                    </a:srgbClr>
                  </a:gs>
                </a:gsLst>
                <a:lin ang="5400000" scaled="1"/>
              </a:gradFill>
              <a:ln w="12700" cap="rnd" cmpd="sng">
                <a:gradFill rotWithShape="1">
                  <a:gsLst>
                    <a:gs pos="0">
                      <a:srgbClr val="FFFFFF">
                        <a:lumMod val="65000"/>
                        <a:alpha val="100000"/>
                      </a:srgbClr>
                    </a:gs>
                    <a:gs pos="43000">
                      <a:srgbClr val="FFFFFF">
                        <a:lumMod val="75000"/>
                        <a:alpha val="100000"/>
                      </a:srgbClr>
                    </a:gs>
                    <a:gs pos="79000">
                      <a:srgbClr val="FFFFFF">
                        <a:alpha val="100000"/>
                      </a:srgbClr>
                    </a:gs>
                    <a:gs pos="61000">
                      <a:srgbClr val="FFFFFF">
                        <a:alpha val="100000"/>
                      </a:srgbClr>
                    </a:gs>
                    <a:gs pos="100000">
                      <a:srgbClr val="FFFFFF">
                        <a:lumMod val="65000"/>
                        <a:alpha val="100000"/>
                      </a:srgbClr>
                    </a:gs>
                  </a:gsLst>
                  <a:lin ang="5400000" scaled="1"/>
                </a:gradFill>
                <a:prstDash val="solid"/>
                <a:round/>
              </a:ln>
              <a:effectLst>
                <a:outerShdw blurRad="25400" sx="102000" sy="102000" algn="ctr" rotWithShape="0">
                  <a:srgbClr val="000000">
                    <a:alpha val="39607"/>
                  </a:srgbClr>
                </a:outerShdw>
              </a:effectLst>
            </p:spPr>
          </p:sp>
        </p:grpSp>
      </p:grpSp>
      <p:sp>
        <p:nvSpPr>
          <p:cNvPr id="245" name="矩形"/>
          <p:cNvSpPr>
            <a:spLocks/>
          </p:cNvSpPr>
          <p:nvPr/>
        </p:nvSpPr>
        <p:spPr>
          <a:xfrm>
            <a:off x="8064555" y="2258965"/>
            <a:ext cx="2993687" cy="769438"/>
          </a:xfrm>
          <a:prstGeom prst="rect">
            <a:avLst/>
          </a:prstGeom>
          <a:noFill/>
          <a:ln w="9525" cap="flat" cmpd="sng">
            <a:noFill/>
            <a:prstDash val="solid"/>
            <a:miter/>
          </a:ln>
        </p:spPr>
        <p:txBody>
          <a:bodyPr vert="horz" wrap="square" lIns="91438" tIns="45719" rIns="91438" bIns="45719" anchor="t" anchorCtr="0">
            <a:prstTxWarp prst="textNoShape">
              <a:avLst/>
            </a:prstTxWarp>
          </a:bodyPr>
          <a:lstStyle/>
          <a:p>
            <a:pPr marL="0" indent="0" algn="l" defTabSz="914273">
              <a:lnSpc>
                <a:spcPct val="110000"/>
              </a:lnSpc>
              <a:spcBef>
                <a:spcPts val="0"/>
              </a:spcBef>
              <a:spcAft>
                <a:spcPts val="0"/>
              </a:spcAft>
              <a:buNone/>
            </a:pPr>
            <a:r>
              <a:rPr lang="zh-CN" altLang="en-US" sz="2000" u="none" strike="noStrike" kern="1200" cap="none" spc="0" baseline="0" dirty="0">
                <a:solidFill>
                  <a:schemeClr val="tx1"/>
                </a:solidFill>
                <a:latin typeface="微软雅黑" charset="0"/>
                <a:ea typeface="微软雅黑" charset="0"/>
                <a:cs typeface="微软雅黑" charset="0"/>
              </a:rPr>
              <a:t>创造</a:t>
            </a:r>
            <a:r>
              <a:rPr lang="en-US" altLang="zh-CN" sz="2000" u="none" strike="noStrike" kern="1200" cap="none" spc="0" baseline="0" dirty="0">
                <a:solidFill>
                  <a:schemeClr val="accent2"/>
                </a:solidFill>
                <a:latin typeface="微软雅黑" charset="0"/>
                <a:ea typeface="微软雅黑" charset="0"/>
                <a:cs typeface="微软雅黑" charset="0"/>
              </a:rPr>
              <a:t>45.2%</a:t>
            </a:r>
            <a:r>
              <a:rPr lang="zh-CN" altLang="en-US" sz="2000" u="none" strike="noStrike" kern="1200" cap="none" spc="0" baseline="0" dirty="0">
                <a:solidFill>
                  <a:schemeClr val="tx1"/>
                </a:solidFill>
                <a:latin typeface="微软雅黑" charset="0"/>
                <a:ea typeface="微软雅黑" charset="0"/>
                <a:cs typeface="微软雅黑" charset="0"/>
              </a:rPr>
              <a:t>的国内生产总值；</a:t>
            </a:r>
            <a:r>
              <a:rPr lang="en-US" altLang="zh-CN" sz="2000" u="none" strike="noStrike" kern="1200" cap="none" spc="0" baseline="0" dirty="0">
                <a:solidFill>
                  <a:schemeClr val="accent2"/>
                </a:solidFill>
                <a:latin typeface="微软雅黑" charset="0"/>
                <a:ea typeface="微软雅黑" charset="0"/>
                <a:cs typeface="微软雅黑" charset="0"/>
              </a:rPr>
              <a:t>43.7%</a:t>
            </a:r>
            <a:r>
              <a:rPr lang="zh-CN" altLang="en-US" sz="2000" u="none" strike="noStrike" kern="1200" cap="none" spc="0" baseline="0" dirty="0">
                <a:solidFill>
                  <a:schemeClr val="tx1"/>
                </a:solidFill>
                <a:latin typeface="微软雅黑" charset="0"/>
                <a:ea typeface="微软雅黑" charset="0"/>
                <a:cs typeface="微软雅黑" charset="0"/>
              </a:rPr>
              <a:t>的进出口总额</a:t>
            </a:r>
            <a:endParaRPr lang="zh-CN" altLang="en-US" sz="2000" b="1" u="none" strike="noStrike" kern="1200" cap="all" spc="0" baseline="0" dirty="0">
              <a:ln w="8953" cap="flat">
                <a:solidFill>
                  <a:srgbClr val="536537"/>
                </a:solidFill>
                <a:prstDash val="solid"/>
                <a:round/>
              </a:ln>
              <a:gradFill>
                <a:gsLst>
                  <a:gs pos="0">
                    <a:srgbClr val="365111"/>
                  </a:gs>
                  <a:gs pos="43000">
                    <a:srgbClr val="7BAE2B"/>
                  </a:gs>
                  <a:gs pos="48000">
                    <a:srgbClr val="73A029"/>
                  </a:gs>
                  <a:gs pos="100000">
                    <a:srgbClr val="365111"/>
                  </a:gs>
                </a:gsLst>
                <a:lin ang="5400000" scaled="0"/>
              </a:gradFill>
              <a:effectLst>
                <a:reflection blurRad="12700" stA="28000" endPos="45000" dist="952" dir="5400000" sy="-100000"/>
              </a:effectLst>
              <a:latin typeface="Times New Roman" charset="0"/>
              <a:ea typeface="宋体" charset="0"/>
              <a:cs typeface="Times New Roman" charset="0"/>
            </a:endParaRPr>
          </a:p>
        </p:txBody>
      </p:sp>
      <p:sp>
        <p:nvSpPr>
          <p:cNvPr id="246" name="矩形"/>
          <p:cNvSpPr>
            <a:spLocks/>
          </p:cNvSpPr>
          <p:nvPr/>
        </p:nvSpPr>
        <p:spPr>
          <a:xfrm>
            <a:off x="1229831" y="3757831"/>
            <a:ext cx="10151759" cy="2578424"/>
          </a:xfrm>
          <a:prstGeom prst="rect">
            <a:avLst/>
          </a:prstGeom>
          <a:gradFill rotWithShape="1">
            <a:gsLst>
              <a:gs pos="100000">
                <a:srgbClr val="FFFFFF">
                  <a:alpha val="100000"/>
                </a:srgbClr>
              </a:gs>
              <a:gs pos="0">
                <a:srgbClr val="EEEEEE">
                  <a:alpha val="100000"/>
                </a:srgbClr>
              </a:gs>
            </a:gsLst>
            <a:lin ang="8100000" scaled="1"/>
          </a:gradFill>
          <a:ln w="19050" cap="rnd" cmpd="sng">
            <a:gradFill rotWithShape="1">
              <a:gsLst>
                <a:gs pos="0">
                  <a:srgbClr val="A53010">
                    <a:lumMod val="5000"/>
                    <a:lumOff val="95000"/>
                    <a:alpha val="100000"/>
                  </a:srgbClr>
                </a:gs>
                <a:gs pos="100000">
                  <a:srgbClr val="EEEEEE">
                    <a:alpha val="100000"/>
                  </a:srgbClr>
                </a:gs>
              </a:gsLst>
              <a:lin ang="8100000" scaled="1"/>
            </a:gradFill>
            <a:prstDash val="solid"/>
            <a:round/>
          </a:ln>
          <a:effectLst>
            <a:outerShdw blurRad="127000" dist="63500" dir="8100000" algn="tr" rotWithShape="0">
              <a:srgbClr val="000000">
                <a:alpha val="29803"/>
              </a:srgbClr>
            </a:outerShdw>
          </a:effectLst>
        </p:spPr>
      </p:sp>
      <p:sp>
        <p:nvSpPr>
          <p:cNvPr id="247" name="矩形"/>
          <p:cNvSpPr>
            <a:spLocks/>
          </p:cNvSpPr>
          <p:nvPr/>
        </p:nvSpPr>
        <p:spPr>
          <a:xfrm>
            <a:off x="1097020" y="3694892"/>
            <a:ext cx="10157465" cy="58182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just" defTabSz="914273">
              <a:spcBef>
                <a:spcPts val="1200"/>
              </a:spcBef>
            </a:pPr>
            <a:r>
              <a:rPr lang="zh-CN" altLang="en-US" sz="2000" dirty="0">
                <a:solidFill>
                  <a:schemeClr val="bg1"/>
                </a:solidFill>
                <a:latin typeface="微软雅黑" charset="0"/>
                <a:ea typeface="微软雅黑" charset="0"/>
                <a:cs typeface="微软雅黑" charset="0"/>
              </a:rPr>
              <a:t>       长江沿线是我国经济重心所在、活力所在 </a:t>
            </a:r>
          </a:p>
        </p:txBody>
      </p:sp>
      <p:sp>
        <p:nvSpPr>
          <p:cNvPr id="248" name="矩形"/>
          <p:cNvSpPr>
            <a:spLocks/>
          </p:cNvSpPr>
          <p:nvPr/>
        </p:nvSpPr>
        <p:spPr>
          <a:xfrm>
            <a:off x="1097021" y="4601231"/>
            <a:ext cx="10157465" cy="58182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just" defTabSz="914273">
              <a:lnSpc>
                <a:spcPct val="110000"/>
              </a:lnSpc>
            </a:pPr>
            <a:r>
              <a:rPr lang="zh-CN" altLang="en-US" sz="2000" dirty="0">
                <a:solidFill>
                  <a:schemeClr val="bg1"/>
                </a:solidFill>
                <a:latin typeface="微软雅黑" charset="0"/>
                <a:ea typeface="微软雅黑" charset="0"/>
                <a:cs typeface="微软雅黑" charset="0"/>
              </a:rPr>
              <a:t>       长江是亚洲第一、世界第三大河流，具有运能大、成本低、能耗少的综合比较优势</a:t>
            </a:r>
            <a:endPar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
        <p:nvSpPr>
          <p:cNvPr id="249" name="矩形"/>
          <p:cNvSpPr>
            <a:spLocks/>
          </p:cNvSpPr>
          <p:nvPr/>
        </p:nvSpPr>
        <p:spPr>
          <a:xfrm>
            <a:off x="1122520" y="5588740"/>
            <a:ext cx="10157465" cy="581830"/>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just" defTabSz="914273">
              <a:lnSpc>
                <a:spcPct val="110000"/>
              </a:lnSpc>
            </a:pPr>
            <a:r>
              <a:rPr lang="zh-CN" altLang="en-US" sz="2000" dirty="0">
                <a:solidFill>
                  <a:schemeClr val="bg1"/>
                </a:solidFill>
                <a:latin typeface="微软雅黑" charset="0"/>
                <a:ea typeface="微软雅黑" charset="0"/>
                <a:cs typeface="微软雅黑" charset="0"/>
              </a:rPr>
              <a:t>       充分发挥长江黄金水道独特作用，构建现代化综合交通运输体系</a:t>
            </a:r>
            <a:endParaRPr lang="zh-CN" altLang="en-US" sz="2000" b="1" i="0" u="none" strike="noStrike" kern="0" cap="none" spc="0" baseline="0" dirty="0">
              <a:solidFill>
                <a:srgbClr val="FFFFFF"/>
              </a:solidFill>
              <a:effectLst>
                <a:outerShdw blurRad="38100" dist="38100" dir="2700000" algn="tl">
                  <a:srgbClr val="000000">
                    <a:alpha val="43000"/>
                  </a:srgbClr>
                </a:outerShdw>
              </a:effectLst>
              <a:latin typeface="黑体" pitchFamily="49" charset="-122"/>
              <a:ea typeface="黑体" pitchFamily="49" charset="-122"/>
              <a:cs typeface="Times New Roman" charset="0"/>
            </a:endParaRPr>
          </a:p>
        </p:txBody>
      </p:sp>
    </p:spTree>
    <p:extLst>
      <p:ext uri="{BB962C8B-B14F-4D97-AF65-F5344CB8AC3E}">
        <p14:creationId xmlns:p14="http://schemas.microsoft.com/office/powerpoint/2010/main" val="17243885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outVertical)">
                                      <p:cBhvr>
                                        <p:cTn id="7" dur="500"/>
                                        <p:tgtEl>
                                          <p:spTgt spid="2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dissolve">
                                      <p:cBhvr>
                                        <p:cTn id="10" dur="500"/>
                                        <p:tgtEl>
                                          <p:spTgt spid="2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7"/>
                                        </p:tgtEl>
                                        <p:attrNameLst>
                                          <p:attrName>style.visibility</p:attrName>
                                        </p:attrNameLst>
                                      </p:cBhvr>
                                      <p:to>
                                        <p:strVal val="visible"/>
                                      </p:to>
                                    </p:set>
                                    <p:animEffect transition="in" filter="dissolve">
                                      <p:cBhvr>
                                        <p:cTn id="13" dur="500"/>
                                        <p:tgtEl>
                                          <p:spTgt spid="217"/>
                                        </p:tgtEl>
                                      </p:cBhvr>
                                    </p:animEffect>
                                  </p:childTnLst>
                                </p:cTn>
                              </p:par>
                            </p:childTnLst>
                          </p:cTn>
                        </p:par>
                        <p:par>
                          <p:cTn id="14" fill="hold" nodeType="withGroup">
                            <p:stCondLst>
                              <p:cond delay="500"/>
                            </p:stCondLst>
                            <p:childTnLst>
                              <p:par>
                                <p:cTn id="15" presetID="26" presetClass="emph" presetSubtype="0" fill="hold" grpId="1" nodeType="afterEffect">
                                  <p:stCondLst>
                                    <p:cond delay="0"/>
                                  </p:stCondLst>
                                  <p:childTnLst>
                                    <p:animEffect transition="out" filter="fade">
                                      <p:cBhvr>
                                        <p:cTn id="16" dur="500" tmFilter="0, 0; .2, .5; .8, .5; 1, 0"/>
                                        <p:tgtEl>
                                          <p:spTgt spid="216"/>
                                        </p:tgtEl>
                                      </p:cBhvr>
                                    </p:animEffect>
                                    <p:animScale>
                                      <p:cBhvr>
                                        <p:cTn id="17" dur="250" autoRev="1" fill="hold"/>
                                        <p:tgtEl>
                                          <p:spTgt spid="216"/>
                                        </p:tgtEl>
                                      </p:cBhvr>
                                      <p:by x="105000" y="105000"/>
                                    </p:animScale>
                                  </p:childTnLst>
                                </p:cTn>
                              </p:par>
                            </p:childTnLst>
                          </p:cTn>
                        </p:par>
                        <p:par>
                          <p:cTn id="18" fill="hold" nodeType="withGroup">
                            <p:stCondLst>
                              <p:cond delay="1000"/>
                            </p:stCondLst>
                            <p:childTnLst>
                              <p:par>
                                <p:cTn id="19" presetID="26" presetClass="emph" presetSubtype="0" fill="hold" grpId="1" nodeType="afterEffect">
                                  <p:stCondLst>
                                    <p:cond delay="0"/>
                                  </p:stCondLst>
                                  <p:childTnLst>
                                    <p:animEffect transition="out" filter="fade">
                                      <p:cBhvr>
                                        <p:cTn id="20" dur="500" tmFilter="0, 0; .2, .5; .8, .5; 1, 0"/>
                                        <p:tgtEl>
                                          <p:spTgt spid="217"/>
                                        </p:tgtEl>
                                      </p:cBhvr>
                                    </p:animEffect>
                                    <p:animScale>
                                      <p:cBhvr>
                                        <p:cTn id="21" dur="250" autoRev="1" fill="hold"/>
                                        <p:tgtEl>
                                          <p:spTgt spid="217"/>
                                        </p:tgtEl>
                                      </p:cBhvr>
                                      <p:by x="105000" y="105000"/>
                                    </p:animScale>
                                  </p:childTnLst>
                                </p:cTn>
                              </p:par>
                              <p:par>
                                <p:cTn id="22" presetID="9" presetClass="entr" presetSubtype="0"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dissolve">
                                      <p:cBhvr>
                                        <p:cTn id="24" dur="500"/>
                                        <p:tgtEl>
                                          <p:spTgt spid="2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dissolve">
                                      <p:cBhvr>
                                        <p:cTn id="27" dur="500"/>
                                        <p:tgtEl>
                                          <p:spTgt spid="231"/>
                                        </p:tgtEl>
                                      </p:cBhvr>
                                    </p:animEffect>
                                  </p:childTnLst>
                                </p:cTn>
                              </p:par>
                            </p:childTnLst>
                          </p:cTn>
                        </p:par>
                        <p:par>
                          <p:cTn id="28" fill="hold" nodeType="withGroup">
                            <p:stCondLst>
                              <p:cond delay="1500"/>
                            </p:stCondLst>
                            <p:childTnLst>
                              <p:par>
                                <p:cTn id="29" presetID="26" presetClass="emph" presetSubtype="0" fill="hold" grpId="1" nodeType="afterEffect">
                                  <p:stCondLst>
                                    <p:cond delay="0"/>
                                  </p:stCondLst>
                                  <p:childTnLst>
                                    <p:animEffect transition="out" filter="fade">
                                      <p:cBhvr>
                                        <p:cTn id="30" dur="500" tmFilter="0, 0; .2, .5; .8, .5; 1, 0"/>
                                        <p:tgtEl>
                                          <p:spTgt spid="230"/>
                                        </p:tgtEl>
                                      </p:cBhvr>
                                    </p:animEffect>
                                    <p:animScale>
                                      <p:cBhvr>
                                        <p:cTn id="31" dur="250" autoRev="1" fill="hold"/>
                                        <p:tgtEl>
                                          <p:spTgt spid="230"/>
                                        </p:tgtEl>
                                      </p:cBhvr>
                                      <p:by x="105000" y="105000"/>
                                    </p:animScale>
                                  </p:childTnLst>
                                </p:cTn>
                              </p:par>
                            </p:childTnLst>
                          </p:cTn>
                        </p:par>
                        <p:par>
                          <p:cTn id="32" fill="hold" nodeType="withGroup">
                            <p:stCondLst>
                              <p:cond delay="2000"/>
                            </p:stCondLst>
                            <p:childTnLst>
                              <p:par>
                                <p:cTn id="33" presetID="26" presetClass="emph" presetSubtype="0" fill="hold" grpId="1" nodeType="afterEffect">
                                  <p:stCondLst>
                                    <p:cond delay="0"/>
                                  </p:stCondLst>
                                  <p:childTnLst>
                                    <p:animEffect transition="out" filter="fade">
                                      <p:cBhvr>
                                        <p:cTn id="34" dur="500" tmFilter="0, 0; .2, .5; .8, .5; 1, 0"/>
                                        <p:tgtEl>
                                          <p:spTgt spid="231"/>
                                        </p:tgtEl>
                                      </p:cBhvr>
                                    </p:animEffect>
                                    <p:animScale>
                                      <p:cBhvr>
                                        <p:cTn id="35" dur="250" autoRev="1" fill="hold"/>
                                        <p:tgtEl>
                                          <p:spTgt spid="231"/>
                                        </p:tgtEl>
                                      </p:cBhvr>
                                      <p:by x="105000" y="105000"/>
                                    </p:animScale>
                                  </p:childTnLst>
                                </p:cTn>
                              </p:par>
                              <p:par>
                                <p:cTn id="36" presetID="9" presetClass="entr" presetSubtype="0" fill="hold" grpId="0" nodeType="withEffect">
                                  <p:stCondLst>
                                    <p:cond delay="0"/>
                                  </p:stCondLst>
                                  <p:childTnLst>
                                    <p:set>
                                      <p:cBhvr>
                                        <p:cTn id="37" dur="1" fill="hold">
                                          <p:stCondLst>
                                            <p:cond delay="0"/>
                                          </p:stCondLst>
                                        </p:cTn>
                                        <p:tgtEl>
                                          <p:spTgt spid="244"/>
                                        </p:tgtEl>
                                        <p:attrNameLst>
                                          <p:attrName>style.visibility</p:attrName>
                                        </p:attrNameLst>
                                      </p:cBhvr>
                                      <p:to>
                                        <p:strVal val="visible"/>
                                      </p:to>
                                    </p:set>
                                    <p:animEffect transition="in" filter="dissolve">
                                      <p:cBhvr>
                                        <p:cTn id="38" dur="500"/>
                                        <p:tgtEl>
                                          <p:spTgt spid="24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5"/>
                                        </p:tgtEl>
                                        <p:attrNameLst>
                                          <p:attrName>style.visibility</p:attrName>
                                        </p:attrNameLst>
                                      </p:cBhvr>
                                      <p:to>
                                        <p:strVal val="visible"/>
                                      </p:to>
                                    </p:set>
                                    <p:animEffect transition="in" filter="dissolve">
                                      <p:cBhvr>
                                        <p:cTn id="41" dur="500"/>
                                        <p:tgtEl>
                                          <p:spTgt spid="245"/>
                                        </p:tgtEl>
                                      </p:cBhvr>
                                    </p:animEffect>
                                  </p:childTnLst>
                                </p:cTn>
                              </p:par>
                            </p:childTnLst>
                          </p:cTn>
                        </p:par>
                        <p:par>
                          <p:cTn id="42" fill="hold" nodeType="withGroup">
                            <p:stCondLst>
                              <p:cond delay="2500"/>
                            </p:stCondLst>
                            <p:childTnLst>
                              <p:par>
                                <p:cTn id="43" presetID="26" presetClass="emph" presetSubtype="0" fill="hold" grpId="1" nodeType="afterEffect">
                                  <p:stCondLst>
                                    <p:cond delay="0"/>
                                  </p:stCondLst>
                                  <p:childTnLst>
                                    <p:animEffect transition="out" filter="fade">
                                      <p:cBhvr>
                                        <p:cTn id="44" dur="500" tmFilter="0, 0; .2, .5; .8, .5; 1, 0"/>
                                        <p:tgtEl>
                                          <p:spTgt spid="244"/>
                                        </p:tgtEl>
                                      </p:cBhvr>
                                    </p:animEffect>
                                    <p:animScale>
                                      <p:cBhvr>
                                        <p:cTn id="45" dur="250" autoRev="1" fill="hold"/>
                                        <p:tgtEl>
                                          <p:spTgt spid="244"/>
                                        </p:tgtEl>
                                      </p:cBhvr>
                                      <p:by x="105000" y="105000"/>
                                    </p:animScale>
                                  </p:childTnLst>
                                </p:cTn>
                              </p:par>
                            </p:childTnLst>
                          </p:cTn>
                        </p:par>
                        <p:par>
                          <p:cTn id="46" fill="hold" nodeType="withGroup">
                            <p:stCondLst>
                              <p:cond delay="3000"/>
                            </p:stCondLst>
                            <p:childTnLst>
                              <p:par>
                                <p:cTn id="47" presetID="26" presetClass="emph" presetSubtype="0" fill="hold" grpId="1" nodeType="afterEffect">
                                  <p:stCondLst>
                                    <p:cond delay="0"/>
                                  </p:stCondLst>
                                  <p:childTnLst>
                                    <p:animEffect transition="out" filter="fade">
                                      <p:cBhvr>
                                        <p:cTn id="48" dur="500" tmFilter="0, 0; .2, .5; .8, .5; 1, 0"/>
                                        <p:tgtEl>
                                          <p:spTgt spid="245"/>
                                        </p:tgtEl>
                                      </p:cBhvr>
                                    </p:animEffect>
                                    <p:animScale>
                                      <p:cBhvr>
                                        <p:cTn id="49" dur="250" autoRev="1" fill="hold"/>
                                        <p:tgtEl>
                                          <p:spTgt spid="245"/>
                                        </p:tgtEl>
                                      </p:cBhvr>
                                      <p:by x="105000" y="105000"/>
                                    </p:animScale>
                                  </p:childTnLst>
                                </p:cTn>
                              </p:par>
                              <p:par>
                                <p:cTn id="50" presetID="9" presetClass="entr" presetSubtype="0" fill="hold" grpId="0" nodeType="withEffect">
                                  <p:stCondLst>
                                    <p:cond delay="0"/>
                                  </p:stCondLst>
                                  <p:childTnLst>
                                    <p:set>
                                      <p:cBhvr>
                                        <p:cTn id="51" dur="1" fill="hold">
                                          <p:stCondLst>
                                            <p:cond delay="0"/>
                                          </p:stCondLst>
                                        </p:cTn>
                                        <p:tgtEl>
                                          <p:spTgt spid="246"/>
                                        </p:tgtEl>
                                        <p:attrNameLst>
                                          <p:attrName>style.visibility</p:attrName>
                                        </p:attrNameLst>
                                      </p:cBhvr>
                                      <p:to>
                                        <p:strVal val="visible"/>
                                      </p:to>
                                    </p:set>
                                    <p:animEffect transition="in" filter="dissolve">
                                      <p:cBhvr>
                                        <p:cTn id="52" dur="1000"/>
                                        <p:tgtEl>
                                          <p:spTgt spid="24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47"/>
                                        </p:tgtEl>
                                        <p:attrNameLst>
                                          <p:attrName>style.visibility</p:attrName>
                                        </p:attrNameLst>
                                      </p:cBhvr>
                                      <p:to>
                                        <p:strVal val="visible"/>
                                      </p:to>
                                    </p:set>
                                    <p:animEffect transition="in" filter="fade">
                                      <p:cBhvr>
                                        <p:cTn id="57" dur="1000"/>
                                        <p:tgtEl>
                                          <p:spTgt spid="247"/>
                                        </p:tgtEl>
                                      </p:cBhvr>
                                    </p:animEffect>
                                    <p:anim calcmode="lin" valueType="num">
                                      <p:cBhvr>
                                        <p:cTn id="58" dur="1000" fill="hold"/>
                                        <p:tgtEl>
                                          <p:spTgt spid="247"/>
                                        </p:tgtEl>
                                        <p:attrNameLst>
                                          <p:attrName>ppt_x</p:attrName>
                                        </p:attrNameLst>
                                      </p:cBhvr>
                                      <p:tavLst>
                                        <p:tav tm="0">
                                          <p:val>
                                            <p:strVal val="#ppt_x"/>
                                          </p:val>
                                        </p:tav>
                                        <p:tav tm="100000">
                                          <p:val>
                                            <p:strVal val="#ppt_x"/>
                                          </p:val>
                                        </p:tav>
                                      </p:tavLst>
                                    </p:anim>
                                    <p:anim calcmode="lin" valueType="num">
                                      <p:cBhvr>
                                        <p:cTn id="59" dur="1000" fill="hold"/>
                                        <p:tgtEl>
                                          <p:spTgt spid="247"/>
                                        </p:tgtEl>
                                        <p:attrNameLst>
                                          <p:attrName>ppt_y</p:attrName>
                                        </p:attrNameLst>
                                      </p:cBhvr>
                                      <p:tavLst>
                                        <p:tav tm="0">
                                          <p:val>
                                            <p:strVal val="#ppt_y+.1"/>
                                          </p:val>
                                        </p:tav>
                                        <p:tav tm="100000">
                                          <p:val>
                                            <p:strVal val="#ppt_y"/>
                                          </p:val>
                                        </p:tav>
                                      </p:tavLst>
                                    </p:anim>
                                  </p:childTnLst>
                                </p:cTn>
                              </p:par>
                              <p:par>
                                <p:cTn id="60" presetID="32" presetClass="emph" presetSubtype="0" fill="hold" grpId="1" nodeType="withEffect">
                                  <p:stCondLst>
                                    <p:cond delay="0"/>
                                  </p:stCondLst>
                                  <p:childTnLst>
                                    <p:animClr clrSpc="rgb" dir="cw">
                                      <p:cBhvr override="childStyle">
                                        <p:cTn id="61" dur="100" fill="hold"/>
                                        <p:tgtEl>
                                          <p:spTgt spid="246"/>
                                        </p:tgtEl>
                                        <p:attrNameLst>
                                          <p:attrName>style.color</p:attrName>
                                        </p:attrNameLst>
                                      </p:cBhvr>
                                      <p:to>
                                        <a:srgbClr val="FFFFFF"/>
                                      </p:to>
                                    </p:animClr>
                                    <p:animClr clrSpc="rgb" dir="cw">
                                      <p:cBhvr>
                                        <p:cTn id="62" dur="100" fill="hold"/>
                                        <p:tgtEl>
                                          <p:spTgt spid="246"/>
                                        </p:tgtEl>
                                        <p:attrNameLst>
                                          <p:attrName>fillcolor</p:attrName>
                                        </p:attrNameLst>
                                      </p:cBhvr>
                                      <p:to>
                                        <a:srgbClr val="FFFFFF"/>
                                      </p:to>
                                    </p:animClr>
                                    <p:set>
                                      <p:cBhvr>
                                        <p:cTn id="63" dur="100" fill="hold"/>
                                        <p:tgtEl>
                                          <p:spTgt spid="246"/>
                                        </p:tgtEl>
                                        <p:attrNameLst>
                                          <p:attrName>fill.type</p:attrName>
                                        </p:attrNameLst>
                                      </p:cBhvr>
                                      <p:to>
                                        <p:strVal val="solid"/>
                                      </p:to>
                                    </p:set>
                                    <p:set>
                                      <p:cBhvr>
                                        <p:cTn id="64" dur="100" fill="hold"/>
                                        <p:tgtEl>
                                          <p:spTgt spid="246"/>
                                        </p:tgtEl>
                                        <p:attrNameLst>
                                          <p:attrName>fill.on</p:attrName>
                                        </p:attrNameLst>
                                      </p:cBhvr>
                                      <p:to>
                                        <p:strVal val="true"/>
                                      </p:to>
                                    </p:set>
                                    <p:animRot by="120000">
                                      <p:cBhvr>
                                        <p:cTn id="65" dur="100" fill="hold">
                                          <p:stCondLst>
                                            <p:cond delay="0"/>
                                          </p:stCondLst>
                                        </p:cTn>
                                        <p:tgtEl>
                                          <p:spTgt spid="246"/>
                                        </p:tgtEl>
                                        <p:attrNameLst>
                                          <p:attrName>r</p:attrName>
                                        </p:attrNameLst>
                                      </p:cBhvr>
                                    </p:animRot>
                                    <p:animRot by="-240000">
                                      <p:cBhvr>
                                        <p:cTn id="66" dur="200" fill="hold">
                                          <p:stCondLst>
                                            <p:cond delay="200"/>
                                          </p:stCondLst>
                                        </p:cTn>
                                        <p:tgtEl>
                                          <p:spTgt spid="246"/>
                                        </p:tgtEl>
                                        <p:attrNameLst>
                                          <p:attrName>r</p:attrName>
                                        </p:attrNameLst>
                                      </p:cBhvr>
                                    </p:animRot>
                                    <p:animRot by="240000">
                                      <p:cBhvr>
                                        <p:cTn id="67" dur="200" fill="hold">
                                          <p:stCondLst>
                                            <p:cond delay="400"/>
                                          </p:stCondLst>
                                        </p:cTn>
                                        <p:tgtEl>
                                          <p:spTgt spid="246"/>
                                        </p:tgtEl>
                                        <p:attrNameLst>
                                          <p:attrName>r</p:attrName>
                                        </p:attrNameLst>
                                      </p:cBhvr>
                                    </p:animRot>
                                    <p:animRot by="-240000">
                                      <p:cBhvr>
                                        <p:cTn id="68" dur="200" fill="hold">
                                          <p:stCondLst>
                                            <p:cond delay="600"/>
                                          </p:stCondLst>
                                        </p:cTn>
                                        <p:tgtEl>
                                          <p:spTgt spid="246"/>
                                        </p:tgtEl>
                                        <p:attrNameLst>
                                          <p:attrName>r</p:attrName>
                                        </p:attrNameLst>
                                      </p:cBhvr>
                                    </p:animRot>
                                    <p:animRot by="120000">
                                      <p:cBhvr>
                                        <p:cTn id="69" dur="200" fill="hold">
                                          <p:stCondLst>
                                            <p:cond delay="800"/>
                                          </p:stCondLst>
                                        </p:cTn>
                                        <p:tgtEl>
                                          <p:spTgt spid="246"/>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9"/>
                                        </p:tgtEl>
                                        <p:attrNameLst>
                                          <p:attrName>style.visibility</p:attrName>
                                        </p:attrNameLst>
                                      </p:cBhvr>
                                      <p:to>
                                        <p:strVal val="visible"/>
                                      </p:to>
                                    </p:set>
                                    <p:animEffect transition="in" filter="fade">
                                      <p:cBhvr>
                                        <p:cTn id="81" dur="1000"/>
                                        <p:tgtEl>
                                          <p:spTgt spid="249"/>
                                        </p:tgtEl>
                                      </p:cBhvr>
                                    </p:animEffect>
                                    <p:anim calcmode="lin" valueType="num">
                                      <p:cBhvr>
                                        <p:cTn id="82" dur="1000" fill="hold"/>
                                        <p:tgtEl>
                                          <p:spTgt spid="249"/>
                                        </p:tgtEl>
                                        <p:attrNameLst>
                                          <p:attrName>ppt_x</p:attrName>
                                        </p:attrNameLst>
                                      </p:cBhvr>
                                      <p:tavLst>
                                        <p:tav tm="0">
                                          <p:val>
                                            <p:strVal val="#ppt_x"/>
                                          </p:val>
                                        </p:tav>
                                        <p:tav tm="100000">
                                          <p:val>
                                            <p:strVal val="#ppt_x"/>
                                          </p:val>
                                        </p:tav>
                                      </p:tavLst>
                                    </p:anim>
                                    <p:anim calcmode="lin" valueType="num">
                                      <p:cBhvr>
                                        <p:cTn id="83" dur="1000" fill="hold"/>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16" grpId="0" animBg="1"/>
      <p:bldP spid="216" grpId="1" animBg="1"/>
      <p:bldP spid="217" grpId="0"/>
      <p:bldP spid="217" grpId="1"/>
      <p:bldP spid="230" grpId="0" animBg="1"/>
      <p:bldP spid="230" grpId="1" animBg="1"/>
      <p:bldP spid="231" grpId="0"/>
      <p:bldP spid="231" grpId="1"/>
      <p:bldP spid="244" grpId="0" animBg="1"/>
      <p:bldP spid="244" grpId="1" animBg="1"/>
      <p:bldP spid="245" grpId="0"/>
      <p:bldP spid="245" grpId="1"/>
      <p:bldP spid="246" grpId="0" animBg="1"/>
      <p:bldP spid="246" grpId="1" animBg="1"/>
      <p:bldP spid="247" grpId="0" animBg="1"/>
      <p:bldP spid="248" grpId="0" animBg="1"/>
      <p:bldP spid="249" grpId="0" animBg="1"/>
    </p:bld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0.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1.xml><?xml version="1.0" encoding="utf-8"?>
<a:theme xmlns:a="http://schemas.openxmlformats.org/drawingml/2006/main" name="1_Office 主题">
  <a:themeElements>
    <a:clrScheme name="1_Office 主题">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DAEDEF"/>
      </a:accent5>
      <a:accent6>
        <a:srgbClr val="2D2D8A"/>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3.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4.xml><?xml version="1.0" encoding="utf-8"?>
<a:theme xmlns:a="http://schemas.openxmlformats.org/drawingml/2006/main" name="1_Office 主题">
  <a:themeElements>
    <a:clrScheme name="1_Office 主题">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DAEDEF"/>
      </a:accent5>
      <a:accent6>
        <a:srgbClr val="2D2D8A"/>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5.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6.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7.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8.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1_Office 主题">
  <a:themeElements>
    <a:clrScheme name="1_Office 主题">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DAEDEF"/>
      </a:accent5>
      <a:accent6>
        <a:srgbClr val="2D2D8A"/>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6.xml><?xml version="1.0" encoding="utf-8"?>
<a:theme xmlns:a="http://schemas.openxmlformats.org/drawingml/2006/main" name="1_Office 主题">
  <a:themeElements>
    <a:clrScheme name="1_Office 主题">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DAEDEF"/>
      </a:accent5>
      <a:accent6>
        <a:srgbClr val="2D2D8A"/>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7.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8.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D70000"/>
      </a:accent1>
      <a:accent2>
        <a:srgbClr val="A10000"/>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9.xml><?xml version="1.0" encoding="utf-8"?>
<a:theme xmlns:a="http://schemas.openxmlformats.org/drawingml/2006/main" name="1_Office 主题">
  <a:themeElements>
    <a:clrScheme name="1_Office 主题">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DAEDEF"/>
      </a:accent5>
      <a:accent6>
        <a:srgbClr val="2D2D8A"/>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3295</Words>
  <Application>Microsoft Office PowerPoint</Application>
  <PresentationFormat>宽屏</PresentationFormat>
  <Paragraphs>537</Paragraphs>
  <Slides>49</Slides>
  <Notes>49</Notes>
  <HiddenSlides>0</HiddenSlides>
  <MMClips>0</MMClips>
  <ScaleCrop>false</ScaleCrop>
  <HeadingPairs>
    <vt:vector size="6" baseType="variant">
      <vt:variant>
        <vt:lpstr>已用的字体</vt:lpstr>
      </vt:variant>
      <vt:variant>
        <vt:i4>12</vt:i4>
      </vt:variant>
      <vt:variant>
        <vt:lpstr>主题</vt:lpstr>
      </vt:variant>
      <vt:variant>
        <vt:i4>17</vt:i4>
      </vt:variant>
      <vt:variant>
        <vt:lpstr>幻灯片标题</vt:lpstr>
      </vt:variant>
      <vt:variant>
        <vt:i4>49</vt:i4>
      </vt:variant>
    </vt:vector>
  </HeadingPairs>
  <TitlesOfParts>
    <vt:vector size="78" baseType="lpstr">
      <vt:lpstr>DIN-BoldItalic</vt:lpstr>
      <vt:lpstr>等线</vt:lpstr>
      <vt:lpstr>方正仿宋_GBK</vt:lpstr>
      <vt:lpstr>黑体</vt:lpstr>
      <vt:lpstr>华文楷体</vt:lpstr>
      <vt:lpstr>微软雅黑</vt:lpstr>
      <vt:lpstr>Agency FB</vt:lpstr>
      <vt:lpstr>Arial</vt:lpstr>
      <vt:lpstr>Calibri</vt:lpstr>
      <vt:lpstr>Century Gothic</vt:lpstr>
      <vt:lpstr>Impact</vt:lpstr>
      <vt:lpstr>Times New Roman</vt:lpstr>
      <vt:lpstr>Office 主题​​</vt:lpstr>
      <vt:lpstr>Office 主题</vt:lpstr>
      <vt:lpstr>1_Office 主题</vt:lpstr>
      <vt:lpstr>Office 主题​​</vt:lpstr>
      <vt:lpstr>Office 主题</vt:lpstr>
      <vt:lpstr>1_Office 主题</vt:lpstr>
      <vt:lpstr>Office 主题​​</vt:lpstr>
      <vt:lpstr>Office 主题</vt:lpstr>
      <vt:lpstr>1_Office 主题</vt:lpstr>
      <vt:lpstr>Office 主题​​</vt:lpstr>
      <vt:lpstr>1_Office 主题</vt:lpstr>
      <vt:lpstr>Office 主题</vt:lpstr>
      <vt:lpstr>Office 主题​​</vt:lpstr>
      <vt:lpstr>1_Office 主题</vt:lpstr>
      <vt:lpstr>Office 主题</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zhai jian</cp:lastModifiedBy>
  <cp:revision>130</cp:revision>
  <dcterms:created xsi:type="dcterms:W3CDTF">2017-05-15T10:45:34Z</dcterms:created>
  <dcterms:modified xsi:type="dcterms:W3CDTF">2018-12-24T07:43:38Z</dcterms:modified>
</cp:coreProperties>
</file>