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3.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4.jpg" ContentType="image/jpeg"/>
  <Override PartName="/ppt/media/image5.jpg" ContentType="image/jpeg"/>
  <Override PartName="/ppt/media/image6.jpg" ContentType="image/jpeg"/>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7.jpg" ContentType="image/jpeg"/>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8.jpg" ContentType="image/jpeg"/>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media/image9.jpg" ContentType="image/jpeg"/>
  <Override PartName="/ppt/media/image10.jpg" ContentType="image/jpeg"/>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media/image12.jpg" ContentType="image/jpeg"/>
  <Override PartName="/ppt/media/image14.jpg" ContentType="image/jpeg"/>
  <Override PartName="/ppt/media/image15.jpg" ContentType="image/jpeg"/>
  <Override PartName="/ppt/notesSlides/notesSlide5.xml" ContentType="application/vnd.openxmlformats-officedocument.presentationml.notesSlide+xml"/>
  <Override PartName="/ppt/media/image16.jpg" ContentType="image/jpeg"/>
  <Override PartName="/ppt/media/image17.jpg" ContentType="image/jpeg"/>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media/image18.jpg" ContentType="image/jpeg"/>
  <Override PartName="/ppt/notesSlides/notesSlide6.xml" ContentType="application/vnd.openxmlformats-officedocument.presentationml.notesSlide+xml"/>
  <Override PartName="/ppt/media/image19.jpg" ContentType="image/jpeg"/>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media/image20.jpg" ContentType="image/jpeg"/>
  <Override PartName="/ppt/media/image21.jpg" ContentType="image/jpeg"/>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media/image22.jpg" ContentType="image/jpeg"/>
  <Override PartName="/ppt/media/image23.jpg" ContentType="image/jpeg"/>
  <Override PartName="/ppt/media/image24.jpg" ContentType="image/jpeg"/>
  <Override PartName="/ppt/media/image25.jpg" ContentType="image/jpeg"/>
  <Override PartName="/ppt/media/image26.jpg" ContentType="image/jpeg"/>
  <Override PartName="/ppt/media/image27.jpg" ContentType="image/jpeg"/>
  <Override PartName="/ppt/media/image28.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23" r:id="rId1"/>
    <p:sldMasterId id="2147483935" r:id="rId2"/>
    <p:sldMasterId id="2147483947" r:id="rId3"/>
    <p:sldMasterId id="2147483959" r:id="rId4"/>
  </p:sldMasterIdLst>
  <p:notesMasterIdLst>
    <p:notesMasterId r:id="rId49"/>
  </p:notesMasterIdLst>
  <p:sldIdLst>
    <p:sldId id="257" r:id="rId5"/>
    <p:sldId id="258" r:id="rId6"/>
    <p:sldId id="259" r:id="rId7"/>
    <p:sldId id="262" r:id="rId8"/>
    <p:sldId id="321" r:id="rId9"/>
    <p:sldId id="322" r:id="rId10"/>
    <p:sldId id="324" r:id="rId11"/>
    <p:sldId id="323" r:id="rId12"/>
    <p:sldId id="347" r:id="rId13"/>
    <p:sldId id="348" r:id="rId14"/>
    <p:sldId id="349" r:id="rId15"/>
    <p:sldId id="350" r:id="rId16"/>
    <p:sldId id="351" r:id="rId17"/>
    <p:sldId id="325" r:id="rId18"/>
    <p:sldId id="326" r:id="rId19"/>
    <p:sldId id="327" r:id="rId20"/>
    <p:sldId id="328" r:id="rId21"/>
    <p:sldId id="329" r:id="rId22"/>
    <p:sldId id="335" r:id="rId23"/>
    <p:sldId id="331" r:id="rId24"/>
    <p:sldId id="332" r:id="rId25"/>
    <p:sldId id="333" r:id="rId26"/>
    <p:sldId id="334" r:id="rId27"/>
    <p:sldId id="336" r:id="rId28"/>
    <p:sldId id="337" r:id="rId29"/>
    <p:sldId id="283" r:id="rId30"/>
    <p:sldId id="339" r:id="rId31"/>
    <p:sldId id="340" r:id="rId32"/>
    <p:sldId id="341" r:id="rId33"/>
    <p:sldId id="342" r:id="rId34"/>
    <p:sldId id="343" r:id="rId35"/>
    <p:sldId id="344" r:id="rId36"/>
    <p:sldId id="345" r:id="rId37"/>
    <p:sldId id="346" r:id="rId38"/>
    <p:sldId id="311" r:id="rId39"/>
    <p:sldId id="312" r:id="rId40"/>
    <p:sldId id="313" r:id="rId41"/>
    <p:sldId id="314" r:id="rId42"/>
    <p:sldId id="315" r:id="rId43"/>
    <p:sldId id="316" r:id="rId44"/>
    <p:sldId id="317" r:id="rId45"/>
    <p:sldId id="318" r:id="rId46"/>
    <p:sldId id="319" r:id="rId47"/>
    <p:sldId id="320" r:id="rId48"/>
  </p:sldIdLst>
  <p:sldSz cx="12192000" cy="6858000"/>
  <p:notesSz cx="6797675" cy="9928225"/>
  <p:kinsoku lang="zh-CN" invalStChars="!%),.:;?]}¨·ˇˉ་―‖’”…‰∶、。〃々〉》」』】〕〗！＂＇％），．：；？］｀｜｝～￠" invalEndChars="([{·‘“〈《「『【〔〖（．［｛￡￥"/>
  <p:defaultTextStyle>
    <a:defPPr>
      <a:defRPr lang="zh-CN"/>
    </a:defPPr>
    <a:lvl1pPr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1pPr>
    <a:lvl2pPr marL="607949" indent="-1507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2pPr>
    <a:lvl3pPr marL="1217549" indent="-3031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3pPr>
    <a:lvl4pPr marL="1827149" indent="-4555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4pPr>
    <a:lvl5pPr marL="2436749" indent="-6079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5pPr>
    <a:lvl6pPr marL="22860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6pPr>
    <a:lvl7pPr marL="27432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7pPr>
    <a:lvl8pPr marL="32004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8pPr>
    <a:lvl9pPr marL="32004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99396" autoAdjust="0"/>
  </p:normalViewPr>
  <p:slideViewPr>
    <p:cSldViewPr>
      <p:cViewPr varScale="1">
        <p:scale>
          <a:sx n="114" d="100"/>
          <a:sy n="114" d="100"/>
        </p:scale>
        <p:origin x="480"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0070C0"/>
                </a:solidFill>
              </a:rPr>
              <a:t>1978</a:t>
            </a:r>
            <a:r>
              <a:rPr lang="zh-CN" dirty="0">
                <a:solidFill>
                  <a:srgbClr val="0070C0"/>
                </a:solidFill>
              </a:rPr>
              <a:t>年至</a:t>
            </a:r>
            <a:r>
              <a:rPr lang="en-US" dirty="0">
                <a:solidFill>
                  <a:srgbClr val="0070C0"/>
                </a:solidFill>
              </a:rPr>
              <a:t>2018</a:t>
            </a:r>
            <a:r>
              <a:rPr lang="zh-CN" dirty="0">
                <a:solidFill>
                  <a:srgbClr val="0070C0"/>
                </a:solidFill>
              </a:rPr>
              <a:t>年</a:t>
            </a:r>
          </a:p>
        </c:rich>
      </c:tx>
      <c:layout>
        <c:manualLayout>
          <c:xMode val="edge"/>
          <c:yMode val="edge"/>
          <c:x val="0.28011960899150479"/>
          <c:y val="1.68507645868577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cked"/>
        <c:varyColors val="0"/>
        <c:ser>
          <c:idx val="0"/>
          <c:order val="0"/>
          <c:tx>
            <c:strRef>
              <c:f>Sheet1!$B$1</c:f>
              <c:strCache>
                <c:ptCount val="1"/>
                <c:pt idx="0">
                  <c:v>全国税务部门组织税收收入（已扣除出口退税）</c:v>
                </c:pt>
              </c:strCache>
            </c:strRef>
          </c:tx>
          <c:spPr>
            <a:ln w="28575" cap="rnd">
              <a:solidFill>
                <a:schemeClr val="accent1"/>
              </a:solidFill>
              <a:round/>
            </a:ln>
            <a:effectLst/>
          </c:spPr>
          <c:marker>
            <c:symbol val="none"/>
          </c:marker>
          <c:cat>
            <c:strRef>
              <c:f>Sheet1!$A$2:$A$3</c:f>
              <c:strCache>
                <c:ptCount val="2"/>
                <c:pt idx="0">
                  <c:v>类别 1</c:v>
                </c:pt>
                <c:pt idx="1">
                  <c:v>类别 2</c:v>
                </c:pt>
              </c:strCache>
            </c:strRef>
          </c:cat>
          <c:val>
            <c:numRef>
              <c:f>Sheet1!$B$2:$B$3</c:f>
              <c:numCache>
                <c:formatCode>General</c:formatCode>
                <c:ptCount val="2"/>
                <c:pt idx="0">
                  <c:v>462</c:v>
                </c:pt>
                <c:pt idx="1">
                  <c:v>138000</c:v>
                </c:pt>
              </c:numCache>
            </c:numRef>
          </c:val>
          <c:smooth val="0"/>
          <c:extLst>
            <c:ext xmlns:c16="http://schemas.microsoft.com/office/drawing/2014/chart" uri="{C3380CC4-5D6E-409C-BE32-E72D297353CC}">
              <c16:uniqueId val="{00000000-CD66-4482-9D9B-B1066C4ECBBB}"/>
            </c:ext>
          </c:extLst>
        </c:ser>
        <c:dLbls>
          <c:showLegendKey val="0"/>
          <c:showVal val="0"/>
          <c:showCatName val="0"/>
          <c:showSerName val="0"/>
          <c:showPercent val="0"/>
          <c:showBubbleSize val="0"/>
        </c:dLbls>
        <c:smooth val="0"/>
        <c:axId val="628984752"/>
        <c:axId val="645131640"/>
      </c:lineChart>
      <c:catAx>
        <c:axId val="628984752"/>
        <c:scaling>
          <c:orientation val="minMax"/>
        </c:scaling>
        <c:delete val="1"/>
        <c:axPos val="b"/>
        <c:numFmt formatCode="General" sourceLinked="1"/>
        <c:majorTickMark val="none"/>
        <c:minorTickMark val="none"/>
        <c:tickLblPos val="nextTo"/>
        <c:crossAx val="645131640"/>
        <c:crosses val="autoZero"/>
        <c:auto val="0"/>
        <c:lblAlgn val="ctr"/>
        <c:lblOffset val="100"/>
        <c:noMultiLvlLbl val="0"/>
      </c:catAx>
      <c:valAx>
        <c:axId val="645131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zh-CN"/>
                  <a:t>单位：亿元</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628984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dirty="0">
                <a:solidFill>
                  <a:srgbClr val="0070C0"/>
                </a:solidFill>
              </a:rPr>
              <a:t>税收收入占财政收入比重</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1978年</c:v>
                </c:pt>
              </c:strCache>
            </c:strRef>
          </c:tx>
          <c:spPr>
            <a:solidFill>
              <a:schemeClr val="accent1"/>
            </a:solidFill>
            <a:ln>
              <a:noFill/>
            </a:ln>
            <a:effectLst/>
          </c:spPr>
          <c:invertIfNegative val="0"/>
          <c:cat>
            <c:strRef>
              <c:f>Sheet1!$A$2</c:f>
              <c:strCache>
                <c:ptCount val="1"/>
                <c:pt idx="0">
                  <c:v>类别 1</c:v>
                </c:pt>
              </c:strCache>
            </c:strRef>
          </c:cat>
          <c:val>
            <c:numRef>
              <c:f>Sheet1!$B$2</c:f>
              <c:numCache>
                <c:formatCode>0%</c:formatCode>
                <c:ptCount val="1"/>
                <c:pt idx="0">
                  <c:v>0.4</c:v>
                </c:pt>
              </c:numCache>
            </c:numRef>
          </c:val>
          <c:extLst>
            <c:ext xmlns:c16="http://schemas.microsoft.com/office/drawing/2014/chart" uri="{C3380CC4-5D6E-409C-BE32-E72D297353CC}">
              <c16:uniqueId val="{00000000-F28F-4F4F-B02B-0D146036E2A1}"/>
            </c:ext>
          </c:extLst>
        </c:ser>
        <c:ser>
          <c:idx val="1"/>
          <c:order val="1"/>
          <c:tx>
            <c:strRef>
              <c:f>Sheet1!$C$1</c:f>
              <c:strCache>
                <c:ptCount val="1"/>
                <c:pt idx="0">
                  <c:v>2018年</c:v>
                </c:pt>
              </c:strCache>
            </c:strRef>
          </c:tx>
          <c:spPr>
            <a:solidFill>
              <a:schemeClr val="accent2"/>
            </a:solidFill>
            <a:ln>
              <a:noFill/>
            </a:ln>
            <a:effectLst/>
          </c:spPr>
          <c:invertIfNegative val="0"/>
          <c:cat>
            <c:strRef>
              <c:f>Sheet1!$A$2</c:f>
              <c:strCache>
                <c:ptCount val="1"/>
                <c:pt idx="0">
                  <c:v>类别 1</c:v>
                </c:pt>
              </c:strCache>
            </c:strRef>
          </c:cat>
          <c:val>
            <c:numRef>
              <c:f>Sheet1!$C$2</c:f>
              <c:numCache>
                <c:formatCode>0%</c:formatCode>
                <c:ptCount val="1"/>
                <c:pt idx="0">
                  <c:v>0.75</c:v>
                </c:pt>
              </c:numCache>
            </c:numRef>
          </c:val>
          <c:extLst>
            <c:ext xmlns:c16="http://schemas.microsoft.com/office/drawing/2014/chart" uri="{C3380CC4-5D6E-409C-BE32-E72D297353CC}">
              <c16:uniqueId val="{00000001-F28F-4F4F-B02B-0D146036E2A1}"/>
            </c:ext>
          </c:extLst>
        </c:ser>
        <c:dLbls>
          <c:showLegendKey val="0"/>
          <c:showVal val="0"/>
          <c:showCatName val="0"/>
          <c:showSerName val="0"/>
          <c:showPercent val="0"/>
          <c:showBubbleSize val="0"/>
        </c:dLbls>
        <c:gapWidth val="219"/>
        <c:overlap val="-27"/>
        <c:axId val="731458704"/>
        <c:axId val="731457744"/>
      </c:barChart>
      <c:catAx>
        <c:axId val="731458704"/>
        <c:scaling>
          <c:orientation val="minMax"/>
        </c:scaling>
        <c:delete val="1"/>
        <c:axPos val="b"/>
        <c:numFmt formatCode="General" sourceLinked="1"/>
        <c:majorTickMark val="none"/>
        <c:minorTickMark val="none"/>
        <c:tickLblPos val="nextTo"/>
        <c:crossAx val="731457744"/>
        <c:crosses val="autoZero"/>
        <c:auto val="1"/>
        <c:lblAlgn val="ctr"/>
        <c:lblOffset val="100"/>
        <c:noMultiLvlLbl val="0"/>
      </c:catAx>
      <c:valAx>
        <c:axId val="731457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73145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zh-CN" dirty="0">
                <a:solidFill>
                  <a:srgbClr val="0070C0"/>
                </a:solidFill>
              </a:rPr>
              <a:t>2018</a:t>
            </a:r>
            <a:r>
              <a:rPr lang="zh-CN" altLang="en-US" dirty="0">
                <a:solidFill>
                  <a:srgbClr val="0070C0"/>
                </a:solidFill>
              </a:rPr>
              <a:t>年税收比重</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2018年税收比重</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47C-4558-ABF7-22D7A4860C6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47C-4558-ABF7-22D7A4860C6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47C-4558-ABF7-22D7A4860C67}"/>
              </c:ext>
            </c:extLst>
          </c:dPt>
          <c:cat>
            <c:strRef>
              <c:f>Sheet1!$A$2:$A$4</c:f>
              <c:strCache>
                <c:ptCount val="3"/>
                <c:pt idx="0">
                  <c:v>第一产业</c:v>
                </c:pt>
                <c:pt idx="1">
                  <c:v>第二产业</c:v>
                </c:pt>
                <c:pt idx="2">
                  <c:v>第三产业</c:v>
                </c:pt>
              </c:strCache>
            </c:strRef>
          </c:cat>
          <c:val>
            <c:numRef>
              <c:f>Sheet1!$B$2:$B$4</c:f>
              <c:numCache>
                <c:formatCode>General</c:formatCode>
                <c:ptCount val="3"/>
                <c:pt idx="0">
                  <c:v>0.1</c:v>
                </c:pt>
                <c:pt idx="1">
                  <c:v>43.1</c:v>
                </c:pt>
                <c:pt idx="2">
                  <c:v>56.8</c:v>
                </c:pt>
              </c:numCache>
            </c:numRef>
          </c:val>
          <c:extLst>
            <c:ext xmlns:c16="http://schemas.microsoft.com/office/drawing/2014/chart" uri="{C3380CC4-5D6E-409C-BE32-E72D297353CC}">
              <c16:uniqueId val="{00000000-8B33-4B72-93EB-D5E815FC764F}"/>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zh-CN" sz="2000" b="1" i="0" u="none" strike="noStrike" baseline="0" dirty="0">
                <a:solidFill>
                  <a:srgbClr val="0070C0"/>
                </a:solidFill>
                <a:effectLst/>
              </a:rPr>
              <a:t>工资薪金所得减除费用标准</a:t>
            </a:r>
            <a:endParaRPr lang="zh-CN" altLang="en-US" sz="2000" b="1" dirty="0">
              <a:solidFill>
                <a:srgbClr val="0070C0"/>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1993年</c:v>
                </c:pt>
              </c:strCache>
            </c:strRef>
          </c:tx>
          <c:spPr>
            <a:solidFill>
              <a:schemeClr val="accent1"/>
            </a:solidFill>
            <a:ln>
              <a:noFill/>
            </a:ln>
            <a:effectLst/>
          </c:spPr>
          <c:invertIfNegative val="0"/>
          <c:cat>
            <c:strRef>
              <c:f>Sheet1!$A$2</c:f>
              <c:strCache>
                <c:ptCount val="1"/>
                <c:pt idx="0">
                  <c:v>类别 1</c:v>
                </c:pt>
              </c:strCache>
            </c:strRef>
          </c:cat>
          <c:val>
            <c:numRef>
              <c:f>Sheet1!$B$2</c:f>
              <c:numCache>
                <c:formatCode>General</c:formatCode>
                <c:ptCount val="1"/>
                <c:pt idx="0">
                  <c:v>800</c:v>
                </c:pt>
              </c:numCache>
            </c:numRef>
          </c:val>
          <c:extLst>
            <c:ext xmlns:c16="http://schemas.microsoft.com/office/drawing/2014/chart" uri="{C3380CC4-5D6E-409C-BE32-E72D297353CC}">
              <c16:uniqueId val="{00000000-D857-46BE-B17D-6579949DC31B}"/>
            </c:ext>
          </c:extLst>
        </c:ser>
        <c:ser>
          <c:idx val="1"/>
          <c:order val="1"/>
          <c:tx>
            <c:strRef>
              <c:f>Sheet1!$C$1</c:f>
              <c:strCache>
                <c:ptCount val="1"/>
                <c:pt idx="0">
                  <c:v>2011年</c:v>
                </c:pt>
              </c:strCache>
            </c:strRef>
          </c:tx>
          <c:spPr>
            <a:solidFill>
              <a:schemeClr val="accent2"/>
            </a:solidFill>
            <a:ln>
              <a:noFill/>
            </a:ln>
            <a:effectLst/>
          </c:spPr>
          <c:invertIfNegative val="0"/>
          <c:cat>
            <c:strRef>
              <c:f>Sheet1!$A$2</c:f>
              <c:strCache>
                <c:ptCount val="1"/>
                <c:pt idx="0">
                  <c:v>类别 1</c:v>
                </c:pt>
              </c:strCache>
            </c:strRef>
          </c:cat>
          <c:val>
            <c:numRef>
              <c:f>Sheet1!$C$2</c:f>
              <c:numCache>
                <c:formatCode>General</c:formatCode>
                <c:ptCount val="1"/>
                <c:pt idx="0">
                  <c:v>3500</c:v>
                </c:pt>
              </c:numCache>
            </c:numRef>
          </c:val>
          <c:extLst>
            <c:ext xmlns:c16="http://schemas.microsoft.com/office/drawing/2014/chart" uri="{C3380CC4-5D6E-409C-BE32-E72D297353CC}">
              <c16:uniqueId val="{00000001-D857-46BE-B17D-6579949DC31B}"/>
            </c:ext>
          </c:extLst>
        </c:ser>
        <c:dLbls>
          <c:showLegendKey val="0"/>
          <c:showVal val="0"/>
          <c:showCatName val="0"/>
          <c:showSerName val="0"/>
          <c:showPercent val="0"/>
          <c:showBubbleSize val="0"/>
        </c:dLbls>
        <c:gapWidth val="219"/>
        <c:overlap val="-27"/>
        <c:axId val="241098864"/>
        <c:axId val="241099504"/>
      </c:barChart>
      <c:catAx>
        <c:axId val="241098864"/>
        <c:scaling>
          <c:orientation val="minMax"/>
        </c:scaling>
        <c:delete val="1"/>
        <c:axPos val="b"/>
        <c:numFmt formatCode="General" sourceLinked="1"/>
        <c:majorTickMark val="none"/>
        <c:minorTickMark val="none"/>
        <c:tickLblPos val="nextTo"/>
        <c:crossAx val="241099504"/>
        <c:crosses val="autoZero"/>
        <c:auto val="1"/>
        <c:lblAlgn val="ctr"/>
        <c:lblOffset val="100"/>
        <c:noMultiLvlLbl val="0"/>
      </c:catAx>
      <c:valAx>
        <c:axId val="241099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41098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dirty="0">
                <a:solidFill>
                  <a:srgbClr val="0070C0"/>
                </a:solidFill>
              </a:rPr>
              <a:t>纳税人满意度</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2008年</c:v>
                </c:pt>
              </c:strCache>
            </c:strRef>
          </c:tx>
          <c:spPr>
            <a:solidFill>
              <a:schemeClr val="accent1"/>
            </a:solidFill>
            <a:ln>
              <a:noFill/>
            </a:ln>
            <a:effectLst/>
          </c:spPr>
          <c:invertIfNegative val="0"/>
          <c:cat>
            <c:strRef>
              <c:f>Sheet1!$A$2</c:f>
              <c:strCache>
                <c:ptCount val="1"/>
                <c:pt idx="0">
                  <c:v>纳税人满意度得分</c:v>
                </c:pt>
              </c:strCache>
            </c:strRef>
          </c:cat>
          <c:val>
            <c:numRef>
              <c:f>Sheet1!$B$2</c:f>
              <c:numCache>
                <c:formatCode>General</c:formatCode>
                <c:ptCount val="1"/>
                <c:pt idx="0">
                  <c:v>76.930000000000007</c:v>
                </c:pt>
              </c:numCache>
            </c:numRef>
          </c:val>
          <c:extLst>
            <c:ext xmlns:c16="http://schemas.microsoft.com/office/drawing/2014/chart" uri="{C3380CC4-5D6E-409C-BE32-E72D297353CC}">
              <c16:uniqueId val="{00000000-F6B8-47ED-98A5-278B314E5084}"/>
            </c:ext>
          </c:extLst>
        </c:ser>
        <c:ser>
          <c:idx val="1"/>
          <c:order val="1"/>
          <c:tx>
            <c:strRef>
              <c:f>Sheet1!$C$1</c:f>
              <c:strCache>
                <c:ptCount val="1"/>
                <c:pt idx="0">
                  <c:v>2018年</c:v>
                </c:pt>
              </c:strCache>
            </c:strRef>
          </c:tx>
          <c:spPr>
            <a:solidFill>
              <a:schemeClr val="accent2"/>
            </a:solidFill>
            <a:ln>
              <a:noFill/>
            </a:ln>
            <a:effectLst/>
          </c:spPr>
          <c:invertIfNegative val="0"/>
          <c:cat>
            <c:strRef>
              <c:f>Sheet1!$A$2</c:f>
              <c:strCache>
                <c:ptCount val="1"/>
                <c:pt idx="0">
                  <c:v>纳税人满意度得分</c:v>
                </c:pt>
              </c:strCache>
            </c:strRef>
          </c:cat>
          <c:val>
            <c:numRef>
              <c:f>Sheet1!$C$2</c:f>
              <c:numCache>
                <c:formatCode>General</c:formatCode>
                <c:ptCount val="1"/>
                <c:pt idx="0">
                  <c:v>84.82</c:v>
                </c:pt>
              </c:numCache>
            </c:numRef>
          </c:val>
          <c:extLst>
            <c:ext xmlns:c16="http://schemas.microsoft.com/office/drawing/2014/chart" uri="{C3380CC4-5D6E-409C-BE32-E72D297353CC}">
              <c16:uniqueId val="{00000001-F6B8-47ED-98A5-278B314E5084}"/>
            </c:ext>
          </c:extLst>
        </c:ser>
        <c:dLbls>
          <c:showLegendKey val="0"/>
          <c:showVal val="0"/>
          <c:showCatName val="0"/>
          <c:showSerName val="0"/>
          <c:showPercent val="0"/>
          <c:showBubbleSize val="0"/>
        </c:dLbls>
        <c:gapWidth val="219"/>
        <c:overlap val="-27"/>
        <c:axId val="334410768"/>
        <c:axId val="334410448"/>
      </c:barChart>
      <c:catAx>
        <c:axId val="334410768"/>
        <c:scaling>
          <c:orientation val="minMax"/>
        </c:scaling>
        <c:delete val="1"/>
        <c:axPos val="b"/>
        <c:numFmt formatCode="General" sourceLinked="1"/>
        <c:majorTickMark val="none"/>
        <c:minorTickMark val="none"/>
        <c:tickLblPos val="nextTo"/>
        <c:crossAx val="334410448"/>
        <c:crosses val="autoZero"/>
        <c:auto val="1"/>
        <c:lblAlgn val="ctr"/>
        <c:lblOffset val="100"/>
        <c:noMultiLvlLbl val="0"/>
      </c:catAx>
      <c:valAx>
        <c:axId val="334410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334410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3.jpg"/></Relationships>
</file>

<file path=ppt/diagrams/_rels/data7.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g"/></Relationships>
</file>

<file path=ppt/diagrams/_rels/drawing7.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B711E8-8C0C-476F-B1E0-D8AEC96656CE}" type="doc">
      <dgm:prSet loTypeId="urn:microsoft.com/office/officeart/2005/8/layout/hList7" loCatId="list" qsTypeId="urn:microsoft.com/office/officeart/2005/8/quickstyle/simple1" qsCatId="simple" csTypeId="urn:microsoft.com/office/officeart/2005/8/colors/accent1_2" csCatId="accent1" phldr="1"/>
      <dgm:spPr/>
    </dgm:pt>
    <dgm:pt modelId="{2AC7F903-F064-4381-8D46-AC0D5C24A97C}">
      <dgm:prSet/>
      <dgm:spPr>
        <a:solidFill>
          <a:schemeClr val="accent2"/>
        </a:solidFill>
      </dgm:spPr>
      <dgm:t>
        <a:bodyPr/>
        <a:lstStyle/>
        <a:p>
          <a:r>
            <a:rPr lang="zh-CN" altLang="en-US"/>
            <a:t>税收收入规模不断扩大</a:t>
          </a:r>
        </a:p>
      </dgm:t>
    </dgm:pt>
    <dgm:pt modelId="{3E8C4088-3653-4E9B-9CD5-619C4203F976}" type="parTrans" cxnId="{AC5B7D7E-E05D-4A2A-9CCB-3621DBA9B504}">
      <dgm:prSet/>
      <dgm:spPr/>
      <dgm:t>
        <a:bodyPr/>
        <a:lstStyle/>
        <a:p>
          <a:endParaRPr lang="zh-CN" altLang="en-US"/>
        </a:p>
      </dgm:t>
    </dgm:pt>
    <dgm:pt modelId="{F40ABA96-8B60-4A87-94D8-CF47B6C4DE0A}" type="sibTrans" cxnId="{AC5B7D7E-E05D-4A2A-9CCB-3621DBA9B504}">
      <dgm:prSet/>
      <dgm:spPr/>
      <dgm:t>
        <a:bodyPr/>
        <a:lstStyle/>
        <a:p>
          <a:endParaRPr lang="zh-CN" altLang="en-US"/>
        </a:p>
      </dgm:t>
    </dgm:pt>
    <dgm:pt modelId="{FB3B6FFC-70CA-4879-96C9-5F212DAEB2FF}">
      <dgm:prSet/>
      <dgm:spPr>
        <a:solidFill>
          <a:schemeClr val="accent2"/>
        </a:solidFill>
      </dgm:spPr>
      <dgm:t>
        <a:bodyPr/>
        <a:lstStyle/>
        <a:p>
          <a:r>
            <a:rPr lang="zh-CN" altLang="en-US" dirty="0"/>
            <a:t>经济税收</a:t>
          </a:r>
          <a:endParaRPr lang="en-US" altLang="zh-CN" dirty="0"/>
        </a:p>
        <a:p>
          <a:r>
            <a:rPr lang="zh-CN" altLang="en-US" dirty="0"/>
            <a:t>协调发展</a:t>
          </a:r>
        </a:p>
      </dgm:t>
    </dgm:pt>
    <dgm:pt modelId="{88FE0101-0A52-4AD8-9775-F38F9648460D}" type="parTrans" cxnId="{15E90A8B-4A98-4F0C-9C05-7A9B07C758DF}">
      <dgm:prSet/>
      <dgm:spPr/>
      <dgm:t>
        <a:bodyPr/>
        <a:lstStyle/>
        <a:p>
          <a:endParaRPr lang="zh-CN" altLang="en-US"/>
        </a:p>
      </dgm:t>
    </dgm:pt>
    <dgm:pt modelId="{BD86EA98-297C-462E-A81B-AC4BF0C51358}" type="sibTrans" cxnId="{15E90A8B-4A98-4F0C-9C05-7A9B07C758DF}">
      <dgm:prSet/>
      <dgm:spPr/>
      <dgm:t>
        <a:bodyPr/>
        <a:lstStyle/>
        <a:p>
          <a:endParaRPr lang="zh-CN" altLang="en-US"/>
        </a:p>
      </dgm:t>
    </dgm:pt>
    <dgm:pt modelId="{71722394-CE41-4B78-B0EC-33381CD79665}">
      <dgm:prSet/>
      <dgm:spPr>
        <a:solidFill>
          <a:schemeClr val="accent2"/>
        </a:solidFill>
      </dgm:spPr>
      <dgm:t>
        <a:bodyPr/>
        <a:lstStyle/>
        <a:p>
          <a:r>
            <a:rPr lang="zh-CN" altLang="en-US" dirty="0"/>
            <a:t>税收结构</a:t>
          </a:r>
          <a:endParaRPr lang="en-US" altLang="zh-CN" dirty="0"/>
        </a:p>
        <a:p>
          <a:r>
            <a:rPr lang="zh-CN" altLang="en-US" dirty="0"/>
            <a:t>不断优化</a:t>
          </a:r>
        </a:p>
      </dgm:t>
    </dgm:pt>
    <dgm:pt modelId="{100E2FFF-B397-4B8D-B6DB-C8382A398576}" type="parTrans" cxnId="{6173E7FB-B376-45B3-BBD6-427AC8F7C6D0}">
      <dgm:prSet/>
      <dgm:spPr/>
      <dgm:t>
        <a:bodyPr/>
        <a:lstStyle/>
        <a:p>
          <a:endParaRPr lang="zh-CN" altLang="en-US"/>
        </a:p>
      </dgm:t>
    </dgm:pt>
    <dgm:pt modelId="{11296062-D664-46C0-B5A7-42ECFA8F1219}" type="sibTrans" cxnId="{6173E7FB-B376-45B3-BBD6-427AC8F7C6D0}">
      <dgm:prSet/>
      <dgm:spPr/>
      <dgm:t>
        <a:bodyPr/>
        <a:lstStyle/>
        <a:p>
          <a:endParaRPr lang="zh-CN" altLang="en-US"/>
        </a:p>
      </dgm:t>
    </dgm:pt>
    <dgm:pt modelId="{648CBA5A-7A45-4AD6-A6F0-1EBD74E88026}" type="pres">
      <dgm:prSet presAssocID="{65B711E8-8C0C-476F-B1E0-D8AEC96656CE}" presName="Name0" presStyleCnt="0">
        <dgm:presLayoutVars>
          <dgm:dir/>
          <dgm:resizeHandles val="exact"/>
        </dgm:presLayoutVars>
      </dgm:prSet>
      <dgm:spPr/>
    </dgm:pt>
    <dgm:pt modelId="{1D364C90-8A73-4F75-9CEE-0F9AAFCF468C}" type="pres">
      <dgm:prSet presAssocID="{65B711E8-8C0C-476F-B1E0-D8AEC96656CE}" presName="fgShape" presStyleLbl="fgShp" presStyleIdx="0" presStyleCnt="1"/>
      <dgm:spPr/>
    </dgm:pt>
    <dgm:pt modelId="{3618CFF2-ED66-466F-8746-D2DE52CF0589}" type="pres">
      <dgm:prSet presAssocID="{65B711E8-8C0C-476F-B1E0-D8AEC96656CE}" presName="linComp" presStyleCnt="0"/>
      <dgm:spPr/>
    </dgm:pt>
    <dgm:pt modelId="{B279C750-535E-4C41-A249-B7C912EFF188}" type="pres">
      <dgm:prSet presAssocID="{2AC7F903-F064-4381-8D46-AC0D5C24A97C}" presName="compNode" presStyleCnt="0"/>
      <dgm:spPr/>
    </dgm:pt>
    <dgm:pt modelId="{DE9D5A9C-A6B8-446E-BF58-40E91E7DC4AE}" type="pres">
      <dgm:prSet presAssocID="{2AC7F903-F064-4381-8D46-AC0D5C24A97C}" presName="bkgdShape" presStyleLbl="node1" presStyleIdx="0" presStyleCnt="3" custLinFactNeighborX="-808" custLinFactNeighborY="1479"/>
      <dgm:spPr/>
    </dgm:pt>
    <dgm:pt modelId="{DC180ACB-05A6-4231-A145-84AEC728BBB4}" type="pres">
      <dgm:prSet presAssocID="{2AC7F903-F064-4381-8D46-AC0D5C24A97C}" presName="nodeTx" presStyleLbl="node1" presStyleIdx="0" presStyleCnt="3">
        <dgm:presLayoutVars>
          <dgm:bulletEnabled val="1"/>
        </dgm:presLayoutVars>
      </dgm:prSet>
      <dgm:spPr/>
    </dgm:pt>
    <dgm:pt modelId="{DC1329D6-4CD7-4A09-95E3-6F806490B1CA}" type="pres">
      <dgm:prSet presAssocID="{2AC7F903-F064-4381-8D46-AC0D5C24A97C}" presName="invisiNode" presStyleLbl="node1" presStyleIdx="0" presStyleCnt="3"/>
      <dgm:spPr/>
    </dgm:pt>
    <dgm:pt modelId="{41A445F0-37A2-4AF6-BD4D-0AE569D00821}" type="pres">
      <dgm:prSet presAssocID="{2AC7F903-F064-4381-8D46-AC0D5C24A97C}"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dgm:spPr>
    </dgm:pt>
    <dgm:pt modelId="{913BCA01-0D5D-4D34-884E-F1DDB1B79F47}" type="pres">
      <dgm:prSet presAssocID="{F40ABA96-8B60-4A87-94D8-CF47B6C4DE0A}" presName="sibTrans" presStyleLbl="sibTrans2D1" presStyleIdx="0" presStyleCnt="0"/>
      <dgm:spPr/>
    </dgm:pt>
    <dgm:pt modelId="{A0030863-7B9A-4CD1-9430-92D694B5BDA2}" type="pres">
      <dgm:prSet presAssocID="{FB3B6FFC-70CA-4879-96C9-5F212DAEB2FF}" presName="compNode" presStyleCnt="0"/>
      <dgm:spPr/>
    </dgm:pt>
    <dgm:pt modelId="{CEB7DB1E-D411-413B-8134-5293D03DF8D1}" type="pres">
      <dgm:prSet presAssocID="{FB3B6FFC-70CA-4879-96C9-5F212DAEB2FF}" presName="bkgdShape" presStyleLbl="node1" presStyleIdx="1" presStyleCnt="3" custLinFactNeighborY="3341"/>
      <dgm:spPr/>
    </dgm:pt>
    <dgm:pt modelId="{AE0489D8-E02E-442D-9DFE-A226F6A4010C}" type="pres">
      <dgm:prSet presAssocID="{FB3B6FFC-70CA-4879-96C9-5F212DAEB2FF}" presName="nodeTx" presStyleLbl="node1" presStyleIdx="1" presStyleCnt="3">
        <dgm:presLayoutVars>
          <dgm:bulletEnabled val="1"/>
        </dgm:presLayoutVars>
      </dgm:prSet>
      <dgm:spPr/>
    </dgm:pt>
    <dgm:pt modelId="{4B3C2BB8-368B-4285-BB89-962C3B773979}" type="pres">
      <dgm:prSet presAssocID="{FB3B6FFC-70CA-4879-96C9-5F212DAEB2FF}" presName="invisiNode" presStyleLbl="node1" presStyleIdx="1" presStyleCnt="3"/>
      <dgm:spPr/>
    </dgm:pt>
    <dgm:pt modelId="{55CD927A-DC4C-4564-8D1C-60E99213C641}" type="pres">
      <dgm:prSet presAssocID="{FB3B6FFC-70CA-4879-96C9-5F212DAEB2FF}" presName="imagNode"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dgm:spPr>
    </dgm:pt>
    <dgm:pt modelId="{BDA7F245-A681-49D6-B164-DB1D7A916DB8}" type="pres">
      <dgm:prSet presAssocID="{BD86EA98-297C-462E-A81B-AC4BF0C51358}" presName="sibTrans" presStyleLbl="sibTrans2D1" presStyleIdx="0" presStyleCnt="0"/>
      <dgm:spPr/>
    </dgm:pt>
    <dgm:pt modelId="{D77D2A6C-B230-426C-BF1A-A2677A61697B}" type="pres">
      <dgm:prSet presAssocID="{71722394-CE41-4B78-B0EC-33381CD79665}" presName="compNode" presStyleCnt="0"/>
      <dgm:spPr/>
    </dgm:pt>
    <dgm:pt modelId="{E0B525A1-37BF-476A-898B-EFF607A0F49B}" type="pres">
      <dgm:prSet presAssocID="{71722394-CE41-4B78-B0EC-33381CD79665}" presName="bkgdShape" presStyleLbl="node1" presStyleIdx="2" presStyleCnt="3"/>
      <dgm:spPr/>
    </dgm:pt>
    <dgm:pt modelId="{C046D8E7-3D10-4FCE-905E-1C228D2BA189}" type="pres">
      <dgm:prSet presAssocID="{71722394-CE41-4B78-B0EC-33381CD79665}" presName="nodeTx" presStyleLbl="node1" presStyleIdx="2" presStyleCnt="3">
        <dgm:presLayoutVars>
          <dgm:bulletEnabled val="1"/>
        </dgm:presLayoutVars>
      </dgm:prSet>
      <dgm:spPr/>
    </dgm:pt>
    <dgm:pt modelId="{BF066EBA-27B1-49D6-A4F8-B2171CD31427}" type="pres">
      <dgm:prSet presAssocID="{71722394-CE41-4B78-B0EC-33381CD79665}" presName="invisiNode" presStyleLbl="node1" presStyleIdx="2" presStyleCnt="3"/>
      <dgm:spPr/>
    </dgm:pt>
    <dgm:pt modelId="{CBA2BBD0-3786-42C1-BEB9-C275E1BB6BC8}" type="pres">
      <dgm:prSet presAssocID="{71722394-CE41-4B78-B0EC-33381CD79665}" presName="imagNode"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dgm:spPr>
    </dgm:pt>
  </dgm:ptLst>
  <dgm:cxnLst>
    <dgm:cxn modelId="{A7BE7E1A-32D0-4B72-AD9C-FCAB80003242}" type="presOf" srcId="{65B711E8-8C0C-476F-B1E0-D8AEC96656CE}" destId="{648CBA5A-7A45-4AD6-A6F0-1EBD74E88026}" srcOrd="0" destOrd="0" presId="urn:microsoft.com/office/officeart/2005/8/layout/hList7"/>
    <dgm:cxn modelId="{7A5D061D-96B2-4A25-8F73-489964BFD007}" type="presOf" srcId="{2AC7F903-F064-4381-8D46-AC0D5C24A97C}" destId="{DC180ACB-05A6-4231-A145-84AEC728BBB4}" srcOrd="1" destOrd="0" presId="urn:microsoft.com/office/officeart/2005/8/layout/hList7"/>
    <dgm:cxn modelId="{D138BE48-B620-4F42-B127-7FA8931B79F3}" type="presOf" srcId="{BD86EA98-297C-462E-A81B-AC4BF0C51358}" destId="{BDA7F245-A681-49D6-B164-DB1D7A916DB8}" srcOrd="0" destOrd="0" presId="urn:microsoft.com/office/officeart/2005/8/layout/hList7"/>
    <dgm:cxn modelId="{F621C374-A8F9-41D0-9BCC-4A41176EBFEB}" type="presOf" srcId="{71722394-CE41-4B78-B0EC-33381CD79665}" destId="{E0B525A1-37BF-476A-898B-EFF607A0F49B}" srcOrd="0" destOrd="0" presId="urn:microsoft.com/office/officeart/2005/8/layout/hList7"/>
    <dgm:cxn modelId="{AC5B7D7E-E05D-4A2A-9CCB-3621DBA9B504}" srcId="{65B711E8-8C0C-476F-B1E0-D8AEC96656CE}" destId="{2AC7F903-F064-4381-8D46-AC0D5C24A97C}" srcOrd="0" destOrd="0" parTransId="{3E8C4088-3653-4E9B-9CD5-619C4203F976}" sibTransId="{F40ABA96-8B60-4A87-94D8-CF47B6C4DE0A}"/>
    <dgm:cxn modelId="{E553018B-34F5-45AA-8829-2B71FA184945}" type="presOf" srcId="{2AC7F903-F064-4381-8D46-AC0D5C24A97C}" destId="{DE9D5A9C-A6B8-446E-BF58-40E91E7DC4AE}" srcOrd="0" destOrd="0" presId="urn:microsoft.com/office/officeart/2005/8/layout/hList7"/>
    <dgm:cxn modelId="{15E90A8B-4A98-4F0C-9C05-7A9B07C758DF}" srcId="{65B711E8-8C0C-476F-B1E0-D8AEC96656CE}" destId="{FB3B6FFC-70CA-4879-96C9-5F212DAEB2FF}" srcOrd="1" destOrd="0" parTransId="{88FE0101-0A52-4AD8-9775-F38F9648460D}" sibTransId="{BD86EA98-297C-462E-A81B-AC4BF0C51358}"/>
    <dgm:cxn modelId="{3F9716A7-F586-41A3-B9B3-08F6E3E2847C}" type="presOf" srcId="{71722394-CE41-4B78-B0EC-33381CD79665}" destId="{C046D8E7-3D10-4FCE-905E-1C228D2BA189}" srcOrd="1" destOrd="0" presId="urn:microsoft.com/office/officeart/2005/8/layout/hList7"/>
    <dgm:cxn modelId="{5FA147A9-1A5F-4E7F-A759-8FEC91427852}" type="presOf" srcId="{FB3B6FFC-70CA-4879-96C9-5F212DAEB2FF}" destId="{AE0489D8-E02E-442D-9DFE-A226F6A4010C}" srcOrd="1" destOrd="0" presId="urn:microsoft.com/office/officeart/2005/8/layout/hList7"/>
    <dgm:cxn modelId="{D40389CA-7F2A-426E-8AF8-152181EECAE3}" type="presOf" srcId="{F40ABA96-8B60-4A87-94D8-CF47B6C4DE0A}" destId="{913BCA01-0D5D-4D34-884E-F1DDB1B79F47}" srcOrd="0" destOrd="0" presId="urn:microsoft.com/office/officeart/2005/8/layout/hList7"/>
    <dgm:cxn modelId="{AF81A5F7-3969-419B-B33F-8EFC242C35A2}" type="presOf" srcId="{FB3B6FFC-70CA-4879-96C9-5F212DAEB2FF}" destId="{CEB7DB1E-D411-413B-8134-5293D03DF8D1}" srcOrd="0" destOrd="0" presId="urn:microsoft.com/office/officeart/2005/8/layout/hList7"/>
    <dgm:cxn modelId="{6173E7FB-B376-45B3-BBD6-427AC8F7C6D0}" srcId="{65B711E8-8C0C-476F-B1E0-D8AEC96656CE}" destId="{71722394-CE41-4B78-B0EC-33381CD79665}" srcOrd="2" destOrd="0" parTransId="{100E2FFF-B397-4B8D-B6DB-C8382A398576}" sibTransId="{11296062-D664-46C0-B5A7-42ECFA8F1219}"/>
    <dgm:cxn modelId="{98F0F81C-9B65-4997-A982-2B8EE30EBB57}" type="presParOf" srcId="{648CBA5A-7A45-4AD6-A6F0-1EBD74E88026}" destId="{1D364C90-8A73-4F75-9CEE-0F9AAFCF468C}" srcOrd="0" destOrd="0" presId="urn:microsoft.com/office/officeart/2005/8/layout/hList7"/>
    <dgm:cxn modelId="{A8A79A5E-7B7B-4E29-A01E-8A1C3DA431C1}" type="presParOf" srcId="{648CBA5A-7A45-4AD6-A6F0-1EBD74E88026}" destId="{3618CFF2-ED66-466F-8746-D2DE52CF0589}" srcOrd="1" destOrd="0" presId="urn:microsoft.com/office/officeart/2005/8/layout/hList7"/>
    <dgm:cxn modelId="{90A3362F-CF42-4001-8C7C-EDC97A99D6EB}" type="presParOf" srcId="{3618CFF2-ED66-466F-8746-D2DE52CF0589}" destId="{B279C750-535E-4C41-A249-B7C912EFF188}" srcOrd="0" destOrd="0" presId="urn:microsoft.com/office/officeart/2005/8/layout/hList7"/>
    <dgm:cxn modelId="{DD6A1CA4-70E4-437D-8527-FB064AF25038}" type="presParOf" srcId="{B279C750-535E-4C41-A249-B7C912EFF188}" destId="{DE9D5A9C-A6B8-446E-BF58-40E91E7DC4AE}" srcOrd="0" destOrd="0" presId="urn:microsoft.com/office/officeart/2005/8/layout/hList7"/>
    <dgm:cxn modelId="{6F415FBC-9B31-4878-8A66-48BF48935735}" type="presParOf" srcId="{B279C750-535E-4C41-A249-B7C912EFF188}" destId="{DC180ACB-05A6-4231-A145-84AEC728BBB4}" srcOrd="1" destOrd="0" presId="urn:microsoft.com/office/officeart/2005/8/layout/hList7"/>
    <dgm:cxn modelId="{88F3E977-79CE-4747-94E2-5E2E7BB06878}" type="presParOf" srcId="{B279C750-535E-4C41-A249-B7C912EFF188}" destId="{DC1329D6-4CD7-4A09-95E3-6F806490B1CA}" srcOrd="2" destOrd="0" presId="urn:microsoft.com/office/officeart/2005/8/layout/hList7"/>
    <dgm:cxn modelId="{CB6FA57C-34F2-4E84-8884-CCF0A8A8D8F4}" type="presParOf" srcId="{B279C750-535E-4C41-A249-B7C912EFF188}" destId="{41A445F0-37A2-4AF6-BD4D-0AE569D00821}" srcOrd="3" destOrd="0" presId="urn:microsoft.com/office/officeart/2005/8/layout/hList7"/>
    <dgm:cxn modelId="{C27D40F6-2B10-4D76-96C6-C8E5C95AB4D7}" type="presParOf" srcId="{3618CFF2-ED66-466F-8746-D2DE52CF0589}" destId="{913BCA01-0D5D-4D34-884E-F1DDB1B79F47}" srcOrd="1" destOrd="0" presId="urn:microsoft.com/office/officeart/2005/8/layout/hList7"/>
    <dgm:cxn modelId="{DDEF5E16-6177-4947-9C15-619C1A42F27F}" type="presParOf" srcId="{3618CFF2-ED66-466F-8746-D2DE52CF0589}" destId="{A0030863-7B9A-4CD1-9430-92D694B5BDA2}" srcOrd="2" destOrd="0" presId="urn:microsoft.com/office/officeart/2005/8/layout/hList7"/>
    <dgm:cxn modelId="{F9B94EDF-4035-4839-B1EC-49DBE301B81D}" type="presParOf" srcId="{A0030863-7B9A-4CD1-9430-92D694B5BDA2}" destId="{CEB7DB1E-D411-413B-8134-5293D03DF8D1}" srcOrd="0" destOrd="0" presId="urn:microsoft.com/office/officeart/2005/8/layout/hList7"/>
    <dgm:cxn modelId="{14C45430-DB60-41AB-BE83-24E6A51AC4AE}" type="presParOf" srcId="{A0030863-7B9A-4CD1-9430-92D694B5BDA2}" destId="{AE0489D8-E02E-442D-9DFE-A226F6A4010C}" srcOrd="1" destOrd="0" presId="urn:microsoft.com/office/officeart/2005/8/layout/hList7"/>
    <dgm:cxn modelId="{5A4F9EC8-6079-4D28-BD52-6DA1539FF440}" type="presParOf" srcId="{A0030863-7B9A-4CD1-9430-92D694B5BDA2}" destId="{4B3C2BB8-368B-4285-BB89-962C3B773979}" srcOrd="2" destOrd="0" presId="urn:microsoft.com/office/officeart/2005/8/layout/hList7"/>
    <dgm:cxn modelId="{DC0BB8F3-010D-4026-B8B0-371FB89E610E}" type="presParOf" srcId="{A0030863-7B9A-4CD1-9430-92D694B5BDA2}" destId="{55CD927A-DC4C-4564-8D1C-60E99213C641}" srcOrd="3" destOrd="0" presId="urn:microsoft.com/office/officeart/2005/8/layout/hList7"/>
    <dgm:cxn modelId="{FE5313AD-04E3-4154-8859-668540F65FBE}" type="presParOf" srcId="{3618CFF2-ED66-466F-8746-D2DE52CF0589}" destId="{BDA7F245-A681-49D6-B164-DB1D7A916DB8}" srcOrd="3" destOrd="0" presId="urn:microsoft.com/office/officeart/2005/8/layout/hList7"/>
    <dgm:cxn modelId="{96F72746-B1F0-4041-97F9-D71FE7D4A330}" type="presParOf" srcId="{3618CFF2-ED66-466F-8746-D2DE52CF0589}" destId="{D77D2A6C-B230-426C-BF1A-A2677A61697B}" srcOrd="4" destOrd="0" presId="urn:microsoft.com/office/officeart/2005/8/layout/hList7"/>
    <dgm:cxn modelId="{4F7BDB2D-9D6A-47A4-B097-A91298933EAD}" type="presParOf" srcId="{D77D2A6C-B230-426C-BF1A-A2677A61697B}" destId="{E0B525A1-37BF-476A-898B-EFF607A0F49B}" srcOrd="0" destOrd="0" presId="urn:microsoft.com/office/officeart/2005/8/layout/hList7"/>
    <dgm:cxn modelId="{C5FE6539-EFF8-41D4-9DD0-D6C584E6E97A}" type="presParOf" srcId="{D77D2A6C-B230-426C-BF1A-A2677A61697B}" destId="{C046D8E7-3D10-4FCE-905E-1C228D2BA189}" srcOrd="1" destOrd="0" presId="urn:microsoft.com/office/officeart/2005/8/layout/hList7"/>
    <dgm:cxn modelId="{EDF6E3A4-82CD-4B78-8C65-CC79CDC2DFBC}" type="presParOf" srcId="{D77D2A6C-B230-426C-BF1A-A2677A61697B}" destId="{BF066EBA-27B1-49D6-A4F8-B2171CD31427}" srcOrd="2" destOrd="0" presId="urn:microsoft.com/office/officeart/2005/8/layout/hList7"/>
    <dgm:cxn modelId="{23E1D245-060E-434F-8247-2A47972C3E33}" type="presParOf" srcId="{D77D2A6C-B230-426C-BF1A-A2677A61697B}" destId="{CBA2BBD0-3786-42C1-BEB9-C275E1BB6BC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61763B-D99E-4FFB-9228-779DDF28FAD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9C47B154-336A-4A60-9EDE-C96A880028DA}">
      <dgm:prSet phldrT="[文本]"/>
      <dgm:spPr/>
      <dgm:t>
        <a:bodyPr/>
        <a:lstStyle/>
        <a:p>
          <a:r>
            <a:rPr lang="zh-CN" altLang="en-US" dirty="0"/>
            <a:t>全面推行“三项制度”</a:t>
          </a:r>
        </a:p>
      </dgm:t>
    </dgm:pt>
    <dgm:pt modelId="{F59EA944-E7E8-4D53-B4D7-B75577C749DF}" type="parTrans" cxnId="{93D026DF-96B9-4801-B676-9E876361F9D7}">
      <dgm:prSet/>
      <dgm:spPr/>
      <dgm:t>
        <a:bodyPr/>
        <a:lstStyle/>
        <a:p>
          <a:endParaRPr lang="zh-CN" altLang="en-US"/>
        </a:p>
      </dgm:t>
    </dgm:pt>
    <dgm:pt modelId="{00AC8A0C-DC0C-42A8-B189-7119B5665D02}" type="sibTrans" cxnId="{93D026DF-96B9-4801-B676-9E876361F9D7}">
      <dgm:prSet/>
      <dgm:spPr/>
      <dgm:t>
        <a:bodyPr/>
        <a:lstStyle/>
        <a:p>
          <a:endParaRPr lang="zh-CN" altLang="en-US"/>
        </a:p>
      </dgm:t>
    </dgm:pt>
    <dgm:pt modelId="{2B22D2AF-E1CE-4821-941A-6159C3EAAC63}">
      <dgm:prSet/>
      <dgm:spPr/>
    </dgm:pt>
    <dgm:pt modelId="{6AB50249-2429-4FC7-ACAE-32619EAF6F46}" type="parTrans" cxnId="{6C5E0FA0-C3F3-46B5-8CD7-A698645614B8}">
      <dgm:prSet/>
      <dgm:spPr/>
      <dgm:t>
        <a:bodyPr/>
        <a:lstStyle/>
        <a:p>
          <a:endParaRPr lang="zh-CN" altLang="en-US"/>
        </a:p>
      </dgm:t>
    </dgm:pt>
    <dgm:pt modelId="{75C3E473-98E5-474F-8577-B700EF953635}" type="sibTrans" cxnId="{6C5E0FA0-C3F3-46B5-8CD7-A698645614B8}">
      <dgm:prSet/>
      <dgm:spPr/>
      <dgm:t>
        <a:bodyPr/>
        <a:lstStyle/>
        <a:p>
          <a:endParaRPr lang="zh-CN" altLang="en-US"/>
        </a:p>
      </dgm:t>
    </dgm:pt>
    <dgm:pt modelId="{028B8D0E-9F2A-4E3A-8392-3E2528AA0F7F}">
      <dgm:prSet/>
      <dgm:spPr/>
    </dgm:pt>
    <dgm:pt modelId="{15873431-C930-40E5-B75C-2857EC951D92}" type="parTrans" cxnId="{742B95C2-D6EE-443C-AA0D-0F189BC64634}">
      <dgm:prSet/>
      <dgm:spPr/>
      <dgm:t>
        <a:bodyPr/>
        <a:lstStyle/>
        <a:p>
          <a:endParaRPr lang="zh-CN" altLang="en-US"/>
        </a:p>
      </dgm:t>
    </dgm:pt>
    <dgm:pt modelId="{AEC6FE3A-243C-45AD-BC4C-BD0E2AD93E52}" type="sibTrans" cxnId="{742B95C2-D6EE-443C-AA0D-0F189BC64634}">
      <dgm:prSet/>
      <dgm:spPr/>
      <dgm:t>
        <a:bodyPr/>
        <a:lstStyle/>
        <a:p>
          <a:endParaRPr lang="zh-CN" altLang="en-US"/>
        </a:p>
      </dgm:t>
    </dgm:pt>
    <dgm:pt modelId="{ED5B410A-B35D-4D10-A627-026CE5FF8325}">
      <dgm:prSet custT="1"/>
      <dgm:spPr/>
      <dgm:t>
        <a:bodyPr/>
        <a:lstStyle/>
        <a:p>
          <a:r>
            <a:rPr lang="zh-CN" altLang="en-US" sz="1100" dirty="0"/>
            <a:t>行政执法公示</a:t>
          </a:r>
        </a:p>
      </dgm:t>
    </dgm:pt>
    <dgm:pt modelId="{DEC41459-E8EA-4C71-BF59-B7A9537CCD33}" type="parTrans" cxnId="{47A30BC1-10A7-4414-B525-37C384FDE974}">
      <dgm:prSet/>
      <dgm:spPr/>
      <dgm:t>
        <a:bodyPr/>
        <a:lstStyle/>
        <a:p>
          <a:endParaRPr lang="zh-CN" altLang="en-US"/>
        </a:p>
      </dgm:t>
    </dgm:pt>
    <dgm:pt modelId="{264A1EA7-1DD8-4DC8-BB17-8FDB287B3583}" type="sibTrans" cxnId="{47A30BC1-10A7-4414-B525-37C384FDE974}">
      <dgm:prSet/>
      <dgm:spPr/>
      <dgm:t>
        <a:bodyPr/>
        <a:lstStyle/>
        <a:p>
          <a:endParaRPr lang="zh-CN" altLang="en-US"/>
        </a:p>
      </dgm:t>
    </dgm:pt>
    <dgm:pt modelId="{FED28BBA-E3B2-407F-BB47-B658BB16A3EB}">
      <dgm:prSet custT="1"/>
      <dgm:spPr/>
      <dgm:t>
        <a:bodyPr/>
        <a:lstStyle/>
        <a:p>
          <a:r>
            <a:rPr lang="zh-CN" altLang="en-US" sz="1100" dirty="0"/>
            <a:t>执法全过程记录</a:t>
          </a:r>
        </a:p>
      </dgm:t>
    </dgm:pt>
    <dgm:pt modelId="{7C84392A-BFC6-4E02-819E-1B67DE523A42}" type="parTrans" cxnId="{C0F8850D-2188-49B4-8B7F-524203DCFA12}">
      <dgm:prSet/>
      <dgm:spPr/>
      <dgm:t>
        <a:bodyPr/>
        <a:lstStyle/>
        <a:p>
          <a:endParaRPr lang="zh-CN" altLang="en-US"/>
        </a:p>
      </dgm:t>
    </dgm:pt>
    <dgm:pt modelId="{D3280647-545D-4211-AE3F-5F09174470C7}" type="sibTrans" cxnId="{C0F8850D-2188-49B4-8B7F-524203DCFA12}">
      <dgm:prSet/>
      <dgm:spPr/>
      <dgm:t>
        <a:bodyPr/>
        <a:lstStyle/>
        <a:p>
          <a:endParaRPr lang="zh-CN" altLang="en-US"/>
        </a:p>
      </dgm:t>
    </dgm:pt>
    <dgm:pt modelId="{4D3CF302-02FC-44C9-A485-DD1436A8D1AE}">
      <dgm:prSet custT="1"/>
      <dgm:spPr/>
      <dgm:t>
        <a:bodyPr/>
        <a:lstStyle/>
        <a:p>
          <a:r>
            <a:rPr lang="zh-CN" altLang="en-US" sz="1100" dirty="0"/>
            <a:t>重大执法决定法制审核</a:t>
          </a:r>
        </a:p>
      </dgm:t>
    </dgm:pt>
    <dgm:pt modelId="{5FF7355A-8075-49AB-B2C5-5ACC3CF9A08D}" type="parTrans" cxnId="{5D31B979-EB10-4649-93E3-29D88FEF4FA7}">
      <dgm:prSet/>
      <dgm:spPr/>
      <dgm:t>
        <a:bodyPr/>
        <a:lstStyle/>
        <a:p>
          <a:endParaRPr lang="zh-CN" altLang="en-US"/>
        </a:p>
      </dgm:t>
    </dgm:pt>
    <dgm:pt modelId="{E698CFE2-393F-4BBC-9927-D2AAC607C746}" type="sibTrans" cxnId="{5D31B979-EB10-4649-93E3-29D88FEF4FA7}">
      <dgm:prSet/>
      <dgm:spPr/>
      <dgm:t>
        <a:bodyPr/>
        <a:lstStyle/>
        <a:p>
          <a:endParaRPr lang="zh-CN" altLang="en-US"/>
        </a:p>
      </dgm:t>
    </dgm:pt>
    <dgm:pt modelId="{421804B8-0E89-40FC-B558-F2A0A535B5EE}" type="pres">
      <dgm:prSet presAssocID="{C761763B-D99E-4FFB-9228-779DDF28FADC}" presName="Name0" presStyleCnt="0">
        <dgm:presLayoutVars>
          <dgm:chMax val="1"/>
          <dgm:dir/>
          <dgm:animLvl val="ctr"/>
          <dgm:resizeHandles val="exact"/>
        </dgm:presLayoutVars>
      </dgm:prSet>
      <dgm:spPr/>
    </dgm:pt>
    <dgm:pt modelId="{9628188B-0A1F-4891-B4C4-F8BEB499A244}" type="pres">
      <dgm:prSet presAssocID="{9C47B154-336A-4A60-9EDE-C96A880028DA}" presName="centerShape" presStyleLbl="node0" presStyleIdx="0" presStyleCnt="1"/>
      <dgm:spPr/>
    </dgm:pt>
    <dgm:pt modelId="{70803E68-C527-4CB9-B8D0-C973F79C6489}" type="pres">
      <dgm:prSet presAssocID="{ED5B410A-B35D-4D10-A627-026CE5FF8325}" presName="node" presStyleLbl="node1" presStyleIdx="0" presStyleCnt="3">
        <dgm:presLayoutVars>
          <dgm:bulletEnabled val="1"/>
        </dgm:presLayoutVars>
      </dgm:prSet>
      <dgm:spPr/>
    </dgm:pt>
    <dgm:pt modelId="{78B68D00-195F-4C8C-9236-6271868231D3}" type="pres">
      <dgm:prSet presAssocID="{ED5B410A-B35D-4D10-A627-026CE5FF8325}" presName="dummy" presStyleCnt="0"/>
      <dgm:spPr/>
    </dgm:pt>
    <dgm:pt modelId="{47D0EA8C-9625-4D4C-8E97-A973A9980CC1}" type="pres">
      <dgm:prSet presAssocID="{264A1EA7-1DD8-4DC8-BB17-8FDB287B3583}" presName="sibTrans" presStyleLbl="sibTrans2D1" presStyleIdx="0" presStyleCnt="3"/>
      <dgm:spPr/>
    </dgm:pt>
    <dgm:pt modelId="{D052F73A-28F5-47AD-B1BA-5F2E4A6CC848}" type="pres">
      <dgm:prSet presAssocID="{FED28BBA-E3B2-407F-BB47-B658BB16A3EB}" presName="node" presStyleLbl="node1" presStyleIdx="1" presStyleCnt="3">
        <dgm:presLayoutVars>
          <dgm:bulletEnabled val="1"/>
        </dgm:presLayoutVars>
      </dgm:prSet>
      <dgm:spPr/>
    </dgm:pt>
    <dgm:pt modelId="{1305BDE3-9C4C-4CAC-A752-8E6CB6F15BCC}" type="pres">
      <dgm:prSet presAssocID="{FED28BBA-E3B2-407F-BB47-B658BB16A3EB}" presName="dummy" presStyleCnt="0"/>
      <dgm:spPr/>
    </dgm:pt>
    <dgm:pt modelId="{102F5578-5AB3-4F89-A304-DB360852B05F}" type="pres">
      <dgm:prSet presAssocID="{D3280647-545D-4211-AE3F-5F09174470C7}" presName="sibTrans" presStyleLbl="sibTrans2D1" presStyleIdx="1" presStyleCnt="3"/>
      <dgm:spPr/>
    </dgm:pt>
    <dgm:pt modelId="{4BD498DD-C07B-49B0-9C1B-B0EB13FDC824}" type="pres">
      <dgm:prSet presAssocID="{4D3CF302-02FC-44C9-A485-DD1436A8D1AE}" presName="node" presStyleLbl="node1" presStyleIdx="2" presStyleCnt="3">
        <dgm:presLayoutVars>
          <dgm:bulletEnabled val="1"/>
        </dgm:presLayoutVars>
      </dgm:prSet>
      <dgm:spPr/>
    </dgm:pt>
    <dgm:pt modelId="{D33C4497-1B69-47BC-8174-9BF62C85138F}" type="pres">
      <dgm:prSet presAssocID="{4D3CF302-02FC-44C9-A485-DD1436A8D1AE}" presName="dummy" presStyleCnt="0"/>
      <dgm:spPr/>
    </dgm:pt>
    <dgm:pt modelId="{17679488-8BA9-4AD4-96DA-97EC3494BFC4}" type="pres">
      <dgm:prSet presAssocID="{E698CFE2-393F-4BBC-9927-D2AAC607C746}" presName="sibTrans" presStyleLbl="sibTrans2D1" presStyleIdx="2" presStyleCnt="3"/>
      <dgm:spPr/>
    </dgm:pt>
  </dgm:ptLst>
  <dgm:cxnLst>
    <dgm:cxn modelId="{C0F8850D-2188-49B4-8B7F-524203DCFA12}" srcId="{9C47B154-336A-4A60-9EDE-C96A880028DA}" destId="{FED28BBA-E3B2-407F-BB47-B658BB16A3EB}" srcOrd="1" destOrd="0" parTransId="{7C84392A-BFC6-4E02-819E-1B67DE523A42}" sibTransId="{D3280647-545D-4211-AE3F-5F09174470C7}"/>
    <dgm:cxn modelId="{3B61060E-E60B-48CF-97E4-A15C5B620F16}" type="presOf" srcId="{9C47B154-336A-4A60-9EDE-C96A880028DA}" destId="{9628188B-0A1F-4891-B4C4-F8BEB499A244}" srcOrd="0" destOrd="0" presId="urn:microsoft.com/office/officeart/2005/8/layout/radial6"/>
    <dgm:cxn modelId="{E586D720-6D77-460D-BEB4-96F0E30E1081}" type="presOf" srcId="{E698CFE2-393F-4BBC-9927-D2AAC607C746}" destId="{17679488-8BA9-4AD4-96DA-97EC3494BFC4}" srcOrd="0" destOrd="0" presId="urn:microsoft.com/office/officeart/2005/8/layout/radial6"/>
    <dgm:cxn modelId="{E01D5D28-866A-4C11-89FF-7234438A004C}" type="presOf" srcId="{C761763B-D99E-4FFB-9228-779DDF28FADC}" destId="{421804B8-0E89-40FC-B558-F2A0A535B5EE}" srcOrd="0" destOrd="0" presId="urn:microsoft.com/office/officeart/2005/8/layout/radial6"/>
    <dgm:cxn modelId="{788BF874-8322-45EC-B907-84C138EC5F24}" type="presOf" srcId="{4D3CF302-02FC-44C9-A485-DD1436A8D1AE}" destId="{4BD498DD-C07B-49B0-9C1B-B0EB13FDC824}" srcOrd="0" destOrd="0" presId="urn:microsoft.com/office/officeart/2005/8/layout/radial6"/>
    <dgm:cxn modelId="{5D31B979-EB10-4649-93E3-29D88FEF4FA7}" srcId="{9C47B154-336A-4A60-9EDE-C96A880028DA}" destId="{4D3CF302-02FC-44C9-A485-DD1436A8D1AE}" srcOrd="2" destOrd="0" parTransId="{5FF7355A-8075-49AB-B2C5-5ACC3CF9A08D}" sibTransId="{E698CFE2-393F-4BBC-9927-D2AAC607C746}"/>
    <dgm:cxn modelId="{6C5E0FA0-C3F3-46B5-8CD7-A698645614B8}" srcId="{C761763B-D99E-4FFB-9228-779DDF28FADC}" destId="{2B22D2AF-E1CE-4821-941A-6159C3EAAC63}" srcOrd="2" destOrd="0" parTransId="{6AB50249-2429-4FC7-ACAE-32619EAF6F46}" sibTransId="{75C3E473-98E5-474F-8577-B700EF953635}"/>
    <dgm:cxn modelId="{766F68AB-9596-4CB4-89DD-33CE38DC32FC}" type="presOf" srcId="{D3280647-545D-4211-AE3F-5F09174470C7}" destId="{102F5578-5AB3-4F89-A304-DB360852B05F}" srcOrd="0" destOrd="0" presId="urn:microsoft.com/office/officeart/2005/8/layout/radial6"/>
    <dgm:cxn modelId="{47A30BC1-10A7-4414-B525-37C384FDE974}" srcId="{9C47B154-336A-4A60-9EDE-C96A880028DA}" destId="{ED5B410A-B35D-4D10-A627-026CE5FF8325}" srcOrd="0" destOrd="0" parTransId="{DEC41459-E8EA-4C71-BF59-B7A9537CCD33}" sibTransId="{264A1EA7-1DD8-4DC8-BB17-8FDB287B3583}"/>
    <dgm:cxn modelId="{742B95C2-D6EE-443C-AA0D-0F189BC64634}" srcId="{C761763B-D99E-4FFB-9228-779DDF28FADC}" destId="{028B8D0E-9F2A-4E3A-8392-3E2528AA0F7F}" srcOrd="1" destOrd="0" parTransId="{15873431-C930-40E5-B75C-2857EC951D92}" sibTransId="{AEC6FE3A-243C-45AD-BC4C-BD0E2AD93E52}"/>
    <dgm:cxn modelId="{002A71D3-107A-49A9-B7ED-0F9CD621CD26}" type="presOf" srcId="{264A1EA7-1DD8-4DC8-BB17-8FDB287B3583}" destId="{47D0EA8C-9625-4D4C-8E97-A973A9980CC1}" srcOrd="0" destOrd="0" presId="urn:microsoft.com/office/officeart/2005/8/layout/radial6"/>
    <dgm:cxn modelId="{91F084D6-DBEC-4070-B354-AA379156D64C}" type="presOf" srcId="{ED5B410A-B35D-4D10-A627-026CE5FF8325}" destId="{70803E68-C527-4CB9-B8D0-C973F79C6489}" srcOrd="0" destOrd="0" presId="urn:microsoft.com/office/officeart/2005/8/layout/radial6"/>
    <dgm:cxn modelId="{93D026DF-96B9-4801-B676-9E876361F9D7}" srcId="{C761763B-D99E-4FFB-9228-779DDF28FADC}" destId="{9C47B154-336A-4A60-9EDE-C96A880028DA}" srcOrd="0" destOrd="0" parTransId="{F59EA944-E7E8-4D53-B4D7-B75577C749DF}" sibTransId="{00AC8A0C-DC0C-42A8-B189-7119B5665D02}"/>
    <dgm:cxn modelId="{FDC1D4E0-3DE7-44E9-BF1D-6DE94B116A68}" type="presOf" srcId="{FED28BBA-E3B2-407F-BB47-B658BB16A3EB}" destId="{D052F73A-28F5-47AD-B1BA-5F2E4A6CC848}" srcOrd="0" destOrd="0" presId="urn:microsoft.com/office/officeart/2005/8/layout/radial6"/>
    <dgm:cxn modelId="{D89AD3C0-A82D-40C2-880D-29E9AF0915EF}" type="presParOf" srcId="{421804B8-0E89-40FC-B558-F2A0A535B5EE}" destId="{9628188B-0A1F-4891-B4C4-F8BEB499A244}" srcOrd="0" destOrd="0" presId="urn:microsoft.com/office/officeart/2005/8/layout/radial6"/>
    <dgm:cxn modelId="{7EFE0AF5-3DC7-4146-BB17-EC540FD17E22}" type="presParOf" srcId="{421804B8-0E89-40FC-B558-F2A0A535B5EE}" destId="{70803E68-C527-4CB9-B8D0-C973F79C6489}" srcOrd="1" destOrd="0" presId="urn:microsoft.com/office/officeart/2005/8/layout/radial6"/>
    <dgm:cxn modelId="{B2A46734-9002-45DF-93FC-3A6E9034F03B}" type="presParOf" srcId="{421804B8-0E89-40FC-B558-F2A0A535B5EE}" destId="{78B68D00-195F-4C8C-9236-6271868231D3}" srcOrd="2" destOrd="0" presId="urn:microsoft.com/office/officeart/2005/8/layout/radial6"/>
    <dgm:cxn modelId="{11DB92FA-C5CE-43EA-9873-A6F4E23FDAAF}" type="presParOf" srcId="{421804B8-0E89-40FC-B558-F2A0A535B5EE}" destId="{47D0EA8C-9625-4D4C-8E97-A973A9980CC1}" srcOrd="3" destOrd="0" presId="urn:microsoft.com/office/officeart/2005/8/layout/radial6"/>
    <dgm:cxn modelId="{A2E05C90-A8AD-4634-931C-5A9B3FF94C80}" type="presParOf" srcId="{421804B8-0E89-40FC-B558-F2A0A535B5EE}" destId="{D052F73A-28F5-47AD-B1BA-5F2E4A6CC848}" srcOrd="4" destOrd="0" presId="urn:microsoft.com/office/officeart/2005/8/layout/radial6"/>
    <dgm:cxn modelId="{01D0D8BE-87BB-4B34-9AB6-FA00CF616818}" type="presParOf" srcId="{421804B8-0E89-40FC-B558-F2A0A535B5EE}" destId="{1305BDE3-9C4C-4CAC-A752-8E6CB6F15BCC}" srcOrd="5" destOrd="0" presId="urn:microsoft.com/office/officeart/2005/8/layout/radial6"/>
    <dgm:cxn modelId="{5C8A09D9-B217-41FF-A132-45647A75875B}" type="presParOf" srcId="{421804B8-0E89-40FC-B558-F2A0A535B5EE}" destId="{102F5578-5AB3-4F89-A304-DB360852B05F}" srcOrd="6" destOrd="0" presId="urn:microsoft.com/office/officeart/2005/8/layout/radial6"/>
    <dgm:cxn modelId="{DB6AC0D7-9FD9-478A-9011-F580C9FE6CE9}" type="presParOf" srcId="{421804B8-0E89-40FC-B558-F2A0A535B5EE}" destId="{4BD498DD-C07B-49B0-9C1B-B0EB13FDC824}" srcOrd="7" destOrd="0" presId="urn:microsoft.com/office/officeart/2005/8/layout/radial6"/>
    <dgm:cxn modelId="{B3BA5B7C-CA66-4F4B-AB41-EC29F2DDC31E}" type="presParOf" srcId="{421804B8-0E89-40FC-B558-F2A0A535B5EE}" destId="{D33C4497-1B69-47BC-8174-9BF62C85138F}" srcOrd="8" destOrd="0" presId="urn:microsoft.com/office/officeart/2005/8/layout/radial6"/>
    <dgm:cxn modelId="{5C8EC964-A373-4C0A-AF5E-45B5B76E186C}" type="presParOf" srcId="{421804B8-0E89-40FC-B558-F2A0A535B5EE}" destId="{17679488-8BA9-4AD4-96DA-97EC3494BFC4}"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99AAD5-0435-4238-B42A-4BFD10FB37C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CN" altLang="en-US"/>
        </a:p>
      </dgm:t>
    </dgm:pt>
    <dgm:pt modelId="{B6974B70-C1F8-4277-8683-C84022BF6C8F}">
      <dgm:prSet phldrT="[文本]"/>
      <dgm:spPr/>
      <dgm:t>
        <a:bodyPr/>
        <a:lstStyle/>
        <a:p>
          <a:r>
            <a:rPr lang="zh-CN" altLang="en-US" dirty="0"/>
            <a:t>税收制度体系</a:t>
          </a:r>
        </a:p>
      </dgm:t>
    </dgm:pt>
    <dgm:pt modelId="{431056E5-D96E-4CB5-AB2F-9E9BE21410C3}" type="parTrans" cxnId="{572F1965-4146-4467-BFE9-11B1F8CDD999}">
      <dgm:prSet/>
      <dgm:spPr/>
      <dgm:t>
        <a:bodyPr/>
        <a:lstStyle/>
        <a:p>
          <a:endParaRPr lang="zh-CN" altLang="en-US"/>
        </a:p>
      </dgm:t>
    </dgm:pt>
    <dgm:pt modelId="{A8A16E38-D84F-42EE-8C2A-3523B4D7C96D}" type="sibTrans" cxnId="{572F1965-4146-4467-BFE9-11B1F8CDD999}">
      <dgm:prSet/>
      <dgm:spPr/>
      <dgm:t>
        <a:bodyPr/>
        <a:lstStyle/>
        <a:p>
          <a:endParaRPr lang="zh-CN" altLang="en-US"/>
        </a:p>
      </dgm:t>
    </dgm:pt>
    <dgm:pt modelId="{0470BA5A-AD30-406A-9A65-A584B7CDE723}">
      <dgm:prSet phldrT="[文本]"/>
      <dgm:spPr/>
      <dgm:t>
        <a:bodyPr/>
        <a:lstStyle/>
        <a:p>
          <a:r>
            <a:rPr lang="zh-CN" altLang="en-US" dirty="0"/>
            <a:t>税法统一</a:t>
          </a:r>
        </a:p>
      </dgm:t>
    </dgm:pt>
    <dgm:pt modelId="{C220AC2B-47F9-40CE-9B27-292E9BCDF3EA}" type="parTrans" cxnId="{23C5098A-A348-4444-864E-B6FFBAE7F76F}">
      <dgm:prSet/>
      <dgm:spPr/>
      <dgm:t>
        <a:bodyPr/>
        <a:lstStyle/>
        <a:p>
          <a:endParaRPr lang="zh-CN" altLang="en-US"/>
        </a:p>
      </dgm:t>
    </dgm:pt>
    <dgm:pt modelId="{9DC7DCE4-65BA-407B-8C0A-C536CCF3DA1C}" type="sibTrans" cxnId="{23C5098A-A348-4444-864E-B6FFBAE7F76F}">
      <dgm:prSet/>
      <dgm:spPr/>
      <dgm:t>
        <a:bodyPr/>
        <a:lstStyle/>
        <a:p>
          <a:endParaRPr lang="zh-CN" altLang="en-US"/>
        </a:p>
      </dgm:t>
    </dgm:pt>
    <dgm:pt modelId="{8925AADD-DA92-4A43-B722-8AF20B863BEF}">
      <dgm:prSet phldrT="[文本]"/>
      <dgm:spPr/>
      <dgm:t>
        <a:bodyPr/>
        <a:lstStyle/>
        <a:p>
          <a:r>
            <a:rPr lang="zh-CN" altLang="en-US" dirty="0"/>
            <a:t>税负公平</a:t>
          </a:r>
        </a:p>
      </dgm:t>
    </dgm:pt>
    <dgm:pt modelId="{A0DBA0E0-0AD1-41CB-AF32-DB4D3F0B4BF5}" type="parTrans" cxnId="{ECC6F1BE-8E42-4EC7-97F8-B3FA16F080B9}">
      <dgm:prSet/>
      <dgm:spPr/>
      <dgm:t>
        <a:bodyPr/>
        <a:lstStyle/>
        <a:p>
          <a:endParaRPr lang="zh-CN" altLang="en-US"/>
        </a:p>
      </dgm:t>
    </dgm:pt>
    <dgm:pt modelId="{12FFE520-D244-43E3-96BC-42CECFA4EEE6}" type="sibTrans" cxnId="{ECC6F1BE-8E42-4EC7-97F8-B3FA16F080B9}">
      <dgm:prSet/>
      <dgm:spPr/>
      <dgm:t>
        <a:bodyPr/>
        <a:lstStyle/>
        <a:p>
          <a:endParaRPr lang="zh-CN" altLang="en-US"/>
        </a:p>
      </dgm:t>
    </dgm:pt>
    <dgm:pt modelId="{2C0960CE-CF6A-46F1-883A-505A14ADDFB4}">
      <dgm:prSet phldrT="[文本]"/>
      <dgm:spPr/>
      <dgm:t>
        <a:bodyPr/>
        <a:lstStyle/>
        <a:p>
          <a:r>
            <a:rPr lang="zh-CN" altLang="en-US" dirty="0"/>
            <a:t>调节有度</a:t>
          </a:r>
        </a:p>
      </dgm:t>
    </dgm:pt>
    <dgm:pt modelId="{D2800727-79C1-4BD2-A103-1B8983273EC9}" type="parTrans" cxnId="{79AFFDB7-16F0-4782-800D-9BA9FACECF4A}">
      <dgm:prSet/>
      <dgm:spPr/>
      <dgm:t>
        <a:bodyPr/>
        <a:lstStyle/>
        <a:p>
          <a:endParaRPr lang="zh-CN" altLang="en-US"/>
        </a:p>
      </dgm:t>
    </dgm:pt>
    <dgm:pt modelId="{FDB7F25F-F74F-49ED-B416-6025B8BAC40D}" type="sibTrans" cxnId="{79AFFDB7-16F0-4782-800D-9BA9FACECF4A}">
      <dgm:prSet/>
      <dgm:spPr/>
      <dgm:t>
        <a:bodyPr/>
        <a:lstStyle/>
        <a:p>
          <a:endParaRPr lang="zh-CN" altLang="en-US"/>
        </a:p>
      </dgm:t>
    </dgm:pt>
    <dgm:pt modelId="{16104D38-04FF-48B6-BCAD-E2F833F36C81}">
      <dgm:prSet/>
      <dgm:spPr/>
    </dgm:pt>
    <dgm:pt modelId="{3780D1A1-B313-47E0-9DF0-5B2F1D998E31}" type="parTrans" cxnId="{8843305A-2147-4402-8BFF-2EF51AFE8FA2}">
      <dgm:prSet/>
      <dgm:spPr/>
      <dgm:t>
        <a:bodyPr/>
        <a:lstStyle/>
        <a:p>
          <a:endParaRPr lang="zh-CN" altLang="en-US"/>
        </a:p>
      </dgm:t>
    </dgm:pt>
    <dgm:pt modelId="{103CA33F-7279-43F2-95B1-9B0388267BF2}" type="sibTrans" cxnId="{8843305A-2147-4402-8BFF-2EF51AFE8FA2}">
      <dgm:prSet/>
      <dgm:spPr/>
      <dgm:t>
        <a:bodyPr/>
        <a:lstStyle/>
        <a:p>
          <a:endParaRPr lang="zh-CN" altLang="en-US"/>
        </a:p>
      </dgm:t>
    </dgm:pt>
    <dgm:pt modelId="{681B4ECD-5685-437A-89BF-418EC089A3B3}" type="pres">
      <dgm:prSet presAssocID="{6099AAD5-0435-4238-B42A-4BFD10FB37C3}" presName="cycle" presStyleCnt="0">
        <dgm:presLayoutVars>
          <dgm:chMax val="1"/>
          <dgm:dir/>
          <dgm:animLvl val="ctr"/>
          <dgm:resizeHandles val="exact"/>
        </dgm:presLayoutVars>
      </dgm:prSet>
      <dgm:spPr/>
    </dgm:pt>
    <dgm:pt modelId="{D22999CD-47E3-426D-B6DB-DD39F4B560E5}" type="pres">
      <dgm:prSet presAssocID="{B6974B70-C1F8-4277-8683-C84022BF6C8F}" presName="centerShape" presStyleLbl="node0" presStyleIdx="0" presStyleCnt="1"/>
      <dgm:spPr/>
    </dgm:pt>
    <dgm:pt modelId="{4545C53B-130A-4F38-8E07-01F7B9CC13F6}" type="pres">
      <dgm:prSet presAssocID="{C220AC2B-47F9-40CE-9B27-292E9BCDF3EA}" presName="parTrans" presStyleLbl="bgSibTrans2D1" presStyleIdx="0" presStyleCnt="3"/>
      <dgm:spPr/>
    </dgm:pt>
    <dgm:pt modelId="{4DD2AE39-BF30-47B2-BB97-295DC3D18E69}" type="pres">
      <dgm:prSet presAssocID="{0470BA5A-AD30-406A-9A65-A584B7CDE723}" presName="node" presStyleLbl="node1" presStyleIdx="0" presStyleCnt="3">
        <dgm:presLayoutVars>
          <dgm:bulletEnabled val="1"/>
        </dgm:presLayoutVars>
      </dgm:prSet>
      <dgm:spPr/>
    </dgm:pt>
    <dgm:pt modelId="{7DAE3D46-D813-4E7B-B65C-6371ED2AB1C6}" type="pres">
      <dgm:prSet presAssocID="{A0DBA0E0-0AD1-41CB-AF32-DB4D3F0B4BF5}" presName="parTrans" presStyleLbl="bgSibTrans2D1" presStyleIdx="1" presStyleCnt="3"/>
      <dgm:spPr/>
    </dgm:pt>
    <dgm:pt modelId="{0A94DB30-4A29-4741-A608-F8829F04EB41}" type="pres">
      <dgm:prSet presAssocID="{8925AADD-DA92-4A43-B722-8AF20B863BEF}" presName="node" presStyleLbl="node1" presStyleIdx="1" presStyleCnt="3">
        <dgm:presLayoutVars>
          <dgm:bulletEnabled val="1"/>
        </dgm:presLayoutVars>
      </dgm:prSet>
      <dgm:spPr/>
    </dgm:pt>
    <dgm:pt modelId="{FA80F519-83AC-474C-9F6A-77231DA5ED28}" type="pres">
      <dgm:prSet presAssocID="{D2800727-79C1-4BD2-A103-1B8983273EC9}" presName="parTrans" presStyleLbl="bgSibTrans2D1" presStyleIdx="2" presStyleCnt="3"/>
      <dgm:spPr/>
    </dgm:pt>
    <dgm:pt modelId="{04191158-126A-43E2-9BA9-B4835AE83F7E}" type="pres">
      <dgm:prSet presAssocID="{2C0960CE-CF6A-46F1-883A-505A14ADDFB4}" presName="node" presStyleLbl="node1" presStyleIdx="2" presStyleCnt="3">
        <dgm:presLayoutVars>
          <dgm:bulletEnabled val="1"/>
        </dgm:presLayoutVars>
      </dgm:prSet>
      <dgm:spPr/>
    </dgm:pt>
  </dgm:ptLst>
  <dgm:cxnLst>
    <dgm:cxn modelId="{572F1965-4146-4467-BFE9-11B1F8CDD999}" srcId="{6099AAD5-0435-4238-B42A-4BFD10FB37C3}" destId="{B6974B70-C1F8-4277-8683-C84022BF6C8F}" srcOrd="0" destOrd="0" parTransId="{431056E5-D96E-4CB5-AB2F-9E9BE21410C3}" sibTransId="{A8A16E38-D84F-42EE-8C2A-3523B4D7C96D}"/>
    <dgm:cxn modelId="{05976A6A-1331-45D7-9038-99053DA8C16E}" type="presOf" srcId="{2C0960CE-CF6A-46F1-883A-505A14ADDFB4}" destId="{04191158-126A-43E2-9BA9-B4835AE83F7E}" srcOrd="0" destOrd="0" presId="urn:microsoft.com/office/officeart/2005/8/layout/radial4"/>
    <dgm:cxn modelId="{DE10EC78-1A5E-4FC5-BA87-65D5842F743D}" type="presOf" srcId="{D2800727-79C1-4BD2-A103-1B8983273EC9}" destId="{FA80F519-83AC-474C-9F6A-77231DA5ED28}" srcOrd="0" destOrd="0" presId="urn:microsoft.com/office/officeart/2005/8/layout/radial4"/>
    <dgm:cxn modelId="{8843305A-2147-4402-8BFF-2EF51AFE8FA2}" srcId="{6099AAD5-0435-4238-B42A-4BFD10FB37C3}" destId="{16104D38-04FF-48B6-BCAD-E2F833F36C81}" srcOrd="1" destOrd="0" parTransId="{3780D1A1-B313-47E0-9DF0-5B2F1D998E31}" sibTransId="{103CA33F-7279-43F2-95B1-9B0388267BF2}"/>
    <dgm:cxn modelId="{23C5098A-A348-4444-864E-B6FFBAE7F76F}" srcId="{B6974B70-C1F8-4277-8683-C84022BF6C8F}" destId="{0470BA5A-AD30-406A-9A65-A584B7CDE723}" srcOrd="0" destOrd="0" parTransId="{C220AC2B-47F9-40CE-9B27-292E9BCDF3EA}" sibTransId="{9DC7DCE4-65BA-407B-8C0A-C536CCF3DA1C}"/>
    <dgm:cxn modelId="{7E3BD8AD-2A63-4AF8-9CCF-9AADBAB9D16E}" type="presOf" srcId="{A0DBA0E0-0AD1-41CB-AF32-DB4D3F0B4BF5}" destId="{7DAE3D46-D813-4E7B-B65C-6371ED2AB1C6}" srcOrd="0" destOrd="0" presId="urn:microsoft.com/office/officeart/2005/8/layout/radial4"/>
    <dgm:cxn modelId="{79AFFDB7-16F0-4782-800D-9BA9FACECF4A}" srcId="{B6974B70-C1F8-4277-8683-C84022BF6C8F}" destId="{2C0960CE-CF6A-46F1-883A-505A14ADDFB4}" srcOrd="2" destOrd="0" parTransId="{D2800727-79C1-4BD2-A103-1B8983273EC9}" sibTransId="{FDB7F25F-F74F-49ED-B416-6025B8BAC40D}"/>
    <dgm:cxn modelId="{3BA5CFBD-C6E8-4A57-BE1A-2EFB7F3C0BB4}" type="presOf" srcId="{6099AAD5-0435-4238-B42A-4BFD10FB37C3}" destId="{681B4ECD-5685-437A-89BF-418EC089A3B3}" srcOrd="0" destOrd="0" presId="urn:microsoft.com/office/officeart/2005/8/layout/radial4"/>
    <dgm:cxn modelId="{ECC6F1BE-8E42-4EC7-97F8-B3FA16F080B9}" srcId="{B6974B70-C1F8-4277-8683-C84022BF6C8F}" destId="{8925AADD-DA92-4A43-B722-8AF20B863BEF}" srcOrd="1" destOrd="0" parTransId="{A0DBA0E0-0AD1-41CB-AF32-DB4D3F0B4BF5}" sibTransId="{12FFE520-D244-43E3-96BC-42CECFA4EEE6}"/>
    <dgm:cxn modelId="{30D2B9D6-8335-49A3-9F2A-81DD501E48F5}" type="presOf" srcId="{8925AADD-DA92-4A43-B722-8AF20B863BEF}" destId="{0A94DB30-4A29-4741-A608-F8829F04EB41}" srcOrd="0" destOrd="0" presId="urn:microsoft.com/office/officeart/2005/8/layout/radial4"/>
    <dgm:cxn modelId="{D83820D7-C900-4629-A0DB-3B4889949B01}" type="presOf" srcId="{B6974B70-C1F8-4277-8683-C84022BF6C8F}" destId="{D22999CD-47E3-426D-B6DB-DD39F4B560E5}" srcOrd="0" destOrd="0" presId="urn:microsoft.com/office/officeart/2005/8/layout/radial4"/>
    <dgm:cxn modelId="{E28BDDF1-3430-47EB-BCE9-B8C58C634508}" type="presOf" srcId="{0470BA5A-AD30-406A-9A65-A584B7CDE723}" destId="{4DD2AE39-BF30-47B2-BB97-295DC3D18E69}" srcOrd="0" destOrd="0" presId="urn:microsoft.com/office/officeart/2005/8/layout/radial4"/>
    <dgm:cxn modelId="{DB6BBFF9-008B-475E-800A-24568766F95F}" type="presOf" srcId="{C220AC2B-47F9-40CE-9B27-292E9BCDF3EA}" destId="{4545C53B-130A-4F38-8E07-01F7B9CC13F6}" srcOrd="0" destOrd="0" presId="urn:microsoft.com/office/officeart/2005/8/layout/radial4"/>
    <dgm:cxn modelId="{8D295BB1-9E86-4151-ACFC-1CC5FDA4C34E}" type="presParOf" srcId="{681B4ECD-5685-437A-89BF-418EC089A3B3}" destId="{D22999CD-47E3-426D-B6DB-DD39F4B560E5}" srcOrd="0" destOrd="0" presId="urn:microsoft.com/office/officeart/2005/8/layout/radial4"/>
    <dgm:cxn modelId="{770F078A-4B48-4E31-B942-F57785D65E65}" type="presParOf" srcId="{681B4ECD-5685-437A-89BF-418EC089A3B3}" destId="{4545C53B-130A-4F38-8E07-01F7B9CC13F6}" srcOrd="1" destOrd="0" presId="urn:microsoft.com/office/officeart/2005/8/layout/radial4"/>
    <dgm:cxn modelId="{9CC9F65C-3BC9-45CE-A5DF-C235FB61E32F}" type="presParOf" srcId="{681B4ECD-5685-437A-89BF-418EC089A3B3}" destId="{4DD2AE39-BF30-47B2-BB97-295DC3D18E69}" srcOrd="2" destOrd="0" presId="urn:microsoft.com/office/officeart/2005/8/layout/radial4"/>
    <dgm:cxn modelId="{AE40E4D1-DA77-4BA9-872D-CC4292744EB2}" type="presParOf" srcId="{681B4ECD-5685-437A-89BF-418EC089A3B3}" destId="{7DAE3D46-D813-4E7B-B65C-6371ED2AB1C6}" srcOrd="3" destOrd="0" presId="urn:microsoft.com/office/officeart/2005/8/layout/radial4"/>
    <dgm:cxn modelId="{3572BC43-544F-4FF3-9394-643397B82ADD}" type="presParOf" srcId="{681B4ECD-5685-437A-89BF-418EC089A3B3}" destId="{0A94DB30-4A29-4741-A608-F8829F04EB41}" srcOrd="4" destOrd="0" presId="urn:microsoft.com/office/officeart/2005/8/layout/radial4"/>
    <dgm:cxn modelId="{1074399C-0402-4338-899C-70489E1BCD64}" type="presParOf" srcId="{681B4ECD-5685-437A-89BF-418EC089A3B3}" destId="{FA80F519-83AC-474C-9F6A-77231DA5ED28}" srcOrd="5" destOrd="0" presId="urn:microsoft.com/office/officeart/2005/8/layout/radial4"/>
    <dgm:cxn modelId="{33EB7B21-D660-465B-8EC7-D1ACD7D00603}" type="presParOf" srcId="{681B4ECD-5685-437A-89BF-418EC089A3B3}" destId="{04191158-126A-43E2-9BA9-B4835AE83F7E}" srcOrd="6" destOrd="0" presId="urn:microsoft.com/office/officeart/2005/8/layout/radial4"/>
  </dgm:cxnLst>
  <dgm:bg/>
  <dgm:whole>
    <a:ln w="25400">
      <a:solidFill>
        <a:schemeClr val="accent1">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DC6368-AA5C-4270-B7DC-D4AE5F8F0FB3}" type="doc">
      <dgm:prSet loTypeId="urn:microsoft.com/office/officeart/2005/8/layout/hProcess9" loCatId="process" qsTypeId="urn:microsoft.com/office/officeart/2005/8/quickstyle/simple1" qsCatId="simple" csTypeId="urn:microsoft.com/office/officeart/2005/8/colors/accent1_2" csCatId="accent1" phldr="1"/>
      <dgm:spPr/>
    </dgm:pt>
    <dgm:pt modelId="{8D75B4A0-A31D-4213-8F10-365AE10757C3}">
      <dgm:prSet custT="1"/>
      <dgm:spPr/>
      <dgm:t>
        <a:bodyPr/>
        <a:lstStyle/>
        <a:p>
          <a:r>
            <a:rPr lang="zh-CN" altLang="en-US" sz="2000" u="none" dirty="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第一阶段：</a:t>
          </a:r>
          <a:r>
            <a:rPr lang="zh-CN" altLang="en-US" sz="1800" dirty="0"/>
            <a:t>初步建立适应改革开放需要的税收制度</a:t>
          </a:r>
        </a:p>
      </dgm:t>
    </dgm:pt>
    <dgm:pt modelId="{32C3F02F-2F16-4002-9116-E17DCC3973F1}" type="parTrans" cxnId="{20BF52F4-CBCD-4844-8E3C-3C73B7806E23}">
      <dgm:prSet/>
      <dgm:spPr/>
      <dgm:t>
        <a:bodyPr/>
        <a:lstStyle/>
        <a:p>
          <a:endParaRPr lang="zh-CN" altLang="en-US"/>
        </a:p>
      </dgm:t>
    </dgm:pt>
    <dgm:pt modelId="{0ACAB9E5-423C-4B29-AEFA-F1A00A1E8003}" type="sibTrans" cxnId="{20BF52F4-CBCD-4844-8E3C-3C73B7806E23}">
      <dgm:prSet/>
      <dgm:spPr/>
      <dgm:t>
        <a:bodyPr/>
        <a:lstStyle/>
        <a:p>
          <a:endParaRPr lang="zh-CN" altLang="en-US"/>
        </a:p>
      </dgm:t>
    </dgm:pt>
    <dgm:pt modelId="{DCA6C2C7-2B3A-432B-8260-B381ACE5DF8A}">
      <dgm:prSet custT="1"/>
      <dgm:spPr/>
      <dgm:t>
        <a:bodyPr/>
        <a:lstStyle/>
        <a:p>
          <a:r>
            <a:rPr lang="zh-CN" altLang="en-US" sz="2000" u="none" kern="1200" dirty="0">
              <a:solidFill>
                <a:srgbClr val="FFFF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cs typeface="+mn-cs"/>
            </a:rPr>
            <a:t>第二阶段：</a:t>
          </a:r>
          <a:r>
            <a:rPr lang="zh-CN" altLang="en-US" sz="1800" kern="1200" dirty="0"/>
            <a:t>建立与社会主义市场经济体制相适应的税制体系</a:t>
          </a:r>
        </a:p>
      </dgm:t>
    </dgm:pt>
    <dgm:pt modelId="{60C77C98-15EB-4E6C-BE4A-8B3811743B4C}" type="parTrans" cxnId="{02326F6A-A0E7-4BBE-B0AA-5985BFD57905}">
      <dgm:prSet/>
      <dgm:spPr/>
      <dgm:t>
        <a:bodyPr/>
        <a:lstStyle/>
        <a:p>
          <a:endParaRPr lang="zh-CN" altLang="en-US"/>
        </a:p>
      </dgm:t>
    </dgm:pt>
    <dgm:pt modelId="{4EC15CA5-D6FF-4BEC-88B6-3B558647D2A9}" type="sibTrans" cxnId="{02326F6A-A0E7-4BBE-B0AA-5985BFD57905}">
      <dgm:prSet/>
      <dgm:spPr/>
      <dgm:t>
        <a:bodyPr/>
        <a:lstStyle/>
        <a:p>
          <a:endParaRPr lang="zh-CN" altLang="en-US"/>
        </a:p>
      </dgm:t>
    </dgm:pt>
    <dgm:pt modelId="{8296277D-97A2-4AC9-BD87-51EF90959CA4}">
      <dgm:prSet custT="1"/>
      <dgm:spPr/>
      <dgm:t>
        <a:bodyPr/>
        <a:lstStyle/>
        <a:p>
          <a:r>
            <a:rPr lang="zh-CN" altLang="en-US" sz="2000" u="none" kern="1200" dirty="0">
              <a:solidFill>
                <a:srgbClr val="FFFF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cs typeface="+mn-cs"/>
            </a:rPr>
            <a:t>第三阶段：</a:t>
          </a:r>
          <a:r>
            <a:rPr lang="zh-CN" altLang="en-US" sz="1800" kern="1200" dirty="0"/>
            <a:t>不断完善与社会主义市场经济体制相适应的税制体系</a:t>
          </a:r>
        </a:p>
      </dgm:t>
    </dgm:pt>
    <dgm:pt modelId="{95459BAD-8825-406D-8276-93606257B3C7}" type="parTrans" cxnId="{D3137431-8687-47BD-9A1C-1E0C60ED5A97}">
      <dgm:prSet/>
      <dgm:spPr/>
      <dgm:t>
        <a:bodyPr/>
        <a:lstStyle/>
        <a:p>
          <a:endParaRPr lang="zh-CN" altLang="en-US"/>
        </a:p>
      </dgm:t>
    </dgm:pt>
    <dgm:pt modelId="{B19F1716-793D-4A10-A719-32832F5B762D}" type="sibTrans" cxnId="{D3137431-8687-47BD-9A1C-1E0C60ED5A97}">
      <dgm:prSet/>
      <dgm:spPr/>
      <dgm:t>
        <a:bodyPr/>
        <a:lstStyle/>
        <a:p>
          <a:endParaRPr lang="zh-CN" altLang="en-US"/>
        </a:p>
      </dgm:t>
    </dgm:pt>
    <dgm:pt modelId="{0B6EE0C1-A92E-44B0-BBEC-BD08BB6F2D80}">
      <dgm:prSet custT="1"/>
      <dgm:spPr/>
      <dgm:t>
        <a:bodyPr/>
        <a:lstStyle/>
        <a:p>
          <a:r>
            <a:rPr lang="zh-CN" altLang="en-US" sz="2000" u="none" kern="1200" dirty="0">
              <a:solidFill>
                <a:srgbClr val="FFFF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cs typeface="+mn-cs"/>
            </a:rPr>
            <a:t>第四阶段：</a:t>
          </a:r>
          <a:r>
            <a:rPr lang="zh-CN" altLang="en-US" sz="1800" kern="1200" dirty="0"/>
            <a:t>与推进国家治理体系和治理能力现代化相适应的税制改革进入快车道</a:t>
          </a:r>
        </a:p>
      </dgm:t>
    </dgm:pt>
    <dgm:pt modelId="{27B01B79-7F87-426F-91E8-BD93756EAE5F}" type="parTrans" cxnId="{E97A62BE-7A48-4803-B1FB-18992C8A5305}">
      <dgm:prSet/>
      <dgm:spPr/>
      <dgm:t>
        <a:bodyPr/>
        <a:lstStyle/>
        <a:p>
          <a:endParaRPr lang="zh-CN" altLang="en-US"/>
        </a:p>
      </dgm:t>
    </dgm:pt>
    <dgm:pt modelId="{C066E04D-7906-4330-93C6-BEB3B109B625}" type="sibTrans" cxnId="{E97A62BE-7A48-4803-B1FB-18992C8A5305}">
      <dgm:prSet/>
      <dgm:spPr/>
      <dgm:t>
        <a:bodyPr/>
        <a:lstStyle/>
        <a:p>
          <a:endParaRPr lang="zh-CN" altLang="en-US"/>
        </a:p>
      </dgm:t>
    </dgm:pt>
    <dgm:pt modelId="{6902A2FE-90C0-4F32-8CCA-6B16C4980E27}" type="pres">
      <dgm:prSet presAssocID="{CADC6368-AA5C-4270-B7DC-D4AE5F8F0FB3}" presName="CompostProcess" presStyleCnt="0">
        <dgm:presLayoutVars>
          <dgm:dir/>
          <dgm:resizeHandles val="exact"/>
        </dgm:presLayoutVars>
      </dgm:prSet>
      <dgm:spPr/>
    </dgm:pt>
    <dgm:pt modelId="{56BE0CDE-8BEF-4EF1-B8CC-FBECCBEDB0D2}" type="pres">
      <dgm:prSet presAssocID="{CADC6368-AA5C-4270-B7DC-D4AE5F8F0FB3}" presName="arrow" presStyleLbl="bgShp" presStyleIdx="0" presStyleCnt="1" custScaleX="117647" custLinFactNeighborX="20278" custLinFactNeighborY="5401"/>
      <dgm:spPr/>
    </dgm:pt>
    <dgm:pt modelId="{A54C3B2C-5461-4A2A-AF3E-269DC7D27303}" type="pres">
      <dgm:prSet presAssocID="{CADC6368-AA5C-4270-B7DC-D4AE5F8F0FB3}" presName="linearProcess" presStyleCnt="0"/>
      <dgm:spPr/>
    </dgm:pt>
    <dgm:pt modelId="{675F3D01-2343-4C98-8AD5-EB6962E496E7}" type="pres">
      <dgm:prSet presAssocID="{8D75B4A0-A31D-4213-8F10-365AE10757C3}" presName="textNode" presStyleLbl="node1" presStyleIdx="0" presStyleCnt="4">
        <dgm:presLayoutVars>
          <dgm:bulletEnabled val="1"/>
        </dgm:presLayoutVars>
      </dgm:prSet>
      <dgm:spPr/>
    </dgm:pt>
    <dgm:pt modelId="{B70FF075-03F1-4750-AEDB-F73B1A140E75}" type="pres">
      <dgm:prSet presAssocID="{0ACAB9E5-423C-4B29-AEFA-F1A00A1E8003}" presName="sibTrans" presStyleCnt="0"/>
      <dgm:spPr/>
    </dgm:pt>
    <dgm:pt modelId="{8BBC4CBD-6AA8-4CCD-9B58-EA7B7071E7EF}" type="pres">
      <dgm:prSet presAssocID="{DCA6C2C7-2B3A-432B-8260-B381ACE5DF8A}" presName="textNode" presStyleLbl="node1" presStyleIdx="1" presStyleCnt="4">
        <dgm:presLayoutVars>
          <dgm:bulletEnabled val="1"/>
        </dgm:presLayoutVars>
      </dgm:prSet>
      <dgm:spPr/>
    </dgm:pt>
    <dgm:pt modelId="{B395D868-FCB3-4BCB-969C-8FBF471DF90D}" type="pres">
      <dgm:prSet presAssocID="{4EC15CA5-D6FF-4BEC-88B6-3B558647D2A9}" presName="sibTrans" presStyleCnt="0"/>
      <dgm:spPr/>
    </dgm:pt>
    <dgm:pt modelId="{3300654D-EB23-4F5B-84C8-E0CC46D64BEE}" type="pres">
      <dgm:prSet presAssocID="{8296277D-97A2-4AC9-BD87-51EF90959CA4}" presName="textNode" presStyleLbl="node1" presStyleIdx="2" presStyleCnt="4">
        <dgm:presLayoutVars>
          <dgm:bulletEnabled val="1"/>
        </dgm:presLayoutVars>
      </dgm:prSet>
      <dgm:spPr/>
    </dgm:pt>
    <dgm:pt modelId="{E91F32BD-AB90-44CD-8295-802DFDF6824E}" type="pres">
      <dgm:prSet presAssocID="{B19F1716-793D-4A10-A719-32832F5B762D}" presName="sibTrans" presStyleCnt="0"/>
      <dgm:spPr/>
    </dgm:pt>
    <dgm:pt modelId="{563E8A75-6C43-45FF-A22E-7AE56334664B}" type="pres">
      <dgm:prSet presAssocID="{0B6EE0C1-A92E-44B0-BBEC-BD08BB6F2D80}" presName="textNode" presStyleLbl="node1" presStyleIdx="3" presStyleCnt="4">
        <dgm:presLayoutVars>
          <dgm:bulletEnabled val="1"/>
        </dgm:presLayoutVars>
      </dgm:prSet>
      <dgm:spPr/>
    </dgm:pt>
  </dgm:ptLst>
  <dgm:cxnLst>
    <dgm:cxn modelId="{822F7718-77E4-4D5B-B4A5-FCD7D4A65179}" type="presOf" srcId="{DCA6C2C7-2B3A-432B-8260-B381ACE5DF8A}" destId="{8BBC4CBD-6AA8-4CCD-9B58-EA7B7071E7EF}" srcOrd="0" destOrd="0" presId="urn:microsoft.com/office/officeart/2005/8/layout/hProcess9"/>
    <dgm:cxn modelId="{D3137431-8687-47BD-9A1C-1E0C60ED5A97}" srcId="{CADC6368-AA5C-4270-B7DC-D4AE5F8F0FB3}" destId="{8296277D-97A2-4AC9-BD87-51EF90959CA4}" srcOrd="2" destOrd="0" parTransId="{95459BAD-8825-406D-8276-93606257B3C7}" sibTransId="{B19F1716-793D-4A10-A719-32832F5B762D}"/>
    <dgm:cxn modelId="{02326F6A-A0E7-4BBE-B0AA-5985BFD57905}" srcId="{CADC6368-AA5C-4270-B7DC-D4AE5F8F0FB3}" destId="{DCA6C2C7-2B3A-432B-8260-B381ACE5DF8A}" srcOrd="1" destOrd="0" parTransId="{60C77C98-15EB-4E6C-BE4A-8B3811743B4C}" sibTransId="{4EC15CA5-D6FF-4BEC-88B6-3B558647D2A9}"/>
    <dgm:cxn modelId="{46D2956C-BC25-42EE-A73C-DF9040438C94}" type="presOf" srcId="{8D75B4A0-A31D-4213-8F10-365AE10757C3}" destId="{675F3D01-2343-4C98-8AD5-EB6962E496E7}" srcOrd="0" destOrd="0" presId="urn:microsoft.com/office/officeart/2005/8/layout/hProcess9"/>
    <dgm:cxn modelId="{EFFF644E-8E02-4A0C-ADC3-07DD7D8CC00C}" type="presOf" srcId="{CADC6368-AA5C-4270-B7DC-D4AE5F8F0FB3}" destId="{6902A2FE-90C0-4F32-8CCA-6B16C4980E27}" srcOrd="0" destOrd="0" presId="urn:microsoft.com/office/officeart/2005/8/layout/hProcess9"/>
    <dgm:cxn modelId="{394AB47C-6097-41FA-BF20-C389748D4315}" type="presOf" srcId="{8296277D-97A2-4AC9-BD87-51EF90959CA4}" destId="{3300654D-EB23-4F5B-84C8-E0CC46D64BEE}" srcOrd="0" destOrd="0" presId="urn:microsoft.com/office/officeart/2005/8/layout/hProcess9"/>
    <dgm:cxn modelId="{E97A62BE-7A48-4803-B1FB-18992C8A5305}" srcId="{CADC6368-AA5C-4270-B7DC-D4AE5F8F0FB3}" destId="{0B6EE0C1-A92E-44B0-BBEC-BD08BB6F2D80}" srcOrd="3" destOrd="0" parTransId="{27B01B79-7F87-426F-91E8-BD93756EAE5F}" sibTransId="{C066E04D-7906-4330-93C6-BEB3B109B625}"/>
    <dgm:cxn modelId="{F20689DB-492E-460B-AEE7-02E85650CBF1}" type="presOf" srcId="{0B6EE0C1-A92E-44B0-BBEC-BD08BB6F2D80}" destId="{563E8A75-6C43-45FF-A22E-7AE56334664B}" srcOrd="0" destOrd="0" presId="urn:microsoft.com/office/officeart/2005/8/layout/hProcess9"/>
    <dgm:cxn modelId="{20BF52F4-CBCD-4844-8E3C-3C73B7806E23}" srcId="{CADC6368-AA5C-4270-B7DC-D4AE5F8F0FB3}" destId="{8D75B4A0-A31D-4213-8F10-365AE10757C3}" srcOrd="0" destOrd="0" parTransId="{32C3F02F-2F16-4002-9116-E17DCC3973F1}" sibTransId="{0ACAB9E5-423C-4B29-AEFA-F1A00A1E8003}"/>
    <dgm:cxn modelId="{E8E28313-2435-4603-AA99-DB73FF8DF00E}" type="presParOf" srcId="{6902A2FE-90C0-4F32-8CCA-6B16C4980E27}" destId="{56BE0CDE-8BEF-4EF1-B8CC-FBECCBEDB0D2}" srcOrd="0" destOrd="0" presId="urn:microsoft.com/office/officeart/2005/8/layout/hProcess9"/>
    <dgm:cxn modelId="{4BFD60E5-B57E-4F54-971A-3626A2D5723C}" type="presParOf" srcId="{6902A2FE-90C0-4F32-8CCA-6B16C4980E27}" destId="{A54C3B2C-5461-4A2A-AF3E-269DC7D27303}" srcOrd="1" destOrd="0" presId="urn:microsoft.com/office/officeart/2005/8/layout/hProcess9"/>
    <dgm:cxn modelId="{E18D874C-2DCA-497F-9BE9-BC3CA30B33B3}" type="presParOf" srcId="{A54C3B2C-5461-4A2A-AF3E-269DC7D27303}" destId="{675F3D01-2343-4C98-8AD5-EB6962E496E7}" srcOrd="0" destOrd="0" presId="urn:microsoft.com/office/officeart/2005/8/layout/hProcess9"/>
    <dgm:cxn modelId="{4C9BE40D-22A9-4559-AFD4-853F3B0F3BE4}" type="presParOf" srcId="{A54C3B2C-5461-4A2A-AF3E-269DC7D27303}" destId="{B70FF075-03F1-4750-AEDB-F73B1A140E75}" srcOrd="1" destOrd="0" presId="urn:microsoft.com/office/officeart/2005/8/layout/hProcess9"/>
    <dgm:cxn modelId="{40E2E269-B50B-4E89-A139-0CB47B410F89}" type="presParOf" srcId="{A54C3B2C-5461-4A2A-AF3E-269DC7D27303}" destId="{8BBC4CBD-6AA8-4CCD-9B58-EA7B7071E7EF}" srcOrd="2" destOrd="0" presId="urn:microsoft.com/office/officeart/2005/8/layout/hProcess9"/>
    <dgm:cxn modelId="{D7BD9B59-DC76-4B10-9090-00480E7802AC}" type="presParOf" srcId="{A54C3B2C-5461-4A2A-AF3E-269DC7D27303}" destId="{B395D868-FCB3-4BCB-969C-8FBF471DF90D}" srcOrd="3" destOrd="0" presId="urn:microsoft.com/office/officeart/2005/8/layout/hProcess9"/>
    <dgm:cxn modelId="{A8147FAA-8D02-4134-A0E0-16815E8588BB}" type="presParOf" srcId="{A54C3B2C-5461-4A2A-AF3E-269DC7D27303}" destId="{3300654D-EB23-4F5B-84C8-E0CC46D64BEE}" srcOrd="4" destOrd="0" presId="urn:microsoft.com/office/officeart/2005/8/layout/hProcess9"/>
    <dgm:cxn modelId="{41993094-5754-4F3A-ADDC-ED4918B75386}" type="presParOf" srcId="{A54C3B2C-5461-4A2A-AF3E-269DC7D27303}" destId="{E91F32BD-AB90-44CD-8295-802DFDF6824E}" srcOrd="5" destOrd="0" presId="urn:microsoft.com/office/officeart/2005/8/layout/hProcess9"/>
    <dgm:cxn modelId="{80A249F7-4BCF-46C3-A60A-A9C7CEC8B51D}" type="presParOf" srcId="{A54C3B2C-5461-4A2A-AF3E-269DC7D27303}" destId="{563E8A75-6C43-45FF-A22E-7AE56334664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A60AD9-B3A6-4F0A-B018-904A4870918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E1AA39A1-3C83-426C-B3C0-9C9877B8257F}">
      <dgm:prSet phldrT="[文本]"/>
      <dgm:spPr>
        <a:solidFill>
          <a:schemeClr val="accent2">
            <a:lumMod val="75000"/>
          </a:schemeClr>
        </a:solidFill>
      </dgm:spPr>
      <dgm:t>
        <a:bodyPr/>
        <a:lstStyle/>
        <a:p>
          <a:r>
            <a:rPr lang="zh-CN" altLang="en-US" dirty="0"/>
            <a:t>“</a:t>
          </a:r>
          <a:r>
            <a:rPr lang="en-US" altLang="zh-CN" dirty="0"/>
            <a:t>3+7</a:t>
          </a:r>
          <a:r>
            <a:rPr lang="zh-CN" altLang="en-US" dirty="0"/>
            <a:t>”试点</a:t>
          </a:r>
        </a:p>
      </dgm:t>
    </dgm:pt>
    <dgm:pt modelId="{542E43BE-0213-4085-87A8-46A3E4AD0885}" type="parTrans" cxnId="{0DD62B4D-55F3-4614-9D9B-ACD1E83446A0}">
      <dgm:prSet/>
      <dgm:spPr/>
      <dgm:t>
        <a:bodyPr/>
        <a:lstStyle/>
        <a:p>
          <a:endParaRPr lang="zh-CN" altLang="en-US"/>
        </a:p>
      </dgm:t>
    </dgm:pt>
    <dgm:pt modelId="{F163B14D-78E5-4577-8C08-D08E5599AEA3}" type="sibTrans" cxnId="{0DD62B4D-55F3-4614-9D9B-ACD1E83446A0}">
      <dgm:prSet/>
      <dgm:spPr/>
      <dgm:t>
        <a:bodyPr/>
        <a:lstStyle/>
        <a:p>
          <a:endParaRPr lang="zh-CN" altLang="en-US"/>
        </a:p>
      </dgm:t>
    </dgm:pt>
    <dgm:pt modelId="{C118D58A-3330-4697-86CD-3A9A16FC7E1E}">
      <dgm:prSet phldrT="[文本]" custT="1"/>
      <dgm:spPr/>
      <dgm:t>
        <a:bodyPr/>
        <a:lstStyle/>
        <a:p>
          <a:r>
            <a:rPr lang="zh-CN" altLang="en-US" sz="1400" dirty="0"/>
            <a:t>交通运输业</a:t>
          </a:r>
        </a:p>
      </dgm:t>
    </dgm:pt>
    <dgm:pt modelId="{4983308D-7272-4EC3-9A3E-E2A02BD8B721}" type="parTrans" cxnId="{4CCCBF22-5E82-4D23-9F4B-FD53964910D9}">
      <dgm:prSet/>
      <dgm:spPr/>
      <dgm:t>
        <a:bodyPr/>
        <a:lstStyle/>
        <a:p>
          <a:endParaRPr lang="zh-CN" altLang="en-US"/>
        </a:p>
      </dgm:t>
    </dgm:pt>
    <dgm:pt modelId="{7DB1EA58-30FF-4AF1-8CB0-849A6C659CC0}" type="sibTrans" cxnId="{4CCCBF22-5E82-4D23-9F4B-FD53964910D9}">
      <dgm:prSet/>
      <dgm:spPr/>
      <dgm:t>
        <a:bodyPr/>
        <a:lstStyle/>
        <a:p>
          <a:endParaRPr lang="zh-CN" altLang="en-US"/>
        </a:p>
      </dgm:t>
    </dgm:pt>
    <dgm:pt modelId="{8ABFACE8-EA1A-43BA-A179-08BB64C95E00}">
      <dgm:prSet phldrT="[文本]" custT="1"/>
      <dgm:spPr/>
      <dgm:t>
        <a:bodyPr/>
        <a:lstStyle/>
        <a:p>
          <a:r>
            <a:rPr lang="en-US" altLang="zh-CN" sz="1400" dirty="0"/>
            <a:t>7</a:t>
          </a:r>
          <a:r>
            <a:rPr lang="zh-CN" altLang="en-US" sz="1400" dirty="0"/>
            <a:t>个现代服务业</a:t>
          </a:r>
        </a:p>
      </dgm:t>
    </dgm:pt>
    <dgm:pt modelId="{6ACF1516-9B50-4575-A9B4-5099FB57A6B4}" type="parTrans" cxnId="{EB06AC63-F455-4371-83FB-3A9FA8758061}">
      <dgm:prSet/>
      <dgm:spPr/>
      <dgm:t>
        <a:bodyPr/>
        <a:lstStyle/>
        <a:p>
          <a:endParaRPr lang="zh-CN" altLang="en-US"/>
        </a:p>
      </dgm:t>
    </dgm:pt>
    <dgm:pt modelId="{2799F6F3-59A5-4E37-8DAC-A78C270A36BF}" type="sibTrans" cxnId="{EB06AC63-F455-4371-83FB-3A9FA8758061}">
      <dgm:prSet/>
      <dgm:spPr/>
      <dgm:t>
        <a:bodyPr/>
        <a:lstStyle/>
        <a:p>
          <a:endParaRPr lang="zh-CN" altLang="en-US"/>
        </a:p>
      </dgm:t>
    </dgm:pt>
    <dgm:pt modelId="{5F7A4A7C-540C-4C26-A2D4-186AA740A65A}">
      <dgm:prSet phldrT="[文本]" custT="1"/>
      <dgm:spPr/>
      <dgm:t>
        <a:bodyPr/>
        <a:lstStyle/>
        <a:p>
          <a:r>
            <a:rPr lang="zh-CN" altLang="en-US" sz="1600" dirty="0"/>
            <a:t>电信业</a:t>
          </a:r>
        </a:p>
      </dgm:t>
    </dgm:pt>
    <dgm:pt modelId="{082C2659-056F-4EFC-924D-8A9C6BA1D707}" type="parTrans" cxnId="{2B29E224-A1E1-4B47-A248-20703088E721}">
      <dgm:prSet/>
      <dgm:spPr/>
      <dgm:t>
        <a:bodyPr/>
        <a:lstStyle/>
        <a:p>
          <a:endParaRPr lang="zh-CN" altLang="en-US"/>
        </a:p>
      </dgm:t>
    </dgm:pt>
    <dgm:pt modelId="{365F8D87-0903-4550-AB17-EDDAEF7202EB}" type="sibTrans" cxnId="{2B29E224-A1E1-4B47-A248-20703088E721}">
      <dgm:prSet/>
      <dgm:spPr/>
      <dgm:t>
        <a:bodyPr/>
        <a:lstStyle/>
        <a:p>
          <a:endParaRPr lang="zh-CN" altLang="en-US"/>
        </a:p>
      </dgm:t>
    </dgm:pt>
    <dgm:pt modelId="{2962F1E4-ED08-4F81-A15D-D5986FA8BBF3}">
      <dgm:prSet phldrT="[文本]" custT="1"/>
      <dgm:spPr/>
      <dgm:t>
        <a:bodyPr/>
        <a:lstStyle/>
        <a:p>
          <a:r>
            <a:rPr lang="zh-CN" altLang="en-US" sz="1400" dirty="0"/>
            <a:t>邮政服务业</a:t>
          </a:r>
        </a:p>
      </dgm:t>
    </dgm:pt>
    <dgm:pt modelId="{3E7EC43E-43E1-4534-AA30-403F158B409D}" type="parTrans" cxnId="{FF29AF53-5396-4578-948B-B9F1C6AF723C}">
      <dgm:prSet/>
      <dgm:spPr/>
      <dgm:t>
        <a:bodyPr/>
        <a:lstStyle/>
        <a:p>
          <a:endParaRPr lang="zh-CN" altLang="en-US"/>
        </a:p>
      </dgm:t>
    </dgm:pt>
    <dgm:pt modelId="{F52B8587-E4ED-4A84-94B5-88C98E0FB365}" type="sibTrans" cxnId="{FF29AF53-5396-4578-948B-B9F1C6AF723C}">
      <dgm:prSet/>
      <dgm:spPr/>
      <dgm:t>
        <a:bodyPr/>
        <a:lstStyle/>
        <a:p>
          <a:endParaRPr lang="zh-CN" altLang="en-US"/>
        </a:p>
      </dgm:t>
    </dgm:pt>
    <dgm:pt modelId="{C9AF4F7E-7D8D-4763-A4CF-999E836B0E63}" type="pres">
      <dgm:prSet presAssocID="{49A60AD9-B3A6-4F0A-B018-904A4870918D}" presName="Name0" presStyleCnt="0">
        <dgm:presLayoutVars>
          <dgm:chMax val="1"/>
          <dgm:dir/>
          <dgm:animLvl val="ctr"/>
          <dgm:resizeHandles val="exact"/>
        </dgm:presLayoutVars>
      </dgm:prSet>
      <dgm:spPr/>
    </dgm:pt>
    <dgm:pt modelId="{E39C976D-AD0D-4D13-9337-D6DC170ABDEA}" type="pres">
      <dgm:prSet presAssocID="{E1AA39A1-3C83-426C-B3C0-9C9877B8257F}" presName="centerShape" presStyleLbl="node0" presStyleIdx="0" presStyleCnt="1"/>
      <dgm:spPr/>
    </dgm:pt>
    <dgm:pt modelId="{F87548EE-060C-4B35-9206-FBCF5F84C720}" type="pres">
      <dgm:prSet presAssocID="{C118D58A-3330-4697-86CD-3A9A16FC7E1E}" presName="node" presStyleLbl="node1" presStyleIdx="0" presStyleCnt="4">
        <dgm:presLayoutVars>
          <dgm:bulletEnabled val="1"/>
        </dgm:presLayoutVars>
      </dgm:prSet>
      <dgm:spPr/>
    </dgm:pt>
    <dgm:pt modelId="{0AB61319-0ABC-4DB0-BCA2-B77C6F9A81FB}" type="pres">
      <dgm:prSet presAssocID="{C118D58A-3330-4697-86CD-3A9A16FC7E1E}" presName="dummy" presStyleCnt="0"/>
      <dgm:spPr/>
    </dgm:pt>
    <dgm:pt modelId="{3876A23A-45E7-4B6D-8481-868EDEA15314}" type="pres">
      <dgm:prSet presAssocID="{7DB1EA58-30FF-4AF1-8CB0-849A6C659CC0}" presName="sibTrans" presStyleLbl="sibTrans2D1" presStyleIdx="0" presStyleCnt="4"/>
      <dgm:spPr/>
    </dgm:pt>
    <dgm:pt modelId="{9BD62BA5-6FF6-46B8-B45A-CCC71C560106}" type="pres">
      <dgm:prSet presAssocID="{8ABFACE8-EA1A-43BA-A179-08BB64C95E00}" presName="node" presStyleLbl="node1" presStyleIdx="1" presStyleCnt="4" custScaleX="122141">
        <dgm:presLayoutVars>
          <dgm:bulletEnabled val="1"/>
        </dgm:presLayoutVars>
      </dgm:prSet>
      <dgm:spPr/>
    </dgm:pt>
    <dgm:pt modelId="{5DC144F3-39C0-4F25-AB92-8F6EE423607C}" type="pres">
      <dgm:prSet presAssocID="{8ABFACE8-EA1A-43BA-A179-08BB64C95E00}" presName="dummy" presStyleCnt="0"/>
      <dgm:spPr/>
    </dgm:pt>
    <dgm:pt modelId="{46C705DC-F490-4D4F-AD24-3CED8A85DC09}" type="pres">
      <dgm:prSet presAssocID="{2799F6F3-59A5-4E37-8DAC-A78C270A36BF}" presName="sibTrans" presStyleLbl="sibTrans2D1" presStyleIdx="1" presStyleCnt="4"/>
      <dgm:spPr/>
    </dgm:pt>
    <dgm:pt modelId="{C15D0663-B95C-4346-A4D3-615D2BF9262E}" type="pres">
      <dgm:prSet presAssocID="{5F7A4A7C-540C-4C26-A2D4-186AA740A65A}" presName="node" presStyleLbl="node1" presStyleIdx="2" presStyleCnt="4">
        <dgm:presLayoutVars>
          <dgm:bulletEnabled val="1"/>
        </dgm:presLayoutVars>
      </dgm:prSet>
      <dgm:spPr/>
    </dgm:pt>
    <dgm:pt modelId="{1E586BB3-B307-48D3-A414-889E95430A4E}" type="pres">
      <dgm:prSet presAssocID="{5F7A4A7C-540C-4C26-A2D4-186AA740A65A}" presName="dummy" presStyleCnt="0"/>
      <dgm:spPr/>
    </dgm:pt>
    <dgm:pt modelId="{D6520E88-4342-4D6C-881D-E4A06536672C}" type="pres">
      <dgm:prSet presAssocID="{365F8D87-0903-4550-AB17-EDDAEF7202EB}" presName="sibTrans" presStyleLbl="sibTrans2D1" presStyleIdx="2" presStyleCnt="4"/>
      <dgm:spPr/>
    </dgm:pt>
    <dgm:pt modelId="{80D2675B-0BB5-4CCF-BE93-24F1308B14AF}" type="pres">
      <dgm:prSet presAssocID="{2962F1E4-ED08-4F81-A15D-D5986FA8BBF3}" presName="node" presStyleLbl="node1" presStyleIdx="3" presStyleCnt="4">
        <dgm:presLayoutVars>
          <dgm:bulletEnabled val="1"/>
        </dgm:presLayoutVars>
      </dgm:prSet>
      <dgm:spPr/>
    </dgm:pt>
    <dgm:pt modelId="{AF4635BE-66AC-4E9F-952D-328976F39BB1}" type="pres">
      <dgm:prSet presAssocID="{2962F1E4-ED08-4F81-A15D-D5986FA8BBF3}" presName="dummy" presStyleCnt="0"/>
      <dgm:spPr/>
    </dgm:pt>
    <dgm:pt modelId="{62ED726A-F42E-4F55-BB7C-289DCFC71A37}" type="pres">
      <dgm:prSet presAssocID="{F52B8587-E4ED-4A84-94B5-88C98E0FB365}" presName="sibTrans" presStyleLbl="sibTrans2D1" presStyleIdx="3" presStyleCnt="4"/>
      <dgm:spPr/>
    </dgm:pt>
  </dgm:ptLst>
  <dgm:cxnLst>
    <dgm:cxn modelId="{4CCCBF22-5E82-4D23-9F4B-FD53964910D9}" srcId="{E1AA39A1-3C83-426C-B3C0-9C9877B8257F}" destId="{C118D58A-3330-4697-86CD-3A9A16FC7E1E}" srcOrd="0" destOrd="0" parTransId="{4983308D-7272-4EC3-9A3E-E2A02BD8B721}" sibTransId="{7DB1EA58-30FF-4AF1-8CB0-849A6C659CC0}"/>
    <dgm:cxn modelId="{AC31C223-9548-41D5-874D-F1230CAC0D27}" type="presOf" srcId="{49A60AD9-B3A6-4F0A-B018-904A4870918D}" destId="{C9AF4F7E-7D8D-4763-A4CF-999E836B0E63}" srcOrd="0" destOrd="0" presId="urn:microsoft.com/office/officeart/2005/8/layout/radial6"/>
    <dgm:cxn modelId="{2B29E224-A1E1-4B47-A248-20703088E721}" srcId="{E1AA39A1-3C83-426C-B3C0-9C9877B8257F}" destId="{5F7A4A7C-540C-4C26-A2D4-186AA740A65A}" srcOrd="2" destOrd="0" parTransId="{082C2659-056F-4EFC-924D-8A9C6BA1D707}" sibTransId="{365F8D87-0903-4550-AB17-EDDAEF7202EB}"/>
    <dgm:cxn modelId="{6A44E036-4942-46D7-885C-F43D8B5123EE}" type="presOf" srcId="{2962F1E4-ED08-4F81-A15D-D5986FA8BBF3}" destId="{80D2675B-0BB5-4CCF-BE93-24F1308B14AF}" srcOrd="0" destOrd="0" presId="urn:microsoft.com/office/officeart/2005/8/layout/radial6"/>
    <dgm:cxn modelId="{EB06AC63-F455-4371-83FB-3A9FA8758061}" srcId="{E1AA39A1-3C83-426C-B3C0-9C9877B8257F}" destId="{8ABFACE8-EA1A-43BA-A179-08BB64C95E00}" srcOrd="1" destOrd="0" parTransId="{6ACF1516-9B50-4575-A9B4-5099FB57A6B4}" sibTransId="{2799F6F3-59A5-4E37-8DAC-A78C270A36BF}"/>
    <dgm:cxn modelId="{0DD62B4D-55F3-4614-9D9B-ACD1E83446A0}" srcId="{49A60AD9-B3A6-4F0A-B018-904A4870918D}" destId="{E1AA39A1-3C83-426C-B3C0-9C9877B8257F}" srcOrd="0" destOrd="0" parTransId="{542E43BE-0213-4085-87A8-46A3E4AD0885}" sibTransId="{F163B14D-78E5-4577-8C08-D08E5599AEA3}"/>
    <dgm:cxn modelId="{83B26472-1EE1-4EEB-BCD9-294274914013}" type="presOf" srcId="{E1AA39A1-3C83-426C-B3C0-9C9877B8257F}" destId="{E39C976D-AD0D-4D13-9337-D6DC170ABDEA}" srcOrd="0" destOrd="0" presId="urn:microsoft.com/office/officeart/2005/8/layout/radial6"/>
    <dgm:cxn modelId="{FF29AF53-5396-4578-948B-B9F1C6AF723C}" srcId="{E1AA39A1-3C83-426C-B3C0-9C9877B8257F}" destId="{2962F1E4-ED08-4F81-A15D-D5986FA8BBF3}" srcOrd="3" destOrd="0" parTransId="{3E7EC43E-43E1-4534-AA30-403F158B409D}" sibTransId="{F52B8587-E4ED-4A84-94B5-88C98E0FB365}"/>
    <dgm:cxn modelId="{D8C3FD77-9092-4F76-A1D5-111C70396768}" type="presOf" srcId="{F52B8587-E4ED-4A84-94B5-88C98E0FB365}" destId="{62ED726A-F42E-4F55-BB7C-289DCFC71A37}" srcOrd="0" destOrd="0" presId="urn:microsoft.com/office/officeart/2005/8/layout/radial6"/>
    <dgm:cxn modelId="{479F725A-28C2-4B77-9E12-03C92CBD7747}" type="presOf" srcId="{2799F6F3-59A5-4E37-8DAC-A78C270A36BF}" destId="{46C705DC-F490-4D4F-AD24-3CED8A85DC09}" srcOrd="0" destOrd="0" presId="urn:microsoft.com/office/officeart/2005/8/layout/radial6"/>
    <dgm:cxn modelId="{4E9B17A6-4E8D-4206-8F8D-3EFE92345429}" type="presOf" srcId="{7DB1EA58-30FF-4AF1-8CB0-849A6C659CC0}" destId="{3876A23A-45E7-4B6D-8481-868EDEA15314}" srcOrd="0" destOrd="0" presId="urn:microsoft.com/office/officeart/2005/8/layout/radial6"/>
    <dgm:cxn modelId="{3D2FF8AF-5113-4352-ABF1-1EC4F233DA2A}" type="presOf" srcId="{365F8D87-0903-4550-AB17-EDDAEF7202EB}" destId="{D6520E88-4342-4D6C-881D-E4A06536672C}" srcOrd="0" destOrd="0" presId="urn:microsoft.com/office/officeart/2005/8/layout/radial6"/>
    <dgm:cxn modelId="{56850BD2-54A0-42CB-8438-9BF4222B9E09}" type="presOf" srcId="{C118D58A-3330-4697-86CD-3A9A16FC7E1E}" destId="{F87548EE-060C-4B35-9206-FBCF5F84C720}" srcOrd="0" destOrd="0" presId="urn:microsoft.com/office/officeart/2005/8/layout/radial6"/>
    <dgm:cxn modelId="{3C9D13DF-5411-4A12-B0D3-9B0FF883F3CF}" type="presOf" srcId="{5F7A4A7C-540C-4C26-A2D4-186AA740A65A}" destId="{C15D0663-B95C-4346-A4D3-615D2BF9262E}" srcOrd="0" destOrd="0" presId="urn:microsoft.com/office/officeart/2005/8/layout/radial6"/>
    <dgm:cxn modelId="{5147F4F2-9D74-4391-ADB1-CD6BA76C06B4}" type="presOf" srcId="{8ABFACE8-EA1A-43BA-A179-08BB64C95E00}" destId="{9BD62BA5-6FF6-46B8-B45A-CCC71C560106}" srcOrd="0" destOrd="0" presId="urn:microsoft.com/office/officeart/2005/8/layout/radial6"/>
    <dgm:cxn modelId="{718057EF-4410-48C2-9D2E-E1E126D981E7}" type="presParOf" srcId="{C9AF4F7E-7D8D-4763-A4CF-999E836B0E63}" destId="{E39C976D-AD0D-4D13-9337-D6DC170ABDEA}" srcOrd="0" destOrd="0" presId="urn:microsoft.com/office/officeart/2005/8/layout/radial6"/>
    <dgm:cxn modelId="{07B41578-1E96-4E32-850B-F6D2DA47E977}" type="presParOf" srcId="{C9AF4F7E-7D8D-4763-A4CF-999E836B0E63}" destId="{F87548EE-060C-4B35-9206-FBCF5F84C720}" srcOrd="1" destOrd="0" presId="urn:microsoft.com/office/officeart/2005/8/layout/radial6"/>
    <dgm:cxn modelId="{ABAE5DAF-F9AA-4902-8D78-FCBD3AC6FDE0}" type="presParOf" srcId="{C9AF4F7E-7D8D-4763-A4CF-999E836B0E63}" destId="{0AB61319-0ABC-4DB0-BCA2-B77C6F9A81FB}" srcOrd="2" destOrd="0" presId="urn:microsoft.com/office/officeart/2005/8/layout/radial6"/>
    <dgm:cxn modelId="{D7DDBE2E-5C4A-4E46-8BF2-7AED07A2956F}" type="presParOf" srcId="{C9AF4F7E-7D8D-4763-A4CF-999E836B0E63}" destId="{3876A23A-45E7-4B6D-8481-868EDEA15314}" srcOrd="3" destOrd="0" presId="urn:microsoft.com/office/officeart/2005/8/layout/radial6"/>
    <dgm:cxn modelId="{E5C61CF1-13C3-4114-AFC8-3552DE421F19}" type="presParOf" srcId="{C9AF4F7E-7D8D-4763-A4CF-999E836B0E63}" destId="{9BD62BA5-6FF6-46B8-B45A-CCC71C560106}" srcOrd="4" destOrd="0" presId="urn:microsoft.com/office/officeart/2005/8/layout/radial6"/>
    <dgm:cxn modelId="{3A8B8F00-A067-4874-AE5A-76F78D874E43}" type="presParOf" srcId="{C9AF4F7E-7D8D-4763-A4CF-999E836B0E63}" destId="{5DC144F3-39C0-4F25-AB92-8F6EE423607C}" srcOrd="5" destOrd="0" presId="urn:microsoft.com/office/officeart/2005/8/layout/radial6"/>
    <dgm:cxn modelId="{CA0A4499-6AA9-4A3A-B664-F728A0F7E807}" type="presParOf" srcId="{C9AF4F7E-7D8D-4763-A4CF-999E836B0E63}" destId="{46C705DC-F490-4D4F-AD24-3CED8A85DC09}" srcOrd="6" destOrd="0" presId="urn:microsoft.com/office/officeart/2005/8/layout/radial6"/>
    <dgm:cxn modelId="{DAD75188-1486-45C6-87EF-B78D5144D778}" type="presParOf" srcId="{C9AF4F7E-7D8D-4763-A4CF-999E836B0E63}" destId="{C15D0663-B95C-4346-A4D3-615D2BF9262E}" srcOrd="7" destOrd="0" presId="urn:microsoft.com/office/officeart/2005/8/layout/radial6"/>
    <dgm:cxn modelId="{F10A8455-BAC4-40FE-9ABB-6BFE2D61145A}" type="presParOf" srcId="{C9AF4F7E-7D8D-4763-A4CF-999E836B0E63}" destId="{1E586BB3-B307-48D3-A414-889E95430A4E}" srcOrd="8" destOrd="0" presId="urn:microsoft.com/office/officeart/2005/8/layout/radial6"/>
    <dgm:cxn modelId="{8BB535CD-C947-421A-A2BE-8D063B3914D1}" type="presParOf" srcId="{C9AF4F7E-7D8D-4763-A4CF-999E836B0E63}" destId="{D6520E88-4342-4D6C-881D-E4A06536672C}" srcOrd="9" destOrd="0" presId="urn:microsoft.com/office/officeart/2005/8/layout/radial6"/>
    <dgm:cxn modelId="{13F1765F-16A1-4D6C-9E36-D353E8C0DEEA}" type="presParOf" srcId="{C9AF4F7E-7D8D-4763-A4CF-999E836B0E63}" destId="{80D2675B-0BB5-4CCF-BE93-24F1308B14AF}" srcOrd="10" destOrd="0" presId="urn:microsoft.com/office/officeart/2005/8/layout/radial6"/>
    <dgm:cxn modelId="{129EBAD8-20F1-4E05-980E-B704F4BB9BC0}" type="presParOf" srcId="{C9AF4F7E-7D8D-4763-A4CF-999E836B0E63}" destId="{AF4635BE-66AC-4E9F-952D-328976F39BB1}" srcOrd="11" destOrd="0" presId="urn:microsoft.com/office/officeart/2005/8/layout/radial6"/>
    <dgm:cxn modelId="{CD4F0EC9-55D1-487C-A7A5-9DE25537E21D}" type="presParOf" srcId="{C9AF4F7E-7D8D-4763-A4CF-999E836B0E63}" destId="{62ED726A-F42E-4F55-BB7C-289DCFC71A37}" srcOrd="12" destOrd="0" presId="urn:microsoft.com/office/officeart/2005/8/layout/radial6"/>
  </dgm:cxnLst>
  <dgm:bg/>
  <dgm:whole>
    <a:ln w="15875">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A60AD9-B3A6-4F0A-B018-904A4870918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E1AA39A1-3C83-426C-B3C0-9C9877B8257F}">
      <dgm:prSet phldrT="[文本]" custT="1"/>
      <dgm:spPr>
        <a:solidFill>
          <a:schemeClr val="accent2">
            <a:lumMod val="75000"/>
          </a:schemeClr>
        </a:solidFill>
      </dgm:spPr>
      <dgm:t>
        <a:bodyPr/>
        <a:lstStyle/>
        <a:p>
          <a:r>
            <a:rPr lang="zh-CN" altLang="en-US" sz="1600" dirty="0"/>
            <a:t>全面推开营改增试点</a:t>
          </a:r>
        </a:p>
      </dgm:t>
    </dgm:pt>
    <dgm:pt modelId="{542E43BE-0213-4085-87A8-46A3E4AD0885}" type="parTrans" cxnId="{0DD62B4D-55F3-4614-9D9B-ACD1E83446A0}">
      <dgm:prSet/>
      <dgm:spPr/>
      <dgm:t>
        <a:bodyPr/>
        <a:lstStyle/>
        <a:p>
          <a:endParaRPr lang="zh-CN" altLang="en-US"/>
        </a:p>
      </dgm:t>
    </dgm:pt>
    <dgm:pt modelId="{F163B14D-78E5-4577-8C08-D08E5599AEA3}" type="sibTrans" cxnId="{0DD62B4D-55F3-4614-9D9B-ACD1E83446A0}">
      <dgm:prSet/>
      <dgm:spPr/>
      <dgm:t>
        <a:bodyPr/>
        <a:lstStyle/>
        <a:p>
          <a:endParaRPr lang="zh-CN" altLang="en-US"/>
        </a:p>
      </dgm:t>
    </dgm:pt>
    <dgm:pt modelId="{C118D58A-3330-4697-86CD-3A9A16FC7E1E}">
      <dgm:prSet phldrT="[文本]" custT="1"/>
      <dgm:spPr/>
      <dgm:t>
        <a:bodyPr/>
        <a:lstStyle/>
        <a:p>
          <a:r>
            <a:rPr lang="zh-CN" altLang="en-US" sz="1600" dirty="0"/>
            <a:t>建筑业</a:t>
          </a:r>
        </a:p>
      </dgm:t>
    </dgm:pt>
    <dgm:pt modelId="{4983308D-7272-4EC3-9A3E-E2A02BD8B721}" type="parTrans" cxnId="{4CCCBF22-5E82-4D23-9F4B-FD53964910D9}">
      <dgm:prSet/>
      <dgm:spPr/>
      <dgm:t>
        <a:bodyPr/>
        <a:lstStyle/>
        <a:p>
          <a:endParaRPr lang="zh-CN" altLang="en-US"/>
        </a:p>
      </dgm:t>
    </dgm:pt>
    <dgm:pt modelId="{7DB1EA58-30FF-4AF1-8CB0-849A6C659CC0}" type="sibTrans" cxnId="{4CCCBF22-5E82-4D23-9F4B-FD53964910D9}">
      <dgm:prSet/>
      <dgm:spPr/>
      <dgm:t>
        <a:bodyPr/>
        <a:lstStyle/>
        <a:p>
          <a:endParaRPr lang="zh-CN" altLang="en-US"/>
        </a:p>
      </dgm:t>
    </dgm:pt>
    <dgm:pt modelId="{8ABFACE8-EA1A-43BA-A179-08BB64C95E00}">
      <dgm:prSet phldrT="[文本]" custT="1"/>
      <dgm:spPr/>
      <dgm:t>
        <a:bodyPr/>
        <a:lstStyle/>
        <a:p>
          <a:r>
            <a:rPr lang="zh-CN" altLang="en-US" sz="1600" dirty="0"/>
            <a:t>生活服务业</a:t>
          </a:r>
        </a:p>
      </dgm:t>
    </dgm:pt>
    <dgm:pt modelId="{6ACF1516-9B50-4575-A9B4-5099FB57A6B4}" type="parTrans" cxnId="{EB06AC63-F455-4371-83FB-3A9FA8758061}">
      <dgm:prSet/>
      <dgm:spPr/>
      <dgm:t>
        <a:bodyPr/>
        <a:lstStyle/>
        <a:p>
          <a:endParaRPr lang="zh-CN" altLang="en-US"/>
        </a:p>
      </dgm:t>
    </dgm:pt>
    <dgm:pt modelId="{2799F6F3-59A5-4E37-8DAC-A78C270A36BF}" type="sibTrans" cxnId="{EB06AC63-F455-4371-83FB-3A9FA8758061}">
      <dgm:prSet/>
      <dgm:spPr/>
      <dgm:t>
        <a:bodyPr/>
        <a:lstStyle/>
        <a:p>
          <a:endParaRPr lang="zh-CN" altLang="en-US"/>
        </a:p>
      </dgm:t>
    </dgm:pt>
    <dgm:pt modelId="{5F7A4A7C-540C-4C26-A2D4-186AA740A65A}">
      <dgm:prSet phldrT="[文本]" custT="1"/>
      <dgm:spPr/>
      <dgm:t>
        <a:bodyPr/>
        <a:lstStyle/>
        <a:p>
          <a:r>
            <a:rPr lang="zh-CN" altLang="en-US" sz="1600" dirty="0"/>
            <a:t>金融业</a:t>
          </a:r>
        </a:p>
      </dgm:t>
    </dgm:pt>
    <dgm:pt modelId="{082C2659-056F-4EFC-924D-8A9C6BA1D707}" type="parTrans" cxnId="{2B29E224-A1E1-4B47-A248-20703088E721}">
      <dgm:prSet/>
      <dgm:spPr/>
      <dgm:t>
        <a:bodyPr/>
        <a:lstStyle/>
        <a:p>
          <a:endParaRPr lang="zh-CN" altLang="en-US"/>
        </a:p>
      </dgm:t>
    </dgm:pt>
    <dgm:pt modelId="{365F8D87-0903-4550-AB17-EDDAEF7202EB}" type="sibTrans" cxnId="{2B29E224-A1E1-4B47-A248-20703088E721}">
      <dgm:prSet/>
      <dgm:spPr/>
      <dgm:t>
        <a:bodyPr/>
        <a:lstStyle/>
        <a:p>
          <a:endParaRPr lang="zh-CN" altLang="en-US"/>
        </a:p>
      </dgm:t>
    </dgm:pt>
    <dgm:pt modelId="{2962F1E4-ED08-4F81-A15D-D5986FA8BBF3}">
      <dgm:prSet phldrT="[文本]" custT="1"/>
      <dgm:spPr/>
      <dgm:t>
        <a:bodyPr/>
        <a:lstStyle/>
        <a:p>
          <a:r>
            <a:rPr lang="zh-CN" altLang="en-US" sz="1600" dirty="0"/>
            <a:t>房地产业</a:t>
          </a:r>
        </a:p>
      </dgm:t>
    </dgm:pt>
    <dgm:pt modelId="{3E7EC43E-43E1-4534-AA30-403F158B409D}" type="parTrans" cxnId="{FF29AF53-5396-4578-948B-B9F1C6AF723C}">
      <dgm:prSet/>
      <dgm:spPr/>
      <dgm:t>
        <a:bodyPr/>
        <a:lstStyle/>
        <a:p>
          <a:endParaRPr lang="zh-CN" altLang="en-US"/>
        </a:p>
      </dgm:t>
    </dgm:pt>
    <dgm:pt modelId="{F52B8587-E4ED-4A84-94B5-88C98E0FB365}" type="sibTrans" cxnId="{FF29AF53-5396-4578-948B-B9F1C6AF723C}">
      <dgm:prSet/>
      <dgm:spPr/>
      <dgm:t>
        <a:bodyPr/>
        <a:lstStyle/>
        <a:p>
          <a:endParaRPr lang="zh-CN" altLang="en-US"/>
        </a:p>
      </dgm:t>
    </dgm:pt>
    <dgm:pt modelId="{C9AF4F7E-7D8D-4763-A4CF-999E836B0E63}" type="pres">
      <dgm:prSet presAssocID="{49A60AD9-B3A6-4F0A-B018-904A4870918D}" presName="Name0" presStyleCnt="0">
        <dgm:presLayoutVars>
          <dgm:chMax val="1"/>
          <dgm:dir/>
          <dgm:animLvl val="ctr"/>
          <dgm:resizeHandles val="exact"/>
        </dgm:presLayoutVars>
      </dgm:prSet>
      <dgm:spPr/>
    </dgm:pt>
    <dgm:pt modelId="{E39C976D-AD0D-4D13-9337-D6DC170ABDEA}" type="pres">
      <dgm:prSet presAssocID="{E1AA39A1-3C83-426C-B3C0-9C9877B8257F}" presName="centerShape" presStyleLbl="node0" presStyleIdx="0" presStyleCnt="1"/>
      <dgm:spPr/>
    </dgm:pt>
    <dgm:pt modelId="{F87548EE-060C-4B35-9206-FBCF5F84C720}" type="pres">
      <dgm:prSet presAssocID="{C118D58A-3330-4697-86CD-3A9A16FC7E1E}" presName="node" presStyleLbl="node1" presStyleIdx="0" presStyleCnt="4">
        <dgm:presLayoutVars>
          <dgm:bulletEnabled val="1"/>
        </dgm:presLayoutVars>
      </dgm:prSet>
      <dgm:spPr/>
    </dgm:pt>
    <dgm:pt modelId="{0AB61319-0ABC-4DB0-BCA2-B77C6F9A81FB}" type="pres">
      <dgm:prSet presAssocID="{C118D58A-3330-4697-86CD-3A9A16FC7E1E}" presName="dummy" presStyleCnt="0"/>
      <dgm:spPr/>
    </dgm:pt>
    <dgm:pt modelId="{3876A23A-45E7-4B6D-8481-868EDEA15314}" type="pres">
      <dgm:prSet presAssocID="{7DB1EA58-30FF-4AF1-8CB0-849A6C659CC0}" presName="sibTrans" presStyleLbl="sibTrans2D1" presStyleIdx="0" presStyleCnt="4"/>
      <dgm:spPr/>
    </dgm:pt>
    <dgm:pt modelId="{9BD62BA5-6FF6-46B8-B45A-CCC71C560106}" type="pres">
      <dgm:prSet presAssocID="{8ABFACE8-EA1A-43BA-A179-08BB64C95E00}" presName="node" presStyleLbl="node1" presStyleIdx="1" presStyleCnt="4" custScaleX="122141">
        <dgm:presLayoutVars>
          <dgm:bulletEnabled val="1"/>
        </dgm:presLayoutVars>
      </dgm:prSet>
      <dgm:spPr/>
    </dgm:pt>
    <dgm:pt modelId="{5DC144F3-39C0-4F25-AB92-8F6EE423607C}" type="pres">
      <dgm:prSet presAssocID="{8ABFACE8-EA1A-43BA-A179-08BB64C95E00}" presName="dummy" presStyleCnt="0"/>
      <dgm:spPr/>
    </dgm:pt>
    <dgm:pt modelId="{46C705DC-F490-4D4F-AD24-3CED8A85DC09}" type="pres">
      <dgm:prSet presAssocID="{2799F6F3-59A5-4E37-8DAC-A78C270A36BF}" presName="sibTrans" presStyleLbl="sibTrans2D1" presStyleIdx="1" presStyleCnt="4"/>
      <dgm:spPr/>
    </dgm:pt>
    <dgm:pt modelId="{C15D0663-B95C-4346-A4D3-615D2BF9262E}" type="pres">
      <dgm:prSet presAssocID="{5F7A4A7C-540C-4C26-A2D4-186AA740A65A}" presName="node" presStyleLbl="node1" presStyleIdx="2" presStyleCnt="4">
        <dgm:presLayoutVars>
          <dgm:bulletEnabled val="1"/>
        </dgm:presLayoutVars>
      </dgm:prSet>
      <dgm:spPr/>
    </dgm:pt>
    <dgm:pt modelId="{1E586BB3-B307-48D3-A414-889E95430A4E}" type="pres">
      <dgm:prSet presAssocID="{5F7A4A7C-540C-4C26-A2D4-186AA740A65A}" presName="dummy" presStyleCnt="0"/>
      <dgm:spPr/>
    </dgm:pt>
    <dgm:pt modelId="{D6520E88-4342-4D6C-881D-E4A06536672C}" type="pres">
      <dgm:prSet presAssocID="{365F8D87-0903-4550-AB17-EDDAEF7202EB}" presName="sibTrans" presStyleLbl="sibTrans2D1" presStyleIdx="2" presStyleCnt="4"/>
      <dgm:spPr/>
    </dgm:pt>
    <dgm:pt modelId="{80D2675B-0BB5-4CCF-BE93-24F1308B14AF}" type="pres">
      <dgm:prSet presAssocID="{2962F1E4-ED08-4F81-A15D-D5986FA8BBF3}" presName="node" presStyleLbl="node1" presStyleIdx="3" presStyleCnt="4">
        <dgm:presLayoutVars>
          <dgm:bulletEnabled val="1"/>
        </dgm:presLayoutVars>
      </dgm:prSet>
      <dgm:spPr/>
    </dgm:pt>
    <dgm:pt modelId="{AF4635BE-66AC-4E9F-952D-328976F39BB1}" type="pres">
      <dgm:prSet presAssocID="{2962F1E4-ED08-4F81-A15D-D5986FA8BBF3}" presName="dummy" presStyleCnt="0"/>
      <dgm:spPr/>
    </dgm:pt>
    <dgm:pt modelId="{62ED726A-F42E-4F55-BB7C-289DCFC71A37}" type="pres">
      <dgm:prSet presAssocID="{F52B8587-E4ED-4A84-94B5-88C98E0FB365}" presName="sibTrans" presStyleLbl="sibTrans2D1" presStyleIdx="3" presStyleCnt="4"/>
      <dgm:spPr/>
    </dgm:pt>
  </dgm:ptLst>
  <dgm:cxnLst>
    <dgm:cxn modelId="{4CCCBF22-5E82-4D23-9F4B-FD53964910D9}" srcId="{E1AA39A1-3C83-426C-B3C0-9C9877B8257F}" destId="{C118D58A-3330-4697-86CD-3A9A16FC7E1E}" srcOrd="0" destOrd="0" parTransId="{4983308D-7272-4EC3-9A3E-E2A02BD8B721}" sibTransId="{7DB1EA58-30FF-4AF1-8CB0-849A6C659CC0}"/>
    <dgm:cxn modelId="{AC31C223-9548-41D5-874D-F1230CAC0D27}" type="presOf" srcId="{49A60AD9-B3A6-4F0A-B018-904A4870918D}" destId="{C9AF4F7E-7D8D-4763-A4CF-999E836B0E63}" srcOrd="0" destOrd="0" presId="urn:microsoft.com/office/officeart/2005/8/layout/radial6"/>
    <dgm:cxn modelId="{2B29E224-A1E1-4B47-A248-20703088E721}" srcId="{E1AA39A1-3C83-426C-B3C0-9C9877B8257F}" destId="{5F7A4A7C-540C-4C26-A2D4-186AA740A65A}" srcOrd="2" destOrd="0" parTransId="{082C2659-056F-4EFC-924D-8A9C6BA1D707}" sibTransId="{365F8D87-0903-4550-AB17-EDDAEF7202EB}"/>
    <dgm:cxn modelId="{6A44E036-4942-46D7-885C-F43D8B5123EE}" type="presOf" srcId="{2962F1E4-ED08-4F81-A15D-D5986FA8BBF3}" destId="{80D2675B-0BB5-4CCF-BE93-24F1308B14AF}" srcOrd="0" destOrd="0" presId="urn:microsoft.com/office/officeart/2005/8/layout/radial6"/>
    <dgm:cxn modelId="{EB06AC63-F455-4371-83FB-3A9FA8758061}" srcId="{E1AA39A1-3C83-426C-B3C0-9C9877B8257F}" destId="{8ABFACE8-EA1A-43BA-A179-08BB64C95E00}" srcOrd="1" destOrd="0" parTransId="{6ACF1516-9B50-4575-A9B4-5099FB57A6B4}" sibTransId="{2799F6F3-59A5-4E37-8DAC-A78C270A36BF}"/>
    <dgm:cxn modelId="{0DD62B4D-55F3-4614-9D9B-ACD1E83446A0}" srcId="{49A60AD9-B3A6-4F0A-B018-904A4870918D}" destId="{E1AA39A1-3C83-426C-B3C0-9C9877B8257F}" srcOrd="0" destOrd="0" parTransId="{542E43BE-0213-4085-87A8-46A3E4AD0885}" sibTransId="{F163B14D-78E5-4577-8C08-D08E5599AEA3}"/>
    <dgm:cxn modelId="{83B26472-1EE1-4EEB-BCD9-294274914013}" type="presOf" srcId="{E1AA39A1-3C83-426C-B3C0-9C9877B8257F}" destId="{E39C976D-AD0D-4D13-9337-D6DC170ABDEA}" srcOrd="0" destOrd="0" presId="urn:microsoft.com/office/officeart/2005/8/layout/radial6"/>
    <dgm:cxn modelId="{FF29AF53-5396-4578-948B-B9F1C6AF723C}" srcId="{E1AA39A1-3C83-426C-B3C0-9C9877B8257F}" destId="{2962F1E4-ED08-4F81-A15D-D5986FA8BBF3}" srcOrd="3" destOrd="0" parTransId="{3E7EC43E-43E1-4534-AA30-403F158B409D}" sibTransId="{F52B8587-E4ED-4A84-94B5-88C98E0FB365}"/>
    <dgm:cxn modelId="{D8C3FD77-9092-4F76-A1D5-111C70396768}" type="presOf" srcId="{F52B8587-E4ED-4A84-94B5-88C98E0FB365}" destId="{62ED726A-F42E-4F55-BB7C-289DCFC71A37}" srcOrd="0" destOrd="0" presId="urn:microsoft.com/office/officeart/2005/8/layout/radial6"/>
    <dgm:cxn modelId="{479F725A-28C2-4B77-9E12-03C92CBD7747}" type="presOf" srcId="{2799F6F3-59A5-4E37-8DAC-A78C270A36BF}" destId="{46C705DC-F490-4D4F-AD24-3CED8A85DC09}" srcOrd="0" destOrd="0" presId="urn:microsoft.com/office/officeart/2005/8/layout/radial6"/>
    <dgm:cxn modelId="{4E9B17A6-4E8D-4206-8F8D-3EFE92345429}" type="presOf" srcId="{7DB1EA58-30FF-4AF1-8CB0-849A6C659CC0}" destId="{3876A23A-45E7-4B6D-8481-868EDEA15314}" srcOrd="0" destOrd="0" presId="urn:microsoft.com/office/officeart/2005/8/layout/radial6"/>
    <dgm:cxn modelId="{3D2FF8AF-5113-4352-ABF1-1EC4F233DA2A}" type="presOf" srcId="{365F8D87-0903-4550-AB17-EDDAEF7202EB}" destId="{D6520E88-4342-4D6C-881D-E4A06536672C}" srcOrd="0" destOrd="0" presId="urn:microsoft.com/office/officeart/2005/8/layout/radial6"/>
    <dgm:cxn modelId="{56850BD2-54A0-42CB-8438-9BF4222B9E09}" type="presOf" srcId="{C118D58A-3330-4697-86CD-3A9A16FC7E1E}" destId="{F87548EE-060C-4B35-9206-FBCF5F84C720}" srcOrd="0" destOrd="0" presId="urn:microsoft.com/office/officeart/2005/8/layout/radial6"/>
    <dgm:cxn modelId="{3C9D13DF-5411-4A12-B0D3-9B0FF883F3CF}" type="presOf" srcId="{5F7A4A7C-540C-4C26-A2D4-186AA740A65A}" destId="{C15D0663-B95C-4346-A4D3-615D2BF9262E}" srcOrd="0" destOrd="0" presId="urn:microsoft.com/office/officeart/2005/8/layout/radial6"/>
    <dgm:cxn modelId="{5147F4F2-9D74-4391-ADB1-CD6BA76C06B4}" type="presOf" srcId="{8ABFACE8-EA1A-43BA-A179-08BB64C95E00}" destId="{9BD62BA5-6FF6-46B8-B45A-CCC71C560106}" srcOrd="0" destOrd="0" presId="urn:microsoft.com/office/officeart/2005/8/layout/radial6"/>
    <dgm:cxn modelId="{718057EF-4410-48C2-9D2E-E1E126D981E7}" type="presParOf" srcId="{C9AF4F7E-7D8D-4763-A4CF-999E836B0E63}" destId="{E39C976D-AD0D-4D13-9337-D6DC170ABDEA}" srcOrd="0" destOrd="0" presId="urn:microsoft.com/office/officeart/2005/8/layout/radial6"/>
    <dgm:cxn modelId="{07B41578-1E96-4E32-850B-F6D2DA47E977}" type="presParOf" srcId="{C9AF4F7E-7D8D-4763-A4CF-999E836B0E63}" destId="{F87548EE-060C-4B35-9206-FBCF5F84C720}" srcOrd="1" destOrd="0" presId="urn:microsoft.com/office/officeart/2005/8/layout/radial6"/>
    <dgm:cxn modelId="{ABAE5DAF-F9AA-4902-8D78-FCBD3AC6FDE0}" type="presParOf" srcId="{C9AF4F7E-7D8D-4763-A4CF-999E836B0E63}" destId="{0AB61319-0ABC-4DB0-BCA2-B77C6F9A81FB}" srcOrd="2" destOrd="0" presId="urn:microsoft.com/office/officeart/2005/8/layout/radial6"/>
    <dgm:cxn modelId="{D7DDBE2E-5C4A-4E46-8BF2-7AED07A2956F}" type="presParOf" srcId="{C9AF4F7E-7D8D-4763-A4CF-999E836B0E63}" destId="{3876A23A-45E7-4B6D-8481-868EDEA15314}" srcOrd="3" destOrd="0" presId="urn:microsoft.com/office/officeart/2005/8/layout/radial6"/>
    <dgm:cxn modelId="{E5C61CF1-13C3-4114-AFC8-3552DE421F19}" type="presParOf" srcId="{C9AF4F7E-7D8D-4763-A4CF-999E836B0E63}" destId="{9BD62BA5-6FF6-46B8-B45A-CCC71C560106}" srcOrd="4" destOrd="0" presId="urn:microsoft.com/office/officeart/2005/8/layout/radial6"/>
    <dgm:cxn modelId="{3A8B8F00-A067-4874-AE5A-76F78D874E43}" type="presParOf" srcId="{C9AF4F7E-7D8D-4763-A4CF-999E836B0E63}" destId="{5DC144F3-39C0-4F25-AB92-8F6EE423607C}" srcOrd="5" destOrd="0" presId="urn:microsoft.com/office/officeart/2005/8/layout/radial6"/>
    <dgm:cxn modelId="{CA0A4499-6AA9-4A3A-B664-F728A0F7E807}" type="presParOf" srcId="{C9AF4F7E-7D8D-4763-A4CF-999E836B0E63}" destId="{46C705DC-F490-4D4F-AD24-3CED8A85DC09}" srcOrd="6" destOrd="0" presId="urn:microsoft.com/office/officeart/2005/8/layout/radial6"/>
    <dgm:cxn modelId="{DAD75188-1486-45C6-87EF-B78D5144D778}" type="presParOf" srcId="{C9AF4F7E-7D8D-4763-A4CF-999E836B0E63}" destId="{C15D0663-B95C-4346-A4D3-615D2BF9262E}" srcOrd="7" destOrd="0" presId="urn:microsoft.com/office/officeart/2005/8/layout/radial6"/>
    <dgm:cxn modelId="{F10A8455-BAC4-40FE-9ABB-6BFE2D61145A}" type="presParOf" srcId="{C9AF4F7E-7D8D-4763-A4CF-999E836B0E63}" destId="{1E586BB3-B307-48D3-A414-889E95430A4E}" srcOrd="8" destOrd="0" presId="urn:microsoft.com/office/officeart/2005/8/layout/radial6"/>
    <dgm:cxn modelId="{8BB535CD-C947-421A-A2BE-8D063B3914D1}" type="presParOf" srcId="{C9AF4F7E-7D8D-4763-A4CF-999E836B0E63}" destId="{D6520E88-4342-4D6C-881D-E4A06536672C}" srcOrd="9" destOrd="0" presId="urn:microsoft.com/office/officeart/2005/8/layout/radial6"/>
    <dgm:cxn modelId="{13F1765F-16A1-4D6C-9E36-D353E8C0DEEA}" type="presParOf" srcId="{C9AF4F7E-7D8D-4763-A4CF-999E836B0E63}" destId="{80D2675B-0BB5-4CCF-BE93-24F1308B14AF}" srcOrd="10" destOrd="0" presId="urn:microsoft.com/office/officeart/2005/8/layout/radial6"/>
    <dgm:cxn modelId="{129EBAD8-20F1-4E05-980E-B704F4BB9BC0}" type="presParOf" srcId="{C9AF4F7E-7D8D-4763-A4CF-999E836B0E63}" destId="{AF4635BE-66AC-4E9F-952D-328976F39BB1}" srcOrd="11" destOrd="0" presId="urn:microsoft.com/office/officeart/2005/8/layout/radial6"/>
    <dgm:cxn modelId="{CD4F0EC9-55D1-487C-A7A5-9DE25537E21D}" type="presParOf" srcId="{C9AF4F7E-7D8D-4763-A4CF-999E836B0E63}" destId="{62ED726A-F42E-4F55-BB7C-289DCFC71A37}" srcOrd="12" destOrd="0" presId="urn:microsoft.com/office/officeart/2005/8/layout/radial6"/>
  </dgm:cxnLst>
  <dgm:bg/>
  <dgm:whole>
    <a:ln w="15875">
      <a:solidFill>
        <a:schemeClr val="accent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C015F7-C2C7-4BD6-883B-CDF391275C15}"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zh-CN" altLang="en-US"/>
        </a:p>
      </dgm:t>
    </dgm:pt>
    <dgm:pt modelId="{3D95341B-A1A9-4EF1-9E82-1B7B7E3780E3}">
      <dgm:prSet phldrT="[文本]"/>
      <dgm:spPr>
        <a:solidFill>
          <a:srgbClr val="0070C0"/>
        </a:solidFill>
      </dgm:spPr>
      <dgm:t>
        <a:bodyPr/>
        <a:lstStyle/>
        <a:p>
          <a:r>
            <a:rPr lang="en-US" altLang="zh-CN" dirty="0"/>
            <a:t>2018</a:t>
          </a:r>
          <a:r>
            <a:rPr lang="zh-CN" altLang="en-US" dirty="0"/>
            <a:t>年</a:t>
          </a:r>
          <a:r>
            <a:rPr lang="en-US" altLang="zh-CN" dirty="0"/>
            <a:t>5-12</a:t>
          </a:r>
          <a:r>
            <a:rPr lang="zh-CN" altLang="en-US" dirty="0"/>
            <a:t>月</a:t>
          </a:r>
        </a:p>
      </dgm:t>
    </dgm:pt>
    <dgm:pt modelId="{80ACFF4A-EDDA-4D49-9577-09B2F2492789}" type="parTrans" cxnId="{936D5B39-6B50-49C4-A0AE-AC07A8B869CC}">
      <dgm:prSet/>
      <dgm:spPr/>
      <dgm:t>
        <a:bodyPr/>
        <a:lstStyle/>
        <a:p>
          <a:endParaRPr lang="zh-CN" altLang="en-US"/>
        </a:p>
      </dgm:t>
    </dgm:pt>
    <dgm:pt modelId="{E97FBCD0-F134-44D8-A3D6-6FC3381C4726}" type="sibTrans" cxnId="{936D5B39-6B50-49C4-A0AE-AC07A8B869CC}">
      <dgm:prSet/>
      <dgm:spPr/>
      <dgm:t>
        <a:bodyPr/>
        <a:lstStyle/>
        <a:p>
          <a:endParaRPr lang="zh-CN" altLang="en-US"/>
        </a:p>
      </dgm:t>
    </dgm:pt>
    <dgm:pt modelId="{0162C00A-03A9-49B4-BEC3-1837FAD1771C}">
      <dgm:prSet custT="1"/>
      <dgm:spPr/>
      <dgm:t>
        <a:bodyPr/>
        <a:lstStyle/>
        <a:p>
          <a:r>
            <a:rPr lang="zh-CN" altLang="en-US" sz="1600" dirty="0"/>
            <a:t>降低增值税税率减税约</a:t>
          </a:r>
          <a:r>
            <a:rPr lang="en-US" altLang="en-US" sz="1600" dirty="0"/>
            <a:t>2700</a:t>
          </a:r>
          <a:r>
            <a:rPr lang="zh-CN" altLang="en-US" sz="1600" dirty="0"/>
            <a:t>亿元，制造业减税占</a:t>
          </a:r>
          <a:r>
            <a:rPr lang="en-US" altLang="en-US" sz="1600" dirty="0"/>
            <a:t>35%</a:t>
          </a:r>
          <a:endParaRPr lang="zh-CN" altLang="en-US" sz="1600" dirty="0"/>
        </a:p>
      </dgm:t>
    </dgm:pt>
    <dgm:pt modelId="{6861D455-DB0F-4C6B-873D-7898215DA4CF}" type="parTrans" cxnId="{0C299DED-DD5A-46F4-A98B-BBDE60E3E546}">
      <dgm:prSet/>
      <dgm:spPr/>
      <dgm:t>
        <a:bodyPr/>
        <a:lstStyle/>
        <a:p>
          <a:endParaRPr lang="zh-CN" altLang="en-US"/>
        </a:p>
      </dgm:t>
    </dgm:pt>
    <dgm:pt modelId="{38AD4D4A-AE82-43E5-9EAB-5D1BA34A5833}" type="sibTrans" cxnId="{0C299DED-DD5A-46F4-A98B-BBDE60E3E546}">
      <dgm:prSet/>
      <dgm:spPr/>
      <dgm:t>
        <a:bodyPr/>
        <a:lstStyle/>
        <a:p>
          <a:endParaRPr lang="zh-CN" altLang="en-US"/>
        </a:p>
      </dgm:t>
    </dgm:pt>
    <dgm:pt modelId="{067FC48C-3A19-4327-97CD-06EFD02BCBB0}">
      <dgm:prSet custT="1"/>
      <dgm:spPr/>
      <dgm:t>
        <a:bodyPr/>
        <a:lstStyle/>
        <a:p>
          <a:r>
            <a:rPr lang="zh-CN" altLang="en-US" sz="1400" dirty="0"/>
            <a:t>统一小规模纳税人标准政策惠及</a:t>
          </a:r>
          <a:r>
            <a:rPr lang="en-US" altLang="en-US" sz="1400" dirty="0"/>
            <a:t>50</a:t>
          </a:r>
          <a:r>
            <a:rPr lang="zh-CN" altLang="en-US" sz="1400" dirty="0"/>
            <a:t>万户纳税人，减税约</a:t>
          </a:r>
          <a:r>
            <a:rPr lang="en-US" altLang="en-US" sz="1400" dirty="0"/>
            <a:t>80</a:t>
          </a:r>
          <a:r>
            <a:rPr lang="zh-CN" altLang="en-US" sz="1400" dirty="0"/>
            <a:t>亿元</a:t>
          </a:r>
        </a:p>
      </dgm:t>
    </dgm:pt>
    <dgm:pt modelId="{5FEF2CC5-2B6B-4AD6-8287-BED13C2FD634}" type="parTrans" cxnId="{0F087252-9855-4093-969B-404123D49890}">
      <dgm:prSet/>
      <dgm:spPr/>
      <dgm:t>
        <a:bodyPr/>
        <a:lstStyle/>
        <a:p>
          <a:endParaRPr lang="zh-CN" altLang="en-US"/>
        </a:p>
      </dgm:t>
    </dgm:pt>
    <dgm:pt modelId="{E972CFE7-4833-4858-B99B-DC603057FCBB}" type="sibTrans" cxnId="{0F087252-9855-4093-969B-404123D49890}">
      <dgm:prSet/>
      <dgm:spPr/>
      <dgm:t>
        <a:bodyPr/>
        <a:lstStyle/>
        <a:p>
          <a:endParaRPr lang="zh-CN" altLang="en-US"/>
        </a:p>
      </dgm:t>
    </dgm:pt>
    <dgm:pt modelId="{EDD4519C-0B00-4376-A8CE-512287E2BA6E}">
      <dgm:prSet custT="1"/>
      <dgm:spPr/>
      <dgm:t>
        <a:bodyPr/>
        <a:lstStyle/>
        <a:p>
          <a:r>
            <a:rPr lang="zh-CN" altLang="en-US" sz="1400" dirty="0"/>
            <a:t>办理留抵税额退税</a:t>
          </a:r>
          <a:r>
            <a:rPr lang="en-US" altLang="en-US" sz="1400" dirty="0"/>
            <a:t>1148</a:t>
          </a:r>
          <a:r>
            <a:rPr lang="zh-CN" altLang="en-US" sz="1400" dirty="0"/>
            <a:t>亿元，有效缓解了企业生产经营困难</a:t>
          </a:r>
        </a:p>
      </dgm:t>
    </dgm:pt>
    <dgm:pt modelId="{3B61027F-1C34-487E-86F6-47B3E8B9D9D9}" type="parTrans" cxnId="{BDA980E5-562A-4B15-99E8-593453C86DC7}">
      <dgm:prSet/>
      <dgm:spPr/>
      <dgm:t>
        <a:bodyPr/>
        <a:lstStyle/>
        <a:p>
          <a:endParaRPr lang="zh-CN" altLang="en-US"/>
        </a:p>
      </dgm:t>
    </dgm:pt>
    <dgm:pt modelId="{A7A3C3E1-7DE0-4E30-BCE9-656DEE50E201}" type="sibTrans" cxnId="{BDA980E5-562A-4B15-99E8-593453C86DC7}">
      <dgm:prSet/>
      <dgm:spPr/>
      <dgm:t>
        <a:bodyPr/>
        <a:lstStyle/>
        <a:p>
          <a:endParaRPr lang="zh-CN" altLang="en-US"/>
        </a:p>
      </dgm:t>
    </dgm:pt>
    <dgm:pt modelId="{A8AD7624-D1B2-4F1B-B138-83E77B113110}" type="pres">
      <dgm:prSet presAssocID="{01C015F7-C2C7-4BD6-883B-CDF391275C15}" presName="Name0" presStyleCnt="0">
        <dgm:presLayoutVars>
          <dgm:chMax val="1"/>
          <dgm:chPref val="1"/>
          <dgm:dir/>
          <dgm:animOne val="branch"/>
          <dgm:animLvl val="lvl"/>
        </dgm:presLayoutVars>
      </dgm:prSet>
      <dgm:spPr/>
    </dgm:pt>
    <dgm:pt modelId="{AF0B2A72-6D05-4690-B39F-BC49B4164A93}" type="pres">
      <dgm:prSet presAssocID="{3D95341B-A1A9-4EF1-9E82-1B7B7E3780E3}" presName="singleCycle" presStyleCnt="0"/>
      <dgm:spPr/>
    </dgm:pt>
    <dgm:pt modelId="{BB38A660-D139-4A96-B9FC-629ADC16BB61}" type="pres">
      <dgm:prSet presAssocID="{3D95341B-A1A9-4EF1-9E82-1B7B7E3780E3}" presName="singleCenter" presStyleLbl="node1" presStyleIdx="0" presStyleCnt="4" custLinFactNeighborX="252" custLinFactNeighborY="15727">
        <dgm:presLayoutVars>
          <dgm:chMax val="7"/>
          <dgm:chPref val="7"/>
        </dgm:presLayoutVars>
      </dgm:prSet>
      <dgm:spPr/>
    </dgm:pt>
    <dgm:pt modelId="{1BF6D75B-02BF-44B2-BB9D-11122C81E54F}" type="pres">
      <dgm:prSet presAssocID="{6861D455-DB0F-4C6B-873D-7898215DA4CF}" presName="Name56" presStyleLbl="parChTrans1D2" presStyleIdx="0" presStyleCnt="3"/>
      <dgm:spPr/>
    </dgm:pt>
    <dgm:pt modelId="{5C99C27C-E66E-45B2-93CE-6E91984C7EFB}" type="pres">
      <dgm:prSet presAssocID="{0162C00A-03A9-49B4-BEC3-1837FAD1771C}" presName="text0" presStyleLbl="node1" presStyleIdx="1" presStyleCnt="4" custScaleX="594906" custScaleY="133139" custRadScaleRad="68279" custRadScaleInc="704">
        <dgm:presLayoutVars>
          <dgm:bulletEnabled val="1"/>
        </dgm:presLayoutVars>
      </dgm:prSet>
      <dgm:spPr/>
    </dgm:pt>
    <dgm:pt modelId="{37731936-C173-410C-8368-FB3C4B51A8F3}" type="pres">
      <dgm:prSet presAssocID="{5FEF2CC5-2B6B-4AD6-8287-BED13C2FD634}" presName="Name56" presStyleLbl="parChTrans1D2" presStyleIdx="1" presStyleCnt="3"/>
      <dgm:spPr/>
    </dgm:pt>
    <dgm:pt modelId="{BD199BFC-9BF2-4345-B5AD-D903AA5FB5A5}" type="pres">
      <dgm:prSet presAssocID="{067FC48C-3A19-4327-97CD-06EFD02BCBB0}" presName="text0" presStyleLbl="node1" presStyleIdx="2" presStyleCnt="4" custScaleX="197709" custScaleY="327286" custRadScaleRad="89343" custRadScaleInc="-12619">
        <dgm:presLayoutVars>
          <dgm:bulletEnabled val="1"/>
        </dgm:presLayoutVars>
      </dgm:prSet>
      <dgm:spPr/>
    </dgm:pt>
    <dgm:pt modelId="{4D71F409-858E-41F6-A2F9-7FFC0D1FBF54}" type="pres">
      <dgm:prSet presAssocID="{3B61027F-1C34-487E-86F6-47B3E8B9D9D9}" presName="Name56" presStyleLbl="parChTrans1D2" presStyleIdx="2" presStyleCnt="3"/>
      <dgm:spPr/>
    </dgm:pt>
    <dgm:pt modelId="{3A4C0C03-0C27-432A-BBCA-53307A2B7B91}" type="pres">
      <dgm:prSet presAssocID="{EDD4519C-0B00-4376-A8CE-512287E2BA6E}" presName="text0" presStyleLbl="node1" presStyleIdx="3" presStyleCnt="4" custScaleX="197708" custScaleY="313708" custRadScaleRad="92847" custRadScaleInc="14779">
        <dgm:presLayoutVars>
          <dgm:bulletEnabled val="1"/>
        </dgm:presLayoutVars>
      </dgm:prSet>
      <dgm:spPr/>
    </dgm:pt>
  </dgm:ptLst>
  <dgm:cxnLst>
    <dgm:cxn modelId="{6F4E4C0D-ACD0-4D8C-B44B-418744D6F3E2}" type="presOf" srcId="{3B61027F-1C34-487E-86F6-47B3E8B9D9D9}" destId="{4D71F409-858E-41F6-A2F9-7FFC0D1FBF54}" srcOrd="0" destOrd="0" presId="urn:microsoft.com/office/officeart/2008/layout/RadialCluster"/>
    <dgm:cxn modelId="{936D5B39-6B50-49C4-A0AE-AC07A8B869CC}" srcId="{01C015F7-C2C7-4BD6-883B-CDF391275C15}" destId="{3D95341B-A1A9-4EF1-9E82-1B7B7E3780E3}" srcOrd="0" destOrd="0" parTransId="{80ACFF4A-EDDA-4D49-9577-09B2F2492789}" sibTransId="{E97FBCD0-F134-44D8-A3D6-6FC3381C4726}"/>
    <dgm:cxn modelId="{DAF18E70-26B4-4DFE-A157-CD6892CA9425}" type="presOf" srcId="{067FC48C-3A19-4327-97CD-06EFD02BCBB0}" destId="{BD199BFC-9BF2-4345-B5AD-D903AA5FB5A5}" srcOrd="0" destOrd="0" presId="urn:microsoft.com/office/officeart/2008/layout/RadialCluster"/>
    <dgm:cxn modelId="{0F087252-9855-4093-969B-404123D49890}" srcId="{3D95341B-A1A9-4EF1-9E82-1B7B7E3780E3}" destId="{067FC48C-3A19-4327-97CD-06EFD02BCBB0}" srcOrd="1" destOrd="0" parTransId="{5FEF2CC5-2B6B-4AD6-8287-BED13C2FD634}" sibTransId="{E972CFE7-4833-4858-B99B-DC603057FCBB}"/>
    <dgm:cxn modelId="{3DED9C77-83E6-452D-8DFC-E890B8767756}" type="presOf" srcId="{01C015F7-C2C7-4BD6-883B-CDF391275C15}" destId="{A8AD7624-D1B2-4F1B-B138-83E77B113110}" srcOrd="0" destOrd="0" presId="urn:microsoft.com/office/officeart/2008/layout/RadialCluster"/>
    <dgm:cxn modelId="{AB3AC098-02D1-4BC9-A3F1-D75C9A5B1A8E}" type="presOf" srcId="{0162C00A-03A9-49B4-BEC3-1837FAD1771C}" destId="{5C99C27C-E66E-45B2-93CE-6E91984C7EFB}" srcOrd="0" destOrd="0" presId="urn:microsoft.com/office/officeart/2008/layout/RadialCluster"/>
    <dgm:cxn modelId="{DE4B7FAF-1DEB-4694-9262-A5F14D0BC7BC}" type="presOf" srcId="{6861D455-DB0F-4C6B-873D-7898215DA4CF}" destId="{1BF6D75B-02BF-44B2-BB9D-11122C81E54F}" srcOrd="0" destOrd="0" presId="urn:microsoft.com/office/officeart/2008/layout/RadialCluster"/>
    <dgm:cxn modelId="{03A464CF-FEFF-4784-8974-FEF9D42B1430}" type="presOf" srcId="{3D95341B-A1A9-4EF1-9E82-1B7B7E3780E3}" destId="{BB38A660-D139-4A96-B9FC-629ADC16BB61}" srcOrd="0" destOrd="0" presId="urn:microsoft.com/office/officeart/2008/layout/RadialCluster"/>
    <dgm:cxn modelId="{7488E5D5-F097-423D-922F-255AC567E7D4}" type="presOf" srcId="{EDD4519C-0B00-4376-A8CE-512287E2BA6E}" destId="{3A4C0C03-0C27-432A-BBCA-53307A2B7B91}" srcOrd="0" destOrd="0" presId="urn:microsoft.com/office/officeart/2008/layout/RadialCluster"/>
    <dgm:cxn modelId="{BDA980E5-562A-4B15-99E8-593453C86DC7}" srcId="{3D95341B-A1A9-4EF1-9E82-1B7B7E3780E3}" destId="{EDD4519C-0B00-4376-A8CE-512287E2BA6E}" srcOrd="2" destOrd="0" parTransId="{3B61027F-1C34-487E-86F6-47B3E8B9D9D9}" sibTransId="{A7A3C3E1-7DE0-4E30-BCE9-656DEE50E201}"/>
    <dgm:cxn modelId="{3182C5EC-03E8-4EDF-9A55-7D9ACBF19AD2}" type="presOf" srcId="{5FEF2CC5-2B6B-4AD6-8287-BED13C2FD634}" destId="{37731936-C173-410C-8368-FB3C4B51A8F3}" srcOrd="0" destOrd="0" presId="urn:microsoft.com/office/officeart/2008/layout/RadialCluster"/>
    <dgm:cxn modelId="{0C299DED-DD5A-46F4-A98B-BBDE60E3E546}" srcId="{3D95341B-A1A9-4EF1-9E82-1B7B7E3780E3}" destId="{0162C00A-03A9-49B4-BEC3-1837FAD1771C}" srcOrd="0" destOrd="0" parTransId="{6861D455-DB0F-4C6B-873D-7898215DA4CF}" sibTransId="{38AD4D4A-AE82-43E5-9EAB-5D1BA34A5833}"/>
    <dgm:cxn modelId="{A42E4188-A200-41A2-827F-AA4D01B69506}" type="presParOf" srcId="{A8AD7624-D1B2-4F1B-B138-83E77B113110}" destId="{AF0B2A72-6D05-4690-B39F-BC49B4164A93}" srcOrd="0" destOrd="0" presId="urn:microsoft.com/office/officeart/2008/layout/RadialCluster"/>
    <dgm:cxn modelId="{52BE9E20-9397-4962-B699-1BB89C3591A7}" type="presParOf" srcId="{AF0B2A72-6D05-4690-B39F-BC49B4164A93}" destId="{BB38A660-D139-4A96-B9FC-629ADC16BB61}" srcOrd="0" destOrd="0" presId="urn:microsoft.com/office/officeart/2008/layout/RadialCluster"/>
    <dgm:cxn modelId="{6143200C-8BA1-4975-B271-44C238ECFC0C}" type="presParOf" srcId="{AF0B2A72-6D05-4690-B39F-BC49B4164A93}" destId="{1BF6D75B-02BF-44B2-BB9D-11122C81E54F}" srcOrd="1" destOrd="0" presId="urn:microsoft.com/office/officeart/2008/layout/RadialCluster"/>
    <dgm:cxn modelId="{E3CEB269-904F-411A-9FC5-54333129D8A5}" type="presParOf" srcId="{AF0B2A72-6D05-4690-B39F-BC49B4164A93}" destId="{5C99C27C-E66E-45B2-93CE-6E91984C7EFB}" srcOrd="2" destOrd="0" presId="urn:microsoft.com/office/officeart/2008/layout/RadialCluster"/>
    <dgm:cxn modelId="{CCFC6356-AC73-457A-A78F-5DAADB53DFF3}" type="presParOf" srcId="{AF0B2A72-6D05-4690-B39F-BC49B4164A93}" destId="{37731936-C173-410C-8368-FB3C4B51A8F3}" srcOrd="3" destOrd="0" presId="urn:microsoft.com/office/officeart/2008/layout/RadialCluster"/>
    <dgm:cxn modelId="{266512D6-573C-4A56-A4AC-C4531026A8DA}" type="presParOf" srcId="{AF0B2A72-6D05-4690-B39F-BC49B4164A93}" destId="{BD199BFC-9BF2-4345-B5AD-D903AA5FB5A5}" srcOrd="4" destOrd="0" presId="urn:microsoft.com/office/officeart/2008/layout/RadialCluster"/>
    <dgm:cxn modelId="{0EC8FAD0-7032-41CE-A76F-03F7B0E9E0B3}" type="presParOf" srcId="{AF0B2A72-6D05-4690-B39F-BC49B4164A93}" destId="{4D71F409-858E-41F6-A2F9-7FFC0D1FBF54}" srcOrd="5" destOrd="0" presId="urn:microsoft.com/office/officeart/2008/layout/RadialCluster"/>
    <dgm:cxn modelId="{C7E78072-2959-4FB2-866E-89FB1EC2ED4D}" type="presParOf" srcId="{AF0B2A72-6D05-4690-B39F-BC49B4164A93}" destId="{3A4C0C03-0C27-432A-BBCA-53307A2B7B91}" srcOrd="6" destOrd="0" presId="urn:microsoft.com/office/officeart/2008/layout/RadialCluster"/>
  </dgm:cxnLst>
  <dgm:bg/>
  <dgm:whole>
    <a:ln w="15875">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6CFC34-BB6B-4046-8DB3-2E2B7271E5B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CN" altLang="en-US"/>
        </a:p>
      </dgm:t>
    </dgm:pt>
    <dgm:pt modelId="{9C96694C-5E75-433B-87EC-290F2AFCE4CA}">
      <dgm:prSet phldrT="[文本]" custT="1"/>
      <dgm:spPr>
        <a:solidFill>
          <a:srgbClr val="0070C0"/>
        </a:solidFill>
      </dgm:spPr>
      <dgm:t>
        <a:bodyPr/>
        <a:lstStyle/>
        <a:p>
          <a:r>
            <a:rPr lang="zh-CN" altLang="en-US" sz="2800" dirty="0"/>
            <a:t>两分两合</a:t>
          </a:r>
        </a:p>
      </dgm:t>
    </dgm:pt>
    <dgm:pt modelId="{F44138C5-4B60-49BF-B3EF-2F0D0EF4C5D0}" type="parTrans" cxnId="{0370C09C-5489-4CBD-98C9-C41ED49206E1}">
      <dgm:prSet/>
      <dgm:spPr/>
      <dgm:t>
        <a:bodyPr/>
        <a:lstStyle/>
        <a:p>
          <a:endParaRPr lang="zh-CN" altLang="en-US"/>
        </a:p>
      </dgm:t>
    </dgm:pt>
    <dgm:pt modelId="{9C4A4B80-93F0-4CA7-BD45-1D01F3362A90}" type="sibTrans" cxnId="{0370C09C-5489-4CBD-98C9-C41ED49206E1}">
      <dgm:prSet/>
      <dgm:spPr/>
      <dgm:t>
        <a:bodyPr/>
        <a:lstStyle/>
        <a:p>
          <a:endParaRPr lang="zh-CN" altLang="en-US"/>
        </a:p>
      </dgm:t>
    </dgm:pt>
    <dgm:pt modelId="{BC1810B7-57C5-4BE7-9B01-27848D652B0B}">
      <dgm:prSet phldrT="[文本]" custT="1"/>
      <dgm:spPr/>
      <dgm:t>
        <a:bodyPr/>
        <a:lstStyle/>
        <a:p>
          <a:r>
            <a:rPr lang="zh-CN" altLang="en-US" sz="2000" dirty="0"/>
            <a:t>第二次“分”：</a:t>
          </a:r>
          <a:r>
            <a:rPr lang="en-US" altLang="en-US" sz="2000" dirty="0"/>
            <a:t>1994</a:t>
          </a:r>
          <a:r>
            <a:rPr lang="zh-CN" altLang="en-US" sz="2000" dirty="0"/>
            <a:t>年国税地税机构分设</a:t>
          </a:r>
        </a:p>
      </dgm:t>
    </dgm:pt>
    <dgm:pt modelId="{6182FCF7-9C87-4346-8D44-684E62CF62C9}" type="parTrans" cxnId="{5C732101-D658-42D0-B719-160889A0322A}">
      <dgm:prSet/>
      <dgm:spPr/>
      <dgm:t>
        <a:bodyPr/>
        <a:lstStyle/>
        <a:p>
          <a:endParaRPr lang="zh-CN" altLang="en-US"/>
        </a:p>
      </dgm:t>
    </dgm:pt>
    <dgm:pt modelId="{3212567B-8B04-4DB0-9BB8-3F64CCB38B6D}" type="sibTrans" cxnId="{5C732101-D658-42D0-B719-160889A0322A}">
      <dgm:prSet/>
      <dgm:spPr/>
      <dgm:t>
        <a:bodyPr/>
        <a:lstStyle/>
        <a:p>
          <a:endParaRPr lang="zh-CN" altLang="en-US"/>
        </a:p>
      </dgm:t>
    </dgm:pt>
    <dgm:pt modelId="{6FFEDA7E-B0C5-49C4-B41C-7F1350AF528D}">
      <dgm:prSet phldrT="[文本]" custT="1"/>
      <dgm:spPr/>
      <dgm:t>
        <a:bodyPr/>
        <a:lstStyle/>
        <a:p>
          <a:r>
            <a:rPr lang="zh-CN" altLang="en-US" sz="2000" dirty="0"/>
            <a:t>第一次“合”：</a:t>
          </a:r>
          <a:r>
            <a:rPr lang="en-US" altLang="en-US" sz="2000" dirty="0"/>
            <a:t>2015</a:t>
          </a:r>
          <a:r>
            <a:rPr lang="zh-CN" altLang="en-US" sz="2000" dirty="0"/>
            <a:t>年起全面深化国税地税合作</a:t>
          </a:r>
        </a:p>
      </dgm:t>
    </dgm:pt>
    <dgm:pt modelId="{53B8D738-0648-46A4-A634-96FD35EF481F}" type="parTrans" cxnId="{9F6894BB-895E-41E5-BB2A-490722A3CAAC}">
      <dgm:prSet/>
      <dgm:spPr/>
      <dgm:t>
        <a:bodyPr/>
        <a:lstStyle/>
        <a:p>
          <a:endParaRPr lang="zh-CN" altLang="en-US"/>
        </a:p>
      </dgm:t>
    </dgm:pt>
    <dgm:pt modelId="{F008F889-5295-487B-9C37-D860EAA52BF6}" type="sibTrans" cxnId="{9F6894BB-895E-41E5-BB2A-490722A3CAAC}">
      <dgm:prSet/>
      <dgm:spPr/>
      <dgm:t>
        <a:bodyPr/>
        <a:lstStyle/>
        <a:p>
          <a:endParaRPr lang="zh-CN" altLang="en-US"/>
        </a:p>
      </dgm:t>
    </dgm:pt>
    <dgm:pt modelId="{E02E60E5-409B-4953-8640-D840EEB49BC3}">
      <dgm:prSet custT="1"/>
      <dgm:spPr/>
      <dgm:t>
        <a:bodyPr/>
        <a:lstStyle/>
        <a:p>
          <a:r>
            <a:rPr lang="zh-CN" altLang="en-US" sz="2000" dirty="0"/>
            <a:t>第二次“合”：</a:t>
          </a:r>
          <a:r>
            <a:rPr lang="en-US" altLang="en-US" sz="2000" dirty="0"/>
            <a:t>2018</a:t>
          </a:r>
          <a:r>
            <a:rPr lang="zh-CN" altLang="en-US" sz="2000" dirty="0"/>
            <a:t>年省以下国税地税机构合并</a:t>
          </a:r>
        </a:p>
      </dgm:t>
    </dgm:pt>
    <dgm:pt modelId="{D37F0305-17FF-433A-95A5-37FFB37EDA3C}" type="parTrans" cxnId="{429EA7C3-3A9D-46B9-9CE3-A58319E51F94}">
      <dgm:prSet/>
      <dgm:spPr/>
      <dgm:t>
        <a:bodyPr/>
        <a:lstStyle/>
        <a:p>
          <a:endParaRPr lang="zh-CN" altLang="en-US"/>
        </a:p>
      </dgm:t>
    </dgm:pt>
    <dgm:pt modelId="{C47C67B1-62A5-453D-8B69-FA6467EF0BE6}" type="sibTrans" cxnId="{429EA7C3-3A9D-46B9-9CE3-A58319E51F94}">
      <dgm:prSet/>
      <dgm:spPr/>
      <dgm:t>
        <a:bodyPr/>
        <a:lstStyle/>
        <a:p>
          <a:endParaRPr lang="zh-CN" altLang="en-US"/>
        </a:p>
      </dgm:t>
    </dgm:pt>
    <dgm:pt modelId="{1F3C9E20-7FD6-4306-B943-05E7AFA4065D}">
      <dgm:prSet custT="1"/>
      <dgm:spPr/>
      <dgm:t>
        <a:bodyPr/>
        <a:lstStyle/>
        <a:p>
          <a:r>
            <a:rPr lang="zh-CN" altLang="en-US" sz="2000" dirty="0"/>
            <a:t>第一次“分”：上世纪</a:t>
          </a:r>
          <a:r>
            <a:rPr lang="en-US" altLang="en-US" sz="2000" dirty="0"/>
            <a:t>80</a:t>
          </a:r>
          <a:r>
            <a:rPr lang="zh-CN" altLang="en-US" sz="2000" dirty="0"/>
            <a:t>年代的财税分家</a:t>
          </a:r>
        </a:p>
      </dgm:t>
    </dgm:pt>
    <dgm:pt modelId="{E1B8C356-6A2C-4412-BCB1-B4518D343707}" type="parTrans" cxnId="{02F61342-1EF0-4F82-804C-3B576587A19F}">
      <dgm:prSet/>
      <dgm:spPr/>
      <dgm:t>
        <a:bodyPr/>
        <a:lstStyle/>
        <a:p>
          <a:endParaRPr lang="zh-CN" altLang="en-US"/>
        </a:p>
      </dgm:t>
    </dgm:pt>
    <dgm:pt modelId="{13DB31F3-3D47-4513-A256-9CCED6808469}" type="sibTrans" cxnId="{02F61342-1EF0-4F82-804C-3B576587A19F}">
      <dgm:prSet/>
      <dgm:spPr/>
      <dgm:t>
        <a:bodyPr/>
        <a:lstStyle/>
        <a:p>
          <a:endParaRPr lang="zh-CN" altLang="en-US"/>
        </a:p>
      </dgm:t>
    </dgm:pt>
    <dgm:pt modelId="{EDCD484F-39D9-4B53-8371-2331A64E94A6}">
      <dgm:prSet/>
      <dgm:spPr/>
      <dgm:t>
        <a:bodyPr/>
        <a:lstStyle/>
        <a:p>
          <a:endParaRPr lang="zh-CN" altLang="en-US"/>
        </a:p>
      </dgm:t>
    </dgm:pt>
    <dgm:pt modelId="{80DA2BAC-FD21-43FC-8856-39400C70AED8}" type="parTrans" cxnId="{C0E67CEF-8C88-4076-A4AB-65FD07C8B8F2}">
      <dgm:prSet/>
      <dgm:spPr/>
      <dgm:t>
        <a:bodyPr/>
        <a:lstStyle/>
        <a:p>
          <a:endParaRPr lang="zh-CN" altLang="en-US"/>
        </a:p>
      </dgm:t>
    </dgm:pt>
    <dgm:pt modelId="{783A40DF-47C9-48D8-A335-E3CDFD69DEE5}" type="sibTrans" cxnId="{C0E67CEF-8C88-4076-A4AB-65FD07C8B8F2}">
      <dgm:prSet/>
      <dgm:spPr/>
      <dgm:t>
        <a:bodyPr/>
        <a:lstStyle/>
        <a:p>
          <a:endParaRPr lang="zh-CN" altLang="en-US"/>
        </a:p>
      </dgm:t>
    </dgm:pt>
    <dgm:pt modelId="{F982244A-A69B-4F11-967E-D0B9F70097C6}" type="pres">
      <dgm:prSet presAssocID="{1D6CFC34-BB6B-4046-8DB3-2E2B7271E5B5}" presName="cycle" presStyleCnt="0">
        <dgm:presLayoutVars>
          <dgm:chMax val="1"/>
          <dgm:dir/>
          <dgm:animLvl val="ctr"/>
          <dgm:resizeHandles val="exact"/>
        </dgm:presLayoutVars>
      </dgm:prSet>
      <dgm:spPr/>
    </dgm:pt>
    <dgm:pt modelId="{97E84C0F-4F26-4B01-A221-E2FAF8C56BCF}" type="pres">
      <dgm:prSet presAssocID="{9C96694C-5E75-433B-87EC-290F2AFCE4CA}" presName="centerShape" presStyleLbl="node0" presStyleIdx="0" presStyleCnt="1"/>
      <dgm:spPr/>
    </dgm:pt>
    <dgm:pt modelId="{7036DE92-7672-4BF3-8433-F505D28084C8}" type="pres">
      <dgm:prSet presAssocID="{E1B8C356-6A2C-4412-BCB1-B4518D343707}" presName="parTrans" presStyleLbl="bgSibTrans2D1" presStyleIdx="0" presStyleCnt="4"/>
      <dgm:spPr/>
    </dgm:pt>
    <dgm:pt modelId="{DEA00614-801B-460D-BF9A-62EC9A2683FE}" type="pres">
      <dgm:prSet presAssocID="{1F3C9E20-7FD6-4306-B943-05E7AFA4065D}" presName="node" presStyleLbl="node1" presStyleIdx="0" presStyleCnt="4">
        <dgm:presLayoutVars>
          <dgm:bulletEnabled val="1"/>
        </dgm:presLayoutVars>
      </dgm:prSet>
      <dgm:spPr/>
    </dgm:pt>
    <dgm:pt modelId="{904CB691-6910-4730-B98F-49705266D90F}" type="pres">
      <dgm:prSet presAssocID="{6182FCF7-9C87-4346-8D44-684E62CF62C9}" presName="parTrans" presStyleLbl="bgSibTrans2D1" presStyleIdx="1" presStyleCnt="4"/>
      <dgm:spPr/>
    </dgm:pt>
    <dgm:pt modelId="{EFE365CA-2AC8-470D-AE0A-59AD5D5D4278}" type="pres">
      <dgm:prSet presAssocID="{BC1810B7-57C5-4BE7-9B01-27848D652B0B}" presName="node" presStyleLbl="node1" presStyleIdx="1" presStyleCnt="4">
        <dgm:presLayoutVars>
          <dgm:bulletEnabled val="1"/>
        </dgm:presLayoutVars>
      </dgm:prSet>
      <dgm:spPr/>
    </dgm:pt>
    <dgm:pt modelId="{5AF0E38A-73CF-423F-ADEF-2C2FB5C44265}" type="pres">
      <dgm:prSet presAssocID="{53B8D738-0648-46A4-A634-96FD35EF481F}" presName="parTrans" presStyleLbl="bgSibTrans2D1" presStyleIdx="2" presStyleCnt="4"/>
      <dgm:spPr/>
    </dgm:pt>
    <dgm:pt modelId="{3183D12B-F08D-48A1-A7B9-0E052928D043}" type="pres">
      <dgm:prSet presAssocID="{6FFEDA7E-B0C5-49C4-B41C-7F1350AF528D}" presName="node" presStyleLbl="node1" presStyleIdx="2" presStyleCnt="4">
        <dgm:presLayoutVars>
          <dgm:bulletEnabled val="1"/>
        </dgm:presLayoutVars>
      </dgm:prSet>
      <dgm:spPr/>
    </dgm:pt>
    <dgm:pt modelId="{2E608749-D02C-49CA-9821-D6763288D5E9}" type="pres">
      <dgm:prSet presAssocID="{D37F0305-17FF-433A-95A5-37FFB37EDA3C}" presName="parTrans" presStyleLbl="bgSibTrans2D1" presStyleIdx="3" presStyleCnt="4"/>
      <dgm:spPr/>
    </dgm:pt>
    <dgm:pt modelId="{FF42439B-6192-4F80-B1BB-21F2B36D3210}" type="pres">
      <dgm:prSet presAssocID="{E02E60E5-409B-4953-8640-D840EEB49BC3}" presName="node" presStyleLbl="node1" presStyleIdx="3" presStyleCnt="4">
        <dgm:presLayoutVars>
          <dgm:bulletEnabled val="1"/>
        </dgm:presLayoutVars>
      </dgm:prSet>
      <dgm:spPr/>
    </dgm:pt>
  </dgm:ptLst>
  <dgm:cxnLst>
    <dgm:cxn modelId="{5C732101-D658-42D0-B719-160889A0322A}" srcId="{9C96694C-5E75-433B-87EC-290F2AFCE4CA}" destId="{BC1810B7-57C5-4BE7-9B01-27848D652B0B}" srcOrd="1" destOrd="0" parTransId="{6182FCF7-9C87-4346-8D44-684E62CF62C9}" sibTransId="{3212567B-8B04-4DB0-9BB8-3F64CCB38B6D}"/>
    <dgm:cxn modelId="{54A4E406-BF89-46EA-9E84-72E38B520CCE}" type="presOf" srcId="{BC1810B7-57C5-4BE7-9B01-27848D652B0B}" destId="{EFE365CA-2AC8-470D-AE0A-59AD5D5D4278}" srcOrd="0" destOrd="0" presId="urn:microsoft.com/office/officeart/2005/8/layout/radial4"/>
    <dgm:cxn modelId="{5789CD0A-D716-450D-BDC5-985A53A0E19D}" type="presOf" srcId="{6FFEDA7E-B0C5-49C4-B41C-7F1350AF528D}" destId="{3183D12B-F08D-48A1-A7B9-0E052928D043}" srcOrd="0" destOrd="0" presId="urn:microsoft.com/office/officeart/2005/8/layout/radial4"/>
    <dgm:cxn modelId="{C8217727-0463-4558-9E37-44A99211B378}" type="presOf" srcId="{6182FCF7-9C87-4346-8D44-684E62CF62C9}" destId="{904CB691-6910-4730-B98F-49705266D90F}" srcOrd="0" destOrd="0" presId="urn:microsoft.com/office/officeart/2005/8/layout/radial4"/>
    <dgm:cxn modelId="{F5EF6737-014F-435B-82A1-582DB2C108DA}" type="presOf" srcId="{53B8D738-0648-46A4-A634-96FD35EF481F}" destId="{5AF0E38A-73CF-423F-ADEF-2C2FB5C44265}" srcOrd="0" destOrd="0" presId="urn:microsoft.com/office/officeart/2005/8/layout/radial4"/>
    <dgm:cxn modelId="{02F61342-1EF0-4F82-804C-3B576587A19F}" srcId="{9C96694C-5E75-433B-87EC-290F2AFCE4CA}" destId="{1F3C9E20-7FD6-4306-B943-05E7AFA4065D}" srcOrd="0" destOrd="0" parTransId="{E1B8C356-6A2C-4412-BCB1-B4518D343707}" sibTransId="{13DB31F3-3D47-4513-A256-9CCED6808469}"/>
    <dgm:cxn modelId="{225F986C-BCE5-4272-929B-4BD6F7582629}" type="presOf" srcId="{1F3C9E20-7FD6-4306-B943-05E7AFA4065D}" destId="{DEA00614-801B-460D-BF9A-62EC9A2683FE}" srcOrd="0" destOrd="0" presId="urn:microsoft.com/office/officeart/2005/8/layout/radial4"/>
    <dgm:cxn modelId="{CB29C48D-51AE-4A76-B72D-963BC3827E31}" type="presOf" srcId="{1D6CFC34-BB6B-4046-8DB3-2E2B7271E5B5}" destId="{F982244A-A69B-4F11-967E-D0B9F70097C6}" srcOrd="0" destOrd="0" presId="urn:microsoft.com/office/officeart/2005/8/layout/radial4"/>
    <dgm:cxn modelId="{2A259397-36F3-405C-8547-F6FA2BF6E001}" type="presOf" srcId="{E1B8C356-6A2C-4412-BCB1-B4518D343707}" destId="{7036DE92-7672-4BF3-8433-F505D28084C8}" srcOrd="0" destOrd="0" presId="urn:microsoft.com/office/officeart/2005/8/layout/radial4"/>
    <dgm:cxn modelId="{0370C09C-5489-4CBD-98C9-C41ED49206E1}" srcId="{1D6CFC34-BB6B-4046-8DB3-2E2B7271E5B5}" destId="{9C96694C-5E75-433B-87EC-290F2AFCE4CA}" srcOrd="0" destOrd="0" parTransId="{F44138C5-4B60-49BF-B3EF-2F0D0EF4C5D0}" sibTransId="{9C4A4B80-93F0-4CA7-BD45-1D01F3362A90}"/>
    <dgm:cxn modelId="{100C989F-4C2B-40C2-BE17-6AB515AAF414}" type="presOf" srcId="{9C96694C-5E75-433B-87EC-290F2AFCE4CA}" destId="{97E84C0F-4F26-4B01-A221-E2FAF8C56BCF}" srcOrd="0" destOrd="0" presId="urn:microsoft.com/office/officeart/2005/8/layout/radial4"/>
    <dgm:cxn modelId="{C8778EA9-42F9-4D70-B33E-EBC07FF20C29}" type="presOf" srcId="{E02E60E5-409B-4953-8640-D840EEB49BC3}" destId="{FF42439B-6192-4F80-B1BB-21F2B36D3210}" srcOrd="0" destOrd="0" presId="urn:microsoft.com/office/officeart/2005/8/layout/radial4"/>
    <dgm:cxn modelId="{9F6894BB-895E-41E5-BB2A-490722A3CAAC}" srcId="{9C96694C-5E75-433B-87EC-290F2AFCE4CA}" destId="{6FFEDA7E-B0C5-49C4-B41C-7F1350AF528D}" srcOrd="2" destOrd="0" parTransId="{53B8D738-0648-46A4-A634-96FD35EF481F}" sibTransId="{F008F889-5295-487B-9C37-D860EAA52BF6}"/>
    <dgm:cxn modelId="{429EA7C3-3A9D-46B9-9CE3-A58319E51F94}" srcId="{9C96694C-5E75-433B-87EC-290F2AFCE4CA}" destId="{E02E60E5-409B-4953-8640-D840EEB49BC3}" srcOrd="3" destOrd="0" parTransId="{D37F0305-17FF-433A-95A5-37FFB37EDA3C}" sibTransId="{C47C67B1-62A5-453D-8B69-FA6467EF0BE6}"/>
    <dgm:cxn modelId="{056A16D2-5273-448B-B08F-E224A571BB44}" type="presOf" srcId="{D37F0305-17FF-433A-95A5-37FFB37EDA3C}" destId="{2E608749-D02C-49CA-9821-D6763288D5E9}" srcOrd="0" destOrd="0" presId="urn:microsoft.com/office/officeart/2005/8/layout/radial4"/>
    <dgm:cxn modelId="{C0E67CEF-8C88-4076-A4AB-65FD07C8B8F2}" srcId="{1D6CFC34-BB6B-4046-8DB3-2E2B7271E5B5}" destId="{EDCD484F-39D9-4B53-8371-2331A64E94A6}" srcOrd="1" destOrd="0" parTransId="{80DA2BAC-FD21-43FC-8856-39400C70AED8}" sibTransId="{783A40DF-47C9-48D8-A335-E3CDFD69DEE5}"/>
    <dgm:cxn modelId="{668678DB-2B90-4353-BCA0-5756D8630846}" type="presParOf" srcId="{F982244A-A69B-4F11-967E-D0B9F70097C6}" destId="{97E84C0F-4F26-4B01-A221-E2FAF8C56BCF}" srcOrd="0" destOrd="0" presId="urn:microsoft.com/office/officeart/2005/8/layout/radial4"/>
    <dgm:cxn modelId="{767C1B75-7226-4E38-B9D8-A1B44D05FC43}" type="presParOf" srcId="{F982244A-A69B-4F11-967E-D0B9F70097C6}" destId="{7036DE92-7672-4BF3-8433-F505D28084C8}" srcOrd="1" destOrd="0" presId="urn:microsoft.com/office/officeart/2005/8/layout/radial4"/>
    <dgm:cxn modelId="{E71650DD-05A8-445D-9315-8F4D4163B78B}" type="presParOf" srcId="{F982244A-A69B-4F11-967E-D0B9F70097C6}" destId="{DEA00614-801B-460D-BF9A-62EC9A2683FE}" srcOrd="2" destOrd="0" presId="urn:microsoft.com/office/officeart/2005/8/layout/radial4"/>
    <dgm:cxn modelId="{0A4E27DA-619E-490F-910D-2D9F37A5F732}" type="presParOf" srcId="{F982244A-A69B-4F11-967E-D0B9F70097C6}" destId="{904CB691-6910-4730-B98F-49705266D90F}" srcOrd="3" destOrd="0" presId="urn:microsoft.com/office/officeart/2005/8/layout/radial4"/>
    <dgm:cxn modelId="{C69E9330-C0B3-48CA-AEA3-72555D17C013}" type="presParOf" srcId="{F982244A-A69B-4F11-967E-D0B9F70097C6}" destId="{EFE365CA-2AC8-470D-AE0A-59AD5D5D4278}" srcOrd="4" destOrd="0" presId="urn:microsoft.com/office/officeart/2005/8/layout/radial4"/>
    <dgm:cxn modelId="{9A362322-87B4-4D3C-A07B-09687AC8D492}" type="presParOf" srcId="{F982244A-A69B-4F11-967E-D0B9F70097C6}" destId="{5AF0E38A-73CF-423F-ADEF-2C2FB5C44265}" srcOrd="5" destOrd="0" presId="urn:microsoft.com/office/officeart/2005/8/layout/radial4"/>
    <dgm:cxn modelId="{F9008550-B1E0-4628-9F7A-A88485B8BAC6}" type="presParOf" srcId="{F982244A-A69B-4F11-967E-D0B9F70097C6}" destId="{3183D12B-F08D-48A1-A7B9-0E052928D043}" srcOrd="6" destOrd="0" presId="urn:microsoft.com/office/officeart/2005/8/layout/radial4"/>
    <dgm:cxn modelId="{D730745A-082E-4486-B310-F1442E2233EC}" type="presParOf" srcId="{F982244A-A69B-4F11-967E-D0B9F70097C6}" destId="{2E608749-D02C-49CA-9821-D6763288D5E9}" srcOrd="7" destOrd="0" presId="urn:microsoft.com/office/officeart/2005/8/layout/radial4"/>
    <dgm:cxn modelId="{CD3207C1-67D1-4044-AEF7-2D7B77644C2E}" type="presParOf" srcId="{F982244A-A69B-4F11-967E-D0B9F70097C6}" destId="{FF42439B-6192-4F80-B1BB-21F2B36D3210}"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35FAB7-1920-49E9-830E-79DD3F1F5D7C}" type="doc">
      <dgm:prSet loTypeId="urn:microsoft.com/office/officeart/2005/8/layout/vList3" loCatId="list" qsTypeId="urn:microsoft.com/office/officeart/2005/8/quickstyle/simple1" qsCatId="simple" csTypeId="urn:microsoft.com/office/officeart/2005/8/colors/accent1_2" csCatId="accent1" phldr="1"/>
      <dgm:spPr/>
    </dgm:pt>
    <dgm:pt modelId="{0ABFA620-F670-4236-A355-5B9308A1E964}">
      <dgm:prSet/>
      <dgm:spPr/>
      <dgm:t>
        <a:bodyPr/>
        <a:lstStyle/>
        <a:p>
          <a:pPr algn="l"/>
          <a:r>
            <a:rPr lang="zh-CN" altLang="en-US" dirty="0"/>
            <a:t>“话语权”越来越重</a:t>
          </a:r>
          <a:r>
            <a:rPr lang="en-US" altLang="zh-CN" dirty="0"/>
            <a:t>——</a:t>
          </a:r>
          <a:r>
            <a:rPr lang="zh-CN" altLang="zh-CN" dirty="0"/>
            <a:t>积极参与国际税制改革</a:t>
          </a:r>
          <a:endParaRPr lang="zh-CN" altLang="en-US" dirty="0"/>
        </a:p>
        <a:p>
          <a:pPr algn="ctr"/>
          <a:endParaRPr lang="zh-CN" altLang="en-US" dirty="0"/>
        </a:p>
      </dgm:t>
    </dgm:pt>
    <dgm:pt modelId="{FF1C7C1B-2828-4757-BD62-AC54EB87ACC9}" type="parTrans" cxnId="{A26DD471-DE84-45EC-9482-9456D4BFA987}">
      <dgm:prSet/>
      <dgm:spPr/>
      <dgm:t>
        <a:bodyPr/>
        <a:lstStyle/>
        <a:p>
          <a:endParaRPr lang="zh-CN" altLang="en-US"/>
        </a:p>
      </dgm:t>
    </dgm:pt>
    <dgm:pt modelId="{40B646C5-AA88-4BA9-A800-2F80A92CB4B6}" type="sibTrans" cxnId="{A26DD471-DE84-45EC-9482-9456D4BFA987}">
      <dgm:prSet/>
      <dgm:spPr/>
      <dgm:t>
        <a:bodyPr/>
        <a:lstStyle/>
        <a:p>
          <a:endParaRPr lang="zh-CN" altLang="en-US"/>
        </a:p>
      </dgm:t>
    </dgm:pt>
    <dgm:pt modelId="{2031ED41-6D56-4B8E-B165-DF0D394F7560}">
      <dgm:prSet/>
      <dgm:spPr/>
      <dgm:t>
        <a:bodyPr/>
        <a:lstStyle/>
        <a:p>
          <a:pPr algn="l"/>
          <a:r>
            <a:rPr lang="zh-CN" altLang="en-US" dirty="0"/>
            <a:t>“朋友圈”越来越大</a:t>
          </a:r>
          <a:r>
            <a:rPr lang="en-US" altLang="zh-CN" dirty="0"/>
            <a:t>——</a:t>
          </a:r>
          <a:r>
            <a:rPr lang="zh-CN" altLang="zh-CN" dirty="0"/>
            <a:t>我国已与</a:t>
          </a:r>
          <a:r>
            <a:rPr lang="en-US" altLang="zh-CN" dirty="0"/>
            <a:t>120</a:t>
          </a:r>
          <a:r>
            <a:rPr lang="zh-CN" altLang="zh-CN" dirty="0"/>
            <a:t>个国家和地区建立了税收合作机制，税收协定网络已延伸到</a:t>
          </a:r>
          <a:r>
            <a:rPr lang="en-US" altLang="zh-CN" dirty="0"/>
            <a:t>111</a:t>
          </a:r>
          <a:r>
            <a:rPr lang="zh-CN" altLang="zh-CN" dirty="0"/>
            <a:t>个国家和地区</a:t>
          </a:r>
          <a:endParaRPr lang="zh-CN" altLang="en-US" dirty="0"/>
        </a:p>
      </dgm:t>
    </dgm:pt>
    <dgm:pt modelId="{4EFF0FD1-26F1-4788-82A7-3E68562B9225}" type="parTrans" cxnId="{B7950BA9-8B4C-49F7-862F-FEC390C86CA6}">
      <dgm:prSet/>
      <dgm:spPr/>
      <dgm:t>
        <a:bodyPr/>
        <a:lstStyle/>
        <a:p>
          <a:endParaRPr lang="zh-CN" altLang="en-US"/>
        </a:p>
      </dgm:t>
    </dgm:pt>
    <dgm:pt modelId="{BDE6AE92-E191-4B65-87C8-653A5FC01EF7}" type="sibTrans" cxnId="{B7950BA9-8B4C-49F7-862F-FEC390C86CA6}">
      <dgm:prSet/>
      <dgm:spPr/>
      <dgm:t>
        <a:bodyPr/>
        <a:lstStyle/>
        <a:p>
          <a:endParaRPr lang="zh-CN" altLang="en-US"/>
        </a:p>
      </dgm:t>
    </dgm:pt>
    <dgm:pt modelId="{52896A42-D121-4A83-8F0D-6B4F7554DFEF}">
      <dgm:prSet/>
      <dgm:spPr/>
      <dgm:t>
        <a:bodyPr/>
        <a:lstStyle/>
        <a:p>
          <a:pPr algn="l"/>
          <a:r>
            <a:rPr lang="zh-CN" altLang="en-US" dirty="0"/>
            <a:t>大国税务担当越来越显现</a:t>
          </a:r>
          <a:r>
            <a:rPr lang="en-US" altLang="zh-CN" dirty="0"/>
            <a:t>——2015</a:t>
          </a:r>
          <a:r>
            <a:rPr lang="zh-CN" altLang="zh-CN" dirty="0"/>
            <a:t>年至</a:t>
          </a:r>
          <a:r>
            <a:rPr lang="en-US" altLang="zh-CN" dirty="0"/>
            <a:t>2018</a:t>
          </a:r>
          <a:r>
            <a:rPr lang="zh-CN" altLang="zh-CN" dirty="0"/>
            <a:t>年，共为</a:t>
          </a:r>
          <a:r>
            <a:rPr lang="en-US" altLang="zh-CN" dirty="0"/>
            <a:t>60</a:t>
          </a:r>
          <a:r>
            <a:rPr lang="zh-CN" altLang="zh-CN" dirty="0"/>
            <a:t>多个发展中国家近</a:t>
          </a:r>
          <a:r>
            <a:rPr lang="en-US" altLang="zh-CN" dirty="0"/>
            <a:t>800</a:t>
          </a:r>
          <a:r>
            <a:rPr lang="zh-CN" altLang="zh-CN" dirty="0"/>
            <a:t>余名税务官员提供税收业务培训</a:t>
          </a:r>
          <a:endParaRPr lang="zh-CN" altLang="en-US" dirty="0"/>
        </a:p>
      </dgm:t>
    </dgm:pt>
    <dgm:pt modelId="{6FFBF4A8-9D0E-477E-AA9D-942B34D09779}" type="parTrans" cxnId="{3458B3F7-58FA-45A2-A756-A154A48BC195}">
      <dgm:prSet/>
      <dgm:spPr/>
      <dgm:t>
        <a:bodyPr/>
        <a:lstStyle/>
        <a:p>
          <a:endParaRPr lang="zh-CN" altLang="en-US"/>
        </a:p>
      </dgm:t>
    </dgm:pt>
    <dgm:pt modelId="{7F022A35-2959-4FFB-92BC-F9CE5FD8CF62}" type="sibTrans" cxnId="{3458B3F7-58FA-45A2-A756-A154A48BC195}">
      <dgm:prSet/>
      <dgm:spPr/>
      <dgm:t>
        <a:bodyPr/>
        <a:lstStyle/>
        <a:p>
          <a:endParaRPr lang="zh-CN" altLang="en-US"/>
        </a:p>
      </dgm:t>
    </dgm:pt>
    <dgm:pt modelId="{099511F9-3B0C-42C3-AB39-BDF25ED8904C}">
      <dgm:prSet custT="1"/>
      <dgm:spPr/>
      <dgm:t>
        <a:bodyPr/>
        <a:lstStyle/>
        <a:p>
          <a:pPr algn="l"/>
          <a:r>
            <a:rPr lang="zh-CN" altLang="en-US" sz="1400" dirty="0"/>
            <a:t>影响力越来越大</a:t>
          </a:r>
          <a:r>
            <a:rPr lang="en-US" altLang="zh-CN" sz="1400" dirty="0"/>
            <a:t>——</a:t>
          </a:r>
          <a:r>
            <a:rPr lang="zh-CN" altLang="zh-CN" sz="1400" dirty="0"/>
            <a:t>受邀连续在第一届税收合作平台全球大会、税收征管论坛指导委员会会议等场合介绍我国税收改革发展的做法，希腊等国税务部门还来学习交流税务部门绩效管理和数字人事等经验</a:t>
          </a:r>
          <a:endParaRPr lang="zh-CN" altLang="en-US" sz="1400" dirty="0"/>
        </a:p>
      </dgm:t>
    </dgm:pt>
    <dgm:pt modelId="{CD2C4FE5-523C-40A2-B01F-BE9CA59454DD}" type="parTrans" cxnId="{AFCF741C-F60A-4A8F-9865-93907DCB73E4}">
      <dgm:prSet/>
      <dgm:spPr/>
      <dgm:t>
        <a:bodyPr/>
        <a:lstStyle/>
        <a:p>
          <a:endParaRPr lang="zh-CN" altLang="en-US"/>
        </a:p>
      </dgm:t>
    </dgm:pt>
    <dgm:pt modelId="{AF8C2D40-478D-4B16-9919-EE563A570006}" type="sibTrans" cxnId="{AFCF741C-F60A-4A8F-9865-93907DCB73E4}">
      <dgm:prSet/>
      <dgm:spPr/>
      <dgm:t>
        <a:bodyPr/>
        <a:lstStyle/>
        <a:p>
          <a:endParaRPr lang="zh-CN" altLang="en-US"/>
        </a:p>
      </dgm:t>
    </dgm:pt>
    <dgm:pt modelId="{D673D8F5-A5F1-4A00-9634-0B2B556B767C}" type="pres">
      <dgm:prSet presAssocID="{CE35FAB7-1920-49E9-830E-79DD3F1F5D7C}" presName="linearFlow" presStyleCnt="0">
        <dgm:presLayoutVars>
          <dgm:dir/>
          <dgm:resizeHandles val="exact"/>
        </dgm:presLayoutVars>
      </dgm:prSet>
      <dgm:spPr/>
    </dgm:pt>
    <dgm:pt modelId="{5B946797-3845-457B-A609-2FFFA7C0ECFF}" type="pres">
      <dgm:prSet presAssocID="{2031ED41-6D56-4B8E-B165-DF0D394F7560}" presName="composite" presStyleCnt="0"/>
      <dgm:spPr/>
    </dgm:pt>
    <dgm:pt modelId="{78E35108-0AF9-4EEE-9E1B-6BDCE0A0C0A8}" type="pres">
      <dgm:prSet presAssocID="{2031ED41-6D56-4B8E-B165-DF0D394F7560}" presName="imgShp" presStyleLbl="fgImgPlace1" presStyleIdx="0" presStyleCnt="4" custLinFactX="-8058" custLinFactNeighborX="-100000" custLinFactNeighborY="-29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4000" r="-34000"/>
          </a:stretch>
        </a:blipFill>
      </dgm:spPr>
    </dgm:pt>
    <dgm:pt modelId="{D414C9DB-72A4-4C7D-BCE3-7BADF001803F}" type="pres">
      <dgm:prSet presAssocID="{2031ED41-6D56-4B8E-B165-DF0D394F7560}" presName="txShp" presStyleLbl="node1" presStyleIdx="0" presStyleCnt="4" custScaleX="134666" custLinFactNeighborX="12388" custLinFactNeighborY="-328">
        <dgm:presLayoutVars>
          <dgm:bulletEnabled val="1"/>
        </dgm:presLayoutVars>
      </dgm:prSet>
      <dgm:spPr/>
    </dgm:pt>
    <dgm:pt modelId="{0BDC0FDF-0A70-4CEE-BE75-0023F839C1EA}" type="pres">
      <dgm:prSet presAssocID="{BDE6AE92-E191-4B65-87C8-653A5FC01EF7}" presName="spacing" presStyleCnt="0"/>
      <dgm:spPr/>
    </dgm:pt>
    <dgm:pt modelId="{98CA5E80-AD7D-45E1-BD6E-8EF96F682A6C}" type="pres">
      <dgm:prSet presAssocID="{0ABFA620-F670-4236-A355-5B9308A1E964}" presName="composite" presStyleCnt="0"/>
      <dgm:spPr/>
    </dgm:pt>
    <dgm:pt modelId="{D5E986C2-7727-44CE-B08C-4D198FB1C093}" type="pres">
      <dgm:prSet presAssocID="{0ABFA620-F670-4236-A355-5B9308A1E964}" presName="imgShp" presStyleLbl="fgImgPlace1" presStyleIdx="1" presStyleCnt="4" custLinFactX="-24121" custLinFactNeighborX="-100000" custLinFactNeighborY="-153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4000" r="-34000"/>
          </a:stretch>
        </a:blipFill>
      </dgm:spPr>
    </dgm:pt>
    <dgm:pt modelId="{5FE9A5C7-DC7E-4841-B69E-392D62FD826F}" type="pres">
      <dgm:prSet presAssocID="{0ABFA620-F670-4236-A355-5B9308A1E964}" presName="txShp" presStyleLbl="node1" presStyleIdx="1" presStyleCnt="4" custScaleX="135916" custLinFactNeighborX="7230" custLinFactNeighborY="-1532">
        <dgm:presLayoutVars>
          <dgm:bulletEnabled val="1"/>
        </dgm:presLayoutVars>
      </dgm:prSet>
      <dgm:spPr/>
    </dgm:pt>
    <dgm:pt modelId="{3817F848-1C92-4C95-BF59-A4E7D900DD4E}" type="pres">
      <dgm:prSet presAssocID="{40B646C5-AA88-4BA9-A800-2F80A92CB4B6}" presName="spacing" presStyleCnt="0"/>
      <dgm:spPr/>
    </dgm:pt>
    <dgm:pt modelId="{0401D79A-0989-4A12-B760-4233E1BF0C90}" type="pres">
      <dgm:prSet presAssocID="{099511F9-3B0C-42C3-AB39-BDF25ED8904C}" presName="composite" presStyleCnt="0"/>
      <dgm:spPr/>
    </dgm:pt>
    <dgm:pt modelId="{19CBF172-035A-4855-93B8-7203050EB769}" type="pres">
      <dgm:prSet presAssocID="{099511F9-3B0C-42C3-AB39-BDF25ED8904C}" presName="imgShp" presStyleLbl="fgImgPlace1" presStyleIdx="2" presStyleCnt="4" custLinFactX="-24121" custLinFactNeighborX="-100000" custLinFactNeighborY="-482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4000" r="-34000"/>
          </a:stretch>
        </a:blipFill>
      </dgm:spPr>
    </dgm:pt>
    <dgm:pt modelId="{4FD00B6C-F87F-4401-B5F6-07FEB0CB81DA}" type="pres">
      <dgm:prSet presAssocID="{099511F9-3B0C-42C3-AB39-BDF25ED8904C}" presName="txShp" presStyleLbl="node1" presStyleIdx="2" presStyleCnt="4" custScaleX="135916" custLinFactNeighborX="8676" custLinFactNeighborY="3686">
        <dgm:presLayoutVars>
          <dgm:bulletEnabled val="1"/>
        </dgm:presLayoutVars>
      </dgm:prSet>
      <dgm:spPr/>
    </dgm:pt>
    <dgm:pt modelId="{C2D7A384-CEDE-48D6-8B6E-468DD3DA972C}" type="pres">
      <dgm:prSet presAssocID="{AF8C2D40-478D-4B16-9919-EE563A570006}" presName="spacing" presStyleCnt="0"/>
      <dgm:spPr/>
    </dgm:pt>
    <dgm:pt modelId="{7AB9B6D7-7AB6-4911-8490-A3DD53AAABF1}" type="pres">
      <dgm:prSet presAssocID="{52896A42-D121-4A83-8F0D-6B4F7554DFEF}" presName="composite" presStyleCnt="0"/>
      <dgm:spPr/>
    </dgm:pt>
    <dgm:pt modelId="{E5182E82-16DE-4F69-9E46-43B1A5D78F2C}" type="pres">
      <dgm:prSet presAssocID="{52896A42-D121-4A83-8F0D-6B4F7554DFEF}" presName="imgShp" presStyleLbl="fgImgPlace1" presStyleIdx="3" presStyleCnt="4" custLinFactX="-24121" custLinFactNeighborX="-100000" custLinFactNeighborY="-1557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4000" r="-34000"/>
          </a:stretch>
        </a:blipFill>
      </dgm:spPr>
    </dgm:pt>
    <dgm:pt modelId="{287E16FB-200F-4D5F-BBA0-581836567228}" type="pres">
      <dgm:prSet presAssocID="{52896A42-D121-4A83-8F0D-6B4F7554DFEF}" presName="txShp" presStyleLbl="node1" presStyleIdx="3" presStyleCnt="4" custScaleX="134239" custLinFactNeighborX="7837" custLinFactNeighborY="-15574">
        <dgm:presLayoutVars>
          <dgm:bulletEnabled val="1"/>
        </dgm:presLayoutVars>
      </dgm:prSet>
      <dgm:spPr/>
    </dgm:pt>
  </dgm:ptLst>
  <dgm:cxnLst>
    <dgm:cxn modelId="{AFCF741C-F60A-4A8F-9865-93907DCB73E4}" srcId="{CE35FAB7-1920-49E9-830E-79DD3F1F5D7C}" destId="{099511F9-3B0C-42C3-AB39-BDF25ED8904C}" srcOrd="2" destOrd="0" parTransId="{CD2C4FE5-523C-40A2-B01F-BE9CA59454DD}" sibTransId="{AF8C2D40-478D-4B16-9919-EE563A570006}"/>
    <dgm:cxn modelId="{9ACAA745-6A3C-4EC4-A303-82A76A070B92}" type="presOf" srcId="{099511F9-3B0C-42C3-AB39-BDF25ED8904C}" destId="{4FD00B6C-F87F-4401-B5F6-07FEB0CB81DA}" srcOrd="0" destOrd="0" presId="urn:microsoft.com/office/officeart/2005/8/layout/vList3"/>
    <dgm:cxn modelId="{0CD3094F-D30D-416C-A1CA-5239115C52B7}" type="presOf" srcId="{2031ED41-6D56-4B8E-B165-DF0D394F7560}" destId="{D414C9DB-72A4-4C7D-BCE3-7BADF001803F}" srcOrd="0" destOrd="0" presId="urn:microsoft.com/office/officeart/2005/8/layout/vList3"/>
    <dgm:cxn modelId="{A26DD471-DE84-45EC-9482-9456D4BFA987}" srcId="{CE35FAB7-1920-49E9-830E-79DD3F1F5D7C}" destId="{0ABFA620-F670-4236-A355-5B9308A1E964}" srcOrd="1" destOrd="0" parTransId="{FF1C7C1B-2828-4757-BD62-AC54EB87ACC9}" sibTransId="{40B646C5-AA88-4BA9-A800-2F80A92CB4B6}"/>
    <dgm:cxn modelId="{DB9AE9A1-8F08-4228-909A-42FE9562339F}" type="presOf" srcId="{52896A42-D121-4A83-8F0D-6B4F7554DFEF}" destId="{287E16FB-200F-4D5F-BBA0-581836567228}" srcOrd="0" destOrd="0" presId="urn:microsoft.com/office/officeart/2005/8/layout/vList3"/>
    <dgm:cxn modelId="{0FCC73A8-AA40-4C02-842E-8E2ED15509D4}" type="presOf" srcId="{CE35FAB7-1920-49E9-830E-79DD3F1F5D7C}" destId="{D673D8F5-A5F1-4A00-9634-0B2B556B767C}" srcOrd="0" destOrd="0" presId="urn:microsoft.com/office/officeart/2005/8/layout/vList3"/>
    <dgm:cxn modelId="{B7950BA9-8B4C-49F7-862F-FEC390C86CA6}" srcId="{CE35FAB7-1920-49E9-830E-79DD3F1F5D7C}" destId="{2031ED41-6D56-4B8E-B165-DF0D394F7560}" srcOrd="0" destOrd="0" parTransId="{4EFF0FD1-26F1-4788-82A7-3E68562B9225}" sibTransId="{BDE6AE92-E191-4B65-87C8-653A5FC01EF7}"/>
    <dgm:cxn modelId="{473D39CE-DAEC-412C-9FE9-0BACA629EF96}" type="presOf" srcId="{0ABFA620-F670-4236-A355-5B9308A1E964}" destId="{5FE9A5C7-DC7E-4841-B69E-392D62FD826F}" srcOrd="0" destOrd="0" presId="urn:microsoft.com/office/officeart/2005/8/layout/vList3"/>
    <dgm:cxn modelId="{3458B3F7-58FA-45A2-A756-A154A48BC195}" srcId="{CE35FAB7-1920-49E9-830E-79DD3F1F5D7C}" destId="{52896A42-D121-4A83-8F0D-6B4F7554DFEF}" srcOrd="3" destOrd="0" parTransId="{6FFBF4A8-9D0E-477E-AA9D-942B34D09779}" sibTransId="{7F022A35-2959-4FFB-92BC-F9CE5FD8CF62}"/>
    <dgm:cxn modelId="{C9C15434-C7AA-4FD3-89BF-95CBDC101AB4}" type="presParOf" srcId="{D673D8F5-A5F1-4A00-9634-0B2B556B767C}" destId="{5B946797-3845-457B-A609-2FFFA7C0ECFF}" srcOrd="0" destOrd="0" presId="urn:microsoft.com/office/officeart/2005/8/layout/vList3"/>
    <dgm:cxn modelId="{97BC906C-528A-4E37-9298-922B92D2CCB8}" type="presParOf" srcId="{5B946797-3845-457B-A609-2FFFA7C0ECFF}" destId="{78E35108-0AF9-4EEE-9E1B-6BDCE0A0C0A8}" srcOrd="0" destOrd="0" presId="urn:microsoft.com/office/officeart/2005/8/layout/vList3"/>
    <dgm:cxn modelId="{BA708B73-0D10-472E-B2BD-31CA7C58F0E6}" type="presParOf" srcId="{5B946797-3845-457B-A609-2FFFA7C0ECFF}" destId="{D414C9DB-72A4-4C7D-BCE3-7BADF001803F}" srcOrd="1" destOrd="0" presId="urn:microsoft.com/office/officeart/2005/8/layout/vList3"/>
    <dgm:cxn modelId="{82AE86AF-9696-4ACC-9CDF-1FDEFC199F72}" type="presParOf" srcId="{D673D8F5-A5F1-4A00-9634-0B2B556B767C}" destId="{0BDC0FDF-0A70-4CEE-BE75-0023F839C1EA}" srcOrd="1" destOrd="0" presId="urn:microsoft.com/office/officeart/2005/8/layout/vList3"/>
    <dgm:cxn modelId="{E8308CED-5363-4EA8-AA00-51C059AE4AA1}" type="presParOf" srcId="{D673D8F5-A5F1-4A00-9634-0B2B556B767C}" destId="{98CA5E80-AD7D-45E1-BD6E-8EF96F682A6C}" srcOrd="2" destOrd="0" presId="urn:microsoft.com/office/officeart/2005/8/layout/vList3"/>
    <dgm:cxn modelId="{64FC8923-546D-4651-9F65-9400049199E2}" type="presParOf" srcId="{98CA5E80-AD7D-45E1-BD6E-8EF96F682A6C}" destId="{D5E986C2-7727-44CE-B08C-4D198FB1C093}" srcOrd="0" destOrd="0" presId="urn:microsoft.com/office/officeart/2005/8/layout/vList3"/>
    <dgm:cxn modelId="{04C8511D-14C6-4948-B4B8-59D65E35B0EE}" type="presParOf" srcId="{98CA5E80-AD7D-45E1-BD6E-8EF96F682A6C}" destId="{5FE9A5C7-DC7E-4841-B69E-392D62FD826F}" srcOrd="1" destOrd="0" presId="urn:microsoft.com/office/officeart/2005/8/layout/vList3"/>
    <dgm:cxn modelId="{7C0D72D7-20B5-40C8-9E7D-0B5C5609A97C}" type="presParOf" srcId="{D673D8F5-A5F1-4A00-9634-0B2B556B767C}" destId="{3817F848-1C92-4C95-BF59-A4E7D900DD4E}" srcOrd="3" destOrd="0" presId="urn:microsoft.com/office/officeart/2005/8/layout/vList3"/>
    <dgm:cxn modelId="{98A25F1A-8F55-4F76-8EFF-AC64B26342AD}" type="presParOf" srcId="{D673D8F5-A5F1-4A00-9634-0B2B556B767C}" destId="{0401D79A-0989-4A12-B760-4233E1BF0C90}" srcOrd="4" destOrd="0" presId="urn:microsoft.com/office/officeart/2005/8/layout/vList3"/>
    <dgm:cxn modelId="{773E6319-E22D-48B6-8D5F-79B3986ED4A2}" type="presParOf" srcId="{0401D79A-0989-4A12-B760-4233E1BF0C90}" destId="{19CBF172-035A-4855-93B8-7203050EB769}" srcOrd="0" destOrd="0" presId="urn:microsoft.com/office/officeart/2005/8/layout/vList3"/>
    <dgm:cxn modelId="{657E952C-A59C-4BA7-891B-9653F5B00579}" type="presParOf" srcId="{0401D79A-0989-4A12-B760-4233E1BF0C90}" destId="{4FD00B6C-F87F-4401-B5F6-07FEB0CB81DA}" srcOrd="1" destOrd="0" presId="urn:microsoft.com/office/officeart/2005/8/layout/vList3"/>
    <dgm:cxn modelId="{06BB0048-D23F-4127-8E28-D6DB72FDA5B5}" type="presParOf" srcId="{D673D8F5-A5F1-4A00-9634-0B2B556B767C}" destId="{C2D7A384-CEDE-48D6-8B6E-468DD3DA972C}" srcOrd="5" destOrd="0" presId="urn:microsoft.com/office/officeart/2005/8/layout/vList3"/>
    <dgm:cxn modelId="{FF60838F-A47F-4470-8FA4-BA99EA46BBF1}" type="presParOf" srcId="{D673D8F5-A5F1-4A00-9634-0B2B556B767C}" destId="{7AB9B6D7-7AB6-4911-8490-A3DD53AAABF1}" srcOrd="6" destOrd="0" presId="urn:microsoft.com/office/officeart/2005/8/layout/vList3"/>
    <dgm:cxn modelId="{243BA8E9-8927-4673-B5B3-066BC3B3CAA2}" type="presParOf" srcId="{7AB9B6D7-7AB6-4911-8490-A3DD53AAABF1}" destId="{E5182E82-16DE-4F69-9E46-43B1A5D78F2C}" srcOrd="0" destOrd="0" presId="urn:microsoft.com/office/officeart/2005/8/layout/vList3"/>
    <dgm:cxn modelId="{46F4B764-0DF0-4755-B3AE-22C55957F669}" type="presParOf" srcId="{7AB9B6D7-7AB6-4911-8490-A3DD53AAABF1}" destId="{287E16FB-200F-4D5F-BBA0-58183656722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18A705-0583-4430-B463-20E367764BA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zh-CN" altLang="en-US"/>
        </a:p>
      </dgm:t>
    </dgm:pt>
    <dgm:pt modelId="{7E12970F-559B-45A7-80AA-226701485F47}">
      <dgm:prSet phldrT="[文本]"/>
      <dgm:spPr>
        <a:solidFill>
          <a:schemeClr val="accent1">
            <a:lumMod val="60000"/>
            <a:lumOff val="40000"/>
          </a:schemeClr>
        </a:solidFill>
      </dgm:spPr>
      <dgm:t>
        <a:bodyPr/>
        <a:lstStyle/>
        <a:p>
          <a:r>
            <a:rPr lang="zh-CN" altLang="en-US" dirty="0"/>
            <a:t>求新</a:t>
          </a:r>
        </a:p>
      </dgm:t>
    </dgm:pt>
    <dgm:pt modelId="{9A17AE8E-DD7E-4255-AE64-160236561C4E}" type="parTrans" cxnId="{4ABCD421-6355-4290-88A9-7400E1C79392}">
      <dgm:prSet/>
      <dgm:spPr/>
      <dgm:t>
        <a:bodyPr/>
        <a:lstStyle/>
        <a:p>
          <a:endParaRPr lang="zh-CN" altLang="en-US"/>
        </a:p>
      </dgm:t>
    </dgm:pt>
    <dgm:pt modelId="{A46E0CA5-C131-4B6E-9B91-6A5C552401CF}" type="sibTrans" cxnId="{4ABCD421-6355-4290-88A9-7400E1C79392}">
      <dgm:prSet/>
      <dgm:spPr/>
      <dgm:t>
        <a:bodyPr/>
        <a:lstStyle/>
        <a:p>
          <a:endParaRPr lang="zh-CN" altLang="en-US"/>
        </a:p>
      </dgm:t>
    </dgm:pt>
    <dgm:pt modelId="{BA630F3D-2F34-46CF-88EB-B1DDF0313B26}">
      <dgm:prSet phldrT="[文本]"/>
      <dgm:spPr>
        <a:solidFill>
          <a:schemeClr val="accent1">
            <a:lumMod val="60000"/>
            <a:lumOff val="40000"/>
          </a:schemeClr>
        </a:solidFill>
      </dgm:spPr>
      <dgm:t>
        <a:bodyPr/>
        <a:lstStyle/>
        <a:p>
          <a:r>
            <a:rPr lang="zh-CN" altLang="en-US" dirty="0"/>
            <a:t>全面</a:t>
          </a:r>
        </a:p>
      </dgm:t>
    </dgm:pt>
    <dgm:pt modelId="{BF2D8AEC-D6AC-402A-AEDB-0CD3DB8261A3}" type="parTrans" cxnId="{594AD098-D3E6-4CC0-B56C-D76C47F07A6C}">
      <dgm:prSet/>
      <dgm:spPr/>
      <dgm:t>
        <a:bodyPr/>
        <a:lstStyle/>
        <a:p>
          <a:endParaRPr lang="zh-CN" altLang="en-US"/>
        </a:p>
      </dgm:t>
    </dgm:pt>
    <dgm:pt modelId="{4236A551-9D0E-44FC-BDA8-4D337CA8619D}" type="sibTrans" cxnId="{594AD098-D3E6-4CC0-B56C-D76C47F07A6C}">
      <dgm:prSet/>
      <dgm:spPr/>
      <dgm:t>
        <a:bodyPr/>
        <a:lstStyle/>
        <a:p>
          <a:endParaRPr lang="zh-CN" altLang="en-US"/>
        </a:p>
      </dgm:t>
    </dgm:pt>
    <dgm:pt modelId="{5383C37D-B004-4301-B690-B4F117758AD2}">
      <dgm:prSet phldrT="[文本]"/>
      <dgm:spPr>
        <a:solidFill>
          <a:schemeClr val="accent1">
            <a:lumMod val="60000"/>
            <a:lumOff val="40000"/>
          </a:schemeClr>
        </a:solidFill>
      </dgm:spPr>
      <dgm:t>
        <a:bodyPr/>
        <a:lstStyle/>
        <a:p>
          <a:r>
            <a:rPr lang="zh-CN" altLang="en-US" dirty="0"/>
            <a:t>平衡</a:t>
          </a:r>
        </a:p>
      </dgm:t>
    </dgm:pt>
    <dgm:pt modelId="{2DD0B376-D67E-4E82-B678-1A7E093991EE}" type="parTrans" cxnId="{91F9F918-B6CA-401E-9458-A8B494A76492}">
      <dgm:prSet/>
      <dgm:spPr/>
      <dgm:t>
        <a:bodyPr/>
        <a:lstStyle/>
        <a:p>
          <a:endParaRPr lang="zh-CN" altLang="en-US"/>
        </a:p>
      </dgm:t>
    </dgm:pt>
    <dgm:pt modelId="{C6B63C9E-1A87-40C5-9737-243104252514}" type="sibTrans" cxnId="{91F9F918-B6CA-401E-9458-A8B494A76492}">
      <dgm:prSet/>
      <dgm:spPr/>
      <dgm:t>
        <a:bodyPr/>
        <a:lstStyle/>
        <a:p>
          <a:endParaRPr lang="zh-CN" altLang="en-US"/>
        </a:p>
      </dgm:t>
    </dgm:pt>
    <dgm:pt modelId="{7201C617-C0AC-41ED-9816-92FB8390CCE7}">
      <dgm:prSet phldrT="[文本]"/>
      <dgm:spPr>
        <a:solidFill>
          <a:schemeClr val="accent1">
            <a:lumMod val="60000"/>
            <a:lumOff val="40000"/>
          </a:schemeClr>
        </a:solidFill>
      </dgm:spPr>
      <dgm:t>
        <a:bodyPr/>
        <a:lstStyle/>
        <a:p>
          <a:r>
            <a:rPr lang="zh-CN" altLang="en-US" dirty="0"/>
            <a:t>法治</a:t>
          </a:r>
        </a:p>
      </dgm:t>
    </dgm:pt>
    <dgm:pt modelId="{A306AA8B-912A-41D0-A8E3-F372FB43FCF8}" type="parTrans" cxnId="{B7776239-7E50-43AE-8469-C46DE2E2F73C}">
      <dgm:prSet/>
      <dgm:spPr/>
      <dgm:t>
        <a:bodyPr/>
        <a:lstStyle/>
        <a:p>
          <a:endParaRPr lang="zh-CN" altLang="en-US"/>
        </a:p>
      </dgm:t>
    </dgm:pt>
    <dgm:pt modelId="{57053CF6-67C9-47C8-9DC0-E5F4D73C7762}" type="sibTrans" cxnId="{B7776239-7E50-43AE-8469-C46DE2E2F73C}">
      <dgm:prSet/>
      <dgm:spPr/>
      <dgm:t>
        <a:bodyPr/>
        <a:lstStyle/>
        <a:p>
          <a:endParaRPr lang="zh-CN" altLang="en-US"/>
        </a:p>
      </dgm:t>
    </dgm:pt>
    <dgm:pt modelId="{D0C7531B-6F06-4636-9621-40409E09867B}">
      <dgm:prSet phldrT="[文本]"/>
      <dgm:spPr>
        <a:solidFill>
          <a:schemeClr val="accent1">
            <a:lumMod val="60000"/>
            <a:lumOff val="40000"/>
          </a:schemeClr>
        </a:solidFill>
      </dgm:spPr>
      <dgm:t>
        <a:bodyPr/>
        <a:lstStyle/>
        <a:p>
          <a:r>
            <a:rPr lang="zh-CN" altLang="en-US" dirty="0"/>
            <a:t>充分</a:t>
          </a:r>
        </a:p>
      </dgm:t>
    </dgm:pt>
    <dgm:pt modelId="{A03CB5B5-6F31-46F5-9232-5D5B591514BA}" type="parTrans" cxnId="{527B9F03-5174-41A3-BD06-03CD9B2E59F1}">
      <dgm:prSet/>
      <dgm:spPr/>
      <dgm:t>
        <a:bodyPr/>
        <a:lstStyle/>
        <a:p>
          <a:endParaRPr lang="zh-CN" altLang="en-US"/>
        </a:p>
      </dgm:t>
    </dgm:pt>
    <dgm:pt modelId="{08EFE37D-CCE3-4AF8-B5CE-50843DC8A198}" type="sibTrans" cxnId="{527B9F03-5174-41A3-BD06-03CD9B2E59F1}">
      <dgm:prSet/>
      <dgm:spPr/>
      <dgm:t>
        <a:bodyPr/>
        <a:lstStyle/>
        <a:p>
          <a:endParaRPr lang="zh-CN" altLang="en-US"/>
        </a:p>
      </dgm:t>
    </dgm:pt>
    <dgm:pt modelId="{6CF690FE-5734-4F34-99DF-17DDB0E0A9DF}">
      <dgm:prSet/>
      <dgm:spPr>
        <a:solidFill>
          <a:schemeClr val="accent1">
            <a:lumMod val="40000"/>
            <a:lumOff val="60000"/>
          </a:schemeClr>
        </a:solidFill>
      </dgm:spPr>
      <dgm:t>
        <a:bodyPr/>
        <a:lstStyle/>
        <a:p>
          <a:r>
            <a:rPr lang="zh-CN" altLang="en-US" dirty="0"/>
            <a:t>开放</a:t>
          </a:r>
        </a:p>
      </dgm:t>
    </dgm:pt>
    <dgm:pt modelId="{9B871842-12BE-4B5D-849E-7D7FAC3524A9}" type="parTrans" cxnId="{EF113209-3ACF-49D1-ADA0-6F9E404D593B}">
      <dgm:prSet/>
      <dgm:spPr/>
      <dgm:t>
        <a:bodyPr/>
        <a:lstStyle/>
        <a:p>
          <a:endParaRPr lang="zh-CN" altLang="en-US"/>
        </a:p>
      </dgm:t>
    </dgm:pt>
    <dgm:pt modelId="{F776106E-DFF6-45D6-B31B-7011A3E23432}" type="sibTrans" cxnId="{EF113209-3ACF-49D1-ADA0-6F9E404D593B}">
      <dgm:prSet/>
      <dgm:spPr/>
      <dgm:t>
        <a:bodyPr/>
        <a:lstStyle/>
        <a:p>
          <a:endParaRPr lang="zh-CN" altLang="en-US"/>
        </a:p>
      </dgm:t>
    </dgm:pt>
    <dgm:pt modelId="{BF9963BD-33B7-4F00-9261-B89FFC2FE8ED}" type="pres">
      <dgm:prSet presAssocID="{4718A705-0583-4430-B463-20E367764BA3}" presName="cycle" presStyleCnt="0">
        <dgm:presLayoutVars>
          <dgm:dir/>
          <dgm:resizeHandles val="exact"/>
        </dgm:presLayoutVars>
      </dgm:prSet>
      <dgm:spPr/>
    </dgm:pt>
    <dgm:pt modelId="{8ED527C5-15AB-486B-A46F-ECAE32BF448C}" type="pres">
      <dgm:prSet presAssocID="{7E12970F-559B-45A7-80AA-226701485F47}" presName="node" presStyleLbl="node1" presStyleIdx="0" presStyleCnt="6" custRadScaleRad="92673" custRadScaleInc="4302">
        <dgm:presLayoutVars>
          <dgm:bulletEnabled val="1"/>
        </dgm:presLayoutVars>
      </dgm:prSet>
      <dgm:spPr/>
    </dgm:pt>
    <dgm:pt modelId="{B9AB1FA8-72A7-41B9-BB82-4DFA6EF6449B}" type="pres">
      <dgm:prSet presAssocID="{7E12970F-559B-45A7-80AA-226701485F47}" presName="spNode" presStyleCnt="0"/>
      <dgm:spPr/>
    </dgm:pt>
    <dgm:pt modelId="{F999B05C-C1D5-4261-AB52-D117F9ABCC5A}" type="pres">
      <dgm:prSet presAssocID="{A46E0CA5-C131-4B6E-9B91-6A5C552401CF}" presName="sibTrans" presStyleLbl="sibTrans1D1" presStyleIdx="0" presStyleCnt="6"/>
      <dgm:spPr/>
    </dgm:pt>
    <dgm:pt modelId="{B5C0BB02-8913-4DC8-9501-BCA215542AB9}" type="pres">
      <dgm:prSet presAssocID="{BA630F3D-2F34-46CF-88EB-B1DDF0313B26}" presName="node" presStyleLbl="node1" presStyleIdx="1" presStyleCnt="6" custRadScaleRad="124107" custRadScaleInc="15108">
        <dgm:presLayoutVars>
          <dgm:bulletEnabled val="1"/>
        </dgm:presLayoutVars>
      </dgm:prSet>
      <dgm:spPr/>
    </dgm:pt>
    <dgm:pt modelId="{753ECDBF-B06A-4DC3-A97B-7CE229AADD9D}" type="pres">
      <dgm:prSet presAssocID="{BA630F3D-2F34-46CF-88EB-B1DDF0313B26}" presName="spNode" presStyleCnt="0"/>
      <dgm:spPr/>
    </dgm:pt>
    <dgm:pt modelId="{70AB97DC-B4F2-4033-A4DE-37053DAE1667}" type="pres">
      <dgm:prSet presAssocID="{4236A551-9D0E-44FC-BDA8-4D337CA8619D}" presName="sibTrans" presStyleLbl="sibTrans1D1" presStyleIdx="1" presStyleCnt="6"/>
      <dgm:spPr/>
    </dgm:pt>
    <dgm:pt modelId="{85D6BEA8-9326-4C6F-B8F6-286C7BE53B82}" type="pres">
      <dgm:prSet presAssocID="{5383C37D-B004-4301-B690-B4F117758AD2}" presName="node" presStyleLbl="node1" presStyleIdx="2" presStyleCnt="6" custRadScaleRad="120447" custRadScaleInc="-33363">
        <dgm:presLayoutVars>
          <dgm:bulletEnabled val="1"/>
        </dgm:presLayoutVars>
      </dgm:prSet>
      <dgm:spPr/>
    </dgm:pt>
    <dgm:pt modelId="{268C4120-EA6A-4871-8E01-BC126B8352A0}" type="pres">
      <dgm:prSet presAssocID="{5383C37D-B004-4301-B690-B4F117758AD2}" presName="spNode" presStyleCnt="0"/>
      <dgm:spPr/>
    </dgm:pt>
    <dgm:pt modelId="{93D6DBA7-D23E-4045-A686-2FC8AAC4FC65}" type="pres">
      <dgm:prSet presAssocID="{C6B63C9E-1A87-40C5-9737-243104252514}" presName="sibTrans" presStyleLbl="sibTrans1D1" presStyleIdx="2" presStyleCnt="6"/>
      <dgm:spPr/>
    </dgm:pt>
    <dgm:pt modelId="{5BFF3015-456B-43CB-AD2A-483D4A4AE825}" type="pres">
      <dgm:prSet presAssocID="{6CF690FE-5734-4F34-99DF-17DDB0E0A9DF}" presName="node" presStyleLbl="node1" presStyleIdx="3" presStyleCnt="6" custRadScaleRad="87544" custRadScaleInc="-4554">
        <dgm:presLayoutVars>
          <dgm:bulletEnabled val="1"/>
        </dgm:presLayoutVars>
      </dgm:prSet>
      <dgm:spPr/>
    </dgm:pt>
    <dgm:pt modelId="{9394C813-1FBE-4274-89B6-2B2E0819ACE5}" type="pres">
      <dgm:prSet presAssocID="{6CF690FE-5734-4F34-99DF-17DDB0E0A9DF}" presName="spNode" presStyleCnt="0"/>
      <dgm:spPr/>
    </dgm:pt>
    <dgm:pt modelId="{3D9179BF-8AED-451B-A095-5D39ED0085F0}" type="pres">
      <dgm:prSet presAssocID="{F776106E-DFF6-45D6-B31B-7011A3E23432}" presName="sibTrans" presStyleLbl="sibTrans1D1" presStyleIdx="3" presStyleCnt="6"/>
      <dgm:spPr/>
    </dgm:pt>
    <dgm:pt modelId="{A645D3BF-69CC-4777-B48F-DBB575E9B18E}" type="pres">
      <dgm:prSet presAssocID="{7201C617-C0AC-41ED-9816-92FB8390CCE7}" presName="node" presStyleLbl="node1" presStyleIdx="4" presStyleCnt="6" custRadScaleRad="111129" custRadScaleInc="39669">
        <dgm:presLayoutVars>
          <dgm:bulletEnabled val="1"/>
        </dgm:presLayoutVars>
      </dgm:prSet>
      <dgm:spPr/>
    </dgm:pt>
    <dgm:pt modelId="{39B870C1-D24B-420D-A727-5E0986FBBFEA}" type="pres">
      <dgm:prSet presAssocID="{7201C617-C0AC-41ED-9816-92FB8390CCE7}" presName="spNode" presStyleCnt="0"/>
      <dgm:spPr/>
    </dgm:pt>
    <dgm:pt modelId="{FD58F31F-9BA7-4935-820B-7183E19DBA70}" type="pres">
      <dgm:prSet presAssocID="{57053CF6-67C9-47C8-9DC0-E5F4D73C7762}" presName="sibTrans" presStyleLbl="sibTrans1D1" presStyleIdx="4" presStyleCnt="6"/>
      <dgm:spPr/>
    </dgm:pt>
    <dgm:pt modelId="{DAF5637C-5131-415C-86B6-7B14200323CB}" type="pres">
      <dgm:prSet presAssocID="{D0C7531B-6F06-4636-9621-40409E09867B}" presName="node" presStyleLbl="node1" presStyleIdx="5" presStyleCnt="6" custRadScaleRad="117361" custRadScaleInc="-6210">
        <dgm:presLayoutVars>
          <dgm:bulletEnabled val="1"/>
        </dgm:presLayoutVars>
      </dgm:prSet>
      <dgm:spPr/>
    </dgm:pt>
    <dgm:pt modelId="{B0466E6A-269C-4B97-BEE1-1FD7A8D3DF69}" type="pres">
      <dgm:prSet presAssocID="{D0C7531B-6F06-4636-9621-40409E09867B}" presName="spNode" presStyleCnt="0"/>
      <dgm:spPr/>
    </dgm:pt>
    <dgm:pt modelId="{369AD9DC-F414-477D-8640-8D95814AE748}" type="pres">
      <dgm:prSet presAssocID="{08EFE37D-CCE3-4AF8-B5CE-50843DC8A198}" presName="sibTrans" presStyleLbl="sibTrans1D1" presStyleIdx="5" presStyleCnt="6"/>
      <dgm:spPr/>
    </dgm:pt>
  </dgm:ptLst>
  <dgm:cxnLst>
    <dgm:cxn modelId="{527B9F03-5174-41A3-BD06-03CD9B2E59F1}" srcId="{4718A705-0583-4430-B463-20E367764BA3}" destId="{D0C7531B-6F06-4636-9621-40409E09867B}" srcOrd="5" destOrd="0" parTransId="{A03CB5B5-6F31-46F5-9232-5D5B591514BA}" sibTransId="{08EFE37D-CCE3-4AF8-B5CE-50843DC8A198}"/>
    <dgm:cxn modelId="{EF113209-3ACF-49D1-ADA0-6F9E404D593B}" srcId="{4718A705-0583-4430-B463-20E367764BA3}" destId="{6CF690FE-5734-4F34-99DF-17DDB0E0A9DF}" srcOrd="3" destOrd="0" parTransId="{9B871842-12BE-4B5D-849E-7D7FAC3524A9}" sibTransId="{F776106E-DFF6-45D6-B31B-7011A3E23432}"/>
    <dgm:cxn modelId="{1CC7230C-71A3-4CAE-9951-456257440F04}" type="presOf" srcId="{5383C37D-B004-4301-B690-B4F117758AD2}" destId="{85D6BEA8-9326-4C6F-B8F6-286C7BE53B82}" srcOrd="0" destOrd="0" presId="urn:microsoft.com/office/officeart/2005/8/layout/cycle5"/>
    <dgm:cxn modelId="{425CFC11-5D61-4F43-A807-26829C844044}" type="presOf" srcId="{6CF690FE-5734-4F34-99DF-17DDB0E0A9DF}" destId="{5BFF3015-456B-43CB-AD2A-483D4A4AE825}" srcOrd="0" destOrd="0" presId="urn:microsoft.com/office/officeart/2005/8/layout/cycle5"/>
    <dgm:cxn modelId="{91F9F918-B6CA-401E-9458-A8B494A76492}" srcId="{4718A705-0583-4430-B463-20E367764BA3}" destId="{5383C37D-B004-4301-B690-B4F117758AD2}" srcOrd="2" destOrd="0" parTransId="{2DD0B376-D67E-4E82-B678-1A7E093991EE}" sibTransId="{C6B63C9E-1A87-40C5-9737-243104252514}"/>
    <dgm:cxn modelId="{4ABCD421-6355-4290-88A9-7400E1C79392}" srcId="{4718A705-0583-4430-B463-20E367764BA3}" destId="{7E12970F-559B-45A7-80AA-226701485F47}" srcOrd="0" destOrd="0" parTransId="{9A17AE8E-DD7E-4255-AE64-160236561C4E}" sibTransId="{A46E0CA5-C131-4B6E-9B91-6A5C552401CF}"/>
    <dgm:cxn modelId="{8E43052C-417E-42DF-BD84-39E9176B3804}" type="presOf" srcId="{BA630F3D-2F34-46CF-88EB-B1DDF0313B26}" destId="{B5C0BB02-8913-4DC8-9501-BCA215542AB9}" srcOrd="0" destOrd="0" presId="urn:microsoft.com/office/officeart/2005/8/layout/cycle5"/>
    <dgm:cxn modelId="{B7776239-7E50-43AE-8469-C46DE2E2F73C}" srcId="{4718A705-0583-4430-B463-20E367764BA3}" destId="{7201C617-C0AC-41ED-9816-92FB8390CCE7}" srcOrd="4" destOrd="0" parTransId="{A306AA8B-912A-41D0-A8E3-F372FB43FCF8}" sibTransId="{57053CF6-67C9-47C8-9DC0-E5F4D73C7762}"/>
    <dgm:cxn modelId="{04EE1266-6B02-444D-9B4B-4E6CAC1B411D}" type="presOf" srcId="{C6B63C9E-1A87-40C5-9737-243104252514}" destId="{93D6DBA7-D23E-4045-A686-2FC8AAC4FC65}" srcOrd="0" destOrd="0" presId="urn:microsoft.com/office/officeart/2005/8/layout/cycle5"/>
    <dgm:cxn modelId="{7A901D7A-71AA-43BA-9CF3-1937156FD97E}" type="presOf" srcId="{08EFE37D-CCE3-4AF8-B5CE-50843DC8A198}" destId="{369AD9DC-F414-477D-8640-8D95814AE748}" srcOrd="0" destOrd="0" presId="urn:microsoft.com/office/officeart/2005/8/layout/cycle5"/>
    <dgm:cxn modelId="{A93AB493-F902-4D08-96A9-F27C89806F33}" type="presOf" srcId="{57053CF6-67C9-47C8-9DC0-E5F4D73C7762}" destId="{FD58F31F-9BA7-4935-820B-7183E19DBA70}" srcOrd="0" destOrd="0" presId="urn:microsoft.com/office/officeart/2005/8/layout/cycle5"/>
    <dgm:cxn modelId="{594AD098-D3E6-4CC0-B56C-D76C47F07A6C}" srcId="{4718A705-0583-4430-B463-20E367764BA3}" destId="{BA630F3D-2F34-46CF-88EB-B1DDF0313B26}" srcOrd="1" destOrd="0" parTransId="{BF2D8AEC-D6AC-402A-AEDB-0CD3DB8261A3}" sibTransId="{4236A551-9D0E-44FC-BDA8-4D337CA8619D}"/>
    <dgm:cxn modelId="{AF989DA7-FD8B-4CD4-8362-CBBA37221ADE}" type="presOf" srcId="{A46E0CA5-C131-4B6E-9B91-6A5C552401CF}" destId="{F999B05C-C1D5-4261-AB52-D117F9ABCC5A}" srcOrd="0" destOrd="0" presId="urn:microsoft.com/office/officeart/2005/8/layout/cycle5"/>
    <dgm:cxn modelId="{7AABB2A8-9280-4A3B-ADFB-E4CC3ABEB5D9}" type="presOf" srcId="{4718A705-0583-4430-B463-20E367764BA3}" destId="{BF9963BD-33B7-4F00-9261-B89FFC2FE8ED}" srcOrd="0" destOrd="0" presId="urn:microsoft.com/office/officeart/2005/8/layout/cycle5"/>
    <dgm:cxn modelId="{D4F91ABB-57B3-4046-B537-68A63F1EBF3D}" type="presOf" srcId="{4236A551-9D0E-44FC-BDA8-4D337CA8619D}" destId="{70AB97DC-B4F2-4033-A4DE-37053DAE1667}" srcOrd="0" destOrd="0" presId="urn:microsoft.com/office/officeart/2005/8/layout/cycle5"/>
    <dgm:cxn modelId="{88D3FBBC-2BD8-4486-8A88-77807AF63551}" type="presOf" srcId="{7201C617-C0AC-41ED-9816-92FB8390CCE7}" destId="{A645D3BF-69CC-4777-B48F-DBB575E9B18E}" srcOrd="0" destOrd="0" presId="urn:microsoft.com/office/officeart/2005/8/layout/cycle5"/>
    <dgm:cxn modelId="{76F532CA-A92C-4642-ABB0-20563EF006A3}" type="presOf" srcId="{D0C7531B-6F06-4636-9621-40409E09867B}" destId="{DAF5637C-5131-415C-86B6-7B14200323CB}" srcOrd="0" destOrd="0" presId="urn:microsoft.com/office/officeart/2005/8/layout/cycle5"/>
    <dgm:cxn modelId="{33220DD1-3A73-4F26-B193-75A1C30C479A}" type="presOf" srcId="{F776106E-DFF6-45D6-B31B-7011A3E23432}" destId="{3D9179BF-8AED-451B-A095-5D39ED0085F0}" srcOrd="0" destOrd="0" presId="urn:microsoft.com/office/officeart/2005/8/layout/cycle5"/>
    <dgm:cxn modelId="{0C7CAFE3-30F8-4887-80E9-A3B4299265EC}" type="presOf" srcId="{7E12970F-559B-45A7-80AA-226701485F47}" destId="{8ED527C5-15AB-486B-A46F-ECAE32BF448C}" srcOrd="0" destOrd="0" presId="urn:microsoft.com/office/officeart/2005/8/layout/cycle5"/>
    <dgm:cxn modelId="{7A21D02F-712C-427C-8811-D865167BC23C}" type="presParOf" srcId="{BF9963BD-33B7-4F00-9261-B89FFC2FE8ED}" destId="{8ED527C5-15AB-486B-A46F-ECAE32BF448C}" srcOrd="0" destOrd="0" presId="urn:microsoft.com/office/officeart/2005/8/layout/cycle5"/>
    <dgm:cxn modelId="{29E3BC0E-A42B-47AB-A748-F822301EC8DC}" type="presParOf" srcId="{BF9963BD-33B7-4F00-9261-B89FFC2FE8ED}" destId="{B9AB1FA8-72A7-41B9-BB82-4DFA6EF6449B}" srcOrd="1" destOrd="0" presId="urn:microsoft.com/office/officeart/2005/8/layout/cycle5"/>
    <dgm:cxn modelId="{FECCA585-D946-4F7A-AA82-359DC2829097}" type="presParOf" srcId="{BF9963BD-33B7-4F00-9261-B89FFC2FE8ED}" destId="{F999B05C-C1D5-4261-AB52-D117F9ABCC5A}" srcOrd="2" destOrd="0" presId="urn:microsoft.com/office/officeart/2005/8/layout/cycle5"/>
    <dgm:cxn modelId="{7B599097-D70E-4510-A6FC-D79D04340035}" type="presParOf" srcId="{BF9963BD-33B7-4F00-9261-B89FFC2FE8ED}" destId="{B5C0BB02-8913-4DC8-9501-BCA215542AB9}" srcOrd="3" destOrd="0" presId="urn:microsoft.com/office/officeart/2005/8/layout/cycle5"/>
    <dgm:cxn modelId="{7C104702-1482-4456-966E-822F0DE05CD7}" type="presParOf" srcId="{BF9963BD-33B7-4F00-9261-B89FFC2FE8ED}" destId="{753ECDBF-B06A-4DC3-A97B-7CE229AADD9D}" srcOrd="4" destOrd="0" presId="urn:microsoft.com/office/officeart/2005/8/layout/cycle5"/>
    <dgm:cxn modelId="{8D810142-BB24-46C4-8BD5-9FE5EAF32F79}" type="presParOf" srcId="{BF9963BD-33B7-4F00-9261-B89FFC2FE8ED}" destId="{70AB97DC-B4F2-4033-A4DE-37053DAE1667}" srcOrd="5" destOrd="0" presId="urn:microsoft.com/office/officeart/2005/8/layout/cycle5"/>
    <dgm:cxn modelId="{FBBA2476-8DD5-4B85-AE5E-A74AC477E4B1}" type="presParOf" srcId="{BF9963BD-33B7-4F00-9261-B89FFC2FE8ED}" destId="{85D6BEA8-9326-4C6F-B8F6-286C7BE53B82}" srcOrd="6" destOrd="0" presId="urn:microsoft.com/office/officeart/2005/8/layout/cycle5"/>
    <dgm:cxn modelId="{077F8571-AE1D-4F96-9DAB-217B64277211}" type="presParOf" srcId="{BF9963BD-33B7-4F00-9261-B89FFC2FE8ED}" destId="{268C4120-EA6A-4871-8E01-BC126B8352A0}" srcOrd="7" destOrd="0" presId="urn:microsoft.com/office/officeart/2005/8/layout/cycle5"/>
    <dgm:cxn modelId="{72E336E9-7F57-429A-BD3C-8801550771DB}" type="presParOf" srcId="{BF9963BD-33B7-4F00-9261-B89FFC2FE8ED}" destId="{93D6DBA7-D23E-4045-A686-2FC8AAC4FC65}" srcOrd="8" destOrd="0" presId="urn:microsoft.com/office/officeart/2005/8/layout/cycle5"/>
    <dgm:cxn modelId="{A2796A4A-D23B-480E-8E9C-1A46C2B9B49A}" type="presParOf" srcId="{BF9963BD-33B7-4F00-9261-B89FFC2FE8ED}" destId="{5BFF3015-456B-43CB-AD2A-483D4A4AE825}" srcOrd="9" destOrd="0" presId="urn:microsoft.com/office/officeart/2005/8/layout/cycle5"/>
    <dgm:cxn modelId="{F4F4AFD4-EA29-499E-A7B8-FF670246A466}" type="presParOf" srcId="{BF9963BD-33B7-4F00-9261-B89FFC2FE8ED}" destId="{9394C813-1FBE-4274-89B6-2B2E0819ACE5}" srcOrd="10" destOrd="0" presId="urn:microsoft.com/office/officeart/2005/8/layout/cycle5"/>
    <dgm:cxn modelId="{A08AF022-68BA-4DD9-A5EF-CAD8A73BB1E7}" type="presParOf" srcId="{BF9963BD-33B7-4F00-9261-B89FFC2FE8ED}" destId="{3D9179BF-8AED-451B-A095-5D39ED0085F0}" srcOrd="11" destOrd="0" presId="urn:microsoft.com/office/officeart/2005/8/layout/cycle5"/>
    <dgm:cxn modelId="{21B5C5CA-3051-428B-B353-6AC6607BA24A}" type="presParOf" srcId="{BF9963BD-33B7-4F00-9261-B89FFC2FE8ED}" destId="{A645D3BF-69CC-4777-B48F-DBB575E9B18E}" srcOrd="12" destOrd="0" presId="urn:microsoft.com/office/officeart/2005/8/layout/cycle5"/>
    <dgm:cxn modelId="{198233B5-FFC5-420A-ACF0-96D2FF6B96D2}" type="presParOf" srcId="{BF9963BD-33B7-4F00-9261-B89FFC2FE8ED}" destId="{39B870C1-D24B-420D-A727-5E0986FBBFEA}" srcOrd="13" destOrd="0" presId="urn:microsoft.com/office/officeart/2005/8/layout/cycle5"/>
    <dgm:cxn modelId="{D17FF448-C051-47A4-880B-2F390A108413}" type="presParOf" srcId="{BF9963BD-33B7-4F00-9261-B89FFC2FE8ED}" destId="{FD58F31F-9BA7-4935-820B-7183E19DBA70}" srcOrd="14" destOrd="0" presId="urn:microsoft.com/office/officeart/2005/8/layout/cycle5"/>
    <dgm:cxn modelId="{9687227F-DD4A-48AB-A08B-19B8FBDF6481}" type="presParOf" srcId="{BF9963BD-33B7-4F00-9261-B89FFC2FE8ED}" destId="{DAF5637C-5131-415C-86B6-7B14200323CB}" srcOrd="15" destOrd="0" presId="urn:microsoft.com/office/officeart/2005/8/layout/cycle5"/>
    <dgm:cxn modelId="{E7A49006-EBDE-4FF2-88F5-4215716B11FC}" type="presParOf" srcId="{BF9963BD-33B7-4F00-9261-B89FFC2FE8ED}" destId="{B0466E6A-269C-4B97-BEE1-1FD7A8D3DF69}" srcOrd="16" destOrd="0" presId="urn:microsoft.com/office/officeart/2005/8/layout/cycle5"/>
    <dgm:cxn modelId="{58C80B7C-D51C-44A4-869D-A4E94DB22492}" type="presParOf" srcId="{BF9963BD-33B7-4F00-9261-B89FFC2FE8ED}" destId="{369AD9DC-F414-477D-8640-8D95814AE748}" srcOrd="17" destOrd="0" presId="urn:microsoft.com/office/officeart/2005/8/layout/cycle5"/>
  </dgm:cxnLst>
  <dgm:bg/>
  <dgm:whole>
    <a:ln w="22225">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BC2893-CE76-4E65-82B3-084BD5BED47C}" type="doc">
      <dgm:prSet loTypeId="urn:microsoft.com/office/officeart/2005/8/layout/pyramid2" loCatId="list" qsTypeId="urn:microsoft.com/office/officeart/2005/8/quickstyle/simple1" qsCatId="simple" csTypeId="urn:microsoft.com/office/officeart/2005/8/colors/accent2_4" csCatId="accent2" phldr="1"/>
      <dgm:spPr/>
    </dgm:pt>
    <dgm:pt modelId="{611A7E5C-1F18-4182-BD49-DC8421D3B3D5}">
      <dgm:prSet custT="1"/>
      <dgm:spPr/>
      <dgm:t>
        <a:bodyPr/>
        <a:lstStyle/>
        <a:p>
          <a:r>
            <a:rPr lang="zh-CN" altLang="en-US" sz="1600" dirty="0">
              <a:effectLst/>
            </a:rPr>
            <a:t>既不折不扣坚定贯彻，又创造性落实好中央决策部署</a:t>
          </a:r>
        </a:p>
      </dgm:t>
    </dgm:pt>
    <dgm:pt modelId="{822D527A-8FD8-41D6-AC59-8FABEADA92AD}" type="parTrans" cxnId="{1E9CE403-A825-41E0-89F1-DA16CB0F5942}">
      <dgm:prSet/>
      <dgm:spPr/>
      <dgm:t>
        <a:bodyPr/>
        <a:lstStyle/>
        <a:p>
          <a:endParaRPr lang="zh-CN" altLang="en-US"/>
        </a:p>
      </dgm:t>
    </dgm:pt>
    <dgm:pt modelId="{C147769D-73CB-4FA5-A6E3-383B33C4AD06}" type="sibTrans" cxnId="{1E9CE403-A825-41E0-89F1-DA16CB0F5942}">
      <dgm:prSet/>
      <dgm:spPr/>
      <dgm:t>
        <a:bodyPr/>
        <a:lstStyle/>
        <a:p>
          <a:endParaRPr lang="zh-CN" altLang="en-US"/>
        </a:p>
      </dgm:t>
    </dgm:pt>
    <dgm:pt modelId="{5C9A4150-3798-4A43-B030-5185E05BC737}">
      <dgm:prSet custT="1"/>
      <dgm:spPr/>
      <dgm:t>
        <a:bodyPr/>
        <a:lstStyle/>
        <a:p>
          <a:r>
            <a:rPr lang="zh-CN" altLang="en-US" sz="1600" dirty="0"/>
            <a:t>既稳字当头，又锐意进取</a:t>
          </a:r>
        </a:p>
      </dgm:t>
    </dgm:pt>
    <dgm:pt modelId="{85A018B6-5210-4B52-988E-29EA07BA0D47}" type="parTrans" cxnId="{A0CD0D6A-10CA-4240-B365-DBD5426937A8}">
      <dgm:prSet/>
      <dgm:spPr/>
      <dgm:t>
        <a:bodyPr/>
        <a:lstStyle/>
        <a:p>
          <a:endParaRPr lang="zh-CN" altLang="en-US"/>
        </a:p>
      </dgm:t>
    </dgm:pt>
    <dgm:pt modelId="{EA0FFDCA-25D4-4EBB-B220-9442FE9B900B}" type="sibTrans" cxnId="{A0CD0D6A-10CA-4240-B365-DBD5426937A8}">
      <dgm:prSet/>
      <dgm:spPr/>
      <dgm:t>
        <a:bodyPr/>
        <a:lstStyle/>
        <a:p>
          <a:endParaRPr lang="zh-CN" altLang="en-US"/>
        </a:p>
      </dgm:t>
    </dgm:pt>
    <dgm:pt modelId="{ACF7EE0E-6436-4131-A545-6CE4FB15994C}">
      <dgm:prSet custT="1"/>
      <dgm:spPr/>
      <dgm:t>
        <a:bodyPr/>
        <a:lstStyle/>
        <a:p>
          <a:r>
            <a:rPr lang="zh-CN" altLang="en-US" sz="1600" dirty="0"/>
            <a:t>既立足国内，又放眼国际</a:t>
          </a:r>
        </a:p>
      </dgm:t>
    </dgm:pt>
    <dgm:pt modelId="{C128EB43-C1D6-4834-A355-B8D8FFB818FE}" type="parTrans" cxnId="{239254AA-8D07-4E4C-99AD-2E268033C1C0}">
      <dgm:prSet/>
      <dgm:spPr/>
      <dgm:t>
        <a:bodyPr/>
        <a:lstStyle/>
        <a:p>
          <a:endParaRPr lang="zh-CN" altLang="en-US"/>
        </a:p>
      </dgm:t>
    </dgm:pt>
    <dgm:pt modelId="{407D413D-E4B9-494C-B8E6-8193DDD747BC}" type="sibTrans" cxnId="{239254AA-8D07-4E4C-99AD-2E268033C1C0}">
      <dgm:prSet/>
      <dgm:spPr/>
      <dgm:t>
        <a:bodyPr/>
        <a:lstStyle/>
        <a:p>
          <a:endParaRPr lang="zh-CN" altLang="en-US"/>
        </a:p>
      </dgm:t>
    </dgm:pt>
    <dgm:pt modelId="{D03F3ACD-333D-4AC5-8461-713FF46CC85B}">
      <dgm:prSet custT="1"/>
      <dgm:spPr/>
      <dgm:t>
        <a:bodyPr/>
        <a:lstStyle/>
        <a:p>
          <a:r>
            <a:rPr lang="zh-CN" altLang="en-US" sz="1600" dirty="0"/>
            <a:t>既加强顶层设计，又鼓励基层创新</a:t>
          </a:r>
        </a:p>
      </dgm:t>
    </dgm:pt>
    <dgm:pt modelId="{D7AA23EA-EB57-4553-ACCD-326AE1AE763A}" type="parTrans" cxnId="{07CF6D37-D48E-4C21-8E40-1AAC0A2E80E6}">
      <dgm:prSet/>
      <dgm:spPr/>
      <dgm:t>
        <a:bodyPr/>
        <a:lstStyle/>
        <a:p>
          <a:endParaRPr lang="zh-CN" altLang="en-US"/>
        </a:p>
      </dgm:t>
    </dgm:pt>
    <dgm:pt modelId="{5A7E71E8-A3D0-4230-851A-6348C429D375}" type="sibTrans" cxnId="{07CF6D37-D48E-4C21-8E40-1AAC0A2E80E6}">
      <dgm:prSet/>
      <dgm:spPr/>
      <dgm:t>
        <a:bodyPr/>
        <a:lstStyle/>
        <a:p>
          <a:endParaRPr lang="zh-CN" altLang="en-US"/>
        </a:p>
      </dgm:t>
    </dgm:pt>
    <dgm:pt modelId="{C8800E49-7927-4C42-893D-D4BD3D60EC18}" type="pres">
      <dgm:prSet presAssocID="{6DBC2893-CE76-4E65-82B3-084BD5BED47C}" presName="compositeShape" presStyleCnt="0">
        <dgm:presLayoutVars>
          <dgm:dir/>
          <dgm:resizeHandles/>
        </dgm:presLayoutVars>
      </dgm:prSet>
      <dgm:spPr/>
    </dgm:pt>
    <dgm:pt modelId="{5EB9B65A-F69E-4E45-853C-5FD72FF6E0A5}" type="pres">
      <dgm:prSet presAssocID="{6DBC2893-CE76-4E65-82B3-084BD5BED47C}" presName="pyramid" presStyleLbl="node1" presStyleIdx="0" presStyleCnt="1" custLinFactNeighborX="23175" custLinFactNeighborY="0"/>
      <dgm:spPr/>
    </dgm:pt>
    <dgm:pt modelId="{4BD52D61-A7E7-44B9-A820-1B9C28548359}" type="pres">
      <dgm:prSet presAssocID="{6DBC2893-CE76-4E65-82B3-084BD5BED47C}" presName="theList" presStyleCnt="0"/>
      <dgm:spPr/>
    </dgm:pt>
    <dgm:pt modelId="{6583AC5D-3354-41C9-A885-A246253DB955}" type="pres">
      <dgm:prSet presAssocID="{611A7E5C-1F18-4182-BD49-DC8421D3B3D5}" presName="aNode" presStyleLbl="fgAcc1" presStyleIdx="0" presStyleCnt="4" custLinFactNeighborX="40239" custLinFactNeighborY="-53097">
        <dgm:presLayoutVars>
          <dgm:bulletEnabled val="1"/>
        </dgm:presLayoutVars>
      </dgm:prSet>
      <dgm:spPr/>
    </dgm:pt>
    <dgm:pt modelId="{96ACE669-0B73-45D3-9D6D-4B2E2A3DCBC1}" type="pres">
      <dgm:prSet presAssocID="{611A7E5C-1F18-4182-BD49-DC8421D3B3D5}" presName="aSpace" presStyleCnt="0"/>
      <dgm:spPr/>
    </dgm:pt>
    <dgm:pt modelId="{5D96CE4C-41FC-4D56-BA1C-3D45E29DD68D}" type="pres">
      <dgm:prSet presAssocID="{5C9A4150-3798-4A43-B030-5185E05BC737}" presName="aNode" presStyleLbl="fgAcc1" presStyleIdx="1" presStyleCnt="4" custLinFactNeighborX="40239" custLinFactNeighborY="87677">
        <dgm:presLayoutVars>
          <dgm:bulletEnabled val="1"/>
        </dgm:presLayoutVars>
      </dgm:prSet>
      <dgm:spPr/>
    </dgm:pt>
    <dgm:pt modelId="{C148E916-51BF-494F-8EB6-8AECAC2A9C48}" type="pres">
      <dgm:prSet presAssocID="{5C9A4150-3798-4A43-B030-5185E05BC737}" presName="aSpace" presStyleCnt="0"/>
      <dgm:spPr/>
    </dgm:pt>
    <dgm:pt modelId="{FB9016EB-55AF-459E-8C0E-50438485D3E3}" type="pres">
      <dgm:prSet presAssocID="{D03F3ACD-333D-4AC5-8461-713FF46CC85B}" presName="aNode" presStyleLbl="fgAcc1" presStyleIdx="2" presStyleCnt="4" custLinFactNeighborX="40239">
        <dgm:presLayoutVars>
          <dgm:bulletEnabled val="1"/>
        </dgm:presLayoutVars>
      </dgm:prSet>
      <dgm:spPr/>
    </dgm:pt>
    <dgm:pt modelId="{D5F6C692-559A-4DCE-9F65-7211D121266E}" type="pres">
      <dgm:prSet presAssocID="{D03F3ACD-333D-4AC5-8461-713FF46CC85B}" presName="aSpace" presStyleCnt="0"/>
      <dgm:spPr/>
    </dgm:pt>
    <dgm:pt modelId="{53DAB0BB-DFC3-4B41-8691-1962AE566DDD}" type="pres">
      <dgm:prSet presAssocID="{ACF7EE0E-6436-4131-A545-6CE4FB15994C}" presName="aNode" presStyleLbl="fgAcc1" presStyleIdx="3" presStyleCnt="4" custLinFactNeighborX="40239" custLinFactNeighborY="-50422">
        <dgm:presLayoutVars>
          <dgm:bulletEnabled val="1"/>
        </dgm:presLayoutVars>
      </dgm:prSet>
      <dgm:spPr/>
    </dgm:pt>
    <dgm:pt modelId="{1ACA5C3F-AD36-4CC7-81B4-186F73C72CB8}" type="pres">
      <dgm:prSet presAssocID="{ACF7EE0E-6436-4131-A545-6CE4FB15994C}" presName="aSpace" presStyleCnt="0"/>
      <dgm:spPr/>
    </dgm:pt>
  </dgm:ptLst>
  <dgm:cxnLst>
    <dgm:cxn modelId="{1E9CE403-A825-41E0-89F1-DA16CB0F5942}" srcId="{6DBC2893-CE76-4E65-82B3-084BD5BED47C}" destId="{611A7E5C-1F18-4182-BD49-DC8421D3B3D5}" srcOrd="0" destOrd="0" parTransId="{822D527A-8FD8-41D6-AC59-8FABEADA92AD}" sibTransId="{C147769D-73CB-4FA5-A6E3-383B33C4AD06}"/>
    <dgm:cxn modelId="{07CF6D37-D48E-4C21-8E40-1AAC0A2E80E6}" srcId="{6DBC2893-CE76-4E65-82B3-084BD5BED47C}" destId="{D03F3ACD-333D-4AC5-8461-713FF46CC85B}" srcOrd="2" destOrd="0" parTransId="{D7AA23EA-EB57-4553-ACCD-326AE1AE763A}" sibTransId="{5A7E71E8-A3D0-4230-851A-6348C429D375}"/>
    <dgm:cxn modelId="{51B9F03B-7C3B-4489-ADDE-F8BB1BBE5818}" type="presOf" srcId="{611A7E5C-1F18-4182-BD49-DC8421D3B3D5}" destId="{6583AC5D-3354-41C9-A885-A246253DB955}" srcOrd="0" destOrd="0" presId="urn:microsoft.com/office/officeart/2005/8/layout/pyramid2"/>
    <dgm:cxn modelId="{A0CD0D6A-10CA-4240-B365-DBD5426937A8}" srcId="{6DBC2893-CE76-4E65-82B3-084BD5BED47C}" destId="{5C9A4150-3798-4A43-B030-5185E05BC737}" srcOrd="1" destOrd="0" parTransId="{85A018B6-5210-4B52-988E-29EA07BA0D47}" sibTransId="{EA0FFDCA-25D4-4EBB-B220-9442FE9B900B}"/>
    <dgm:cxn modelId="{E39D0279-0E95-4C16-9E95-49D42ABC3BFD}" type="presOf" srcId="{D03F3ACD-333D-4AC5-8461-713FF46CC85B}" destId="{FB9016EB-55AF-459E-8C0E-50438485D3E3}" srcOrd="0" destOrd="0" presId="urn:microsoft.com/office/officeart/2005/8/layout/pyramid2"/>
    <dgm:cxn modelId="{239254AA-8D07-4E4C-99AD-2E268033C1C0}" srcId="{6DBC2893-CE76-4E65-82B3-084BD5BED47C}" destId="{ACF7EE0E-6436-4131-A545-6CE4FB15994C}" srcOrd="3" destOrd="0" parTransId="{C128EB43-C1D6-4834-A355-B8D8FFB818FE}" sibTransId="{407D413D-E4B9-494C-B8E6-8193DDD747BC}"/>
    <dgm:cxn modelId="{AB3C57D4-0DD6-46D9-A467-D8434F030C83}" type="presOf" srcId="{5C9A4150-3798-4A43-B030-5185E05BC737}" destId="{5D96CE4C-41FC-4D56-BA1C-3D45E29DD68D}" srcOrd="0" destOrd="0" presId="urn:microsoft.com/office/officeart/2005/8/layout/pyramid2"/>
    <dgm:cxn modelId="{0F867DDA-F4A9-4B48-84D8-FD46C506AD68}" type="presOf" srcId="{ACF7EE0E-6436-4131-A545-6CE4FB15994C}" destId="{53DAB0BB-DFC3-4B41-8691-1962AE566DDD}" srcOrd="0" destOrd="0" presId="urn:microsoft.com/office/officeart/2005/8/layout/pyramid2"/>
    <dgm:cxn modelId="{1D1A1FE1-E8CE-41D8-88D0-98B738C549C5}" type="presOf" srcId="{6DBC2893-CE76-4E65-82B3-084BD5BED47C}" destId="{C8800E49-7927-4C42-893D-D4BD3D60EC18}" srcOrd="0" destOrd="0" presId="urn:microsoft.com/office/officeart/2005/8/layout/pyramid2"/>
    <dgm:cxn modelId="{2B22628F-7665-40F0-B128-48D39A466661}" type="presParOf" srcId="{C8800E49-7927-4C42-893D-D4BD3D60EC18}" destId="{5EB9B65A-F69E-4E45-853C-5FD72FF6E0A5}" srcOrd="0" destOrd="0" presId="urn:microsoft.com/office/officeart/2005/8/layout/pyramid2"/>
    <dgm:cxn modelId="{3AE46C7F-4C86-433C-B5E1-9728376055CA}" type="presParOf" srcId="{C8800E49-7927-4C42-893D-D4BD3D60EC18}" destId="{4BD52D61-A7E7-44B9-A820-1B9C28548359}" srcOrd="1" destOrd="0" presId="urn:microsoft.com/office/officeart/2005/8/layout/pyramid2"/>
    <dgm:cxn modelId="{D9E264E7-DD71-4961-8A14-358D775717F1}" type="presParOf" srcId="{4BD52D61-A7E7-44B9-A820-1B9C28548359}" destId="{6583AC5D-3354-41C9-A885-A246253DB955}" srcOrd="0" destOrd="0" presId="urn:microsoft.com/office/officeart/2005/8/layout/pyramid2"/>
    <dgm:cxn modelId="{CFE1A4CC-38A4-4FDB-8C97-8583D612E168}" type="presParOf" srcId="{4BD52D61-A7E7-44B9-A820-1B9C28548359}" destId="{96ACE669-0B73-45D3-9D6D-4B2E2A3DCBC1}" srcOrd="1" destOrd="0" presId="urn:microsoft.com/office/officeart/2005/8/layout/pyramid2"/>
    <dgm:cxn modelId="{D7D08CA3-7C63-416A-B99D-65C471FF781F}" type="presParOf" srcId="{4BD52D61-A7E7-44B9-A820-1B9C28548359}" destId="{5D96CE4C-41FC-4D56-BA1C-3D45E29DD68D}" srcOrd="2" destOrd="0" presId="urn:microsoft.com/office/officeart/2005/8/layout/pyramid2"/>
    <dgm:cxn modelId="{C4BE0945-1D68-4901-A669-6F9D819E74DC}" type="presParOf" srcId="{4BD52D61-A7E7-44B9-A820-1B9C28548359}" destId="{C148E916-51BF-494F-8EB6-8AECAC2A9C48}" srcOrd="3" destOrd="0" presId="urn:microsoft.com/office/officeart/2005/8/layout/pyramid2"/>
    <dgm:cxn modelId="{876CF585-10C2-49F9-8000-6A52139EFA9B}" type="presParOf" srcId="{4BD52D61-A7E7-44B9-A820-1B9C28548359}" destId="{FB9016EB-55AF-459E-8C0E-50438485D3E3}" srcOrd="4" destOrd="0" presId="urn:microsoft.com/office/officeart/2005/8/layout/pyramid2"/>
    <dgm:cxn modelId="{9D5BDF40-3B2C-4FB0-8190-6D226DF3F0D2}" type="presParOf" srcId="{4BD52D61-A7E7-44B9-A820-1B9C28548359}" destId="{D5F6C692-559A-4DCE-9F65-7211D121266E}" srcOrd="5" destOrd="0" presId="urn:microsoft.com/office/officeart/2005/8/layout/pyramid2"/>
    <dgm:cxn modelId="{C5A46C31-5648-4471-BD86-797C6543FBC3}" type="presParOf" srcId="{4BD52D61-A7E7-44B9-A820-1B9C28548359}" destId="{53DAB0BB-DFC3-4B41-8691-1962AE566DDD}" srcOrd="6" destOrd="0" presId="urn:microsoft.com/office/officeart/2005/8/layout/pyramid2"/>
    <dgm:cxn modelId="{AF810871-5CC6-4757-BFDD-016F506AE3C9}" type="presParOf" srcId="{4BD52D61-A7E7-44B9-A820-1B9C28548359}" destId="{1ACA5C3F-AD36-4CC7-81B4-186F73C72CB8}"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D5A9C-A6B8-446E-BF58-40E91E7DC4AE}">
      <dsp:nvSpPr>
        <dsp:cNvPr id="0" name=""/>
        <dsp:cNvSpPr/>
      </dsp:nvSpPr>
      <dsp:spPr>
        <a:xfrm>
          <a:off x="0" y="0"/>
          <a:ext cx="2655093" cy="4810090"/>
        </a:xfrm>
        <a:prstGeom prst="roundRect">
          <a:avLst>
            <a:gd name="adj" fmla="val 10000"/>
          </a:avLst>
        </a:prstGeom>
        <a:solidFill>
          <a:schemeClr val="accent2"/>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zh-CN" altLang="en-US" sz="3100" kern="1200"/>
            <a:t>税收收入规模不断扩大</a:t>
          </a:r>
        </a:p>
      </dsp:txBody>
      <dsp:txXfrm>
        <a:off x="0" y="1924036"/>
        <a:ext cx="2655093" cy="1924036"/>
      </dsp:txXfrm>
    </dsp:sp>
    <dsp:sp modelId="{41A445F0-37A2-4AF6-BD4D-0AE569D00821}">
      <dsp:nvSpPr>
        <dsp:cNvPr id="0" name=""/>
        <dsp:cNvSpPr/>
      </dsp:nvSpPr>
      <dsp:spPr>
        <a:xfrm>
          <a:off x="528373" y="288605"/>
          <a:ext cx="1601759" cy="16017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a:ln/>
        <a:effectLst/>
      </dsp:spPr>
      <dsp:style>
        <a:lnRef idx="2">
          <a:scrgbClr r="0" g="0" b="0"/>
        </a:lnRef>
        <a:fillRef idx="1">
          <a:scrgbClr r="0" g="0" b="0"/>
        </a:fillRef>
        <a:effectRef idx="0">
          <a:scrgbClr r="0" g="0" b="0"/>
        </a:effectRef>
        <a:fontRef idx="minor"/>
      </dsp:style>
    </dsp:sp>
    <dsp:sp modelId="{CEB7DB1E-D411-413B-8134-5293D03DF8D1}">
      <dsp:nvSpPr>
        <dsp:cNvPr id="0" name=""/>
        <dsp:cNvSpPr/>
      </dsp:nvSpPr>
      <dsp:spPr>
        <a:xfrm>
          <a:off x="2736453" y="0"/>
          <a:ext cx="2655093" cy="4810090"/>
        </a:xfrm>
        <a:prstGeom prst="roundRect">
          <a:avLst>
            <a:gd name="adj" fmla="val 10000"/>
          </a:avLst>
        </a:prstGeom>
        <a:solidFill>
          <a:schemeClr val="accent2"/>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经济税收</a:t>
          </a:r>
          <a:endParaRPr lang="en-US" altLang="zh-CN" sz="3100" kern="1200" dirty="0"/>
        </a:p>
        <a:p>
          <a:pPr marL="0" lvl="0" indent="0" algn="ctr" defTabSz="1377950">
            <a:lnSpc>
              <a:spcPct val="90000"/>
            </a:lnSpc>
            <a:spcBef>
              <a:spcPct val="0"/>
            </a:spcBef>
            <a:spcAft>
              <a:spcPct val="35000"/>
            </a:spcAft>
            <a:buNone/>
          </a:pPr>
          <a:r>
            <a:rPr lang="zh-CN" altLang="en-US" sz="3100" kern="1200" dirty="0"/>
            <a:t>协调发展</a:t>
          </a:r>
        </a:p>
      </dsp:txBody>
      <dsp:txXfrm>
        <a:off x="2736453" y="1924036"/>
        <a:ext cx="2655093" cy="1924036"/>
      </dsp:txXfrm>
    </dsp:sp>
    <dsp:sp modelId="{55CD927A-DC4C-4564-8D1C-60E99213C641}">
      <dsp:nvSpPr>
        <dsp:cNvPr id="0" name=""/>
        <dsp:cNvSpPr/>
      </dsp:nvSpPr>
      <dsp:spPr>
        <a:xfrm>
          <a:off x="3263120" y="288605"/>
          <a:ext cx="1601759" cy="16017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a:ln/>
        <a:effectLst/>
      </dsp:spPr>
      <dsp:style>
        <a:lnRef idx="2">
          <a:scrgbClr r="0" g="0" b="0"/>
        </a:lnRef>
        <a:fillRef idx="1">
          <a:scrgbClr r="0" g="0" b="0"/>
        </a:fillRef>
        <a:effectRef idx="0">
          <a:scrgbClr r="0" g="0" b="0"/>
        </a:effectRef>
        <a:fontRef idx="minor"/>
      </dsp:style>
    </dsp:sp>
    <dsp:sp modelId="{E0B525A1-37BF-476A-898B-EFF607A0F49B}">
      <dsp:nvSpPr>
        <dsp:cNvPr id="0" name=""/>
        <dsp:cNvSpPr/>
      </dsp:nvSpPr>
      <dsp:spPr>
        <a:xfrm>
          <a:off x="5471199" y="0"/>
          <a:ext cx="2655093" cy="4810090"/>
        </a:xfrm>
        <a:prstGeom prst="roundRect">
          <a:avLst>
            <a:gd name="adj" fmla="val 10000"/>
          </a:avLst>
        </a:prstGeom>
        <a:solidFill>
          <a:schemeClr val="accent2"/>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税收结构</a:t>
          </a:r>
          <a:endParaRPr lang="en-US" altLang="zh-CN" sz="3100" kern="1200" dirty="0"/>
        </a:p>
        <a:p>
          <a:pPr marL="0" lvl="0" indent="0" algn="ctr" defTabSz="1377950">
            <a:lnSpc>
              <a:spcPct val="90000"/>
            </a:lnSpc>
            <a:spcBef>
              <a:spcPct val="0"/>
            </a:spcBef>
            <a:spcAft>
              <a:spcPct val="35000"/>
            </a:spcAft>
            <a:buNone/>
          </a:pPr>
          <a:r>
            <a:rPr lang="zh-CN" altLang="en-US" sz="3100" kern="1200" dirty="0"/>
            <a:t>不断优化</a:t>
          </a:r>
        </a:p>
      </dsp:txBody>
      <dsp:txXfrm>
        <a:off x="5471199" y="1924036"/>
        <a:ext cx="2655093" cy="1924036"/>
      </dsp:txXfrm>
    </dsp:sp>
    <dsp:sp modelId="{CBA2BBD0-3786-42C1-BEB9-C275E1BB6BC8}">
      <dsp:nvSpPr>
        <dsp:cNvPr id="0" name=""/>
        <dsp:cNvSpPr/>
      </dsp:nvSpPr>
      <dsp:spPr>
        <a:xfrm>
          <a:off x="5997866" y="288605"/>
          <a:ext cx="1601759" cy="16017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a:ln/>
        <a:effectLst/>
      </dsp:spPr>
      <dsp:style>
        <a:lnRef idx="2">
          <a:scrgbClr r="0" g="0" b="0"/>
        </a:lnRef>
        <a:fillRef idx="1">
          <a:scrgbClr r="0" g="0" b="0"/>
        </a:fillRef>
        <a:effectRef idx="0">
          <a:scrgbClr r="0" g="0" b="0"/>
        </a:effectRef>
        <a:fontRef idx="minor"/>
      </dsp:style>
    </dsp:sp>
    <dsp:sp modelId="{1D364C90-8A73-4F75-9CEE-0F9AAFCF468C}">
      <dsp:nvSpPr>
        <dsp:cNvPr id="0" name=""/>
        <dsp:cNvSpPr/>
      </dsp:nvSpPr>
      <dsp:spPr>
        <a:xfrm>
          <a:off x="325119" y="3848072"/>
          <a:ext cx="7477760" cy="721513"/>
        </a:xfrm>
        <a:prstGeom prst="leftRightArrow">
          <a:avLst/>
        </a:prstGeom>
        <a:solidFill>
          <a:schemeClr val="accent1">
            <a:tint val="60000"/>
            <a:hueOff val="0"/>
            <a:satOff val="0"/>
            <a:lumOff val="0"/>
            <a:alphaOff val="0"/>
          </a:schemeClr>
        </a:solidFill>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79488-8BA9-4AD4-96DA-97EC3494BFC4}">
      <dsp:nvSpPr>
        <dsp:cNvPr id="0" name=""/>
        <dsp:cNvSpPr/>
      </dsp:nvSpPr>
      <dsp:spPr>
        <a:xfrm>
          <a:off x="1420837" y="415741"/>
          <a:ext cx="2775105" cy="2775105"/>
        </a:xfrm>
        <a:prstGeom prst="blockArc">
          <a:avLst>
            <a:gd name="adj1" fmla="val 90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2F5578-5AB3-4F89-A304-DB360852B05F}">
      <dsp:nvSpPr>
        <dsp:cNvPr id="0" name=""/>
        <dsp:cNvSpPr/>
      </dsp:nvSpPr>
      <dsp:spPr>
        <a:xfrm>
          <a:off x="1420837" y="415741"/>
          <a:ext cx="2775105" cy="2775105"/>
        </a:xfrm>
        <a:prstGeom prst="blockArc">
          <a:avLst>
            <a:gd name="adj1" fmla="val 1800000"/>
            <a:gd name="adj2" fmla="val 90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D0EA8C-9625-4D4C-8E97-A973A9980CC1}">
      <dsp:nvSpPr>
        <dsp:cNvPr id="0" name=""/>
        <dsp:cNvSpPr/>
      </dsp:nvSpPr>
      <dsp:spPr>
        <a:xfrm>
          <a:off x="1420837" y="415741"/>
          <a:ext cx="2775105" cy="2775105"/>
        </a:xfrm>
        <a:prstGeom prst="blockArc">
          <a:avLst>
            <a:gd name="adj1" fmla="val 16200000"/>
            <a:gd name="adj2" fmla="val 1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28188B-0A1F-4891-B4C4-F8BEB499A244}">
      <dsp:nvSpPr>
        <dsp:cNvPr id="0" name=""/>
        <dsp:cNvSpPr/>
      </dsp:nvSpPr>
      <dsp:spPr>
        <a:xfrm>
          <a:off x="2169371" y="1164275"/>
          <a:ext cx="1278036" cy="1278036"/>
        </a:xfrm>
        <a:prstGeom prst="ellipse">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kern="1200" dirty="0"/>
            <a:t>全面推行“三项制度”</a:t>
          </a:r>
        </a:p>
      </dsp:txBody>
      <dsp:txXfrm>
        <a:off x="2356535" y="1351439"/>
        <a:ext cx="903708" cy="903708"/>
      </dsp:txXfrm>
    </dsp:sp>
    <dsp:sp modelId="{70803E68-C527-4CB9-B8D0-C973F79C6489}">
      <dsp:nvSpPr>
        <dsp:cNvPr id="0" name=""/>
        <dsp:cNvSpPr/>
      </dsp:nvSpPr>
      <dsp:spPr>
        <a:xfrm>
          <a:off x="2361077" y="635"/>
          <a:ext cx="894625" cy="894625"/>
        </a:xfrm>
        <a:prstGeom prst="ellipse">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行政执法公示</a:t>
          </a:r>
        </a:p>
      </dsp:txBody>
      <dsp:txXfrm>
        <a:off x="2492092" y="131650"/>
        <a:ext cx="632595" cy="632595"/>
      </dsp:txXfrm>
    </dsp:sp>
    <dsp:sp modelId="{D052F73A-28F5-47AD-B1BA-5F2E4A6CC848}">
      <dsp:nvSpPr>
        <dsp:cNvPr id="0" name=""/>
        <dsp:cNvSpPr/>
      </dsp:nvSpPr>
      <dsp:spPr>
        <a:xfrm>
          <a:off x="3534841" y="2033654"/>
          <a:ext cx="894625" cy="894625"/>
        </a:xfrm>
        <a:prstGeom prst="ellipse">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执法全过程记录</a:t>
          </a:r>
        </a:p>
      </dsp:txBody>
      <dsp:txXfrm>
        <a:off x="3665856" y="2164669"/>
        <a:ext cx="632595" cy="632595"/>
      </dsp:txXfrm>
    </dsp:sp>
    <dsp:sp modelId="{4BD498DD-C07B-49B0-9C1B-B0EB13FDC824}">
      <dsp:nvSpPr>
        <dsp:cNvPr id="0" name=""/>
        <dsp:cNvSpPr/>
      </dsp:nvSpPr>
      <dsp:spPr>
        <a:xfrm>
          <a:off x="1187312" y="2033654"/>
          <a:ext cx="894625" cy="894625"/>
        </a:xfrm>
        <a:prstGeom prst="ellipse">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CN" altLang="en-US" sz="1100" kern="1200" dirty="0"/>
            <a:t>重大执法决定法制审核</a:t>
          </a:r>
        </a:p>
      </dsp:txBody>
      <dsp:txXfrm>
        <a:off x="1318327" y="2164669"/>
        <a:ext cx="632595" cy="6325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999CD-47E3-426D-B6DB-DD39F4B560E5}">
      <dsp:nvSpPr>
        <dsp:cNvPr id="0" name=""/>
        <dsp:cNvSpPr/>
      </dsp:nvSpPr>
      <dsp:spPr>
        <a:xfrm>
          <a:off x="1513854" y="2165427"/>
          <a:ext cx="1396340" cy="1396340"/>
        </a:xfrm>
        <a:prstGeom prst="ellipse">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税收制度体系</a:t>
          </a:r>
        </a:p>
      </dsp:txBody>
      <dsp:txXfrm>
        <a:off x="1718343" y="2369916"/>
        <a:ext cx="987362" cy="987362"/>
      </dsp:txXfrm>
    </dsp:sp>
    <dsp:sp modelId="{4545C53B-130A-4F38-8E07-01F7B9CC13F6}">
      <dsp:nvSpPr>
        <dsp:cNvPr id="0" name=""/>
        <dsp:cNvSpPr/>
      </dsp:nvSpPr>
      <dsp:spPr>
        <a:xfrm rot="12900000">
          <a:off x="562669" y="1903792"/>
          <a:ext cx="1125563" cy="3979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D2AE39-BF30-47B2-BB97-295DC3D18E69}">
      <dsp:nvSpPr>
        <dsp:cNvPr id="0" name=""/>
        <dsp:cNvSpPr/>
      </dsp:nvSpPr>
      <dsp:spPr>
        <a:xfrm>
          <a:off x="1185" y="1249362"/>
          <a:ext cx="1326523" cy="1061218"/>
        </a:xfrm>
        <a:prstGeom prst="roundRect">
          <a:avLst>
            <a:gd name="adj" fmla="val 1000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税法统一</a:t>
          </a:r>
        </a:p>
      </dsp:txBody>
      <dsp:txXfrm>
        <a:off x="32267" y="1280444"/>
        <a:ext cx="1264359" cy="999054"/>
      </dsp:txXfrm>
    </dsp:sp>
    <dsp:sp modelId="{7DAE3D46-D813-4E7B-B65C-6371ED2AB1C6}">
      <dsp:nvSpPr>
        <dsp:cNvPr id="0" name=""/>
        <dsp:cNvSpPr/>
      </dsp:nvSpPr>
      <dsp:spPr>
        <a:xfrm rot="16200000">
          <a:off x="1649243" y="1338157"/>
          <a:ext cx="1125563" cy="3979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94DB30-4A29-4741-A608-F8829F04EB41}">
      <dsp:nvSpPr>
        <dsp:cNvPr id="0" name=""/>
        <dsp:cNvSpPr/>
      </dsp:nvSpPr>
      <dsp:spPr>
        <a:xfrm>
          <a:off x="1548763" y="443745"/>
          <a:ext cx="1326523" cy="1061218"/>
        </a:xfrm>
        <a:prstGeom prst="roundRect">
          <a:avLst>
            <a:gd name="adj" fmla="val 1000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税负公平</a:t>
          </a:r>
        </a:p>
      </dsp:txBody>
      <dsp:txXfrm>
        <a:off x="1579845" y="474827"/>
        <a:ext cx="1264359" cy="999054"/>
      </dsp:txXfrm>
    </dsp:sp>
    <dsp:sp modelId="{FA80F519-83AC-474C-9F6A-77231DA5ED28}">
      <dsp:nvSpPr>
        <dsp:cNvPr id="0" name=""/>
        <dsp:cNvSpPr/>
      </dsp:nvSpPr>
      <dsp:spPr>
        <a:xfrm rot="19500000">
          <a:off x="2735816" y="1903792"/>
          <a:ext cx="1125563" cy="39795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191158-126A-43E2-9BA9-B4835AE83F7E}">
      <dsp:nvSpPr>
        <dsp:cNvPr id="0" name=""/>
        <dsp:cNvSpPr/>
      </dsp:nvSpPr>
      <dsp:spPr>
        <a:xfrm>
          <a:off x="3096340" y="1249362"/>
          <a:ext cx="1326523" cy="1061218"/>
        </a:xfrm>
        <a:prstGeom prst="roundRect">
          <a:avLst>
            <a:gd name="adj" fmla="val 1000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调节有度</a:t>
          </a:r>
        </a:p>
      </dsp:txBody>
      <dsp:txXfrm>
        <a:off x="3127422" y="1280444"/>
        <a:ext cx="1264359" cy="9990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E0CDE-8BEF-4EF1-B8CC-FBECCBEDB0D2}">
      <dsp:nvSpPr>
        <dsp:cNvPr id="0" name=""/>
        <dsp:cNvSpPr/>
      </dsp:nvSpPr>
      <dsp:spPr>
        <a:xfrm>
          <a:off x="4" y="0"/>
          <a:ext cx="8127995"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5F3D01-2343-4C98-8AD5-EB6962E496E7}">
      <dsp:nvSpPr>
        <dsp:cNvPr id="0" name=""/>
        <dsp:cNvSpPr/>
      </dsp:nvSpPr>
      <dsp:spPr>
        <a:xfrm>
          <a:off x="2778" y="1625600"/>
          <a:ext cx="1804987" cy="2167466"/>
        </a:xfrm>
        <a:prstGeom prst="roundRect">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u="none" kern="1200" dirty="0">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rPr>
            <a:t>第一阶段：</a:t>
          </a:r>
          <a:r>
            <a:rPr lang="zh-CN" altLang="en-US" sz="1800" kern="1200" dirty="0"/>
            <a:t>初步建立适应改革开放需要的税收制度</a:t>
          </a:r>
        </a:p>
      </dsp:txBody>
      <dsp:txXfrm>
        <a:off x="90890" y="1713712"/>
        <a:ext cx="1628763" cy="1991242"/>
      </dsp:txXfrm>
    </dsp:sp>
    <dsp:sp modelId="{8BBC4CBD-6AA8-4CCD-9B58-EA7B7071E7EF}">
      <dsp:nvSpPr>
        <dsp:cNvPr id="0" name=""/>
        <dsp:cNvSpPr/>
      </dsp:nvSpPr>
      <dsp:spPr>
        <a:xfrm>
          <a:off x="2108596" y="1625600"/>
          <a:ext cx="1804987" cy="2167466"/>
        </a:xfrm>
        <a:prstGeom prst="roundRect">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u="none" kern="1200" dirty="0">
              <a:solidFill>
                <a:srgbClr val="FFFF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cs typeface="+mn-cs"/>
            </a:rPr>
            <a:t>第二阶段：</a:t>
          </a:r>
          <a:r>
            <a:rPr lang="zh-CN" altLang="en-US" sz="1800" kern="1200" dirty="0"/>
            <a:t>建立与社会主义市场经济体制相适应的税制体系</a:t>
          </a:r>
        </a:p>
      </dsp:txBody>
      <dsp:txXfrm>
        <a:off x="2196708" y="1713712"/>
        <a:ext cx="1628763" cy="1991242"/>
      </dsp:txXfrm>
    </dsp:sp>
    <dsp:sp modelId="{3300654D-EB23-4F5B-84C8-E0CC46D64BEE}">
      <dsp:nvSpPr>
        <dsp:cNvPr id="0" name=""/>
        <dsp:cNvSpPr/>
      </dsp:nvSpPr>
      <dsp:spPr>
        <a:xfrm>
          <a:off x="4214415" y="1625600"/>
          <a:ext cx="1804987" cy="2167466"/>
        </a:xfrm>
        <a:prstGeom prst="roundRect">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u="none" kern="1200" dirty="0">
              <a:solidFill>
                <a:srgbClr val="FFFF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cs typeface="+mn-cs"/>
            </a:rPr>
            <a:t>第三阶段：</a:t>
          </a:r>
          <a:r>
            <a:rPr lang="zh-CN" altLang="en-US" sz="1800" kern="1200" dirty="0"/>
            <a:t>不断完善与社会主义市场经济体制相适应的税制体系</a:t>
          </a:r>
        </a:p>
      </dsp:txBody>
      <dsp:txXfrm>
        <a:off x="4302527" y="1713712"/>
        <a:ext cx="1628763" cy="1991242"/>
      </dsp:txXfrm>
    </dsp:sp>
    <dsp:sp modelId="{563E8A75-6C43-45FF-A22E-7AE56334664B}">
      <dsp:nvSpPr>
        <dsp:cNvPr id="0" name=""/>
        <dsp:cNvSpPr/>
      </dsp:nvSpPr>
      <dsp:spPr>
        <a:xfrm>
          <a:off x="6320234" y="1625600"/>
          <a:ext cx="1804987" cy="2167466"/>
        </a:xfrm>
        <a:prstGeom prst="roundRect">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u="none" kern="1200" dirty="0">
              <a:solidFill>
                <a:srgbClr val="FFFFFF"/>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cs typeface="+mn-cs"/>
            </a:rPr>
            <a:t>第四阶段：</a:t>
          </a:r>
          <a:r>
            <a:rPr lang="zh-CN" altLang="en-US" sz="1800" kern="1200" dirty="0"/>
            <a:t>与推进国家治理体系和治理能力现代化相适应的税制改革进入快车道</a:t>
          </a:r>
        </a:p>
      </dsp:txBody>
      <dsp:txXfrm>
        <a:off x="6408346" y="1713712"/>
        <a:ext cx="1628763" cy="1991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D726A-F42E-4F55-BB7C-289DCFC71A37}">
      <dsp:nvSpPr>
        <dsp:cNvPr id="0" name=""/>
        <dsp:cNvSpPr/>
      </dsp:nvSpPr>
      <dsp:spPr>
        <a:xfrm>
          <a:off x="600568" y="370783"/>
          <a:ext cx="2471838" cy="2471838"/>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520E88-4342-4D6C-881D-E4A06536672C}">
      <dsp:nvSpPr>
        <dsp:cNvPr id="0" name=""/>
        <dsp:cNvSpPr/>
      </dsp:nvSpPr>
      <dsp:spPr>
        <a:xfrm>
          <a:off x="600568" y="370783"/>
          <a:ext cx="2471838" cy="2471838"/>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C705DC-F490-4D4F-AD24-3CED8A85DC09}">
      <dsp:nvSpPr>
        <dsp:cNvPr id="0" name=""/>
        <dsp:cNvSpPr/>
      </dsp:nvSpPr>
      <dsp:spPr>
        <a:xfrm>
          <a:off x="600568" y="370783"/>
          <a:ext cx="2471838" cy="2471838"/>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76A23A-45E7-4B6D-8481-868EDEA15314}">
      <dsp:nvSpPr>
        <dsp:cNvPr id="0" name=""/>
        <dsp:cNvSpPr/>
      </dsp:nvSpPr>
      <dsp:spPr>
        <a:xfrm>
          <a:off x="600568" y="370783"/>
          <a:ext cx="2471838" cy="2471838"/>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9C976D-AD0D-4D13-9337-D6DC170ABDEA}">
      <dsp:nvSpPr>
        <dsp:cNvPr id="0" name=""/>
        <dsp:cNvSpPr/>
      </dsp:nvSpPr>
      <dsp:spPr>
        <a:xfrm>
          <a:off x="1267163" y="1037378"/>
          <a:ext cx="1138648" cy="1138648"/>
        </a:xfrm>
        <a:prstGeom prst="ellipse">
          <a:avLst/>
        </a:prstGeom>
        <a:solidFill>
          <a:schemeClr val="accent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a:t>
          </a:r>
          <a:r>
            <a:rPr lang="en-US" altLang="zh-CN" sz="2200" kern="1200" dirty="0"/>
            <a:t>3+7</a:t>
          </a:r>
          <a:r>
            <a:rPr lang="zh-CN" altLang="en-US" sz="2200" kern="1200" dirty="0"/>
            <a:t>”试点</a:t>
          </a:r>
        </a:p>
      </dsp:txBody>
      <dsp:txXfrm>
        <a:off x="1433914" y="1204129"/>
        <a:ext cx="805146" cy="805146"/>
      </dsp:txXfrm>
    </dsp:sp>
    <dsp:sp modelId="{F87548EE-060C-4B35-9206-FBCF5F84C720}">
      <dsp:nvSpPr>
        <dsp:cNvPr id="0" name=""/>
        <dsp:cNvSpPr/>
      </dsp:nvSpPr>
      <dsp:spPr>
        <a:xfrm>
          <a:off x="1437960" y="950"/>
          <a:ext cx="797053" cy="797053"/>
        </a:xfrm>
        <a:prstGeom prst="ellipse">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交通运输业</a:t>
          </a:r>
        </a:p>
      </dsp:txBody>
      <dsp:txXfrm>
        <a:off x="1554686" y="117676"/>
        <a:ext cx="563601" cy="563601"/>
      </dsp:txXfrm>
    </dsp:sp>
    <dsp:sp modelId="{9BD62BA5-6FF6-46B8-B45A-CCC71C560106}">
      <dsp:nvSpPr>
        <dsp:cNvPr id="0" name=""/>
        <dsp:cNvSpPr/>
      </dsp:nvSpPr>
      <dsp:spPr>
        <a:xfrm>
          <a:off x="2556947" y="1208175"/>
          <a:ext cx="973529" cy="797053"/>
        </a:xfrm>
        <a:prstGeom prst="ellipse">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7</a:t>
          </a:r>
          <a:r>
            <a:rPr lang="zh-CN" altLang="en-US" sz="1400" kern="1200" dirty="0"/>
            <a:t>个现代服务业</a:t>
          </a:r>
        </a:p>
      </dsp:txBody>
      <dsp:txXfrm>
        <a:off x="2699517" y="1324901"/>
        <a:ext cx="688389" cy="563601"/>
      </dsp:txXfrm>
    </dsp:sp>
    <dsp:sp modelId="{C15D0663-B95C-4346-A4D3-615D2BF9262E}">
      <dsp:nvSpPr>
        <dsp:cNvPr id="0" name=""/>
        <dsp:cNvSpPr/>
      </dsp:nvSpPr>
      <dsp:spPr>
        <a:xfrm>
          <a:off x="1437960" y="2415400"/>
          <a:ext cx="797053" cy="797053"/>
        </a:xfrm>
        <a:prstGeom prst="ellipse">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电信业</a:t>
          </a:r>
        </a:p>
      </dsp:txBody>
      <dsp:txXfrm>
        <a:off x="1554686" y="2532126"/>
        <a:ext cx="563601" cy="563601"/>
      </dsp:txXfrm>
    </dsp:sp>
    <dsp:sp modelId="{80D2675B-0BB5-4CCF-BE93-24F1308B14AF}">
      <dsp:nvSpPr>
        <dsp:cNvPr id="0" name=""/>
        <dsp:cNvSpPr/>
      </dsp:nvSpPr>
      <dsp:spPr>
        <a:xfrm>
          <a:off x="230735" y="1208175"/>
          <a:ext cx="797053" cy="797053"/>
        </a:xfrm>
        <a:prstGeom prst="ellipse">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邮政服务业</a:t>
          </a:r>
        </a:p>
      </dsp:txBody>
      <dsp:txXfrm>
        <a:off x="347461" y="1324901"/>
        <a:ext cx="563601" cy="5636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D726A-F42E-4F55-BB7C-289DCFC71A37}">
      <dsp:nvSpPr>
        <dsp:cNvPr id="0" name=""/>
        <dsp:cNvSpPr/>
      </dsp:nvSpPr>
      <dsp:spPr>
        <a:xfrm>
          <a:off x="600568" y="370783"/>
          <a:ext cx="2471838" cy="2471838"/>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520E88-4342-4D6C-881D-E4A06536672C}">
      <dsp:nvSpPr>
        <dsp:cNvPr id="0" name=""/>
        <dsp:cNvSpPr/>
      </dsp:nvSpPr>
      <dsp:spPr>
        <a:xfrm>
          <a:off x="600568" y="370783"/>
          <a:ext cx="2471838" cy="2471838"/>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C705DC-F490-4D4F-AD24-3CED8A85DC09}">
      <dsp:nvSpPr>
        <dsp:cNvPr id="0" name=""/>
        <dsp:cNvSpPr/>
      </dsp:nvSpPr>
      <dsp:spPr>
        <a:xfrm>
          <a:off x="600568" y="370783"/>
          <a:ext cx="2471838" cy="2471838"/>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76A23A-45E7-4B6D-8481-868EDEA15314}">
      <dsp:nvSpPr>
        <dsp:cNvPr id="0" name=""/>
        <dsp:cNvSpPr/>
      </dsp:nvSpPr>
      <dsp:spPr>
        <a:xfrm>
          <a:off x="600568" y="370783"/>
          <a:ext cx="2471838" cy="2471838"/>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9C976D-AD0D-4D13-9337-D6DC170ABDEA}">
      <dsp:nvSpPr>
        <dsp:cNvPr id="0" name=""/>
        <dsp:cNvSpPr/>
      </dsp:nvSpPr>
      <dsp:spPr>
        <a:xfrm>
          <a:off x="1267163" y="1037378"/>
          <a:ext cx="1138648" cy="1138648"/>
        </a:xfrm>
        <a:prstGeom prst="ellipse">
          <a:avLst/>
        </a:prstGeom>
        <a:solidFill>
          <a:schemeClr val="accent2">
            <a:lumMod val="75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全面推开营改增试点</a:t>
          </a:r>
        </a:p>
      </dsp:txBody>
      <dsp:txXfrm>
        <a:off x="1433914" y="1204129"/>
        <a:ext cx="805146" cy="805146"/>
      </dsp:txXfrm>
    </dsp:sp>
    <dsp:sp modelId="{F87548EE-060C-4B35-9206-FBCF5F84C720}">
      <dsp:nvSpPr>
        <dsp:cNvPr id="0" name=""/>
        <dsp:cNvSpPr/>
      </dsp:nvSpPr>
      <dsp:spPr>
        <a:xfrm>
          <a:off x="1437960" y="950"/>
          <a:ext cx="797053" cy="797053"/>
        </a:xfrm>
        <a:prstGeom prst="ellipse">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建筑业</a:t>
          </a:r>
        </a:p>
      </dsp:txBody>
      <dsp:txXfrm>
        <a:off x="1554686" y="117676"/>
        <a:ext cx="563601" cy="563601"/>
      </dsp:txXfrm>
    </dsp:sp>
    <dsp:sp modelId="{9BD62BA5-6FF6-46B8-B45A-CCC71C560106}">
      <dsp:nvSpPr>
        <dsp:cNvPr id="0" name=""/>
        <dsp:cNvSpPr/>
      </dsp:nvSpPr>
      <dsp:spPr>
        <a:xfrm>
          <a:off x="2556947" y="1208175"/>
          <a:ext cx="973529" cy="797053"/>
        </a:xfrm>
        <a:prstGeom prst="ellipse">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生活服务业</a:t>
          </a:r>
        </a:p>
      </dsp:txBody>
      <dsp:txXfrm>
        <a:off x="2699517" y="1324901"/>
        <a:ext cx="688389" cy="563601"/>
      </dsp:txXfrm>
    </dsp:sp>
    <dsp:sp modelId="{C15D0663-B95C-4346-A4D3-615D2BF9262E}">
      <dsp:nvSpPr>
        <dsp:cNvPr id="0" name=""/>
        <dsp:cNvSpPr/>
      </dsp:nvSpPr>
      <dsp:spPr>
        <a:xfrm>
          <a:off x="1437960" y="2415400"/>
          <a:ext cx="797053" cy="797053"/>
        </a:xfrm>
        <a:prstGeom prst="ellipse">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金融业</a:t>
          </a:r>
        </a:p>
      </dsp:txBody>
      <dsp:txXfrm>
        <a:off x="1554686" y="2532126"/>
        <a:ext cx="563601" cy="563601"/>
      </dsp:txXfrm>
    </dsp:sp>
    <dsp:sp modelId="{80D2675B-0BB5-4CCF-BE93-24F1308B14AF}">
      <dsp:nvSpPr>
        <dsp:cNvPr id="0" name=""/>
        <dsp:cNvSpPr/>
      </dsp:nvSpPr>
      <dsp:spPr>
        <a:xfrm>
          <a:off x="230735" y="1208175"/>
          <a:ext cx="797053" cy="797053"/>
        </a:xfrm>
        <a:prstGeom prst="ellipse">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房地产业</a:t>
          </a:r>
        </a:p>
      </dsp:txBody>
      <dsp:txXfrm>
        <a:off x="347461" y="1324901"/>
        <a:ext cx="563601" cy="5636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8A660-D139-4A96-B9FC-629ADC16BB61}">
      <dsp:nvSpPr>
        <dsp:cNvPr id="0" name=""/>
        <dsp:cNvSpPr/>
      </dsp:nvSpPr>
      <dsp:spPr>
        <a:xfrm>
          <a:off x="1463169" y="1420151"/>
          <a:ext cx="831050" cy="831050"/>
        </a:xfrm>
        <a:prstGeom prst="roundRect">
          <a:avLst/>
        </a:prstGeom>
        <a:solidFill>
          <a:srgbClr val="0070C0"/>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altLang="zh-CN" sz="1600" kern="1200" dirty="0"/>
            <a:t>2018</a:t>
          </a:r>
          <a:r>
            <a:rPr lang="zh-CN" altLang="en-US" sz="1600" kern="1200" dirty="0"/>
            <a:t>年</a:t>
          </a:r>
          <a:r>
            <a:rPr lang="en-US" altLang="zh-CN" sz="1600" kern="1200" dirty="0"/>
            <a:t>5-12</a:t>
          </a:r>
          <a:r>
            <a:rPr lang="zh-CN" altLang="en-US" sz="1600" kern="1200" dirty="0"/>
            <a:t>月</a:t>
          </a:r>
        </a:p>
      </dsp:txBody>
      <dsp:txXfrm>
        <a:off x="1503738" y="1460720"/>
        <a:ext cx="749912" cy="749912"/>
      </dsp:txXfrm>
    </dsp:sp>
    <dsp:sp modelId="{1BF6D75B-02BF-44B2-BB9D-11122C81E54F}">
      <dsp:nvSpPr>
        <dsp:cNvPr id="0" name=""/>
        <dsp:cNvSpPr/>
      </dsp:nvSpPr>
      <dsp:spPr>
        <a:xfrm rot="16199978">
          <a:off x="1635063" y="1176524"/>
          <a:ext cx="487254" cy="0"/>
        </a:xfrm>
        <a:custGeom>
          <a:avLst/>
          <a:gdLst/>
          <a:ahLst/>
          <a:cxnLst/>
          <a:rect l="0" t="0" r="0" b="0"/>
          <a:pathLst>
            <a:path>
              <a:moveTo>
                <a:pt x="0" y="0"/>
              </a:moveTo>
              <a:lnTo>
                <a:pt x="487254" y="0"/>
              </a:lnTo>
            </a:path>
          </a:pathLst>
        </a:custGeom>
        <a:noFill/>
        <a:ln/>
        <a:effectLst/>
      </dsp:spPr>
      <dsp:style>
        <a:lnRef idx="2">
          <a:scrgbClr r="0" g="0" b="0"/>
        </a:lnRef>
        <a:fillRef idx="0">
          <a:scrgbClr r="0" g="0" b="0"/>
        </a:fillRef>
        <a:effectRef idx="0">
          <a:scrgbClr r="0" g="0" b="0"/>
        </a:effectRef>
        <a:fontRef idx="minor"/>
      </dsp:style>
    </dsp:sp>
    <dsp:sp modelId="{5C99C27C-E66E-45B2-93CE-6E91984C7EFB}">
      <dsp:nvSpPr>
        <dsp:cNvPr id="0" name=""/>
        <dsp:cNvSpPr/>
      </dsp:nvSpPr>
      <dsp:spPr>
        <a:xfrm>
          <a:off x="222456" y="191573"/>
          <a:ext cx="3312460" cy="741323"/>
        </a:xfrm>
        <a:prstGeom prst="roundRect">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降低增值税税率减税约</a:t>
          </a:r>
          <a:r>
            <a:rPr lang="en-US" altLang="en-US" sz="1600" kern="1200" dirty="0"/>
            <a:t>2700</a:t>
          </a:r>
          <a:r>
            <a:rPr lang="zh-CN" altLang="en-US" sz="1600" kern="1200" dirty="0"/>
            <a:t>亿元，制造业减税占</a:t>
          </a:r>
          <a:r>
            <a:rPr lang="en-US" altLang="en-US" sz="1600" kern="1200" dirty="0"/>
            <a:t>35%</a:t>
          </a:r>
          <a:endParaRPr lang="zh-CN" altLang="en-US" sz="1600" kern="1200" dirty="0"/>
        </a:p>
      </dsp:txBody>
      <dsp:txXfrm>
        <a:off x="258644" y="227761"/>
        <a:ext cx="3240084" cy="668947"/>
      </dsp:txXfrm>
    </dsp:sp>
    <dsp:sp modelId="{37731936-C173-410C-8368-FB3C4B51A8F3}">
      <dsp:nvSpPr>
        <dsp:cNvPr id="0" name=""/>
        <dsp:cNvSpPr/>
      </dsp:nvSpPr>
      <dsp:spPr>
        <a:xfrm rot="110247">
          <a:off x="2294198" y="1850324"/>
          <a:ext cx="82159" cy="0"/>
        </a:xfrm>
        <a:custGeom>
          <a:avLst/>
          <a:gdLst/>
          <a:ahLst/>
          <a:cxnLst/>
          <a:rect l="0" t="0" r="0" b="0"/>
          <a:pathLst>
            <a:path>
              <a:moveTo>
                <a:pt x="0" y="0"/>
              </a:moveTo>
              <a:lnTo>
                <a:pt x="82159" y="0"/>
              </a:lnTo>
            </a:path>
          </a:pathLst>
        </a:custGeom>
        <a:noFill/>
        <a:ln/>
        <a:effectLst/>
      </dsp:spPr>
      <dsp:style>
        <a:lnRef idx="2">
          <a:scrgbClr r="0" g="0" b="0"/>
        </a:lnRef>
        <a:fillRef idx="0">
          <a:scrgbClr r="0" g="0" b="0"/>
        </a:fillRef>
        <a:effectRef idx="0">
          <a:scrgbClr r="0" g="0" b="0"/>
        </a:effectRef>
        <a:fontRef idx="minor"/>
      </dsp:style>
    </dsp:sp>
    <dsp:sp modelId="{BD199BFC-9BF2-4345-B5AD-D903AA5FB5A5}">
      <dsp:nvSpPr>
        <dsp:cNvPr id="0" name=""/>
        <dsp:cNvSpPr/>
      </dsp:nvSpPr>
      <dsp:spPr>
        <a:xfrm>
          <a:off x="2376336" y="958128"/>
          <a:ext cx="1100851" cy="1822341"/>
        </a:xfrm>
        <a:prstGeom prst="roundRect">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统一小规模纳税人标准政策惠及</a:t>
          </a:r>
          <a:r>
            <a:rPr lang="en-US" altLang="en-US" sz="1400" kern="1200" dirty="0"/>
            <a:t>50</a:t>
          </a:r>
          <a:r>
            <a:rPr lang="zh-CN" altLang="en-US" sz="1400" kern="1200" dirty="0"/>
            <a:t>万户纳税人，减税约</a:t>
          </a:r>
          <a:r>
            <a:rPr lang="en-US" altLang="en-US" sz="1400" kern="1200" dirty="0"/>
            <a:t>80</a:t>
          </a:r>
          <a:r>
            <a:rPr lang="zh-CN" altLang="en-US" sz="1400" kern="1200" dirty="0"/>
            <a:t>亿元</a:t>
          </a:r>
        </a:p>
      </dsp:txBody>
      <dsp:txXfrm>
        <a:off x="2430075" y="1011867"/>
        <a:ext cx="993373" cy="1714863"/>
      </dsp:txXfrm>
    </dsp:sp>
    <dsp:sp modelId="{4D71F409-858E-41F6-A2F9-7FFC0D1FBF54}">
      <dsp:nvSpPr>
        <dsp:cNvPr id="0" name=""/>
        <dsp:cNvSpPr/>
      </dsp:nvSpPr>
      <dsp:spPr>
        <a:xfrm rot="10720297">
          <a:off x="1316851" y="1847008"/>
          <a:ext cx="146337" cy="0"/>
        </a:xfrm>
        <a:custGeom>
          <a:avLst/>
          <a:gdLst/>
          <a:ahLst/>
          <a:cxnLst/>
          <a:rect l="0" t="0" r="0" b="0"/>
          <a:pathLst>
            <a:path>
              <a:moveTo>
                <a:pt x="0" y="0"/>
              </a:moveTo>
              <a:lnTo>
                <a:pt x="146337" y="0"/>
              </a:lnTo>
            </a:path>
          </a:pathLst>
        </a:custGeom>
        <a:noFill/>
        <a:ln/>
        <a:effectLst/>
      </dsp:spPr>
      <dsp:style>
        <a:lnRef idx="2">
          <a:scrgbClr r="0" g="0" b="0"/>
        </a:lnRef>
        <a:fillRef idx="0">
          <a:scrgbClr r="0" g="0" b="0"/>
        </a:fillRef>
        <a:effectRef idx="0">
          <a:scrgbClr r="0" g="0" b="0"/>
        </a:effectRef>
        <a:fontRef idx="minor"/>
      </dsp:style>
    </dsp:sp>
    <dsp:sp modelId="{3A4C0C03-0C27-432A-BBCA-53307A2B7B91}">
      <dsp:nvSpPr>
        <dsp:cNvPr id="0" name=""/>
        <dsp:cNvSpPr/>
      </dsp:nvSpPr>
      <dsp:spPr>
        <a:xfrm>
          <a:off x="216025" y="988099"/>
          <a:ext cx="1100845" cy="1746738"/>
        </a:xfrm>
        <a:prstGeom prst="roundRect">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办理留抵税额退税</a:t>
          </a:r>
          <a:r>
            <a:rPr lang="en-US" altLang="en-US" sz="1400" kern="1200" dirty="0"/>
            <a:t>1148</a:t>
          </a:r>
          <a:r>
            <a:rPr lang="zh-CN" altLang="en-US" sz="1400" kern="1200" dirty="0"/>
            <a:t>亿元，有效缓解了企业生产经营困难</a:t>
          </a:r>
        </a:p>
      </dsp:txBody>
      <dsp:txXfrm>
        <a:off x="269764" y="1041838"/>
        <a:ext cx="993367" cy="16392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84C0F-4F26-4B01-A221-E2FAF8C56BCF}">
      <dsp:nvSpPr>
        <dsp:cNvPr id="0" name=""/>
        <dsp:cNvSpPr/>
      </dsp:nvSpPr>
      <dsp:spPr>
        <a:xfrm>
          <a:off x="2587273" y="2274682"/>
          <a:ext cx="1913873" cy="1913873"/>
        </a:xfrm>
        <a:prstGeom prst="ellipse">
          <a:avLst/>
        </a:prstGeom>
        <a:solidFill>
          <a:srgbClr val="0070C0"/>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两分两合</a:t>
          </a:r>
        </a:p>
      </dsp:txBody>
      <dsp:txXfrm>
        <a:off x="2867553" y="2554962"/>
        <a:ext cx="1353313" cy="1353313"/>
      </dsp:txXfrm>
    </dsp:sp>
    <dsp:sp modelId="{7036DE92-7672-4BF3-8433-F505D28084C8}">
      <dsp:nvSpPr>
        <dsp:cNvPr id="0" name=""/>
        <dsp:cNvSpPr/>
      </dsp:nvSpPr>
      <dsp:spPr>
        <a:xfrm rot="11700000">
          <a:off x="881784" y="2469578"/>
          <a:ext cx="1672562" cy="54545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A00614-801B-460D-BF9A-62EC9A2683FE}">
      <dsp:nvSpPr>
        <dsp:cNvPr id="0" name=""/>
        <dsp:cNvSpPr/>
      </dsp:nvSpPr>
      <dsp:spPr>
        <a:xfrm>
          <a:off x="1190" y="1798588"/>
          <a:ext cx="1818179" cy="1454543"/>
        </a:xfrm>
        <a:prstGeom prst="roundRect">
          <a:avLst>
            <a:gd name="adj" fmla="val 1000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第一次“分”：上世纪</a:t>
          </a:r>
          <a:r>
            <a:rPr lang="en-US" altLang="en-US" sz="2000" kern="1200" dirty="0"/>
            <a:t>80</a:t>
          </a:r>
          <a:r>
            <a:rPr lang="zh-CN" altLang="en-US" sz="2000" kern="1200" dirty="0"/>
            <a:t>年代的财税分家</a:t>
          </a:r>
        </a:p>
      </dsp:txBody>
      <dsp:txXfrm>
        <a:off x="43792" y="1841190"/>
        <a:ext cx="1732975" cy="1369339"/>
      </dsp:txXfrm>
    </dsp:sp>
    <dsp:sp modelId="{904CB691-6910-4730-B98F-49705266D90F}">
      <dsp:nvSpPr>
        <dsp:cNvPr id="0" name=""/>
        <dsp:cNvSpPr/>
      </dsp:nvSpPr>
      <dsp:spPr>
        <a:xfrm rot="14700000">
          <a:off x="1908942" y="1245460"/>
          <a:ext cx="1672562" cy="54545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E365CA-2AC8-470D-AE0A-59AD5D5D4278}">
      <dsp:nvSpPr>
        <dsp:cNvPr id="0" name=""/>
        <dsp:cNvSpPr/>
      </dsp:nvSpPr>
      <dsp:spPr>
        <a:xfrm>
          <a:off x="1482705" y="32987"/>
          <a:ext cx="1818179" cy="1454543"/>
        </a:xfrm>
        <a:prstGeom prst="roundRect">
          <a:avLst>
            <a:gd name="adj" fmla="val 1000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第二次“分”：</a:t>
          </a:r>
          <a:r>
            <a:rPr lang="en-US" altLang="en-US" sz="2000" kern="1200" dirty="0"/>
            <a:t>1994</a:t>
          </a:r>
          <a:r>
            <a:rPr lang="zh-CN" altLang="en-US" sz="2000" kern="1200" dirty="0"/>
            <a:t>年国税地税机构分设</a:t>
          </a:r>
        </a:p>
      </dsp:txBody>
      <dsp:txXfrm>
        <a:off x="1525307" y="75589"/>
        <a:ext cx="1732975" cy="1369339"/>
      </dsp:txXfrm>
    </dsp:sp>
    <dsp:sp modelId="{5AF0E38A-73CF-423F-ADEF-2C2FB5C44265}">
      <dsp:nvSpPr>
        <dsp:cNvPr id="0" name=""/>
        <dsp:cNvSpPr/>
      </dsp:nvSpPr>
      <dsp:spPr>
        <a:xfrm rot="17700000">
          <a:off x="3506915" y="1245460"/>
          <a:ext cx="1672562" cy="54545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83D12B-F08D-48A1-A7B9-0E052928D043}">
      <dsp:nvSpPr>
        <dsp:cNvPr id="0" name=""/>
        <dsp:cNvSpPr/>
      </dsp:nvSpPr>
      <dsp:spPr>
        <a:xfrm>
          <a:off x="3787534" y="32987"/>
          <a:ext cx="1818179" cy="1454543"/>
        </a:xfrm>
        <a:prstGeom prst="roundRect">
          <a:avLst>
            <a:gd name="adj" fmla="val 1000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第一次“合”：</a:t>
          </a:r>
          <a:r>
            <a:rPr lang="en-US" altLang="en-US" sz="2000" kern="1200" dirty="0"/>
            <a:t>2015</a:t>
          </a:r>
          <a:r>
            <a:rPr lang="zh-CN" altLang="en-US" sz="2000" kern="1200" dirty="0"/>
            <a:t>年起全面深化国税地税合作</a:t>
          </a:r>
        </a:p>
      </dsp:txBody>
      <dsp:txXfrm>
        <a:off x="3830136" y="75589"/>
        <a:ext cx="1732975" cy="1369339"/>
      </dsp:txXfrm>
    </dsp:sp>
    <dsp:sp modelId="{2E608749-D02C-49CA-9821-D6763288D5E9}">
      <dsp:nvSpPr>
        <dsp:cNvPr id="0" name=""/>
        <dsp:cNvSpPr/>
      </dsp:nvSpPr>
      <dsp:spPr>
        <a:xfrm rot="20700000">
          <a:off x="4534072" y="2469578"/>
          <a:ext cx="1672562" cy="54545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42439B-6192-4F80-B1BB-21F2B36D3210}">
      <dsp:nvSpPr>
        <dsp:cNvPr id="0" name=""/>
        <dsp:cNvSpPr/>
      </dsp:nvSpPr>
      <dsp:spPr>
        <a:xfrm>
          <a:off x="5269049" y="1798588"/>
          <a:ext cx="1818179" cy="1454543"/>
        </a:xfrm>
        <a:prstGeom prst="roundRect">
          <a:avLst>
            <a:gd name="adj" fmla="val 10000"/>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第二次“合”：</a:t>
          </a:r>
          <a:r>
            <a:rPr lang="en-US" altLang="en-US" sz="2000" kern="1200" dirty="0"/>
            <a:t>2018</a:t>
          </a:r>
          <a:r>
            <a:rPr lang="zh-CN" altLang="en-US" sz="2000" kern="1200" dirty="0"/>
            <a:t>年省以下国税地税机构合并</a:t>
          </a:r>
        </a:p>
      </dsp:txBody>
      <dsp:txXfrm>
        <a:off x="5311651" y="1841190"/>
        <a:ext cx="1732975" cy="13693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4C9DB-72A4-4C7D-BCE3-7BADF001803F}">
      <dsp:nvSpPr>
        <dsp:cNvPr id="0" name=""/>
        <dsp:cNvSpPr/>
      </dsp:nvSpPr>
      <dsp:spPr>
        <a:xfrm rot="10800000">
          <a:off x="782388" y="0"/>
          <a:ext cx="6706651" cy="846484"/>
        </a:xfrm>
        <a:prstGeom prst="homePlate">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73276" tIns="60960" rIns="113792"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“朋友圈”越来越大</a:t>
          </a:r>
          <a:r>
            <a:rPr lang="en-US" altLang="zh-CN" sz="1600" kern="1200" dirty="0"/>
            <a:t>——</a:t>
          </a:r>
          <a:r>
            <a:rPr lang="zh-CN" altLang="zh-CN" sz="1600" kern="1200" dirty="0"/>
            <a:t>我国已与</a:t>
          </a:r>
          <a:r>
            <a:rPr lang="en-US" altLang="zh-CN" sz="1600" kern="1200" dirty="0"/>
            <a:t>120</a:t>
          </a:r>
          <a:r>
            <a:rPr lang="zh-CN" altLang="zh-CN" sz="1600" kern="1200" dirty="0"/>
            <a:t>个国家和地区建立了税收合作机制，税收协定网络已延伸到</a:t>
          </a:r>
          <a:r>
            <a:rPr lang="en-US" altLang="zh-CN" sz="1600" kern="1200" dirty="0"/>
            <a:t>111</a:t>
          </a:r>
          <a:r>
            <a:rPr lang="zh-CN" altLang="zh-CN" sz="1600" kern="1200" dirty="0"/>
            <a:t>个国家和地区</a:t>
          </a:r>
          <a:endParaRPr lang="zh-CN" altLang="en-US" sz="1600" kern="1200" dirty="0"/>
        </a:p>
      </dsp:txBody>
      <dsp:txXfrm rot="10800000">
        <a:off x="994009" y="0"/>
        <a:ext cx="6495030" cy="846484"/>
      </dsp:txXfrm>
    </dsp:sp>
    <dsp:sp modelId="{78E35108-0AF9-4EEE-9E1B-6BDCE0A0C0A8}">
      <dsp:nvSpPr>
        <dsp:cNvPr id="0" name=""/>
        <dsp:cNvSpPr/>
      </dsp:nvSpPr>
      <dsp:spPr>
        <a:xfrm>
          <a:off x="0" y="285"/>
          <a:ext cx="846484" cy="8464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4000" r="-34000"/>
          </a:stretch>
        </a:blipFill>
        <a:ln/>
        <a:effectLst/>
      </dsp:spPr>
      <dsp:style>
        <a:lnRef idx="2">
          <a:scrgbClr r="0" g="0" b="0"/>
        </a:lnRef>
        <a:fillRef idx="1">
          <a:scrgbClr r="0" g="0" b="0"/>
        </a:fillRef>
        <a:effectRef idx="0">
          <a:scrgbClr r="0" g="0" b="0"/>
        </a:effectRef>
        <a:fontRef idx="minor"/>
      </dsp:style>
    </dsp:sp>
    <dsp:sp modelId="{5FE9A5C7-DC7E-4841-B69E-392D62FD826F}">
      <dsp:nvSpPr>
        <dsp:cNvPr id="0" name=""/>
        <dsp:cNvSpPr/>
      </dsp:nvSpPr>
      <dsp:spPr>
        <a:xfrm rot="10800000">
          <a:off x="720135" y="1088972"/>
          <a:ext cx="6768904" cy="846484"/>
        </a:xfrm>
        <a:prstGeom prst="homePlate">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73276" tIns="60960" rIns="113792" bIns="60960" numCol="1" spcCol="1270" anchor="ctr" anchorCtr="0">
          <a:noAutofit/>
        </a:bodyPr>
        <a:lstStyle/>
        <a:p>
          <a:pPr marL="0" lvl="0" indent="0" algn="l" defTabSz="711200">
            <a:lnSpc>
              <a:spcPct val="90000"/>
            </a:lnSpc>
            <a:spcBef>
              <a:spcPct val="0"/>
            </a:spcBef>
            <a:spcAft>
              <a:spcPct val="35000"/>
            </a:spcAft>
            <a:buNone/>
          </a:pPr>
          <a:r>
            <a:rPr lang="zh-CN" altLang="en-US" sz="1600" kern="1200" dirty="0"/>
            <a:t>“话语权”越来越重</a:t>
          </a:r>
          <a:r>
            <a:rPr lang="en-US" altLang="zh-CN" sz="1600" kern="1200" dirty="0"/>
            <a:t>——</a:t>
          </a:r>
          <a:r>
            <a:rPr lang="zh-CN" altLang="zh-CN" sz="1600" kern="1200" dirty="0"/>
            <a:t>积极参与国际税制改革</a:t>
          </a:r>
          <a:endParaRPr lang="zh-CN" altLang="en-US" sz="1600" kern="1200" dirty="0"/>
        </a:p>
        <a:p>
          <a:pPr marL="0" lvl="0" indent="0" algn="ctr" defTabSz="711200">
            <a:lnSpc>
              <a:spcPct val="90000"/>
            </a:lnSpc>
            <a:spcBef>
              <a:spcPct val="0"/>
            </a:spcBef>
            <a:spcAft>
              <a:spcPct val="35000"/>
            </a:spcAft>
            <a:buNone/>
          </a:pPr>
          <a:endParaRPr lang="zh-CN" altLang="en-US" sz="1600" kern="1200" dirty="0"/>
        </a:p>
      </dsp:txBody>
      <dsp:txXfrm rot="10800000">
        <a:off x="931756" y="1088972"/>
        <a:ext cx="6557283" cy="846484"/>
      </dsp:txXfrm>
    </dsp:sp>
    <dsp:sp modelId="{D5E986C2-7727-44CE-B08C-4D198FB1C093}">
      <dsp:nvSpPr>
        <dsp:cNvPr id="0" name=""/>
        <dsp:cNvSpPr/>
      </dsp:nvSpPr>
      <dsp:spPr>
        <a:xfrm>
          <a:off x="0" y="1088972"/>
          <a:ext cx="846484" cy="8464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4000" r="-34000"/>
          </a:stretch>
        </a:blipFill>
        <a:ln/>
        <a:effectLst/>
      </dsp:spPr>
      <dsp:style>
        <a:lnRef idx="2">
          <a:scrgbClr r="0" g="0" b="0"/>
        </a:lnRef>
        <a:fillRef idx="1">
          <a:scrgbClr r="0" g="0" b="0"/>
        </a:fillRef>
        <a:effectRef idx="0">
          <a:scrgbClr r="0" g="0" b="0"/>
        </a:effectRef>
        <a:fontRef idx="minor"/>
      </dsp:style>
    </dsp:sp>
    <dsp:sp modelId="{4FD00B6C-F87F-4401-B5F6-07FEB0CB81DA}">
      <dsp:nvSpPr>
        <dsp:cNvPr id="0" name=""/>
        <dsp:cNvSpPr/>
      </dsp:nvSpPr>
      <dsp:spPr>
        <a:xfrm rot="10800000">
          <a:off x="720135" y="2232308"/>
          <a:ext cx="6768904" cy="846484"/>
        </a:xfrm>
        <a:prstGeom prst="homePlate">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73276" tIns="53340" rIns="99568" bIns="53340" numCol="1" spcCol="1270" anchor="ctr" anchorCtr="0">
          <a:noAutofit/>
        </a:bodyPr>
        <a:lstStyle/>
        <a:p>
          <a:pPr marL="0" lvl="0" indent="0" algn="l" defTabSz="622300">
            <a:lnSpc>
              <a:spcPct val="90000"/>
            </a:lnSpc>
            <a:spcBef>
              <a:spcPct val="0"/>
            </a:spcBef>
            <a:spcAft>
              <a:spcPct val="35000"/>
            </a:spcAft>
            <a:buNone/>
          </a:pPr>
          <a:r>
            <a:rPr lang="zh-CN" altLang="en-US" sz="1400" kern="1200" dirty="0"/>
            <a:t>影响力越来越大</a:t>
          </a:r>
          <a:r>
            <a:rPr lang="en-US" altLang="zh-CN" sz="1400" kern="1200" dirty="0"/>
            <a:t>——</a:t>
          </a:r>
          <a:r>
            <a:rPr lang="zh-CN" altLang="zh-CN" sz="1400" kern="1200" dirty="0"/>
            <a:t>受邀连续在第一届税收合作平台全球大会、税收征管论坛指导委员会会议等场合介绍我国税收改革发展的做法，希腊等国税务部门还来学习交流税务部门绩效管理和数字人事等经验</a:t>
          </a:r>
          <a:endParaRPr lang="zh-CN" altLang="en-US" sz="1400" kern="1200" dirty="0"/>
        </a:p>
      </dsp:txBody>
      <dsp:txXfrm rot="10800000">
        <a:off x="931756" y="2232308"/>
        <a:ext cx="6557283" cy="846484"/>
      </dsp:txXfrm>
    </dsp:sp>
    <dsp:sp modelId="{19CBF172-035A-4855-93B8-7203050EB769}">
      <dsp:nvSpPr>
        <dsp:cNvPr id="0" name=""/>
        <dsp:cNvSpPr/>
      </dsp:nvSpPr>
      <dsp:spPr>
        <a:xfrm>
          <a:off x="0" y="2160298"/>
          <a:ext cx="846484" cy="8464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4000" r="-34000"/>
          </a:stretch>
        </a:blipFill>
        <a:ln/>
        <a:effectLst/>
      </dsp:spPr>
      <dsp:style>
        <a:lnRef idx="2">
          <a:scrgbClr r="0" g="0" b="0"/>
        </a:lnRef>
        <a:fillRef idx="1">
          <a:scrgbClr r="0" g="0" b="0"/>
        </a:fillRef>
        <a:effectRef idx="0">
          <a:scrgbClr r="0" g="0" b="0"/>
        </a:effectRef>
        <a:fontRef idx="minor"/>
      </dsp:style>
    </dsp:sp>
    <dsp:sp modelId="{287E16FB-200F-4D5F-BBA0-581836567228}">
      <dsp:nvSpPr>
        <dsp:cNvPr id="0" name=""/>
        <dsp:cNvSpPr/>
      </dsp:nvSpPr>
      <dsp:spPr>
        <a:xfrm rot="10800000">
          <a:off x="792126" y="3168442"/>
          <a:ext cx="6685386" cy="846484"/>
        </a:xfrm>
        <a:prstGeom prst="homePlate">
          <a:avLst/>
        </a:prstGeom>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373276" tIns="57150" rIns="106680" bIns="57150" numCol="1" spcCol="1270" anchor="ctr" anchorCtr="0">
          <a:noAutofit/>
        </a:bodyPr>
        <a:lstStyle/>
        <a:p>
          <a:pPr marL="0" lvl="0" indent="0" algn="l" defTabSz="666750">
            <a:lnSpc>
              <a:spcPct val="90000"/>
            </a:lnSpc>
            <a:spcBef>
              <a:spcPct val="0"/>
            </a:spcBef>
            <a:spcAft>
              <a:spcPct val="35000"/>
            </a:spcAft>
            <a:buNone/>
          </a:pPr>
          <a:r>
            <a:rPr lang="zh-CN" altLang="en-US" sz="1500" kern="1200" dirty="0"/>
            <a:t>大国税务担当越来越显现</a:t>
          </a:r>
          <a:r>
            <a:rPr lang="en-US" altLang="zh-CN" sz="1500" kern="1200" dirty="0"/>
            <a:t>——2015</a:t>
          </a:r>
          <a:r>
            <a:rPr lang="zh-CN" altLang="zh-CN" sz="1500" kern="1200" dirty="0"/>
            <a:t>年至</a:t>
          </a:r>
          <a:r>
            <a:rPr lang="en-US" altLang="zh-CN" sz="1500" kern="1200" dirty="0"/>
            <a:t>2018</a:t>
          </a:r>
          <a:r>
            <a:rPr lang="zh-CN" altLang="zh-CN" sz="1500" kern="1200" dirty="0"/>
            <a:t>年，共为</a:t>
          </a:r>
          <a:r>
            <a:rPr lang="en-US" altLang="zh-CN" sz="1500" kern="1200" dirty="0"/>
            <a:t>60</a:t>
          </a:r>
          <a:r>
            <a:rPr lang="zh-CN" altLang="zh-CN" sz="1500" kern="1200" dirty="0"/>
            <a:t>多个发展中国家近</a:t>
          </a:r>
          <a:r>
            <a:rPr lang="en-US" altLang="zh-CN" sz="1500" kern="1200" dirty="0"/>
            <a:t>800</a:t>
          </a:r>
          <a:r>
            <a:rPr lang="zh-CN" altLang="zh-CN" sz="1500" kern="1200" dirty="0"/>
            <a:t>余名税务官员提供税收业务培训</a:t>
          </a:r>
          <a:endParaRPr lang="zh-CN" altLang="en-US" sz="1500" kern="1200" dirty="0"/>
        </a:p>
      </dsp:txBody>
      <dsp:txXfrm rot="10800000">
        <a:off x="1003747" y="3168442"/>
        <a:ext cx="6473765" cy="846484"/>
      </dsp:txXfrm>
    </dsp:sp>
    <dsp:sp modelId="{E5182E82-16DE-4F69-9E46-43B1A5D78F2C}">
      <dsp:nvSpPr>
        <dsp:cNvPr id="0" name=""/>
        <dsp:cNvSpPr/>
      </dsp:nvSpPr>
      <dsp:spPr>
        <a:xfrm>
          <a:off x="0" y="3168442"/>
          <a:ext cx="846484" cy="8464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4000" r="-34000"/>
          </a:stretch>
        </a:blipFill>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527C5-15AB-486B-A46F-ECAE32BF448C}">
      <dsp:nvSpPr>
        <dsp:cNvPr id="0" name=""/>
        <dsp:cNvSpPr/>
      </dsp:nvSpPr>
      <dsp:spPr>
        <a:xfrm>
          <a:off x="2187971" y="108519"/>
          <a:ext cx="952800" cy="619320"/>
        </a:xfrm>
        <a:prstGeom prst="roundRect">
          <a:avLst/>
        </a:prstGeom>
        <a:solidFill>
          <a:schemeClr val="accent1">
            <a:lumMod val="60000"/>
            <a:lumOff val="40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求新</a:t>
          </a:r>
        </a:p>
      </dsp:txBody>
      <dsp:txXfrm>
        <a:off x="2218204" y="138752"/>
        <a:ext cx="892334" cy="558854"/>
      </dsp:txXfrm>
    </dsp:sp>
    <dsp:sp modelId="{F999B05C-C1D5-4261-AB52-D117F9ABCC5A}">
      <dsp:nvSpPr>
        <dsp:cNvPr id="0" name=""/>
        <dsp:cNvSpPr/>
      </dsp:nvSpPr>
      <dsp:spPr>
        <a:xfrm>
          <a:off x="1952628" y="487495"/>
          <a:ext cx="2915523" cy="2915523"/>
        </a:xfrm>
        <a:custGeom>
          <a:avLst/>
          <a:gdLst/>
          <a:ahLst/>
          <a:cxnLst/>
          <a:rect l="0" t="0" r="0" b="0"/>
          <a:pathLst>
            <a:path>
              <a:moveTo>
                <a:pt x="1371530" y="2552"/>
              </a:moveTo>
              <a:arcTo wR="1457761" hR="1457761" stAng="15996528" swAng="1346399"/>
            </a:path>
          </a:pathLst>
        </a:custGeom>
        <a:noFill/>
        <a:ln>
          <a:tailEnd type="arrow"/>
        </a:ln>
        <a:effectLst/>
      </dsp:spPr>
      <dsp:style>
        <a:lnRef idx="1">
          <a:scrgbClr r="0" g="0" b="0"/>
        </a:lnRef>
        <a:fillRef idx="0">
          <a:scrgbClr r="0" g="0" b="0"/>
        </a:fillRef>
        <a:effectRef idx="0">
          <a:scrgbClr r="0" g="0" b="0"/>
        </a:effectRef>
        <a:fontRef idx="minor"/>
      </dsp:style>
    </dsp:sp>
    <dsp:sp modelId="{B5C0BB02-8913-4DC8-9501-BCA215542AB9}">
      <dsp:nvSpPr>
        <dsp:cNvPr id="0" name=""/>
        <dsp:cNvSpPr/>
      </dsp:nvSpPr>
      <dsp:spPr>
        <a:xfrm>
          <a:off x="3779989" y="638574"/>
          <a:ext cx="952800" cy="619320"/>
        </a:xfrm>
        <a:prstGeom prst="roundRect">
          <a:avLst/>
        </a:prstGeom>
        <a:solidFill>
          <a:schemeClr val="accent1">
            <a:lumMod val="60000"/>
            <a:lumOff val="40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全面</a:t>
          </a:r>
        </a:p>
      </dsp:txBody>
      <dsp:txXfrm>
        <a:off x="3810222" y="668807"/>
        <a:ext cx="892334" cy="558854"/>
      </dsp:txXfrm>
    </dsp:sp>
    <dsp:sp modelId="{70AB97DC-B4F2-4033-A4DE-37053DAE1667}">
      <dsp:nvSpPr>
        <dsp:cNvPr id="0" name=""/>
        <dsp:cNvSpPr/>
      </dsp:nvSpPr>
      <dsp:spPr>
        <a:xfrm>
          <a:off x="1523933" y="213641"/>
          <a:ext cx="2915523" cy="2915523"/>
        </a:xfrm>
        <a:custGeom>
          <a:avLst/>
          <a:gdLst/>
          <a:ahLst/>
          <a:cxnLst/>
          <a:rect l="0" t="0" r="0" b="0"/>
          <a:pathLst>
            <a:path>
              <a:moveTo>
                <a:pt x="2895833" y="1218975"/>
              </a:moveTo>
              <a:arcTo wR="1457761" hR="1457761" stAng="21034335" swAng="1304066"/>
            </a:path>
          </a:pathLst>
        </a:custGeom>
        <a:noFill/>
        <a:ln>
          <a:tailEnd type="arrow"/>
        </a:ln>
        <a:effectLst/>
      </dsp:spPr>
      <dsp:style>
        <a:lnRef idx="1">
          <a:scrgbClr r="0" g="0" b="0"/>
        </a:lnRef>
        <a:fillRef idx="0">
          <a:scrgbClr r="0" g="0" b="0"/>
        </a:fillRef>
        <a:effectRef idx="0">
          <a:scrgbClr r="0" g="0" b="0"/>
        </a:effectRef>
        <a:fontRef idx="minor"/>
      </dsp:style>
    </dsp:sp>
    <dsp:sp modelId="{85D6BEA8-9326-4C6F-B8F6-286C7BE53B82}">
      <dsp:nvSpPr>
        <dsp:cNvPr id="0" name=""/>
        <dsp:cNvSpPr/>
      </dsp:nvSpPr>
      <dsp:spPr>
        <a:xfrm>
          <a:off x="3779988" y="2154600"/>
          <a:ext cx="952800" cy="619320"/>
        </a:xfrm>
        <a:prstGeom prst="roundRect">
          <a:avLst/>
        </a:prstGeom>
        <a:solidFill>
          <a:schemeClr val="accent1">
            <a:lumMod val="60000"/>
            <a:lumOff val="40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平衡</a:t>
          </a:r>
        </a:p>
      </dsp:txBody>
      <dsp:txXfrm>
        <a:off x="3810221" y="2184833"/>
        <a:ext cx="892334" cy="558854"/>
      </dsp:txXfrm>
    </dsp:sp>
    <dsp:sp modelId="{93D6DBA7-D23E-4045-A686-2FC8AAC4FC65}">
      <dsp:nvSpPr>
        <dsp:cNvPr id="0" name=""/>
        <dsp:cNvSpPr/>
      </dsp:nvSpPr>
      <dsp:spPr>
        <a:xfrm>
          <a:off x="1909477" y="46716"/>
          <a:ext cx="2915523" cy="2915523"/>
        </a:xfrm>
        <a:custGeom>
          <a:avLst/>
          <a:gdLst/>
          <a:ahLst/>
          <a:cxnLst/>
          <a:rect l="0" t="0" r="0" b="0"/>
          <a:pathLst>
            <a:path>
              <a:moveTo>
                <a:pt x="2001781" y="2810208"/>
              </a:moveTo>
              <a:arcTo wR="1457761" hR="1457761" stAng="4085258" swAng="1398942"/>
            </a:path>
          </a:pathLst>
        </a:custGeom>
        <a:noFill/>
        <a:ln>
          <a:tailEnd type="arrow"/>
        </a:ln>
        <a:effectLst/>
      </dsp:spPr>
      <dsp:style>
        <a:lnRef idx="1">
          <a:scrgbClr r="0" g="0" b="0"/>
        </a:lnRef>
        <a:fillRef idx="0">
          <a:scrgbClr r="0" g="0" b="0"/>
        </a:fillRef>
        <a:effectRef idx="0">
          <a:scrgbClr r="0" g="0" b="0"/>
        </a:effectRef>
        <a:fontRef idx="minor"/>
      </dsp:style>
    </dsp:sp>
    <dsp:sp modelId="{5BFF3015-456B-43CB-AD2A-483D4A4AE825}">
      <dsp:nvSpPr>
        <dsp:cNvPr id="0" name=""/>
        <dsp:cNvSpPr/>
      </dsp:nvSpPr>
      <dsp:spPr>
        <a:xfrm>
          <a:off x="2187970" y="2735340"/>
          <a:ext cx="952800" cy="619320"/>
        </a:xfrm>
        <a:prstGeom prst="roundRect">
          <a:avLst/>
        </a:prstGeom>
        <a:solidFill>
          <a:schemeClr val="accent1">
            <a:lumMod val="40000"/>
            <a:lumOff val="60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开放</a:t>
          </a:r>
        </a:p>
      </dsp:txBody>
      <dsp:txXfrm>
        <a:off x="2218203" y="2765573"/>
        <a:ext cx="892334" cy="558854"/>
      </dsp:txXfrm>
    </dsp:sp>
    <dsp:sp modelId="{3D9179BF-8AED-451B-A095-5D39ED0085F0}">
      <dsp:nvSpPr>
        <dsp:cNvPr id="0" name=""/>
        <dsp:cNvSpPr/>
      </dsp:nvSpPr>
      <dsp:spPr>
        <a:xfrm>
          <a:off x="702322" y="45612"/>
          <a:ext cx="2915523" cy="2915523"/>
        </a:xfrm>
        <a:custGeom>
          <a:avLst/>
          <a:gdLst/>
          <a:ahLst/>
          <a:cxnLst/>
          <a:rect l="0" t="0" r="0" b="0"/>
          <a:pathLst>
            <a:path>
              <a:moveTo>
                <a:pt x="1301922" y="2907170"/>
              </a:moveTo>
              <a:arcTo wR="1457761" hR="1457761" stAng="5768210" swAng="1339666"/>
            </a:path>
          </a:pathLst>
        </a:custGeom>
        <a:noFill/>
        <a:ln>
          <a:tailEnd type="arrow"/>
        </a:ln>
        <a:effectLst/>
      </dsp:spPr>
      <dsp:style>
        <a:lnRef idx="1">
          <a:scrgbClr r="0" g="0" b="0"/>
        </a:lnRef>
        <a:fillRef idx="0">
          <a:scrgbClr r="0" g="0" b="0"/>
        </a:fillRef>
        <a:effectRef idx="0">
          <a:scrgbClr r="0" g="0" b="0"/>
        </a:effectRef>
        <a:fontRef idx="minor"/>
      </dsp:style>
    </dsp:sp>
    <dsp:sp modelId="{A645D3BF-69CC-4777-B48F-DBB575E9B18E}">
      <dsp:nvSpPr>
        <dsp:cNvPr id="0" name=""/>
        <dsp:cNvSpPr/>
      </dsp:nvSpPr>
      <dsp:spPr>
        <a:xfrm>
          <a:off x="666352" y="2067915"/>
          <a:ext cx="952800" cy="619320"/>
        </a:xfrm>
        <a:prstGeom prst="roundRect">
          <a:avLst/>
        </a:prstGeom>
        <a:solidFill>
          <a:schemeClr val="accent1">
            <a:lumMod val="60000"/>
            <a:lumOff val="40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法治</a:t>
          </a:r>
        </a:p>
      </dsp:txBody>
      <dsp:txXfrm>
        <a:off x="696585" y="2098148"/>
        <a:ext cx="892334" cy="558854"/>
      </dsp:txXfrm>
    </dsp:sp>
    <dsp:sp modelId="{FD58F31F-9BA7-4935-820B-7183E19DBA70}">
      <dsp:nvSpPr>
        <dsp:cNvPr id="0" name=""/>
        <dsp:cNvSpPr/>
      </dsp:nvSpPr>
      <dsp:spPr>
        <a:xfrm>
          <a:off x="972453" y="135454"/>
          <a:ext cx="2915523" cy="2915523"/>
        </a:xfrm>
        <a:custGeom>
          <a:avLst/>
          <a:gdLst/>
          <a:ahLst/>
          <a:cxnLst/>
          <a:rect l="0" t="0" r="0" b="0"/>
          <a:pathLst>
            <a:path>
              <a:moveTo>
                <a:pt x="35165" y="1776022"/>
              </a:moveTo>
              <a:arcTo wR="1457761" hR="1457761" stAng="10043372" swAng="1176646"/>
            </a:path>
          </a:pathLst>
        </a:custGeom>
        <a:noFill/>
        <a:ln>
          <a:tailEnd type="arrow"/>
        </a:ln>
        <a:effectLst/>
      </dsp:spPr>
      <dsp:style>
        <a:lnRef idx="1">
          <a:scrgbClr r="0" g="0" b="0"/>
        </a:lnRef>
        <a:fillRef idx="0">
          <a:scrgbClr r="0" g="0" b="0"/>
        </a:fillRef>
        <a:effectRef idx="0">
          <a:scrgbClr r="0" g="0" b="0"/>
        </a:effectRef>
        <a:fontRef idx="minor"/>
      </dsp:style>
    </dsp:sp>
    <dsp:sp modelId="{DAF5637C-5131-415C-86B6-7B14200323CB}">
      <dsp:nvSpPr>
        <dsp:cNvPr id="0" name=""/>
        <dsp:cNvSpPr/>
      </dsp:nvSpPr>
      <dsp:spPr>
        <a:xfrm>
          <a:off x="667857" y="636212"/>
          <a:ext cx="952800" cy="619320"/>
        </a:xfrm>
        <a:prstGeom prst="roundRect">
          <a:avLst/>
        </a:prstGeom>
        <a:solidFill>
          <a:schemeClr val="accent1">
            <a:lumMod val="60000"/>
            <a:lumOff val="4000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充分</a:t>
          </a:r>
        </a:p>
      </dsp:txBody>
      <dsp:txXfrm>
        <a:off x="698090" y="666445"/>
        <a:ext cx="892334" cy="558854"/>
      </dsp:txXfrm>
    </dsp:sp>
    <dsp:sp modelId="{369AD9DC-F414-477D-8640-8D95814AE748}">
      <dsp:nvSpPr>
        <dsp:cNvPr id="0" name=""/>
        <dsp:cNvSpPr/>
      </dsp:nvSpPr>
      <dsp:spPr>
        <a:xfrm>
          <a:off x="548691" y="486008"/>
          <a:ext cx="2915523" cy="2915523"/>
        </a:xfrm>
        <a:custGeom>
          <a:avLst/>
          <a:gdLst/>
          <a:ahLst/>
          <a:cxnLst/>
          <a:rect l="0" t="0" r="0" b="0"/>
          <a:pathLst>
            <a:path>
              <a:moveTo>
                <a:pt x="967453" y="84929"/>
              </a:moveTo>
              <a:arcTo wR="1457761" hR="1457761" stAng="15020746" swAng="1213381"/>
            </a:path>
          </a:pathLst>
        </a:custGeom>
        <a:noFill/>
        <a:ln>
          <a:tailEnd type="arrow"/>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9B65A-F69E-4E45-853C-5FD72FF6E0A5}">
      <dsp:nvSpPr>
        <dsp:cNvPr id="0" name=""/>
        <dsp:cNvSpPr/>
      </dsp:nvSpPr>
      <dsp:spPr>
        <a:xfrm>
          <a:off x="2664390" y="0"/>
          <a:ext cx="4077523" cy="4077523"/>
        </a:xfrm>
        <a:prstGeom prst="triangle">
          <a:avLst/>
        </a:prstGeom>
        <a:solidFill>
          <a:schemeClr val="accent2">
            <a:shade val="50000"/>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sp>
    <dsp:sp modelId="{6583AC5D-3354-41C9-A885-A246253DB955}">
      <dsp:nvSpPr>
        <dsp:cNvPr id="0" name=""/>
        <dsp:cNvSpPr/>
      </dsp:nvSpPr>
      <dsp:spPr>
        <a:xfrm>
          <a:off x="4824676" y="360050"/>
          <a:ext cx="2650389" cy="724716"/>
        </a:xfrm>
        <a:prstGeom prst="roundRect">
          <a:avLst/>
        </a:prstGeom>
        <a:solidFill>
          <a:schemeClr val="lt1">
            <a:alpha val="9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effectLst/>
            </a:rPr>
            <a:t>既不折不扣坚定贯彻，又创造性落实好中央决策部署</a:t>
          </a:r>
        </a:p>
      </dsp:txBody>
      <dsp:txXfrm>
        <a:off x="4860054" y="395428"/>
        <a:ext cx="2579633" cy="653960"/>
      </dsp:txXfrm>
    </dsp:sp>
    <dsp:sp modelId="{5D96CE4C-41FC-4D56-BA1C-3D45E29DD68D}">
      <dsp:nvSpPr>
        <dsp:cNvPr id="0" name=""/>
        <dsp:cNvSpPr/>
      </dsp:nvSpPr>
      <dsp:spPr>
        <a:xfrm>
          <a:off x="4824676" y="1302882"/>
          <a:ext cx="2650389" cy="724716"/>
        </a:xfrm>
        <a:prstGeom prst="roundRect">
          <a:avLst/>
        </a:prstGeom>
        <a:solidFill>
          <a:schemeClr val="lt1">
            <a:alpha val="9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既稳字当头，又锐意进取</a:t>
          </a:r>
        </a:p>
      </dsp:txBody>
      <dsp:txXfrm>
        <a:off x="4860054" y="1338260"/>
        <a:ext cx="2579633" cy="653960"/>
      </dsp:txXfrm>
    </dsp:sp>
    <dsp:sp modelId="{FB9016EB-55AF-459E-8C0E-50438485D3E3}">
      <dsp:nvSpPr>
        <dsp:cNvPr id="0" name=""/>
        <dsp:cNvSpPr/>
      </dsp:nvSpPr>
      <dsp:spPr>
        <a:xfrm>
          <a:off x="4824676" y="2038761"/>
          <a:ext cx="2650389" cy="724716"/>
        </a:xfrm>
        <a:prstGeom prst="roundRect">
          <a:avLst/>
        </a:prstGeom>
        <a:solidFill>
          <a:schemeClr val="lt1">
            <a:alpha val="9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既加强顶层设计，又鼓励基层创新</a:t>
          </a:r>
        </a:p>
      </dsp:txBody>
      <dsp:txXfrm>
        <a:off x="4860054" y="2074139"/>
        <a:ext cx="2579633" cy="653960"/>
      </dsp:txXfrm>
    </dsp:sp>
    <dsp:sp modelId="{53DAB0BB-DFC3-4B41-8691-1962AE566DDD}">
      <dsp:nvSpPr>
        <dsp:cNvPr id="0" name=""/>
        <dsp:cNvSpPr/>
      </dsp:nvSpPr>
      <dsp:spPr>
        <a:xfrm>
          <a:off x="4824676" y="2808389"/>
          <a:ext cx="2650389" cy="724716"/>
        </a:xfrm>
        <a:prstGeom prst="roundRect">
          <a:avLst/>
        </a:prstGeom>
        <a:solidFill>
          <a:schemeClr val="lt1">
            <a:alpha val="90000"/>
            <a:hueOff val="0"/>
            <a:satOff val="0"/>
            <a:lumOff val="0"/>
            <a:alphaOff val="0"/>
          </a:schemeClr>
        </a:solidFill>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既立足国内，又放眼国际</a:t>
          </a:r>
        </a:p>
      </dsp:txBody>
      <dsp:txXfrm>
        <a:off x="4860054" y="2843767"/>
        <a:ext cx="2579633" cy="65396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a:t>
            </a:fld>
            <a:endParaRPr lang="zh-CN" altLang="en-US" sz="1200">
              <a:latin typeface="Calibri" pitchFamily="34" charset="0"/>
              <a:ea typeface="幼圆" pitchFamily="49" charset="-122"/>
              <a:cs typeface="等线" charset="0"/>
            </a:endParaRPr>
          </a:p>
        </p:txBody>
      </p:sp>
      <p:sp>
        <p:nvSpPr>
          <p:cNvPr id="91" name="文本框"/>
          <p:cNvSpPr>
            <a:spLocks noGrp="1"/>
          </p:cNvSpPr>
          <p:nvPr>
            <p:ph type="hdr"/>
          </p:nvPr>
        </p:nvSpPr>
        <p:spPr>
          <a:xfrm>
            <a:off x="1" y="1"/>
            <a:ext cx="2945658" cy="498134"/>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l"/>
            <a:endParaRPr lang="zh-CN" altLang="en-US" sz="1200">
              <a:latin typeface="Calibri" pitchFamily="34" charset="0"/>
              <a:ea typeface="幼圆" pitchFamily="49" charset="-122"/>
              <a:cs typeface="等线" charset="0"/>
            </a:endParaRPr>
          </a:p>
        </p:txBody>
      </p:sp>
      <p:sp>
        <p:nvSpPr>
          <p:cNvPr id="92" name="文本框"/>
          <p:cNvSpPr>
            <a:spLocks noGrp="1"/>
          </p:cNvSpPr>
          <p:nvPr>
            <p:ph type="dt" idx="1"/>
          </p:nvPr>
        </p:nvSpPr>
        <p:spPr>
          <a:xfrm>
            <a:off x="3850443" y="1"/>
            <a:ext cx="2945659" cy="498134"/>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r"/>
            <a:fld id="{CAD2D6BD-DE1B-4B5F-8B41-2702339687B9}" type="datetime1">
              <a:rPr lang="en-US" altLang="zh-CN" sz="1200">
                <a:latin typeface="Calibri" pitchFamily="34" charset="0"/>
                <a:ea typeface="幼圆" pitchFamily="49" charset="-122"/>
                <a:cs typeface="等线" charset="0"/>
              </a:rPr>
              <a:t>2/18/2019</a:t>
            </a:fld>
            <a:endParaRPr lang="zh-CN" altLang="en-US" sz="1200">
              <a:latin typeface="Calibri" pitchFamily="34" charset="0"/>
              <a:ea typeface="幼圆" pitchFamily="49" charset="-122"/>
              <a:cs typeface="等线" charset="0"/>
            </a:endParaRPr>
          </a:p>
        </p:txBody>
      </p:sp>
      <p:sp>
        <p:nvSpPr>
          <p:cNvPr id="93" name="对象"/>
          <p:cNvSpPr>
            <a:spLocks noGrp="1" noRot="1" noChangeAspect="1"/>
          </p:cNvSpPr>
          <p:nvPr>
            <p:ph type="sldImg" idx="2"/>
          </p:nvPr>
        </p:nvSpPr>
        <p:spPr>
          <a:xfrm>
            <a:off x="422275" y="1241425"/>
            <a:ext cx="5953125" cy="3349625"/>
          </a:xfrm>
          <a:prstGeom prst="rect">
            <a:avLst/>
          </a:prstGeom>
          <a:noFill/>
          <a:ln w="12700" cap="flat" cmpd="sng">
            <a:solidFill>
              <a:srgbClr val="000000"/>
            </a:solidFill>
            <a:prstDash val="solid"/>
            <a:round/>
          </a:ln>
        </p:spPr>
      </p:sp>
      <p:sp>
        <p:nvSpPr>
          <p:cNvPr id="94" name="文本框"/>
          <p:cNvSpPr>
            <a:spLocks noGrp="1"/>
          </p:cNvSpPr>
          <p:nvPr>
            <p:ph type="body" idx="3"/>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95" name="文本框"/>
          <p:cNvSpPr>
            <a:spLocks noGrp="1"/>
          </p:cNvSpPr>
          <p:nvPr>
            <p:ph type="ftr" idx="4"/>
          </p:nvPr>
        </p:nvSpPr>
        <p:spPr>
          <a:xfrm>
            <a:off x="1" y="9430091"/>
            <a:ext cx="2945658"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l"/>
            <a:endParaRPr lang="zh-CN" altLang="en-US" sz="1200">
              <a:latin typeface="Calibri" pitchFamily="34" charset="0"/>
              <a:ea typeface="幼圆" pitchFamily="49" charset="-122"/>
              <a:cs typeface="等线" charset="0"/>
            </a:endParaRPr>
          </a:p>
        </p:txBody>
      </p:sp>
    </p:spTree>
    <p:extLst>
      <p:ext uri="{BB962C8B-B14F-4D97-AF65-F5344CB8AC3E}">
        <p14:creationId xmlns:p14="http://schemas.microsoft.com/office/powerpoint/2010/main" val="1520522897"/>
      </p:ext>
    </p:extLst>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buNone/>
      <a:defRPr sz="1200" kern="1200">
        <a:solidFill>
          <a:schemeClr val="tx1"/>
        </a:solidFill>
        <a:latin typeface="等线" charset="0"/>
        <a:ea typeface="等线" charset="0"/>
        <a:cs typeface="等线" charset="0"/>
      </a:defRPr>
    </a:lvl1pPr>
    <a:lvl2pPr marL="457200" indent="0" algn="l" defTabSz="914400" eaLnBrk="1" fontAlgn="auto" latinLnBrk="0" hangingPunct="1">
      <a:buNone/>
      <a:defRPr sz="1200" kern="1200">
        <a:solidFill>
          <a:schemeClr val="tx1"/>
        </a:solidFill>
        <a:latin typeface="等线" charset="0"/>
        <a:ea typeface="等线" charset="0"/>
        <a:cs typeface="等线" charset="0"/>
      </a:defRPr>
    </a:lvl2pPr>
    <a:lvl3pPr marL="914400" indent="0" algn="l" defTabSz="914400" eaLnBrk="1" fontAlgn="auto" latinLnBrk="0" hangingPunct="1">
      <a:buNone/>
      <a:defRPr sz="1200" kern="1200">
        <a:solidFill>
          <a:schemeClr val="tx1"/>
        </a:solidFill>
        <a:latin typeface="等线" charset="0"/>
        <a:ea typeface="等线" charset="0"/>
        <a:cs typeface="等线" charset="0"/>
      </a:defRPr>
    </a:lvl3pPr>
    <a:lvl4pPr marL="1371600" indent="0" algn="l" defTabSz="914400" eaLnBrk="1" fontAlgn="auto" latinLnBrk="0" hangingPunct="1">
      <a:buNone/>
      <a:defRPr sz="1200" kern="1200">
        <a:solidFill>
          <a:schemeClr val="tx1"/>
        </a:solidFill>
        <a:latin typeface="等线" charset="0"/>
        <a:ea typeface="等线" charset="0"/>
        <a:cs typeface="等线" charset="0"/>
      </a:defRPr>
    </a:lvl4pPr>
    <a:lvl5pPr marL="1828800" indent="0" algn="l" defTabSz="914400" eaLnBrk="1" fontAlgn="auto" latinLnBrk="0" hangingPunct="1">
      <a:buNone/>
      <a:defRPr sz="1200" kern="1200">
        <a:solidFill>
          <a:schemeClr val="tx1"/>
        </a:solidFill>
        <a:latin typeface="等线" charset="0"/>
        <a:ea typeface="等线" charset="0"/>
        <a:cs typeface="等线" charset="0"/>
      </a:defRPr>
    </a:lvl5pPr>
    <a:lvl6pPr marL="2286000" indent="0" algn="l" defTabSz="914400" eaLnBrk="1" fontAlgn="auto" latinLnBrk="0" hangingPunct="1">
      <a:buNone/>
      <a:defRPr sz="1200" kern="1200">
        <a:solidFill>
          <a:schemeClr val="tx1"/>
        </a:solidFill>
        <a:latin typeface="等线" charset="0"/>
        <a:ea typeface="等线" charset="0"/>
        <a:cs typeface="等线" charset="0"/>
      </a:defRPr>
    </a:lvl6pPr>
    <a:lvl7pPr marL="2743200" indent="0" algn="l" defTabSz="914400" eaLnBrk="1" fontAlgn="auto" latinLnBrk="0" hangingPunct="1">
      <a:buNone/>
      <a:defRPr sz="1200" kern="1200">
        <a:solidFill>
          <a:schemeClr val="tx1"/>
        </a:solidFill>
        <a:latin typeface="等线" charset="0"/>
        <a:ea typeface="等线" charset="0"/>
        <a:cs typeface="等线" charset="0"/>
      </a:defRPr>
    </a:lvl7pPr>
    <a:lvl8pPr marL="3200400" indent="0" algn="l" defTabSz="914400" eaLnBrk="1" fontAlgn="auto" latinLnBrk="0" hangingPunct="1">
      <a:buNone/>
      <a:defRPr sz="1200" kern="1200">
        <a:solidFill>
          <a:schemeClr val="tx1"/>
        </a:solidFill>
        <a:latin typeface="等线" charset="0"/>
        <a:ea typeface="等线" charset="0"/>
        <a:cs typeface="等线" charset="0"/>
      </a:defRPr>
    </a:lvl8pPr>
    <a:lvl9pPr marL="3200400" indent="0" algn="l" defTabSz="914400" eaLnBrk="1" fontAlgn="auto" latinLnBrk="0" hangingPunct="1">
      <a:buNone/>
      <a:defRPr sz="1200" kern="1200">
        <a:solidFill>
          <a:schemeClr val="tx1"/>
        </a:solidFill>
        <a:latin typeface="等线" charset="0"/>
        <a:ea typeface="等线" charset="0"/>
        <a:cs typeface="等线"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a:latin typeface="Calibri" pitchFamily="34" charset="0"/>
              <a:ea typeface="幼圆" pitchFamily="49" charset="-122"/>
              <a:cs typeface="等线" charset="0"/>
            </a:endParaRPr>
          </a:p>
        </p:txBody>
      </p:sp>
      <p:sp>
        <p:nvSpPr>
          <p:cNvPr id="13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7" name="对象"/>
          <p:cNvSpPr>
            <a:spLocks noGrp="1" noRot="1" noChangeAspect="1"/>
          </p:cNvSpPr>
          <p:nvPr>
            <p:ph type="sldImg"/>
          </p:nvPr>
        </p:nvSpPr>
        <p:spPr>
          <a:xfrm>
            <a:off x="422275" y="1241425"/>
            <a:ext cx="5953125" cy="3349625"/>
          </a:xfrm>
          <a:prstGeom prst="rect">
            <a:avLst/>
          </a:prstGeom>
          <a:noFill/>
          <a:ln w="9525" cap="flat" cmpd="sng">
            <a:solidFill>
              <a:srgbClr val="000000"/>
            </a:solidFill>
            <a:prstDash val="solid"/>
            <a:miter/>
          </a:ln>
        </p:spPr>
      </p:sp>
      <p:sp>
        <p:nvSpPr>
          <p:cNvPr id="138"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9"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defTabSz="1217549" fontAlgn="base">
              <a:lnSpc>
                <a:spcPct val="100000"/>
              </a:lnSpc>
              <a:spcBef>
                <a:spcPts val="0"/>
              </a:spcBef>
              <a:spcAft>
                <a:spcPts val="0"/>
              </a:spcAft>
              <a:buNone/>
            </a:pPr>
            <a:fld id="{CAD2D6BD-DE1B-4B5F-8B41-2702339687B9}" type="slidenum">
              <a:rPr lang="en-US" altLang="zh-CN" sz="2400" u="none" strike="noStrike" kern="1200" cap="none" spc="0" baseline="0">
                <a:solidFill>
                  <a:schemeClr val="tx1"/>
                </a:solidFill>
                <a:latin typeface="Calibri" pitchFamily="34" charset="0"/>
                <a:ea typeface="宋体" pitchFamily="2" charset="-122"/>
                <a:cs typeface="等线" charset="0"/>
              </a:rPr>
              <a:t>1</a:t>
            </a:fld>
            <a:endParaRPr lang="zh-CN" altLang="en-US" sz="2400" u="none" strike="noStrike" kern="1200" cap="none" spc="0" baseline="0">
              <a:solidFill>
                <a:schemeClr val="tx1"/>
              </a:solidFill>
              <a:latin typeface="Calibri" pitchFamily="34" charset="0"/>
              <a:ea typeface="宋体" pitchFamily="2" charset="-122"/>
              <a:cs typeface="等线" charset="0"/>
            </a:endParaRPr>
          </a:p>
        </p:txBody>
      </p:sp>
    </p:spTree>
    <p:extLst>
      <p:ext uri="{BB962C8B-B14F-4D97-AF65-F5344CB8AC3E}">
        <p14:creationId xmlns:p14="http://schemas.microsoft.com/office/powerpoint/2010/main" val="265009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38</a:t>
            </a:fld>
            <a:endParaRPr lang="zh-CN" altLang="en-US" sz="1200">
              <a:latin typeface="Calibri" pitchFamily="34" charset="0"/>
              <a:ea typeface="幼圆" pitchFamily="49" charset="-122"/>
              <a:cs typeface="等线" charset="0"/>
            </a:endParaRPr>
          </a:p>
        </p:txBody>
      </p:sp>
      <p:sp>
        <p:nvSpPr>
          <p:cNvPr id="125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5"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56"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5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440957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39</a:t>
            </a:fld>
            <a:endParaRPr lang="zh-CN" altLang="en-US" sz="1200">
              <a:latin typeface="Calibri" pitchFamily="34" charset="0"/>
              <a:ea typeface="幼圆" pitchFamily="49" charset="-122"/>
              <a:cs typeface="等线" charset="0"/>
            </a:endParaRPr>
          </a:p>
        </p:txBody>
      </p:sp>
      <p:sp>
        <p:nvSpPr>
          <p:cNvPr id="127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7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8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8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82"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83"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8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219252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40</a:t>
            </a:fld>
            <a:endParaRPr lang="zh-CN" altLang="en-US" sz="1200">
              <a:latin typeface="Calibri" pitchFamily="34" charset="0"/>
              <a:ea typeface="幼圆" pitchFamily="49" charset="-122"/>
              <a:cs typeface="等线" charset="0"/>
            </a:endParaRPr>
          </a:p>
        </p:txBody>
      </p:sp>
      <p:sp>
        <p:nvSpPr>
          <p:cNvPr id="130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9"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10"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1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417151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41</a:t>
            </a:fld>
            <a:endParaRPr lang="zh-CN" altLang="en-US" sz="1200">
              <a:latin typeface="Calibri" pitchFamily="34" charset="0"/>
              <a:ea typeface="幼圆" pitchFamily="49" charset="-122"/>
              <a:cs typeface="等线" charset="0"/>
            </a:endParaRPr>
          </a:p>
        </p:txBody>
      </p:sp>
      <p:sp>
        <p:nvSpPr>
          <p:cNvPr id="133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6"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37"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3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662693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42</a:t>
            </a:fld>
            <a:endParaRPr lang="zh-CN" altLang="en-US" sz="1200">
              <a:latin typeface="Calibri" pitchFamily="34" charset="0"/>
              <a:ea typeface="幼圆" pitchFamily="49" charset="-122"/>
              <a:cs typeface="等线" charset="0"/>
            </a:endParaRPr>
          </a:p>
        </p:txBody>
      </p:sp>
      <p:sp>
        <p:nvSpPr>
          <p:cNvPr id="135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3"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64"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6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917160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43</a:t>
            </a:fld>
            <a:endParaRPr lang="zh-CN" altLang="en-US" sz="1200">
              <a:latin typeface="Calibri" pitchFamily="34" charset="0"/>
              <a:ea typeface="幼圆" pitchFamily="49" charset="-122"/>
              <a:cs typeface="等线" charset="0"/>
            </a:endParaRPr>
          </a:p>
        </p:txBody>
      </p:sp>
      <p:sp>
        <p:nvSpPr>
          <p:cNvPr id="138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8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8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8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90"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91"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9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58927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44</a:t>
            </a:fld>
            <a:endParaRPr lang="zh-CN" altLang="en-US" sz="1200">
              <a:latin typeface="Calibri" pitchFamily="34" charset="0"/>
              <a:ea typeface="幼圆" pitchFamily="49" charset="-122"/>
              <a:cs typeface="等线" charset="0"/>
            </a:endParaRPr>
          </a:p>
        </p:txBody>
      </p:sp>
      <p:sp>
        <p:nvSpPr>
          <p:cNvPr id="141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6"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417"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41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9491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a:latin typeface="Calibri" pitchFamily="34" charset="0"/>
              <a:ea typeface="幼圆" pitchFamily="49" charset="-122"/>
              <a:cs typeface="等线" charset="0"/>
            </a:endParaRPr>
          </a:p>
        </p:txBody>
      </p:sp>
      <p:sp>
        <p:nvSpPr>
          <p:cNvPr id="15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5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5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5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0"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61"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6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28745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a:latin typeface="Calibri" pitchFamily="34" charset="0"/>
              <a:ea typeface="幼圆" pitchFamily="49" charset="-122"/>
              <a:cs typeface="等线" charset="0"/>
            </a:endParaRPr>
          </a:p>
        </p:txBody>
      </p:sp>
      <p:sp>
        <p:nvSpPr>
          <p:cNvPr id="16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7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71"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72"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7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04835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a:t>
            </a:fld>
            <a:endParaRPr lang="zh-CN" altLang="en-US" sz="1200">
              <a:latin typeface="Calibri" pitchFamily="34" charset="0"/>
              <a:ea typeface="幼圆" pitchFamily="49" charset="-122"/>
              <a:cs typeface="等线" charset="0"/>
            </a:endParaRPr>
          </a:p>
        </p:txBody>
      </p:sp>
      <p:sp>
        <p:nvSpPr>
          <p:cNvPr id="24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24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24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24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246"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247"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24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42355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19</a:t>
            </a:fld>
            <a:endParaRPr lang="zh-CN" altLang="en-US" sz="1200">
              <a:latin typeface="Calibri" pitchFamily="34" charset="0"/>
              <a:ea typeface="幼圆" pitchFamily="49" charset="-122"/>
              <a:cs typeface="等线" charset="0"/>
            </a:endParaRPr>
          </a:p>
        </p:txBody>
      </p:sp>
      <p:sp>
        <p:nvSpPr>
          <p:cNvPr id="16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7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71"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72"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7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723505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26</a:t>
            </a:fld>
            <a:endParaRPr lang="zh-CN" altLang="en-US" sz="1200">
              <a:latin typeface="Calibri" pitchFamily="34" charset="0"/>
              <a:ea typeface="幼圆" pitchFamily="49" charset="-122"/>
              <a:cs typeface="等线" charset="0"/>
            </a:endParaRPr>
          </a:p>
        </p:txBody>
      </p:sp>
      <p:sp>
        <p:nvSpPr>
          <p:cNvPr id="65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66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66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66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663"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664"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66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51997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a:latin typeface="Calibri" pitchFamily="34" charset="0"/>
              <a:ea typeface="幼圆" pitchFamily="49" charset="-122"/>
              <a:cs typeface="等线" charset="0"/>
            </a:endParaRPr>
          </a:p>
        </p:txBody>
      </p:sp>
      <p:sp>
        <p:nvSpPr>
          <p:cNvPr id="118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19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19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19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193"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194"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19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11300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a:latin typeface="Calibri" pitchFamily="34" charset="0"/>
              <a:ea typeface="幼圆" pitchFamily="49" charset="-122"/>
              <a:cs typeface="等线" charset="0"/>
            </a:endParaRPr>
          </a:p>
        </p:txBody>
      </p:sp>
      <p:sp>
        <p:nvSpPr>
          <p:cNvPr id="119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19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19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0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01"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02"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0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147049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a:latin typeface="Calibri" pitchFamily="34" charset="0"/>
              <a:ea typeface="幼圆" pitchFamily="49" charset="-122"/>
              <a:cs typeface="等线" charset="0"/>
            </a:endParaRPr>
          </a:p>
        </p:txBody>
      </p:sp>
      <p:sp>
        <p:nvSpPr>
          <p:cNvPr id="122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8"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29"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3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37</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40463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17430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292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91658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11561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75530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99816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80922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44327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85183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24876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9524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88908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46771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33642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69348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56485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15457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26111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33979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22955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83304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4557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87542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0404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36056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936059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87147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204964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06727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0292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8943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41560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0208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344523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49106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514575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1987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753686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0182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9561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3251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6164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1421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2019/2/18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4335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22" name="图片"/>
          <p:cNvPicPr>
            <a:picLocks noChangeAspect="1"/>
          </p:cNvPicPr>
          <p:nvPr/>
        </p:nvPicPr>
        <p:blipFill>
          <a:blip r:embed="rId13" cstate="print"/>
          <a:stretch>
            <a:fillRect/>
          </a:stretch>
        </p:blipFill>
        <p:spPr>
          <a:xfrm>
            <a:off x="2" y="1"/>
            <a:ext cx="12191996" cy="6857997"/>
          </a:xfrm>
          <a:prstGeom prst="rect">
            <a:avLst/>
          </a:prstGeom>
          <a:noFill/>
          <a:ln w="9525" cap="flat" cmpd="sng">
            <a:noFill/>
            <a:prstDash val="solid"/>
            <a:miter/>
          </a:ln>
        </p:spPr>
      </p:pic>
      <p:sp>
        <p:nvSpPr>
          <p:cNvPr id="96"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2/18/2019</a:t>
            </a:fld>
            <a:endParaRPr lang="zh-CN" altLang="en-US">
              <a:latin typeface="Calibri" pitchFamily="34" charset="0"/>
              <a:ea typeface="幼圆" pitchFamily="49" charset="-122"/>
              <a:cs typeface="Times New Roman" charset="0"/>
            </a:endParaRPr>
          </a:p>
        </p:txBody>
      </p:sp>
      <p:sp>
        <p:nvSpPr>
          <p:cNvPr id="97"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98"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1074674822"/>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21" name="图片"/>
          <p:cNvPicPr>
            <a:picLocks noChangeAspect="1"/>
          </p:cNvPicPr>
          <p:nvPr/>
        </p:nvPicPr>
        <p:blipFill>
          <a:blip r:embed="rId13" cstate="print"/>
          <a:stretch>
            <a:fillRect/>
          </a:stretch>
        </p:blipFill>
        <p:spPr>
          <a:xfrm>
            <a:off x="2" y="0"/>
            <a:ext cx="12191996" cy="6857997"/>
          </a:xfrm>
          <a:prstGeom prst="rect">
            <a:avLst/>
          </a:prstGeom>
          <a:noFill/>
          <a:ln w="9525" cap="flat" cmpd="sng">
            <a:noFill/>
            <a:prstDash val="solid"/>
            <a:miter/>
          </a:ln>
        </p:spPr>
      </p:pic>
      <p:sp>
        <p:nvSpPr>
          <p:cNvPr id="124"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2/18/2019</a:t>
            </a:fld>
            <a:endParaRPr lang="zh-CN" altLang="en-US">
              <a:latin typeface="Calibri" pitchFamily="34" charset="0"/>
              <a:ea typeface="幼圆" pitchFamily="49" charset="-122"/>
              <a:cs typeface="Times New Roman" charset="0"/>
            </a:endParaRPr>
          </a:p>
        </p:txBody>
      </p:sp>
      <p:sp>
        <p:nvSpPr>
          <p:cNvPr id="125"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126"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632733640"/>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1420" name="图片"/>
          <p:cNvPicPr>
            <a:picLocks noChangeAspect="1"/>
          </p:cNvPicPr>
          <p:nvPr/>
        </p:nvPicPr>
        <p:blipFill>
          <a:blip r:embed="rId13" cstate="print"/>
          <a:stretch>
            <a:fillRect/>
          </a:stretch>
        </p:blipFill>
        <p:spPr>
          <a:xfrm>
            <a:off x="0" y="0"/>
            <a:ext cx="12191996" cy="6857997"/>
          </a:xfrm>
          <a:prstGeom prst="rect">
            <a:avLst/>
          </a:prstGeom>
          <a:noFill/>
          <a:ln w="9525" cap="flat" cmpd="sng">
            <a:noFill/>
            <a:prstDash val="solid"/>
            <a:miter/>
          </a:ln>
        </p:spPr>
      </p:pic>
      <p:sp>
        <p:nvSpPr>
          <p:cNvPr id="140"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2/18/2019</a:t>
            </a:fld>
            <a:endParaRPr lang="zh-CN" altLang="en-US">
              <a:latin typeface="Calibri" pitchFamily="34" charset="0"/>
              <a:ea typeface="幼圆" pitchFamily="49" charset="-122"/>
              <a:cs typeface="Times New Roman" charset="0"/>
            </a:endParaRPr>
          </a:p>
        </p:txBody>
      </p:sp>
      <p:sp>
        <p:nvSpPr>
          <p:cNvPr id="141"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142"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1739511284"/>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19" name="图片"/>
          <p:cNvPicPr>
            <a:picLocks noChangeAspect="1"/>
          </p:cNvPicPr>
          <p:nvPr/>
        </p:nvPicPr>
        <p:blipFill>
          <a:blip r:embed="rId13" cstate="print"/>
          <a:stretch>
            <a:fillRect/>
          </a:stretch>
        </p:blipFill>
        <p:spPr>
          <a:xfrm>
            <a:off x="2" y="0"/>
            <a:ext cx="12191996" cy="6857997"/>
          </a:xfrm>
          <a:prstGeom prst="rect">
            <a:avLst/>
          </a:prstGeom>
          <a:noFill/>
          <a:ln w="9525" cap="flat" cmpd="sng">
            <a:noFill/>
            <a:prstDash val="solid"/>
            <a:miter/>
          </a:ln>
        </p:spPr>
      </p:pic>
      <p:sp>
        <p:nvSpPr>
          <p:cNvPr id="163"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2/18/2019</a:t>
            </a:fld>
            <a:endParaRPr lang="zh-CN" altLang="en-US">
              <a:latin typeface="Calibri" pitchFamily="34" charset="0"/>
              <a:ea typeface="幼圆" pitchFamily="49" charset="-122"/>
              <a:cs typeface="Times New Roman" charset="0"/>
            </a:endParaRPr>
          </a:p>
        </p:txBody>
      </p:sp>
      <p:sp>
        <p:nvSpPr>
          <p:cNvPr id="164"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165"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1100308847"/>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jp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diagramLayout" Target="../diagrams/layout10.xml"/><Relationship Id="rId7" Type="http://schemas.openxmlformats.org/officeDocument/2006/relationships/image" Target="../media/image20.jp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2.gif"/><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4.gif"/><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5.gif"/><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6.gif"/><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7.gif"/><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8.gif"/><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9.gif"/><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40.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7.jp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 name="矩形"/>
          <p:cNvSpPr>
            <a:spLocks/>
          </p:cNvSpPr>
          <p:nvPr/>
        </p:nvSpPr>
        <p:spPr>
          <a:xfrm>
            <a:off x="3719670" y="1772770"/>
            <a:ext cx="6624920" cy="108015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algn="ctr" eaLnBrk="1" fontAlgn="auto" hangingPunct="1">
              <a:lnSpc>
                <a:spcPts val="4500"/>
              </a:lnSpc>
            </a:pPr>
            <a:r>
              <a:rPr lang="zh-CN" altLang="en-US" b="1" dirty="0">
                <a:solidFill>
                  <a:srgbClr val="D70000"/>
                </a:solidFill>
                <a:latin typeface="微软雅黑" charset="0"/>
                <a:ea typeface="微软雅黑" charset="0"/>
                <a:cs typeface="等线" charset="0"/>
              </a:rPr>
              <a:t>以习近平新时代中国特色社会主义思想为指导</a:t>
            </a:r>
          </a:p>
          <a:p>
            <a:pPr algn="ctr" eaLnBrk="1" fontAlgn="auto" hangingPunct="1">
              <a:lnSpc>
                <a:spcPts val="4500"/>
              </a:lnSpc>
            </a:pPr>
            <a:r>
              <a:rPr lang="zh-CN" altLang="en-US" b="1" dirty="0">
                <a:solidFill>
                  <a:srgbClr val="D70000"/>
                </a:solidFill>
                <a:latin typeface="微软雅黑" charset="0"/>
                <a:ea typeface="微软雅黑" charset="0"/>
                <a:cs typeface="等线" charset="0"/>
              </a:rPr>
              <a:t>奋力开创高质量推进新时代税收现代化新局面</a:t>
            </a:r>
          </a:p>
          <a:p>
            <a:pPr algn="ctr" eaLnBrk="1" fontAlgn="auto" hangingPunct="1"/>
            <a:endParaRPr lang="zh-CN" altLang="en-US" sz="3200" b="1" u="none" strike="noStrike" kern="1200" cap="none" spc="0" baseline="0" dirty="0">
              <a:solidFill>
                <a:srgbClr val="D70000"/>
              </a:solidFill>
              <a:latin typeface="微软雅黑" charset="0"/>
              <a:ea typeface="微软雅黑" charset="0"/>
              <a:cs typeface="等线" charset="0"/>
            </a:endParaRPr>
          </a:p>
        </p:txBody>
      </p:sp>
      <p:sp>
        <p:nvSpPr>
          <p:cNvPr id="128" name="曲线"/>
          <p:cNvSpPr>
            <a:spLocks/>
          </p:cNvSpPr>
          <p:nvPr/>
        </p:nvSpPr>
        <p:spPr>
          <a:xfrm rot="16200000" flipV="1">
            <a:off x="4676967" y="862059"/>
            <a:ext cx="52738" cy="4426058"/>
          </a:xfrm>
          <a:custGeom>
            <a:avLst/>
            <a:gdLst>
              <a:gd name="T1" fmla="*/ 0 w 21600"/>
              <a:gd name="T2" fmla="*/ -21600 h 21600"/>
              <a:gd name="T3" fmla="*/ 21600 w 21600"/>
              <a:gd name="T4" fmla="*/ 0 h 21600"/>
            </a:gdLst>
            <a:ahLst/>
            <a:cxnLst/>
            <a:rect l="T1" t="T2" r="T3" b="T4"/>
            <a:pathLst>
              <a:path w="21600" h="21600">
                <a:moveTo>
                  <a:pt x="10795" y="21599"/>
                </a:moveTo>
                <a:lnTo>
                  <a:pt x="21592" y="1958"/>
                </a:lnTo>
                <a:lnTo>
                  <a:pt x="21600" y="1958"/>
                </a:lnTo>
                <a:lnTo>
                  <a:pt x="21593" y="1956"/>
                </a:lnTo>
                <a:lnTo>
                  <a:pt x="21595" y="1943"/>
                </a:lnTo>
                <a:lnTo>
                  <a:pt x="21527" y="1943"/>
                </a:lnTo>
                <a:lnTo>
                  <a:pt x="10795" y="0"/>
                </a:lnTo>
                <a:lnTo>
                  <a:pt x="72" y="1943"/>
                </a:lnTo>
                <a:lnTo>
                  <a:pt x="0" y="1943"/>
                </a:lnTo>
                <a:lnTo>
                  <a:pt x="4" y="1956"/>
                </a:lnTo>
                <a:lnTo>
                  <a:pt x="0" y="1958"/>
                </a:lnTo>
                <a:lnTo>
                  <a:pt x="4" y="1958"/>
                </a:lnTo>
                <a:close/>
              </a:path>
            </a:pathLst>
          </a:custGeom>
          <a:solidFill>
            <a:srgbClr val="D70000"/>
          </a:solidFill>
          <a:ln w="12700" cap="flat" cmpd="sng">
            <a:noFill/>
            <a:prstDash val="solid"/>
            <a:miter/>
          </a:ln>
        </p:spPr>
      </p:sp>
      <p:sp>
        <p:nvSpPr>
          <p:cNvPr id="129" name="曲线"/>
          <p:cNvSpPr>
            <a:spLocks/>
          </p:cNvSpPr>
          <p:nvPr/>
        </p:nvSpPr>
        <p:spPr>
          <a:xfrm rot="5400000" flipH="1" flipV="1">
            <a:off x="9517507" y="771819"/>
            <a:ext cx="65310" cy="4557350"/>
          </a:xfrm>
          <a:custGeom>
            <a:avLst/>
            <a:gdLst>
              <a:gd name="T1" fmla="*/ -21600 w 21600"/>
              <a:gd name="T2" fmla="*/ -21600 h 21600"/>
              <a:gd name="T3" fmla="*/ 0 w 21600"/>
              <a:gd name="T4" fmla="*/ 0 h 21600"/>
            </a:gdLst>
            <a:ahLst/>
            <a:cxnLst/>
            <a:rect l="T1" t="T2" r="T3" b="T4"/>
            <a:pathLst>
              <a:path w="21600" h="21600">
                <a:moveTo>
                  <a:pt x="10799" y="21600"/>
                </a:moveTo>
                <a:lnTo>
                  <a:pt x="21592" y="1958"/>
                </a:lnTo>
                <a:lnTo>
                  <a:pt x="21600" y="1958"/>
                </a:lnTo>
                <a:lnTo>
                  <a:pt x="21593" y="1957"/>
                </a:lnTo>
                <a:lnTo>
                  <a:pt x="21600" y="1945"/>
                </a:lnTo>
                <a:lnTo>
                  <a:pt x="21525" y="1945"/>
                </a:lnTo>
                <a:lnTo>
                  <a:pt x="10799" y="0"/>
                </a:lnTo>
                <a:lnTo>
                  <a:pt x="72" y="1945"/>
                </a:lnTo>
                <a:lnTo>
                  <a:pt x="0" y="1945"/>
                </a:lnTo>
                <a:lnTo>
                  <a:pt x="4" y="1957"/>
                </a:lnTo>
                <a:lnTo>
                  <a:pt x="0" y="1958"/>
                </a:lnTo>
                <a:lnTo>
                  <a:pt x="4" y="1958"/>
                </a:lnTo>
                <a:close/>
              </a:path>
            </a:pathLst>
          </a:custGeom>
          <a:solidFill>
            <a:srgbClr val="D70000"/>
          </a:solidFill>
          <a:ln w="12700" cap="flat" cmpd="sng">
            <a:noFill/>
            <a:prstDash val="solid"/>
            <a:miter/>
          </a:ln>
        </p:spPr>
      </p:sp>
      <p:sp>
        <p:nvSpPr>
          <p:cNvPr id="130" name="曲线"/>
          <p:cNvSpPr>
            <a:spLocks noChangeAspect="1"/>
          </p:cNvSpPr>
          <p:nvPr/>
        </p:nvSpPr>
        <p:spPr>
          <a:xfrm>
            <a:off x="7448008" y="3629357"/>
            <a:ext cx="397547" cy="396000"/>
          </a:xfrm>
          <a:custGeom>
            <a:avLst/>
            <a:gdLst>
              <a:gd name="T1" fmla="*/ 0 w 21600"/>
              <a:gd name="T2" fmla="*/ 0 h 21600"/>
              <a:gd name="T3" fmla="*/ 21600 w 21600"/>
              <a:gd name="T4" fmla="*/ 21600 h 21600"/>
            </a:gdLst>
            <a:ahLst/>
            <a:cxnLst/>
            <a:rect l="T1" t="T2" r="T3" b="T4"/>
            <a:pathLst>
              <a:path w="21600" h="21600">
                <a:moveTo>
                  <a:pt x="15781" y="11019"/>
                </a:moveTo>
                <a:lnTo>
                  <a:pt x="15781" y="8066"/>
                </a:lnTo>
                <a:cubicBezTo>
                  <a:pt x="15781" y="7273"/>
                  <a:pt x="14458" y="7229"/>
                  <a:pt x="14458" y="8066"/>
                </a:cubicBezTo>
                <a:lnTo>
                  <a:pt x="14458" y="11019"/>
                </a:lnTo>
                <a:cubicBezTo>
                  <a:pt x="14458" y="12959"/>
                  <a:pt x="12869" y="14546"/>
                  <a:pt x="10885" y="14546"/>
                </a:cubicBezTo>
                <a:cubicBezTo>
                  <a:pt x="10885" y="14546"/>
                  <a:pt x="10844" y="14546"/>
                  <a:pt x="10844" y="14546"/>
                </a:cubicBezTo>
                <a:lnTo>
                  <a:pt x="10799" y="14546"/>
                </a:lnTo>
                <a:lnTo>
                  <a:pt x="10799" y="14546"/>
                </a:lnTo>
                <a:cubicBezTo>
                  <a:pt x="10755" y="14546"/>
                  <a:pt x="10755" y="14546"/>
                  <a:pt x="10711" y="14546"/>
                </a:cubicBezTo>
                <a:cubicBezTo>
                  <a:pt x="8726" y="14546"/>
                  <a:pt x="7141" y="12959"/>
                  <a:pt x="7141" y="11019"/>
                </a:cubicBezTo>
                <a:lnTo>
                  <a:pt x="7141" y="8066"/>
                </a:lnTo>
                <a:cubicBezTo>
                  <a:pt x="7141" y="7273"/>
                  <a:pt x="5818" y="7229"/>
                  <a:pt x="5818" y="8066"/>
                </a:cubicBezTo>
                <a:cubicBezTo>
                  <a:pt x="5818" y="8463"/>
                  <a:pt x="5818" y="11019"/>
                  <a:pt x="5818" y="11019"/>
                </a:cubicBezTo>
                <a:cubicBezTo>
                  <a:pt x="5818" y="13486"/>
                  <a:pt x="7625" y="15515"/>
                  <a:pt x="10005" y="15822"/>
                </a:cubicBezTo>
                <a:lnTo>
                  <a:pt x="10005" y="17939"/>
                </a:lnTo>
                <a:lnTo>
                  <a:pt x="7050" y="18774"/>
                </a:lnTo>
                <a:lnTo>
                  <a:pt x="14590" y="18774"/>
                </a:lnTo>
                <a:lnTo>
                  <a:pt x="11591" y="17939"/>
                </a:lnTo>
                <a:lnTo>
                  <a:pt x="11591" y="15869"/>
                </a:lnTo>
                <a:cubicBezTo>
                  <a:pt x="13972" y="15515"/>
                  <a:pt x="15781" y="13486"/>
                  <a:pt x="15781" y="11019"/>
                </a:cubicBezTo>
              </a:path>
              <a:path w="21600" h="21600">
                <a:moveTo>
                  <a:pt x="10755" y="13310"/>
                </a:moveTo>
                <a:cubicBezTo>
                  <a:pt x="10755" y="13310"/>
                  <a:pt x="10799" y="13310"/>
                  <a:pt x="10799" y="13310"/>
                </a:cubicBezTo>
                <a:cubicBezTo>
                  <a:pt x="10799" y="13310"/>
                  <a:pt x="10844" y="13310"/>
                  <a:pt x="10844" y="13310"/>
                </a:cubicBezTo>
                <a:cubicBezTo>
                  <a:pt x="12165" y="13310"/>
                  <a:pt x="13224" y="12254"/>
                  <a:pt x="13224" y="10931"/>
                </a:cubicBezTo>
                <a:lnTo>
                  <a:pt x="13224" y="5201"/>
                </a:lnTo>
                <a:cubicBezTo>
                  <a:pt x="13224" y="3875"/>
                  <a:pt x="12165" y="2820"/>
                  <a:pt x="10844" y="2820"/>
                </a:cubicBezTo>
                <a:cubicBezTo>
                  <a:pt x="10844" y="2820"/>
                  <a:pt x="10799" y="2820"/>
                  <a:pt x="10799" y="2820"/>
                </a:cubicBezTo>
                <a:cubicBezTo>
                  <a:pt x="10799" y="2820"/>
                  <a:pt x="10755" y="2820"/>
                  <a:pt x="10755" y="2820"/>
                </a:cubicBezTo>
                <a:cubicBezTo>
                  <a:pt x="9433" y="2820"/>
                  <a:pt x="8375" y="3875"/>
                  <a:pt x="8375" y="5201"/>
                </a:cubicBezTo>
                <a:lnTo>
                  <a:pt x="8375" y="10931"/>
                </a:lnTo>
                <a:cubicBezTo>
                  <a:pt x="8375" y="12254"/>
                  <a:pt x="9433" y="13310"/>
                  <a:pt x="10755" y="13310"/>
                </a:cubicBezTo>
              </a:path>
              <a:path w="21600" h="21600">
                <a:moveTo>
                  <a:pt x="10799" y="0"/>
                </a:moveTo>
                <a:cubicBezTo>
                  <a:pt x="16794" y="0"/>
                  <a:pt x="21600" y="4848"/>
                  <a:pt x="21600" y="10800"/>
                </a:cubicBezTo>
                <a:cubicBezTo>
                  <a:pt x="21600" y="16793"/>
                  <a:pt x="16794" y="21600"/>
                  <a:pt x="10799" y="21600"/>
                </a:cubicBezTo>
                <a:cubicBezTo>
                  <a:pt x="4847" y="21600"/>
                  <a:pt x="0" y="16793"/>
                  <a:pt x="0" y="10800"/>
                </a:cubicBezTo>
                <a:cubicBezTo>
                  <a:pt x="0" y="4848"/>
                  <a:pt x="4847" y="0"/>
                  <a:pt x="10799" y="0"/>
                </a:cubicBezTo>
                <a:close/>
              </a:path>
            </a:pathLst>
          </a:custGeom>
          <a:solidFill>
            <a:srgbClr val="A10000"/>
          </a:solidFill>
          <a:ln w="9525" cap="flat" cmpd="sng">
            <a:noFill/>
            <a:prstDash val="solid"/>
            <a:round/>
          </a:ln>
        </p:spPr>
      </p:sp>
      <p:sp>
        <p:nvSpPr>
          <p:cNvPr id="131" name="矩形"/>
          <p:cNvSpPr>
            <a:spLocks/>
          </p:cNvSpPr>
          <p:nvPr/>
        </p:nvSpPr>
        <p:spPr>
          <a:xfrm>
            <a:off x="8086612" y="3629357"/>
            <a:ext cx="2927100" cy="105964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eaLnBrk="1" fontAlgn="auto" hangingPunct="1"/>
            <a:r>
              <a:rPr lang="zh-CN" altLang="en-US" sz="2000" b="1" u="none" strike="noStrike" kern="1200" cap="none" spc="100" baseline="0" dirty="0">
                <a:solidFill>
                  <a:srgbClr val="A10000"/>
                </a:solidFill>
                <a:latin typeface="微软雅黑" charset="0"/>
                <a:ea typeface="微软雅黑" charset="0"/>
                <a:cs typeface="等线" charset="0"/>
              </a:rPr>
              <a:t>主讲人</a:t>
            </a:r>
            <a:r>
              <a:rPr lang="zh-CN" altLang="en-US" sz="2000" b="1" spc="100" dirty="0">
                <a:solidFill>
                  <a:srgbClr val="A10000"/>
                </a:solidFill>
                <a:latin typeface="微软雅黑" charset="0"/>
                <a:ea typeface="微软雅黑" charset="0"/>
                <a:cs typeface="等线" charset="0"/>
              </a:rPr>
              <a:t>：王  军</a:t>
            </a:r>
            <a:endParaRPr lang="zh-CN" altLang="en-US" sz="3600" b="1" u="none" strike="noStrike" kern="1200" cap="none" spc="100" baseline="0" dirty="0">
              <a:solidFill>
                <a:srgbClr val="A10000"/>
              </a:solidFill>
              <a:latin typeface="微软雅黑" charset="0"/>
              <a:ea typeface="微软雅黑" charset="0"/>
              <a:cs typeface="等线" charset="0"/>
            </a:endParaRPr>
          </a:p>
        </p:txBody>
      </p:sp>
    </p:spTree>
    <p:extLst>
      <p:ext uri="{BB962C8B-B14F-4D97-AF65-F5344CB8AC3E}">
        <p14:creationId xmlns:p14="http://schemas.microsoft.com/office/powerpoint/2010/main" val="18248355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fade">
                                      <p:cBhvr>
                                        <p:cTn id="13" dur="500"/>
                                        <p:tgtEl>
                                          <p:spTgt spid="1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fade">
                                      <p:cBhvr>
                                        <p:cTn id="16" dur="500"/>
                                        <p:tgtEl>
                                          <p:spTgt spid="129"/>
                                        </p:tgtEl>
                                      </p:cBhvr>
                                    </p:animEffect>
                                  </p:childTnLst>
                                </p:cTn>
                              </p:par>
                            </p:childTnLst>
                          </p:cTn>
                        </p:par>
                        <p:par>
                          <p:cTn id="17" fill="hold" nodeType="withGroup">
                            <p:stCondLst>
                              <p:cond delay="1500"/>
                            </p:stCondLst>
                            <p:childTnLst>
                              <p:par>
                                <p:cTn id="18" presetID="53" presetClass="entr" presetSubtype="0" fill="hold" grpId="0" nodeType="afterEffect">
                                  <p:stCondLst>
                                    <p:cond delay="0"/>
                                  </p:stCondLst>
                                  <p:childTnLst>
                                    <p:set>
                                      <p:cBhvr>
                                        <p:cTn id="19" dur="1" fill="hold">
                                          <p:stCondLst>
                                            <p:cond delay="0"/>
                                          </p:stCondLst>
                                        </p:cTn>
                                        <p:tgtEl>
                                          <p:spTgt spid="130"/>
                                        </p:tgtEl>
                                        <p:attrNameLst>
                                          <p:attrName>style.visibility</p:attrName>
                                        </p:attrNameLst>
                                      </p:cBhvr>
                                      <p:to>
                                        <p:strVal val="visible"/>
                                      </p:to>
                                    </p:set>
                                    <p:anim calcmode="lin" valueType="num">
                                      <p:cBhvr>
                                        <p:cTn id="20" dur="500" fill="hold"/>
                                        <p:tgtEl>
                                          <p:spTgt spid="130"/>
                                        </p:tgtEl>
                                        <p:attrNameLst>
                                          <p:attrName>ppt_w</p:attrName>
                                        </p:attrNameLst>
                                      </p:cBhvr>
                                      <p:tavLst>
                                        <p:tav tm="0">
                                          <p:val>
                                            <p:fltVal val="0"/>
                                          </p:val>
                                        </p:tav>
                                        <p:tav tm="100000">
                                          <p:val>
                                            <p:strVal val="#ppt_w"/>
                                          </p:val>
                                        </p:tav>
                                      </p:tavLst>
                                    </p:anim>
                                    <p:anim calcmode="lin" valueType="num">
                                      <p:cBhvr>
                                        <p:cTn id="21" dur="500" fill="hold"/>
                                        <p:tgtEl>
                                          <p:spTgt spid="130"/>
                                        </p:tgtEl>
                                        <p:attrNameLst>
                                          <p:attrName>ppt_h</p:attrName>
                                        </p:attrNameLst>
                                      </p:cBhvr>
                                      <p:tavLst>
                                        <p:tav tm="0">
                                          <p:val>
                                            <p:fltVal val="0"/>
                                          </p:val>
                                        </p:tav>
                                        <p:tav tm="100000">
                                          <p:val>
                                            <p:strVal val="#ppt_h"/>
                                          </p:val>
                                        </p:tav>
                                      </p:tavLst>
                                    </p:anim>
                                    <p:animEffect transition="in" filter="fade">
                                      <p:cBhvr>
                                        <p:cTn id="22" dur="500"/>
                                        <p:tgtEl>
                                          <p:spTgt spid="13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500" fill="hold"/>
                                        <p:tgtEl>
                                          <p:spTgt spid="131"/>
                                        </p:tgtEl>
                                        <p:attrNameLst>
                                          <p:attrName>ppt_x</p:attrName>
                                        </p:attrNameLst>
                                      </p:cBhvr>
                                      <p:tavLst>
                                        <p:tav tm="0">
                                          <p:val>
                                            <p:strVal val="#ppt_x"/>
                                          </p:val>
                                        </p:tav>
                                        <p:tav tm="100000">
                                          <p:val>
                                            <p:strVal val="#ppt_x"/>
                                          </p:val>
                                        </p:tav>
                                      </p:tavLst>
                                    </p:anim>
                                    <p:anim calcmode="lin" valueType="num">
                                      <p:cBhvr additive="base">
                                        <p:cTn id="28"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animBg="1"/>
      <p:bldP spid="129" grpId="0" animBg="1"/>
      <p:bldP spid="130" grpId="0" animBg="1"/>
      <p:bldP spid="1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6EC4669D-2C17-45ED-B6B9-155D228BF109}"/>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C184BD08-130B-4876-BBE5-69634E59EFC4}"/>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税制改革稳步前行</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5" name="矩形: 圆角 4">
            <a:extLst>
              <a:ext uri="{FF2B5EF4-FFF2-40B4-BE49-F238E27FC236}">
                <a16:creationId xmlns:a16="http://schemas.microsoft.com/office/drawing/2014/main" id="{CCB4998E-E44C-45E8-8EA9-F8D84F123059}"/>
              </a:ext>
            </a:extLst>
          </p:cNvPr>
          <p:cNvSpPr/>
          <p:nvPr/>
        </p:nvSpPr>
        <p:spPr>
          <a:xfrm>
            <a:off x="1703390" y="1833270"/>
            <a:ext cx="2232310" cy="52321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2017</a:t>
            </a:r>
            <a:r>
              <a:rPr lang="zh-CN" altLang="en-US" dirty="0"/>
              <a:t>年</a:t>
            </a:r>
          </a:p>
        </p:txBody>
      </p:sp>
      <p:sp>
        <p:nvSpPr>
          <p:cNvPr id="6" name="箭头: 左弧形 5">
            <a:extLst>
              <a:ext uri="{FF2B5EF4-FFF2-40B4-BE49-F238E27FC236}">
                <a16:creationId xmlns:a16="http://schemas.microsoft.com/office/drawing/2014/main" id="{749A4FFE-50D3-4ECB-8D24-BE86803C4FBD}"/>
              </a:ext>
            </a:extLst>
          </p:cNvPr>
          <p:cNvSpPr/>
          <p:nvPr/>
        </p:nvSpPr>
        <p:spPr>
          <a:xfrm>
            <a:off x="1343340" y="2094879"/>
            <a:ext cx="271347" cy="9231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卷形: 垂直 6">
            <a:extLst>
              <a:ext uri="{FF2B5EF4-FFF2-40B4-BE49-F238E27FC236}">
                <a16:creationId xmlns:a16="http://schemas.microsoft.com/office/drawing/2014/main" id="{4ECB184C-9673-4737-A05F-93FBBAD6486D}"/>
              </a:ext>
            </a:extLst>
          </p:cNvPr>
          <p:cNvSpPr/>
          <p:nvPr/>
        </p:nvSpPr>
        <p:spPr>
          <a:xfrm>
            <a:off x="1415350" y="3018021"/>
            <a:ext cx="2520350" cy="3003339"/>
          </a:xfrm>
          <a:prstGeom prst="verticalScrol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增值税税率“四档并三档”改革，取消</a:t>
            </a:r>
            <a:r>
              <a:rPr lang="en-US" altLang="zh-CN"/>
              <a:t>13%</a:t>
            </a:r>
            <a:r>
              <a:rPr lang="zh-CN" altLang="en-US"/>
              <a:t>税率，将</a:t>
            </a:r>
            <a:r>
              <a:rPr lang="en-US" altLang="zh-CN"/>
              <a:t>13%</a:t>
            </a:r>
            <a:r>
              <a:rPr lang="zh-CN" altLang="en-US"/>
              <a:t>税率下调至</a:t>
            </a:r>
            <a:r>
              <a:rPr lang="en-US" altLang="zh-CN"/>
              <a:t>11%</a:t>
            </a:r>
            <a:endParaRPr lang="zh-CN" altLang="en-US"/>
          </a:p>
        </p:txBody>
      </p:sp>
      <p:sp>
        <p:nvSpPr>
          <p:cNvPr id="8" name="矩形: 圆角 7">
            <a:extLst>
              <a:ext uri="{FF2B5EF4-FFF2-40B4-BE49-F238E27FC236}">
                <a16:creationId xmlns:a16="http://schemas.microsoft.com/office/drawing/2014/main" id="{EB980A44-D9DC-4F13-A71E-818136C69B1C}"/>
              </a:ext>
            </a:extLst>
          </p:cNvPr>
          <p:cNvSpPr/>
          <p:nvPr/>
        </p:nvSpPr>
        <p:spPr>
          <a:xfrm>
            <a:off x="4439770" y="1833270"/>
            <a:ext cx="2232310" cy="52321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2018</a:t>
            </a:r>
            <a:r>
              <a:rPr lang="zh-CN" altLang="en-US" dirty="0"/>
              <a:t>年</a:t>
            </a:r>
            <a:r>
              <a:rPr lang="en-US" altLang="zh-CN" dirty="0"/>
              <a:t>5</a:t>
            </a:r>
            <a:r>
              <a:rPr lang="zh-CN" altLang="en-US" dirty="0"/>
              <a:t>月</a:t>
            </a:r>
            <a:r>
              <a:rPr lang="en-US" altLang="zh-CN" dirty="0"/>
              <a:t>1</a:t>
            </a:r>
            <a:r>
              <a:rPr lang="zh-CN" altLang="en-US" dirty="0"/>
              <a:t>日</a:t>
            </a:r>
          </a:p>
        </p:txBody>
      </p:sp>
      <p:sp>
        <p:nvSpPr>
          <p:cNvPr id="9" name="箭头: 左弧形 8">
            <a:extLst>
              <a:ext uri="{FF2B5EF4-FFF2-40B4-BE49-F238E27FC236}">
                <a16:creationId xmlns:a16="http://schemas.microsoft.com/office/drawing/2014/main" id="{98C38D75-FA4D-4302-9923-DAC1E3CEF4E1}"/>
              </a:ext>
            </a:extLst>
          </p:cNvPr>
          <p:cNvSpPr/>
          <p:nvPr/>
        </p:nvSpPr>
        <p:spPr>
          <a:xfrm>
            <a:off x="4052061" y="2094879"/>
            <a:ext cx="271347" cy="9231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卷形: 垂直 9">
            <a:extLst>
              <a:ext uri="{FF2B5EF4-FFF2-40B4-BE49-F238E27FC236}">
                <a16:creationId xmlns:a16="http://schemas.microsoft.com/office/drawing/2014/main" id="{558CD0A5-5DD2-41B8-8D8B-E7FEC1B13E90}"/>
              </a:ext>
            </a:extLst>
          </p:cNvPr>
          <p:cNvSpPr/>
          <p:nvPr/>
        </p:nvSpPr>
        <p:spPr>
          <a:xfrm>
            <a:off x="4151730" y="2999843"/>
            <a:ext cx="2520350" cy="3003339"/>
          </a:xfrm>
          <a:prstGeom prst="verticalScrol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降低增值税税率、统一小规模纳税人标准、对部分行业留抵税额予以退还</a:t>
            </a:r>
          </a:p>
        </p:txBody>
      </p:sp>
      <p:graphicFrame>
        <p:nvGraphicFramePr>
          <p:cNvPr id="15" name="图示 14">
            <a:extLst>
              <a:ext uri="{FF2B5EF4-FFF2-40B4-BE49-F238E27FC236}">
                <a16:creationId xmlns:a16="http://schemas.microsoft.com/office/drawing/2014/main" id="{6CAACCC7-3B1B-4714-BF10-3A33CC0C3078}"/>
              </a:ext>
            </a:extLst>
          </p:cNvPr>
          <p:cNvGraphicFramePr/>
          <p:nvPr>
            <p:extLst>
              <p:ext uri="{D42A27DB-BD31-4B8C-83A1-F6EECF244321}">
                <p14:modId xmlns:p14="http://schemas.microsoft.com/office/powerpoint/2010/main" val="2092035485"/>
              </p:ext>
            </p:extLst>
          </p:nvPr>
        </p:nvGraphicFramePr>
        <p:xfrm>
          <a:off x="7032130" y="3233012"/>
          <a:ext cx="3744520" cy="2770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图片 15">
            <a:extLst>
              <a:ext uri="{FF2B5EF4-FFF2-40B4-BE49-F238E27FC236}">
                <a16:creationId xmlns:a16="http://schemas.microsoft.com/office/drawing/2014/main" id="{9BE3915B-26EC-4389-82EE-8F0503E940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76150" y="1833270"/>
            <a:ext cx="3469324" cy="1091660"/>
          </a:xfrm>
          <a:prstGeom prst="rect">
            <a:avLst/>
          </a:prstGeom>
        </p:spPr>
      </p:pic>
    </p:spTree>
    <p:extLst>
      <p:ext uri="{BB962C8B-B14F-4D97-AF65-F5344CB8AC3E}">
        <p14:creationId xmlns:p14="http://schemas.microsoft.com/office/powerpoint/2010/main" val="349248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animBg="1"/>
      <p:bldGraphic spid="1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244C256C-0FDA-4CFB-B771-FEE45175C04D}"/>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90E8AB3B-92AA-4D4B-85D0-337F42566680}"/>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税制改革稳步前行</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B9C85D56-6470-446B-9FD5-13B6F62D5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702" y="1833270"/>
            <a:ext cx="4630267" cy="2896120"/>
          </a:xfrm>
          <a:prstGeom prst="rect">
            <a:avLst/>
          </a:prstGeom>
        </p:spPr>
      </p:pic>
      <p:sp>
        <p:nvSpPr>
          <p:cNvPr id="6" name="矩形 5">
            <a:extLst>
              <a:ext uri="{FF2B5EF4-FFF2-40B4-BE49-F238E27FC236}">
                <a16:creationId xmlns:a16="http://schemas.microsoft.com/office/drawing/2014/main" id="{A57FA377-F531-409D-A948-0BB1ECE4110D}"/>
              </a:ext>
            </a:extLst>
          </p:cNvPr>
          <p:cNvSpPr/>
          <p:nvPr/>
        </p:nvSpPr>
        <p:spPr>
          <a:xfrm>
            <a:off x="983289" y="5053845"/>
            <a:ext cx="4896680" cy="138499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CN" sz="2800" b="1" dirty="0">
                <a:ln/>
                <a:solidFill>
                  <a:schemeClr val="accent4"/>
                </a:solidFill>
              </a:rPr>
              <a:t>1993</a:t>
            </a:r>
            <a:r>
              <a:rPr lang="zh-CN" altLang="en-US" sz="2800" b="1" dirty="0">
                <a:ln/>
                <a:solidFill>
                  <a:schemeClr val="accent4"/>
                </a:solidFill>
              </a:rPr>
              <a:t>年、</a:t>
            </a:r>
            <a:r>
              <a:rPr lang="en-US" altLang="zh-CN" sz="2800" b="1" dirty="0">
                <a:ln/>
                <a:solidFill>
                  <a:schemeClr val="accent4"/>
                </a:solidFill>
              </a:rPr>
              <a:t>1999</a:t>
            </a:r>
            <a:r>
              <a:rPr lang="zh-CN" altLang="en-US" sz="2800" b="1" dirty="0">
                <a:ln/>
                <a:solidFill>
                  <a:schemeClr val="accent4"/>
                </a:solidFill>
              </a:rPr>
              <a:t>年、</a:t>
            </a:r>
            <a:r>
              <a:rPr lang="en-US" altLang="zh-CN" sz="2800" b="1" dirty="0">
                <a:ln/>
                <a:solidFill>
                  <a:schemeClr val="accent4"/>
                </a:solidFill>
              </a:rPr>
              <a:t>2005</a:t>
            </a:r>
            <a:r>
              <a:rPr lang="zh-CN" altLang="en-US" sz="2800" b="1" dirty="0">
                <a:ln/>
                <a:solidFill>
                  <a:schemeClr val="accent4"/>
                </a:solidFill>
              </a:rPr>
              <a:t>年、</a:t>
            </a:r>
            <a:r>
              <a:rPr lang="en-US" altLang="zh-CN" sz="2800" b="1" dirty="0">
                <a:ln/>
                <a:solidFill>
                  <a:schemeClr val="accent4"/>
                </a:solidFill>
              </a:rPr>
              <a:t>2007</a:t>
            </a:r>
            <a:r>
              <a:rPr lang="zh-CN" altLang="en-US" sz="2800" b="1" dirty="0">
                <a:ln/>
                <a:solidFill>
                  <a:schemeClr val="accent4"/>
                </a:solidFill>
              </a:rPr>
              <a:t>年和</a:t>
            </a:r>
            <a:r>
              <a:rPr lang="en-US" altLang="zh-CN" sz="2800" b="1" dirty="0">
                <a:ln/>
                <a:solidFill>
                  <a:schemeClr val="accent4"/>
                </a:solidFill>
              </a:rPr>
              <a:t>2011</a:t>
            </a:r>
            <a:r>
              <a:rPr lang="zh-CN" altLang="en-US" sz="2800" b="1" dirty="0">
                <a:ln/>
                <a:solidFill>
                  <a:schemeClr val="accent4"/>
                </a:solidFill>
              </a:rPr>
              <a:t>年个人所得税法</a:t>
            </a:r>
            <a:r>
              <a:rPr lang="en-US" altLang="zh-CN" sz="2800" b="1" dirty="0">
                <a:ln/>
                <a:solidFill>
                  <a:schemeClr val="accent4"/>
                </a:solidFill>
              </a:rPr>
              <a:t>6</a:t>
            </a:r>
            <a:r>
              <a:rPr lang="zh-CN" altLang="en-US" sz="2800" b="1" dirty="0">
                <a:ln/>
                <a:solidFill>
                  <a:schemeClr val="accent4"/>
                </a:solidFill>
              </a:rPr>
              <a:t>次修订</a:t>
            </a:r>
            <a:endParaRPr lang="zh-CN" altLang="en-US" sz="2800" b="1" cap="none" spc="0" dirty="0">
              <a:ln/>
              <a:solidFill>
                <a:schemeClr val="accent4"/>
              </a:solidFill>
              <a:effectLst/>
            </a:endParaRPr>
          </a:p>
        </p:txBody>
      </p:sp>
      <p:graphicFrame>
        <p:nvGraphicFramePr>
          <p:cNvPr id="12" name="图表 11">
            <a:extLst>
              <a:ext uri="{FF2B5EF4-FFF2-40B4-BE49-F238E27FC236}">
                <a16:creationId xmlns:a16="http://schemas.microsoft.com/office/drawing/2014/main" id="{F5F94616-EFE7-433E-BCD6-23620FEA64F1}"/>
              </a:ext>
            </a:extLst>
          </p:cNvPr>
          <p:cNvGraphicFramePr/>
          <p:nvPr>
            <p:extLst>
              <p:ext uri="{D42A27DB-BD31-4B8C-83A1-F6EECF244321}">
                <p14:modId xmlns:p14="http://schemas.microsoft.com/office/powerpoint/2010/main" val="10157715"/>
              </p:ext>
            </p:extLst>
          </p:nvPr>
        </p:nvGraphicFramePr>
        <p:xfrm>
          <a:off x="6357490" y="1833270"/>
          <a:ext cx="4280033" cy="4305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675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1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922D8D16-F147-4E9E-832A-8E19755F31D5}"/>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B38978F8-748E-4F47-922C-D676AE1E6F4D}"/>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税制改革稳步前行</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3">
            <a:extLst>
              <a:ext uri="{FF2B5EF4-FFF2-40B4-BE49-F238E27FC236}">
                <a16:creationId xmlns:a16="http://schemas.microsoft.com/office/drawing/2014/main" id="{92A7C78A-C4BA-4ED9-AD5A-6A5CB5BCED7C}"/>
              </a:ext>
            </a:extLst>
          </p:cNvPr>
          <p:cNvSpPr/>
          <p:nvPr/>
        </p:nvSpPr>
        <p:spPr>
          <a:xfrm>
            <a:off x="1919420" y="2060810"/>
            <a:ext cx="8641200" cy="830997"/>
          </a:xfrm>
          <a:prstGeom prst="rect">
            <a:avLst/>
          </a:prstGeom>
          <a:noFill/>
        </p:spPr>
        <p:txBody>
          <a:bodyPr wrap="square" lIns="91440" tIns="45720" rIns="91440" bIns="45720">
            <a:spAutoFit/>
          </a:bodyPr>
          <a:lstStyle/>
          <a:p>
            <a:pPr algn="ctr"/>
            <a:r>
              <a:rPr lang="en-US" altLang="zh-CN" b="1" dirty="0">
                <a:ln w="22225">
                  <a:solidFill>
                    <a:schemeClr val="accent2"/>
                  </a:solidFill>
                  <a:prstDash val="solid"/>
                </a:ln>
                <a:solidFill>
                  <a:schemeClr val="accent2">
                    <a:lumMod val="40000"/>
                    <a:lumOff val="60000"/>
                  </a:schemeClr>
                </a:solidFill>
              </a:rPr>
              <a:t>2018</a:t>
            </a:r>
            <a:r>
              <a:rPr lang="zh-CN" altLang="en-US" b="1" dirty="0">
                <a:ln w="22225">
                  <a:solidFill>
                    <a:schemeClr val="accent2"/>
                  </a:solidFill>
                  <a:prstDash val="solid"/>
                </a:ln>
                <a:solidFill>
                  <a:schemeClr val="accent2">
                    <a:lumMod val="40000"/>
                    <a:lumOff val="60000"/>
                  </a:schemeClr>
                </a:solidFill>
              </a:rPr>
              <a:t>年个人所得税改革不仅进一步提高了减除费用标准，而且实现了税制模式的根本性变革</a:t>
            </a:r>
            <a:endParaRPr lang="zh-CN" altLang="en-US" b="1" cap="none" spc="0" dirty="0">
              <a:ln w="22225">
                <a:solidFill>
                  <a:schemeClr val="accent2"/>
                </a:solidFill>
                <a:prstDash val="solid"/>
              </a:ln>
              <a:solidFill>
                <a:schemeClr val="accent2">
                  <a:lumMod val="40000"/>
                  <a:lumOff val="60000"/>
                </a:schemeClr>
              </a:solidFill>
              <a:effectLst/>
            </a:endParaRPr>
          </a:p>
        </p:txBody>
      </p:sp>
      <p:sp>
        <p:nvSpPr>
          <p:cNvPr id="5" name="矩形: 圆角 4">
            <a:extLst>
              <a:ext uri="{FF2B5EF4-FFF2-40B4-BE49-F238E27FC236}">
                <a16:creationId xmlns:a16="http://schemas.microsoft.com/office/drawing/2014/main" id="{2C7FBD0E-CEEE-4646-8A56-1CB47EAE880A}"/>
              </a:ext>
            </a:extLst>
          </p:cNvPr>
          <p:cNvSpPr/>
          <p:nvPr/>
        </p:nvSpPr>
        <p:spPr>
          <a:xfrm>
            <a:off x="1991430" y="3284980"/>
            <a:ext cx="1584220" cy="7201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第一步</a:t>
            </a:r>
          </a:p>
        </p:txBody>
      </p:sp>
      <p:sp>
        <p:nvSpPr>
          <p:cNvPr id="6" name="箭头: 右 5">
            <a:extLst>
              <a:ext uri="{FF2B5EF4-FFF2-40B4-BE49-F238E27FC236}">
                <a16:creationId xmlns:a16="http://schemas.microsoft.com/office/drawing/2014/main" id="{F7E9F02B-1681-4F5C-83D4-DA789BFCB9B5}"/>
              </a:ext>
            </a:extLst>
          </p:cNvPr>
          <p:cNvSpPr/>
          <p:nvPr/>
        </p:nvSpPr>
        <p:spPr>
          <a:xfrm>
            <a:off x="3791680" y="3497406"/>
            <a:ext cx="720100" cy="2952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B1C3DCB1-A047-44AA-81A6-04158F9DFD55}"/>
              </a:ext>
            </a:extLst>
          </p:cNvPr>
          <p:cNvSpPr/>
          <p:nvPr/>
        </p:nvSpPr>
        <p:spPr>
          <a:xfrm>
            <a:off x="4838658" y="3212971"/>
            <a:ext cx="5577941" cy="90300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800" dirty="0"/>
              <a:t>从</a:t>
            </a:r>
            <a:r>
              <a:rPr lang="en-US" altLang="zh-CN" sz="1800" dirty="0"/>
              <a:t>2018</a:t>
            </a:r>
            <a:r>
              <a:rPr lang="zh-CN" altLang="en-US" sz="1800" dirty="0"/>
              <a:t>年</a:t>
            </a:r>
            <a:r>
              <a:rPr lang="en-US" altLang="zh-CN" sz="1800" dirty="0"/>
              <a:t>10</a:t>
            </a:r>
            <a:r>
              <a:rPr lang="zh-CN" altLang="en-US" sz="1800" dirty="0"/>
              <a:t>月</a:t>
            </a:r>
            <a:r>
              <a:rPr lang="en-US" altLang="zh-CN" sz="1800" dirty="0"/>
              <a:t>1</a:t>
            </a:r>
            <a:r>
              <a:rPr lang="zh-CN" altLang="en-US" sz="1800" dirty="0"/>
              <a:t>日起，提高基本减除费用标准至</a:t>
            </a:r>
            <a:r>
              <a:rPr lang="en-US" altLang="zh-CN" sz="1800" dirty="0"/>
              <a:t>5000</a:t>
            </a:r>
            <a:r>
              <a:rPr lang="zh-CN" altLang="en-US" sz="1800" dirty="0"/>
              <a:t>元</a:t>
            </a:r>
            <a:r>
              <a:rPr lang="en-US" altLang="zh-CN" sz="1800" dirty="0"/>
              <a:t>/</a:t>
            </a:r>
            <a:r>
              <a:rPr lang="zh-CN" altLang="en-US" sz="1800" dirty="0"/>
              <a:t>月并适用新税率表，</a:t>
            </a:r>
            <a:r>
              <a:rPr lang="en-US" altLang="zh-CN" sz="1800" dirty="0"/>
              <a:t>2018</a:t>
            </a:r>
            <a:r>
              <a:rPr lang="zh-CN" altLang="en-US" sz="1800" dirty="0"/>
              <a:t>年</a:t>
            </a:r>
            <a:r>
              <a:rPr lang="en-US" altLang="zh-CN" sz="1800" dirty="0"/>
              <a:t>10-12</a:t>
            </a:r>
            <a:r>
              <a:rPr lang="zh-CN" altLang="en-US" sz="1800" dirty="0"/>
              <a:t>月三个月减税约千亿元</a:t>
            </a:r>
          </a:p>
        </p:txBody>
      </p:sp>
      <p:sp>
        <p:nvSpPr>
          <p:cNvPr id="8" name="矩形: 圆角 7">
            <a:extLst>
              <a:ext uri="{FF2B5EF4-FFF2-40B4-BE49-F238E27FC236}">
                <a16:creationId xmlns:a16="http://schemas.microsoft.com/office/drawing/2014/main" id="{C8931816-F69B-4411-9D41-386F566CE6CC}"/>
              </a:ext>
            </a:extLst>
          </p:cNvPr>
          <p:cNvSpPr/>
          <p:nvPr/>
        </p:nvSpPr>
        <p:spPr>
          <a:xfrm>
            <a:off x="1991430" y="4653170"/>
            <a:ext cx="1584220" cy="7201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第一步</a:t>
            </a:r>
          </a:p>
        </p:txBody>
      </p:sp>
      <p:sp>
        <p:nvSpPr>
          <p:cNvPr id="9" name="箭头: 右 8">
            <a:extLst>
              <a:ext uri="{FF2B5EF4-FFF2-40B4-BE49-F238E27FC236}">
                <a16:creationId xmlns:a16="http://schemas.microsoft.com/office/drawing/2014/main" id="{2ED5815B-4DF7-40CB-ADF2-AB2163A95F73}"/>
              </a:ext>
            </a:extLst>
          </p:cNvPr>
          <p:cNvSpPr/>
          <p:nvPr/>
        </p:nvSpPr>
        <p:spPr>
          <a:xfrm>
            <a:off x="3805554" y="4865596"/>
            <a:ext cx="720100" cy="2952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A68792AC-4D51-4AED-A3A3-C629AADFDDFE}"/>
              </a:ext>
            </a:extLst>
          </p:cNvPr>
          <p:cNvSpPr/>
          <p:nvPr/>
        </p:nvSpPr>
        <p:spPr>
          <a:xfrm>
            <a:off x="4869633" y="4561717"/>
            <a:ext cx="5577941" cy="90300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800" dirty="0"/>
              <a:t>从</a:t>
            </a:r>
            <a:r>
              <a:rPr lang="en-US" altLang="zh-CN" sz="1800" dirty="0"/>
              <a:t>2019</a:t>
            </a:r>
            <a:r>
              <a:rPr lang="zh-CN" altLang="en-US" sz="1800" dirty="0"/>
              <a:t>年</a:t>
            </a:r>
            <a:r>
              <a:rPr lang="en-US" altLang="zh-CN" sz="1800" dirty="0"/>
              <a:t>1</a:t>
            </a:r>
            <a:r>
              <a:rPr lang="zh-CN" altLang="en-US" sz="1800" dirty="0"/>
              <a:t>月</a:t>
            </a:r>
            <a:r>
              <a:rPr lang="en-US" altLang="zh-CN" sz="1800" dirty="0"/>
              <a:t>1</a:t>
            </a:r>
            <a:r>
              <a:rPr lang="zh-CN" altLang="en-US" sz="1800" dirty="0"/>
              <a:t>日起全面实施综合与分类相结合的个人所得税制，增加住房、教育、医疗、赡养老人等六项专项附加扣除</a:t>
            </a:r>
          </a:p>
        </p:txBody>
      </p:sp>
    </p:spTree>
    <p:extLst>
      <p:ext uri="{BB962C8B-B14F-4D97-AF65-F5344CB8AC3E}">
        <p14:creationId xmlns:p14="http://schemas.microsoft.com/office/powerpoint/2010/main" val="317332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CE7865D-2BAD-4291-89B8-9BEE8DD128BE}"/>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7A988583-78C8-4BA6-8BAB-6865FCFDBE53}"/>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税制改革稳步前行</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3">
            <a:extLst>
              <a:ext uri="{FF2B5EF4-FFF2-40B4-BE49-F238E27FC236}">
                <a16:creationId xmlns:a16="http://schemas.microsoft.com/office/drawing/2014/main" id="{EA0245FE-3345-4BE4-BC1C-33E127FD2FE1}"/>
              </a:ext>
            </a:extLst>
          </p:cNvPr>
          <p:cNvSpPr/>
          <p:nvPr/>
        </p:nvSpPr>
        <p:spPr>
          <a:xfrm>
            <a:off x="3359620" y="1833270"/>
            <a:ext cx="5840061" cy="461665"/>
          </a:xfrm>
          <a:prstGeom prst="rect">
            <a:avLst/>
          </a:prstGeom>
          <a:noFill/>
        </p:spPr>
        <p:txBody>
          <a:bodyPr wrap="none" lIns="91440" tIns="45720" rIns="91440" bIns="45720">
            <a:spAutoFit/>
          </a:bodyPr>
          <a:lstStyle/>
          <a:p>
            <a:pPr algn="ct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多税共治，双向发力，服务美丽中国建设</a:t>
            </a:r>
            <a:endParaRPr lang="zh-CN" alt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椭圆 4">
            <a:extLst>
              <a:ext uri="{FF2B5EF4-FFF2-40B4-BE49-F238E27FC236}">
                <a16:creationId xmlns:a16="http://schemas.microsoft.com/office/drawing/2014/main" id="{678E23F2-3C8B-4774-80B1-480AAF557C8B}"/>
              </a:ext>
            </a:extLst>
          </p:cNvPr>
          <p:cNvSpPr/>
          <p:nvPr/>
        </p:nvSpPr>
        <p:spPr>
          <a:xfrm>
            <a:off x="1692880" y="2443792"/>
            <a:ext cx="1739121" cy="57229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800" dirty="0"/>
              <a:t>资源开采环节</a:t>
            </a:r>
          </a:p>
        </p:txBody>
      </p:sp>
      <p:cxnSp>
        <p:nvCxnSpPr>
          <p:cNvPr id="7" name="直接箭头连接符 6">
            <a:extLst>
              <a:ext uri="{FF2B5EF4-FFF2-40B4-BE49-F238E27FC236}">
                <a16:creationId xmlns:a16="http://schemas.microsoft.com/office/drawing/2014/main" id="{B73C7E32-352C-4667-8492-BD2433C2D6BA}"/>
              </a:ext>
            </a:extLst>
          </p:cNvPr>
          <p:cNvCxnSpPr/>
          <p:nvPr/>
        </p:nvCxnSpPr>
        <p:spPr>
          <a:xfrm flipH="1">
            <a:off x="1919420" y="3068950"/>
            <a:ext cx="360050" cy="43206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 name="矩形: 圆角 7">
            <a:extLst>
              <a:ext uri="{FF2B5EF4-FFF2-40B4-BE49-F238E27FC236}">
                <a16:creationId xmlns:a16="http://schemas.microsoft.com/office/drawing/2014/main" id="{F875FD5F-4B90-4CAE-9ECF-D4CF4A27E203}"/>
              </a:ext>
            </a:extLst>
          </p:cNvPr>
          <p:cNvSpPr/>
          <p:nvPr/>
        </p:nvSpPr>
        <p:spPr>
          <a:xfrm>
            <a:off x="1415350" y="3717040"/>
            <a:ext cx="864120" cy="23043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dirty="0"/>
              <a:t>分步推进由从量定额征收改为从价计征</a:t>
            </a:r>
          </a:p>
        </p:txBody>
      </p:sp>
      <p:cxnSp>
        <p:nvCxnSpPr>
          <p:cNvPr id="9" name="直接箭头连接符 8">
            <a:extLst>
              <a:ext uri="{FF2B5EF4-FFF2-40B4-BE49-F238E27FC236}">
                <a16:creationId xmlns:a16="http://schemas.microsoft.com/office/drawing/2014/main" id="{4B1E3483-3C7C-4BE1-92E8-11BD255C5B82}"/>
              </a:ext>
            </a:extLst>
          </p:cNvPr>
          <p:cNvCxnSpPr>
            <a:cxnSpLocks/>
          </p:cNvCxnSpPr>
          <p:nvPr/>
        </p:nvCxnSpPr>
        <p:spPr>
          <a:xfrm>
            <a:off x="2910358" y="3081630"/>
            <a:ext cx="89212" cy="56340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矩形: 圆角 10">
            <a:extLst>
              <a:ext uri="{FF2B5EF4-FFF2-40B4-BE49-F238E27FC236}">
                <a16:creationId xmlns:a16="http://schemas.microsoft.com/office/drawing/2014/main" id="{14E2BF8B-AD3F-4A39-B05F-B47949000396}"/>
              </a:ext>
            </a:extLst>
          </p:cNvPr>
          <p:cNvSpPr/>
          <p:nvPr/>
        </p:nvSpPr>
        <p:spPr>
          <a:xfrm>
            <a:off x="2567510" y="3717040"/>
            <a:ext cx="864120" cy="23043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dirty="0"/>
              <a:t>扩大水资源税征收范围</a:t>
            </a:r>
          </a:p>
        </p:txBody>
      </p:sp>
      <p:sp>
        <p:nvSpPr>
          <p:cNvPr id="12" name="椭圆 11">
            <a:extLst>
              <a:ext uri="{FF2B5EF4-FFF2-40B4-BE49-F238E27FC236}">
                <a16:creationId xmlns:a16="http://schemas.microsoft.com/office/drawing/2014/main" id="{4EE0B84E-45A5-43F2-8F2D-7B44813A8644}"/>
              </a:ext>
            </a:extLst>
          </p:cNvPr>
          <p:cNvSpPr/>
          <p:nvPr/>
        </p:nvSpPr>
        <p:spPr>
          <a:xfrm>
            <a:off x="3791680" y="2443792"/>
            <a:ext cx="1739121" cy="57229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800" dirty="0"/>
              <a:t>资源消耗环节</a:t>
            </a:r>
          </a:p>
        </p:txBody>
      </p:sp>
      <p:sp>
        <p:nvSpPr>
          <p:cNvPr id="13" name="椭圆 12">
            <a:extLst>
              <a:ext uri="{FF2B5EF4-FFF2-40B4-BE49-F238E27FC236}">
                <a16:creationId xmlns:a16="http://schemas.microsoft.com/office/drawing/2014/main" id="{D615ACC5-287D-4B3F-850C-B5A88C8848A0}"/>
              </a:ext>
            </a:extLst>
          </p:cNvPr>
          <p:cNvSpPr/>
          <p:nvPr/>
        </p:nvSpPr>
        <p:spPr>
          <a:xfrm>
            <a:off x="5890480" y="2443792"/>
            <a:ext cx="1739121" cy="57229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800" dirty="0"/>
              <a:t>污染排放环节</a:t>
            </a:r>
          </a:p>
        </p:txBody>
      </p:sp>
      <p:sp>
        <p:nvSpPr>
          <p:cNvPr id="14" name="椭圆 13">
            <a:extLst>
              <a:ext uri="{FF2B5EF4-FFF2-40B4-BE49-F238E27FC236}">
                <a16:creationId xmlns:a16="http://schemas.microsoft.com/office/drawing/2014/main" id="{06811F41-3E38-4A10-AD80-0403D7ADA5BC}"/>
              </a:ext>
            </a:extLst>
          </p:cNvPr>
          <p:cNvSpPr/>
          <p:nvPr/>
        </p:nvSpPr>
        <p:spPr>
          <a:xfrm>
            <a:off x="7989280" y="2433691"/>
            <a:ext cx="1739121" cy="57229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dirty="0"/>
              <a:t>资源产品进出口环节</a:t>
            </a:r>
          </a:p>
        </p:txBody>
      </p:sp>
      <p:cxnSp>
        <p:nvCxnSpPr>
          <p:cNvPr id="15" name="直接箭头连接符 14">
            <a:extLst>
              <a:ext uri="{FF2B5EF4-FFF2-40B4-BE49-F238E27FC236}">
                <a16:creationId xmlns:a16="http://schemas.microsoft.com/office/drawing/2014/main" id="{020A1003-2316-44B3-9BF7-F046694235F8}"/>
              </a:ext>
            </a:extLst>
          </p:cNvPr>
          <p:cNvCxnSpPr>
            <a:cxnSpLocks/>
          </p:cNvCxnSpPr>
          <p:nvPr/>
        </p:nvCxnSpPr>
        <p:spPr>
          <a:xfrm>
            <a:off x="4661240" y="3068950"/>
            <a:ext cx="0" cy="56340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913BEAFA-5B2D-4B59-994D-C4103B766A81}"/>
              </a:ext>
            </a:extLst>
          </p:cNvPr>
          <p:cNvCxnSpPr>
            <a:cxnSpLocks/>
          </p:cNvCxnSpPr>
          <p:nvPr/>
        </p:nvCxnSpPr>
        <p:spPr>
          <a:xfrm>
            <a:off x="6766788" y="3036137"/>
            <a:ext cx="0" cy="56340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C3F6C0E0-C986-4CE8-B94C-4CDEB6010E4C}"/>
              </a:ext>
            </a:extLst>
          </p:cNvPr>
          <p:cNvCxnSpPr>
            <a:cxnSpLocks/>
          </p:cNvCxnSpPr>
          <p:nvPr/>
        </p:nvCxnSpPr>
        <p:spPr>
          <a:xfrm>
            <a:off x="8882366" y="3036137"/>
            <a:ext cx="0" cy="56340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圆角 18">
            <a:extLst>
              <a:ext uri="{FF2B5EF4-FFF2-40B4-BE49-F238E27FC236}">
                <a16:creationId xmlns:a16="http://schemas.microsoft.com/office/drawing/2014/main" id="{04C4BBC7-CC57-48FA-8B50-EF68A27CD7B8}"/>
              </a:ext>
            </a:extLst>
          </p:cNvPr>
          <p:cNvSpPr/>
          <p:nvPr/>
        </p:nvSpPr>
        <p:spPr>
          <a:xfrm>
            <a:off x="4229180" y="3717040"/>
            <a:ext cx="864120" cy="23043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dirty="0"/>
              <a:t>加大对特定商品的税收调节力度</a:t>
            </a:r>
          </a:p>
        </p:txBody>
      </p:sp>
      <p:sp>
        <p:nvSpPr>
          <p:cNvPr id="20" name="矩形: 圆角 19">
            <a:extLst>
              <a:ext uri="{FF2B5EF4-FFF2-40B4-BE49-F238E27FC236}">
                <a16:creationId xmlns:a16="http://schemas.microsoft.com/office/drawing/2014/main" id="{66FEC68E-84D0-40D8-8B6B-A8B8F8032C2D}"/>
              </a:ext>
            </a:extLst>
          </p:cNvPr>
          <p:cNvSpPr/>
          <p:nvPr/>
        </p:nvSpPr>
        <p:spPr>
          <a:xfrm>
            <a:off x="6334728" y="3717040"/>
            <a:ext cx="864120" cy="23043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600"/>
              <a:t>2018</a:t>
            </a:r>
            <a:r>
              <a:rPr lang="zh-CN" altLang="en-US" sz="1600"/>
              <a:t>年</a:t>
            </a:r>
            <a:r>
              <a:rPr lang="en-US" altLang="zh-CN" sz="1600"/>
              <a:t>1</a:t>
            </a:r>
            <a:r>
              <a:rPr lang="zh-CN" altLang="en-US" sz="1600"/>
              <a:t>月</a:t>
            </a:r>
            <a:r>
              <a:rPr lang="en-US" altLang="zh-CN" sz="1600"/>
              <a:t>1</a:t>
            </a:r>
            <a:r>
              <a:rPr lang="zh-CN" altLang="en-US" sz="1600"/>
              <a:t>日起环境保护税顺利开征</a:t>
            </a:r>
            <a:endParaRPr lang="zh-CN" altLang="en-US" sz="1600" dirty="0"/>
          </a:p>
        </p:txBody>
      </p:sp>
      <p:sp>
        <p:nvSpPr>
          <p:cNvPr id="21" name="矩形: 圆角 20">
            <a:extLst>
              <a:ext uri="{FF2B5EF4-FFF2-40B4-BE49-F238E27FC236}">
                <a16:creationId xmlns:a16="http://schemas.microsoft.com/office/drawing/2014/main" id="{159A998D-5180-49A4-9E3D-17AC2AD0E5B8}"/>
              </a:ext>
            </a:extLst>
          </p:cNvPr>
          <p:cNvSpPr/>
          <p:nvPr/>
        </p:nvSpPr>
        <p:spPr>
          <a:xfrm>
            <a:off x="8440276" y="3717040"/>
            <a:ext cx="864120" cy="23043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400" dirty="0"/>
              <a:t>取消或降低部分高耗能、高污染和资源性产品的出口退税率等</a:t>
            </a:r>
          </a:p>
        </p:txBody>
      </p:sp>
    </p:spTree>
    <p:extLst>
      <p:ext uri="{BB962C8B-B14F-4D97-AF65-F5344CB8AC3E}">
        <p14:creationId xmlns:p14="http://schemas.microsoft.com/office/powerpoint/2010/main" val="225415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1"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59C85C45-2EAA-4F73-BD22-DF12557EA982}"/>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51C7FDA7-1481-4808-94AF-BC76BE3E090C}"/>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税收征管体制不断完善</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6" name="图示 5">
            <a:extLst>
              <a:ext uri="{FF2B5EF4-FFF2-40B4-BE49-F238E27FC236}">
                <a16:creationId xmlns:a16="http://schemas.microsoft.com/office/drawing/2014/main" id="{196944B0-2A77-4022-9910-73C301C5E1DF}"/>
              </a:ext>
            </a:extLst>
          </p:cNvPr>
          <p:cNvGraphicFramePr/>
          <p:nvPr>
            <p:extLst>
              <p:ext uri="{D42A27DB-BD31-4B8C-83A1-F6EECF244321}">
                <p14:modId xmlns:p14="http://schemas.microsoft.com/office/powerpoint/2010/main" val="3576961017"/>
              </p:ext>
            </p:extLst>
          </p:nvPr>
        </p:nvGraphicFramePr>
        <p:xfrm>
          <a:off x="983290" y="1916790"/>
          <a:ext cx="7088420" cy="4221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a:extLst>
              <a:ext uri="{FF2B5EF4-FFF2-40B4-BE49-F238E27FC236}">
                <a16:creationId xmlns:a16="http://schemas.microsoft.com/office/drawing/2014/main" id="{82F4B18B-883B-4C0B-90EF-3A4B249FC501}"/>
              </a:ext>
            </a:extLst>
          </p:cNvPr>
          <p:cNvSpPr/>
          <p:nvPr/>
        </p:nvSpPr>
        <p:spPr>
          <a:xfrm>
            <a:off x="8328310" y="2105561"/>
            <a:ext cx="2736380" cy="3539430"/>
          </a:xfrm>
          <a:prstGeom prst="rect">
            <a:avLst/>
          </a:prstGeom>
          <a:noFill/>
        </p:spPr>
        <p:txBody>
          <a:bodyPr wrap="square" lIns="91440" tIns="45720" rIns="91440" bIns="45720">
            <a:spAutoFit/>
          </a:bodyPr>
          <a:lstStyle/>
          <a:p>
            <a:r>
              <a:rPr lang="zh-CN" altLang="en-US" sz="16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zh-CN" altLang="en-US" sz="1600" b="1" spc="50" dirty="0">
                <a:ln w="9525" cmpd="sng">
                  <a:solidFill>
                    <a:schemeClr val="accent1"/>
                  </a:solidFill>
                  <a:prstDash val="solid"/>
                </a:ln>
                <a:solidFill>
                  <a:srgbClr val="0070C0"/>
                </a:solidFill>
                <a:effectLst>
                  <a:glow rad="38100">
                    <a:schemeClr val="accent1">
                      <a:alpha val="40000"/>
                    </a:schemeClr>
                  </a:glow>
                </a:effectLst>
              </a:rPr>
              <a:t>第一次“分”</a:t>
            </a:r>
            <a:r>
              <a:rPr lang="en-US" altLang="zh-CN" sz="16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zh-CN" altLang="en-US" sz="1600" b="1" spc="50" dirty="0">
                <a:ln w="9525" cmpd="sng">
                  <a:solidFill>
                    <a:schemeClr val="accent1"/>
                  </a:solidFill>
                  <a:prstDash val="solid"/>
                </a:ln>
                <a:solidFill>
                  <a:srgbClr val="70AD47">
                    <a:tint val="1000"/>
                  </a:srgbClr>
                </a:solidFill>
                <a:effectLst>
                  <a:glow rad="38100">
                    <a:schemeClr val="accent1">
                      <a:alpha val="40000"/>
                    </a:schemeClr>
                  </a:glow>
                </a:effectLst>
              </a:rPr>
              <a:t>税收工作更“专”了，从此走上专业化发展道路。</a:t>
            </a:r>
            <a:endParaRPr lang="en-US" altLang="zh-CN" sz="1600" b="1" spc="50" dirty="0">
              <a:ln w="9525" cmpd="sng">
                <a:solidFill>
                  <a:schemeClr val="accent1"/>
                </a:solidFill>
                <a:prstDash val="solid"/>
              </a:ln>
              <a:solidFill>
                <a:srgbClr val="70AD47">
                  <a:tint val="1000"/>
                </a:srgbClr>
              </a:solidFill>
              <a:effectLst>
                <a:glow rad="38100">
                  <a:schemeClr val="accent1">
                    <a:alpha val="40000"/>
                  </a:schemeClr>
                </a:glow>
              </a:effectLst>
            </a:endParaRPr>
          </a:p>
          <a:p>
            <a:r>
              <a:rPr lang="zh-CN" altLang="en-US" sz="16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zh-CN" altLang="en-US" sz="1600" b="1" spc="50" dirty="0">
                <a:ln w="9525" cmpd="sng">
                  <a:solidFill>
                    <a:schemeClr val="accent1"/>
                  </a:solidFill>
                  <a:prstDash val="solid"/>
                </a:ln>
                <a:solidFill>
                  <a:srgbClr val="0070C0"/>
                </a:solidFill>
                <a:effectLst>
                  <a:glow rad="38100">
                    <a:schemeClr val="accent1">
                      <a:alpha val="40000"/>
                    </a:schemeClr>
                  </a:glow>
                </a:effectLst>
              </a:rPr>
              <a:t>第二次“分”</a:t>
            </a:r>
            <a:r>
              <a:rPr lang="en-US" altLang="zh-CN" sz="16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zh-CN" altLang="en-US" sz="1600" b="1" spc="50" dirty="0">
                <a:ln w="9525" cmpd="sng">
                  <a:solidFill>
                    <a:schemeClr val="accent1"/>
                  </a:solidFill>
                  <a:prstDash val="solid"/>
                </a:ln>
                <a:solidFill>
                  <a:srgbClr val="70AD47">
                    <a:tint val="1000"/>
                  </a:srgbClr>
                </a:solidFill>
                <a:effectLst>
                  <a:glow rad="38100">
                    <a:schemeClr val="accent1">
                      <a:alpha val="40000"/>
                    </a:schemeClr>
                  </a:glow>
                </a:effectLst>
              </a:rPr>
              <a:t>税务部门更“大”了，由此带来国家财力稳步壮大。</a:t>
            </a:r>
            <a:endParaRPr lang="en-US" altLang="zh-CN" sz="1600" b="1" spc="50" dirty="0">
              <a:ln w="9525" cmpd="sng">
                <a:solidFill>
                  <a:schemeClr val="accent1"/>
                </a:solidFill>
                <a:prstDash val="solid"/>
              </a:ln>
              <a:solidFill>
                <a:srgbClr val="70AD47">
                  <a:tint val="1000"/>
                </a:srgbClr>
              </a:solidFill>
              <a:effectLst>
                <a:glow rad="38100">
                  <a:schemeClr val="accent1">
                    <a:alpha val="40000"/>
                  </a:schemeClr>
                </a:glow>
              </a:effectLst>
            </a:endParaRPr>
          </a:p>
          <a:p>
            <a:r>
              <a:rPr lang="zh-CN" altLang="en-US" sz="16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zh-CN" altLang="en-US" sz="1600" b="1" spc="50" dirty="0">
                <a:ln w="9525" cmpd="sng">
                  <a:solidFill>
                    <a:schemeClr val="accent1"/>
                  </a:solidFill>
                  <a:prstDash val="solid"/>
                </a:ln>
                <a:solidFill>
                  <a:srgbClr val="0070C0"/>
                </a:solidFill>
                <a:effectLst>
                  <a:glow rad="38100">
                    <a:schemeClr val="accent1">
                      <a:alpha val="40000"/>
                    </a:schemeClr>
                  </a:glow>
                </a:effectLst>
              </a:rPr>
              <a:t>第一次“合”</a:t>
            </a:r>
            <a:r>
              <a:rPr lang="en-US" altLang="zh-CN" sz="16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zh-CN" altLang="en-US" sz="1600" b="1" spc="50" dirty="0">
                <a:ln w="9525" cmpd="sng">
                  <a:solidFill>
                    <a:schemeClr val="accent1"/>
                  </a:solidFill>
                  <a:prstDash val="solid"/>
                </a:ln>
                <a:solidFill>
                  <a:srgbClr val="70AD47">
                    <a:tint val="1000"/>
                  </a:srgbClr>
                </a:solidFill>
                <a:effectLst>
                  <a:glow rad="38100">
                    <a:schemeClr val="accent1">
                      <a:alpha val="40000"/>
                    </a:schemeClr>
                  </a:glow>
                </a:effectLst>
              </a:rPr>
              <a:t>征纳关系更加和谐了，也为继续改革奠定了基础。</a:t>
            </a:r>
            <a:endParaRPr lang="en-US" altLang="zh-CN" sz="1600" b="1" spc="50" dirty="0">
              <a:ln w="9525" cmpd="sng">
                <a:solidFill>
                  <a:schemeClr val="accent1"/>
                </a:solidFill>
                <a:prstDash val="solid"/>
              </a:ln>
              <a:solidFill>
                <a:srgbClr val="70AD47">
                  <a:tint val="1000"/>
                </a:srgbClr>
              </a:solidFill>
              <a:effectLst>
                <a:glow rad="38100">
                  <a:schemeClr val="accent1">
                    <a:alpha val="40000"/>
                  </a:schemeClr>
                </a:glow>
              </a:effectLst>
            </a:endParaRPr>
          </a:p>
          <a:p>
            <a:r>
              <a:rPr lang="zh-CN" altLang="en-US" sz="16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zh-CN" altLang="en-US" sz="1600" b="1" spc="50" dirty="0">
                <a:ln w="9525" cmpd="sng">
                  <a:solidFill>
                    <a:schemeClr val="accent1"/>
                  </a:solidFill>
                  <a:prstDash val="solid"/>
                </a:ln>
                <a:solidFill>
                  <a:srgbClr val="0070C0"/>
                </a:solidFill>
                <a:effectLst>
                  <a:glow rad="38100">
                    <a:schemeClr val="accent1">
                      <a:alpha val="40000"/>
                    </a:schemeClr>
                  </a:glow>
                </a:effectLst>
              </a:rPr>
              <a:t>第二次“合”</a:t>
            </a:r>
            <a:r>
              <a:rPr lang="en-US" altLang="zh-CN" sz="1600"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zh-CN" altLang="en-US" sz="1600" b="1" spc="50" dirty="0">
                <a:ln w="9525" cmpd="sng">
                  <a:solidFill>
                    <a:schemeClr val="accent1"/>
                  </a:solidFill>
                  <a:prstDash val="solid"/>
                </a:ln>
                <a:solidFill>
                  <a:srgbClr val="70AD47">
                    <a:tint val="1000"/>
                  </a:srgbClr>
                </a:solidFill>
                <a:effectLst>
                  <a:glow rad="38100">
                    <a:schemeClr val="accent1">
                      <a:alpha val="40000"/>
                    </a:schemeClr>
                  </a:glow>
                </a:effectLst>
              </a:rPr>
              <a:t>税收工作和税务部门更“强”了，税务部门的职责进一步拓展，将更好肩负起服务国家治理现代化的重任。</a:t>
            </a:r>
            <a:endParaRPr lang="zh-CN" altLang="en-US" sz="1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770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AsOne/>
      </p:bldGraphic>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6BDE8CB0-F8F8-4B82-AC75-04971ACB6D5E}"/>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28E8358B-C009-4BF1-BCE8-22026E6C0893}"/>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税收营商环境显著改善</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5" name="椭圆 4">
            <a:extLst>
              <a:ext uri="{FF2B5EF4-FFF2-40B4-BE49-F238E27FC236}">
                <a16:creationId xmlns:a16="http://schemas.microsoft.com/office/drawing/2014/main" id="{488EF76E-FF15-4216-9038-7A15D3FEEEBD}"/>
              </a:ext>
            </a:extLst>
          </p:cNvPr>
          <p:cNvSpPr/>
          <p:nvPr/>
        </p:nvSpPr>
        <p:spPr>
          <a:xfrm>
            <a:off x="1127310" y="2060810"/>
            <a:ext cx="951150" cy="432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1997</a:t>
            </a:r>
            <a:r>
              <a:rPr lang="zh-CN" altLang="en-US" sz="1400" dirty="0"/>
              <a:t>年</a:t>
            </a:r>
          </a:p>
        </p:txBody>
      </p:sp>
      <p:sp>
        <p:nvSpPr>
          <p:cNvPr id="6" name="椭圆 5">
            <a:extLst>
              <a:ext uri="{FF2B5EF4-FFF2-40B4-BE49-F238E27FC236}">
                <a16:creationId xmlns:a16="http://schemas.microsoft.com/office/drawing/2014/main" id="{2129547E-29CB-41A1-9A19-3FA6266F91F2}"/>
              </a:ext>
            </a:extLst>
          </p:cNvPr>
          <p:cNvSpPr/>
          <p:nvPr/>
        </p:nvSpPr>
        <p:spPr>
          <a:xfrm>
            <a:off x="1127310" y="2634290"/>
            <a:ext cx="951150" cy="432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2001</a:t>
            </a:r>
            <a:r>
              <a:rPr lang="zh-CN" altLang="en-US" sz="1400" dirty="0"/>
              <a:t>年</a:t>
            </a:r>
          </a:p>
        </p:txBody>
      </p:sp>
      <p:sp>
        <p:nvSpPr>
          <p:cNvPr id="7" name="椭圆 6">
            <a:extLst>
              <a:ext uri="{FF2B5EF4-FFF2-40B4-BE49-F238E27FC236}">
                <a16:creationId xmlns:a16="http://schemas.microsoft.com/office/drawing/2014/main" id="{8F1A8A81-1C6E-4A5C-9EFD-A1E8B739F8B5}"/>
              </a:ext>
            </a:extLst>
          </p:cNvPr>
          <p:cNvSpPr/>
          <p:nvPr/>
        </p:nvSpPr>
        <p:spPr>
          <a:xfrm>
            <a:off x="1105382" y="3467861"/>
            <a:ext cx="951150" cy="432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2009</a:t>
            </a:r>
            <a:r>
              <a:rPr lang="zh-CN" altLang="en-US" sz="1400" dirty="0"/>
              <a:t>年</a:t>
            </a:r>
          </a:p>
        </p:txBody>
      </p:sp>
      <p:sp>
        <p:nvSpPr>
          <p:cNvPr id="8" name="椭圆 7">
            <a:extLst>
              <a:ext uri="{FF2B5EF4-FFF2-40B4-BE49-F238E27FC236}">
                <a16:creationId xmlns:a16="http://schemas.microsoft.com/office/drawing/2014/main" id="{EFAFCD7C-BA08-4A63-A174-9621FD604B02}"/>
              </a:ext>
            </a:extLst>
          </p:cNvPr>
          <p:cNvSpPr/>
          <p:nvPr/>
        </p:nvSpPr>
        <p:spPr>
          <a:xfrm>
            <a:off x="1085538" y="4365386"/>
            <a:ext cx="951150" cy="432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十八大以来</a:t>
            </a:r>
          </a:p>
        </p:txBody>
      </p:sp>
      <p:sp>
        <p:nvSpPr>
          <p:cNvPr id="9" name="文本框 8">
            <a:extLst>
              <a:ext uri="{FF2B5EF4-FFF2-40B4-BE49-F238E27FC236}">
                <a16:creationId xmlns:a16="http://schemas.microsoft.com/office/drawing/2014/main" id="{15A7455C-9B2B-48C9-820D-59DFAEF2D74A}"/>
              </a:ext>
            </a:extLst>
          </p:cNvPr>
          <p:cNvSpPr txBox="1"/>
          <p:nvPr/>
        </p:nvSpPr>
        <p:spPr>
          <a:xfrm>
            <a:off x="2078460" y="2060810"/>
            <a:ext cx="4089550" cy="369332"/>
          </a:xfrm>
          <a:prstGeom prst="rect">
            <a:avLst/>
          </a:prstGeom>
          <a:noFill/>
        </p:spPr>
        <p:txBody>
          <a:bodyPr wrap="square" rtlCol="0">
            <a:spAutoFit/>
          </a:bodyPr>
          <a:lstStyle/>
          <a:p>
            <a:r>
              <a:rPr lang="zh-CN" altLang="en-US" sz="1800" dirty="0"/>
              <a:t>将优化服务作为税收征管的基础性工作</a:t>
            </a:r>
          </a:p>
        </p:txBody>
      </p:sp>
      <p:sp>
        <p:nvSpPr>
          <p:cNvPr id="10" name="文本框 9">
            <a:extLst>
              <a:ext uri="{FF2B5EF4-FFF2-40B4-BE49-F238E27FC236}">
                <a16:creationId xmlns:a16="http://schemas.microsoft.com/office/drawing/2014/main" id="{72E21D02-9EFB-422B-88C0-CB33CE51CD21}"/>
              </a:ext>
            </a:extLst>
          </p:cNvPr>
          <p:cNvSpPr txBox="1"/>
          <p:nvPr/>
        </p:nvSpPr>
        <p:spPr>
          <a:xfrm>
            <a:off x="2056532" y="2664428"/>
            <a:ext cx="4089550" cy="369332"/>
          </a:xfrm>
          <a:prstGeom prst="rect">
            <a:avLst/>
          </a:prstGeom>
          <a:noFill/>
        </p:spPr>
        <p:txBody>
          <a:bodyPr wrap="square" rtlCol="0">
            <a:spAutoFit/>
          </a:bodyPr>
          <a:lstStyle/>
          <a:p>
            <a:r>
              <a:rPr lang="zh-CN" altLang="en-US" sz="1800" dirty="0"/>
              <a:t> 施行新税收征管法及其实施细则</a:t>
            </a:r>
          </a:p>
        </p:txBody>
      </p:sp>
      <p:sp>
        <p:nvSpPr>
          <p:cNvPr id="11" name="文本框 10">
            <a:extLst>
              <a:ext uri="{FF2B5EF4-FFF2-40B4-BE49-F238E27FC236}">
                <a16:creationId xmlns:a16="http://schemas.microsoft.com/office/drawing/2014/main" id="{E48A59BB-A23B-4C5B-BD19-1EA80FDB5B4A}"/>
              </a:ext>
            </a:extLst>
          </p:cNvPr>
          <p:cNvSpPr txBox="1"/>
          <p:nvPr/>
        </p:nvSpPr>
        <p:spPr>
          <a:xfrm>
            <a:off x="2006450" y="3237908"/>
            <a:ext cx="4089550" cy="923330"/>
          </a:xfrm>
          <a:prstGeom prst="rect">
            <a:avLst/>
          </a:prstGeom>
          <a:noFill/>
        </p:spPr>
        <p:txBody>
          <a:bodyPr wrap="square" rtlCol="0">
            <a:spAutoFit/>
          </a:bodyPr>
          <a:lstStyle/>
          <a:p>
            <a:r>
              <a:rPr lang="zh-CN" altLang="en-US" sz="1400" dirty="0"/>
              <a:t> </a:t>
            </a:r>
            <a:r>
              <a:rPr lang="zh-CN" altLang="en-US" sz="1800" dirty="0"/>
              <a:t>提出牢固树立征纳双方法律地位平等，坚持公正执法，满足纳税人正当需求的工作理念</a:t>
            </a:r>
          </a:p>
        </p:txBody>
      </p:sp>
      <p:sp>
        <p:nvSpPr>
          <p:cNvPr id="12" name="文本框 11">
            <a:extLst>
              <a:ext uri="{FF2B5EF4-FFF2-40B4-BE49-F238E27FC236}">
                <a16:creationId xmlns:a16="http://schemas.microsoft.com/office/drawing/2014/main" id="{28E28FF7-C43A-4F25-9F6A-39878BA455D9}"/>
              </a:ext>
            </a:extLst>
          </p:cNvPr>
          <p:cNvSpPr txBox="1"/>
          <p:nvPr/>
        </p:nvSpPr>
        <p:spPr>
          <a:xfrm>
            <a:off x="2056532" y="4396750"/>
            <a:ext cx="4089550" cy="369332"/>
          </a:xfrm>
          <a:prstGeom prst="rect">
            <a:avLst/>
          </a:prstGeom>
          <a:noFill/>
        </p:spPr>
        <p:txBody>
          <a:bodyPr wrap="square" rtlCol="0">
            <a:spAutoFit/>
          </a:bodyPr>
          <a:lstStyle/>
          <a:p>
            <a:r>
              <a:rPr lang="zh-CN" altLang="en-US" sz="1800" dirty="0"/>
              <a:t>提出“以纳税人为中心”等新服务理念</a:t>
            </a:r>
          </a:p>
        </p:txBody>
      </p:sp>
      <p:sp>
        <p:nvSpPr>
          <p:cNvPr id="13" name="矩形 12">
            <a:extLst>
              <a:ext uri="{FF2B5EF4-FFF2-40B4-BE49-F238E27FC236}">
                <a16:creationId xmlns:a16="http://schemas.microsoft.com/office/drawing/2014/main" id="{C7321250-6758-4730-AA83-EE64546518C3}"/>
              </a:ext>
            </a:extLst>
          </p:cNvPr>
          <p:cNvSpPr/>
          <p:nvPr/>
        </p:nvSpPr>
        <p:spPr>
          <a:xfrm>
            <a:off x="2056532" y="5173585"/>
            <a:ext cx="3775393" cy="523220"/>
          </a:xfrm>
          <a:prstGeom prst="rect">
            <a:avLst/>
          </a:prstGeom>
          <a:noFill/>
        </p:spPr>
        <p:txBody>
          <a:bodyPr wrap="none" lIns="91440" tIns="45720" rIns="91440" bIns="45720">
            <a:spAutoFit/>
          </a:bodyPr>
          <a:lstStyle/>
          <a:p>
            <a:pPr algn="ctr"/>
            <a:r>
              <a:rPr lang="zh-CN" altLang="en-US" sz="2800" b="1" dirty="0">
                <a:ln w="6600">
                  <a:solidFill>
                    <a:schemeClr val="accent2"/>
                  </a:solidFill>
                  <a:prstDash val="solid"/>
                </a:ln>
                <a:solidFill>
                  <a:srgbClr val="FFFFFF"/>
                </a:solidFill>
                <a:effectLst>
                  <a:outerShdw dist="38100" dir="2700000" algn="tl" rotWithShape="0">
                    <a:schemeClr val="accent2"/>
                  </a:outerShdw>
                </a:effectLst>
              </a:rPr>
              <a:t>纳税服务理念不断更新</a:t>
            </a:r>
            <a:endParaRPr lang="zh-CN" alt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4" name="星形: 四角 13">
            <a:extLst>
              <a:ext uri="{FF2B5EF4-FFF2-40B4-BE49-F238E27FC236}">
                <a16:creationId xmlns:a16="http://schemas.microsoft.com/office/drawing/2014/main" id="{0836BED4-55E3-4E5C-BD55-9398CB050949}"/>
              </a:ext>
            </a:extLst>
          </p:cNvPr>
          <p:cNvSpPr/>
          <p:nvPr/>
        </p:nvSpPr>
        <p:spPr>
          <a:xfrm>
            <a:off x="1254637" y="5149243"/>
            <a:ext cx="592773" cy="523220"/>
          </a:xfrm>
          <a:prstGeom prst="star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B6867F21-42F7-4E59-8DF4-C00C768E4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662" y="2132821"/>
            <a:ext cx="4513018" cy="2664626"/>
          </a:xfrm>
          <a:prstGeom prst="rect">
            <a:avLst/>
          </a:prstGeom>
        </p:spPr>
      </p:pic>
      <p:sp>
        <p:nvSpPr>
          <p:cNvPr id="17" name="星形: 四角 16">
            <a:extLst>
              <a:ext uri="{FF2B5EF4-FFF2-40B4-BE49-F238E27FC236}">
                <a16:creationId xmlns:a16="http://schemas.microsoft.com/office/drawing/2014/main" id="{A46BDFAE-1088-4E6C-9586-56232314203A}"/>
              </a:ext>
            </a:extLst>
          </p:cNvPr>
          <p:cNvSpPr/>
          <p:nvPr/>
        </p:nvSpPr>
        <p:spPr>
          <a:xfrm>
            <a:off x="5968713" y="5144345"/>
            <a:ext cx="592773" cy="523220"/>
          </a:xfrm>
          <a:prstGeom prst="star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ED3A9781-4EB6-49FC-8037-CF8AEBC3F716}"/>
              </a:ext>
            </a:extLst>
          </p:cNvPr>
          <p:cNvSpPr/>
          <p:nvPr/>
        </p:nvSpPr>
        <p:spPr>
          <a:xfrm>
            <a:off x="6479662" y="5144345"/>
            <a:ext cx="4852610" cy="523220"/>
          </a:xfrm>
          <a:prstGeom prst="rect">
            <a:avLst/>
          </a:prstGeom>
          <a:noFill/>
        </p:spPr>
        <p:txBody>
          <a:bodyPr wrap="none" lIns="91440" tIns="45720" rIns="91440" bIns="45720">
            <a:spAutoFit/>
          </a:bodyPr>
          <a:lstStyle/>
          <a:p>
            <a:pPr algn="ctr"/>
            <a:r>
              <a:rPr lang="zh-CN" altLang="en-US" sz="2800" b="1" dirty="0">
                <a:ln w="6600">
                  <a:solidFill>
                    <a:schemeClr val="accent2"/>
                  </a:solidFill>
                  <a:prstDash val="solid"/>
                </a:ln>
                <a:solidFill>
                  <a:srgbClr val="FFFFFF"/>
                </a:solidFill>
                <a:effectLst>
                  <a:outerShdw dist="38100" dir="2700000" algn="tl" rotWithShape="0">
                    <a:schemeClr val="accent2"/>
                  </a:outerShdw>
                </a:effectLst>
              </a:rPr>
              <a:t>纳税服务制度和机制不断健全</a:t>
            </a:r>
            <a:endParaRPr lang="zh-CN" alt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71821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8D45E289-2D46-4D81-A005-270FD11D39F7}"/>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4AD9B131-04D1-4D3E-A538-AE4A519898EF}"/>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税收营商环境显著改善</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059EEB2A-C132-4BDF-A53D-D11D9A665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310" y="1971986"/>
            <a:ext cx="4852610" cy="3395980"/>
          </a:xfrm>
          <a:prstGeom prst="rect">
            <a:avLst/>
          </a:prstGeom>
        </p:spPr>
      </p:pic>
      <p:sp>
        <p:nvSpPr>
          <p:cNvPr id="6" name="星形: 四角 5">
            <a:extLst>
              <a:ext uri="{FF2B5EF4-FFF2-40B4-BE49-F238E27FC236}">
                <a16:creationId xmlns:a16="http://schemas.microsoft.com/office/drawing/2014/main" id="{030F0391-B60F-46DF-845D-5E8FE3D7BB7B}"/>
              </a:ext>
            </a:extLst>
          </p:cNvPr>
          <p:cNvSpPr/>
          <p:nvPr/>
        </p:nvSpPr>
        <p:spPr>
          <a:xfrm>
            <a:off x="705477" y="5661310"/>
            <a:ext cx="592773" cy="523220"/>
          </a:xfrm>
          <a:prstGeom prst="star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438016E9-0455-498C-A61F-9095AC07983A}"/>
              </a:ext>
            </a:extLst>
          </p:cNvPr>
          <p:cNvSpPr/>
          <p:nvPr/>
        </p:nvSpPr>
        <p:spPr>
          <a:xfrm>
            <a:off x="1359472" y="5626979"/>
            <a:ext cx="4852610" cy="523220"/>
          </a:xfrm>
          <a:prstGeom prst="rect">
            <a:avLst/>
          </a:prstGeom>
          <a:noFill/>
        </p:spPr>
        <p:txBody>
          <a:bodyPr wrap="none" lIns="91440" tIns="45720" rIns="91440" bIns="45720">
            <a:spAutoFit/>
          </a:bodyPr>
          <a:lstStyle/>
          <a:p>
            <a:pPr algn="ctr"/>
            <a:r>
              <a:rPr lang="zh-CN" altLang="en-US" sz="2800" b="1" dirty="0">
                <a:ln w="6600">
                  <a:solidFill>
                    <a:schemeClr val="accent2"/>
                  </a:solidFill>
                  <a:prstDash val="solid"/>
                </a:ln>
                <a:solidFill>
                  <a:srgbClr val="FFFFFF"/>
                </a:solidFill>
                <a:effectLst>
                  <a:outerShdw dist="38100" dir="2700000" algn="tl" rotWithShape="0">
                    <a:schemeClr val="accent2"/>
                  </a:outerShdw>
                </a:effectLst>
              </a:rPr>
              <a:t>纳税服务内容和方式不断丰富</a:t>
            </a:r>
            <a:endParaRPr lang="zh-CN" alt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aphicFrame>
        <p:nvGraphicFramePr>
          <p:cNvPr id="10" name="图表 9">
            <a:extLst>
              <a:ext uri="{FF2B5EF4-FFF2-40B4-BE49-F238E27FC236}">
                <a16:creationId xmlns:a16="http://schemas.microsoft.com/office/drawing/2014/main" id="{86BA01DC-522F-4ED3-9833-8B8E38DD9A7E}"/>
              </a:ext>
            </a:extLst>
          </p:cNvPr>
          <p:cNvGraphicFramePr/>
          <p:nvPr>
            <p:extLst>
              <p:ext uri="{D42A27DB-BD31-4B8C-83A1-F6EECF244321}">
                <p14:modId xmlns:p14="http://schemas.microsoft.com/office/powerpoint/2010/main" val="4283425643"/>
              </p:ext>
            </p:extLst>
          </p:nvPr>
        </p:nvGraphicFramePr>
        <p:xfrm>
          <a:off x="6212082" y="1971986"/>
          <a:ext cx="1900198" cy="3395980"/>
        </p:xfrm>
        <a:graphic>
          <a:graphicData uri="http://schemas.openxmlformats.org/drawingml/2006/chart">
            <c:chart xmlns:c="http://schemas.openxmlformats.org/drawingml/2006/chart" xmlns:r="http://schemas.openxmlformats.org/officeDocument/2006/relationships" r:id="rId3"/>
          </a:graphicData>
        </a:graphic>
      </p:graphicFrame>
      <p:sp>
        <p:nvSpPr>
          <p:cNvPr id="11" name="矩形: 圆角 10">
            <a:extLst>
              <a:ext uri="{FF2B5EF4-FFF2-40B4-BE49-F238E27FC236}">
                <a16:creationId xmlns:a16="http://schemas.microsoft.com/office/drawing/2014/main" id="{2DA65958-1349-4751-8E12-274CA1B7782F}"/>
              </a:ext>
            </a:extLst>
          </p:cNvPr>
          <p:cNvSpPr/>
          <p:nvPr/>
        </p:nvSpPr>
        <p:spPr>
          <a:xfrm>
            <a:off x="8760370" y="1971986"/>
            <a:ext cx="2304320" cy="44887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世界银行营商环境报告</a:t>
            </a:r>
          </a:p>
        </p:txBody>
      </p:sp>
      <p:sp>
        <p:nvSpPr>
          <p:cNvPr id="12" name="文本框 11">
            <a:extLst>
              <a:ext uri="{FF2B5EF4-FFF2-40B4-BE49-F238E27FC236}">
                <a16:creationId xmlns:a16="http://schemas.microsoft.com/office/drawing/2014/main" id="{B5CB5F57-6346-4F60-8B53-3D072E0A520B}"/>
              </a:ext>
            </a:extLst>
          </p:cNvPr>
          <p:cNvSpPr txBox="1"/>
          <p:nvPr/>
        </p:nvSpPr>
        <p:spPr>
          <a:xfrm>
            <a:off x="8742419" y="2708433"/>
            <a:ext cx="2520350" cy="1613455"/>
          </a:xfrm>
          <a:prstGeom prst="rect">
            <a:avLst/>
          </a:prstGeom>
          <a:noFill/>
        </p:spPr>
        <p:txBody>
          <a:bodyPr wrap="square" rtlCol="0">
            <a:spAutoFit/>
          </a:bodyPr>
          <a:lstStyle/>
          <a:p>
            <a:pPr>
              <a:lnSpc>
                <a:spcPts val="2000"/>
              </a:lnSpc>
            </a:pPr>
            <a:r>
              <a:rPr lang="zh-CN" altLang="en-US" sz="1400" dirty="0">
                <a:solidFill>
                  <a:schemeClr val="accent4"/>
                </a:solidFill>
              </a:rPr>
              <a:t>从</a:t>
            </a:r>
            <a:r>
              <a:rPr lang="en-US" altLang="zh-CN" sz="1400" dirty="0">
                <a:solidFill>
                  <a:schemeClr val="accent4"/>
                </a:solidFill>
              </a:rPr>
              <a:t>2006</a:t>
            </a:r>
            <a:r>
              <a:rPr lang="zh-CN" altLang="en-US" sz="1400" dirty="0">
                <a:solidFill>
                  <a:schemeClr val="accent4"/>
                </a:solidFill>
              </a:rPr>
              <a:t>年到</a:t>
            </a:r>
            <a:r>
              <a:rPr lang="en-US" altLang="zh-CN" sz="1400" dirty="0">
                <a:solidFill>
                  <a:schemeClr val="accent4"/>
                </a:solidFill>
              </a:rPr>
              <a:t>2018</a:t>
            </a:r>
            <a:r>
              <a:rPr lang="zh-CN" altLang="en-US" sz="1400" dirty="0">
                <a:solidFill>
                  <a:schemeClr val="accent4"/>
                </a:solidFill>
              </a:rPr>
              <a:t>年，我国的纳税指标排名累计上升了</a:t>
            </a:r>
            <a:r>
              <a:rPr lang="en-US" altLang="zh-CN" sz="1400" dirty="0">
                <a:solidFill>
                  <a:schemeClr val="accent4"/>
                </a:solidFill>
              </a:rPr>
              <a:t>54</a:t>
            </a:r>
            <a:r>
              <a:rPr lang="zh-CN" altLang="en-US" sz="1400" dirty="0">
                <a:solidFill>
                  <a:schemeClr val="accent4"/>
                </a:solidFill>
              </a:rPr>
              <a:t>位。其中，纳税次数为</a:t>
            </a:r>
            <a:r>
              <a:rPr lang="en-US" altLang="zh-CN" sz="1400" dirty="0">
                <a:solidFill>
                  <a:schemeClr val="accent4"/>
                </a:solidFill>
              </a:rPr>
              <a:t>7</a:t>
            </a:r>
            <a:r>
              <a:rPr lang="zh-CN" altLang="en-US" sz="1400" dirty="0">
                <a:solidFill>
                  <a:schemeClr val="accent4"/>
                </a:solidFill>
              </a:rPr>
              <a:t>次，排第</a:t>
            </a:r>
            <a:r>
              <a:rPr lang="en-US" altLang="zh-CN" sz="1400" dirty="0">
                <a:solidFill>
                  <a:schemeClr val="accent4"/>
                </a:solidFill>
              </a:rPr>
              <a:t>15</a:t>
            </a:r>
            <a:r>
              <a:rPr lang="zh-CN" altLang="en-US" sz="1400" dirty="0">
                <a:solidFill>
                  <a:schemeClr val="accent4"/>
                </a:solidFill>
              </a:rPr>
              <a:t>位，</a:t>
            </a:r>
            <a:r>
              <a:rPr lang="zh-CN" altLang="en-US" sz="1400" dirty="0">
                <a:solidFill>
                  <a:srgbClr val="FF0000"/>
                </a:solidFill>
              </a:rPr>
              <a:t>居世界前列</a:t>
            </a:r>
            <a:r>
              <a:rPr lang="zh-CN" altLang="en-US" sz="1400" dirty="0">
                <a:solidFill>
                  <a:schemeClr val="accent4"/>
                </a:solidFill>
              </a:rPr>
              <a:t>；纳税时间为</a:t>
            </a:r>
            <a:r>
              <a:rPr lang="en-US" altLang="zh-CN" sz="1400" dirty="0">
                <a:solidFill>
                  <a:schemeClr val="accent4"/>
                </a:solidFill>
              </a:rPr>
              <a:t>142</a:t>
            </a:r>
            <a:r>
              <a:rPr lang="zh-CN" altLang="en-US" sz="1400" dirty="0">
                <a:solidFill>
                  <a:schemeClr val="accent4"/>
                </a:solidFill>
              </a:rPr>
              <a:t>小时，排第</a:t>
            </a:r>
            <a:r>
              <a:rPr lang="en-US" altLang="zh-CN" sz="1400" dirty="0">
                <a:solidFill>
                  <a:schemeClr val="accent4"/>
                </a:solidFill>
              </a:rPr>
              <a:t>53</a:t>
            </a:r>
            <a:r>
              <a:rPr lang="zh-CN" altLang="en-US" sz="1400" dirty="0">
                <a:solidFill>
                  <a:schemeClr val="accent4"/>
                </a:solidFill>
              </a:rPr>
              <a:t>位，</a:t>
            </a:r>
            <a:r>
              <a:rPr lang="zh-CN" altLang="en-US" sz="1400" dirty="0">
                <a:solidFill>
                  <a:srgbClr val="FF0000"/>
                </a:solidFill>
              </a:rPr>
              <a:t>超过经济合作组织国家平均水平</a:t>
            </a:r>
            <a:r>
              <a:rPr lang="zh-CN" altLang="en-US" sz="1400" dirty="0">
                <a:solidFill>
                  <a:schemeClr val="accent4"/>
                </a:solidFill>
              </a:rPr>
              <a:t>。</a:t>
            </a:r>
          </a:p>
        </p:txBody>
      </p:sp>
      <p:sp>
        <p:nvSpPr>
          <p:cNvPr id="13" name="矩形: 圆角 12">
            <a:extLst>
              <a:ext uri="{FF2B5EF4-FFF2-40B4-BE49-F238E27FC236}">
                <a16:creationId xmlns:a16="http://schemas.microsoft.com/office/drawing/2014/main" id="{B0BB6EE0-7FE1-4246-928F-D45AE6A435D4}"/>
              </a:ext>
            </a:extLst>
          </p:cNvPr>
          <p:cNvSpPr/>
          <p:nvPr/>
        </p:nvSpPr>
        <p:spPr>
          <a:xfrm>
            <a:off x="8742419" y="4385024"/>
            <a:ext cx="2304320" cy="77221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依法严厉打击</a:t>
            </a:r>
            <a:endParaRPr lang="en-US" altLang="zh-CN" sz="1600" dirty="0"/>
          </a:p>
          <a:p>
            <a:pPr algn="ctr"/>
            <a:r>
              <a:rPr lang="zh-CN" altLang="en-US" sz="1600" dirty="0"/>
              <a:t>涉税违法行为</a:t>
            </a:r>
          </a:p>
        </p:txBody>
      </p:sp>
      <p:sp>
        <p:nvSpPr>
          <p:cNvPr id="14" name="星形: 四角 13">
            <a:extLst>
              <a:ext uri="{FF2B5EF4-FFF2-40B4-BE49-F238E27FC236}">
                <a16:creationId xmlns:a16="http://schemas.microsoft.com/office/drawing/2014/main" id="{E8417FF1-150E-48A7-AF96-4A1373BC20D2}"/>
              </a:ext>
            </a:extLst>
          </p:cNvPr>
          <p:cNvSpPr/>
          <p:nvPr/>
        </p:nvSpPr>
        <p:spPr>
          <a:xfrm>
            <a:off x="6960120" y="5586866"/>
            <a:ext cx="592773" cy="523220"/>
          </a:xfrm>
          <a:prstGeom prst="star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A82028F6-4324-4BAD-BB23-6831AB17EAC2}"/>
              </a:ext>
            </a:extLst>
          </p:cNvPr>
          <p:cNvSpPr/>
          <p:nvPr/>
        </p:nvSpPr>
        <p:spPr>
          <a:xfrm>
            <a:off x="7642749" y="5595738"/>
            <a:ext cx="3775393" cy="523220"/>
          </a:xfrm>
          <a:prstGeom prst="rect">
            <a:avLst/>
          </a:prstGeom>
          <a:noFill/>
        </p:spPr>
        <p:txBody>
          <a:bodyPr wrap="none" lIns="91440" tIns="45720" rIns="91440" bIns="45720">
            <a:spAutoFit/>
          </a:bodyPr>
          <a:lstStyle/>
          <a:p>
            <a:pPr algn="ctr"/>
            <a:r>
              <a:rPr lang="zh-CN" altLang="en-US" sz="2800" b="1" dirty="0">
                <a:ln w="6600">
                  <a:solidFill>
                    <a:schemeClr val="accent2"/>
                  </a:solidFill>
                  <a:prstDash val="solid"/>
                </a:ln>
                <a:solidFill>
                  <a:srgbClr val="FFFFFF"/>
                </a:solidFill>
                <a:effectLst>
                  <a:outerShdw dist="38100" dir="2700000" algn="tl" rotWithShape="0">
                    <a:schemeClr val="accent2"/>
                  </a:outerShdw>
                </a:effectLst>
              </a:rPr>
              <a:t>纳税人满意度不断提高</a:t>
            </a:r>
            <a:endParaRPr lang="zh-CN" alt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03457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2D4966FD-7227-4FCB-A7D5-2A990CFBB12A}"/>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7CDFA3D4-D263-43FB-B2F5-9CCBCF5599E5}"/>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国际税收合作进一步加强</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4" name="图示 3">
            <a:extLst>
              <a:ext uri="{FF2B5EF4-FFF2-40B4-BE49-F238E27FC236}">
                <a16:creationId xmlns:a16="http://schemas.microsoft.com/office/drawing/2014/main" id="{1385D248-1EA6-488B-A824-B23134F72010}"/>
              </a:ext>
            </a:extLst>
          </p:cNvPr>
          <p:cNvGraphicFramePr/>
          <p:nvPr>
            <p:extLst>
              <p:ext uri="{D42A27DB-BD31-4B8C-83A1-F6EECF244321}">
                <p14:modId xmlns:p14="http://schemas.microsoft.com/office/powerpoint/2010/main" val="2945831341"/>
              </p:ext>
            </p:extLst>
          </p:nvPr>
        </p:nvGraphicFramePr>
        <p:xfrm>
          <a:off x="839270" y="2060810"/>
          <a:ext cx="7489040" cy="4149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椭圆 4">
            <a:extLst>
              <a:ext uri="{FF2B5EF4-FFF2-40B4-BE49-F238E27FC236}">
                <a16:creationId xmlns:a16="http://schemas.microsoft.com/office/drawing/2014/main" id="{23098269-1A34-453B-83B1-77F27194A555}"/>
              </a:ext>
            </a:extLst>
          </p:cNvPr>
          <p:cNvSpPr/>
          <p:nvPr/>
        </p:nvSpPr>
        <p:spPr>
          <a:xfrm>
            <a:off x="9048410" y="2564880"/>
            <a:ext cx="1944270" cy="7201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中国方案</a:t>
            </a:r>
          </a:p>
        </p:txBody>
      </p:sp>
      <p:sp>
        <p:nvSpPr>
          <p:cNvPr id="6" name="椭圆 5">
            <a:extLst>
              <a:ext uri="{FF2B5EF4-FFF2-40B4-BE49-F238E27FC236}">
                <a16:creationId xmlns:a16="http://schemas.microsoft.com/office/drawing/2014/main" id="{761CC734-A25E-4E1A-8172-CBF9846BC499}"/>
              </a:ext>
            </a:extLst>
          </p:cNvPr>
          <p:cNvSpPr/>
          <p:nvPr/>
        </p:nvSpPr>
        <p:spPr>
          <a:xfrm>
            <a:off x="9048410" y="3775526"/>
            <a:ext cx="1944270" cy="7201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中国智慧</a:t>
            </a:r>
          </a:p>
        </p:txBody>
      </p:sp>
      <p:sp>
        <p:nvSpPr>
          <p:cNvPr id="7" name="椭圆 6">
            <a:extLst>
              <a:ext uri="{FF2B5EF4-FFF2-40B4-BE49-F238E27FC236}">
                <a16:creationId xmlns:a16="http://schemas.microsoft.com/office/drawing/2014/main" id="{A1B50CF5-CE19-4187-BB1A-2719E0D0B3B3}"/>
              </a:ext>
            </a:extLst>
          </p:cNvPr>
          <p:cNvSpPr/>
          <p:nvPr/>
        </p:nvSpPr>
        <p:spPr>
          <a:xfrm>
            <a:off x="9048021" y="4941210"/>
            <a:ext cx="1944270" cy="7201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中国经验</a:t>
            </a:r>
          </a:p>
        </p:txBody>
      </p:sp>
    </p:spTree>
    <p:extLst>
      <p:ext uri="{BB962C8B-B14F-4D97-AF65-F5344CB8AC3E}">
        <p14:creationId xmlns:p14="http://schemas.microsoft.com/office/powerpoint/2010/main" val="419429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ACB41296-EED9-4FE7-9C6E-6E40D6D99DA7}"/>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065F7425-88CC-438A-B016-3FB5475025CE}"/>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税收管理信息化建设飞速发展</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79DD4556-DF06-47D9-B89E-37FFDF7B24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300" y="1833271"/>
            <a:ext cx="2376330" cy="2027790"/>
          </a:xfrm>
          <a:prstGeom prst="rect">
            <a:avLst/>
          </a:prstGeom>
        </p:spPr>
      </p:pic>
      <p:pic>
        <p:nvPicPr>
          <p:cNvPr id="7" name="图片 6">
            <a:extLst>
              <a:ext uri="{FF2B5EF4-FFF2-40B4-BE49-F238E27FC236}">
                <a16:creationId xmlns:a16="http://schemas.microsoft.com/office/drawing/2014/main" id="{8590D469-C622-4335-A89F-6664E3FEEE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300" y="4268625"/>
            <a:ext cx="2376330" cy="1944270"/>
          </a:xfrm>
          <a:prstGeom prst="rect">
            <a:avLst/>
          </a:prstGeom>
        </p:spPr>
      </p:pic>
      <p:sp>
        <p:nvSpPr>
          <p:cNvPr id="8" name="箭头: 右 7">
            <a:extLst>
              <a:ext uri="{FF2B5EF4-FFF2-40B4-BE49-F238E27FC236}">
                <a16:creationId xmlns:a16="http://schemas.microsoft.com/office/drawing/2014/main" id="{F0AAF0D6-1D17-4EAE-B183-15D9CCFCA8C3}"/>
              </a:ext>
            </a:extLst>
          </p:cNvPr>
          <p:cNvSpPr/>
          <p:nvPr/>
        </p:nvSpPr>
        <p:spPr>
          <a:xfrm>
            <a:off x="3575650" y="3717040"/>
            <a:ext cx="1440200" cy="66723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2D1C4FB9-C90A-4C21-851D-BD21E063C7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9870" y="1833270"/>
            <a:ext cx="2664370" cy="2059277"/>
          </a:xfrm>
          <a:prstGeom prst="rect">
            <a:avLst/>
          </a:prstGeom>
        </p:spPr>
      </p:pic>
      <p:pic>
        <p:nvPicPr>
          <p:cNvPr id="12" name="图片 11">
            <a:extLst>
              <a:ext uri="{FF2B5EF4-FFF2-40B4-BE49-F238E27FC236}">
                <a16:creationId xmlns:a16="http://schemas.microsoft.com/office/drawing/2014/main" id="{47E42664-59A2-4309-935B-CDF3D3B3A4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9870" y="4050658"/>
            <a:ext cx="2664370" cy="2162237"/>
          </a:xfrm>
          <a:prstGeom prst="rect">
            <a:avLst/>
          </a:prstGeom>
        </p:spPr>
      </p:pic>
      <p:sp>
        <p:nvSpPr>
          <p:cNvPr id="13" name="圆柱体 12">
            <a:extLst>
              <a:ext uri="{FF2B5EF4-FFF2-40B4-BE49-F238E27FC236}">
                <a16:creationId xmlns:a16="http://schemas.microsoft.com/office/drawing/2014/main" id="{2E471416-6DB7-4A8E-8438-F52ADF376477}"/>
              </a:ext>
            </a:extLst>
          </p:cNvPr>
          <p:cNvSpPr/>
          <p:nvPr/>
        </p:nvSpPr>
        <p:spPr>
          <a:xfrm>
            <a:off x="8976400" y="1772770"/>
            <a:ext cx="1800250" cy="4440125"/>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t>党的十八大以来，信息管税加快推进，税收信息化水平明显提高</a:t>
            </a:r>
          </a:p>
        </p:txBody>
      </p:sp>
    </p:spTree>
    <p:extLst>
      <p:ext uri="{BB962C8B-B14F-4D97-AF65-F5344CB8AC3E}">
        <p14:creationId xmlns:p14="http://schemas.microsoft.com/office/powerpoint/2010/main" val="361219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文本框"/>
          <p:cNvSpPr>
            <a:spLocks noGrp="1"/>
          </p:cNvSpPr>
          <p:nvPr>
            <p:ph type="ctrTitle"/>
          </p:nvPr>
        </p:nvSpPr>
        <p:spPr>
          <a:xfrm>
            <a:off x="2999570" y="1556740"/>
            <a:ext cx="8278030" cy="2090685"/>
          </a:xfrm>
          <a:prstGeom prst="rect">
            <a:avLst/>
          </a:prstGeom>
          <a:noFill/>
          <a:ln w="9525" cap="flat" cmpd="sng">
            <a:noFill/>
            <a:prstDash val="solid"/>
            <a:round/>
          </a:ln>
        </p:spPr>
        <p:txBody>
          <a:bodyPr vert="horz" wrap="square" lIns="91440" tIns="45720" rIns="91440" bIns="45720" anchor="ctr" anchorCtr="0">
            <a:prstTxWarp prst="textNoShape">
              <a:avLst/>
            </a:prstTxWarp>
          </a:bodyPr>
          <a:lstStyle/>
          <a:p>
            <a:pPr algn="ctr" defTabSz="1217549" eaLnBrk="0" hangingPunct="0">
              <a:lnSpc>
                <a:spcPts val="5000"/>
              </a:lnSpc>
            </a:pPr>
            <a:r>
              <a:rPr lang="zh-CN" altLang="en-US" b="1" dirty="0">
                <a:solidFill>
                  <a:srgbClr val="C00000"/>
                </a:solidFill>
                <a:effectLst>
                  <a:glow rad="228600">
                    <a:srgbClr val="FF9004">
                      <a:alpha val="40000"/>
                    </a:srgbClr>
                  </a:glow>
                </a:effectLst>
                <a:latin typeface="Calibri" pitchFamily="34" charset="0"/>
                <a:cs typeface="等线" charset="0"/>
              </a:rPr>
              <a:t>二、改革开放</a:t>
            </a:r>
            <a:r>
              <a:rPr lang="en-US" altLang="zh-CN" b="1" dirty="0">
                <a:solidFill>
                  <a:srgbClr val="C00000"/>
                </a:solidFill>
                <a:effectLst>
                  <a:glow rad="228600">
                    <a:srgbClr val="FF9004">
                      <a:alpha val="40000"/>
                    </a:srgbClr>
                  </a:glow>
                </a:effectLst>
                <a:latin typeface="Calibri" pitchFamily="34" charset="0"/>
                <a:cs typeface="等线" charset="0"/>
              </a:rPr>
              <a:t>40</a:t>
            </a:r>
            <a:r>
              <a:rPr lang="zh-CN" altLang="en-US" b="1" dirty="0">
                <a:solidFill>
                  <a:srgbClr val="C00000"/>
                </a:solidFill>
                <a:effectLst>
                  <a:glow rad="228600">
                    <a:srgbClr val="FF9004">
                      <a:alpha val="40000"/>
                    </a:srgbClr>
                  </a:glow>
                </a:effectLst>
                <a:latin typeface="Calibri" pitchFamily="34" charset="0"/>
                <a:cs typeface="等线" charset="0"/>
              </a:rPr>
              <a:t>年来税收改革发展积累的宝贵经验，为高质量推进新时代税收现代化提供了重要启示</a:t>
            </a:r>
            <a:endParaRPr lang="zh-CN" altLang="en-US" b="1" u="none" strike="noStrike" kern="1200" cap="none" spc="0" baseline="0" dirty="0">
              <a:solidFill>
                <a:srgbClr val="C00000"/>
              </a:solidFill>
              <a:effectLst>
                <a:glow rad="228600">
                  <a:srgbClr val="FF9004">
                    <a:alpha val="40000"/>
                  </a:srgbClr>
                </a:glow>
              </a:effectLst>
              <a:latin typeface="Calibri" pitchFamily="34" charset="0"/>
              <a:ea typeface="幼圆" pitchFamily="49" charset="-122"/>
              <a:cs typeface="等线" charset="0"/>
            </a:endParaRPr>
          </a:p>
        </p:txBody>
      </p:sp>
    </p:spTree>
    <p:extLst>
      <p:ext uri="{BB962C8B-B14F-4D97-AF65-F5344CB8AC3E}">
        <p14:creationId xmlns:p14="http://schemas.microsoft.com/office/powerpoint/2010/main" val="336339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anim calcmode="lin" valueType="num">
                                      <p:cBhvr>
                                        <p:cTn id="8" dur="1000" fill="hold"/>
                                        <p:tgtEl>
                                          <p:spTgt spid="166"/>
                                        </p:tgtEl>
                                        <p:attrNameLst>
                                          <p:attrName>ppt_x</p:attrName>
                                        </p:attrNameLst>
                                      </p:cBhvr>
                                      <p:tavLst>
                                        <p:tav tm="0">
                                          <p:val>
                                            <p:strVal val="#ppt_x"/>
                                          </p:val>
                                        </p:tav>
                                        <p:tav tm="100000">
                                          <p:val>
                                            <p:strVal val="#ppt_x"/>
                                          </p:val>
                                        </p:tav>
                                      </p:tavLst>
                                    </p:anim>
                                    <p:anim calcmode="lin" valueType="num">
                                      <p:cBhvr>
                                        <p:cTn id="9"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43" name="矩形"/>
          <p:cNvSpPr>
            <a:spLocks/>
          </p:cNvSpPr>
          <p:nvPr/>
        </p:nvSpPr>
        <p:spPr>
          <a:xfrm>
            <a:off x="355781" y="2852919"/>
            <a:ext cx="2548392" cy="968355"/>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dist">
              <a:lnSpc>
                <a:spcPct val="100000"/>
              </a:lnSpc>
              <a:spcBef>
                <a:spcPts val="0"/>
              </a:spcBef>
              <a:spcAft>
                <a:spcPts val="0"/>
              </a:spcAft>
              <a:buNone/>
            </a:pPr>
            <a:r>
              <a:rPr lang="zh-CN" altLang="en-US" sz="6000" b="1" u="none" strike="noStrike" kern="1200" cap="none" spc="0" baseline="0" dirty="0">
                <a:solidFill>
                  <a:schemeClr val="accent1"/>
                </a:solidFill>
                <a:latin typeface="微软雅黑" charset="0"/>
                <a:ea typeface="微软雅黑" charset="0"/>
                <a:cs typeface="等线" charset="0"/>
              </a:rPr>
              <a:t>目录</a:t>
            </a:r>
          </a:p>
        </p:txBody>
      </p:sp>
      <p:sp>
        <p:nvSpPr>
          <p:cNvPr id="144" name="矩形"/>
          <p:cNvSpPr>
            <a:spLocks/>
          </p:cNvSpPr>
          <p:nvPr/>
        </p:nvSpPr>
        <p:spPr>
          <a:xfrm>
            <a:off x="4953008" y="2636988"/>
            <a:ext cx="6183692" cy="1169578"/>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nSpc>
                <a:spcPts val="3000"/>
              </a:lnSpc>
            </a:pPr>
            <a:r>
              <a:rPr lang="zh-CN" altLang="en-US" sz="2000" b="1" dirty="0">
                <a:solidFill>
                  <a:srgbClr val="FEFFFF"/>
                </a:solidFill>
                <a:cs typeface="等线" charset="0"/>
              </a:rPr>
              <a:t>改革开放</a:t>
            </a:r>
            <a:r>
              <a:rPr lang="en-US" altLang="zh-CN" sz="2000" b="1" dirty="0">
                <a:solidFill>
                  <a:srgbClr val="FEFFFF"/>
                </a:solidFill>
                <a:cs typeface="等线" charset="0"/>
              </a:rPr>
              <a:t>40</a:t>
            </a:r>
            <a:r>
              <a:rPr lang="zh-CN" altLang="en-US" sz="2000" b="1" dirty="0">
                <a:solidFill>
                  <a:srgbClr val="FEFFFF"/>
                </a:solidFill>
                <a:cs typeface="等线" charset="0"/>
              </a:rPr>
              <a:t>年来税收改革发展积累的宝贵经验</a:t>
            </a:r>
            <a:endParaRPr lang="en-US" altLang="zh-CN" sz="2000" b="1" dirty="0">
              <a:solidFill>
                <a:srgbClr val="FEFFFF"/>
              </a:solidFill>
              <a:cs typeface="等线" charset="0"/>
            </a:endParaRPr>
          </a:p>
          <a:p>
            <a:pPr>
              <a:lnSpc>
                <a:spcPts val="3000"/>
              </a:lnSpc>
            </a:pPr>
            <a:r>
              <a:rPr lang="zh-CN" altLang="en-US" sz="2000" b="1" dirty="0">
                <a:solidFill>
                  <a:srgbClr val="FEFFFF"/>
                </a:solidFill>
                <a:cs typeface="等线" charset="0"/>
              </a:rPr>
              <a:t>为高质量推进新时代税收现代化提供了重要启示</a:t>
            </a:r>
            <a:endParaRPr lang="zh-CN" altLang="en-US" sz="2000" b="1" u="none" strike="noStrike" kern="1200" cap="none" spc="0" baseline="0" dirty="0">
              <a:solidFill>
                <a:srgbClr val="FEFFFF"/>
              </a:solidFill>
              <a:latin typeface="Calibri" pitchFamily="34" charset="0"/>
              <a:ea typeface="幼圆" pitchFamily="49" charset="-122"/>
              <a:cs typeface="等线" charset="0"/>
            </a:endParaRPr>
          </a:p>
        </p:txBody>
      </p:sp>
      <p:sp>
        <p:nvSpPr>
          <p:cNvPr id="145" name="矩形"/>
          <p:cNvSpPr>
            <a:spLocks/>
          </p:cNvSpPr>
          <p:nvPr/>
        </p:nvSpPr>
        <p:spPr>
          <a:xfrm>
            <a:off x="4953009" y="4714949"/>
            <a:ext cx="6183692" cy="1169578"/>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nSpc>
                <a:spcPts val="3000"/>
              </a:lnSpc>
            </a:pPr>
            <a:r>
              <a:rPr lang="zh-CN" altLang="en-US" sz="2000" b="1" dirty="0">
                <a:solidFill>
                  <a:srgbClr val="FEFFFF"/>
                </a:solidFill>
                <a:cs typeface="等线" charset="0"/>
              </a:rPr>
              <a:t>坚持以习近平新时代中国特色社会主义思想为指导</a:t>
            </a:r>
            <a:endParaRPr lang="en-US" altLang="zh-CN" sz="2000" b="1" dirty="0">
              <a:solidFill>
                <a:srgbClr val="FEFFFF"/>
              </a:solidFill>
              <a:cs typeface="等线" charset="0"/>
            </a:endParaRPr>
          </a:p>
          <a:p>
            <a:pPr>
              <a:lnSpc>
                <a:spcPts val="3000"/>
              </a:lnSpc>
            </a:pPr>
            <a:r>
              <a:rPr lang="zh-CN" altLang="en-US" sz="2000" b="1" dirty="0">
                <a:solidFill>
                  <a:srgbClr val="FEFFFF"/>
                </a:solidFill>
                <a:cs typeface="等线" charset="0"/>
              </a:rPr>
              <a:t>开启高质量推进新时代税收现代化新征程</a:t>
            </a:r>
            <a:endParaRPr lang="zh-CN" altLang="en-US" sz="2000" b="1" u="none" strike="noStrike" kern="1200" cap="none" spc="0" baseline="0" dirty="0">
              <a:solidFill>
                <a:srgbClr val="FEFFFF"/>
              </a:solidFill>
              <a:latin typeface="Calibri" pitchFamily="34" charset="0"/>
              <a:ea typeface="幼圆" pitchFamily="49" charset="-122"/>
              <a:cs typeface="等线" charset="0"/>
            </a:endParaRPr>
          </a:p>
        </p:txBody>
      </p:sp>
      <p:sp>
        <p:nvSpPr>
          <p:cNvPr id="148" name="五角星"/>
          <p:cNvSpPr>
            <a:spLocks/>
          </p:cNvSpPr>
          <p:nvPr/>
        </p:nvSpPr>
        <p:spPr>
          <a:xfrm>
            <a:off x="3639236" y="2852919"/>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dirty="0">
                <a:solidFill>
                  <a:srgbClr val="FEFFFF"/>
                </a:solidFill>
                <a:latin typeface="黑体" pitchFamily="49" charset="-122"/>
                <a:ea typeface="黑体" pitchFamily="49" charset="-122"/>
                <a:cs typeface="等线" charset="0"/>
              </a:rPr>
              <a:t>二</a:t>
            </a:r>
          </a:p>
        </p:txBody>
      </p:sp>
      <p:sp>
        <p:nvSpPr>
          <p:cNvPr id="151" name="五角星"/>
          <p:cNvSpPr>
            <a:spLocks/>
          </p:cNvSpPr>
          <p:nvPr/>
        </p:nvSpPr>
        <p:spPr>
          <a:xfrm>
            <a:off x="3645431" y="4869200"/>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dirty="0">
                <a:solidFill>
                  <a:srgbClr val="FEFFFF"/>
                </a:solidFill>
                <a:latin typeface="黑体" pitchFamily="49" charset="-122"/>
                <a:ea typeface="黑体" pitchFamily="49" charset="-122"/>
                <a:cs typeface="等线" charset="0"/>
              </a:rPr>
              <a:t>三</a:t>
            </a:r>
          </a:p>
        </p:txBody>
      </p:sp>
      <p:sp>
        <p:nvSpPr>
          <p:cNvPr id="152" name="五角星"/>
          <p:cNvSpPr>
            <a:spLocks/>
          </p:cNvSpPr>
          <p:nvPr/>
        </p:nvSpPr>
        <p:spPr>
          <a:xfrm>
            <a:off x="3670564" y="766305"/>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dirty="0">
                <a:solidFill>
                  <a:srgbClr val="FEFFFF"/>
                </a:solidFill>
                <a:latin typeface="黑体" pitchFamily="49" charset="-122"/>
                <a:ea typeface="黑体" pitchFamily="49" charset="-122"/>
                <a:cs typeface="等线" charset="0"/>
              </a:rPr>
              <a:t>一</a:t>
            </a:r>
          </a:p>
        </p:txBody>
      </p:sp>
      <p:sp>
        <p:nvSpPr>
          <p:cNvPr id="153" name="矩形"/>
          <p:cNvSpPr>
            <a:spLocks/>
          </p:cNvSpPr>
          <p:nvPr/>
        </p:nvSpPr>
        <p:spPr>
          <a:xfrm>
            <a:off x="4953008" y="560357"/>
            <a:ext cx="6183692" cy="1212413"/>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nSpc>
                <a:spcPts val="3000"/>
              </a:lnSpc>
            </a:pPr>
            <a:r>
              <a:rPr lang="zh-CN" altLang="en-US" sz="2000" b="1" dirty="0">
                <a:solidFill>
                  <a:srgbClr val="FEFFFF"/>
                </a:solidFill>
                <a:cs typeface="等线" charset="0"/>
              </a:rPr>
              <a:t>改革开放</a:t>
            </a:r>
            <a:r>
              <a:rPr lang="en-US" altLang="zh-CN" sz="2000" b="1" dirty="0">
                <a:solidFill>
                  <a:srgbClr val="FEFFFF"/>
                </a:solidFill>
                <a:cs typeface="等线" charset="0"/>
              </a:rPr>
              <a:t>40</a:t>
            </a:r>
            <a:r>
              <a:rPr lang="zh-CN" altLang="en-US" sz="2000" b="1" dirty="0">
                <a:solidFill>
                  <a:srgbClr val="FEFFFF"/>
                </a:solidFill>
                <a:cs typeface="等线" charset="0"/>
              </a:rPr>
              <a:t>年来税收事业发展取得显著成就</a:t>
            </a:r>
            <a:endParaRPr lang="en-US" altLang="zh-CN" sz="2000" b="1" dirty="0">
              <a:solidFill>
                <a:srgbClr val="FEFFFF"/>
              </a:solidFill>
              <a:cs typeface="等线" charset="0"/>
            </a:endParaRPr>
          </a:p>
          <a:p>
            <a:pPr>
              <a:lnSpc>
                <a:spcPts val="3000"/>
              </a:lnSpc>
            </a:pPr>
            <a:r>
              <a:rPr lang="zh-CN" altLang="en-US" sz="2000" b="1" dirty="0">
                <a:solidFill>
                  <a:srgbClr val="FEFFFF"/>
                </a:solidFill>
                <a:cs typeface="等线" charset="0"/>
              </a:rPr>
              <a:t>为高质量推进新时代税收现代化奠定了坚实基础</a:t>
            </a:r>
            <a:endParaRPr lang="zh-CN" altLang="en-US" sz="2000" b="1" u="none" strike="noStrike" kern="1200" cap="none" spc="0" baseline="0" dirty="0">
              <a:solidFill>
                <a:srgbClr val="FEFFFF"/>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4316706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fill="hold"/>
                                        <p:tgtEl>
                                          <p:spTgt spid="143"/>
                                        </p:tgtEl>
                                        <p:attrNameLst>
                                          <p:attrName>ppt_x</p:attrName>
                                        </p:attrNameLst>
                                      </p:cBhvr>
                                      <p:tavLst>
                                        <p:tav tm="0">
                                          <p:val>
                                            <p:strVal val="#ppt_x"/>
                                          </p:val>
                                        </p:tav>
                                        <p:tav tm="100000">
                                          <p:val>
                                            <p:strVal val="#ppt_x"/>
                                          </p:val>
                                        </p:tav>
                                      </p:tavLst>
                                    </p:anim>
                                    <p:anim calcmode="lin" valueType="num">
                                      <p:cBhvr additive="base">
                                        <p:cTn id="8"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2"/>
                                        </p:tgtEl>
                                        <p:attrNameLst>
                                          <p:attrName>style.visibility</p:attrName>
                                        </p:attrNameLst>
                                      </p:cBhvr>
                                      <p:to>
                                        <p:strVal val="visible"/>
                                      </p:to>
                                    </p:set>
                                    <p:anim calcmode="lin" valueType="num">
                                      <p:cBhvr additive="base">
                                        <p:cTn id="13" dur="500" fill="hold"/>
                                        <p:tgtEl>
                                          <p:spTgt spid="152"/>
                                        </p:tgtEl>
                                        <p:attrNameLst>
                                          <p:attrName>ppt_x</p:attrName>
                                        </p:attrNameLst>
                                      </p:cBhvr>
                                      <p:tavLst>
                                        <p:tav tm="0">
                                          <p:val>
                                            <p:strVal val="#ppt_x"/>
                                          </p:val>
                                        </p:tav>
                                        <p:tav tm="100000">
                                          <p:val>
                                            <p:strVal val="#ppt_x"/>
                                          </p:val>
                                        </p:tav>
                                      </p:tavLst>
                                    </p:anim>
                                    <p:anim calcmode="lin" valueType="num">
                                      <p:cBhvr additive="base">
                                        <p:cTn id="14"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fade">
                                      <p:cBhvr>
                                        <p:cTn id="19" dur="1000"/>
                                        <p:tgtEl>
                                          <p:spTgt spid="153"/>
                                        </p:tgtEl>
                                      </p:cBhvr>
                                    </p:animEffect>
                                    <p:anim calcmode="lin" valueType="num">
                                      <p:cBhvr>
                                        <p:cTn id="20" dur="1000" fill="hold"/>
                                        <p:tgtEl>
                                          <p:spTgt spid="153"/>
                                        </p:tgtEl>
                                        <p:attrNameLst>
                                          <p:attrName>ppt_x</p:attrName>
                                        </p:attrNameLst>
                                      </p:cBhvr>
                                      <p:tavLst>
                                        <p:tav tm="0">
                                          <p:val>
                                            <p:strVal val="#ppt_x"/>
                                          </p:val>
                                        </p:tav>
                                        <p:tav tm="100000">
                                          <p:val>
                                            <p:strVal val="#ppt_x"/>
                                          </p:val>
                                        </p:tav>
                                      </p:tavLst>
                                    </p:anim>
                                    <p:anim calcmode="lin" valueType="num">
                                      <p:cBhvr>
                                        <p:cTn id="21"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8"/>
                                        </p:tgtEl>
                                        <p:attrNameLst>
                                          <p:attrName>style.visibility</p:attrName>
                                        </p:attrNameLst>
                                      </p:cBhvr>
                                      <p:to>
                                        <p:strVal val="visible"/>
                                      </p:to>
                                    </p:set>
                                    <p:anim calcmode="lin" valueType="num">
                                      <p:cBhvr additive="base">
                                        <p:cTn id="26" dur="500" fill="hold"/>
                                        <p:tgtEl>
                                          <p:spTgt spid="148"/>
                                        </p:tgtEl>
                                        <p:attrNameLst>
                                          <p:attrName>ppt_x</p:attrName>
                                        </p:attrNameLst>
                                      </p:cBhvr>
                                      <p:tavLst>
                                        <p:tav tm="0">
                                          <p:val>
                                            <p:strVal val="#ppt_x"/>
                                          </p:val>
                                        </p:tav>
                                        <p:tav tm="100000">
                                          <p:val>
                                            <p:strVal val="#ppt_x"/>
                                          </p:val>
                                        </p:tav>
                                      </p:tavLst>
                                    </p:anim>
                                    <p:anim calcmode="lin" valueType="num">
                                      <p:cBhvr additive="base">
                                        <p:cTn id="27"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4"/>
                                        </p:tgtEl>
                                        <p:attrNameLst>
                                          <p:attrName>style.visibility</p:attrName>
                                        </p:attrNameLst>
                                      </p:cBhvr>
                                      <p:to>
                                        <p:strVal val="visible"/>
                                      </p:to>
                                    </p:set>
                                    <p:animEffect transition="in" filter="fade">
                                      <p:cBhvr>
                                        <p:cTn id="32" dur="1000"/>
                                        <p:tgtEl>
                                          <p:spTgt spid="144"/>
                                        </p:tgtEl>
                                      </p:cBhvr>
                                    </p:animEffect>
                                    <p:anim calcmode="lin" valueType="num">
                                      <p:cBhvr>
                                        <p:cTn id="33" dur="1000" fill="hold"/>
                                        <p:tgtEl>
                                          <p:spTgt spid="144"/>
                                        </p:tgtEl>
                                        <p:attrNameLst>
                                          <p:attrName>ppt_x</p:attrName>
                                        </p:attrNameLst>
                                      </p:cBhvr>
                                      <p:tavLst>
                                        <p:tav tm="0">
                                          <p:val>
                                            <p:strVal val="#ppt_x"/>
                                          </p:val>
                                        </p:tav>
                                        <p:tav tm="100000">
                                          <p:val>
                                            <p:strVal val="#ppt_x"/>
                                          </p:val>
                                        </p:tav>
                                      </p:tavLst>
                                    </p:anim>
                                    <p:anim calcmode="lin" valueType="num">
                                      <p:cBhvr>
                                        <p:cTn id="34"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1"/>
                                        </p:tgtEl>
                                        <p:attrNameLst>
                                          <p:attrName>style.visibility</p:attrName>
                                        </p:attrNameLst>
                                      </p:cBhvr>
                                      <p:to>
                                        <p:strVal val="visible"/>
                                      </p:to>
                                    </p:set>
                                    <p:anim calcmode="lin" valueType="num">
                                      <p:cBhvr additive="base">
                                        <p:cTn id="39" dur="500" fill="hold"/>
                                        <p:tgtEl>
                                          <p:spTgt spid="151"/>
                                        </p:tgtEl>
                                        <p:attrNameLst>
                                          <p:attrName>ppt_x</p:attrName>
                                        </p:attrNameLst>
                                      </p:cBhvr>
                                      <p:tavLst>
                                        <p:tav tm="0">
                                          <p:val>
                                            <p:strVal val="#ppt_x"/>
                                          </p:val>
                                        </p:tav>
                                        <p:tav tm="100000">
                                          <p:val>
                                            <p:strVal val="#ppt_x"/>
                                          </p:val>
                                        </p:tav>
                                      </p:tavLst>
                                    </p:anim>
                                    <p:anim calcmode="lin" valueType="num">
                                      <p:cBhvr additive="base">
                                        <p:cTn id="40"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5"/>
                                        </p:tgtEl>
                                        <p:attrNameLst>
                                          <p:attrName>style.visibility</p:attrName>
                                        </p:attrNameLst>
                                      </p:cBhvr>
                                      <p:to>
                                        <p:strVal val="visible"/>
                                      </p:to>
                                    </p:set>
                                    <p:animEffect transition="in" filter="fade">
                                      <p:cBhvr>
                                        <p:cTn id="45" dur="1000"/>
                                        <p:tgtEl>
                                          <p:spTgt spid="145"/>
                                        </p:tgtEl>
                                      </p:cBhvr>
                                    </p:animEffect>
                                    <p:anim calcmode="lin" valueType="num">
                                      <p:cBhvr>
                                        <p:cTn id="46" dur="1000" fill="hold"/>
                                        <p:tgtEl>
                                          <p:spTgt spid="145"/>
                                        </p:tgtEl>
                                        <p:attrNameLst>
                                          <p:attrName>ppt_x</p:attrName>
                                        </p:attrNameLst>
                                      </p:cBhvr>
                                      <p:tavLst>
                                        <p:tav tm="0">
                                          <p:val>
                                            <p:strVal val="#ppt_x"/>
                                          </p:val>
                                        </p:tav>
                                        <p:tav tm="100000">
                                          <p:val>
                                            <p:strVal val="#ppt_x"/>
                                          </p:val>
                                        </p:tav>
                                      </p:tavLst>
                                    </p:anim>
                                    <p:anim calcmode="lin" valueType="num">
                                      <p:cBhvr>
                                        <p:cTn id="47"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4" grpId="0" animBg="1"/>
      <p:bldP spid="145" grpId="0" animBg="1"/>
      <p:bldP spid="148" grpId="0" animBg="1"/>
      <p:bldP spid="151" grpId="0" animBg="1"/>
      <p:bldP spid="152" grpId="0" animBg="1"/>
      <p:bldP spid="1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ACC45F9A-25D8-4956-B78A-724A8B959617}"/>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89111E51-1C1C-4267-AADE-633047CD7191}"/>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必须加强党对税收工作的全面领导</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3">
            <a:extLst>
              <a:ext uri="{FF2B5EF4-FFF2-40B4-BE49-F238E27FC236}">
                <a16:creationId xmlns:a16="http://schemas.microsoft.com/office/drawing/2014/main" id="{52171B66-7F56-4981-B33B-3C9D702C8476}"/>
              </a:ext>
            </a:extLst>
          </p:cNvPr>
          <p:cNvSpPr/>
          <p:nvPr/>
        </p:nvSpPr>
        <p:spPr>
          <a:xfrm>
            <a:off x="1487360" y="2276840"/>
            <a:ext cx="9505321" cy="3169907"/>
          </a:xfrm>
          <a:prstGeom prst="rect">
            <a:avLst/>
          </a:prstGeom>
          <a:noFill/>
        </p:spPr>
        <p:txBody>
          <a:bodyPr wrap="square" lIns="91440" tIns="45720" rIns="91440" bIns="45720">
            <a:spAutoFit/>
          </a:bodyPr>
          <a:lstStyle/>
          <a:p>
            <a:pPr>
              <a:lnSpc>
                <a:spcPts val="4900"/>
              </a:lnSpc>
            </a:pPr>
            <a:r>
              <a:rPr lang="zh-CN" alt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        过去</a:t>
            </a:r>
            <a:r>
              <a:rPr lang="en-US" altLang="zh-CN" sz="2800" b="1" spc="50" dirty="0">
                <a:ln w="9525" cmpd="sng">
                  <a:solidFill>
                    <a:schemeClr val="accent1"/>
                  </a:solidFill>
                  <a:prstDash val="solid"/>
                </a:ln>
                <a:solidFill>
                  <a:srgbClr val="70AD47">
                    <a:tint val="1000"/>
                  </a:srgbClr>
                </a:solidFill>
                <a:effectLst>
                  <a:glow rad="38100">
                    <a:schemeClr val="accent1">
                      <a:alpha val="40000"/>
                    </a:schemeClr>
                  </a:glow>
                </a:effectLst>
              </a:rPr>
              <a:t>40</a:t>
            </a:r>
            <a:r>
              <a:rPr lang="zh-CN" alt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年，坚持党对税收工作的全面领导为税收工作取得显著成就提供了坚强政治保证。特别是党的十八大以来，税收工作取得积极进展、实现重大进步，最根本的在于以习近平同志为核心的党中央的坚强领导，在于习近平新时代中国特色社会主义思想的科学指引。</a:t>
            </a:r>
            <a:endParaRPr lang="zh-CN" alt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405432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19B2284E-3179-44F7-A8AD-9E8BF147ED4D}"/>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409F3824-F131-4A31-BA36-BB701D4E5873}"/>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必须服从服务于党和国家工作大局</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5191FED6-5E6D-4B3E-84F0-79743D1A9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310" y="1988800"/>
            <a:ext cx="2664370" cy="3810000"/>
          </a:xfrm>
          <a:prstGeom prst="rect">
            <a:avLst/>
          </a:prstGeom>
        </p:spPr>
      </p:pic>
      <p:sp>
        <p:nvSpPr>
          <p:cNvPr id="6" name="箭头: 五边形 5">
            <a:extLst>
              <a:ext uri="{FF2B5EF4-FFF2-40B4-BE49-F238E27FC236}">
                <a16:creationId xmlns:a16="http://schemas.microsoft.com/office/drawing/2014/main" id="{E05C0055-7DAC-4629-84C3-E3AA849720D7}"/>
              </a:ext>
            </a:extLst>
          </p:cNvPr>
          <p:cNvSpPr/>
          <p:nvPr/>
        </p:nvSpPr>
        <p:spPr>
          <a:xfrm>
            <a:off x="4007710" y="2492870"/>
            <a:ext cx="1368190" cy="43206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dirty="0"/>
              <a:t>有力支持</a:t>
            </a:r>
          </a:p>
        </p:txBody>
      </p:sp>
      <p:sp>
        <p:nvSpPr>
          <p:cNvPr id="7" name="箭头: 五边形 6">
            <a:extLst>
              <a:ext uri="{FF2B5EF4-FFF2-40B4-BE49-F238E27FC236}">
                <a16:creationId xmlns:a16="http://schemas.microsoft.com/office/drawing/2014/main" id="{A099E0F0-86DF-425D-B3B8-F1C398E560C4}"/>
              </a:ext>
            </a:extLst>
          </p:cNvPr>
          <p:cNvSpPr/>
          <p:nvPr/>
        </p:nvSpPr>
        <p:spPr>
          <a:xfrm>
            <a:off x="4007710" y="3677770"/>
            <a:ext cx="1368190" cy="43206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dirty="0"/>
              <a:t>较好服务</a:t>
            </a:r>
          </a:p>
        </p:txBody>
      </p:sp>
      <p:sp>
        <p:nvSpPr>
          <p:cNvPr id="8" name="箭头: 五边形 7">
            <a:extLst>
              <a:ext uri="{FF2B5EF4-FFF2-40B4-BE49-F238E27FC236}">
                <a16:creationId xmlns:a16="http://schemas.microsoft.com/office/drawing/2014/main" id="{9366F517-4DE9-4B46-BCBF-A21980A6268F}"/>
              </a:ext>
            </a:extLst>
          </p:cNvPr>
          <p:cNvSpPr/>
          <p:nvPr/>
        </p:nvSpPr>
        <p:spPr>
          <a:xfrm>
            <a:off x="4007710" y="4941210"/>
            <a:ext cx="1368190" cy="43206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dirty="0"/>
              <a:t>发挥作用</a:t>
            </a:r>
          </a:p>
        </p:txBody>
      </p:sp>
      <p:sp>
        <p:nvSpPr>
          <p:cNvPr id="10" name="矩形 9">
            <a:extLst>
              <a:ext uri="{FF2B5EF4-FFF2-40B4-BE49-F238E27FC236}">
                <a16:creationId xmlns:a16="http://schemas.microsoft.com/office/drawing/2014/main" id="{3E5F98A1-A58B-4FB5-9A96-A647345E7AF5}"/>
              </a:ext>
            </a:extLst>
          </p:cNvPr>
          <p:cNvSpPr/>
          <p:nvPr/>
        </p:nvSpPr>
        <p:spPr>
          <a:xfrm>
            <a:off x="5447910" y="2317267"/>
            <a:ext cx="4605615" cy="830997"/>
          </a:xfrm>
          <a:prstGeom prst="rect">
            <a:avLst/>
          </a:prstGeom>
          <a:noFill/>
        </p:spPr>
        <p:txBody>
          <a:bodyPr wrap="square" lIns="91440" tIns="45720" rIns="91440" bIns="45720">
            <a:spAutoFit/>
          </a:bodyPr>
          <a:lstStyle/>
          <a:p>
            <a:pPr algn="ct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现代化经济体系建设和深化供给侧结构性改革</a:t>
            </a:r>
            <a:endParaRPr lang="zh-CN" alt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1" name="矩形 10">
            <a:extLst>
              <a:ext uri="{FF2B5EF4-FFF2-40B4-BE49-F238E27FC236}">
                <a16:creationId xmlns:a16="http://schemas.microsoft.com/office/drawing/2014/main" id="{381EE973-2B81-48C8-A7C8-696D2A182828}"/>
              </a:ext>
            </a:extLst>
          </p:cNvPr>
          <p:cNvSpPr/>
          <p:nvPr/>
        </p:nvSpPr>
        <p:spPr>
          <a:xfrm>
            <a:off x="5447910" y="3429000"/>
            <a:ext cx="4605615" cy="830997"/>
          </a:xfrm>
          <a:prstGeom prst="rect">
            <a:avLst/>
          </a:prstGeom>
          <a:noFill/>
        </p:spPr>
        <p:txBody>
          <a:bodyPr wrap="square" lIns="91440" tIns="45720" rIns="91440" bIns="45720">
            <a:spAutoFit/>
          </a:bodyPr>
          <a:lstStyle/>
          <a:p>
            <a:pPr algn="ct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“一带一路”建设、京津冀协同发展、长江经济带发展等</a:t>
            </a:r>
            <a:endParaRPr lang="zh-CN" alt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2" name="矩形 11">
            <a:extLst>
              <a:ext uri="{FF2B5EF4-FFF2-40B4-BE49-F238E27FC236}">
                <a16:creationId xmlns:a16="http://schemas.microsoft.com/office/drawing/2014/main" id="{C62F60F4-1239-4B99-81B6-40644A3E80CB}"/>
              </a:ext>
            </a:extLst>
          </p:cNvPr>
          <p:cNvSpPr/>
          <p:nvPr/>
        </p:nvSpPr>
        <p:spPr>
          <a:xfrm>
            <a:off x="5447910" y="4741741"/>
            <a:ext cx="4605615" cy="830997"/>
          </a:xfrm>
          <a:prstGeom prst="rect">
            <a:avLst/>
          </a:prstGeom>
          <a:noFill/>
        </p:spPr>
        <p:txBody>
          <a:bodyPr wrap="square" lIns="91440" tIns="45720" rIns="91440" bIns="45720">
            <a:spAutoFit/>
          </a:bodyPr>
          <a:lstStyle/>
          <a:p>
            <a:pPr algn="ct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推动经济增长、促进公平正义、改善民生等</a:t>
            </a:r>
            <a:endParaRPr lang="zh-CN" alt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22819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04CFE3FE-FEA0-43F4-ABB3-6D818B5A45D8}"/>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02C48369-C127-4EF6-9ACC-75DD1D9151AD}"/>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必须坚持以人民为中心</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E92F7C00-AC5E-4FC9-B94D-114B0C3D6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350" y="1988801"/>
            <a:ext cx="3888540" cy="4450040"/>
          </a:xfrm>
          <a:prstGeom prst="rect">
            <a:avLst/>
          </a:prstGeom>
        </p:spPr>
      </p:pic>
      <p:sp>
        <p:nvSpPr>
          <p:cNvPr id="6" name="卷形: 水平 5">
            <a:extLst>
              <a:ext uri="{FF2B5EF4-FFF2-40B4-BE49-F238E27FC236}">
                <a16:creationId xmlns:a16="http://schemas.microsoft.com/office/drawing/2014/main" id="{7AE25F1E-042A-4E43-80EC-49581D80247A}"/>
              </a:ext>
            </a:extLst>
          </p:cNvPr>
          <p:cNvSpPr/>
          <p:nvPr/>
        </p:nvSpPr>
        <p:spPr>
          <a:xfrm>
            <a:off x="5735950" y="1833270"/>
            <a:ext cx="5400750" cy="4692160"/>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ts val="3500"/>
              </a:lnSpc>
            </a:pPr>
            <a:r>
              <a:rPr lang="zh-CN" altLang="en-US" dirty="0"/>
              <a:t>        实践证明，税收工作只有坚持以人民为中心，不断努力满足人民日益增长的美好生活需要，才能使纳税人、缴费人和社会各界的满意度与获得感不断增强，才能使税收工作赢得大力支持和广泛认可。</a:t>
            </a:r>
          </a:p>
        </p:txBody>
      </p:sp>
    </p:spTree>
    <p:extLst>
      <p:ext uri="{BB962C8B-B14F-4D97-AF65-F5344CB8AC3E}">
        <p14:creationId xmlns:p14="http://schemas.microsoft.com/office/powerpoint/2010/main" val="412035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24870667-E5B2-40E9-B02F-827DF403086F}"/>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9B68D888-84C2-4486-AD38-70E650298F9E}"/>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必须坚持改革创新</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5" name="图示 4">
            <a:extLst>
              <a:ext uri="{FF2B5EF4-FFF2-40B4-BE49-F238E27FC236}">
                <a16:creationId xmlns:a16="http://schemas.microsoft.com/office/drawing/2014/main" id="{7E9EA17A-63C3-40C8-8F2E-F421A168ACC3}"/>
              </a:ext>
            </a:extLst>
          </p:cNvPr>
          <p:cNvGraphicFramePr/>
          <p:nvPr>
            <p:extLst>
              <p:ext uri="{D42A27DB-BD31-4B8C-83A1-F6EECF244321}">
                <p14:modId xmlns:p14="http://schemas.microsoft.com/office/powerpoint/2010/main" val="3934607268"/>
              </p:ext>
            </p:extLst>
          </p:nvPr>
        </p:nvGraphicFramePr>
        <p:xfrm>
          <a:off x="695250" y="2158848"/>
          <a:ext cx="5288170" cy="3537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椭圆 5">
            <a:extLst>
              <a:ext uri="{FF2B5EF4-FFF2-40B4-BE49-F238E27FC236}">
                <a16:creationId xmlns:a16="http://schemas.microsoft.com/office/drawing/2014/main" id="{A9445144-A84B-4C8A-B4A5-3CD6EFC8DF3D}"/>
              </a:ext>
            </a:extLst>
          </p:cNvPr>
          <p:cNvSpPr/>
          <p:nvPr/>
        </p:nvSpPr>
        <p:spPr>
          <a:xfrm>
            <a:off x="2547603" y="3514023"/>
            <a:ext cx="1800250" cy="93613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创新税收工作理念</a:t>
            </a:r>
          </a:p>
        </p:txBody>
      </p:sp>
      <p:sp>
        <p:nvSpPr>
          <p:cNvPr id="8" name="卷形: 垂直 7">
            <a:extLst>
              <a:ext uri="{FF2B5EF4-FFF2-40B4-BE49-F238E27FC236}">
                <a16:creationId xmlns:a16="http://schemas.microsoft.com/office/drawing/2014/main" id="{527C1EA9-C2DD-40C0-ACB9-4360CA6B55CD}"/>
              </a:ext>
            </a:extLst>
          </p:cNvPr>
          <p:cNvSpPr/>
          <p:nvPr/>
        </p:nvSpPr>
        <p:spPr>
          <a:xfrm>
            <a:off x="6384040" y="2267372"/>
            <a:ext cx="1080150" cy="2097758"/>
          </a:xfrm>
          <a:prstGeom prst="vertic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持续深化税收改革</a:t>
            </a:r>
            <a:endParaRPr lang="zh-CN" altLang="en-US" dirty="0"/>
          </a:p>
        </p:txBody>
      </p:sp>
      <p:sp>
        <p:nvSpPr>
          <p:cNvPr id="9" name="箭头: 五边形 8">
            <a:extLst>
              <a:ext uri="{FF2B5EF4-FFF2-40B4-BE49-F238E27FC236}">
                <a16:creationId xmlns:a16="http://schemas.microsoft.com/office/drawing/2014/main" id="{7BEF2D99-9DFE-4816-94FB-1BC75C0055EB}"/>
              </a:ext>
            </a:extLst>
          </p:cNvPr>
          <p:cNvSpPr/>
          <p:nvPr/>
        </p:nvSpPr>
        <p:spPr>
          <a:xfrm>
            <a:off x="7608210" y="3212970"/>
            <a:ext cx="1080150" cy="360050"/>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统筹推进</a:t>
            </a:r>
          </a:p>
        </p:txBody>
      </p:sp>
      <p:sp>
        <p:nvSpPr>
          <p:cNvPr id="11" name="矩形 10">
            <a:extLst>
              <a:ext uri="{FF2B5EF4-FFF2-40B4-BE49-F238E27FC236}">
                <a16:creationId xmlns:a16="http://schemas.microsoft.com/office/drawing/2014/main" id="{95CCB51C-7F55-488C-B202-C2F55D0E73C5}"/>
              </a:ext>
            </a:extLst>
          </p:cNvPr>
          <p:cNvSpPr/>
          <p:nvPr/>
        </p:nvSpPr>
        <p:spPr>
          <a:xfrm>
            <a:off x="8328310" y="2312451"/>
            <a:ext cx="3418223" cy="369332"/>
          </a:xfrm>
          <a:prstGeom prst="rect">
            <a:avLst/>
          </a:prstGeom>
          <a:noFill/>
        </p:spPr>
        <p:txBody>
          <a:bodyPr wrap="square" lIns="91440" tIns="45720" rIns="91440" bIns="45720">
            <a:spAutoFit/>
          </a:bodyPr>
          <a:lstStyle/>
          <a:p>
            <a:pPr algn="ctr"/>
            <a:r>
              <a:rPr lang="zh-CN" alt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税收制度改革</a:t>
            </a:r>
            <a:endParaRPr lang="zh-CN" alt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2" name="矩形 11">
            <a:extLst>
              <a:ext uri="{FF2B5EF4-FFF2-40B4-BE49-F238E27FC236}">
                <a16:creationId xmlns:a16="http://schemas.microsoft.com/office/drawing/2014/main" id="{76619A4B-ABFF-45C2-9C5D-C2F5E084CA97}"/>
              </a:ext>
            </a:extLst>
          </p:cNvPr>
          <p:cNvSpPr/>
          <p:nvPr/>
        </p:nvSpPr>
        <p:spPr>
          <a:xfrm>
            <a:off x="8313478" y="2915985"/>
            <a:ext cx="3418223" cy="369332"/>
          </a:xfrm>
          <a:prstGeom prst="rect">
            <a:avLst/>
          </a:prstGeom>
          <a:noFill/>
        </p:spPr>
        <p:txBody>
          <a:bodyPr wrap="square" lIns="91440" tIns="45720" rIns="91440" bIns="45720">
            <a:spAutoFit/>
          </a:bodyPr>
          <a:lstStyle/>
          <a:p>
            <a:pPr algn="ctr"/>
            <a:r>
              <a:rPr lang="zh-CN" alt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征管体制改革</a:t>
            </a:r>
            <a:endParaRPr lang="zh-CN" alt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3" name="矩形 12">
            <a:extLst>
              <a:ext uri="{FF2B5EF4-FFF2-40B4-BE49-F238E27FC236}">
                <a16:creationId xmlns:a16="http://schemas.microsoft.com/office/drawing/2014/main" id="{AFAE85BF-F4A7-4AB1-B9D6-4056377E51B1}"/>
              </a:ext>
            </a:extLst>
          </p:cNvPr>
          <p:cNvSpPr/>
          <p:nvPr/>
        </p:nvSpPr>
        <p:spPr>
          <a:xfrm>
            <a:off x="8328310" y="3471271"/>
            <a:ext cx="3418223" cy="369332"/>
          </a:xfrm>
          <a:prstGeom prst="rect">
            <a:avLst/>
          </a:prstGeom>
          <a:noFill/>
        </p:spPr>
        <p:txBody>
          <a:bodyPr wrap="square" lIns="91440" tIns="45720" rIns="91440" bIns="45720">
            <a:spAutoFit/>
          </a:bodyPr>
          <a:lstStyle/>
          <a:p>
            <a:pPr algn="ctr"/>
            <a:r>
              <a:rPr lang="zh-CN" alt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“放管服”改革</a:t>
            </a:r>
            <a:endParaRPr lang="zh-CN" alt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4" name="矩形 13">
            <a:extLst>
              <a:ext uri="{FF2B5EF4-FFF2-40B4-BE49-F238E27FC236}">
                <a16:creationId xmlns:a16="http://schemas.microsoft.com/office/drawing/2014/main" id="{65837790-A860-4A25-B7D9-20E9271D7EB5}"/>
              </a:ext>
            </a:extLst>
          </p:cNvPr>
          <p:cNvSpPr/>
          <p:nvPr/>
        </p:nvSpPr>
        <p:spPr>
          <a:xfrm>
            <a:off x="8328310" y="4074805"/>
            <a:ext cx="3418223" cy="369332"/>
          </a:xfrm>
          <a:prstGeom prst="rect">
            <a:avLst/>
          </a:prstGeom>
          <a:noFill/>
        </p:spPr>
        <p:txBody>
          <a:bodyPr wrap="square" lIns="91440" tIns="45720" rIns="91440" bIns="45720">
            <a:spAutoFit/>
          </a:bodyPr>
          <a:lstStyle/>
          <a:p>
            <a:pPr algn="ctr"/>
            <a:r>
              <a:rPr lang="zh-CN" alt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干部人事制度改革</a:t>
            </a:r>
            <a:endParaRPr lang="zh-CN" alt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6" name="矩形: 圆角 15">
            <a:extLst>
              <a:ext uri="{FF2B5EF4-FFF2-40B4-BE49-F238E27FC236}">
                <a16:creationId xmlns:a16="http://schemas.microsoft.com/office/drawing/2014/main" id="{8D2B5BE5-969F-45E4-AD43-D5765205BB2D}"/>
              </a:ext>
            </a:extLst>
          </p:cNvPr>
          <p:cNvSpPr/>
          <p:nvPr/>
        </p:nvSpPr>
        <p:spPr>
          <a:xfrm>
            <a:off x="6528060" y="4797190"/>
            <a:ext cx="4464620" cy="89961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注重集成推进改革</a:t>
            </a:r>
            <a:endParaRPr lang="zh-CN" altLang="en-US" dirty="0"/>
          </a:p>
        </p:txBody>
      </p:sp>
    </p:spTree>
    <p:extLst>
      <p:ext uri="{BB962C8B-B14F-4D97-AF65-F5344CB8AC3E}">
        <p14:creationId xmlns:p14="http://schemas.microsoft.com/office/powerpoint/2010/main" val="33309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AsOne/>
      </p:bldGraphic>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1C623FC-264C-48A4-96AF-3EA5BAEA7C36}"/>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9861E936-EE9D-4D13-B0BD-052BCA5D1927}"/>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必须坚持科学的工作方法</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5" name="图示 4">
            <a:extLst>
              <a:ext uri="{FF2B5EF4-FFF2-40B4-BE49-F238E27FC236}">
                <a16:creationId xmlns:a16="http://schemas.microsoft.com/office/drawing/2014/main" id="{E971FAF0-DD31-451C-87DC-F924DF86539E}"/>
              </a:ext>
            </a:extLst>
          </p:cNvPr>
          <p:cNvGraphicFramePr/>
          <p:nvPr>
            <p:extLst>
              <p:ext uri="{D42A27DB-BD31-4B8C-83A1-F6EECF244321}">
                <p14:modId xmlns:p14="http://schemas.microsoft.com/office/powerpoint/2010/main" val="3933160394"/>
              </p:ext>
            </p:extLst>
          </p:nvPr>
        </p:nvGraphicFramePr>
        <p:xfrm>
          <a:off x="3071580" y="1988800"/>
          <a:ext cx="8128000" cy="4077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流程图: 合并 6">
            <a:extLst>
              <a:ext uri="{FF2B5EF4-FFF2-40B4-BE49-F238E27FC236}">
                <a16:creationId xmlns:a16="http://schemas.microsoft.com/office/drawing/2014/main" id="{0BA85932-0631-4C49-B6D2-4475C38E5AB7}"/>
              </a:ext>
            </a:extLst>
          </p:cNvPr>
          <p:cNvSpPr/>
          <p:nvPr/>
        </p:nvSpPr>
        <p:spPr>
          <a:xfrm>
            <a:off x="2711530" y="1988799"/>
            <a:ext cx="4167449" cy="4077523"/>
          </a:xfrm>
          <a:prstGeom prst="flowChartMerg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3200" dirty="0"/>
          </a:p>
          <a:p>
            <a:pPr algn="ctr"/>
            <a:endParaRPr lang="en-US" altLang="zh-CN" sz="3200" dirty="0"/>
          </a:p>
          <a:p>
            <a:pPr algn="ctr"/>
            <a:r>
              <a:rPr lang="zh-CN" altLang="en-US" sz="3200" dirty="0"/>
              <a:t>坚持运用辩证思维和方法</a:t>
            </a:r>
          </a:p>
        </p:txBody>
      </p:sp>
    </p:spTree>
    <p:extLst>
      <p:ext uri="{BB962C8B-B14F-4D97-AF65-F5344CB8AC3E}">
        <p14:creationId xmlns:p14="http://schemas.microsoft.com/office/powerpoint/2010/main" val="218173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AsOne/>
      </p:bldGraphic>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535F439E-5184-42BC-AAF0-8831BBEF1019}"/>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C8CA5758-C0CA-44CB-AFCE-60B27142039E}"/>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必须严管善待带好队伍</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043EA213-6836-4D6F-8C61-A9D4634B5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300" y="1833270"/>
            <a:ext cx="4536630" cy="4476130"/>
          </a:xfrm>
          <a:prstGeom prst="rect">
            <a:avLst/>
          </a:prstGeom>
        </p:spPr>
      </p:pic>
      <p:sp>
        <p:nvSpPr>
          <p:cNvPr id="6" name="矩形: 对角圆角 5">
            <a:extLst>
              <a:ext uri="{FF2B5EF4-FFF2-40B4-BE49-F238E27FC236}">
                <a16:creationId xmlns:a16="http://schemas.microsoft.com/office/drawing/2014/main" id="{D48CFD43-36F0-4022-A6E8-32FC81BC1A22}"/>
              </a:ext>
            </a:extLst>
          </p:cNvPr>
          <p:cNvSpPr/>
          <p:nvPr/>
        </p:nvSpPr>
        <p:spPr>
          <a:xfrm>
            <a:off x="6096000" y="1916790"/>
            <a:ext cx="720100" cy="1952357"/>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a:t>工作机制体系</a:t>
            </a:r>
          </a:p>
        </p:txBody>
      </p:sp>
      <p:sp>
        <p:nvSpPr>
          <p:cNvPr id="7" name="矩形: 对角圆角 6">
            <a:extLst>
              <a:ext uri="{FF2B5EF4-FFF2-40B4-BE49-F238E27FC236}">
                <a16:creationId xmlns:a16="http://schemas.microsoft.com/office/drawing/2014/main" id="{E9446503-83E6-467D-A39D-BE3D4138DAA6}"/>
              </a:ext>
            </a:extLst>
          </p:cNvPr>
          <p:cNvSpPr/>
          <p:nvPr/>
        </p:nvSpPr>
        <p:spPr>
          <a:xfrm>
            <a:off x="6096000" y="4293120"/>
            <a:ext cx="720100" cy="1952357"/>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a:t>良好氛围</a:t>
            </a:r>
          </a:p>
        </p:txBody>
      </p:sp>
      <p:sp>
        <p:nvSpPr>
          <p:cNvPr id="8" name="矩形 7">
            <a:extLst>
              <a:ext uri="{FF2B5EF4-FFF2-40B4-BE49-F238E27FC236}">
                <a16:creationId xmlns:a16="http://schemas.microsoft.com/office/drawing/2014/main" id="{F0EA5D2D-F73C-4DB7-9E12-6D57EFB9AE17}"/>
              </a:ext>
            </a:extLst>
          </p:cNvPr>
          <p:cNvSpPr/>
          <p:nvPr/>
        </p:nvSpPr>
        <p:spPr>
          <a:xfrm>
            <a:off x="7615622" y="1916790"/>
            <a:ext cx="1845377" cy="369332"/>
          </a:xfrm>
          <a:prstGeom prst="rect">
            <a:avLst/>
          </a:prstGeom>
          <a:noFill/>
        </p:spPr>
        <p:txBody>
          <a:bodyPr wrap="none" lIns="91440" tIns="45720" rIns="91440" bIns="45720">
            <a:spAutoFit/>
          </a:bodyPr>
          <a:lstStyle/>
          <a:p>
            <a:pPr algn="ctr"/>
            <a:r>
              <a:rPr lang="zh-CN" alt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纵合横通强党建</a:t>
            </a:r>
            <a:endParaRPr lang="zh-CN" alt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9" name="矩形 8">
            <a:extLst>
              <a:ext uri="{FF2B5EF4-FFF2-40B4-BE49-F238E27FC236}">
                <a16:creationId xmlns:a16="http://schemas.microsoft.com/office/drawing/2014/main" id="{1621EE6C-47EC-4FFE-BA43-17DB3F546A7B}"/>
              </a:ext>
            </a:extLst>
          </p:cNvPr>
          <p:cNvSpPr/>
          <p:nvPr/>
        </p:nvSpPr>
        <p:spPr>
          <a:xfrm>
            <a:off x="7615621" y="2286122"/>
            <a:ext cx="1845377" cy="369332"/>
          </a:xfrm>
          <a:prstGeom prst="rect">
            <a:avLst/>
          </a:prstGeom>
          <a:noFill/>
        </p:spPr>
        <p:txBody>
          <a:bodyPr wrap="none" lIns="91440" tIns="45720" rIns="91440" bIns="45720">
            <a:spAutoFit/>
          </a:bodyPr>
          <a:lstStyle/>
          <a:p>
            <a:pPr algn="ctr"/>
            <a:r>
              <a:rPr lang="zh-CN" alt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绩效管理抓班子</a:t>
            </a:r>
            <a:endParaRPr lang="zh-CN" alt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0" name="矩形 9">
            <a:extLst>
              <a:ext uri="{FF2B5EF4-FFF2-40B4-BE49-F238E27FC236}">
                <a16:creationId xmlns:a16="http://schemas.microsoft.com/office/drawing/2014/main" id="{A3A5A51F-AA1D-47A8-AB50-0BFA6DFFFCC3}"/>
              </a:ext>
            </a:extLst>
          </p:cNvPr>
          <p:cNvSpPr/>
          <p:nvPr/>
        </p:nvSpPr>
        <p:spPr>
          <a:xfrm>
            <a:off x="7615620" y="2685046"/>
            <a:ext cx="1845377" cy="369332"/>
          </a:xfrm>
          <a:prstGeom prst="rect">
            <a:avLst/>
          </a:prstGeom>
          <a:noFill/>
        </p:spPr>
        <p:txBody>
          <a:bodyPr wrap="none" lIns="91440" tIns="45720" rIns="91440" bIns="45720">
            <a:spAutoFit/>
          </a:bodyPr>
          <a:lstStyle/>
          <a:p>
            <a:pPr algn="ctr"/>
            <a:r>
              <a:rPr lang="zh-CN" alt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数字人事管干部</a:t>
            </a:r>
            <a:endParaRPr lang="zh-CN" alt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1" name="矩形 10">
            <a:extLst>
              <a:ext uri="{FF2B5EF4-FFF2-40B4-BE49-F238E27FC236}">
                <a16:creationId xmlns:a16="http://schemas.microsoft.com/office/drawing/2014/main" id="{3F6AFB16-CD87-4E8F-BF85-84C17FE93895}"/>
              </a:ext>
            </a:extLst>
          </p:cNvPr>
          <p:cNvSpPr/>
          <p:nvPr/>
        </p:nvSpPr>
        <p:spPr>
          <a:xfrm>
            <a:off x="7604650" y="3024786"/>
            <a:ext cx="1845377" cy="369332"/>
          </a:xfrm>
          <a:prstGeom prst="rect">
            <a:avLst/>
          </a:prstGeom>
          <a:noFill/>
        </p:spPr>
        <p:txBody>
          <a:bodyPr wrap="none" lIns="91440" tIns="45720" rIns="91440" bIns="45720">
            <a:spAutoFit/>
          </a:bodyPr>
          <a:lstStyle/>
          <a:p>
            <a:pPr algn="ctr"/>
            <a:r>
              <a:rPr lang="zh-CN" alt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人才工程育俊杰</a:t>
            </a:r>
            <a:endParaRPr lang="zh-CN" alt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2" name="矩形 11">
            <a:extLst>
              <a:ext uri="{FF2B5EF4-FFF2-40B4-BE49-F238E27FC236}">
                <a16:creationId xmlns:a16="http://schemas.microsoft.com/office/drawing/2014/main" id="{6A410191-C944-43CB-972F-9C5F1D3FBD61}"/>
              </a:ext>
            </a:extLst>
          </p:cNvPr>
          <p:cNvSpPr/>
          <p:nvPr/>
        </p:nvSpPr>
        <p:spPr>
          <a:xfrm>
            <a:off x="7593680" y="3394118"/>
            <a:ext cx="1845377" cy="369332"/>
          </a:xfrm>
          <a:prstGeom prst="rect">
            <a:avLst/>
          </a:prstGeom>
          <a:noFill/>
        </p:spPr>
        <p:txBody>
          <a:bodyPr wrap="none" lIns="91440" tIns="45720" rIns="91440" bIns="45720">
            <a:spAutoFit/>
          </a:bodyPr>
          <a:lstStyle/>
          <a:p>
            <a:pPr algn="ctr"/>
            <a:r>
              <a:rPr lang="zh-CN" alt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严管善待活基层</a:t>
            </a:r>
            <a:endParaRPr lang="zh-CN" alt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3" name="箭头: 虚尾 12">
            <a:extLst>
              <a:ext uri="{FF2B5EF4-FFF2-40B4-BE49-F238E27FC236}">
                <a16:creationId xmlns:a16="http://schemas.microsoft.com/office/drawing/2014/main" id="{1378B923-6D1D-443F-BE6E-E2D687ED9204}"/>
              </a:ext>
            </a:extLst>
          </p:cNvPr>
          <p:cNvSpPr/>
          <p:nvPr/>
        </p:nvSpPr>
        <p:spPr>
          <a:xfrm>
            <a:off x="7032130" y="2780910"/>
            <a:ext cx="432060" cy="243876"/>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7BD2B311-6613-4451-806F-34DF9DB47D24}"/>
              </a:ext>
            </a:extLst>
          </p:cNvPr>
          <p:cNvSpPr/>
          <p:nvPr/>
        </p:nvSpPr>
        <p:spPr>
          <a:xfrm>
            <a:off x="7734242" y="4332893"/>
            <a:ext cx="1608133" cy="369332"/>
          </a:xfrm>
          <a:prstGeom prst="rect">
            <a:avLst/>
          </a:prstGeom>
          <a:noFill/>
        </p:spPr>
        <p:txBody>
          <a:bodyPr wrap="none" lIns="91440" tIns="45720" rIns="91440" bIns="45720">
            <a:spAutoFit/>
          </a:bodyPr>
          <a:lstStyle/>
          <a:p>
            <a:pPr algn="ctr"/>
            <a:r>
              <a:rPr lang="zh-CN" alt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想干事有机会</a:t>
            </a:r>
            <a:endParaRPr lang="zh-CN" alt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5" name="矩形 14">
            <a:extLst>
              <a:ext uri="{FF2B5EF4-FFF2-40B4-BE49-F238E27FC236}">
                <a16:creationId xmlns:a16="http://schemas.microsoft.com/office/drawing/2014/main" id="{8A2DC31F-0138-4E7A-BABD-F64B13142BA0}"/>
              </a:ext>
            </a:extLst>
          </p:cNvPr>
          <p:cNvSpPr/>
          <p:nvPr/>
        </p:nvSpPr>
        <p:spPr>
          <a:xfrm>
            <a:off x="7734242" y="4784446"/>
            <a:ext cx="1608133" cy="369332"/>
          </a:xfrm>
          <a:prstGeom prst="rect">
            <a:avLst/>
          </a:prstGeom>
          <a:noFill/>
        </p:spPr>
        <p:txBody>
          <a:bodyPr wrap="none" lIns="91440" tIns="45720" rIns="91440" bIns="45720">
            <a:spAutoFit/>
          </a:bodyPr>
          <a:lstStyle/>
          <a:p>
            <a:pPr algn="ctr"/>
            <a:r>
              <a:rPr lang="zh-CN" alt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能干事有舞台</a:t>
            </a:r>
            <a:endParaRPr lang="zh-CN" alt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6" name="矩形 15">
            <a:extLst>
              <a:ext uri="{FF2B5EF4-FFF2-40B4-BE49-F238E27FC236}">
                <a16:creationId xmlns:a16="http://schemas.microsoft.com/office/drawing/2014/main" id="{54694056-CDBF-4ED1-95C4-F61DC3E9080D}"/>
              </a:ext>
            </a:extLst>
          </p:cNvPr>
          <p:cNvSpPr/>
          <p:nvPr/>
        </p:nvSpPr>
        <p:spPr>
          <a:xfrm>
            <a:off x="7723271" y="5263630"/>
            <a:ext cx="1608133" cy="369332"/>
          </a:xfrm>
          <a:prstGeom prst="rect">
            <a:avLst/>
          </a:prstGeom>
          <a:noFill/>
        </p:spPr>
        <p:txBody>
          <a:bodyPr wrap="none" lIns="91440" tIns="45720" rIns="91440" bIns="45720">
            <a:spAutoFit/>
          </a:bodyPr>
          <a:lstStyle/>
          <a:p>
            <a:pPr algn="ctr"/>
            <a:r>
              <a:rPr lang="zh-CN" alt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干成事有地位</a:t>
            </a:r>
            <a:endParaRPr lang="zh-CN" alt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7" name="矩形 16">
            <a:extLst>
              <a:ext uri="{FF2B5EF4-FFF2-40B4-BE49-F238E27FC236}">
                <a16:creationId xmlns:a16="http://schemas.microsoft.com/office/drawing/2014/main" id="{DA49DF88-2BE5-4646-B8F5-AB38CA979987}"/>
              </a:ext>
            </a:extLst>
          </p:cNvPr>
          <p:cNvSpPr/>
          <p:nvPr/>
        </p:nvSpPr>
        <p:spPr>
          <a:xfrm>
            <a:off x="7259257" y="5796074"/>
            <a:ext cx="2557110" cy="369332"/>
          </a:xfrm>
          <a:prstGeom prst="rect">
            <a:avLst/>
          </a:prstGeom>
          <a:noFill/>
        </p:spPr>
        <p:txBody>
          <a:bodyPr wrap="none" lIns="91440" tIns="45720" rIns="91440" bIns="45720">
            <a:spAutoFit/>
          </a:bodyPr>
          <a:lstStyle/>
          <a:p>
            <a:pPr algn="ctr"/>
            <a:r>
              <a:rPr lang="zh-CN" alt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干部队伍少出事不出事</a:t>
            </a:r>
            <a:endParaRPr lang="zh-CN" alt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8" name="流程图: 可选过程 17">
            <a:extLst>
              <a:ext uri="{FF2B5EF4-FFF2-40B4-BE49-F238E27FC236}">
                <a16:creationId xmlns:a16="http://schemas.microsoft.com/office/drawing/2014/main" id="{D1C0F1DD-A599-4728-B517-E3BA1718FE36}"/>
              </a:ext>
            </a:extLst>
          </p:cNvPr>
          <p:cNvSpPr/>
          <p:nvPr/>
        </p:nvSpPr>
        <p:spPr>
          <a:xfrm>
            <a:off x="9912530" y="2470788"/>
            <a:ext cx="968335" cy="316217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造就一支税务铁军</a:t>
            </a:r>
            <a:endParaRPr lang="zh-CN" altLang="en-US" dirty="0"/>
          </a:p>
        </p:txBody>
      </p:sp>
      <p:sp>
        <p:nvSpPr>
          <p:cNvPr id="19" name="箭头: 虚尾 18">
            <a:extLst>
              <a:ext uri="{FF2B5EF4-FFF2-40B4-BE49-F238E27FC236}">
                <a16:creationId xmlns:a16="http://schemas.microsoft.com/office/drawing/2014/main" id="{2DBF5CE6-36E7-40F3-A944-76DD985C9197}"/>
              </a:ext>
            </a:extLst>
          </p:cNvPr>
          <p:cNvSpPr/>
          <p:nvPr/>
        </p:nvSpPr>
        <p:spPr>
          <a:xfrm>
            <a:off x="7048170" y="5141692"/>
            <a:ext cx="432060" cy="243876"/>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8094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 name="文本框"/>
          <p:cNvSpPr>
            <a:spLocks noGrp="1"/>
          </p:cNvSpPr>
          <p:nvPr>
            <p:ph type="title"/>
          </p:nvPr>
        </p:nvSpPr>
        <p:spPr>
          <a:xfrm>
            <a:off x="2509283" y="1363957"/>
            <a:ext cx="8197703" cy="2357252"/>
          </a:xfrm>
          <a:prstGeom prst="rect">
            <a:avLst/>
          </a:prstGeom>
          <a:noFill/>
          <a:ln w="9525" cap="flat" cmpd="sng">
            <a:noFill/>
            <a:prstDash val="solid"/>
            <a:round/>
          </a:ln>
        </p:spPr>
        <p:txBody>
          <a:bodyPr vert="horz" wrap="square" lIns="91440" tIns="45720" rIns="91440" bIns="45720" anchor="ctr" anchorCtr="0">
            <a:prstTxWarp prst="textNoShape">
              <a:avLst/>
            </a:prstTxWarp>
          </a:bodyPr>
          <a:lstStyle/>
          <a:p>
            <a:pPr algn="ctr" defTabSz="1217549" eaLnBrk="0" hangingPunct="0">
              <a:lnSpc>
                <a:spcPct val="100000"/>
              </a:lnSpc>
            </a:pPr>
            <a:r>
              <a:rPr lang="zh-CN" altLang="en-US" b="1" u="none" strike="noStrike" kern="1200" cap="none" spc="0" baseline="0" dirty="0">
                <a:solidFill>
                  <a:srgbClr val="C00000"/>
                </a:solidFill>
                <a:effectLst>
                  <a:glow rad="228600">
                    <a:srgbClr val="FF9004">
                      <a:alpha val="40000"/>
                    </a:srgbClr>
                  </a:glow>
                </a:effectLst>
                <a:latin typeface="Calibri" pitchFamily="34" charset="0"/>
                <a:cs typeface="等线" charset="0"/>
              </a:rPr>
              <a:t>三</a:t>
            </a:r>
            <a:r>
              <a:rPr lang="zh-CN" altLang="en-US" b="1" dirty="0">
                <a:solidFill>
                  <a:srgbClr val="C00000"/>
                </a:solidFill>
                <a:effectLst>
                  <a:glow rad="228600">
                    <a:srgbClr val="FF9004">
                      <a:alpha val="40000"/>
                    </a:srgbClr>
                  </a:glow>
                </a:effectLst>
                <a:latin typeface="Calibri" pitchFamily="34" charset="0"/>
                <a:cs typeface="等线" charset="0"/>
              </a:rPr>
              <a:t>、坚持以习近平新时代中国特色社会主义思想为指导，开启高质量推进新时代税收现代化新征程</a:t>
            </a:r>
            <a:endParaRPr lang="zh-CN" altLang="en-US" b="1" u="none" strike="noStrike" kern="1200" cap="none" spc="0" baseline="0" dirty="0">
              <a:solidFill>
                <a:srgbClr val="C00000"/>
              </a:solidFill>
              <a:effectLst>
                <a:glow rad="228600">
                  <a:srgbClr val="FF9004">
                    <a:alpha val="40000"/>
                  </a:srgbClr>
                </a:glow>
              </a:effectLst>
              <a:latin typeface="Calibri" pitchFamily="34" charset="0"/>
              <a:cs typeface="等线" charset="0"/>
            </a:endParaRPr>
          </a:p>
        </p:txBody>
      </p:sp>
    </p:spTree>
    <p:extLst>
      <p:ext uri="{BB962C8B-B14F-4D97-AF65-F5344CB8AC3E}">
        <p14:creationId xmlns:p14="http://schemas.microsoft.com/office/powerpoint/2010/main" val="2134228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8"/>
                                        </p:tgtEl>
                                        <p:attrNameLst>
                                          <p:attrName>style.visibility</p:attrName>
                                        </p:attrNameLst>
                                      </p:cBhvr>
                                      <p:to>
                                        <p:strVal val="visible"/>
                                      </p:to>
                                    </p:set>
                                    <p:animEffect transition="in" filter="fade">
                                      <p:cBhvr>
                                        <p:cTn id="7" dur="1000"/>
                                        <p:tgtEl>
                                          <p:spTgt spid="658"/>
                                        </p:tgtEl>
                                      </p:cBhvr>
                                    </p:animEffect>
                                    <p:anim calcmode="lin" valueType="num">
                                      <p:cBhvr>
                                        <p:cTn id="8" dur="1000" fill="hold"/>
                                        <p:tgtEl>
                                          <p:spTgt spid="658"/>
                                        </p:tgtEl>
                                        <p:attrNameLst>
                                          <p:attrName>ppt_x</p:attrName>
                                        </p:attrNameLst>
                                      </p:cBhvr>
                                      <p:tavLst>
                                        <p:tav tm="0">
                                          <p:val>
                                            <p:strVal val="#ppt_x"/>
                                          </p:val>
                                        </p:tav>
                                        <p:tav tm="100000">
                                          <p:val>
                                            <p:strVal val="#ppt_x"/>
                                          </p:val>
                                        </p:tav>
                                      </p:tavLst>
                                    </p:anim>
                                    <p:anim calcmode="lin" valueType="num">
                                      <p:cBhvr>
                                        <p:cTn id="9" dur="1000" fill="hold"/>
                                        <p:tgtEl>
                                          <p:spTgt spid="6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8E7EF211-3BAD-44E1-864F-9559E8EA311F}"/>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75E315E8-523B-47D5-8AB1-F7FFBF619C54}"/>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深入学习贯彻习近平新时代中国特色社会主义思想</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圆柱体 3">
            <a:extLst>
              <a:ext uri="{FF2B5EF4-FFF2-40B4-BE49-F238E27FC236}">
                <a16:creationId xmlns:a16="http://schemas.microsoft.com/office/drawing/2014/main" id="{B64FF0AB-34F9-456F-95AE-0D5A997379B3}"/>
              </a:ext>
            </a:extLst>
          </p:cNvPr>
          <p:cNvSpPr/>
          <p:nvPr/>
        </p:nvSpPr>
        <p:spPr>
          <a:xfrm>
            <a:off x="2639520" y="2348850"/>
            <a:ext cx="1368190" cy="3347955"/>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3200" dirty="0"/>
              <a:t>增强</a:t>
            </a:r>
            <a:endParaRPr lang="en-US" altLang="zh-CN" sz="3200" dirty="0"/>
          </a:p>
          <a:p>
            <a:pPr algn="ctr"/>
            <a:r>
              <a:rPr lang="zh-CN" altLang="en-US" sz="3200" dirty="0"/>
              <a:t>“四个意识”</a:t>
            </a:r>
          </a:p>
        </p:txBody>
      </p:sp>
      <p:sp>
        <p:nvSpPr>
          <p:cNvPr id="5" name="圆柱体 4">
            <a:extLst>
              <a:ext uri="{FF2B5EF4-FFF2-40B4-BE49-F238E27FC236}">
                <a16:creationId xmlns:a16="http://schemas.microsoft.com/office/drawing/2014/main" id="{A50F606E-48E4-4270-9B2F-48ED81AF911F}"/>
              </a:ext>
            </a:extLst>
          </p:cNvPr>
          <p:cNvSpPr/>
          <p:nvPr/>
        </p:nvSpPr>
        <p:spPr>
          <a:xfrm>
            <a:off x="5267885" y="2372799"/>
            <a:ext cx="1368190" cy="3347955"/>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3200" dirty="0"/>
              <a:t>坚定“四个自信”</a:t>
            </a:r>
          </a:p>
        </p:txBody>
      </p:sp>
      <p:sp>
        <p:nvSpPr>
          <p:cNvPr id="6" name="圆柱体 5">
            <a:extLst>
              <a:ext uri="{FF2B5EF4-FFF2-40B4-BE49-F238E27FC236}">
                <a16:creationId xmlns:a16="http://schemas.microsoft.com/office/drawing/2014/main" id="{48E39BEF-4D54-4946-8DF5-307F0BDCC1FC}"/>
              </a:ext>
            </a:extLst>
          </p:cNvPr>
          <p:cNvSpPr/>
          <p:nvPr/>
        </p:nvSpPr>
        <p:spPr>
          <a:xfrm>
            <a:off x="7896250" y="2341286"/>
            <a:ext cx="1368190" cy="3347955"/>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3200" dirty="0"/>
              <a:t>做到“两个维护”</a:t>
            </a:r>
          </a:p>
        </p:txBody>
      </p:sp>
    </p:spTree>
    <p:extLst>
      <p:ext uri="{BB962C8B-B14F-4D97-AF65-F5344CB8AC3E}">
        <p14:creationId xmlns:p14="http://schemas.microsoft.com/office/powerpoint/2010/main" val="228940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E6D44A1B-5BBF-4D21-BAF2-4E980E76DC0B}"/>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B668A49C-436B-497C-8296-074C207F2ADF}"/>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确保减税降费政策措施落地生根</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4448EB2E-4744-4ABC-B1E7-7302C8AB4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434" y="1988800"/>
            <a:ext cx="4762500" cy="3171825"/>
          </a:xfrm>
          <a:prstGeom prst="rect">
            <a:avLst/>
          </a:prstGeom>
        </p:spPr>
      </p:pic>
      <p:sp>
        <p:nvSpPr>
          <p:cNvPr id="6" name="矩形 5">
            <a:extLst>
              <a:ext uri="{FF2B5EF4-FFF2-40B4-BE49-F238E27FC236}">
                <a16:creationId xmlns:a16="http://schemas.microsoft.com/office/drawing/2014/main" id="{7C354366-AE5F-4D69-A89F-4D1E68E66C56}"/>
              </a:ext>
            </a:extLst>
          </p:cNvPr>
          <p:cNvSpPr/>
          <p:nvPr/>
        </p:nvSpPr>
        <p:spPr>
          <a:xfrm>
            <a:off x="1229434" y="5280346"/>
            <a:ext cx="4762500" cy="1200329"/>
          </a:xfrm>
          <a:prstGeom prst="rect">
            <a:avLst/>
          </a:prstGeom>
          <a:noFill/>
        </p:spPr>
        <p:txBody>
          <a:bodyPr wrap="square" lIns="91440" tIns="45720" rIns="91440" bIns="45720">
            <a:spAutoFit/>
          </a:bodyPr>
          <a:lstStyle/>
          <a:p>
            <a:r>
              <a:rPr lang="zh-CN" altLang="en-US" sz="1800" dirty="0">
                <a:ln w="0"/>
                <a:solidFill>
                  <a:schemeClr val="accent1"/>
                </a:solidFill>
                <a:effectLst>
                  <a:outerShdw blurRad="38100" dist="25400" dir="5400000" algn="ctr" rotWithShape="0">
                    <a:srgbClr val="6E747A">
                      <a:alpha val="43000"/>
                    </a:srgbClr>
                  </a:outerShdw>
                </a:effectLst>
              </a:rPr>
              <a:t>减税降费是积极财政政策更加力提效的重要体现，是逆经济周期调节的有效手段，对减轻企业负担、激发微观主体活力、促进经济增长具有重要作用</a:t>
            </a:r>
            <a:endParaRPr lang="zh-CN" altLang="en-US" sz="1800" b="0" cap="none" spc="0" dirty="0">
              <a:ln w="0"/>
              <a:solidFill>
                <a:schemeClr val="accent1"/>
              </a:solidFill>
              <a:effectLst>
                <a:outerShdw blurRad="38100" dist="25400" dir="5400000" algn="ctr" rotWithShape="0">
                  <a:srgbClr val="6E747A">
                    <a:alpha val="43000"/>
                  </a:srgbClr>
                </a:outerShdw>
              </a:effectLst>
            </a:endParaRPr>
          </a:p>
        </p:txBody>
      </p:sp>
      <p:cxnSp>
        <p:nvCxnSpPr>
          <p:cNvPr id="8" name="直接箭头连接符 7">
            <a:extLst>
              <a:ext uri="{FF2B5EF4-FFF2-40B4-BE49-F238E27FC236}">
                <a16:creationId xmlns:a16="http://schemas.microsoft.com/office/drawing/2014/main" id="{8E214AED-0F30-4645-8ACE-90A16916CF0B}"/>
              </a:ext>
            </a:extLst>
          </p:cNvPr>
          <p:cNvCxnSpPr/>
          <p:nvPr/>
        </p:nvCxnSpPr>
        <p:spPr>
          <a:xfrm flipV="1">
            <a:off x="6456050" y="2420860"/>
            <a:ext cx="1584220" cy="36005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341A1593-0C58-4A4B-8D44-C69518AEF6BB}"/>
              </a:ext>
            </a:extLst>
          </p:cNvPr>
          <p:cNvCxnSpPr>
            <a:cxnSpLocks/>
          </p:cNvCxnSpPr>
          <p:nvPr/>
        </p:nvCxnSpPr>
        <p:spPr>
          <a:xfrm flipV="1">
            <a:off x="6384040" y="3861060"/>
            <a:ext cx="1080150" cy="7370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560D9569-BDE1-4E27-83EF-33CAA345C825}"/>
              </a:ext>
            </a:extLst>
          </p:cNvPr>
          <p:cNvCxnSpPr>
            <a:cxnSpLocks/>
          </p:cNvCxnSpPr>
          <p:nvPr/>
        </p:nvCxnSpPr>
        <p:spPr>
          <a:xfrm>
            <a:off x="6384040" y="4869200"/>
            <a:ext cx="1584220" cy="8835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A9ADAD93-D9C1-4ED5-9E53-CF2D4E52856B}"/>
              </a:ext>
            </a:extLst>
          </p:cNvPr>
          <p:cNvSpPr/>
          <p:nvPr/>
        </p:nvSpPr>
        <p:spPr>
          <a:xfrm>
            <a:off x="8420056" y="2190027"/>
            <a:ext cx="2339102" cy="461665"/>
          </a:xfrm>
          <a:prstGeom prst="rect">
            <a:avLst/>
          </a:prstGeom>
          <a:noFill/>
        </p:spPr>
        <p:txBody>
          <a:bodyPr wrap="none" lIns="91440" tIns="45720" rIns="91440" bIns="45720">
            <a:spAutoFit/>
          </a:bodyPr>
          <a:lstStyle/>
          <a:p>
            <a:pPr algn="ctr"/>
            <a:r>
              <a:rPr lang="zh-CN" altLang="en-US"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要强化宣传辅导</a:t>
            </a:r>
            <a:endParaRPr lang="zh-CN" altLang="en-US" b="1" cap="none" spc="0"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sp>
        <p:nvSpPr>
          <p:cNvPr id="14" name="矩形 13">
            <a:extLst>
              <a:ext uri="{FF2B5EF4-FFF2-40B4-BE49-F238E27FC236}">
                <a16:creationId xmlns:a16="http://schemas.microsoft.com/office/drawing/2014/main" id="{F9BC048B-FCEB-4D45-B4A1-18F5458E41D4}"/>
              </a:ext>
            </a:extLst>
          </p:cNvPr>
          <p:cNvSpPr/>
          <p:nvPr/>
        </p:nvSpPr>
        <p:spPr>
          <a:xfrm>
            <a:off x="7248160" y="3357204"/>
            <a:ext cx="4493538" cy="830997"/>
          </a:xfrm>
          <a:prstGeom prst="rect">
            <a:avLst/>
          </a:prstGeom>
          <a:noFill/>
        </p:spPr>
        <p:txBody>
          <a:bodyPr wrap="none" lIns="91440" tIns="45720" rIns="91440" bIns="45720">
            <a:spAutoFit/>
          </a:bodyPr>
          <a:lstStyle/>
          <a:p>
            <a:pPr algn="ctr"/>
            <a:r>
              <a:rPr lang="zh-CN" altLang="en-US"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要不断优化便利纳税人和缴费人</a:t>
            </a:r>
            <a:endParaRPr lang="en-US" altLang="zh-CN"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a:p>
            <a:pPr algn="ctr"/>
            <a:r>
              <a:rPr lang="zh-CN" altLang="en-US"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享受减税降费政策的举措</a:t>
            </a:r>
            <a:endParaRPr lang="zh-CN" altLang="en-US" b="1" cap="none" spc="0"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sp>
        <p:nvSpPr>
          <p:cNvPr id="15" name="矩形 14">
            <a:extLst>
              <a:ext uri="{FF2B5EF4-FFF2-40B4-BE49-F238E27FC236}">
                <a16:creationId xmlns:a16="http://schemas.microsoft.com/office/drawing/2014/main" id="{C3090E4C-CE77-4484-87F0-EB6B96F01D72}"/>
              </a:ext>
            </a:extLst>
          </p:cNvPr>
          <p:cNvSpPr/>
          <p:nvPr/>
        </p:nvSpPr>
        <p:spPr>
          <a:xfrm>
            <a:off x="8325378" y="4764495"/>
            <a:ext cx="2339102" cy="461665"/>
          </a:xfrm>
          <a:prstGeom prst="rect">
            <a:avLst/>
          </a:prstGeom>
          <a:noFill/>
        </p:spPr>
        <p:txBody>
          <a:bodyPr wrap="none" lIns="91440" tIns="45720" rIns="91440" bIns="45720">
            <a:spAutoFit/>
          </a:bodyPr>
          <a:lstStyle/>
          <a:p>
            <a:pPr algn="ctr"/>
            <a:r>
              <a:rPr lang="zh-CN" altLang="en-US"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要加强统计核算</a:t>
            </a:r>
            <a:endParaRPr lang="zh-CN" altLang="en-US" b="1" cap="none" spc="0"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25954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3"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B6C22120-3668-4506-8788-7746B80C616F}"/>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2A7C304C-A88E-4C56-8FFE-02AF355AE937}"/>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圆满完成预算确定的税费收入任务</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五边形 3">
            <a:extLst>
              <a:ext uri="{FF2B5EF4-FFF2-40B4-BE49-F238E27FC236}">
                <a16:creationId xmlns:a16="http://schemas.microsoft.com/office/drawing/2014/main" id="{54E61077-88FE-4ACD-AB73-7BC980221D8A}"/>
              </a:ext>
            </a:extLst>
          </p:cNvPr>
          <p:cNvSpPr/>
          <p:nvPr/>
        </p:nvSpPr>
        <p:spPr>
          <a:xfrm>
            <a:off x="1847410" y="2060810"/>
            <a:ext cx="1872260" cy="3528490"/>
          </a:xfrm>
          <a:prstGeom prst="pent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t>天职和主业</a:t>
            </a:r>
          </a:p>
        </p:txBody>
      </p:sp>
      <p:sp>
        <p:nvSpPr>
          <p:cNvPr id="5" name="矩形: 圆顶角 4">
            <a:extLst>
              <a:ext uri="{FF2B5EF4-FFF2-40B4-BE49-F238E27FC236}">
                <a16:creationId xmlns:a16="http://schemas.microsoft.com/office/drawing/2014/main" id="{7DCFABCF-472A-4C14-A8E0-83F43D731810}"/>
              </a:ext>
            </a:extLst>
          </p:cNvPr>
          <p:cNvSpPr/>
          <p:nvPr/>
        </p:nvSpPr>
        <p:spPr>
          <a:xfrm>
            <a:off x="4943840" y="2276840"/>
            <a:ext cx="4464620" cy="52321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要进一步牢固树立收入任务观</a:t>
            </a:r>
          </a:p>
        </p:txBody>
      </p:sp>
      <p:sp>
        <p:nvSpPr>
          <p:cNvPr id="6" name="矩形: 圆顶角 5">
            <a:extLst>
              <a:ext uri="{FF2B5EF4-FFF2-40B4-BE49-F238E27FC236}">
                <a16:creationId xmlns:a16="http://schemas.microsoft.com/office/drawing/2014/main" id="{A901A9CC-7C63-44E9-A7F2-C2285DD9DBD0}"/>
              </a:ext>
            </a:extLst>
          </p:cNvPr>
          <p:cNvSpPr/>
          <p:nvPr/>
        </p:nvSpPr>
        <p:spPr>
          <a:xfrm>
            <a:off x="4943840" y="2996940"/>
            <a:ext cx="4464620" cy="52321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坚持依法规范征税收费</a:t>
            </a:r>
          </a:p>
        </p:txBody>
      </p:sp>
      <p:sp>
        <p:nvSpPr>
          <p:cNvPr id="7" name="矩形: 圆顶角 6">
            <a:extLst>
              <a:ext uri="{FF2B5EF4-FFF2-40B4-BE49-F238E27FC236}">
                <a16:creationId xmlns:a16="http://schemas.microsoft.com/office/drawing/2014/main" id="{BDF25506-BD76-4355-88C2-F4115941A79B}"/>
              </a:ext>
            </a:extLst>
          </p:cNvPr>
          <p:cNvSpPr/>
          <p:nvPr/>
        </p:nvSpPr>
        <p:spPr>
          <a:xfrm>
            <a:off x="4943840" y="3812485"/>
            <a:ext cx="4464620" cy="52321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构建新的税收收入质量评价体系</a:t>
            </a:r>
          </a:p>
        </p:txBody>
      </p:sp>
      <p:sp>
        <p:nvSpPr>
          <p:cNvPr id="8" name="矩形: 圆顶角 7">
            <a:extLst>
              <a:ext uri="{FF2B5EF4-FFF2-40B4-BE49-F238E27FC236}">
                <a16:creationId xmlns:a16="http://schemas.microsoft.com/office/drawing/2014/main" id="{1DFE1273-C548-4C93-8805-A40FB78E10D2}"/>
              </a:ext>
            </a:extLst>
          </p:cNvPr>
          <p:cNvSpPr/>
          <p:nvPr/>
        </p:nvSpPr>
        <p:spPr>
          <a:xfrm>
            <a:off x="4953139" y="4628030"/>
            <a:ext cx="4464620" cy="889260"/>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严格落实不得自行组织开展以往年度欠费集中清查的要求</a:t>
            </a:r>
          </a:p>
        </p:txBody>
      </p:sp>
    </p:spTree>
    <p:extLst>
      <p:ext uri="{BB962C8B-B14F-4D97-AF65-F5344CB8AC3E}">
        <p14:creationId xmlns:p14="http://schemas.microsoft.com/office/powerpoint/2010/main" val="359478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 name="文本框"/>
          <p:cNvSpPr>
            <a:spLocks noGrp="1"/>
          </p:cNvSpPr>
          <p:nvPr>
            <p:ph type="title"/>
          </p:nvPr>
        </p:nvSpPr>
        <p:spPr>
          <a:xfrm>
            <a:off x="2509283" y="1363957"/>
            <a:ext cx="8197703" cy="2357252"/>
          </a:xfrm>
          <a:prstGeom prst="rect">
            <a:avLst/>
          </a:prstGeom>
          <a:noFill/>
          <a:ln w="9525" cap="flat" cmpd="sng">
            <a:noFill/>
            <a:prstDash val="solid"/>
            <a:round/>
          </a:ln>
        </p:spPr>
        <p:txBody>
          <a:bodyPr vert="horz" wrap="square" lIns="91440" tIns="45720" rIns="91440" bIns="45720" anchor="ctr" anchorCtr="0">
            <a:prstTxWarp prst="textNoShape">
              <a:avLst/>
            </a:prstTxWarp>
          </a:bodyPr>
          <a:lstStyle/>
          <a:p>
            <a:pPr algn="ctr" defTabSz="1217549" eaLnBrk="0" hangingPunct="0">
              <a:lnSpc>
                <a:spcPts val="5000"/>
              </a:lnSpc>
            </a:pPr>
            <a:r>
              <a:rPr lang="zh-CN" altLang="en-US" b="1" u="none" strike="noStrike" kern="1200" cap="none" spc="0" baseline="0" dirty="0">
                <a:solidFill>
                  <a:srgbClr val="C00000"/>
                </a:solidFill>
                <a:effectLst>
                  <a:glow rad="228600">
                    <a:srgbClr val="FF9004">
                      <a:alpha val="40000"/>
                    </a:srgbClr>
                  </a:glow>
                </a:effectLst>
                <a:latin typeface="Calibri" pitchFamily="34" charset="0"/>
                <a:cs typeface="等线" charset="0"/>
              </a:rPr>
              <a:t>一</a:t>
            </a:r>
            <a:r>
              <a:rPr lang="zh-CN" altLang="en-US" b="1" dirty="0">
                <a:solidFill>
                  <a:srgbClr val="C00000"/>
                </a:solidFill>
                <a:effectLst>
                  <a:glow rad="228600">
                    <a:srgbClr val="FF9004">
                      <a:alpha val="40000"/>
                    </a:srgbClr>
                  </a:glow>
                </a:effectLst>
                <a:latin typeface="Calibri" pitchFamily="34" charset="0"/>
                <a:cs typeface="等线" charset="0"/>
              </a:rPr>
              <a:t>、改革开放</a:t>
            </a:r>
            <a:r>
              <a:rPr lang="en-US" altLang="zh-CN" b="1" dirty="0">
                <a:solidFill>
                  <a:srgbClr val="C00000"/>
                </a:solidFill>
                <a:effectLst>
                  <a:glow rad="228600">
                    <a:srgbClr val="FF9004">
                      <a:alpha val="40000"/>
                    </a:srgbClr>
                  </a:glow>
                </a:effectLst>
                <a:latin typeface="Calibri" pitchFamily="34" charset="0"/>
                <a:cs typeface="等线" charset="0"/>
              </a:rPr>
              <a:t>40</a:t>
            </a:r>
            <a:r>
              <a:rPr lang="zh-CN" altLang="en-US" b="1" dirty="0">
                <a:solidFill>
                  <a:srgbClr val="C00000"/>
                </a:solidFill>
                <a:effectLst>
                  <a:glow rad="228600">
                    <a:srgbClr val="FF9004">
                      <a:alpha val="40000"/>
                    </a:srgbClr>
                  </a:glow>
                </a:effectLst>
                <a:latin typeface="Calibri" pitchFamily="34" charset="0"/>
                <a:cs typeface="等线" charset="0"/>
              </a:rPr>
              <a:t>年来税收事业发展取得显著成就，为高质量推进新时代税收现代化奠定了坚实基础</a:t>
            </a:r>
            <a:endParaRPr lang="zh-CN" altLang="en-US" b="1" u="none" strike="noStrike" kern="1200" cap="none" spc="0" baseline="0" dirty="0">
              <a:solidFill>
                <a:srgbClr val="C00000"/>
              </a:solidFill>
              <a:effectLst>
                <a:glow rad="228600">
                  <a:srgbClr val="FF9004">
                    <a:alpha val="40000"/>
                  </a:srgbClr>
                </a:glow>
              </a:effectLst>
              <a:latin typeface="Calibri" pitchFamily="34" charset="0"/>
              <a:ea typeface="幼圆" pitchFamily="49" charset="-122"/>
              <a:cs typeface="等线" charset="0"/>
            </a:endParaRPr>
          </a:p>
        </p:txBody>
      </p:sp>
    </p:spTree>
    <p:extLst>
      <p:ext uri="{BB962C8B-B14F-4D97-AF65-F5344CB8AC3E}">
        <p14:creationId xmlns:p14="http://schemas.microsoft.com/office/powerpoint/2010/main" val="1862466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anim calcmode="lin" valueType="num">
                                      <p:cBhvr>
                                        <p:cTn id="8" dur="1000" fill="hold"/>
                                        <p:tgtEl>
                                          <p:spTgt spid="166"/>
                                        </p:tgtEl>
                                        <p:attrNameLst>
                                          <p:attrName>ppt_x</p:attrName>
                                        </p:attrNameLst>
                                      </p:cBhvr>
                                      <p:tavLst>
                                        <p:tav tm="0">
                                          <p:val>
                                            <p:strVal val="#ppt_x"/>
                                          </p:val>
                                        </p:tav>
                                        <p:tav tm="100000">
                                          <p:val>
                                            <p:strVal val="#ppt_x"/>
                                          </p:val>
                                        </p:tav>
                                      </p:tavLst>
                                    </p:anim>
                                    <p:anim calcmode="lin" valueType="num">
                                      <p:cBhvr>
                                        <p:cTn id="9"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5F8444F4-A251-4844-A421-65BCF4D2A97A}"/>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B38901C0-AD5C-4B08-A193-C77807249249}"/>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优化税收执法方式健全税务监管体系</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5" name="图示 4">
            <a:extLst>
              <a:ext uri="{FF2B5EF4-FFF2-40B4-BE49-F238E27FC236}">
                <a16:creationId xmlns:a16="http://schemas.microsoft.com/office/drawing/2014/main" id="{8A4406C5-8AB5-448F-93C5-E8B3BFA6ACF9}"/>
              </a:ext>
            </a:extLst>
          </p:cNvPr>
          <p:cNvGraphicFramePr/>
          <p:nvPr>
            <p:extLst>
              <p:ext uri="{D42A27DB-BD31-4B8C-83A1-F6EECF244321}">
                <p14:modId xmlns:p14="http://schemas.microsoft.com/office/powerpoint/2010/main" val="2230847711"/>
              </p:ext>
            </p:extLst>
          </p:nvPr>
        </p:nvGraphicFramePr>
        <p:xfrm>
          <a:off x="155175" y="2834721"/>
          <a:ext cx="5616780" cy="3369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a:extLst>
              <a:ext uri="{FF2B5EF4-FFF2-40B4-BE49-F238E27FC236}">
                <a16:creationId xmlns:a16="http://schemas.microsoft.com/office/drawing/2014/main" id="{79EDB2BE-19A4-4DA3-8E0D-0BE5C3CF86C0}"/>
              </a:ext>
            </a:extLst>
          </p:cNvPr>
          <p:cNvSpPr/>
          <p:nvPr/>
        </p:nvSpPr>
        <p:spPr>
          <a:xfrm>
            <a:off x="1487360" y="1916790"/>
            <a:ext cx="2952410" cy="52321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solidFill>
                  <a:srgbClr val="002060"/>
                </a:solidFill>
              </a:rPr>
              <a:t>加强监管与优化服务相结合</a:t>
            </a:r>
          </a:p>
        </p:txBody>
      </p:sp>
      <p:sp>
        <p:nvSpPr>
          <p:cNvPr id="7" name="矩形 6">
            <a:extLst>
              <a:ext uri="{FF2B5EF4-FFF2-40B4-BE49-F238E27FC236}">
                <a16:creationId xmlns:a16="http://schemas.microsoft.com/office/drawing/2014/main" id="{A6AC70E4-AB5B-4637-8D9C-8A918A0A4E4B}"/>
              </a:ext>
            </a:extLst>
          </p:cNvPr>
          <p:cNvSpPr/>
          <p:nvPr/>
        </p:nvSpPr>
        <p:spPr>
          <a:xfrm>
            <a:off x="4619795" y="1916790"/>
            <a:ext cx="2952410" cy="52321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solidFill>
                  <a:srgbClr val="002060"/>
                </a:solidFill>
              </a:rPr>
              <a:t>税务主责与社会共治相结合</a:t>
            </a:r>
          </a:p>
        </p:txBody>
      </p:sp>
      <p:sp>
        <p:nvSpPr>
          <p:cNvPr id="8" name="矩形 7">
            <a:extLst>
              <a:ext uri="{FF2B5EF4-FFF2-40B4-BE49-F238E27FC236}">
                <a16:creationId xmlns:a16="http://schemas.microsoft.com/office/drawing/2014/main" id="{4B8A802E-5F78-47CF-8EF7-153B21C8752F}"/>
              </a:ext>
            </a:extLst>
          </p:cNvPr>
          <p:cNvSpPr/>
          <p:nvPr/>
        </p:nvSpPr>
        <p:spPr>
          <a:xfrm>
            <a:off x="7752230" y="1916790"/>
            <a:ext cx="2952410" cy="52321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solidFill>
                  <a:srgbClr val="002060"/>
                </a:solidFill>
              </a:rPr>
              <a:t>立足当前与着眼长远相结合</a:t>
            </a:r>
          </a:p>
        </p:txBody>
      </p:sp>
      <p:pic>
        <p:nvPicPr>
          <p:cNvPr id="10" name="图片 9">
            <a:extLst>
              <a:ext uri="{FF2B5EF4-FFF2-40B4-BE49-F238E27FC236}">
                <a16:creationId xmlns:a16="http://schemas.microsoft.com/office/drawing/2014/main" id="{13A47A18-B5F4-4717-A88D-80BFCC1A1F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1894" y="2708900"/>
            <a:ext cx="2196305" cy="2600177"/>
          </a:xfrm>
          <a:prstGeom prst="rect">
            <a:avLst/>
          </a:prstGeom>
        </p:spPr>
      </p:pic>
      <p:sp>
        <p:nvSpPr>
          <p:cNvPr id="11" name="矩形 10">
            <a:extLst>
              <a:ext uri="{FF2B5EF4-FFF2-40B4-BE49-F238E27FC236}">
                <a16:creationId xmlns:a16="http://schemas.microsoft.com/office/drawing/2014/main" id="{89C3EA1C-EB6B-4630-8C94-9170D2717CD2}"/>
              </a:ext>
            </a:extLst>
          </p:cNvPr>
          <p:cNvSpPr/>
          <p:nvPr/>
        </p:nvSpPr>
        <p:spPr>
          <a:xfrm>
            <a:off x="5058134" y="5377914"/>
            <a:ext cx="2723823" cy="735458"/>
          </a:xfrm>
          <a:prstGeom prst="rect">
            <a:avLst/>
          </a:prstGeom>
          <a:noFill/>
        </p:spPr>
        <p:txBody>
          <a:bodyPr wrap="none" lIns="91440" tIns="45720" rIns="91440" bIns="45720">
            <a:spAutoFit/>
          </a:bodyPr>
          <a:lstStyle/>
          <a:p>
            <a:pPr algn="ctr">
              <a:lnSpc>
                <a:spcPts val="2600"/>
              </a:lnSpc>
            </a:pPr>
            <a:r>
              <a:rPr lang="zh-CN" altLang="en-US" sz="1800" dirty="0">
                <a:ln w="22225">
                  <a:solidFill>
                    <a:schemeClr val="accent2"/>
                  </a:solidFill>
                  <a:prstDash val="solid"/>
                </a:ln>
                <a:solidFill>
                  <a:srgbClr val="002060"/>
                </a:solidFill>
                <a:latin typeface="宋体" panose="02010600030101010101" pitchFamily="2" charset="-122"/>
                <a:ea typeface="宋体" panose="02010600030101010101" pitchFamily="2" charset="-122"/>
              </a:rPr>
              <a:t>充分发挥税收大数据优势</a:t>
            </a:r>
            <a:endParaRPr lang="en-US" altLang="zh-CN" sz="1800" dirty="0">
              <a:ln w="22225">
                <a:solidFill>
                  <a:schemeClr val="accent2"/>
                </a:solidFill>
                <a:prstDash val="solid"/>
              </a:ln>
              <a:solidFill>
                <a:srgbClr val="002060"/>
              </a:solidFill>
              <a:latin typeface="宋体" panose="02010600030101010101" pitchFamily="2" charset="-122"/>
              <a:ea typeface="宋体" panose="02010600030101010101" pitchFamily="2" charset="-122"/>
            </a:endParaRPr>
          </a:p>
          <a:p>
            <a:pPr algn="ctr">
              <a:lnSpc>
                <a:spcPts val="2600"/>
              </a:lnSpc>
            </a:pPr>
            <a:r>
              <a:rPr lang="zh-CN" altLang="en-US" sz="1800" dirty="0">
                <a:ln w="22225">
                  <a:solidFill>
                    <a:schemeClr val="accent2"/>
                  </a:solidFill>
                  <a:prstDash val="solid"/>
                </a:ln>
                <a:solidFill>
                  <a:srgbClr val="002060"/>
                </a:solidFill>
                <a:latin typeface="宋体" panose="02010600030101010101" pitchFamily="2" charset="-122"/>
                <a:ea typeface="宋体" panose="02010600030101010101" pitchFamily="2" charset="-122"/>
              </a:rPr>
              <a:t>开展风险分析</a:t>
            </a:r>
            <a:endParaRPr lang="zh-CN" altLang="en-US" sz="1800" cap="none" spc="0" dirty="0">
              <a:ln w="22225">
                <a:solidFill>
                  <a:schemeClr val="accent2"/>
                </a:solidFill>
                <a:prstDash val="solid"/>
              </a:ln>
              <a:solidFill>
                <a:srgbClr val="002060"/>
              </a:solidFill>
              <a:effectLst/>
              <a:latin typeface="宋体" panose="02010600030101010101" pitchFamily="2" charset="-122"/>
              <a:ea typeface="宋体" panose="02010600030101010101" pitchFamily="2" charset="-122"/>
            </a:endParaRPr>
          </a:p>
        </p:txBody>
      </p:sp>
      <p:pic>
        <p:nvPicPr>
          <p:cNvPr id="13" name="图片 12">
            <a:extLst>
              <a:ext uri="{FF2B5EF4-FFF2-40B4-BE49-F238E27FC236}">
                <a16:creationId xmlns:a16="http://schemas.microsoft.com/office/drawing/2014/main" id="{28E8638F-D7CA-46CB-8D12-591C4CDF5A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2230" y="2708900"/>
            <a:ext cx="2952410" cy="2600177"/>
          </a:xfrm>
          <a:prstGeom prst="rect">
            <a:avLst/>
          </a:prstGeom>
        </p:spPr>
      </p:pic>
      <p:sp>
        <p:nvSpPr>
          <p:cNvPr id="14" name="矩形 13">
            <a:extLst>
              <a:ext uri="{FF2B5EF4-FFF2-40B4-BE49-F238E27FC236}">
                <a16:creationId xmlns:a16="http://schemas.microsoft.com/office/drawing/2014/main" id="{FA9D63AB-4931-44AA-A508-4B748A6660C0}"/>
              </a:ext>
            </a:extLst>
          </p:cNvPr>
          <p:cNvSpPr/>
          <p:nvPr/>
        </p:nvSpPr>
        <p:spPr>
          <a:xfrm>
            <a:off x="8128207" y="5407597"/>
            <a:ext cx="2031325" cy="735458"/>
          </a:xfrm>
          <a:prstGeom prst="rect">
            <a:avLst/>
          </a:prstGeom>
          <a:noFill/>
        </p:spPr>
        <p:txBody>
          <a:bodyPr wrap="none" lIns="91440" tIns="45720" rIns="91440" bIns="45720">
            <a:spAutoFit/>
          </a:bodyPr>
          <a:lstStyle/>
          <a:p>
            <a:pPr algn="ctr">
              <a:lnSpc>
                <a:spcPts val="2600"/>
              </a:lnSpc>
            </a:pPr>
            <a:r>
              <a:rPr lang="zh-CN" altLang="en-US" sz="1800" dirty="0">
                <a:ln w="22225">
                  <a:solidFill>
                    <a:schemeClr val="accent2"/>
                  </a:solidFill>
                  <a:prstDash val="solid"/>
                </a:ln>
                <a:solidFill>
                  <a:srgbClr val="002060"/>
                </a:solidFill>
                <a:latin typeface="宋体" panose="02010600030101010101" pitchFamily="2" charset="-122"/>
                <a:ea typeface="宋体" panose="02010600030101010101" pitchFamily="2" charset="-122"/>
              </a:rPr>
              <a:t>依法严厉打击</a:t>
            </a:r>
            <a:endParaRPr lang="en-US" altLang="zh-CN" sz="1800" dirty="0">
              <a:ln w="22225">
                <a:solidFill>
                  <a:schemeClr val="accent2"/>
                </a:solidFill>
                <a:prstDash val="solid"/>
              </a:ln>
              <a:solidFill>
                <a:srgbClr val="002060"/>
              </a:solidFill>
              <a:latin typeface="宋体" panose="02010600030101010101" pitchFamily="2" charset="-122"/>
              <a:ea typeface="宋体" panose="02010600030101010101" pitchFamily="2" charset="-122"/>
            </a:endParaRPr>
          </a:p>
          <a:p>
            <a:pPr algn="ctr">
              <a:lnSpc>
                <a:spcPts val="2600"/>
              </a:lnSpc>
            </a:pPr>
            <a:r>
              <a:rPr lang="zh-CN" altLang="en-US" sz="1800" dirty="0">
                <a:ln w="22225">
                  <a:solidFill>
                    <a:schemeClr val="accent2"/>
                  </a:solidFill>
                  <a:prstDash val="solid"/>
                </a:ln>
                <a:solidFill>
                  <a:srgbClr val="002060"/>
                </a:solidFill>
                <a:latin typeface="宋体" panose="02010600030101010101" pitchFamily="2" charset="-122"/>
                <a:ea typeface="宋体" panose="02010600030101010101" pitchFamily="2" charset="-122"/>
              </a:rPr>
              <a:t>严重涉税违法行为</a:t>
            </a:r>
            <a:endParaRPr lang="zh-CN" altLang="en-US" sz="1800" cap="none" spc="0" dirty="0">
              <a:ln w="22225">
                <a:solidFill>
                  <a:schemeClr val="accent2"/>
                </a:solidFill>
                <a:prstDash val="solid"/>
              </a:ln>
              <a:solidFill>
                <a:srgbClr val="002060"/>
              </a:solidFill>
              <a:effectLst/>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24238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3D58F832-BFEB-4F6E-825A-F9233641B209}"/>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E8A3AF1C-14B4-4D12-894C-EE42F21B6C99}"/>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深入推进税制改革</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5" name="图示 4">
            <a:extLst>
              <a:ext uri="{FF2B5EF4-FFF2-40B4-BE49-F238E27FC236}">
                <a16:creationId xmlns:a16="http://schemas.microsoft.com/office/drawing/2014/main" id="{3CAD309F-39FC-4405-B761-87561D6B515C}"/>
              </a:ext>
            </a:extLst>
          </p:cNvPr>
          <p:cNvGraphicFramePr/>
          <p:nvPr>
            <p:extLst>
              <p:ext uri="{D42A27DB-BD31-4B8C-83A1-F6EECF244321}">
                <p14:modId xmlns:p14="http://schemas.microsoft.com/office/powerpoint/2010/main" val="1553462828"/>
              </p:ext>
            </p:extLst>
          </p:nvPr>
        </p:nvGraphicFramePr>
        <p:xfrm>
          <a:off x="1288211" y="1988800"/>
          <a:ext cx="4424050" cy="4005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流程图: 存储数据 6">
            <a:extLst>
              <a:ext uri="{FF2B5EF4-FFF2-40B4-BE49-F238E27FC236}">
                <a16:creationId xmlns:a16="http://schemas.microsoft.com/office/drawing/2014/main" id="{9B38963E-F95A-459A-9509-33982E87F9E2}"/>
              </a:ext>
            </a:extLst>
          </p:cNvPr>
          <p:cNvSpPr/>
          <p:nvPr/>
        </p:nvSpPr>
        <p:spPr>
          <a:xfrm>
            <a:off x="6816100" y="2172814"/>
            <a:ext cx="3528490" cy="792110"/>
          </a:xfrm>
          <a:prstGeom prst="flowChartOnlineStorag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a:t>认真落实税收法定原则</a:t>
            </a:r>
            <a:endParaRPr lang="zh-CN" altLang="en-US" dirty="0"/>
          </a:p>
        </p:txBody>
      </p:sp>
      <p:sp>
        <p:nvSpPr>
          <p:cNvPr id="8" name="流程图: 存储数据 7">
            <a:extLst>
              <a:ext uri="{FF2B5EF4-FFF2-40B4-BE49-F238E27FC236}">
                <a16:creationId xmlns:a16="http://schemas.microsoft.com/office/drawing/2014/main" id="{D9F59E3E-C90D-4F3A-BB6E-DBDD004ABD4B}"/>
              </a:ext>
            </a:extLst>
          </p:cNvPr>
          <p:cNvSpPr/>
          <p:nvPr/>
        </p:nvSpPr>
        <p:spPr>
          <a:xfrm>
            <a:off x="6830254" y="3429000"/>
            <a:ext cx="3528490" cy="792110"/>
          </a:xfrm>
          <a:prstGeom prst="flowChartOnlineStorag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800" dirty="0"/>
              <a:t>全力确保综合与分类相结合的个人所得税制平稳运行</a:t>
            </a:r>
          </a:p>
        </p:txBody>
      </p:sp>
      <p:sp>
        <p:nvSpPr>
          <p:cNvPr id="9" name="流程图: 存储数据 8">
            <a:extLst>
              <a:ext uri="{FF2B5EF4-FFF2-40B4-BE49-F238E27FC236}">
                <a16:creationId xmlns:a16="http://schemas.microsoft.com/office/drawing/2014/main" id="{2AF4DC5E-B48B-43B0-A477-F1636F93257E}"/>
              </a:ext>
            </a:extLst>
          </p:cNvPr>
          <p:cNvSpPr/>
          <p:nvPr/>
        </p:nvSpPr>
        <p:spPr>
          <a:xfrm>
            <a:off x="6888110" y="5013220"/>
            <a:ext cx="3528490" cy="792110"/>
          </a:xfrm>
          <a:prstGeom prst="flowChartOnlineStorag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进一步深化增值税改革</a:t>
            </a:r>
          </a:p>
        </p:txBody>
      </p:sp>
    </p:spTree>
    <p:extLst>
      <p:ext uri="{BB962C8B-B14F-4D97-AF65-F5344CB8AC3E}">
        <p14:creationId xmlns:p14="http://schemas.microsoft.com/office/powerpoint/2010/main" val="291383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AsOne/>
      </p:bldGraphic>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64DDF608-C341-4A35-A613-DDC6E8B6B2C0}"/>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E5B4815A-9311-4627-A340-F3E8A6B799DD}"/>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巩固和扩大国税地税征管体制改革成果</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99FCD34F-2EEC-47B9-BCC9-B976C121B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360" y="2132820"/>
            <a:ext cx="4248590" cy="2016280"/>
          </a:xfrm>
          <a:prstGeom prst="rect">
            <a:avLst/>
          </a:prstGeom>
        </p:spPr>
      </p:pic>
      <p:pic>
        <p:nvPicPr>
          <p:cNvPr id="7" name="图片 6">
            <a:extLst>
              <a:ext uri="{FF2B5EF4-FFF2-40B4-BE49-F238E27FC236}">
                <a16:creationId xmlns:a16="http://schemas.microsoft.com/office/drawing/2014/main" id="{738CC63C-E9C1-4BD9-8DE2-4AA1EF1FA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8532" y="2132820"/>
            <a:ext cx="4586108" cy="2016280"/>
          </a:xfrm>
          <a:prstGeom prst="rect">
            <a:avLst/>
          </a:prstGeom>
        </p:spPr>
      </p:pic>
      <p:sp>
        <p:nvSpPr>
          <p:cNvPr id="8" name="矩形 7">
            <a:extLst>
              <a:ext uri="{FF2B5EF4-FFF2-40B4-BE49-F238E27FC236}">
                <a16:creationId xmlns:a16="http://schemas.microsoft.com/office/drawing/2014/main" id="{8CF4C860-981C-40E0-8AC5-3567A26A956E}"/>
              </a:ext>
            </a:extLst>
          </p:cNvPr>
          <p:cNvSpPr/>
          <p:nvPr/>
        </p:nvSpPr>
        <p:spPr>
          <a:xfrm>
            <a:off x="1487360" y="4437140"/>
            <a:ext cx="9217280" cy="1903085"/>
          </a:xfrm>
          <a:prstGeom prst="rect">
            <a:avLst/>
          </a:prstGeom>
          <a:noFill/>
        </p:spPr>
        <p:txBody>
          <a:bodyPr wrap="square" lIns="91440" tIns="45720" rIns="91440" bIns="45720">
            <a:spAutoFit/>
          </a:bodyPr>
          <a:lstStyle/>
          <a:p>
            <a:pPr>
              <a:lnSpc>
                <a:spcPts val="3600"/>
              </a:lnSpc>
            </a:pPr>
            <a:r>
              <a:rPr lang="zh-CN" altLang="en-US"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加强优化完善升级，全面构建起优化高效统一的税收征管体系，为纳税人和缴费人提供更加高效便利服务，提高税法遵从度和社会满意度，提高征管效率，降低征纳成本，确保税收职能作用充分发挥，夯实国家治理的重要基础。</a:t>
            </a:r>
            <a:endParaRPr lang="zh-CN" altLang="en-US"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5728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6E185FB8-D919-48EC-850E-98AE6678EC0C}"/>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EDA33A24-44B1-4AC0-91AB-C8C602507981}"/>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深化税收领域“放管服”改革和优化税收营商环境</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E3ECB4B4-A8FC-4E20-9E8A-3E3FA3F18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230" y="1856448"/>
            <a:ext cx="3533560" cy="3684020"/>
          </a:xfrm>
          <a:prstGeom prst="rect">
            <a:avLst/>
          </a:prstGeom>
        </p:spPr>
      </p:pic>
      <p:sp>
        <p:nvSpPr>
          <p:cNvPr id="6" name="矩形 5">
            <a:extLst>
              <a:ext uri="{FF2B5EF4-FFF2-40B4-BE49-F238E27FC236}">
                <a16:creationId xmlns:a16="http://schemas.microsoft.com/office/drawing/2014/main" id="{FB8E7E06-08DB-462E-BF7A-8A6F7692335D}"/>
              </a:ext>
            </a:extLst>
          </p:cNvPr>
          <p:cNvSpPr/>
          <p:nvPr/>
        </p:nvSpPr>
        <p:spPr>
          <a:xfrm>
            <a:off x="551230" y="5742855"/>
            <a:ext cx="4608640" cy="646331"/>
          </a:xfrm>
          <a:prstGeom prst="rect">
            <a:avLst/>
          </a:prstGeom>
          <a:noFill/>
        </p:spPr>
        <p:txBody>
          <a:bodyPr wrap="square" lIns="91440" tIns="45720" rIns="91440" bIns="45720">
            <a:spAutoFit/>
          </a:bodyPr>
          <a:lstStyle/>
          <a:p>
            <a:pPr algn="ctr"/>
            <a:r>
              <a:rPr lang="zh-CN" altLang="en-US" sz="1800" dirty="0">
                <a:ln w="22225">
                  <a:solidFill>
                    <a:schemeClr val="accent2"/>
                  </a:solidFill>
                  <a:prstDash val="solid"/>
                </a:ln>
                <a:solidFill>
                  <a:srgbClr val="C00000"/>
                </a:solidFill>
              </a:rPr>
              <a:t>落实好</a:t>
            </a:r>
            <a:r>
              <a:rPr lang="en-US" altLang="zh-CN" sz="1800" dirty="0">
                <a:ln w="22225">
                  <a:solidFill>
                    <a:schemeClr val="accent2"/>
                  </a:solidFill>
                  <a:prstDash val="solid"/>
                </a:ln>
                <a:solidFill>
                  <a:srgbClr val="C00000"/>
                </a:solidFill>
              </a:rPr>
              <a:t>《</a:t>
            </a:r>
            <a:r>
              <a:rPr lang="zh-CN" altLang="en-US" sz="1800" dirty="0">
                <a:ln w="22225">
                  <a:solidFill>
                    <a:schemeClr val="accent2"/>
                  </a:solidFill>
                  <a:prstDash val="solid"/>
                </a:ln>
                <a:solidFill>
                  <a:srgbClr val="C00000"/>
                </a:solidFill>
              </a:rPr>
              <a:t>全国税务系统深化“放管服”改革</a:t>
            </a:r>
            <a:endParaRPr lang="en-US" altLang="zh-CN" sz="1800" dirty="0">
              <a:ln w="22225">
                <a:solidFill>
                  <a:schemeClr val="accent2"/>
                </a:solidFill>
                <a:prstDash val="solid"/>
              </a:ln>
              <a:solidFill>
                <a:srgbClr val="C00000"/>
              </a:solidFill>
            </a:endParaRPr>
          </a:p>
          <a:p>
            <a:pPr algn="ctr"/>
            <a:r>
              <a:rPr lang="zh-CN" altLang="en-US" sz="1800" dirty="0">
                <a:ln w="22225">
                  <a:solidFill>
                    <a:schemeClr val="accent2"/>
                  </a:solidFill>
                  <a:prstDash val="solid"/>
                </a:ln>
                <a:solidFill>
                  <a:srgbClr val="C00000"/>
                </a:solidFill>
              </a:rPr>
              <a:t>五年工作方案（</a:t>
            </a:r>
            <a:r>
              <a:rPr lang="en-US" altLang="zh-CN" sz="1800" dirty="0">
                <a:ln w="22225">
                  <a:solidFill>
                    <a:schemeClr val="accent2"/>
                  </a:solidFill>
                  <a:prstDash val="solid"/>
                </a:ln>
                <a:solidFill>
                  <a:srgbClr val="C00000"/>
                </a:solidFill>
              </a:rPr>
              <a:t>2018</a:t>
            </a:r>
            <a:r>
              <a:rPr lang="zh-CN" altLang="en-US" sz="1800" dirty="0">
                <a:ln w="22225">
                  <a:solidFill>
                    <a:schemeClr val="accent2"/>
                  </a:solidFill>
                  <a:prstDash val="solid"/>
                </a:ln>
                <a:solidFill>
                  <a:srgbClr val="C00000"/>
                </a:solidFill>
              </a:rPr>
              <a:t>年</a:t>
            </a:r>
            <a:r>
              <a:rPr lang="en-US" altLang="zh-CN" sz="1800" dirty="0">
                <a:ln w="22225">
                  <a:solidFill>
                    <a:schemeClr val="accent2"/>
                  </a:solidFill>
                  <a:prstDash val="solid"/>
                </a:ln>
                <a:solidFill>
                  <a:srgbClr val="C00000"/>
                </a:solidFill>
              </a:rPr>
              <a:t>-2022</a:t>
            </a:r>
            <a:r>
              <a:rPr lang="zh-CN" altLang="en-US" sz="1800" dirty="0">
                <a:ln w="22225">
                  <a:solidFill>
                    <a:schemeClr val="accent2"/>
                  </a:solidFill>
                  <a:prstDash val="solid"/>
                </a:ln>
                <a:solidFill>
                  <a:srgbClr val="C00000"/>
                </a:solidFill>
              </a:rPr>
              <a:t>年）</a:t>
            </a:r>
            <a:r>
              <a:rPr lang="en-US" altLang="zh-CN" sz="1800" dirty="0">
                <a:ln w="22225">
                  <a:solidFill>
                    <a:schemeClr val="accent2"/>
                  </a:solidFill>
                  <a:prstDash val="solid"/>
                </a:ln>
                <a:solidFill>
                  <a:srgbClr val="C00000"/>
                </a:solidFill>
              </a:rPr>
              <a:t>》</a:t>
            </a:r>
            <a:endParaRPr lang="zh-CN" altLang="en-US" sz="1800" cap="none" spc="0" dirty="0">
              <a:ln w="22225">
                <a:solidFill>
                  <a:schemeClr val="accent2"/>
                </a:solidFill>
                <a:prstDash val="solid"/>
              </a:ln>
              <a:solidFill>
                <a:srgbClr val="C00000"/>
              </a:solidFill>
              <a:effectLst/>
            </a:endParaRPr>
          </a:p>
        </p:txBody>
      </p:sp>
      <p:pic>
        <p:nvPicPr>
          <p:cNvPr id="8" name="图片 7">
            <a:extLst>
              <a:ext uri="{FF2B5EF4-FFF2-40B4-BE49-F238E27FC236}">
                <a16:creationId xmlns:a16="http://schemas.microsoft.com/office/drawing/2014/main" id="{313A762D-D2EB-4035-95AC-2C3AD5520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880" y="1848099"/>
            <a:ext cx="3432868" cy="3692369"/>
          </a:xfrm>
          <a:prstGeom prst="rect">
            <a:avLst/>
          </a:prstGeom>
        </p:spPr>
      </p:pic>
      <p:sp>
        <p:nvSpPr>
          <p:cNvPr id="9" name="矩形 8">
            <a:extLst>
              <a:ext uri="{FF2B5EF4-FFF2-40B4-BE49-F238E27FC236}">
                <a16:creationId xmlns:a16="http://schemas.microsoft.com/office/drawing/2014/main" id="{C9095342-9E67-46AE-81EA-AE29F26A8402}"/>
              </a:ext>
            </a:extLst>
          </p:cNvPr>
          <p:cNvSpPr/>
          <p:nvPr/>
        </p:nvSpPr>
        <p:spPr>
          <a:xfrm>
            <a:off x="5231880" y="5742855"/>
            <a:ext cx="4608640" cy="646331"/>
          </a:xfrm>
          <a:prstGeom prst="rect">
            <a:avLst/>
          </a:prstGeom>
          <a:noFill/>
        </p:spPr>
        <p:txBody>
          <a:bodyPr wrap="square" lIns="91440" tIns="45720" rIns="91440" bIns="45720">
            <a:spAutoFit/>
          </a:bodyPr>
          <a:lstStyle/>
          <a:p>
            <a:pPr algn="ctr"/>
            <a:r>
              <a:rPr lang="zh-CN" altLang="en-US" sz="1800" dirty="0">
                <a:ln w="22225">
                  <a:solidFill>
                    <a:schemeClr val="accent2"/>
                  </a:solidFill>
                  <a:prstDash val="solid"/>
                </a:ln>
                <a:solidFill>
                  <a:srgbClr val="C00000"/>
                </a:solidFill>
              </a:rPr>
              <a:t>落实好</a:t>
            </a:r>
            <a:r>
              <a:rPr lang="en-US" altLang="zh-CN" sz="1800" dirty="0">
                <a:ln w="22225">
                  <a:solidFill>
                    <a:schemeClr val="accent2"/>
                  </a:solidFill>
                  <a:prstDash val="solid"/>
                </a:ln>
                <a:solidFill>
                  <a:srgbClr val="C00000"/>
                </a:solidFill>
              </a:rPr>
              <a:t>《</a:t>
            </a:r>
            <a:r>
              <a:rPr lang="zh-CN" altLang="en-US" sz="1800" dirty="0">
                <a:ln w="22225">
                  <a:solidFill>
                    <a:schemeClr val="accent2"/>
                  </a:solidFill>
                  <a:prstDash val="solid"/>
                </a:ln>
                <a:solidFill>
                  <a:srgbClr val="C00000"/>
                </a:solidFill>
              </a:rPr>
              <a:t>全国税务系统进一步优化营商环境行动方案（</a:t>
            </a:r>
            <a:r>
              <a:rPr lang="en-US" altLang="zh-CN" sz="1800" dirty="0">
                <a:ln w="22225">
                  <a:solidFill>
                    <a:schemeClr val="accent2"/>
                  </a:solidFill>
                  <a:prstDash val="solid"/>
                </a:ln>
                <a:solidFill>
                  <a:srgbClr val="C00000"/>
                </a:solidFill>
              </a:rPr>
              <a:t>2018</a:t>
            </a:r>
            <a:r>
              <a:rPr lang="zh-CN" altLang="en-US" sz="1800" dirty="0">
                <a:ln w="22225">
                  <a:solidFill>
                    <a:schemeClr val="accent2"/>
                  </a:solidFill>
                  <a:prstDash val="solid"/>
                </a:ln>
                <a:solidFill>
                  <a:srgbClr val="C00000"/>
                </a:solidFill>
              </a:rPr>
              <a:t>年</a:t>
            </a:r>
            <a:r>
              <a:rPr lang="en-US" altLang="zh-CN" sz="1800" dirty="0">
                <a:ln w="22225">
                  <a:solidFill>
                    <a:schemeClr val="accent2"/>
                  </a:solidFill>
                  <a:prstDash val="solid"/>
                </a:ln>
                <a:solidFill>
                  <a:srgbClr val="C00000"/>
                </a:solidFill>
              </a:rPr>
              <a:t>-2022</a:t>
            </a:r>
            <a:r>
              <a:rPr lang="zh-CN" altLang="en-US" sz="1800" dirty="0">
                <a:ln w="22225">
                  <a:solidFill>
                    <a:schemeClr val="accent2"/>
                  </a:solidFill>
                  <a:prstDash val="solid"/>
                </a:ln>
                <a:solidFill>
                  <a:srgbClr val="C00000"/>
                </a:solidFill>
              </a:rPr>
              <a:t>年）</a:t>
            </a:r>
            <a:r>
              <a:rPr lang="en-US" altLang="zh-CN" sz="1800" dirty="0">
                <a:ln w="22225">
                  <a:solidFill>
                    <a:schemeClr val="accent2"/>
                  </a:solidFill>
                  <a:prstDash val="solid"/>
                </a:ln>
                <a:solidFill>
                  <a:srgbClr val="C00000"/>
                </a:solidFill>
              </a:rPr>
              <a:t>》</a:t>
            </a:r>
            <a:endParaRPr lang="zh-CN" altLang="en-US" sz="1800" cap="none" spc="0" dirty="0">
              <a:ln w="22225">
                <a:solidFill>
                  <a:schemeClr val="accent2"/>
                </a:solidFill>
                <a:prstDash val="solid"/>
              </a:ln>
              <a:solidFill>
                <a:srgbClr val="C00000"/>
              </a:solidFill>
              <a:effectLst/>
            </a:endParaRPr>
          </a:p>
        </p:txBody>
      </p:sp>
      <p:pic>
        <p:nvPicPr>
          <p:cNvPr id="11" name="图片 10">
            <a:extLst>
              <a:ext uri="{FF2B5EF4-FFF2-40B4-BE49-F238E27FC236}">
                <a16:creationId xmlns:a16="http://schemas.microsoft.com/office/drawing/2014/main" id="{8C292796-AF21-470B-9D72-C7588F5D4D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2380" y="1861333"/>
            <a:ext cx="2808390" cy="1855707"/>
          </a:xfrm>
          <a:prstGeom prst="rect">
            <a:avLst/>
          </a:prstGeom>
        </p:spPr>
      </p:pic>
      <p:pic>
        <p:nvPicPr>
          <p:cNvPr id="13" name="图片 12">
            <a:extLst>
              <a:ext uri="{FF2B5EF4-FFF2-40B4-BE49-F238E27FC236}">
                <a16:creationId xmlns:a16="http://schemas.microsoft.com/office/drawing/2014/main" id="{C859BA9F-BE0F-4681-A722-3469625285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2380" y="3893960"/>
            <a:ext cx="2808390" cy="1646508"/>
          </a:xfrm>
          <a:prstGeom prst="rect">
            <a:avLst/>
          </a:prstGeom>
        </p:spPr>
      </p:pic>
      <p:pic>
        <p:nvPicPr>
          <p:cNvPr id="15" name="图片 14">
            <a:extLst>
              <a:ext uri="{FF2B5EF4-FFF2-40B4-BE49-F238E27FC236}">
                <a16:creationId xmlns:a16="http://schemas.microsoft.com/office/drawing/2014/main" id="{F7538E92-1040-4D86-9F14-D2BD9C1599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9690" y="5562521"/>
            <a:ext cx="1701079" cy="826665"/>
          </a:xfrm>
          <a:prstGeom prst="rect">
            <a:avLst/>
          </a:prstGeom>
        </p:spPr>
      </p:pic>
    </p:spTree>
    <p:extLst>
      <p:ext uri="{BB962C8B-B14F-4D97-AF65-F5344CB8AC3E}">
        <p14:creationId xmlns:p14="http://schemas.microsoft.com/office/powerpoint/2010/main" val="412299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5E2F576A-8BA4-4F98-B44B-28DAA5483C43}"/>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CB99312B-7409-4D9B-8335-55B7873E701E}"/>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进一步加强国际税收合作</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a:extLst>
              <a:ext uri="{FF2B5EF4-FFF2-40B4-BE49-F238E27FC236}">
                <a16:creationId xmlns:a16="http://schemas.microsoft.com/office/drawing/2014/main" id="{E004C02B-CBF4-4D53-B717-66DAAF2B6E9C}"/>
              </a:ext>
            </a:extLst>
          </p:cNvPr>
          <p:cNvSpPr>
            <a:spLocks/>
          </p:cNvSpPr>
          <p:nvPr/>
        </p:nvSpPr>
        <p:spPr>
          <a:xfrm>
            <a:off x="2562440" y="2040444"/>
            <a:ext cx="7494109" cy="523218"/>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400" b="1" kern="0" dirty="0">
                <a:solidFill>
                  <a:srgbClr val="FFFFFF"/>
                </a:solidFill>
                <a:effectLst>
                  <a:outerShdw blurRad="38100" dist="38100" dir="2700000" algn="tl">
                    <a:srgbClr val="000000">
                      <a:alpha val="43000"/>
                    </a:srgbClr>
                  </a:outerShdw>
                </a:effectLst>
                <a:latin typeface="Century Gothic" charset="0"/>
                <a:cs typeface="等线" charset="0"/>
              </a:rPr>
              <a:t>        要逐步建立与国际形势发展和中国对外开放格局相适应、与中国国际地位相匹配、与税收现代化改革发展相配套的统一、规范、高效的国际税收法规体系和管理体系</a:t>
            </a:r>
            <a:endParaRPr lang="zh-CN" altLang="en-US" sz="14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5" name="带形: 前凸 4">
            <a:extLst>
              <a:ext uri="{FF2B5EF4-FFF2-40B4-BE49-F238E27FC236}">
                <a16:creationId xmlns:a16="http://schemas.microsoft.com/office/drawing/2014/main" id="{57A505F0-5FA6-4B4E-8E7A-322E6B366E74}"/>
              </a:ext>
            </a:extLst>
          </p:cNvPr>
          <p:cNvSpPr/>
          <p:nvPr/>
        </p:nvSpPr>
        <p:spPr>
          <a:xfrm>
            <a:off x="1544092" y="2122028"/>
            <a:ext cx="720101" cy="360050"/>
          </a:xfrm>
          <a:prstGeom prst="ribb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 name="矩形">
            <a:extLst>
              <a:ext uri="{FF2B5EF4-FFF2-40B4-BE49-F238E27FC236}">
                <a16:creationId xmlns:a16="http://schemas.microsoft.com/office/drawing/2014/main" id="{1BDD0935-9D86-4955-B0C3-3D26122013FB}"/>
              </a:ext>
            </a:extLst>
          </p:cNvPr>
          <p:cNvSpPr>
            <a:spLocks/>
          </p:cNvSpPr>
          <p:nvPr/>
        </p:nvSpPr>
        <p:spPr>
          <a:xfrm>
            <a:off x="2562440" y="2780910"/>
            <a:ext cx="7494109" cy="523218"/>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要大力支持“一带一路”建设</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7" name="矩形">
            <a:extLst>
              <a:ext uri="{FF2B5EF4-FFF2-40B4-BE49-F238E27FC236}">
                <a16:creationId xmlns:a16="http://schemas.microsoft.com/office/drawing/2014/main" id="{7001F5AC-25A0-41B4-8824-1ED4B437EC9F}"/>
              </a:ext>
            </a:extLst>
          </p:cNvPr>
          <p:cNvSpPr>
            <a:spLocks/>
          </p:cNvSpPr>
          <p:nvPr/>
        </p:nvSpPr>
        <p:spPr>
          <a:xfrm>
            <a:off x="2562439" y="3429000"/>
            <a:ext cx="7494109" cy="523218"/>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持续更新完善</a:t>
            </a:r>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a:t>
            </a:r>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走出去”企业税收指引</a:t>
            </a:r>
            <a:r>
              <a:rPr lang="en-US" altLang="zh-CN" sz="1800" b="1" kern="0" dirty="0">
                <a:solidFill>
                  <a:srgbClr val="FFFFFF"/>
                </a:solidFill>
                <a:effectLst>
                  <a:outerShdw blurRad="38100" dist="38100" dir="2700000" algn="tl">
                    <a:srgbClr val="000000">
                      <a:alpha val="43000"/>
                    </a:srgbClr>
                  </a:outerShdw>
                </a:effectLst>
                <a:latin typeface="Century Gothic" charset="0"/>
                <a:cs typeface="等线" charset="0"/>
              </a:rPr>
              <a:t>》</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8" name="矩形">
            <a:extLst>
              <a:ext uri="{FF2B5EF4-FFF2-40B4-BE49-F238E27FC236}">
                <a16:creationId xmlns:a16="http://schemas.microsoft.com/office/drawing/2014/main" id="{0804E853-A161-4B9E-B562-1F2B63336850}"/>
              </a:ext>
            </a:extLst>
          </p:cNvPr>
          <p:cNvSpPr>
            <a:spLocks/>
          </p:cNvSpPr>
          <p:nvPr/>
        </p:nvSpPr>
        <p:spPr>
          <a:xfrm>
            <a:off x="2562438" y="4077090"/>
            <a:ext cx="7494109" cy="523218"/>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600" b="1" kern="0" dirty="0">
                <a:solidFill>
                  <a:srgbClr val="FFFFFF"/>
                </a:solidFill>
                <a:effectLst>
                  <a:outerShdw blurRad="38100" dist="38100" dir="2700000" algn="tl">
                    <a:srgbClr val="000000">
                      <a:alpha val="43000"/>
                    </a:srgbClr>
                  </a:outerShdw>
                </a:effectLst>
                <a:latin typeface="Century Gothic" charset="0"/>
                <a:cs typeface="等线" charset="0"/>
              </a:rPr>
              <a:t>        落实和完善企业境外所得税收综合抵免、委托境外研发费用企业所得税加计扣除等政策</a:t>
            </a:r>
            <a:endParaRPr lang="zh-CN" altLang="en-US" sz="16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9" name="矩形">
            <a:extLst>
              <a:ext uri="{FF2B5EF4-FFF2-40B4-BE49-F238E27FC236}">
                <a16:creationId xmlns:a16="http://schemas.microsoft.com/office/drawing/2014/main" id="{B86CB47A-D81E-4522-ACC5-E9A272D5D6B9}"/>
              </a:ext>
            </a:extLst>
          </p:cNvPr>
          <p:cNvSpPr>
            <a:spLocks/>
          </p:cNvSpPr>
          <p:nvPr/>
        </p:nvSpPr>
        <p:spPr>
          <a:xfrm>
            <a:off x="2552145" y="4787106"/>
            <a:ext cx="7494109" cy="523218"/>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600" b="1" kern="0" dirty="0">
                <a:solidFill>
                  <a:srgbClr val="FFFFFF"/>
                </a:solidFill>
                <a:effectLst>
                  <a:outerShdw blurRad="38100" dist="38100" dir="2700000" algn="tl">
                    <a:srgbClr val="000000">
                      <a:alpha val="43000"/>
                    </a:srgbClr>
                  </a:outerShdw>
                </a:effectLst>
                <a:latin typeface="Century Gothic" charset="0"/>
                <a:cs typeface="等线" charset="0"/>
              </a:rPr>
              <a:t>进一步落实扩大境外投资者以分配利润直接投资暂不征收预提所得税范围等政策</a:t>
            </a:r>
            <a:endParaRPr lang="zh-CN" altLang="en-US" sz="16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0" name="矩形">
            <a:extLst>
              <a:ext uri="{FF2B5EF4-FFF2-40B4-BE49-F238E27FC236}">
                <a16:creationId xmlns:a16="http://schemas.microsoft.com/office/drawing/2014/main" id="{894FD4FE-CD55-4DDB-8D6D-12607CEA0AB8}"/>
              </a:ext>
            </a:extLst>
          </p:cNvPr>
          <p:cNvSpPr>
            <a:spLocks/>
          </p:cNvSpPr>
          <p:nvPr/>
        </p:nvSpPr>
        <p:spPr>
          <a:xfrm>
            <a:off x="2552145" y="5497122"/>
            <a:ext cx="7494109" cy="523218"/>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zh-CN" altLang="en-US" sz="1800" b="1" kern="0" dirty="0">
                <a:solidFill>
                  <a:srgbClr val="FFFFFF"/>
                </a:solidFill>
                <a:effectLst>
                  <a:outerShdw blurRad="38100" dist="38100" dir="2700000" algn="tl">
                    <a:srgbClr val="000000">
                      <a:alpha val="43000"/>
                    </a:srgbClr>
                  </a:outerShdw>
                </a:effectLst>
                <a:latin typeface="Century Gothic" charset="0"/>
                <a:cs typeface="等线" charset="0"/>
              </a:rPr>
              <a:t>进一步加大技术援助力度</a:t>
            </a:r>
            <a:endParaRPr lang="zh-CN" altLang="en-US" sz="18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1" name="带形: 前凸 10">
            <a:extLst>
              <a:ext uri="{FF2B5EF4-FFF2-40B4-BE49-F238E27FC236}">
                <a16:creationId xmlns:a16="http://schemas.microsoft.com/office/drawing/2014/main" id="{6A7DE9F5-7EBE-4D8D-B726-3148924ADCB0}"/>
              </a:ext>
            </a:extLst>
          </p:cNvPr>
          <p:cNvSpPr/>
          <p:nvPr/>
        </p:nvSpPr>
        <p:spPr>
          <a:xfrm>
            <a:off x="1544093" y="2875709"/>
            <a:ext cx="720101" cy="360050"/>
          </a:xfrm>
          <a:prstGeom prst="ribb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2" name="带形: 前凸 11">
            <a:extLst>
              <a:ext uri="{FF2B5EF4-FFF2-40B4-BE49-F238E27FC236}">
                <a16:creationId xmlns:a16="http://schemas.microsoft.com/office/drawing/2014/main" id="{9FD52152-A2DA-46F6-9B4B-4AD8A31712BF}"/>
              </a:ext>
            </a:extLst>
          </p:cNvPr>
          <p:cNvSpPr/>
          <p:nvPr/>
        </p:nvSpPr>
        <p:spPr>
          <a:xfrm>
            <a:off x="1548488" y="3510584"/>
            <a:ext cx="720101" cy="360050"/>
          </a:xfrm>
          <a:prstGeom prst="ribb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3" name="带形: 前凸 12">
            <a:extLst>
              <a:ext uri="{FF2B5EF4-FFF2-40B4-BE49-F238E27FC236}">
                <a16:creationId xmlns:a16="http://schemas.microsoft.com/office/drawing/2014/main" id="{0CD55985-1E2C-4F0A-9F0A-434FA40C2655}"/>
              </a:ext>
            </a:extLst>
          </p:cNvPr>
          <p:cNvSpPr/>
          <p:nvPr/>
        </p:nvSpPr>
        <p:spPr>
          <a:xfrm>
            <a:off x="1544092" y="4185072"/>
            <a:ext cx="720101" cy="360050"/>
          </a:xfrm>
          <a:prstGeom prst="ribb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4" name="带形: 前凸 13">
            <a:extLst>
              <a:ext uri="{FF2B5EF4-FFF2-40B4-BE49-F238E27FC236}">
                <a16:creationId xmlns:a16="http://schemas.microsoft.com/office/drawing/2014/main" id="{78ED0F03-A450-47B3-8BDE-3EE9341D12B7}"/>
              </a:ext>
            </a:extLst>
          </p:cNvPr>
          <p:cNvSpPr/>
          <p:nvPr/>
        </p:nvSpPr>
        <p:spPr>
          <a:xfrm>
            <a:off x="1544092" y="4866238"/>
            <a:ext cx="720101" cy="360050"/>
          </a:xfrm>
          <a:prstGeom prst="ribb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5" name="带形: 前凸 14">
            <a:extLst>
              <a:ext uri="{FF2B5EF4-FFF2-40B4-BE49-F238E27FC236}">
                <a16:creationId xmlns:a16="http://schemas.microsoft.com/office/drawing/2014/main" id="{36C9FCA0-4E3C-48BD-9005-2BDEA2B3A890}"/>
              </a:ext>
            </a:extLst>
          </p:cNvPr>
          <p:cNvSpPr/>
          <p:nvPr/>
        </p:nvSpPr>
        <p:spPr>
          <a:xfrm>
            <a:off x="1555720" y="5578706"/>
            <a:ext cx="720101" cy="360050"/>
          </a:xfrm>
          <a:prstGeom prst="ribb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488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185" name="椭圆"/>
          <p:cNvSpPr>
            <a:spLocks/>
          </p:cNvSpPr>
          <p:nvPr/>
        </p:nvSpPr>
        <p:spPr>
          <a:xfrm>
            <a:off x="1409700" y="2428875"/>
            <a:ext cx="2000249" cy="2000250"/>
          </a:xfrm>
          <a:prstGeom prst="ellipse">
            <a:avLst/>
          </a:prstGeom>
          <a:solidFill>
            <a:schemeClr val="accent1"/>
          </a:solidFill>
          <a:ln w="57150" cap="flat" cmpd="sng">
            <a:solidFill>
              <a:srgbClr val="F8F9F8"/>
            </a:solidFill>
            <a:prstDash val="solid"/>
            <a:round/>
          </a:ln>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zh-CN" altLang="en-US" sz="6000" u="none" strike="noStrike" kern="1200" cap="none" spc="0" baseline="0" dirty="0">
                <a:solidFill>
                  <a:srgbClr val="FFFFFF"/>
                </a:solidFill>
                <a:latin typeface="等线" charset="0"/>
                <a:ea typeface="幼圆" pitchFamily="49" charset="-122"/>
                <a:cs typeface="等线" charset="0"/>
              </a:rPr>
              <a:t>谢</a:t>
            </a:r>
          </a:p>
        </p:txBody>
      </p:sp>
      <p:sp>
        <p:nvSpPr>
          <p:cNvPr id="1186" name="椭圆"/>
          <p:cNvSpPr>
            <a:spLocks/>
          </p:cNvSpPr>
          <p:nvPr/>
        </p:nvSpPr>
        <p:spPr>
          <a:xfrm>
            <a:off x="3867150" y="2428875"/>
            <a:ext cx="2000250" cy="2000250"/>
          </a:xfrm>
          <a:prstGeom prst="ellipse">
            <a:avLst/>
          </a:prstGeom>
          <a:solidFill>
            <a:schemeClr val="accent1"/>
          </a:solidFill>
          <a:ln w="57150" cap="flat" cmpd="sng">
            <a:solidFill>
              <a:srgbClr val="F8F9F8"/>
            </a:solidFill>
            <a:prstDash val="solid"/>
            <a:round/>
          </a:ln>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zh-CN" altLang="en-US" sz="6000" u="none" strike="noStrike" kern="1200" cap="none" spc="0" baseline="0">
                <a:solidFill>
                  <a:srgbClr val="FFFFFF"/>
                </a:solidFill>
                <a:latin typeface="等线" charset="0"/>
                <a:ea typeface="幼圆" pitchFamily="49" charset="-122"/>
                <a:cs typeface="等线" charset="0"/>
              </a:rPr>
              <a:t>谢</a:t>
            </a:r>
          </a:p>
        </p:txBody>
      </p:sp>
      <p:sp>
        <p:nvSpPr>
          <p:cNvPr id="1187" name="椭圆"/>
          <p:cNvSpPr>
            <a:spLocks/>
          </p:cNvSpPr>
          <p:nvPr/>
        </p:nvSpPr>
        <p:spPr>
          <a:xfrm>
            <a:off x="6324599" y="2428875"/>
            <a:ext cx="2000249" cy="2000250"/>
          </a:xfrm>
          <a:prstGeom prst="ellipse">
            <a:avLst/>
          </a:prstGeom>
          <a:solidFill>
            <a:schemeClr val="accent1"/>
          </a:solidFill>
          <a:ln w="57150" cap="flat" cmpd="sng">
            <a:solidFill>
              <a:srgbClr val="F8F9F8"/>
            </a:solidFill>
            <a:prstDash val="solid"/>
            <a:round/>
          </a:ln>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zh-CN" altLang="en-US" sz="6000" u="none" strike="noStrike" kern="1200" cap="none" spc="0" baseline="0" dirty="0">
                <a:solidFill>
                  <a:srgbClr val="FFFFFF"/>
                </a:solidFill>
                <a:latin typeface="等线" charset="0"/>
                <a:ea typeface="幼圆" pitchFamily="49" charset="-122"/>
                <a:cs typeface="等线" charset="0"/>
              </a:rPr>
              <a:t>观</a:t>
            </a:r>
          </a:p>
        </p:txBody>
      </p:sp>
      <p:sp>
        <p:nvSpPr>
          <p:cNvPr id="1188" name="椭圆"/>
          <p:cNvSpPr>
            <a:spLocks/>
          </p:cNvSpPr>
          <p:nvPr/>
        </p:nvSpPr>
        <p:spPr>
          <a:xfrm>
            <a:off x="8782050" y="2428875"/>
            <a:ext cx="2000248" cy="2000250"/>
          </a:xfrm>
          <a:prstGeom prst="ellipse">
            <a:avLst/>
          </a:prstGeom>
          <a:solidFill>
            <a:schemeClr val="accent1"/>
          </a:solidFill>
          <a:ln w="57150" cap="flat" cmpd="sng">
            <a:solidFill>
              <a:srgbClr val="F8F9F8"/>
            </a:solidFill>
            <a:prstDash val="solid"/>
            <a:round/>
          </a:ln>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zh-CN" altLang="en-US" sz="6000" u="none" strike="noStrike" kern="1200" cap="none" spc="0" baseline="0" dirty="0">
                <a:solidFill>
                  <a:srgbClr val="FFFFFF"/>
                </a:solidFill>
                <a:latin typeface="等线" charset="0"/>
                <a:ea typeface="幼圆" pitchFamily="49" charset="-122"/>
                <a:cs typeface="等线" charset="0"/>
              </a:rPr>
              <a:t>看</a:t>
            </a:r>
          </a:p>
        </p:txBody>
      </p:sp>
    </p:spTree>
    <p:extLst>
      <p:ext uri="{BB962C8B-B14F-4D97-AF65-F5344CB8AC3E}">
        <p14:creationId xmlns:p14="http://schemas.microsoft.com/office/powerpoint/2010/main" val="7251653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5"/>
                                        </p:tgtEl>
                                        <p:attrNameLst>
                                          <p:attrName>style.visibility</p:attrName>
                                        </p:attrNameLst>
                                      </p:cBhvr>
                                      <p:to>
                                        <p:strVal val="visible"/>
                                      </p:to>
                                    </p:set>
                                    <p:anim calcmode="lin" valueType="num">
                                      <p:cBhvr additive="base">
                                        <p:cTn id="7" dur="500" fill="hold"/>
                                        <p:tgtEl>
                                          <p:spTgt spid="1185"/>
                                        </p:tgtEl>
                                        <p:attrNameLst>
                                          <p:attrName>ppt_x</p:attrName>
                                        </p:attrNameLst>
                                      </p:cBhvr>
                                      <p:tavLst>
                                        <p:tav tm="0">
                                          <p:val>
                                            <p:strVal val="#ppt_x"/>
                                          </p:val>
                                        </p:tav>
                                        <p:tav tm="100000">
                                          <p:val>
                                            <p:strVal val="#ppt_x"/>
                                          </p:val>
                                        </p:tav>
                                      </p:tavLst>
                                    </p:anim>
                                    <p:anim calcmode="lin" valueType="num">
                                      <p:cBhvr additive="base">
                                        <p:cTn id="8" dur="500" fill="hold"/>
                                        <p:tgtEl>
                                          <p:spTgt spid="11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86"/>
                                        </p:tgtEl>
                                        <p:attrNameLst>
                                          <p:attrName>style.visibility</p:attrName>
                                        </p:attrNameLst>
                                      </p:cBhvr>
                                      <p:to>
                                        <p:strVal val="visible"/>
                                      </p:to>
                                    </p:set>
                                    <p:anim calcmode="lin" valueType="num">
                                      <p:cBhvr additive="base">
                                        <p:cTn id="13" dur="500" fill="hold"/>
                                        <p:tgtEl>
                                          <p:spTgt spid="1186"/>
                                        </p:tgtEl>
                                        <p:attrNameLst>
                                          <p:attrName>ppt_x</p:attrName>
                                        </p:attrNameLst>
                                      </p:cBhvr>
                                      <p:tavLst>
                                        <p:tav tm="0">
                                          <p:val>
                                            <p:strVal val="#ppt_x"/>
                                          </p:val>
                                        </p:tav>
                                        <p:tav tm="100000">
                                          <p:val>
                                            <p:strVal val="#ppt_x"/>
                                          </p:val>
                                        </p:tav>
                                      </p:tavLst>
                                    </p:anim>
                                    <p:anim calcmode="lin" valueType="num">
                                      <p:cBhvr additive="base">
                                        <p:cTn id="14" dur="500" fill="hold"/>
                                        <p:tgtEl>
                                          <p:spTgt spid="118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87"/>
                                        </p:tgtEl>
                                        <p:attrNameLst>
                                          <p:attrName>style.visibility</p:attrName>
                                        </p:attrNameLst>
                                      </p:cBhvr>
                                      <p:to>
                                        <p:strVal val="visible"/>
                                      </p:to>
                                    </p:set>
                                    <p:anim calcmode="lin" valueType="num">
                                      <p:cBhvr additive="base">
                                        <p:cTn id="19" dur="500" fill="hold"/>
                                        <p:tgtEl>
                                          <p:spTgt spid="1187"/>
                                        </p:tgtEl>
                                        <p:attrNameLst>
                                          <p:attrName>ppt_x</p:attrName>
                                        </p:attrNameLst>
                                      </p:cBhvr>
                                      <p:tavLst>
                                        <p:tav tm="0">
                                          <p:val>
                                            <p:strVal val="#ppt_x"/>
                                          </p:val>
                                        </p:tav>
                                        <p:tav tm="100000">
                                          <p:val>
                                            <p:strVal val="#ppt_x"/>
                                          </p:val>
                                        </p:tav>
                                      </p:tavLst>
                                    </p:anim>
                                    <p:anim calcmode="lin" valueType="num">
                                      <p:cBhvr additive="base">
                                        <p:cTn id="20" dur="500" fill="hold"/>
                                        <p:tgtEl>
                                          <p:spTgt spid="118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88"/>
                                        </p:tgtEl>
                                        <p:attrNameLst>
                                          <p:attrName>style.visibility</p:attrName>
                                        </p:attrNameLst>
                                      </p:cBhvr>
                                      <p:to>
                                        <p:strVal val="visible"/>
                                      </p:to>
                                    </p:set>
                                    <p:anim calcmode="lin" valueType="num">
                                      <p:cBhvr additive="base">
                                        <p:cTn id="25" dur="500" fill="hold"/>
                                        <p:tgtEl>
                                          <p:spTgt spid="1188"/>
                                        </p:tgtEl>
                                        <p:attrNameLst>
                                          <p:attrName>ppt_x</p:attrName>
                                        </p:attrNameLst>
                                      </p:cBhvr>
                                      <p:tavLst>
                                        <p:tav tm="0">
                                          <p:val>
                                            <p:strVal val="#ppt_x"/>
                                          </p:val>
                                        </p:tav>
                                        <p:tav tm="100000">
                                          <p:val>
                                            <p:strVal val="#ppt_x"/>
                                          </p:val>
                                        </p:tav>
                                      </p:tavLst>
                                    </p:anim>
                                    <p:anim calcmode="lin" valueType="num">
                                      <p:cBhvr additive="base">
                                        <p:cTn id="26" dur="500" fill="hold"/>
                                        <p:tgtEl>
                                          <p:spTgt spid="1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5" grpId="0" animBg="1"/>
      <p:bldP spid="1186" grpId="0" animBg="1"/>
      <p:bldP spid="1187" grpId="0" animBg="1"/>
      <p:bldP spid="118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1196" name="图片" descr="郑重声明.png"/>
          <p:cNvPicPr>
            <a:picLocks noChangeAspect="1"/>
          </p:cNvPicPr>
          <p:nvPr/>
        </p:nvPicPr>
        <p:blipFill>
          <a:blip r:embed="rId3" cstate="print"/>
          <a:stretch>
            <a:fillRect/>
          </a:stretch>
        </p:blipFill>
        <p:spPr>
          <a:xfrm>
            <a:off x="2540906" y="2031481"/>
            <a:ext cx="6688819" cy="2697239"/>
          </a:xfrm>
          <a:prstGeom prst="rect">
            <a:avLst/>
          </a:prstGeom>
          <a:noFill/>
          <a:ln w="9525" cap="flat" cmpd="sng">
            <a:noFill/>
            <a:prstDash val="solid"/>
            <a:miter/>
          </a:ln>
        </p:spPr>
      </p:pic>
    </p:spTree>
    <p:extLst>
      <p:ext uri="{BB962C8B-B14F-4D97-AF65-F5344CB8AC3E}">
        <p14:creationId xmlns:p14="http://schemas.microsoft.com/office/powerpoint/2010/main" val="1477349454"/>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3000"/>
          </a:blip>
          <a:tile/>
        </a:blipFill>
        <a:effectLst/>
      </p:bgPr>
    </p:bg>
    <p:spTree>
      <p:nvGrpSpPr>
        <p:cNvPr id="1" name=""/>
        <p:cNvGrpSpPr/>
        <p:nvPr/>
      </p:nvGrpSpPr>
      <p:grpSpPr>
        <a:xfrm>
          <a:off x="0" y="0"/>
          <a:ext cx="0" cy="0"/>
          <a:chOff x="0" y="0"/>
          <a:chExt cx="0" cy="0"/>
        </a:xfrm>
      </p:grpSpPr>
      <p:pic>
        <p:nvPicPr>
          <p:cNvPr id="1204"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05"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08" name="组合"/>
          <p:cNvGrpSpPr>
            <a:grpSpLocks/>
          </p:cNvGrpSpPr>
          <p:nvPr/>
        </p:nvGrpSpPr>
        <p:grpSpPr>
          <a:xfrm>
            <a:off x="361955" y="-4761"/>
            <a:ext cx="2070099" cy="1585912"/>
            <a:chOff x="361955" y="-4761"/>
            <a:chExt cx="2070099" cy="1585912"/>
          </a:xfrm>
        </p:grpSpPr>
        <p:sp>
          <p:nvSpPr>
            <p:cNvPr id="1206"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07"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09"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210"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211"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12"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213"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214"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215"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16"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17"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18"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219" name="矩形"/>
          <p:cNvSpPr>
            <a:spLocks/>
          </p:cNvSpPr>
          <p:nvPr/>
        </p:nvSpPr>
        <p:spPr>
          <a:xfrm>
            <a:off x="-35981"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sp>
        <p:nvSpPr>
          <p:cNvPr id="1220"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221" name="图片" descr="时事报告.gif"/>
          <p:cNvPicPr>
            <a:picLocks/>
          </p:cNvPicPr>
          <p:nvPr/>
        </p:nvPicPr>
        <p:blipFill>
          <a:blip r:embed="rId5" cstate="print"/>
          <a:stretch>
            <a:fillRect/>
          </a:stretch>
        </p:blipFill>
        <p:spPr>
          <a:xfrm>
            <a:off x="3219531" y="242537"/>
            <a:ext cx="10070400" cy="5039997"/>
          </a:xfrm>
          <a:prstGeom prst="rect">
            <a:avLst/>
          </a:prstGeom>
          <a:noFill/>
          <a:ln w="9525" cap="flat" cmpd="sng">
            <a:noFill/>
            <a:prstDash val="solid"/>
            <a:miter/>
          </a:ln>
        </p:spPr>
      </p:pic>
      <p:sp>
        <p:nvSpPr>
          <p:cNvPr id="1222" name="矩形"/>
          <p:cNvSpPr>
            <a:spLocks/>
          </p:cNvSpPr>
          <p:nvPr/>
        </p:nvSpPr>
        <p:spPr>
          <a:xfrm>
            <a:off x="3210401" y="2166306"/>
            <a:ext cx="8953563"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《时事报告》是中共中央宣传部主管的时政月刊，是广大党员干部以及宣传、教育工作者认识、把握国内外形势发展变化、做好宣传教育工作的必备学习资料。</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供各级领导干部讲形势、作报告，大中专院校和中学思想政治课教师讲授形势与政策课和时事课，参加公务员考试、遴选、公选以及关心国内外形势的读者使用。</a:t>
            </a:r>
          </a:p>
        </p:txBody>
      </p:sp>
      <p:pic>
        <p:nvPicPr>
          <p:cNvPr id="1223"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699744940"/>
      </p:ext>
    </p:extLst>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231"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32"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35" name="组合"/>
          <p:cNvGrpSpPr>
            <a:grpSpLocks/>
          </p:cNvGrpSpPr>
          <p:nvPr/>
        </p:nvGrpSpPr>
        <p:grpSpPr>
          <a:xfrm>
            <a:off x="361955" y="-4761"/>
            <a:ext cx="2070099" cy="1585912"/>
            <a:chOff x="361955" y="-4761"/>
            <a:chExt cx="2070099" cy="1585912"/>
          </a:xfrm>
        </p:grpSpPr>
        <p:sp>
          <p:nvSpPr>
            <p:cNvPr id="1233"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34"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36"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237"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238"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39" name="曲线"/>
          <p:cNvSpPr>
            <a:spLocks/>
          </p:cNvSpPr>
          <p:nvPr/>
        </p:nvSpPr>
        <p:spPr>
          <a:xfrm>
            <a:off x="2423587" y="4622800"/>
            <a:ext cx="4701116" cy="2435224"/>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8" y="351"/>
                </a:lnTo>
                <a:lnTo>
                  <a:pt x="20023" y="21597"/>
                </a:lnTo>
                <a:lnTo>
                  <a:pt x="21600" y="21585"/>
                </a:lnTo>
                <a:close/>
              </a:path>
            </a:pathLst>
          </a:custGeom>
          <a:solidFill>
            <a:schemeClr val="tx2"/>
          </a:solidFill>
          <a:ln w="9525" cap="flat" cmpd="sng">
            <a:noFill/>
            <a:prstDash val="solid"/>
            <a:round/>
          </a:ln>
        </p:spPr>
      </p:sp>
      <p:sp>
        <p:nvSpPr>
          <p:cNvPr id="1240" name="曲线"/>
          <p:cNvSpPr>
            <a:spLocks/>
          </p:cNvSpPr>
          <p:nvPr/>
        </p:nvSpPr>
        <p:spPr>
          <a:xfrm>
            <a:off x="2425700" y="4660897"/>
            <a:ext cx="4353984" cy="2392363"/>
          </a:xfrm>
          <a:custGeom>
            <a:avLst/>
            <a:gdLst>
              <a:gd name="T1" fmla="*/ 0 w 21600"/>
              <a:gd name="T2" fmla="*/ 0 h 21600"/>
              <a:gd name="T3" fmla="*/ 21600 w 21600"/>
              <a:gd name="T4" fmla="*/ 21600 h 21600"/>
            </a:gdLst>
            <a:ahLst/>
            <a:cxnLst/>
            <a:rect l="T1" t="T2" r="T3" b="T4"/>
            <a:pathLst>
              <a:path w="21600" h="21600">
                <a:moveTo>
                  <a:pt x="21600" y="21598"/>
                </a:moveTo>
                <a:lnTo>
                  <a:pt x="0" y="0"/>
                </a:lnTo>
                <a:lnTo>
                  <a:pt x="0" y="427"/>
                </a:lnTo>
                <a:lnTo>
                  <a:pt x="19499" y="21598"/>
                </a:lnTo>
                <a:lnTo>
                  <a:pt x="21600" y="21598"/>
                </a:lnTo>
                <a:close/>
              </a:path>
            </a:pathLst>
          </a:custGeom>
          <a:solidFill>
            <a:schemeClr val="accent1"/>
          </a:solidFill>
          <a:ln w="9525" cap="flat" cmpd="sng">
            <a:noFill/>
            <a:prstDash val="solid"/>
            <a:round/>
          </a:ln>
        </p:spPr>
      </p:sp>
      <p:sp>
        <p:nvSpPr>
          <p:cNvPr id="1241" name="曲线"/>
          <p:cNvSpPr>
            <a:spLocks/>
          </p:cNvSpPr>
          <p:nvPr/>
        </p:nvSpPr>
        <p:spPr>
          <a:xfrm>
            <a:off x="2419352" y="4703757"/>
            <a:ext cx="3928530" cy="2344739"/>
          </a:xfrm>
          <a:custGeom>
            <a:avLst/>
            <a:gdLst>
              <a:gd name="T1" fmla="*/ 0 w 21600"/>
              <a:gd name="T2" fmla="*/ 0 h 21600"/>
              <a:gd name="T3" fmla="*/ 21600 w 21600"/>
              <a:gd name="T4" fmla="*/ 21600 h 21600"/>
            </a:gdLst>
            <a:ahLst/>
            <a:cxnLst/>
            <a:rect l="T1" t="T2" r="T3" b="T4"/>
            <a:pathLst>
              <a:path w="21600" h="21600">
                <a:moveTo>
                  <a:pt x="15639" y="21553"/>
                </a:moveTo>
                <a:lnTo>
                  <a:pt x="0" y="1418"/>
                </a:lnTo>
                <a:lnTo>
                  <a:pt x="0" y="0"/>
                </a:lnTo>
                <a:lnTo>
                  <a:pt x="21599" y="21553"/>
                </a:lnTo>
                <a:lnTo>
                  <a:pt x="21504" y="21600"/>
                </a:lnTo>
                <a:lnTo>
                  <a:pt x="15639" y="21553"/>
                </a:lnTo>
                <a:close/>
              </a:path>
            </a:pathLst>
          </a:custGeom>
          <a:solidFill>
            <a:schemeClr val="accent2"/>
          </a:solidFill>
          <a:ln w="9525" cap="flat" cmpd="sng">
            <a:noFill/>
            <a:prstDash val="solid"/>
            <a:round/>
          </a:ln>
        </p:spPr>
      </p:sp>
      <p:sp>
        <p:nvSpPr>
          <p:cNvPr id="1242"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43"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44"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45" name="曲线"/>
          <p:cNvSpPr>
            <a:spLocks/>
          </p:cNvSpPr>
          <p:nvPr/>
        </p:nvSpPr>
        <p:spPr>
          <a:xfrm>
            <a:off x="2415117" y="-9526"/>
            <a:ext cx="9776883" cy="7105650"/>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1"/>
                </a:lnTo>
                <a:lnTo>
                  <a:pt x="10476" y="21600"/>
                </a:lnTo>
                <a:lnTo>
                  <a:pt x="21600" y="21570"/>
                </a:lnTo>
                <a:lnTo>
                  <a:pt x="21571" y="0"/>
                </a:lnTo>
                <a:lnTo>
                  <a:pt x="6937" y="0"/>
                </a:lnTo>
                <a:close/>
              </a:path>
            </a:pathLst>
          </a:custGeom>
          <a:solidFill>
            <a:schemeClr val="bg1"/>
          </a:solidFill>
          <a:ln w="9525" cap="flat" cmpd="sng">
            <a:noFill/>
            <a:prstDash val="solid"/>
            <a:round/>
          </a:ln>
        </p:spPr>
      </p:sp>
      <p:pic>
        <p:nvPicPr>
          <p:cNvPr id="1246" name="图片" descr="中心组学习2.gif"/>
          <p:cNvPicPr>
            <a:picLocks noChangeAspect="1"/>
          </p:cNvPicPr>
          <p:nvPr/>
        </p:nvPicPr>
        <p:blipFill>
          <a:blip r:embed="rId5" cstate="print"/>
          <a:stretch>
            <a:fillRect/>
          </a:stretch>
        </p:blipFill>
        <p:spPr>
          <a:xfrm>
            <a:off x="3193152" y="226707"/>
            <a:ext cx="10075545" cy="5045940"/>
          </a:xfrm>
          <a:prstGeom prst="rect">
            <a:avLst/>
          </a:prstGeom>
          <a:noFill/>
          <a:ln w="9525" cap="flat" cmpd="sng">
            <a:noFill/>
            <a:prstDash val="solid"/>
            <a:miter/>
          </a:ln>
        </p:spPr>
      </p:pic>
      <p:pic>
        <p:nvPicPr>
          <p:cNvPr id="1247"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
        <p:nvSpPr>
          <p:cNvPr id="1248" name="矩形"/>
          <p:cNvSpPr>
            <a:spLocks/>
          </p:cNvSpPr>
          <p:nvPr/>
        </p:nvSpPr>
        <p:spPr>
          <a:xfrm>
            <a:off x="2377914" y="1730851"/>
            <a:ext cx="9814085" cy="3031591"/>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党委中心组学习》是中共中央宣传部主管，为各级党委中心组学习服务的专门刊物，旨在宣传和阐释党的最新理论创新成果，解读党和国家的重大政策及中央领导同志重要指示精神，探讨经济社会发展的重大问题。</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刊物以专题稿件为主，作者为中央和国家机关部委领导、省（区、市）党委政府负责同志和相关领域的权威专家，内容准确权威、系统实用，是党委中心组学习不可多得的材料。</a:t>
            </a:r>
          </a:p>
        </p:txBody>
      </p:sp>
      <p:sp>
        <p:nvSpPr>
          <p:cNvPr id="1249" name="矩形"/>
          <p:cNvSpPr>
            <a:spLocks/>
          </p:cNvSpPr>
          <p:nvPr/>
        </p:nvSpPr>
        <p:spPr>
          <a:xfrm>
            <a:off x="86787" y="4457703"/>
            <a:ext cx="2267308" cy="215900"/>
          </a:xfrm>
          <a:prstGeom prst="rect">
            <a:avLst/>
          </a:prstGeom>
          <a:solidFill>
            <a:schemeClr val="bg2"/>
          </a:solidFill>
          <a:ln w="9525" cap="flat" cmpd="sng">
            <a:noFill/>
            <a:prstDash val="solid"/>
            <a:round/>
          </a:ln>
        </p:spPr>
      </p:sp>
      <p:sp>
        <p:nvSpPr>
          <p:cNvPr id="1250" name="矩形"/>
          <p:cNvSpPr>
            <a:spLocks/>
          </p:cNvSpPr>
          <p:nvPr/>
        </p:nvSpPr>
        <p:spPr>
          <a:xfrm>
            <a:off x="-66675" y="4389441"/>
            <a:ext cx="2686045"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spTree>
    <p:extLst>
      <p:ext uri="{BB962C8B-B14F-4D97-AF65-F5344CB8AC3E}">
        <p14:creationId xmlns:p14="http://schemas.microsoft.com/office/powerpoint/2010/main" val="631326279"/>
      </p:ext>
    </p:extLst>
  </p:cSld>
  <p:clrMapOvr>
    <a:masterClrMapping/>
  </p:clrMapOvr>
  <p:transition spd="slow">
    <p:pull/>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258"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59"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62" name="组合"/>
          <p:cNvGrpSpPr>
            <a:grpSpLocks/>
          </p:cNvGrpSpPr>
          <p:nvPr/>
        </p:nvGrpSpPr>
        <p:grpSpPr>
          <a:xfrm>
            <a:off x="361955" y="-4761"/>
            <a:ext cx="2070099" cy="1585912"/>
            <a:chOff x="361955" y="-4761"/>
            <a:chExt cx="2070099" cy="1585912"/>
          </a:xfrm>
        </p:grpSpPr>
        <p:sp>
          <p:nvSpPr>
            <p:cNvPr id="1260"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61"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63"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264"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265"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66"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267"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268"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269"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70"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71"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72"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273"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274" name="图片" descr="大学生.gif"/>
          <p:cNvPicPr>
            <a:picLocks noChangeAspect="1"/>
          </p:cNvPicPr>
          <p:nvPr/>
        </p:nvPicPr>
        <p:blipFill>
          <a:blip r:embed="rId5" cstate="print"/>
          <a:stretch>
            <a:fillRect/>
          </a:stretch>
        </p:blipFill>
        <p:spPr>
          <a:xfrm>
            <a:off x="3262667" y="199638"/>
            <a:ext cx="10071100" cy="5039484"/>
          </a:xfrm>
          <a:prstGeom prst="rect">
            <a:avLst/>
          </a:prstGeom>
          <a:noFill/>
          <a:ln w="9525" cap="flat" cmpd="sng">
            <a:noFill/>
            <a:prstDash val="solid"/>
            <a:round/>
          </a:ln>
        </p:spPr>
      </p:pic>
      <p:sp>
        <p:nvSpPr>
          <p:cNvPr id="1275" name="矩形"/>
          <p:cNvSpPr>
            <a:spLocks/>
          </p:cNvSpPr>
          <p:nvPr/>
        </p:nvSpPr>
        <p:spPr>
          <a:xfrm>
            <a:off x="2841644" y="2451870"/>
            <a:ext cx="9048813" cy="2277538"/>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32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《时事报告大学生版》是教育部社会科学司和思想政治工作司委托，中共中央宣传部时事报告杂志社编辑出版，专供高校形势与政策课使用的权威教材。连续三年摘得期刊平均期印数全国第一的桂冠。</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每学年两期，于每学期开学前出版。</a:t>
            </a:r>
          </a:p>
        </p:txBody>
      </p:sp>
      <p:sp>
        <p:nvSpPr>
          <p:cNvPr id="1276"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277"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794381290"/>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 name="圆角矩形"/>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233" name="矩形"/>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税收收入量增质优</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11" name="图表 10">
            <a:extLst>
              <a:ext uri="{FF2B5EF4-FFF2-40B4-BE49-F238E27FC236}">
                <a16:creationId xmlns:a16="http://schemas.microsoft.com/office/drawing/2014/main" id="{0CC5ACD0-714A-40C6-89D3-0AA0FE793DD3}"/>
              </a:ext>
            </a:extLst>
          </p:cNvPr>
          <p:cNvGraphicFramePr/>
          <p:nvPr>
            <p:extLst>
              <p:ext uri="{D42A27DB-BD31-4B8C-83A1-F6EECF244321}">
                <p14:modId xmlns:p14="http://schemas.microsoft.com/office/powerpoint/2010/main" val="1944084257"/>
              </p:ext>
            </p:extLst>
          </p:nvPr>
        </p:nvGraphicFramePr>
        <p:xfrm>
          <a:off x="1055300" y="1916790"/>
          <a:ext cx="3312460" cy="4522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图表 25">
            <a:extLst>
              <a:ext uri="{FF2B5EF4-FFF2-40B4-BE49-F238E27FC236}">
                <a16:creationId xmlns:a16="http://schemas.microsoft.com/office/drawing/2014/main" id="{F2AD16E1-9441-4D22-B74E-BA7A0E968184}"/>
              </a:ext>
            </a:extLst>
          </p:cNvPr>
          <p:cNvGraphicFramePr/>
          <p:nvPr>
            <p:extLst>
              <p:ext uri="{D42A27DB-BD31-4B8C-83A1-F6EECF244321}">
                <p14:modId xmlns:p14="http://schemas.microsoft.com/office/powerpoint/2010/main" val="86405129"/>
              </p:ext>
            </p:extLst>
          </p:nvPr>
        </p:nvGraphicFramePr>
        <p:xfrm>
          <a:off x="4391594" y="1916790"/>
          <a:ext cx="3456480" cy="44646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4" name="图表 223">
            <a:extLst>
              <a:ext uri="{FF2B5EF4-FFF2-40B4-BE49-F238E27FC236}">
                <a16:creationId xmlns:a16="http://schemas.microsoft.com/office/drawing/2014/main" id="{E5176C40-A27A-4F47-AD91-8A732993EDDA}"/>
              </a:ext>
            </a:extLst>
          </p:cNvPr>
          <p:cNvGraphicFramePr/>
          <p:nvPr>
            <p:extLst>
              <p:ext uri="{D42A27DB-BD31-4B8C-83A1-F6EECF244321}">
                <p14:modId xmlns:p14="http://schemas.microsoft.com/office/powerpoint/2010/main" val="623128011"/>
              </p:ext>
            </p:extLst>
          </p:nvPr>
        </p:nvGraphicFramePr>
        <p:xfrm>
          <a:off x="7536200" y="1916791"/>
          <a:ext cx="3888540" cy="44646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261217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checkerboard(across)">
                                      <p:cBhvr>
                                        <p:cTn id="7" dur="5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4"/>
                                        </p:tgtEl>
                                        <p:attrNameLst>
                                          <p:attrName>style.visibility</p:attrName>
                                        </p:attrNameLst>
                                      </p:cBhvr>
                                      <p:to>
                                        <p:strVal val="visible"/>
                                      </p:to>
                                    </p:set>
                                    <p:anim calcmode="lin" valueType="num">
                                      <p:cBhvr additive="base">
                                        <p:cTn id="24" dur="500" fill="hold"/>
                                        <p:tgtEl>
                                          <p:spTgt spid="224"/>
                                        </p:tgtEl>
                                        <p:attrNameLst>
                                          <p:attrName>ppt_x</p:attrName>
                                        </p:attrNameLst>
                                      </p:cBhvr>
                                      <p:tavLst>
                                        <p:tav tm="0">
                                          <p:val>
                                            <p:strVal val="#ppt_x"/>
                                          </p:val>
                                        </p:tav>
                                        <p:tav tm="100000">
                                          <p:val>
                                            <p:strVal val="#ppt_x"/>
                                          </p:val>
                                        </p:tav>
                                      </p:tavLst>
                                    </p:anim>
                                    <p:anim calcmode="lin" valueType="num">
                                      <p:cBhvr additive="base">
                                        <p:cTn id="25" dur="500" fill="hold"/>
                                        <p:tgtEl>
                                          <p:spTgt spid="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Graphic spid="11" grpId="0">
        <p:bldAsOne/>
      </p:bldGraphic>
      <p:bldGraphic spid="26" grpId="0">
        <p:bldAsOne/>
      </p:bldGraphic>
      <p:bldGraphic spid="22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285"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86"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89" name="组合"/>
          <p:cNvGrpSpPr>
            <a:grpSpLocks/>
          </p:cNvGrpSpPr>
          <p:nvPr/>
        </p:nvGrpSpPr>
        <p:grpSpPr>
          <a:xfrm>
            <a:off x="361955" y="-4761"/>
            <a:ext cx="2070099" cy="1585912"/>
            <a:chOff x="361955" y="-4761"/>
            <a:chExt cx="2070099" cy="1585912"/>
          </a:xfrm>
        </p:grpSpPr>
        <p:sp>
          <p:nvSpPr>
            <p:cNvPr id="1287"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88"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90"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291"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292"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93"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294"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295"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296"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97"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98"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99"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00"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01" name="图片" descr="zhijiao.gif"/>
          <p:cNvPicPr>
            <a:picLocks noChangeAspect="1"/>
          </p:cNvPicPr>
          <p:nvPr/>
        </p:nvPicPr>
        <p:blipFill>
          <a:blip r:embed="rId5" cstate="print"/>
          <a:stretch>
            <a:fillRect/>
          </a:stretch>
        </p:blipFill>
        <p:spPr>
          <a:xfrm>
            <a:off x="3213122" y="234063"/>
            <a:ext cx="10072137" cy="5039997"/>
          </a:xfrm>
          <a:prstGeom prst="rect">
            <a:avLst/>
          </a:prstGeom>
          <a:noFill/>
          <a:ln w="9525" cap="flat" cmpd="sng">
            <a:noFill/>
            <a:prstDash val="solid"/>
            <a:miter/>
          </a:ln>
        </p:spPr>
      </p:pic>
      <p:sp>
        <p:nvSpPr>
          <p:cNvPr id="1302" name="矩形"/>
          <p:cNvSpPr>
            <a:spLocks/>
          </p:cNvSpPr>
          <p:nvPr/>
        </p:nvSpPr>
        <p:spPr>
          <a:xfrm>
            <a:off x="3198425" y="2425092"/>
            <a:ext cx="8739786"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《时事（职教）》是教育部职业教育与成人教育司委托，中共中央宣传部时事报告杂志社编辑出版的全国中职院校形势与政策教育唯一指定教材。</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《时事（职教）》紧密结合中职院校德育课特点，解读政策、分析形势，帮助学生开拓眼界、提升素质，被誉为“填补时政教育空白的权威教材”。 </a:t>
            </a:r>
          </a:p>
        </p:txBody>
      </p:sp>
      <p:sp>
        <p:nvSpPr>
          <p:cNvPr id="1303"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04"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244184979"/>
      </p:ext>
    </p:extLst>
  </p:cSld>
  <p:clrMapOvr>
    <a:masterClrMapping/>
  </p:clrMapOvr>
  <p:transition spd="slow">
    <p:pull/>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12"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13"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16" name="组合"/>
          <p:cNvGrpSpPr>
            <a:grpSpLocks/>
          </p:cNvGrpSpPr>
          <p:nvPr/>
        </p:nvGrpSpPr>
        <p:grpSpPr>
          <a:xfrm>
            <a:off x="361955" y="-4761"/>
            <a:ext cx="2070099" cy="1585912"/>
            <a:chOff x="361955" y="-4761"/>
            <a:chExt cx="2070099" cy="1585912"/>
          </a:xfrm>
        </p:grpSpPr>
        <p:sp>
          <p:nvSpPr>
            <p:cNvPr id="1314"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15"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17"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318"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319"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320"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321"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322"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323"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324"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325"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326"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27"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28" name="图片" descr="高中.gif"/>
          <p:cNvPicPr>
            <a:picLocks noChangeAspect="1"/>
          </p:cNvPicPr>
          <p:nvPr/>
        </p:nvPicPr>
        <p:blipFill>
          <a:blip r:embed="rId5" cstate="print"/>
          <a:stretch>
            <a:fillRect/>
          </a:stretch>
        </p:blipFill>
        <p:spPr>
          <a:xfrm>
            <a:off x="3215663" y="207739"/>
            <a:ext cx="10071100" cy="5039484"/>
          </a:xfrm>
          <a:prstGeom prst="rect">
            <a:avLst/>
          </a:prstGeom>
          <a:noFill/>
          <a:ln w="9525" cap="flat" cmpd="sng">
            <a:noFill/>
            <a:prstDash val="solid"/>
            <a:round/>
          </a:ln>
        </p:spPr>
      </p:pic>
      <p:sp>
        <p:nvSpPr>
          <p:cNvPr id="1329" name="矩形"/>
          <p:cNvSpPr>
            <a:spLocks/>
          </p:cNvSpPr>
          <p:nvPr/>
        </p:nvSpPr>
        <p:spPr>
          <a:xfrm>
            <a:off x="3238480" y="2438977"/>
            <a:ext cx="8572561"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《时事（高中）》是教育部基础教育司委托，中共中央宣传部时事报告杂志社编辑出版的面向高中生时事教育教学的权威刊物。</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紧密配合高中思想政治课新课标要求，传递中央精神，针对经济社会发展中的热点难点问题，为高中生答疑解惑，是高考时事复习的好帮手。</a:t>
            </a:r>
          </a:p>
        </p:txBody>
      </p:sp>
      <p:sp>
        <p:nvSpPr>
          <p:cNvPr id="1330"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31"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379288426"/>
      </p:ext>
    </p:extLst>
  </p:cSld>
  <p:clrMapOvr>
    <a:masterClrMapping/>
  </p:clrMapOvr>
  <p:transition spd="slow">
    <p:pull/>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39"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40"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43" name="组合"/>
          <p:cNvGrpSpPr>
            <a:grpSpLocks/>
          </p:cNvGrpSpPr>
          <p:nvPr/>
        </p:nvGrpSpPr>
        <p:grpSpPr>
          <a:xfrm>
            <a:off x="361955" y="-4761"/>
            <a:ext cx="2070099" cy="1585912"/>
            <a:chOff x="361955" y="-4761"/>
            <a:chExt cx="2070099" cy="1585912"/>
          </a:xfrm>
        </p:grpSpPr>
        <p:sp>
          <p:nvSpPr>
            <p:cNvPr id="1341"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42"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44"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345"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346"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347"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348"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349"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350"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351"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352"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353"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54"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55" name="图片" descr="初中.gif"/>
          <p:cNvPicPr>
            <a:picLocks noChangeAspect="1"/>
          </p:cNvPicPr>
          <p:nvPr/>
        </p:nvPicPr>
        <p:blipFill>
          <a:blip r:embed="rId5" cstate="print"/>
          <a:stretch>
            <a:fillRect/>
          </a:stretch>
        </p:blipFill>
        <p:spPr>
          <a:xfrm>
            <a:off x="3247327" y="239403"/>
            <a:ext cx="10071100" cy="5039484"/>
          </a:xfrm>
          <a:prstGeom prst="rect">
            <a:avLst/>
          </a:prstGeom>
          <a:noFill/>
          <a:ln w="9525" cap="flat" cmpd="sng">
            <a:noFill/>
            <a:prstDash val="solid"/>
            <a:round/>
          </a:ln>
        </p:spPr>
      </p:pic>
      <p:sp>
        <p:nvSpPr>
          <p:cNvPr id="1356" name="矩形"/>
          <p:cNvSpPr>
            <a:spLocks/>
          </p:cNvSpPr>
          <p:nvPr/>
        </p:nvSpPr>
        <p:spPr>
          <a:xfrm>
            <a:off x="3325129" y="2078128"/>
            <a:ext cx="8866873" cy="3031591"/>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时事（初中）》是教育部基础教育司委托，中共中央宣传部时事报告杂志社编辑出版的面向初中生时事教育教学的权威刊物。</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秉承“通俗精炼透彻”原则，为初中生精解国内外大事和大势，在世界和初中生之间架起桥梁，内容被全国各地中考广泛采用，誉为初中</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《道德与法治》课“动态教材”。</a:t>
            </a:r>
          </a:p>
        </p:txBody>
      </p:sp>
      <p:sp>
        <p:nvSpPr>
          <p:cNvPr id="1357"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58"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557013340"/>
      </p:ext>
    </p:extLst>
  </p:cSld>
  <p:clrMapOvr>
    <a:masterClrMapping/>
  </p:clrMapOvr>
  <p:transition spd="slow">
    <p:pull/>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66"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67"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70" name="组合"/>
          <p:cNvGrpSpPr>
            <a:grpSpLocks/>
          </p:cNvGrpSpPr>
          <p:nvPr/>
        </p:nvGrpSpPr>
        <p:grpSpPr>
          <a:xfrm>
            <a:off x="361955" y="-4761"/>
            <a:ext cx="2070099" cy="1585912"/>
            <a:chOff x="361955" y="-4761"/>
            <a:chExt cx="2070099" cy="1585912"/>
          </a:xfrm>
        </p:grpSpPr>
        <p:sp>
          <p:nvSpPr>
            <p:cNvPr id="1368"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69"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71"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372"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373"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374"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375"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376"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377"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378"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379"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380"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81"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82" name="图片" descr="小学.gif"/>
          <p:cNvPicPr>
            <a:picLocks noChangeAspect="1"/>
          </p:cNvPicPr>
          <p:nvPr/>
        </p:nvPicPr>
        <p:blipFill>
          <a:blip r:embed="rId5" cstate="print"/>
          <a:stretch>
            <a:fillRect/>
          </a:stretch>
        </p:blipFill>
        <p:spPr>
          <a:xfrm>
            <a:off x="3198095" y="243734"/>
            <a:ext cx="10071097" cy="5039484"/>
          </a:xfrm>
          <a:prstGeom prst="rect">
            <a:avLst/>
          </a:prstGeom>
          <a:noFill/>
          <a:ln w="9525" cap="flat" cmpd="sng">
            <a:noFill/>
            <a:prstDash val="solid"/>
            <a:round/>
          </a:ln>
        </p:spPr>
      </p:pic>
      <p:sp>
        <p:nvSpPr>
          <p:cNvPr id="1383" name="矩形"/>
          <p:cNvSpPr>
            <a:spLocks/>
          </p:cNvSpPr>
          <p:nvPr/>
        </p:nvSpPr>
        <p:spPr>
          <a:xfrm>
            <a:off x="3230293" y="2461658"/>
            <a:ext cx="8961707" cy="22005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画刊》以介绍时事为主线，贴近小学生的认知特点，以图文并茂的形式，通俗易懂的文笔，向广大小学生介绍国家改革开放的成就和国内外时事热点，集时政性、知识性、趣味性为一身，为小学生了解时事、开阔眼界、增长知识提供了专门的动态教材。</a:t>
            </a:r>
          </a:p>
        </p:txBody>
      </p:sp>
      <p:sp>
        <p:nvSpPr>
          <p:cNvPr id="1384"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85"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684922464"/>
      </p:ext>
    </p:extLst>
  </p:cSld>
  <p:clrMapOvr>
    <a:masterClrMapping/>
  </p:clrMapOvr>
  <p:transition spd="slow">
    <p:pull/>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93"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94"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97" name="组合"/>
          <p:cNvGrpSpPr>
            <a:grpSpLocks/>
          </p:cNvGrpSpPr>
          <p:nvPr/>
        </p:nvGrpSpPr>
        <p:grpSpPr>
          <a:xfrm>
            <a:off x="361955" y="-4761"/>
            <a:ext cx="2070099" cy="1585912"/>
            <a:chOff x="361955" y="-4761"/>
            <a:chExt cx="2070099" cy="1585912"/>
          </a:xfrm>
        </p:grpSpPr>
        <p:sp>
          <p:nvSpPr>
            <p:cNvPr id="1395"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96"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98"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399"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400"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401"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402"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403"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404"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405"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406"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407"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408"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409" name="图片" descr="谢谢.png"/>
          <p:cNvPicPr>
            <a:picLocks noChangeAspect="1"/>
          </p:cNvPicPr>
          <p:nvPr/>
        </p:nvPicPr>
        <p:blipFill>
          <a:blip r:embed="rId5" cstate="print"/>
          <a:stretch>
            <a:fillRect/>
          </a:stretch>
        </p:blipFill>
        <p:spPr>
          <a:xfrm>
            <a:off x="5334000" y="2214563"/>
            <a:ext cx="1625599" cy="2400300"/>
          </a:xfrm>
          <a:prstGeom prst="rect">
            <a:avLst/>
          </a:prstGeom>
          <a:noFill/>
          <a:ln w="9525" cap="flat" cmpd="sng">
            <a:noFill/>
            <a:prstDash val="solid"/>
            <a:round/>
          </a:ln>
        </p:spPr>
      </p:pic>
      <p:sp>
        <p:nvSpPr>
          <p:cNvPr id="1410"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411"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9352585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44E1DAAC-8077-4502-BDAE-A9E6CF48E048}"/>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D2D7CD1D-65A6-466D-95A2-055A181029E9}"/>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税收收入量增质优</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5" name="图示 4">
            <a:extLst>
              <a:ext uri="{FF2B5EF4-FFF2-40B4-BE49-F238E27FC236}">
                <a16:creationId xmlns:a16="http://schemas.microsoft.com/office/drawing/2014/main" id="{1E14ABEE-1066-42F7-B966-51329CFE8053}"/>
              </a:ext>
            </a:extLst>
          </p:cNvPr>
          <p:cNvGraphicFramePr/>
          <p:nvPr>
            <p:extLst>
              <p:ext uri="{D42A27DB-BD31-4B8C-83A1-F6EECF244321}">
                <p14:modId xmlns:p14="http://schemas.microsoft.com/office/powerpoint/2010/main" val="1299139178"/>
              </p:ext>
            </p:extLst>
          </p:nvPr>
        </p:nvGraphicFramePr>
        <p:xfrm>
          <a:off x="2032000" y="1871763"/>
          <a:ext cx="8128000" cy="4810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330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CFA097FE-D170-43EB-A143-AEB6D52C92EE}"/>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F2FCD0DD-0C5A-4217-B59E-DB33E1A2E3CE}"/>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税制改革稳步前行</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7" name="图示 6">
            <a:extLst>
              <a:ext uri="{FF2B5EF4-FFF2-40B4-BE49-F238E27FC236}">
                <a16:creationId xmlns:a16="http://schemas.microsoft.com/office/drawing/2014/main" id="{360F0965-67F5-43A6-AF64-625F1AEFD627}"/>
              </a:ext>
            </a:extLst>
          </p:cNvPr>
          <p:cNvGraphicFramePr/>
          <p:nvPr>
            <p:extLst>
              <p:ext uri="{D42A27DB-BD31-4B8C-83A1-F6EECF244321}">
                <p14:modId xmlns:p14="http://schemas.microsoft.com/office/powerpoint/2010/main" val="3510764329"/>
              </p:ext>
            </p:extLst>
          </p:nvPr>
        </p:nvGraphicFramePr>
        <p:xfrm>
          <a:off x="2533232" y="62061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783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ABBFA1CF-4BE9-4128-9779-634B8F487833}"/>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E17BF451-19BA-4F07-9839-E78A8A47ED36}"/>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税制改革稳步前行</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9" name="矩形">
            <a:extLst>
              <a:ext uri="{FF2B5EF4-FFF2-40B4-BE49-F238E27FC236}">
                <a16:creationId xmlns:a16="http://schemas.microsoft.com/office/drawing/2014/main" id="{5ACB95E2-CC75-400D-A5E7-2EA3D6510716}"/>
              </a:ext>
            </a:extLst>
          </p:cNvPr>
          <p:cNvSpPr>
            <a:spLocks/>
          </p:cNvSpPr>
          <p:nvPr/>
        </p:nvSpPr>
        <p:spPr>
          <a:xfrm>
            <a:off x="1940432" y="2040444"/>
            <a:ext cx="2067278" cy="523218"/>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sz="1600" b="1" kern="0" dirty="0">
                <a:solidFill>
                  <a:srgbClr val="FFFFFF"/>
                </a:solidFill>
                <a:effectLst>
                  <a:outerShdw blurRad="38100" dist="38100" dir="2700000" algn="tl">
                    <a:srgbClr val="000000">
                      <a:alpha val="43000"/>
                    </a:srgbClr>
                  </a:outerShdw>
                </a:effectLst>
                <a:latin typeface="Century Gothic" charset="0"/>
                <a:cs typeface="等线" charset="0"/>
              </a:rPr>
              <a:t>1980</a:t>
            </a:r>
            <a:r>
              <a:rPr lang="zh-CN" altLang="en-US" sz="1600" b="1" kern="0" dirty="0">
                <a:solidFill>
                  <a:srgbClr val="FFFFFF"/>
                </a:solidFill>
                <a:effectLst>
                  <a:outerShdw blurRad="38100" dist="38100" dir="2700000" algn="tl">
                    <a:srgbClr val="000000">
                      <a:alpha val="43000"/>
                    </a:srgbClr>
                  </a:outerShdw>
                </a:effectLst>
                <a:latin typeface="Century Gothic" charset="0"/>
                <a:cs typeface="等线" charset="0"/>
              </a:rPr>
              <a:t>年</a:t>
            </a:r>
            <a:r>
              <a:rPr lang="en-US" altLang="zh-CN" sz="1600" b="1" kern="0" dirty="0">
                <a:solidFill>
                  <a:srgbClr val="FFFFFF"/>
                </a:solidFill>
                <a:effectLst>
                  <a:outerShdw blurRad="38100" dist="38100" dir="2700000" algn="tl">
                    <a:srgbClr val="000000">
                      <a:alpha val="43000"/>
                    </a:srgbClr>
                  </a:outerShdw>
                </a:effectLst>
                <a:latin typeface="Century Gothic" charset="0"/>
                <a:cs typeface="等线" charset="0"/>
              </a:rPr>
              <a:t>9</a:t>
            </a:r>
            <a:r>
              <a:rPr lang="zh-CN" altLang="en-US" sz="1600" b="1" kern="0" dirty="0">
                <a:solidFill>
                  <a:srgbClr val="FFFFFF"/>
                </a:solidFill>
                <a:effectLst>
                  <a:outerShdw blurRad="38100" dist="38100" dir="2700000" algn="tl">
                    <a:srgbClr val="000000">
                      <a:alpha val="43000"/>
                    </a:srgbClr>
                  </a:outerShdw>
                </a:effectLst>
                <a:latin typeface="Century Gothic" charset="0"/>
                <a:cs typeface="等线" charset="0"/>
              </a:rPr>
              <a:t>月到</a:t>
            </a:r>
            <a:r>
              <a:rPr lang="en-US" altLang="zh-CN" sz="1600" b="1" kern="0" dirty="0">
                <a:solidFill>
                  <a:srgbClr val="FFFFFF"/>
                </a:solidFill>
                <a:effectLst>
                  <a:outerShdw blurRad="38100" dist="38100" dir="2700000" algn="tl">
                    <a:srgbClr val="000000">
                      <a:alpha val="43000"/>
                    </a:srgbClr>
                  </a:outerShdw>
                </a:effectLst>
                <a:latin typeface="Century Gothic" charset="0"/>
                <a:cs typeface="等线" charset="0"/>
              </a:rPr>
              <a:t>1981</a:t>
            </a:r>
            <a:r>
              <a:rPr lang="zh-CN" altLang="en-US" sz="1600" b="1" kern="0" dirty="0">
                <a:solidFill>
                  <a:srgbClr val="FFFFFF"/>
                </a:solidFill>
                <a:effectLst>
                  <a:outerShdw blurRad="38100" dist="38100" dir="2700000" algn="tl">
                    <a:srgbClr val="000000">
                      <a:alpha val="43000"/>
                    </a:srgbClr>
                  </a:outerShdw>
                </a:effectLst>
                <a:latin typeface="Century Gothic" charset="0"/>
                <a:cs typeface="等线" charset="0"/>
              </a:rPr>
              <a:t>年</a:t>
            </a:r>
            <a:r>
              <a:rPr lang="en-US" altLang="zh-CN" sz="1600" b="1" kern="0" dirty="0">
                <a:solidFill>
                  <a:srgbClr val="FFFFFF"/>
                </a:solidFill>
                <a:effectLst>
                  <a:outerShdw blurRad="38100" dist="38100" dir="2700000" algn="tl">
                    <a:srgbClr val="000000">
                      <a:alpha val="43000"/>
                    </a:srgbClr>
                  </a:outerShdw>
                </a:effectLst>
                <a:latin typeface="Century Gothic" charset="0"/>
                <a:cs typeface="等线" charset="0"/>
              </a:rPr>
              <a:t>12</a:t>
            </a:r>
            <a:r>
              <a:rPr lang="zh-CN" altLang="en-US" sz="1600" b="1" kern="0" dirty="0">
                <a:solidFill>
                  <a:srgbClr val="FFFFFF"/>
                </a:solidFill>
                <a:effectLst>
                  <a:outerShdw blurRad="38100" dist="38100" dir="2700000" algn="tl">
                    <a:srgbClr val="000000">
                      <a:alpha val="43000"/>
                    </a:srgbClr>
                  </a:outerShdw>
                </a:effectLst>
                <a:latin typeface="Century Gothic" charset="0"/>
                <a:cs typeface="等线" charset="0"/>
              </a:rPr>
              <a:t>月</a:t>
            </a:r>
            <a:endParaRPr lang="zh-CN" altLang="en-US" sz="1600"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0" name="矩形 9">
            <a:extLst>
              <a:ext uri="{FF2B5EF4-FFF2-40B4-BE49-F238E27FC236}">
                <a16:creationId xmlns:a16="http://schemas.microsoft.com/office/drawing/2014/main" id="{DCA8076E-D8EC-4636-8358-8715A37922BF}"/>
              </a:ext>
            </a:extLst>
          </p:cNvPr>
          <p:cNvSpPr/>
          <p:nvPr/>
        </p:nvSpPr>
        <p:spPr>
          <a:xfrm>
            <a:off x="5589742" y="2040444"/>
            <a:ext cx="4134465" cy="523220"/>
          </a:xfrm>
          <a:prstGeom prst="rect">
            <a:avLst/>
          </a:prstGeom>
          <a:noFill/>
        </p:spPr>
        <p:txBody>
          <a:bodyPr wrap="none" lIns="91440" tIns="45720" rIns="91440" bIns="45720">
            <a:spAutoFit/>
          </a:bodyPr>
          <a:lstStyle/>
          <a:p>
            <a:pPr algn="ctr"/>
            <a:r>
              <a:rPr lang="zh-CN" altLang="en-US" sz="2800" b="1" dirty="0">
                <a:ln w="22225">
                  <a:solidFill>
                    <a:schemeClr val="accent2"/>
                  </a:solidFill>
                  <a:prstDash val="solid"/>
                </a:ln>
                <a:solidFill>
                  <a:schemeClr val="accent2">
                    <a:lumMod val="40000"/>
                    <a:lumOff val="60000"/>
                  </a:schemeClr>
                </a:solidFill>
              </a:rPr>
              <a:t>初步形成了涉外税收制度</a:t>
            </a:r>
            <a:endParaRPr lang="zh-CN" altLang="en-US" sz="2800" b="1" cap="none" spc="0" dirty="0">
              <a:ln w="22225">
                <a:solidFill>
                  <a:schemeClr val="accent2"/>
                </a:solidFill>
                <a:prstDash val="solid"/>
              </a:ln>
              <a:solidFill>
                <a:schemeClr val="accent2">
                  <a:lumMod val="40000"/>
                  <a:lumOff val="60000"/>
                </a:schemeClr>
              </a:solidFill>
              <a:effectLst/>
            </a:endParaRPr>
          </a:p>
        </p:txBody>
      </p:sp>
      <p:sp>
        <p:nvSpPr>
          <p:cNvPr id="11" name="双波形 10">
            <a:extLst>
              <a:ext uri="{FF2B5EF4-FFF2-40B4-BE49-F238E27FC236}">
                <a16:creationId xmlns:a16="http://schemas.microsoft.com/office/drawing/2014/main" id="{AE14E625-A1EC-4C25-B95A-79008ABE5EEF}"/>
              </a:ext>
            </a:extLst>
          </p:cNvPr>
          <p:cNvSpPr/>
          <p:nvPr/>
        </p:nvSpPr>
        <p:spPr>
          <a:xfrm>
            <a:off x="4367760" y="2194038"/>
            <a:ext cx="576080" cy="21603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a:extLst>
              <a:ext uri="{FF2B5EF4-FFF2-40B4-BE49-F238E27FC236}">
                <a16:creationId xmlns:a16="http://schemas.microsoft.com/office/drawing/2014/main" id="{4050C132-979F-4E10-B5C8-6969FE1EFA17}"/>
              </a:ext>
            </a:extLst>
          </p:cNvPr>
          <p:cNvSpPr>
            <a:spLocks/>
          </p:cNvSpPr>
          <p:nvPr/>
        </p:nvSpPr>
        <p:spPr>
          <a:xfrm>
            <a:off x="1953137" y="2710422"/>
            <a:ext cx="2067278" cy="523218"/>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b="1" kern="0" dirty="0">
                <a:solidFill>
                  <a:srgbClr val="FFFFFF"/>
                </a:solidFill>
                <a:effectLst>
                  <a:outerShdw blurRad="38100" dist="38100" dir="2700000" algn="tl">
                    <a:srgbClr val="000000">
                      <a:alpha val="43000"/>
                    </a:srgbClr>
                  </a:outerShdw>
                </a:effectLst>
                <a:latin typeface="Century Gothic" charset="0"/>
                <a:cs typeface="等线" charset="0"/>
              </a:rPr>
              <a:t>1983 </a:t>
            </a:r>
            <a:r>
              <a:rPr lang="zh-CN" altLang="en-US" b="1" kern="0" dirty="0">
                <a:solidFill>
                  <a:srgbClr val="FFFFFF"/>
                </a:solidFill>
                <a:effectLst>
                  <a:outerShdw blurRad="38100" dist="38100" dir="2700000" algn="tl">
                    <a:srgbClr val="000000">
                      <a:alpha val="43000"/>
                    </a:srgbClr>
                  </a:outerShdw>
                </a:effectLst>
                <a:latin typeface="Century Gothic" charset="0"/>
                <a:cs typeface="等线" charset="0"/>
              </a:rPr>
              <a:t>年</a:t>
            </a:r>
            <a:endParaRPr lang="zh-CN" altLang="en-US"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4" name="双波形 13">
            <a:extLst>
              <a:ext uri="{FF2B5EF4-FFF2-40B4-BE49-F238E27FC236}">
                <a16:creationId xmlns:a16="http://schemas.microsoft.com/office/drawing/2014/main" id="{C0B00ACA-9760-4382-A692-C4870432A1FE}"/>
              </a:ext>
            </a:extLst>
          </p:cNvPr>
          <p:cNvSpPr/>
          <p:nvPr/>
        </p:nvSpPr>
        <p:spPr>
          <a:xfrm>
            <a:off x="4345137" y="2864016"/>
            <a:ext cx="576080" cy="21603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DEE5B8F0-B51F-443E-BE7A-19F87BA34142}"/>
              </a:ext>
            </a:extLst>
          </p:cNvPr>
          <p:cNvSpPr/>
          <p:nvPr/>
        </p:nvSpPr>
        <p:spPr>
          <a:xfrm>
            <a:off x="4799820" y="4023243"/>
            <a:ext cx="5969426" cy="523220"/>
          </a:xfrm>
          <a:prstGeom prst="rect">
            <a:avLst/>
          </a:prstGeom>
          <a:noFill/>
        </p:spPr>
        <p:txBody>
          <a:bodyPr wrap="square" lIns="91440" tIns="45720" rIns="91440" bIns="45720">
            <a:spAutoFit/>
          </a:bodyPr>
          <a:lstStyle/>
          <a:p>
            <a:pPr algn="ctr"/>
            <a:r>
              <a:rPr lang="zh-CN" altLang="en-US" sz="2800" b="1" dirty="0">
                <a:ln w="22225">
                  <a:solidFill>
                    <a:schemeClr val="accent2"/>
                  </a:solidFill>
                  <a:prstDash val="solid"/>
                </a:ln>
                <a:solidFill>
                  <a:schemeClr val="accent2">
                    <a:lumMod val="40000"/>
                    <a:lumOff val="60000"/>
                  </a:schemeClr>
                </a:solidFill>
              </a:rPr>
              <a:t>简税制、宽税基、低税率、严征管</a:t>
            </a:r>
            <a:endParaRPr lang="zh-CN" altLang="en-US" sz="2800" b="1" cap="none" spc="0" dirty="0">
              <a:ln w="22225">
                <a:solidFill>
                  <a:schemeClr val="accent2"/>
                </a:solidFill>
                <a:prstDash val="solid"/>
              </a:ln>
              <a:solidFill>
                <a:schemeClr val="accent2">
                  <a:lumMod val="40000"/>
                  <a:lumOff val="60000"/>
                </a:schemeClr>
              </a:solidFill>
              <a:effectLst/>
            </a:endParaRPr>
          </a:p>
        </p:txBody>
      </p:sp>
      <p:sp>
        <p:nvSpPr>
          <p:cNvPr id="16" name="矩形">
            <a:extLst>
              <a:ext uri="{FF2B5EF4-FFF2-40B4-BE49-F238E27FC236}">
                <a16:creationId xmlns:a16="http://schemas.microsoft.com/office/drawing/2014/main" id="{D5D55D15-39C0-42A5-A290-A2EDEABB1DB7}"/>
              </a:ext>
            </a:extLst>
          </p:cNvPr>
          <p:cNvSpPr>
            <a:spLocks/>
          </p:cNvSpPr>
          <p:nvPr/>
        </p:nvSpPr>
        <p:spPr>
          <a:xfrm>
            <a:off x="1940432" y="3429000"/>
            <a:ext cx="2067278" cy="523218"/>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b="1" kern="0" dirty="0">
                <a:solidFill>
                  <a:srgbClr val="FFFFFF"/>
                </a:solidFill>
                <a:effectLst>
                  <a:outerShdw blurRad="38100" dist="38100" dir="2700000" algn="tl">
                    <a:srgbClr val="000000">
                      <a:alpha val="43000"/>
                    </a:srgbClr>
                  </a:outerShdw>
                </a:effectLst>
                <a:latin typeface="Century Gothic" charset="0"/>
                <a:cs typeface="等线" charset="0"/>
              </a:rPr>
              <a:t>1994</a:t>
            </a:r>
            <a:r>
              <a:rPr lang="zh-CN" altLang="en-US" b="1" kern="0" dirty="0">
                <a:solidFill>
                  <a:srgbClr val="FFFFFF"/>
                </a:solidFill>
                <a:effectLst>
                  <a:outerShdw blurRad="38100" dist="38100" dir="2700000" algn="tl">
                    <a:srgbClr val="000000">
                      <a:alpha val="43000"/>
                    </a:srgbClr>
                  </a:outerShdw>
                </a:effectLst>
                <a:latin typeface="Century Gothic" charset="0"/>
                <a:cs typeface="等线" charset="0"/>
              </a:rPr>
              <a:t>年</a:t>
            </a:r>
            <a:endParaRPr lang="zh-CN" altLang="en-US"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17" name="双波形 16">
            <a:extLst>
              <a:ext uri="{FF2B5EF4-FFF2-40B4-BE49-F238E27FC236}">
                <a16:creationId xmlns:a16="http://schemas.microsoft.com/office/drawing/2014/main" id="{3B4CBC75-F0A3-42A8-905C-F1CB23B4CF74}"/>
              </a:ext>
            </a:extLst>
          </p:cNvPr>
          <p:cNvSpPr/>
          <p:nvPr/>
        </p:nvSpPr>
        <p:spPr>
          <a:xfrm>
            <a:off x="4367760" y="3589711"/>
            <a:ext cx="576080" cy="21603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55CF94AC-791C-4127-A280-5D45F3E31747}"/>
              </a:ext>
            </a:extLst>
          </p:cNvPr>
          <p:cNvSpPr/>
          <p:nvPr/>
        </p:nvSpPr>
        <p:spPr>
          <a:xfrm>
            <a:off x="5245939" y="2661103"/>
            <a:ext cx="4209173" cy="523220"/>
          </a:xfrm>
          <a:prstGeom prst="rect">
            <a:avLst/>
          </a:prstGeom>
          <a:noFill/>
        </p:spPr>
        <p:txBody>
          <a:bodyPr wrap="square" lIns="91440" tIns="45720" rIns="91440" bIns="45720">
            <a:spAutoFit/>
          </a:bodyPr>
          <a:lstStyle/>
          <a:p>
            <a:pPr algn="ctr"/>
            <a:r>
              <a:rPr lang="zh-CN" altLang="en-US" sz="2800" b="1" dirty="0">
                <a:ln w="22225">
                  <a:solidFill>
                    <a:schemeClr val="accent2"/>
                  </a:solidFill>
                  <a:prstDash val="solid"/>
                </a:ln>
                <a:solidFill>
                  <a:schemeClr val="accent2">
                    <a:lumMod val="40000"/>
                    <a:lumOff val="60000"/>
                  </a:schemeClr>
                </a:solidFill>
              </a:rPr>
              <a:t>国营企业“利改税”</a:t>
            </a:r>
            <a:endParaRPr lang="zh-CN" altLang="en-US" sz="2800" b="1" cap="none" spc="0" dirty="0">
              <a:ln w="22225">
                <a:solidFill>
                  <a:schemeClr val="accent2"/>
                </a:solidFill>
                <a:prstDash val="solid"/>
              </a:ln>
              <a:solidFill>
                <a:schemeClr val="accent2">
                  <a:lumMod val="40000"/>
                  <a:lumOff val="60000"/>
                </a:schemeClr>
              </a:solidFill>
              <a:effectLst/>
            </a:endParaRPr>
          </a:p>
        </p:txBody>
      </p:sp>
      <p:sp>
        <p:nvSpPr>
          <p:cNvPr id="19" name="矩形">
            <a:extLst>
              <a:ext uri="{FF2B5EF4-FFF2-40B4-BE49-F238E27FC236}">
                <a16:creationId xmlns:a16="http://schemas.microsoft.com/office/drawing/2014/main" id="{501AC8FA-A60B-4EEA-8C27-A2541F5E838E}"/>
              </a:ext>
            </a:extLst>
          </p:cNvPr>
          <p:cNvSpPr>
            <a:spLocks/>
          </p:cNvSpPr>
          <p:nvPr/>
        </p:nvSpPr>
        <p:spPr>
          <a:xfrm>
            <a:off x="1908539" y="4098247"/>
            <a:ext cx="2067278" cy="523218"/>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b="1" kern="0" dirty="0">
                <a:solidFill>
                  <a:srgbClr val="FFFFFF"/>
                </a:solidFill>
                <a:effectLst>
                  <a:outerShdw blurRad="38100" dist="38100" dir="2700000" algn="tl">
                    <a:srgbClr val="000000">
                      <a:alpha val="43000"/>
                    </a:srgbClr>
                  </a:outerShdw>
                </a:effectLst>
                <a:latin typeface="Century Gothic" charset="0"/>
                <a:cs typeface="等线" charset="0"/>
              </a:rPr>
              <a:t>2003</a:t>
            </a:r>
            <a:r>
              <a:rPr lang="zh-CN" altLang="en-US" b="1" kern="0" dirty="0">
                <a:solidFill>
                  <a:srgbClr val="FFFFFF"/>
                </a:solidFill>
                <a:effectLst>
                  <a:outerShdw blurRad="38100" dist="38100" dir="2700000" algn="tl">
                    <a:srgbClr val="000000">
                      <a:alpha val="43000"/>
                    </a:srgbClr>
                  </a:outerShdw>
                </a:effectLst>
                <a:latin typeface="Century Gothic" charset="0"/>
                <a:cs typeface="等线" charset="0"/>
              </a:rPr>
              <a:t>年</a:t>
            </a:r>
            <a:endParaRPr lang="zh-CN" altLang="en-US"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20" name="双波形 19">
            <a:extLst>
              <a:ext uri="{FF2B5EF4-FFF2-40B4-BE49-F238E27FC236}">
                <a16:creationId xmlns:a16="http://schemas.microsoft.com/office/drawing/2014/main" id="{7193F240-F1D4-4409-B648-C9CE8EB3C868}"/>
              </a:ext>
            </a:extLst>
          </p:cNvPr>
          <p:cNvSpPr/>
          <p:nvPr/>
        </p:nvSpPr>
        <p:spPr>
          <a:xfrm>
            <a:off x="4376519" y="4231903"/>
            <a:ext cx="576080" cy="21603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B5619682-9CE4-4A1E-A1DA-35EFD6858DD2}"/>
              </a:ext>
            </a:extLst>
          </p:cNvPr>
          <p:cNvSpPr/>
          <p:nvPr/>
        </p:nvSpPr>
        <p:spPr>
          <a:xfrm>
            <a:off x="5589742" y="3367443"/>
            <a:ext cx="4134465" cy="523220"/>
          </a:xfrm>
          <a:prstGeom prst="rect">
            <a:avLst/>
          </a:prstGeom>
          <a:noFill/>
        </p:spPr>
        <p:txBody>
          <a:bodyPr wrap="square" lIns="91440" tIns="45720" rIns="91440" bIns="45720">
            <a:spAutoFit/>
          </a:bodyPr>
          <a:lstStyle/>
          <a:p>
            <a:pPr algn="ctr"/>
            <a:r>
              <a:rPr lang="zh-CN" altLang="en-US" sz="2800" b="1" dirty="0">
                <a:ln w="22225">
                  <a:solidFill>
                    <a:schemeClr val="accent2"/>
                  </a:solidFill>
                  <a:prstDash val="solid"/>
                </a:ln>
                <a:solidFill>
                  <a:schemeClr val="accent2">
                    <a:lumMod val="40000"/>
                    <a:lumOff val="60000"/>
                  </a:schemeClr>
                </a:solidFill>
              </a:rPr>
              <a:t>分税制财政管理体制改革</a:t>
            </a:r>
            <a:endParaRPr lang="zh-CN" altLang="en-US" sz="2800" b="1" cap="none" spc="0" dirty="0">
              <a:ln w="22225">
                <a:solidFill>
                  <a:schemeClr val="accent2"/>
                </a:solidFill>
                <a:prstDash val="solid"/>
              </a:ln>
              <a:solidFill>
                <a:schemeClr val="accent2">
                  <a:lumMod val="40000"/>
                  <a:lumOff val="60000"/>
                </a:schemeClr>
              </a:solidFill>
              <a:effectLst/>
            </a:endParaRPr>
          </a:p>
        </p:txBody>
      </p:sp>
      <p:sp>
        <p:nvSpPr>
          <p:cNvPr id="22" name="矩形">
            <a:extLst>
              <a:ext uri="{FF2B5EF4-FFF2-40B4-BE49-F238E27FC236}">
                <a16:creationId xmlns:a16="http://schemas.microsoft.com/office/drawing/2014/main" id="{B720BB64-95A8-458B-831B-8B5953881ED8}"/>
              </a:ext>
            </a:extLst>
          </p:cNvPr>
          <p:cNvSpPr>
            <a:spLocks/>
          </p:cNvSpPr>
          <p:nvPr/>
        </p:nvSpPr>
        <p:spPr>
          <a:xfrm>
            <a:off x="1877071" y="4758236"/>
            <a:ext cx="2067278" cy="523218"/>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b="1" kern="0" dirty="0">
                <a:solidFill>
                  <a:srgbClr val="FFFFFF"/>
                </a:solidFill>
                <a:effectLst>
                  <a:outerShdw blurRad="38100" dist="38100" dir="2700000" algn="tl">
                    <a:srgbClr val="000000">
                      <a:alpha val="43000"/>
                    </a:srgbClr>
                  </a:outerShdw>
                </a:effectLst>
                <a:latin typeface="Century Gothic" charset="0"/>
                <a:cs typeface="等线" charset="0"/>
              </a:rPr>
              <a:t>2007</a:t>
            </a:r>
            <a:r>
              <a:rPr lang="zh-CN" altLang="en-US" b="1" kern="0" dirty="0">
                <a:solidFill>
                  <a:srgbClr val="FFFFFF"/>
                </a:solidFill>
                <a:effectLst>
                  <a:outerShdw blurRad="38100" dist="38100" dir="2700000" algn="tl">
                    <a:srgbClr val="000000">
                      <a:alpha val="43000"/>
                    </a:srgbClr>
                  </a:outerShdw>
                </a:effectLst>
                <a:latin typeface="Century Gothic" charset="0"/>
                <a:cs typeface="等线" charset="0"/>
              </a:rPr>
              <a:t>年</a:t>
            </a:r>
            <a:endParaRPr lang="zh-CN" altLang="en-US"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23" name="矩形">
            <a:extLst>
              <a:ext uri="{FF2B5EF4-FFF2-40B4-BE49-F238E27FC236}">
                <a16:creationId xmlns:a16="http://schemas.microsoft.com/office/drawing/2014/main" id="{1D380073-442E-4D8D-8D34-5C88DE3DA4C9}"/>
              </a:ext>
            </a:extLst>
          </p:cNvPr>
          <p:cNvSpPr>
            <a:spLocks/>
          </p:cNvSpPr>
          <p:nvPr/>
        </p:nvSpPr>
        <p:spPr>
          <a:xfrm>
            <a:off x="1902094" y="5418225"/>
            <a:ext cx="2067278" cy="523218"/>
          </a:xfrm>
          <a:prstGeom prst="rect">
            <a:avLst/>
          </a:prstGeom>
          <a:gradFill rotWithShape="1">
            <a:gsLst>
              <a:gs pos="0">
                <a:srgbClr val="DF863F">
                  <a:lumMod val="96000"/>
                  <a:lumOff val="4000"/>
                  <a:alpha val="100000"/>
                </a:srgbClr>
              </a:gs>
              <a:gs pos="100000">
                <a:srgbClr val="DC7D18">
                  <a:lumMod val="94000"/>
                  <a:alpha val="100000"/>
                </a:srgbClr>
              </a:gs>
            </a:gsLst>
            <a:lin ang="5400000" scaled="1"/>
          </a:gradFill>
          <a:ln w="9525" cap="flat" cmpd="sng">
            <a:noFill/>
            <a:prstDash val="solid"/>
            <a:round/>
          </a:ln>
          <a:effectLst>
            <a:outerShdw blurRad="50800" dist="38100" dir="5400000" rotWithShape="0">
              <a:srgbClr val="000000">
                <a:alpha val="59607"/>
              </a:srgbClr>
            </a:outerShdw>
          </a:effectLst>
        </p:spPr>
        <p:txBody>
          <a:bodyPr vert="horz" wrap="square" lIns="91438" tIns="45719" rIns="91438" bIns="45719" anchor="t" anchorCtr="0">
            <a:prstTxWarp prst="textNoShape">
              <a:avLst/>
            </a:prstTxWarp>
          </a:bodyPr>
          <a:lstStyle/>
          <a:p>
            <a:pPr algn="ctr" defTabSz="914273" eaLnBrk="1" fontAlgn="auto" hangingPunct="1"/>
            <a:r>
              <a:rPr lang="en-US" altLang="zh-CN" b="1" kern="0" dirty="0">
                <a:solidFill>
                  <a:srgbClr val="FFFFFF"/>
                </a:solidFill>
                <a:effectLst>
                  <a:outerShdw blurRad="38100" dist="38100" dir="2700000" algn="tl">
                    <a:srgbClr val="000000">
                      <a:alpha val="43000"/>
                    </a:srgbClr>
                  </a:outerShdw>
                </a:effectLst>
                <a:latin typeface="Century Gothic" charset="0"/>
                <a:cs typeface="等线" charset="0"/>
              </a:rPr>
              <a:t>2013</a:t>
            </a:r>
            <a:r>
              <a:rPr lang="zh-CN" altLang="en-US" b="1" kern="0" dirty="0">
                <a:solidFill>
                  <a:srgbClr val="FFFFFF"/>
                </a:solidFill>
                <a:effectLst>
                  <a:outerShdw blurRad="38100" dist="38100" dir="2700000" algn="tl">
                    <a:srgbClr val="000000">
                      <a:alpha val="43000"/>
                    </a:srgbClr>
                  </a:outerShdw>
                </a:effectLst>
                <a:latin typeface="Century Gothic" charset="0"/>
                <a:cs typeface="等线" charset="0"/>
              </a:rPr>
              <a:t>年</a:t>
            </a:r>
            <a:endParaRPr lang="zh-CN" altLang="en-US" b="1" u="none" strike="noStrike" kern="0" cap="none" spc="0" baseline="0" dirty="0">
              <a:solidFill>
                <a:srgbClr val="FFFFFF"/>
              </a:solidFill>
              <a:effectLst>
                <a:outerShdw blurRad="38100" dist="38100" dir="2700000" algn="tl">
                  <a:srgbClr val="000000">
                    <a:alpha val="43000"/>
                  </a:srgbClr>
                </a:outerShdw>
              </a:effectLst>
              <a:latin typeface="Century Gothic" charset="0"/>
              <a:cs typeface="等线" charset="0"/>
            </a:endParaRPr>
          </a:p>
        </p:txBody>
      </p:sp>
      <p:sp>
        <p:nvSpPr>
          <p:cNvPr id="24" name="双波形 23">
            <a:extLst>
              <a:ext uri="{FF2B5EF4-FFF2-40B4-BE49-F238E27FC236}">
                <a16:creationId xmlns:a16="http://schemas.microsoft.com/office/drawing/2014/main" id="{8CEB2C8B-5D73-4B15-B7AF-073730AE31C8}"/>
              </a:ext>
            </a:extLst>
          </p:cNvPr>
          <p:cNvSpPr/>
          <p:nvPr/>
        </p:nvSpPr>
        <p:spPr>
          <a:xfrm>
            <a:off x="4345137" y="4894416"/>
            <a:ext cx="576080" cy="21603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双波形 24">
            <a:extLst>
              <a:ext uri="{FF2B5EF4-FFF2-40B4-BE49-F238E27FC236}">
                <a16:creationId xmlns:a16="http://schemas.microsoft.com/office/drawing/2014/main" id="{EE29C141-5356-4AD2-9C62-736527068D9C}"/>
              </a:ext>
            </a:extLst>
          </p:cNvPr>
          <p:cNvSpPr/>
          <p:nvPr/>
        </p:nvSpPr>
        <p:spPr>
          <a:xfrm>
            <a:off x="4331453" y="5536608"/>
            <a:ext cx="576080" cy="21603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FAB4EA05-FF77-4657-8920-CF015C418892}"/>
              </a:ext>
            </a:extLst>
          </p:cNvPr>
          <p:cNvSpPr/>
          <p:nvPr/>
        </p:nvSpPr>
        <p:spPr>
          <a:xfrm>
            <a:off x="4952943" y="4740821"/>
            <a:ext cx="5969426" cy="523220"/>
          </a:xfrm>
          <a:prstGeom prst="rect">
            <a:avLst/>
          </a:prstGeom>
          <a:noFill/>
        </p:spPr>
        <p:txBody>
          <a:bodyPr wrap="square" lIns="91440" tIns="45720" rIns="91440" bIns="45720">
            <a:spAutoFit/>
          </a:bodyPr>
          <a:lstStyle/>
          <a:p>
            <a:pPr algn="ctr"/>
            <a:r>
              <a:rPr lang="zh-CN" altLang="en-US" sz="2800" b="1" dirty="0">
                <a:ln w="22225">
                  <a:solidFill>
                    <a:schemeClr val="accent2"/>
                  </a:solidFill>
                  <a:prstDash val="solid"/>
                </a:ln>
                <a:solidFill>
                  <a:schemeClr val="accent2">
                    <a:lumMod val="40000"/>
                    <a:lumOff val="60000"/>
                  </a:schemeClr>
                </a:solidFill>
              </a:rPr>
              <a:t>实行有利于科学发展的财税制度</a:t>
            </a:r>
            <a:endParaRPr lang="zh-CN" altLang="en-US" sz="2800" b="1" cap="none" spc="0" dirty="0">
              <a:ln w="22225">
                <a:solidFill>
                  <a:schemeClr val="accent2"/>
                </a:solidFill>
                <a:prstDash val="solid"/>
              </a:ln>
              <a:solidFill>
                <a:schemeClr val="accent2">
                  <a:lumMod val="40000"/>
                  <a:lumOff val="60000"/>
                </a:schemeClr>
              </a:solidFill>
              <a:effectLst/>
            </a:endParaRPr>
          </a:p>
        </p:txBody>
      </p:sp>
      <p:sp>
        <p:nvSpPr>
          <p:cNvPr id="27" name="矩形 26">
            <a:extLst>
              <a:ext uri="{FF2B5EF4-FFF2-40B4-BE49-F238E27FC236}">
                <a16:creationId xmlns:a16="http://schemas.microsoft.com/office/drawing/2014/main" id="{BFF94CFA-789C-418E-ADC9-2A501572FC05}"/>
              </a:ext>
            </a:extLst>
          </p:cNvPr>
          <p:cNvSpPr/>
          <p:nvPr/>
        </p:nvSpPr>
        <p:spPr>
          <a:xfrm>
            <a:off x="4799820" y="5373528"/>
            <a:ext cx="5969426" cy="523220"/>
          </a:xfrm>
          <a:prstGeom prst="rect">
            <a:avLst/>
          </a:prstGeom>
          <a:noFill/>
        </p:spPr>
        <p:txBody>
          <a:bodyPr wrap="square" lIns="91440" tIns="45720" rIns="91440" bIns="45720">
            <a:spAutoFit/>
          </a:bodyPr>
          <a:lstStyle/>
          <a:p>
            <a:pPr algn="ctr"/>
            <a:r>
              <a:rPr lang="zh-CN" altLang="en-US" sz="2800" b="1" dirty="0">
                <a:ln w="22225">
                  <a:solidFill>
                    <a:schemeClr val="accent2"/>
                  </a:solidFill>
                  <a:prstDash val="solid"/>
                </a:ln>
                <a:solidFill>
                  <a:schemeClr val="accent2">
                    <a:lumMod val="40000"/>
                    <a:lumOff val="60000"/>
                  </a:schemeClr>
                </a:solidFill>
              </a:rPr>
              <a:t>作出深化财税体制改革的部署</a:t>
            </a:r>
            <a:endParaRPr lang="zh-CN" altLang="en-US" sz="2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95229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3" grpId="0" animBg="1"/>
      <p:bldP spid="16" grpId="0" animBg="1"/>
      <p:bldP spid="19"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D9BE45E5-7248-47E1-A4BC-F982D076967C}"/>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E7418037-C6DB-45D4-81EE-9034BD1F02D7}"/>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税制改革稳步前行</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6" name="图片 5">
            <a:extLst>
              <a:ext uri="{FF2B5EF4-FFF2-40B4-BE49-F238E27FC236}">
                <a16:creationId xmlns:a16="http://schemas.microsoft.com/office/drawing/2014/main" id="{60BC8DE7-C7B3-4402-AA4D-A7636C85E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80" y="1833270"/>
            <a:ext cx="2952410" cy="3400425"/>
          </a:xfrm>
          <a:prstGeom prst="rect">
            <a:avLst/>
          </a:prstGeom>
        </p:spPr>
      </p:pic>
      <p:pic>
        <p:nvPicPr>
          <p:cNvPr id="8" name="图片 7">
            <a:extLst>
              <a:ext uri="{FF2B5EF4-FFF2-40B4-BE49-F238E27FC236}">
                <a16:creationId xmlns:a16="http://schemas.microsoft.com/office/drawing/2014/main" id="{263722A5-B7E4-441C-A55A-2C4E30CE7F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9795" y="1833270"/>
            <a:ext cx="2952410" cy="3400425"/>
          </a:xfrm>
          <a:prstGeom prst="rect">
            <a:avLst/>
          </a:prstGeom>
        </p:spPr>
      </p:pic>
      <p:pic>
        <p:nvPicPr>
          <p:cNvPr id="10" name="图片 9">
            <a:extLst>
              <a:ext uri="{FF2B5EF4-FFF2-40B4-BE49-F238E27FC236}">
                <a16:creationId xmlns:a16="http://schemas.microsoft.com/office/drawing/2014/main" id="{9F2E4D10-FA4E-46A2-B895-030F59B92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2280" y="1833270"/>
            <a:ext cx="2880400" cy="3400425"/>
          </a:xfrm>
          <a:prstGeom prst="rect">
            <a:avLst/>
          </a:prstGeom>
        </p:spPr>
      </p:pic>
      <p:sp>
        <p:nvSpPr>
          <p:cNvPr id="11" name="矩形 10">
            <a:extLst>
              <a:ext uri="{FF2B5EF4-FFF2-40B4-BE49-F238E27FC236}">
                <a16:creationId xmlns:a16="http://schemas.microsoft.com/office/drawing/2014/main" id="{A8911581-3299-46F5-B02E-371275A6BE76}"/>
              </a:ext>
            </a:extLst>
          </p:cNvPr>
          <p:cNvSpPr/>
          <p:nvPr/>
        </p:nvSpPr>
        <p:spPr>
          <a:xfrm>
            <a:off x="1140990" y="5354205"/>
            <a:ext cx="2492990" cy="400110"/>
          </a:xfrm>
          <a:prstGeom prst="rect">
            <a:avLst/>
          </a:prstGeom>
          <a:noFill/>
        </p:spPr>
        <p:txBody>
          <a:bodyPr wrap="none" lIns="91440" tIns="45720" rIns="91440" bIns="45720">
            <a:spAutoFit/>
          </a:bodyPr>
          <a:lstStyle/>
          <a:p>
            <a:pPr algn="ctr"/>
            <a:r>
              <a:rPr lang="zh-CN" altLang="en-US" sz="2000" b="1" dirty="0">
                <a:ln w="6600">
                  <a:solidFill>
                    <a:schemeClr val="accent2"/>
                  </a:solidFill>
                  <a:prstDash val="solid"/>
                </a:ln>
                <a:solidFill>
                  <a:srgbClr val="FFFFFF"/>
                </a:solidFill>
                <a:effectLst>
                  <a:outerShdw dist="38100" dir="2700000" algn="tl" rotWithShape="0">
                    <a:schemeClr val="accent2"/>
                  </a:outerShdw>
                </a:effectLst>
              </a:rPr>
              <a:t>增值税制度逐步完善</a:t>
            </a:r>
            <a:endParaRPr lang="zh-CN" altLang="en-US" sz="2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矩形 11">
            <a:extLst>
              <a:ext uri="{FF2B5EF4-FFF2-40B4-BE49-F238E27FC236}">
                <a16:creationId xmlns:a16="http://schemas.microsoft.com/office/drawing/2014/main" id="{61794E68-DBF9-408A-AB60-B63B6835363F}"/>
              </a:ext>
            </a:extLst>
          </p:cNvPr>
          <p:cNvSpPr/>
          <p:nvPr/>
        </p:nvSpPr>
        <p:spPr>
          <a:xfrm>
            <a:off x="4208304" y="5354205"/>
            <a:ext cx="3775393" cy="400110"/>
          </a:xfrm>
          <a:prstGeom prst="rect">
            <a:avLst/>
          </a:prstGeom>
          <a:noFill/>
        </p:spPr>
        <p:txBody>
          <a:bodyPr wrap="none" lIns="91440" tIns="45720" rIns="91440" bIns="45720">
            <a:spAutoFit/>
          </a:bodyPr>
          <a:lstStyle/>
          <a:p>
            <a:pPr algn="ctr"/>
            <a:r>
              <a:rPr lang="zh-CN" altLang="en-US" sz="2000" b="1" dirty="0">
                <a:ln w="6600">
                  <a:solidFill>
                    <a:schemeClr val="accent2"/>
                  </a:solidFill>
                  <a:prstDash val="solid"/>
                </a:ln>
                <a:solidFill>
                  <a:srgbClr val="FFFFFF"/>
                </a:solidFill>
                <a:effectLst>
                  <a:outerShdw dist="38100" dir="2700000" algn="tl" rotWithShape="0">
                    <a:schemeClr val="accent2"/>
                  </a:outerShdw>
                </a:effectLst>
              </a:rPr>
              <a:t>个人所得税改革实现突破性进展</a:t>
            </a:r>
            <a:endParaRPr lang="zh-CN" altLang="en-US" sz="2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3" name="矩形 12">
            <a:extLst>
              <a:ext uri="{FF2B5EF4-FFF2-40B4-BE49-F238E27FC236}">
                <a16:creationId xmlns:a16="http://schemas.microsoft.com/office/drawing/2014/main" id="{0A571081-D03C-431A-A009-EDF341EA4E2D}"/>
              </a:ext>
            </a:extLst>
          </p:cNvPr>
          <p:cNvSpPr/>
          <p:nvPr/>
        </p:nvSpPr>
        <p:spPr>
          <a:xfrm>
            <a:off x="8177744" y="5354205"/>
            <a:ext cx="2749471" cy="400110"/>
          </a:xfrm>
          <a:prstGeom prst="rect">
            <a:avLst/>
          </a:prstGeom>
          <a:noFill/>
        </p:spPr>
        <p:txBody>
          <a:bodyPr wrap="none" lIns="91440" tIns="45720" rIns="91440" bIns="45720">
            <a:spAutoFit/>
          </a:bodyPr>
          <a:lstStyle/>
          <a:p>
            <a:pPr algn="ctr"/>
            <a:r>
              <a:rPr lang="zh-CN" altLang="en-US" sz="2000" b="1" dirty="0">
                <a:ln w="6600">
                  <a:solidFill>
                    <a:schemeClr val="accent2"/>
                  </a:solidFill>
                  <a:prstDash val="solid"/>
                </a:ln>
                <a:solidFill>
                  <a:srgbClr val="FFFFFF"/>
                </a:solidFill>
                <a:effectLst>
                  <a:outerShdw dist="38100" dir="2700000" algn="tl" rotWithShape="0">
                    <a:schemeClr val="accent2"/>
                  </a:outerShdw>
                </a:effectLst>
              </a:rPr>
              <a:t>绿色税制体系初步建成</a:t>
            </a:r>
            <a:endParaRPr lang="zh-CN" altLang="en-US" sz="2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57861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186B97B-BB6A-4BC4-8808-6F9AC31BD57F}"/>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FFB3745B-D175-4875-9B1D-4443230FC212}"/>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税制改革稳步前行</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矩形: 圆角 3">
            <a:extLst>
              <a:ext uri="{FF2B5EF4-FFF2-40B4-BE49-F238E27FC236}">
                <a16:creationId xmlns:a16="http://schemas.microsoft.com/office/drawing/2014/main" id="{FC88B4CE-3D68-4D98-82F3-D3AC2410777B}"/>
              </a:ext>
            </a:extLst>
          </p:cNvPr>
          <p:cNvSpPr/>
          <p:nvPr/>
        </p:nvSpPr>
        <p:spPr>
          <a:xfrm>
            <a:off x="1991430" y="1853463"/>
            <a:ext cx="2577340" cy="52321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2012</a:t>
            </a:r>
            <a:r>
              <a:rPr lang="zh-CN" altLang="en-US" dirty="0"/>
              <a:t>年</a:t>
            </a:r>
          </a:p>
        </p:txBody>
      </p:sp>
      <p:sp>
        <p:nvSpPr>
          <p:cNvPr id="5" name="箭头: 左弧形 4">
            <a:extLst>
              <a:ext uri="{FF2B5EF4-FFF2-40B4-BE49-F238E27FC236}">
                <a16:creationId xmlns:a16="http://schemas.microsoft.com/office/drawing/2014/main" id="{A5C7E210-BFCC-4CE8-A75B-8463A0326991}"/>
              </a:ext>
            </a:extLst>
          </p:cNvPr>
          <p:cNvSpPr/>
          <p:nvPr/>
        </p:nvSpPr>
        <p:spPr>
          <a:xfrm>
            <a:off x="1630581" y="2145808"/>
            <a:ext cx="271347" cy="9231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9" name="图示 8">
            <a:extLst>
              <a:ext uri="{FF2B5EF4-FFF2-40B4-BE49-F238E27FC236}">
                <a16:creationId xmlns:a16="http://schemas.microsoft.com/office/drawing/2014/main" id="{50398770-7805-4103-AD50-D5B61A7C5B58}"/>
              </a:ext>
            </a:extLst>
          </p:cNvPr>
          <p:cNvGraphicFramePr/>
          <p:nvPr>
            <p:extLst>
              <p:ext uri="{D42A27DB-BD31-4B8C-83A1-F6EECF244321}">
                <p14:modId xmlns:p14="http://schemas.microsoft.com/office/powerpoint/2010/main" val="1255858514"/>
              </p:ext>
            </p:extLst>
          </p:nvPr>
        </p:nvGraphicFramePr>
        <p:xfrm>
          <a:off x="1254637" y="3068950"/>
          <a:ext cx="3761213" cy="3213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矩形: 圆角 9">
            <a:extLst>
              <a:ext uri="{FF2B5EF4-FFF2-40B4-BE49-F238E27FC236}">
                <a16:creationId xmlns:a16="http://schemas.microsoft.com/office/drawing/2014/main" id="{769B98AE-2CA1-407E-ACA7-7D50599CA17F}"/>
              </a:ext>
            </a:extLst>
          </p:cNvPr>
          <p:cNvSpPr/>
          <p:nvPr/>
        </p:nvSpPr>
        <p:spPr>
          <a:xfrm>
            <a:off x="7320170" y="1833270"/>
            <a:ext cx="2577340" cy="52321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2016</a:t>
            </a:r>
            <a:r>
              <a:rPr lang="zh-CN" altLang="en-US" dirty="0"/>
              <a:t>年</a:t>
            </a:r>
          </a:p>
        </p:txBody>
      </p:sp>
      <p:sp>
        <p:nvSpPr>
          <p:cNvPr id="11" name="箭头: 左弧形 10">
            <a:extLst>
              <a:ext uri="{FF2B5EF4-FFF2-40B4-BE49-F238E27FC236}">
                <a16:creationId xmlns:a16="http://schemas.microsoft.com/office/drawing/2014/main" id="{A2B0397A-CAF3-4063-9A53-DCA571D566BD}"/>
              </a:ext>
            </a:extLst>
          </p:cNvPr>
          <p:cNvSpPr/>
          <p:nvPr/>
        </p:nvSpPr>
        <p:spPr>
          <a:xfrm>
            <a:off x="6888110" y="2094879"/>
            <a:ext cx="271347" cy="9231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12" name="图示 11">
            <a:extLst>
              <a:ext uri="{FF2B5EF4-FFF2-40B4-BE49-F238E27FC236}">
                <a16:creationId xmlns:a16="http://schemas.microsoft.com/office/drawing/2014/main" id="{260A4AF7-0734-4269-990A-F81A97BF81AA}"/>
              </a:ext>
            </a:extLst>
          </p:cNvPr>
          <p:cNvGraphicFramePr/>
          <p:nvPr>
            <p:extLst>
              <p:ext uri="{D42A27DB-BD31-4B8C-83A1-F6EECF244321}">
                <p14:modId xmlns:p14="http://schemas.microsoft.com/office/powerpoint/2010/main" val="1263380301"/>
              </p:ext>
            </p:extLst>
          </p:nvPr>
        </p:nvGraphicFramePr>
        <p:xfrm>
          <a:off x="6728233" y="3068949"/>
          <a:ext cx="3761213" cy="32134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4" name="图片 13">
            <a:extLst>
              <a:ext uri="{FF2B5EF4-FFF2-40B4-BE49-F238E27FC236}">
                <a16:creationId xmlns:a16="http://schemas.microsoft.com/office/drawing/2014/main" id="{C221C353-E24A-4276-96C3-0720C67D0E5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15850" y="3068948"/>
            <a:ext cx="1711547" cy="3213405"/>
          </a:xfrm>
          <a:prstGeom prst="rect">
            <a:avLst/>
          </a:prstGeom>
        </p:spPr>
      </p:pic>
    </p:spTree>
    <p:extLst>
      <p:ext uri="{BB962C8B-B14F-4D97-AF65-F5344CB8AC3E}">
        <p14:creationId xmlns:p14="http://schemas.microsoft.com/office/powerpoint/2010/main" val="380862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2.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3.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4.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5.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DAEDEF"/>
      </a:accent5>
      <a:accent6>
        <a:srgbClr val="2D2D8A"/>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Normal.eit</Template>
  <TotalTime>0</TotalTime>
  <Words>2258</Words>
  <Application>Microsoft Office PowerPoint</Application>
  <PresentationFormat>宽屏</PresentationFormat>
  <Paragraphs>394</Paragraphs>
  <Slides>44</Slides>
  <Notes>16</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44</vt:i4>
      </vt:variant>
    </vt:vector>
  </HeadingPairs>
  <TitlesOfParts>
    <vt:vector size="59" baseType="lpstr">
      <vt:lpstr>等线</vt:lpstr>
      <vt:lpstr>等线 Light</vt:lpstr>
      <vt:lpstr>黑体</vt:lpstr>
      <vt:lpstr>华文楷体</vt:lpstr>
      <vt:lpstr>宋体</vt:lpstr>
      <vt:lpstr>微软雅黑</vt:lpstr>
      <vt:lpstr>新宋体</vt:lpstr>
      <vt:lpstr>Arial</vt:lpstr>
      <vt:lpstr>Calibri</vt:lpstr>
      <vt:lpstr>Century Gothic</vt:lpstr>
      <vt:lpstr>Wingdings 2</vt:lpstr>
      <vt:lpstr>A000120141119A01PPBG</vt:lpstr>
      <vt:lpstr>A000120141119A01PPBG</vt:lpstr>
      <vt:lpstr>A000120141119A01PPBG</vt:lpstr>
      <vt:lpstr>A000120141119A01PPBG</vt:lpstr>
      <vt:lpstr>PowerPoint 演示文稿</vt:lpstr>
      <vt:lpstr>PowerPoint 演示文稿</vt:lpstr>
      <vt:lpstr>一、改革开放40年来税收事业发展取得显著成就，为高质量推进新时代税收现代化奠定了坚实基础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二、改革开放40年来税收改革发展积累的宝贵经验，为高质量推进新时代税收现代化提供了重要启示</vt:lpstr>
      <vt:lpstr>PowerPoint 演示文稿</vt:lpstr>
      <vt:lpstr>PowerPoint 演示文稿</vt:lpstr>
      <vt:lpstr>PowerPoint 演示文稿</vt:lpstr>
      <vt:lpstr>PowerPoint 演示文稿</vt:lpstr>
      <vt:lpstr>PowerPoint 演示文稿</vt:lpstr>
      <vt:lpstr>PowerPoint 演示文稿</vt:lpstr>
      <vt:lpstr>三、坚持以习近平新时代中国特色社会主义思想为指导，开启高质量推进新时代税收现代化新征程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zhai jian</cp:lastModifiedBy>
  <cp:revision>426</cp:revision>
  <dcterms:created xsi:type="dcterms:W3CDTF">2016-05-11T13:49:14Z</dcterms:created>
  <dcterms:modified xsi:type="dcterms:W3CDTF">2019-02-18T02:07:14Z</dcterms:modified>
</cp:coreProperties>
</file>