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jpeg"/>
  <Override PartName="/ppt/media/image4.jpg" ContentType="image/jpeg"/>
  <Override PartName="/ppt/notesSlides/notesSlide3.xml" ContentType="application/vnd.openxmlformats-officedocument.presentationml.notesSlide+xml"/>
  <Override PartName="/ppt/media/image5.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7.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media/image34.jpg" ContentType="image/jpeg"/>
  <Override PartName="/ppt/media/image35.jpg" ContentType="image/jpeg"/>
  <Override PartName="/ppt/notesSlides/notesSlide4.xml" ContentType="application/vnd.openxmlformats-officedocument.presentationml.notesSlide+xml"/>
  <Override PartName="/ppt/media/image36.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8.jpg" ContentType="image/jpeg"/>
  <Override PartName="/ppt/media/image39.jpg" ContentType="image/jpeg"/>
  <Override PartName="/ppt/media/image40.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1.jpg" ContentType="image/jpeg"/>
  <Override PartName="/ppt/media/image42.jpg" ContentType="image/jpeg"/>
  <Override PartName="/ppt/media/image43.jpg" ContentType="image/jpeg"/>
  <Override PartName="/ppt/media/image44.jpg" ContentType="image/jpeg"/>
  <Override PartName="/ppt/media/image46.jpg" ContentType="image/jpeg"/>
  <Override PartName="/ppt/media/image47.jpg" ContentType="image/jpeg"/>
  <Override PartName="/ppt/media/image48.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50.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51.jpg" ContentType="image/jpeg"/>
  <Override PartName="/ppt/media/image52.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53.jpg" ContentType="image/jpeg"/>
  <Override PartName="/ppt/media/image54.jpg" ContentType="image/jpeg"/>
  <Override PartName="/ppt/media/image55.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23" r:id="rId1"/>
    <p:sldMasterId id="2147483935" r:id="rId2"/>
    <p:sldMasterId id="2147483947" r:id="rId3"/>
    <p:sldMasterId id="2147483959" r:id="rId4"/>
  </p:sldMasterIdLst>
  <p:notesMasterIdLst>
    <p:notesMasterId r:id="rId47"/>
  </p:notesMasterIdLst>
  <p:sldIdLst>
    <p:sldId id="257" r:id="rId5"/>
    <p:sldId id="258" r:id="rId6"/>
    <p:sldId id="352" r:id="rId7"/>
    <p:sldId id="353" r:id="rId8"/>
    <p:sldId id="259" r:id="rId9"/>
    <p:sldId id="355" r:id="rId10"/>
    <p:sldId id="357" r:id="rId11"/>
    <p:sldId id="358" r:id="rId12"/>
    <p:sldId id="359" r:id="rId13"/>
    <p:sldId id="360" r:id="rId14"/>
    <p:sldId id="361" r:id="rId15"/>
    <p:sldId id="362" r:id="rId16"/>
    <p:sldId id="363" r:id="rId17"/>
    <p:sldId id="364" r:id="rId18"/>
    <p:sldId id="365" r:id="rId19"/>
    <p:sldId id="366" r:id="rId20"/>
    <p:sldId id="335" r:id="rId21"/>
    <p:sldId id="367" r:id="rId22"/>
    <p:sldId id="368" r:id="rId23"/>
    <p:sldId id="369" r:id="rId24"/>
    <p:sldId id="370" r:id="rId25"/>
    <p:sldId id="371" r:id="rId26"/>
    <p:sldId id="354" r:id="rId27"/>
    <p:sldId id="372" r:id="rId28"/>
    <p:sldId id="374" r:id="rId29"/>
    <p:sldId id="373" r:id="rId30"/>
    <p:sldId id="375" r:id="rId31"/>
    <p:sldId id="377" r:id="rId32"/>
    <p:sldId id="378" r:id="rId33"/>
    <p:sldId id="376" r:id="rId34"/>
    <p:sldId id="379" r:id="rId35"/>
    <p:sldId id="380" r:id="rId36"/>
    <p:sldId id="381" r:id="rId37"/>
    <p:sldId id="312" r:id="rId38"/>
    <p:sldId id="313" r:id="rId39"/>
    <p:sldId id="314" r:id="rId40"/>
    <p:sldId id="315" r:id="rId41"/>
    <p:sldId id="316" r:id="rId42"/>
    <p:sldId id="317" r:id="rId43"/>
    <p:sldId id="318" r:id="rId44"/>
    <p:sldId id="319" r:id="rId45"/>
    <p:sldId id="320" r:id="rId46"/>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7.jpeg"/></Relationships>
</file>

<file path=ppt/diagrams/_rels/data2.xml.rels><?xml version="1.0" encoding="UTF-8" standalone="yes"?>
<Relationships xmlns="http://schemas.openxmlformats.org/package/2006/relationships"><Relationship Id="rId1" Type="http://schemas.openxmlformats.org/officeDocument/2006/relationships/image" Target="../media/image41.jpg"/></Relationships>
</file>

<file path=ppt/diagrams/_rels/data3.xml.rels><?xml version="1.0" encoding="UTF-8" standalone="yes"?>
<Relationships xmlns="http://schemas.openxmlformats.org/package/2006/relationships"><Relationship Id="rId1" Type="http://schemas.openxmlformats.org/officeDocument/2006/relationships/image" Target="../media/image49.png"/></Relationships>
</file>

<file path=ppt/diagrams/_rels/data4.xml.rels><?xml version="1.0" encoding="UTF-8" standalone="yes"?>
<Relationships xmlns="http://schemas.openxmlformats.org/package/2006/relationships"><Relationship Id="rId1" Type="http://schemas.openxmlformats.org/officeDocument/2006/relationships/image" Target="../media/image51.jpg"/></Relationships>
</file>

<file path=ppt/diagrams/_rels/data5.xml.rels><?xml version="1.0" encoding="UTF-8" standalone="yes"?>
<Relationships xmlns="http://schemas.openxmlformats.org/package/2006/relationships"><Relationship Id="rId1" Type="http://schemas.openxmlformats.org/officeDocument/2006/relationships/image" Target="../media/image51.jpg"/></Relationships>
</file>

<file path=ppt/diagrams/_rels/data6.xml.rels><?xml version="1.0" encoding="UTF-8" standalone="yes"?>
<Relationships xmlns="http://schemas.openxmlformats.org/package/2006/relationships"><Relationship Id="rId1" Type="http://schemas.openxmlformats.org/officeDocument/2006/relationships/image" Target="../media/image5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51.jpg"/></Relationships>
</file>

<file path=ppt/diagrams/_rels/drawing6.xml.rels><?xml version="1.0" encoding="UTF-8" standalone="yes"?>
<Relationships xmlns="http://schemas.openxmlformats.org/package/2006/relationships"><Relationship Id="rId1" Type="http://schemas.openxmlformats.org/officeDocument/2006/relationships/image" Target="../media/image51.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302EE-4B57-4EA6-A969-0BC5DE7184FB}" type="doc">
      <dgm:prSet loTypeId="urn:microsoft.com/office/officeart/2005/8/layout/vList3" loCatId="list" qsTypeId="urn:microsoft.com/office/officeart/2005/8/quickstyle/simple1" qsCatId="simple" csTypeId="urn:microsoft.com/office/officeart/2005/8/colors/accent6_2" csCatId="accent6" phldr="1"/>
      <dgm:spPr/>
    </dgm:pt>
    <dgm:pt modelId="{33025D2A-2A52-4BB8-9D61-49104AA5B75A}">
      <dgm:prSet phldrT="[文本]" custT="1"/>
      <dgm:spPr/>
      <dgm:t>
        <a:bodyPr/>
        <a:lstStyle/>
        <a:p>
          <a:r>
            <a:rPr lang="zh-CN" altLang="en-US" sz="1200" dirty="0"/>
            <a:t>有的重视对局部单体建筑的保护，忽视了对古城整体格局、山水城关系、</a:t>
          </a:r>
          <a:endParaRPr lang="en-US" altLang="zh-CN" sz="1200" dirty="0"/>
        </a:p>
        <a:p>
          <a:r>
            <a:rPr lang="zh-CN" altLang="en-US" sz="1200" dirty="0"/>
            <a:t>建筑风貌的保护</a:t>
          </a:r>
        </a:p>
      </dgm:t>
    </dgm:pt>
    <dgm:pt modelId="{0723B700-4E49-43DC-AD46-D5F149EE7380}" type="parTrans" cxnId="{0A4CC57B-6D53-47B5-BB2F-62209DFDB8C3}">
      <dgm:prSet/>
      <dgm:spPr/>
      <dgm:t>
        <a:bodyPr/>
        <a:lstStyle/>
        <a:p>
          <a:endParaRPr lang="zh-CN" altLang="en-US"/>
        </a:p>
      </dgm:t>
    </dgm:pt>
    <dgm:pt modelId="{47C46D4A-15D5-469B-9860-00955F8B89A5}" type="sibTrans" cxnId="{0A4CC57B-6D53-47B5-BB2F-62209DFDB8C3}">
      <dgm:prSet/>
      <dgm:spPr/>
      <dgm:t>
        <a:bodyPr/>
        <a:lstStyle/>
        <a:p>
          <a:endParaRPr lang="zh-CN" altLang="en-US"/>
        </a:p>
      </dgm:t>
    </dgm:pt>
    <dgm:pt modelId="{43468F4A-E257-4A80-96D7-DE9A3CEDA05D}">
      <dgm:prSet phldrT="[文本]" custT="1"/>
      <dgm:spPr/>
      <dgm:t>
        <a:bodyPr/>
        <a:lstStyle/>
        <a:p>
          <a:r>
            <a:rPr lang="zh-CN" sz="1200" dirty="0"/>
            <a:t>有的重视对文物建筑的保护，忽视了大量</a:t>
          </a:r>
          <a:endParaRPr lang="en-US" altLang="zh-CN" sz="1200" dirty="0"/>
        </a:p>
        <a:p>
          <a:r>
            <a:rPr lang="zh-CN" sz="1200" dirty="0"/>
            <a:t>其他历史建筑</a:t>
          </a:r>
          <a:endParaRPr lang="zh-CN" altLang="en-US" sz="1200" dirty="0"/>
        </a:p>
      </dgm:t>
    </dgm:pt>
    <dgm:pt modelId="{5DE763FB-8BB8-4CC8-B12A-7CA340F9EAA1}" type="parTrans" cxnId="{8815C591-925E-49F5-9CA4-377E551E3531}">
      <dgm:prSet/>
      <dgm:spPr/>
      <dgm:t>
        <a:bodyPr/>
        <a:lstStyle/>
        <a:p>
          <a:endParaRPr lang="zh-CN" altLang="en-US"/>
        </a:p>
      </dgm:t>
    </dgm:pt>
    <dgm:pt modelId="{79A01DEA-BB15-4CD7-9ACD-1C48F62329D9}" type="sibTrans" cxnId="{8815C591-925E-49F5-9CA4-377E551E3531}">
      <dgm:prSet/>
      <dgm:spPr/>
      <dgm:t>
        <a:bodyPr/>
        <a:lstStyle/>
        <a:p>
          <a:endParaRPr lang="zh-CN" altLang="en-US"/>
        </a:p>
      </dgm:t>
    </dgm:pt>
    <dgm:pt modelId="{4908D059-4774-4443-9006-A844AE131BFE}">
      <dgm:prSet phldrT="[文本]" custT="1"/>
      <dgm:spPr/>
      <dgm:t>
        <a:bodyPr/>
        <a:lstStyle/>
        <a:p>
          <a:r>
            <a:rPr lang="zh-CN" altLang="en-US" sz="1200" dirty="0"/>
            <a:t>有的重视对古代建筑的保护，忽略了</a:t>
          </a:r>
          <a:endParaRPr lang="en-US" altLang="zh-CN" sz="1200" dirty="0"/>
        </a:p>
        <a:p>
          <a:r>
            <a:rPr lang="zh-CN" altLang="en-US" sz="1200" dirty="0"/>
            <a:t>近代建筑、工业遗产等</a:t>
          </a:r>
        </a:p>
      </dgm:t>
    </dgm:pt>
    <dgm:pt modelId="{062ACB05-3A67-47A6-B629-2A3EE1694969}" type="parTrans" cxnId="{22653CCD-981F-41F1-AD70-6D39DB04A196}">
      <dgm:prSet/>
      <dgm:spPr/>
      <dgm:t>
        <a:bodyPr/>
        <a:lstStyle/>
        <a:p>
          <a:endParaRPr lang="zh-CN" altLang="en-US"/>
        </a:p>
      </dgm:t>
    </dgm:pt>
    <dgm:pt modelId="{0658D72D-21C6-4E1A-83CB-742B1E7CF2D0}" type="sibTrans" cxnId="{22653CCD-981F-41F1-AD70-6D39DB04A196}">
      <dgm:prSet/>
      <dgm:spPr/>
      <dgm:t>
        <a:bodyPr/>
        <a:lstStyle/>
        <a:p>
          <a:endParaRPr lang="zh-CN" altLang="en-US"/>
        </a:p>
      </dgm:t>
    </dgm:pt>
    <dgm:pt modelId="{035D6D85-02DA-4785-B172-F867D79D6854}">
      <dgm:prSet custT="1"/>
      <dgm:spPr/>
      <dgm:t>
        <a:bodyPr/>
        <a:lstStyle/>
        <a:p>
          <a:r>
            <a:rPr lang="zh-CN" altLang="en-US" sz="1200" dirty="0"/>
            <a:t>有的只保护了历史街区和历史建筑，没有延续历史文化， 割裂了与原有社会的关联</a:t>
          </a:r>
        </a:p>
      </dgm:t>
    </dgm:pt>
    <dgm:pt modelId="{7714416B-710E-4FEF-83F5-5CC454A24E54}" type="parTrans" cxnId="{EC4EEDB3-9753-42E3-8968-23FB4C9DEE36}">
      <dgm:prSet/>
      <dgm:spPr/>
      <dgm:t>
        <a:bodyPr/>
        <a:lstStyle/>
        <a:p>
          <a:endParaRPr lang="zh-CN" altLang="en-US"/>
        </a:p>
      </dgm:t>
    </dgm:pt>
    <dgm:pt modelId="{3555C3D3-7B19-4EDB-9477-526CC4A7544C}" type="sibTrans" cxnId="{EC4EEDB3-9753-42E3-8968-23FB4C9DEE36}">
      <dgm:prSet/>
      <dgm:spPr/>
      <dgm:t>
        <a:bodyPr/>
        <a:lstStyle/>
        <a:p>
          <a:endParaRPr lang="zh-CN" altLang="en-US"/>
        </a:p>
      </dgm:t>
    </dgm:pt>
    <dgm:pt modelId="{200429A6-418B-4C2C-97A5-9D28E123FDFE}">
      <dgm:prSet custT="1"/>
      <dgm:spPr/>
      <dgm:t>
        <a:bodyPr/>
        <a:lstStyle/>
        <a:p>
          <a:r>
            <a:rPr lang="zh-CN" altLang="en-US" sz="1200" dirty="0"/>
            <a:t>历史文化名城名镇名村、历史文化街区和历史建筑底数仍然不清，大量遗存尚未纳入保护体系</a:t>
          </a:r>
        </a:p>
      </dgm:t>
    </dgm:pt>
    <dgm:pt modelId="{562A3D1F-8564-4AD2-AFAC-847B3D4BCAF8}" type="parTrans" cxnId="{E7AC91BC-6DDB-4885-9F3D-ECE4F8F5D903}">
      <dgm:prSet/>
      <dgm:spPr/>
      <dgm:t>
        <a:bodyPr/>
        <a:lstStyle/>
        <a:p>
          <a:endParaRPr lang="zh-CN" altLang="en-US"/>
        </a:p>
      </dgm:t>
    </dgm:pt>
    <dgm:pt modelId="{0B97DAE8-5A28-4BD3-9AA7-AC552514460A}" type="sibTrans" cxnId="{E7AC91BC-6DDB-4885-9F3D-ECE4F8F5D903}">
      <dgm:prSet/>
      <dgm:spPr/>
      <dgm:t>
        <a:bodyPr/>
        <a:lstStyle/>
        <a:p>
          <a:endParaRPr lang="zh-CN" altLang="en-US"/>
        </a:p>
      </dgm:t>
    </dgm:pt>
    <dgm:pt modelId="{6B6C59C9-503F-4465-91D0-ED319690CBD7}" type="pres">
      <dgm:prSet presAssocID="{B5D302EE-4B57-4EA6-A969-0BC5DE7184FB}" presName="linearFlow" presStyleCnt="0">
        <dgm:presLayoutVars>
          <dgm:dir/>
          <dgm:resizeHandles val="exact"/>
        </dgm:presLayoutVars>
      </dgm:prSet>
      <dgm:spPr/>
    </dgm:pt>
    <dgm:pt modelId="{EBF52A7A-A090-4A65-9039-7E90DD2D7C8B}" type="pres">
      <dgm:prSet presAssocID="{33025D2A-2A52-4BB8-9D61-49104AA5B75A}" presName="composite" presStyleCnt="0"/>
      <dgm:spPr/>
    </dgm:pt>
    <dgm:pt modelId="{16FC85EA-E121-408D-A25E-95F99A1711F7}" type="pres">
      <dgm:prSet presAssocID="{33025D2A-2A52-4BB8-9D61-49104AA5B75A}"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1279C924-A342-492E-84B3-629EA098968D}" type="pres">
      <dgm:prSet presAssocID="{33025D2A-2A52-4BB8-9D61-49104AA5B75A}" presName="txShp" presStyleLbl="node1" presStyleIdx="0" presStyleCnt="5">
        <dgm:presLayoutVars>
          <dgm:bulletEnabled val="1"/>
        </dgm:presLayoutVars>
      </dgm:prSet>
      <dgm:spPr/>
    </dgm:pt>
    <dgm:pt modelId="{860C8F1A-02B0-42D8-8235-E4979218A70D}" type="pres">
      <dgm:prSet presAssocID="{47C46D4A-15D5-469B-9860-00955F8B89A5}" presName="spacing" presStyleCnt="0"/>
      <dgm:spPr/>
    </dgm:pt>
    <dgm:pt modelId="{2814F4EB-5809-4120-9BF5-77F9C9DF79B3}" type="pres">
      <dgm:prSet presAssocID="{43468F4A-E257-4A80-96D7-DE9A3CEDA05D}" presName="composite" presStyleCnt="0"/>
      <dgm:spPr/>
    </dgm:pt>
    <dgm:pt modelId="{C633A4E3-5967-40D3-B544-89036C2FE717}" type="pres">
      <dgm:prSet presAssocID="{43468F4A-E257-4A80-96D7-DE9A3CEDA05D}"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5861FEC3-2DE7-4F71-BD6C-6ECAE166DC9E}" type="pres">
      <dgm:prSet presAssocID="{43468F4A-E257-4A80-96D7-DE9A3CEDA05D}" presName="txShp" presStyleLbl="node1" presStyleIdx="1" presStyleCnt="5">
        <dgm:presLayoutVars>
          <dgm:bulletEnabled val="1"/>
        </dgm:presLayoutVars>
      </dgm:prSet>
      <dgm:spPr/>
    </dgm:pt>
    <dgm:pt modelId="{C8F3A747-D838-403D-8C47-8057FEC96623}" type="pres">
      <dgm:prSet presAssocID="{79A01DEA-BB15-4CD7-9ACD-1C48F62329D9}" presName="spacing" presStyleCnt="0"/>
      <dgm:spPr/>
    </dgm:pt>
    <dgm:pt modelId="{DF70C293-9545-4770-8D35-E5D00B4311D4}" type="pres">
      <dgm:prSet presAssocID="{4908D059-4774-4443-9006-A844AE131BFE}" presName="composite" presStyleCnt="0"/>
      <dgm:spPr/>
    </dgm:pt>
    <dgm:pt modelId="{9AE6D6AB-E3C7-4FA7-B0A7-1265BF72F4F8}" type="pres">
      <dgm:prSet presAssocID="{4908D059-4774-4443-9006-A844AE131BFE}"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83C9CF7C-36C1-4B3F-8D97-A3AADD276422}" type="pres">
      <dgm:prSet presAssocID="{4908D059-4774-4443-9006-A844AE131BFE}" presName="txShp" presStyleLbl="node1" presStyleIdx="2" presStyleCnt="5">
        <dgm:presLayoutVars>
          <dgm:bulletEnabled val="1"/>
        </dgm:presLayoutVars>
      </dgm:prSet>
      <dgm:spPr/>
    </dgm:pt>
    <dgm:pt modelId="{59C2C84F-08B3-4CCC-B460-5958D42A8ED9}" type="pres">
      <dgm:prSet presAssocID="{0658D72D-21C6-4E1A-83CB-742B1E7CF2D0}" presName="spacing" presStyleCnt="0"/>
      <dgm:spPr/>
    </dgm:pt>
    <dgm:pt modelId="{9DE2817E-D9DD-4191-89E0-C47D34473EB3}" type="pres">
      <dgm:prSet presAssocID="{035D6D85-02DA-4785-B172-F867D79D6854}" presName="composite" presStyleCnt="0"/>
      <dgm:spPr/>
    </dgm:pt>
    <dgm:pt modelId="{6BD6002F-E377-43BA-BF13-FC4125E058C7}" type="pres">
      <dgm:prSet presAssocID="{035D6D85-02DA-4785-B172-F867D79D6854}"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7F7C38A7-2693-4D4A-A491-F79B58D9B56D}" type="pres">
      <dgm:prSet presAssocID="{035D6D85-02DA-4785-B172-F867D79D6854}" presName="txShp" presStyleLbl="node1" presStyleIdx="3" presStyleCnt="5">
        <dgm:presLayoutVars>
          <dgm:bulletEnabled val="1"/>
        </dgm:presLayoutVars>
      </dgm:prSet>
      <dgm:spPr/>
    </dgm:pt>
    <dgm:pt modelId="{77BD4A31-CA65-47CE-9E82-871979F143EF}" type="pres">
      <dgm:prSet presAssocID="{3555C3D3-7B19-4EDB-9477-526CC4A7544C}" presName="spacing" presStyleCnt="0"/>
      <dgm:spPr/>
    </dgm:pt>
    <dgm:pt modelId="{B33E71E7-EEB3-4B8A-B320-31867809C524}" type="pres">
      <dgm:prSet presAssocID="{200429A6-418B-4C2C-97A5-9D28E123FDFE}" presName="composite" presStyleCnt="0"/>
      <dgm:spPr/>
    </dgm:pt>
    <dgm:pt modelId="{84BDD3EB-8DFA-41F6-8EA3-13BFC87A83C4}" type="pres">
      <dgm:prSet presAssocID="{200429A6-418B-4C2C-97A5-9D28E123FDFE}"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E140EC29-935D-4146-927C-2113FFF56357}" type="pres">
      <dgm:prSet presAssocID="{200429A6-418B-4C2C-97A5-9D28E123FDFE}" presName="txShp" presStyleLbl="node1" presStyleIdx="4" presStyleCnt="5">
        <dgm:presLayoutVars>
          <dgm:bulletEnabled val="1"/>
        </dgm:presLayoutVars>
      </dgm:prSet>
      <dgm:spPr/>
    </dgm:pt>
  </dgm:ptLst>
  <dgm:cxnLst>
    <dgm:cxn modelId="{5C78C910-F8D7-4B16-A612-439E58CC0C90}" type="presOf" srcId="{33025D2A-2A52-4BB8-9D61-49104AA5B75A}" destId="{1279C924-A342-492E-84B3-629EA098968D}" srcOrd="0" destOrd="0" presId="urn:microsoft.com/office/officeart/2005/8/layout/vList3"/>
    <dgm:cxn modelId="{13B39B3E-050E-40BD-94A8-BA5C2B92E041}" type="presOf" srcId="{43468F4A-E257-4A80-96D7-DE9A3CEDA05D}" destId="{5861FEC3-2DE7-4F71-BD6C-6ECAE166DC9E}" srcOrd="0" destOrd="0" presId="urn:microsoft.com/office/officeart/2005/8/layout/vList3"/>
    <dgm:cxn modelId="{0A4CC57B-6D53-47B5-BB2F-62209DFDB8C3}" srcId="{B5D302EE-4B57-4EA6-A969-0BC5DE7184FB}" destId="{33025D2A-2A52-4BB8-9D61-49104AA5B75A}" srcOrd="0" destOrd="0" parTransId="{0723B700-4E49-43DC-AD46-D5F149EE7380}" sibTransId="{47C46D4A-15D5-469B-9860-00955F8B89A5}"/>
    <dgm:cxn modelId="{63B81D82-C6C9-4E69-BA35-FD05CCCFEC37}" type="presOf" srcId="{035D6D85-02DA-4785-B172-F867D79D6854}" destId="{7F7C38A7-2693-4D4A-A491-F79B58D9B56D}" srcOrd="0" destOrd="0" presId="urn:microsoft.com/office/officeart/2005/8/layout/vList3"/>
    <dgm:cxn modelId="{FBF55084-093E-4E4D-94D3-153C5A7AD62E}" type="presOf" srcId="{B5D302EE-4B57-4EA6-A969-0BC5DE7184FB}" destId="{6B6C59C9-503F-4465-91D0-ED319690CBD7}" srcOrd="0" destOrd="0" presId="urn:microsoft.com/office/officeart/2005/8/layout/vList3"/>
    <dgm:cxn modelId="{8815C591-925E-49F5-9CA4-377E551E3531}" srcId="{B5D302EE-4B57-4EA6-A969-0BC5DE7184FB}" destId="{43468F4A-E257-4A80-96D7-DE9A3CEDA05D}" srcOrd="1" destOrd="0" parTransId="{5DE763FB-8BB8-4CC8-B12A-7CA340F9EAA1}" sibTransId="{79A01DEA-BB15-4CD7-9ACD-1C48F62329D9}"/>
    <dgm:cxn modelId="{58C7D391-8EE2-4370-B70A-3423C38C941C}" type="presOf" srcId="{4908D059-4774-4443-9006-A844AE131BFE}" destId="{83C9CF7C-36C1-4B3F-8D97-A3AADD276422}" srcOrd="0" destOrd="0" presId="urn:microsoft.com/office/officeart/2005/8/layout/vList3"/>
    <dgm:cxn modelId="{DB3516B3-DF4C-4F51-A698-EAC654A5A854}" type="presOf" srcId="{200429A6-418B-4C2C-97A5-9D28E123FDFE}" destId="{E140EC29-935D-4146-927C-2113FFF56357}" srcOrd="0" destOrd="0" presId="urn:microsoft.com/office/officeart/2005/8/layout/vList3"/>
    <dgm:cxn modelId="{EC4EEDB3-9753-42E3-8968-23FB4C9DEE36}" srcId="{B5D302EE-4B57-4EA6-A969-0BC5DE7184FB}" destId="{035D6D85-02DA-4785-B172-F867D79D6854}" srcOrd="3" destOrd="0" parTransId="{7714416B-710E-4FEF-83F5-5CC454A24E54}" sibTransId="{3555C3D3-7B19-4EDB-9477-526CC4A7544C}"/>
    <dgm:cxn modelId="{E7AC91BC-6DDB-4885-9F3D-ECE4F8F5D903}" srcId="{B5D302EE-4B57-4EA6-A969-0BC5DE7184FB}" destId="{200429A6-418B-4C2C-97A5-9D28E123FDFE}" srcOrd="4" destOrd="0" parTransId="{562A3D1F-8564-4AD2-AFAC-847B3D4BCAF8}" sibTransId="{0B97DAE8-5A28-4BD3-9AA7-AC552514460A}"/>
    <dgm:cxn modelId="{22653CCD-981F-41F1-AD70-6D39DB04A196}" srcId="{B5D302EE-4B57-4EA6-A969-0BC5DE7184FB}" destId="{4908D059-4774-4443-9006-A844AE131BFE}" srcOrd="2" destOrd="0" parTransId="{062ACB05-3A67-47A6-B629-2A3EE1694969}" sibTransId="{0658D72D-21C6-4E1A-83CB-742B1E7CF2D0}"/>
    <dgm:cxn modelId="{32D7E0A2-AE9C-45E4-80AA-931E6F1176D5}" type="presParOf" srcId="{6B6C59C9-503F-4465-91D0-ED319690CBD7}" destId="{EBF52A7A-A090-4A65-9039-7E90DD2D7C8B}" srcOrd="0" destOrd="0" presId="urn:microsoft.com/office/officeart/2005/8/layout/vList3"/>
    <dgm:cxn modelId="{C36B3E40-3142-4643-9DD9-FA627DB44377}" type="presParOf" srcId="{EBF52A7A-A090-4A65-9039-7E90DD2D7C8B}" destId="{16FC85EA-E121-408D-A25E-95F99A1711F7}" srcOrd="0" destOrd="0" presId="urn:microsoft.com/office/officeart/2005/8/layout/vList3"/>
    <dgm:cxn modelId="{91F326FB-62EB-4A4B-82DA-F6D514681D8D}" type="presParOf" srcId="{EBF52A7A-A090-4A65-9039-7E90DD2D7C8B}" destId="{1279C924-A342-492E-84B3-629EA098968D}" srcOrd="1" destOrd="0" presId="urn:microsoft.com/office/officeart/2005/8/layout/vList3"/>
    <dgm:cxn modelId="{CEED6B20-7CB0-4A7E-8A2A-F1A13AF797B3}" type="presParOf" srcId="{6B6C59C9-503F-4465-91D0-ED319690CBD7}" destId="{860C8F1A-02B0-42D8-8235-E4979218A70D}" srcOrd="1" destOrd="0" presId="urn:microsoft.com/office/officeart/2005/8/layout/vList3"/>
    <dgm:cxn modelId="{CB2D13FB-F486-48C4-A648-664667746CF6}" type="presParOf" srcId="{6B6C59C9-503F-4465-91D0-ED319690CBD7}" destId="{2814F4EB-5809-4120-9BF5-77F9C9DF79B3}" srcOrd="2" destOrd="0" presId="urn:microsoft.com/office/officeart/2005/8/layout/vList3"/>
    <dgm:cxn modelId="{E9F95708-E4D1-4382-BB42-A7472745C620}" type="presParOf" srcId="{2814F4EB-5809-4120-9BF5-77F9C9DF79B3}" destId="{C633A4E3-5967-40D3-B544-89036C2FE717}" srcOrd="0" destOrd="0" presId="urn:microsoft.com/office/officeart/2005/8/layout/vList3"/>
    <dgm:cxn modelId="{C6E677BC-EBA9-4A98-A5C0-79EA568A5A1B}" type="presParOf" srcId="{2814F4EB-5809-4120-9BF5-77F9C9DF79B3}" destId="{5861FEC3-2DE7-4F71-BD6C-6ECAE166DC9E}" srcOrd="1" destOrd="0" presId="urn:microsoft.com/office/officeart/2005/8/layout/vList3"/>
    <dgm:cxn modelId="{84F4B62C-D57D-4534-B07B-0C3C6E27B52B}" type="presParOf" srcId="{6B6C59C9-503F-4465-91D0-ED319690CBD7}" destId="{C8F3A747-D838-403D-8C47-8057FEC96623}" srcOrd="3" destOrd="0" presId="urn:microsoft.com/office/officeart/2005/8/layout/vList3"/>
    <dgm:cxn modelId="{9114588B-B245-4986-BF60-A8E72DC729FF}" type="presParOf" srcId="{6B6C59C9-503F-4465-91D0-ED319690CBD7}" destId="{DF70C293-9545-4770-8D35-E5D00B4311D4}" srcOrd="4" destOrd="0" presId="urn:microsoft.com/office/officeart/2005/8/layout/vList3"/>
    <dgm:cxn modelId="{1F02C99D-1C48-40E6-A7CD-5A08E79D7586}" type="presParOf" srcId="{DF70C293-9545-4770-8D35-E5D00B4311D4}" destId="{9AE6D6AB-E3C7-4FA7-B0A7-1265BF72F4F8}" srcOrd="0" destOrd="0" presId="urn:microsoft.com/office/officeart/2005/8/layout/vList3"/>
    <dgm:cxn modelId="{3BDEDC87-074F-4728-97E7-FB7D63790EDB}" type="presParOf" srcId="{DF70C293-9545-4770-8D35-E5D00B4311D4}" destId="{83C9CF7C-36C1-4B3F-8D97-A3AADD276422}" srcOrd="1" destOrd="0" presId="urn:microsoft.com/office/officeart/2005/8/layout/vList3"/>
    <dgm:cxn modelId="{BFB6B9A4-DB4A-4279-A10E-1FD502EBBE19}" type="presParOf" srcId="{6B6C59C9-503F-4465-91D0-ED319690CBD7}" destId="{59C2C84F-08B3-4CCC-B460-5958D42A8ED9}" srcOrd="5" destOrd="0" presId="urn:microsoft.com/office/officeart/2005/8/layout/vList3"/>
    <dgm:cxn modelId="{B45E7E52-3231-46C7-8B5E-B1C1D9EDC873}" type="presParOf" srcId="{6B6C59C9-503F-4465-91D0-ED319690CBD7}" destId="{9DE2817E-D9DD-4191-89E0-C47D34473EB3}" srcOrd="6" destOrd="0" presId="urn:microsoft.com/office/officeart/2005/8/layout/vList3"/>
    <dgm:cxn modelId="{5C8E027B-86EA-4D1E-B5DC-182C8245D60C}" type="presParOf" srcId="{9DE2817E-D9DD-4191-89E0-C47D34473EB3}" destId="{6BD6002F-E377-43BA-BF13-FC4125E058C7}" srcOrd="0" destOrd="0" presId="urn:microsoft.com/office/officeart/2005/8/layout/vList3"/>
    <dgm:cxn modelId="{FAA00107-3B30-4805-B2A1-35375CA9AA25}" type="presParOf" srcId="{9DE2817E-D9DD-4191-89E0-C47D34473EB3}" destId="{7F7C38A7-2693-4D4A-A491-F79B58D9B56D}" srcOrd="1" destOrd="0" presId="urn:microsoft.com/office/officeart/2005/8/layout/vList3"/>
    <dgm:cxn modelId="{6C6F61E0-37E0-4285-8036-61A04DEF2DDF}" type="presParOf" srcId="{6B6C59C9-503F-4465-91D0-ED319690CBD7}" destId="{77BD4A31-CA65-47CE-9E82-871979F143EF}" srcOrd="7" destOrd="0" presId="urn:microsoft.com/office/officeart/2005/8/layout/vList3"/>
    <dgm:cxn modelId="{789E27D4-5197-482B-85AA-6A30B501BA54}" type="presParOf" srcId="{6B6C59C9-503F-4465-91D0-ED319690CBD7}" destId="{B33E71E7-EEB3-4B8A-B320-31867809C524}" srcOrd="8" destOrd="0" presId="urn:microsoft.com/office/officeart/2005/8/layout/vList3"/>
    <dgm:cxn modelId="{353A61CA-C74B-4FCB-B275-16C16BC1E305}" type="presParOf" srcId="{B33E71E7-EEB3-4B8A-B320-31867809C524}" destId="{84BDD3EB-8DFA-41F6-8EA3-13BFC87A83C4}" srcOrd="0" destOrd="0" presId="urn:microsoft.com/office/officeart/2005/8/layout/vList3"/>
    <dgm:cxn modelId="{BABF0D71-0612-4FA6-8453-D2B3E5220179}" type="presParOf" srcId="{B33E71E7-EEB3-4B8A-B320-31867809C524}" destId="{E140EC29-935D-4146-927C-2113FFF563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302EE-4B57-4EA6-A969-0BC5DE7184FB}" type="doc">
      <dgm:prSet loTypeId="urn:microsoft.com/office/officeart/2005/8/layout/vList3" loCatId="list" qsTypeId="urn:microsoft.com/office/officeart/2005/8/quickstyle/simple1" qsCatId="simple" csTypeId="urn:microsoft.com/office/officeart/2005/8/colors/accent6_2" csCatId="accent6" phldr="1"/>
      <dgm:spPr/>
    </dgm:pt>
    <dgm:pt modelId="{33025D2A-2A52-4BB8-9D61-49104AA5B75A}">
      <dgm:prSet phldrT="[文本]" custT="1"/>
      <dgm:spPr/>
      <dgm:t>
        <a:bodyPr/>
        <a:lstStyle/>
        <a:p>
          <a:r>
            <a:rPr lang="zh-CN" sz="1600" dirty="0"/>
            <a:t>保护的刚性管控作用发挥不够</a:t>
          </a:r>
          <a:endParaRPr lang="zh-CN" altLang="en-US" sz="1600" dirty="0"/>
        </a:p>
      </dgm:t>
    </dgm:pt>
    <dgm:pt modelId="{0723B700-4E49-43DC-AD46-D5F149EE7380}" type="parTrans" cxnId="{0A4CC57B-6D53-47B5-BB2F-62209DFDB8C3}">
      <dgm:prSet/>
      <dgm:spPr/>
      <dgm:t>
        <a:bodyPr/>
        <a:lstStyle/>
        <a:p>
          <a:endParaRPr lang="zh-CN" altLang="en-US"/>
        </a:p>
      </dgm:t>
    </dgm:pt>
    <dgm:pt modelId="{47C46D4A-15D5-469B-9860-00955F8B89A5}" type="sibTrans" cxnId="{0A4CC57B-6D53-47B5-BB2F-62209DFDB8C3}">
      <dgm:prSet/>
      <dgm:spPr/>
      <dgm:t>
        <a:bodyPr/>
        <a:lstStyle/>
        <a:p>
          <a:endParaRPr lang="zh-CN" altLang="en-US"/>
        </a:p>
      </dgm:t>
    </dgm:pt>
    <dgm:pt modelId="{43468F4A-E257-4A80-96D7-DE9A3CEDA05D}">
      <dgm:prSet phldrT="[文本]" custT="1"/>
      <dgm:spPr/>
      <dgm:t>
        <a:bodyPr/>
        <a:lstStyle/>
        <a:p>
          <a:r>
            <a:rPr lang="zh-CN" sz="1400" dirty="0"/>
            <a:t>对违反历史文化遗产保护相关法律法规的单位，处罚的上限为</a:t>
          </a:r>
          <a:r>
            <a:rPr lang="en-US" sz="1400" dirty="0"/>
            <a:t>50 </a:t>
          </a:r>
          <a:r>
            <a:rPr lang="zh-CN" sz="1400" dirty="0"/>
            <a:t>万元，对个人处罚的上限为</a:t>
          </a:r>
          <a:r>
            <a:rPr lang="en-US" sz="1400" dirty="0"/>
            <a:t>20</a:t>
          </a:r>
          <a:r>
            <a:rPr lang="zh-CN" sz="1400" dirty="0"/>
            <a:t>万元，违法成本过低</a:t>
          </a:r>
          <a:endParaRPr lang="zh-CN" altLang="en-US" sz="1400" dirty="0"/>
        </a:p>
      </dgm:t>
    </dgm:pt>
    <dgm:pt modelId="{5DE763FB-8BB8-4CC8-B12A-7CA340F9EAA1}" type="parTrans" cxnId="{8815C591-925E-49F5-9CA4-377E551E3531}">
      <dgm:prSet/>
      <dgm:spPr/>
      <dgm:t>
        <a:bodyPr/>
        <a:lstStyle/>
        <a:p>
          <a:endParaRPr lang="zh-CN" altLang="en-US"/>
        </a:p>
      </dgm:t>
    </dgm:pt>
    <dgm:pt modelId="{79A01DEA-BB15-4CD7-9ACD-1C48F62329D9}" type="sibTrans" cxnId="{8815C591-925E-49F5-9CA4-377E551E3531}">
      <dgm:prSet/>
      <dgm:spPr/>
      <dgm:t>
        <a:bodyPr/>
        <a:lstStyle/>
        <a:p>
          <a:endParaRPr lang="zh-CN" altLang="en-US"/>
        </a:p>
      </dgm:t>
    </dgm:pt>
    <dgm:pt modelId="{4908D059-4774-4443-9006-A844AE131BFE}">
      <dgm:prSet phldrT="[文本]" custT="1"/>
      <dgm:spPr/>
      <dgm:t>
        <a:bodyPr/>
        <a:lstStyle/>
        <a:p>
          <a:r>
            <a:rPr lang="zh-CN" sz="1400" dirty="0"/>
            <a:t>对地方政府和领导干部问责力度不够，不敢破坏、不能破坏、不想破坏的局面没有形成</a:t>
          </a:r>
          <a:endParaRPr lang="zh-CN" altLang="en-US" sz="1400" dirty="0"/>
        </a:p>
      </dgm:t>
    </dgm:pt>
    <dgm:pt modelId="{062ACB05-3A67-47A6-B629-2A3EE1694969}" type="parTrans" cxnId="{22653CCD-981F-41F1-AD70-6D39DB04A196}">
      <dgm:prSet/>
      <dgm:spPr/>
      <dgm:t>
        <a:bodyPr/>
        <a:lstStyle/>
        <a:p>
          <a:endParaRPr lang="zh-CN" altLang="en-US"/>
        </a:p>
      </dgm:t>
    </dgm:pt>
    <dgm:pt modelId="{0658D72D-21C6-4E1A-83CB-742B1E7CF2D0}" type="sibTrans" cxnId="{22653CCD-981F-41F1-AD70-6D39DB04A196}">
      <dgm:prSet/>
      <dgm:spPr/>
      <dgm:t>
        <a:bodyPr/>
        <a:lstStyle/>
        <a:p>
          <a:endParaRPr lang="zh-CN" altLang="en-US"/>
        </a:p>
      </dgm:t>
    </dgm:pt>
    <dgm:pt modelId="{035D6D85-02DA-4785-B172-F867D79D6854}">
      <dgm:prSet custT="1"/>
      <dgm:spPr/>
      <dgm:t>
        <a:bodyPr/>
        <a:lstStyle/>
        <a:p>
          <a:r>
            <a:rPr lang="zh-CN" sz="1400" dirty="0"/>
            <a:t>保护管理机构不健全，管理力量薄弱，专业技术人才少，资金投入严重不足</a:t>
          </a:r>
          <a:endParaRPr lang="zh-CN" altLang="en-US" sz="1400" dirty="0"/>
        </a:p>
      </dgm:t>
    </dgm:pt>
    <dgm:pt modelId="{7714416B-710E-4FEF-83F5-5CC454A24E54}" type="parTrans" cxnId="{EC4EEDB3-9753-42E3-8968-23FB4C9DEE36}">
      <dgm:prSet/>
      <dgm:spPr/>
      <dgm:t>
        <a:bodyPr/>
        <a:lstStyle/>
        <a:p>
          <a:endParaRPr lang="zh-CN" altLang="en-US"/>
        </a:p>
      </dgm:t>
    </dgm:pt>
    <dgm:pt modelId="{3555C3D3-7B19-4EDB-9477-526CC4A7544C}" type="sibTrans" cxnId="{EC4EEDB3-9753-42E3-8968-23FB4C9DEE36}">
      <dgm:prSet/>
      <dgm:spPr/>
      <dgm:t>
        <a:bodyPr/>
        <a:lstStyle/>
        <a:p>
          <a:endParaRPr lang="zh-CN" altLang="en-US"/>
        </a:p>
      </dgm:t>
    </dgm:pt>
    <dgm:pt modelId="{6B6C59C9-503F-4465-91D0-ED319690CBD7}" type="pres">
      <dgm:prSet presAssocID="{B5D302EE-4B57-4EA6-A969-0BC5DE7184FB}" presName="linearFlow" presStyleCnt="0">
        <dgm:presLayoutVars>
          <dgm:dir/>
          <dgm:resizeHandles val="exact"/>
        </dgm:presLayoutVars>
      </dgm:prSet>
      <dgm:spPr/>
    </dgm:pt>
    <dgm:pt modelId="{EBF52A7A-A090-4A65-9039-7E90DD2D7C8B}" type="pres">
      <dgm:prSet presAssocID="{33025D2A-2A52-4BB8-9D61-49104AA5B75A}" presName="composite" presStyleCnt="0"/>
      <dgm:spPr/>
    </dgm:pt>
    <dgm:pt modelId="{16FC85EA-E121-408D-A25E-95F99A1711F7}" type="pres">
      <dgm:prSet presAssocID="{33025D2A-2A52-4BB8-9D61-49104AA5B75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279C924-A342-492E-84B3-629EA098968D}" type="pres">
      <dgm:prSet presAssocID="{33025D2A-2A52-4BB8-9D61-49104AA5B75A}" presName="txShp" presStyleLbl="node1" presStyleIdx="0" presStyleCnt="4">
        <dgm:presLayoutVars>
          <dgm:bulletEnabled val="1"/>
        </dgm:presLayoutVars>
      </dgm:prSet>
      <dgm:spPr/>
    </dgm:pt>
    <dgm:pt modelId="{860C8F1A-02B0-42D8-8235-E4979218A70D}" type="pres">
      <dgm:prSet presAssocID="{47C46D4A-15D5-469B-9860-00955F8B89A5}" presName="spacing" presStyleCnt="0"/>
      <dgm:spPr/>
    </dgm:pt>
    <dgm:pt modelId="{2814F4EB-5809-4120-9BF5-77F9C9DF79B3}" type="pres">
      <dgm:prSet presAssocID="{43468F4A-E257-4A80-96D7-DE9A3CEDA05D}" presName="composite" presStyleCnt="0"/>
      <dgm:spPr/>
    </dgm:pt>
    <dgm:pt modelId="{C633A4E3-5967-40D3-B544-89036C2FE717}" type="pres">
      <dgm:prSet presAssocID="{43468F4A-E257-4A80-96D7-DE9A3CEDA05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5861FEC3-2DE7-4F71-BD6C-6ECAE166DC9E}" type="pres">
      <dgm:prSet presAssocID="{43468F4A-E257-4A80-96D7-DE9A3CEDA05D}" presName="txShp" presStyleLbl="node1" presStyleIdx="1" presStyleCnt="4">
        <dgm:presLayoutVars>
          <dgm:bulletEnabled val="1"/>
        </dgm:presLayoutVars>
      </dgm:prSet>
      <dgm:spPr/>
    </dgm:pt>
    <dgm:pt modelId="{C8F3A747-D838-403D-8C47-8057FEC96623}" type="pres">
      <dgm:prSet presAssocID="{79A01DEA-BB15-4CD7-9ACD-1C48F62329D9}" presName="spacing" presStyleCnt="0"/>
      <dgm:spPr/>
    </dgm:pt>
    <dgm:pt modelId="{DF70C293-9545-4770-8D35-E5D00B4311D4}" type="pres">
      <dgm:prSet presAssocID="{4908D059-4774-4443-9006-A844AE131BFE}" presName="composite" presStyleCnt="0"/>
      <dgm:spPr/>
    </dgm:pt>
    <dgm:pt modelId="{9AE6D6AB-E3C7-4FA7-B0A7-1265BF72F4F8}" type="pres">
      <dgm:prSet presAssocID="{4908D059-4774-4443-9006-A844AE131BFE}"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3C9CF7C-36C1-4B3F-8D97-A3AADD276422}" type="pres">
      <dgm:prSet presAssocID="{4908D059-4774-4443-9006-A844AE131BFE}" presName="txShp" presStyleLbl="node1" presStyleIdx="2" presStyleCnt="4">
        <dgm:presLayoutVars>
          <dgm:bulletEnabled val="1"/>
        </dgm:presLayoutVars>
      </dgm:prSet>
      <dgm:spPr/>
    </dgm:pt>
    <dgm:pt modelId="{59C2C84F-08B3-4CCC-B460-5958D42A8ED9}" type="pres">
      <dgm:prSet presAssocID="{0658D72D-21C6-4E1A-83CB-742B1E7CF2D0}" presName="spacing" presStyleCnt="0"/>
      <dgm:spPr/>
    </dgm:pt>
    <dgm:pt modelId="{9DE2817E-D9DD-4191-89E0-C47D34473EB3}" type="pres">
      <dgm:prSet presAssocID="{035D6D85-02DA-4785-B172-F867D79D6854}" presName="composite" presStyleCnt="0"/>
      <dgm:spPr/>
    </dgm:pt>
    <dgm:pt modelId="{6BD6002F-E377-43BA-BF13-FC4125E058C7}" type="pres">
      <dgm:prSet presAssocID="{035D6D85-02DA-4785-B172-F867D79D6854}"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F7C38A7-2693-4D4A-A491-F79B58D9B56D}" type="pres">
      <dgm:prSet presAssocID="{035D6D85-02DA-4785-B172-F867D79D6854}" presName="txShp" presStyleLbl="node1" presStyleIdx="3" presStyleCnt="4">
        <dgm:presLayoutVars>
          <dgm:bulletEnabled val="1"/>
        </dgm:presLayoutVars>
      </dgm:prSet>
      <dgm:spPr/>
    </dgm:pt>
  </dgm:ptLst>
  <dgm:cxnLst>
    <dgm:cxn modelId="{5C78C910-F8D7-4B16-A612-439E58CC0C90}" type="presOf" srcId="{33025D2A-2A52-4BB8-9D61-49104AA5B75A}" destId="{1279C924-A342-492E-84B3-629EA098968D}" srcOrd="0" destOrd="0" presId="urn:microsoft.com/office/officeart/2005/8/layout/vList3"/>
    <dgm:cxn modelId="{13B39B3E-050E-40BD-94A8-BA5C2B92E041}" type="presOf" srcId="{43468F4A-E257-4A80-96D7-DE9A3CEDA05D}" destId="{5861FEC3-2DE7-4F71-BD6C-6ECAE166DC9E}" srcOrd="0" destOrd="0" presId="urn:microsoft.com/office/officeart/2005/8/layout/vList3"/>
    <dgm:cxn modelId="{0A4CC57B-6D53-47B5-BB2F-62209DFDB8C3}" srcId="{B5D302EE-4B57-4EA6-A969-0BC5DE7184FB}" destId="{33025D2A-2A52-4BB8-9D61-49104AA5B75A}" srcOrd="0" destOrd="0" parTransId="{0723B700-4E49-43DC-AD46-D5F149EE7380}" sibTransId="{47C46D4A-15D5-469B-9860-00955F8B89A5}"/>
    <dgm:cxn modelId="{63B81D82-C6C9-4E69-BA35-FD05CCCFEC37}" type="presOf" srcId="{035D6D85-02DA-4785-B172-F867D79D6854}" destId="{7F7C38A7-2693-4D4A-A491-F79B58D9B56D}" srcOrd="0" destOrd="0" presId="urn:microsoft.com/office/officeart/2005/8/layout/vList3"/>
    <dgm:cxn modelId="{FBF55084-093E-4E4D-94D3-153C5A7AD62E}" type="presOf" srcId="{B5D302EE-4B57-4EA6-A969-0BC5DE7184FB}" destId="{6B6C59C9-503F-4465-91D0-ED319690CBD7}" srcOrd="0" destOrd="0" presId="urn:microsoft.com/office/officeart/2005/8/layout/vList3"/>
    <dgm:cxn modelId="{8815C591-925E-49F5-9CA4-377E551E3531}" srcId="{B5D302EE-4B57-4EA6-A969-0BC5DE7184FB}" destId="{43468F4A-E257-4A80-96D7-DE9A3CEDA05D}" srcOrd="1" destOrd="0" parTransId="{5DE763FB-8BB8-4CC8-B12A-7CA340F9EAA1}" sibTransId="{79A01DEA-BB15-4CD7-9ACD-1C48F62329D9}"/>
    <dgm:cxn modelId="{58C7D391-8EE2-4370-B70A-3423C38C941C}" type="presOf" srcId="{4908D059-4774-4443-9006-A844AE131BFE}" destId="{83C9CF7C-36C1-4B3F-8D97-A3AADD276422}" srcOrd="0" destOrd="0" presId="urn:microsoft.com/office/officeart/2005/8/layout/vList3"/>
    <dgm:cxn modelId="{EC4EEDB3-9753-42E3-8968-23FB4C9DEE36}" srcId="{B5D302EE-4B57-4EA6-A969-0BC5DE7184FB}" destId="{035D6D85-02DA-4785-B172-F867D79D6854}" srcOrd="3" destOrd="0" parTransId="{7714416B-710E-4FEF-83F5-5CC454A24E54}" sibTransId="{3555C3D3-7B19-4EDB-9477-526CC4A7544C}"/>
    <dgm:cxn modelId="{22653CCD-981F-41F1-AD70-6D39DB04A196}" srcId="{B5D302EE-4B57-4EA6-A969-0BC5DE7184FB}" destId="{4908D059-4774-4443-9006-A844AE131BFE}" srcOrd="2" destOrd="0" parTransId="{062ACB05-3A67-47A6-B629-2A3EE1694969}" sibTransId="{0658D72D-21C6-4E1A-83CB-742B1E7CF2D0}"/>
    <dgm:cxn modelId="{32D7E0A2-AE9C-45E4-80AA-931E6F1176D5}" type="presParOf" srcId="{6B6C59C9-503F-4465-91D0-ED319690CBD7}" destId="{EBF52A7A-A090-4A65-9039-7E90DD2D7C8B}" srcOrd="0" destOrd="0" presId="urn:microsoft.com/office/officeart/2005/8/layout/vList3"/>
    <dgm:cxn modelId="{C36B3E40-3142-4643-9DD9-FA627DB44377}" type="presParOf" srcId="{EBF52A7A-A090-4A65-9039-7E90DD2D7C8B}" destId="{16FC85EA-E121-408D-A25E-95F99A1711F7}" srcOrd="0" destOrd="0" presId="urn:microsoft.com/office/officeart/2005/8/layout/vList3"/>
    <dgm:cxn modelId="{91F326FB-62EB-4A4B-82DA-F6D514681D8D}" type="presParOf" srcId="{EBF52A7A-A090-4A65-9039-7E90DD2D7C8B}" destId="{1279C924-A342-492E-84B3-629EA098968D}" srcOrd="1" destOrd="0" presId="urn:microsoft.com/office/officeart/2005/8/layout/vList3"/>
    <dgm:cxn modelId="{CEED6B20-7CB0-4A7E-8A2A-F1A13AF797B3}" type="presParOf" srcId="{6B6C59C9-503F-4465-91D0-ED319690CBD7}" destId="{860C8F1A-02B0-42D8-8235-E4979218A70D}" srcOrd="1" destOrd="0" presId="urn:microsoft.com/office/officeart/2005/8/layout/vList3"/>
    <dgm:cxn modelId="{CB2D13FB-F486-48C4-A648-664667746CF6}" type="presParOf" srcId="{6B6C59C9-503F-4465-91D0-ED319690CBD7}" destId="{2814F4EB-5809-4120-9BF5-77F9C9DF79B3}" srcOrd="2" destOrd="0" presId="urn:microsoft.com/office/officeart/2005/8/layout/vList3"/>
    <dgm:cxn modelId="{E9F95708-E4D1-4382-BB42-A7472745C620}" type="presParOf" srcId="{2814F4EB-5809-4120-9BF5-77F9C9DF79B3}" destId="{C633A4E3-5967-40D3-B544-89036C2FE717}" srcOrd="0" destOrd="0" presId="urn:microsoft.com/office/officeart/2005/8/layout/vList3"/>
    <dgm:cxn modelId="{C6E677BC-EBA9-4A98-A5C0-79EA568A5A1B}" type="presParOf" srcId="{2814F4EB-5809-4120-9BF5-77F9C9DF79B3}" destId="{5861FEC3-2DE7-4F71-BD6C-6ECAE166DC9E}" srcOrd="1" destOrd="0" presId="urn:microsoft.com/office/officeart/2005/8/layout/vList3"/>
    <dgm:cxn modelId="{84F4B62C-D57D-4534-B07B-0C3C6E27B52B}" type="presParOf" srcId="{6B6C59C9-503F-4465-91D0-ED319690CBD7}" destId="{C8F3A747-D838-403D-8C47-8057FEC96623}" srcOrd="3" destOrd="0" presId="urn:microsoft.com/office/officeart/2005/8/layout/vList3"/>
    <dgm:cxn modelId="{9114588B-B245-4986-BF60-A8E72DC729FF}" type="presParOf" srcId="{6B6C59C9-503F-4465-91D0-ED319690CBD7}" destId="{DF70C293-9545-4770-8D35-E5D00B4311D4}" srcOrd="4" destOrd="0" presId="urn:microsoft.com/office/officeart/2005/8/layout/vList3"/>
    <dgm:cxn modelId="{1F02C99D-1C48-40E6-A7CD-5A08E79D7586}" type="presParOf" srcId="{DF70C293-9545-4770-8D35-E5D00B4311D4}" destId="{9AE6D6AB-E3C7-4FA7-B0A7-1265BF72F4F8}" srcOrd="0" destOrd="0" presId="urn:microsoft.com/office/officeart/2005/8/layout/vList3"/>
    <dgm:cxn modelId="{3BDEDC87-074F-4728-97E7-FB7D63790EDB}" type="presParOf" srcId="{DF70C293-9545-4770-8D35-E5D00B4311D4}" destId="{83C9CF7C-36C1-4B3F-8D97-A3AADD276422}" srcOrd="1" destOrd="0" presId="urn:microsoft.com/office/officeart/2005/8/layout/vList3"/>
    <dgm:cxn modelId="{BFB6B9A4-DB4A-4279-A10E-1FD502EBBE19}" type="presParOf" srcId="{6B6C59C9-503F-4465-91D0-ED319690CBD7}" destId="{59C2C84F-08B3-4CCC-B460-5958D42A8ED9}" srcOrd="5" destOrd="0" presId="urn:microsoft.com/office/officeart/2005/8/layout/vList3"/>
    <dgm:cxn modelId="{B45E7E52-3231-46C7-8B5E-B1C1D9EDC873}" type="presParOf" srcId="{6B6C59C9-503F-4465-91D0-ED319690CBD7}" destId="{9DE2817E-D9DD-4191-89E0-C47D34473EB3}" srcOrd="6" destOrd="0" presId="urn:microsoft.com/office/officeart/2005/8/layout/vList3"/>
    <dgm:cxn modelId="{5C8E027B-86EA-4D1E-B5DC-182C8245D60C}" type="presParOf" srcId="{9DE2817E-D9DD-4191-89E0-C47D34473EB3}" destId="{6BD6002F-E377-43BA-BF13-FC4125E058C7}" srcOrd="0" destOrd="0" presId="urn:microsoft.com/office/officeart/2005/8/layout/vList3"/>
    <dgm:cxn modelId="{FAA00107-3B30-4805-B2A1-35375CA9AA25}" type="presParOf" srcId="{9DE2817E-D9DD-4191-89E0-C47D34473EB3}" destId="{7F7C38A7-2693-4D4A-A491-F79B58D9B5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8F7E3-6BD4-44D4-8C15-07A30C5F5AB1}" type="doc">
      <dgm:prSet loTypeId="urn:microsoft.com/office/officeart/2005/8/layout/vList3" loCatId="picture" qsTypeId="urn:microsoft.com/office/officeart/2005/8/quickstyle/simple1" qsCatId="simple" csTypeId="urn:microsoft.com/office/officeart/2005/8/colors/accent2_2" csCatId="accent2" phldr="1"/>
      <dgm:spPr/>
    </dgm:pt>
    <dgm:pt modelId="{E304BA27-7104-46F5-972B-DFC4D5C05385}">
      <dgm:prSet phldrT="[文本]"/>
      <dgm:spPr/>
      <dgm:t>
        <a:bodyPr/>
        <a:lstStyle/>
        <a:p>
          <a:r>
            <a:rPr lang="zh-CN" dirty="0"/>
            <a:t>通过建设绿道、步道和自行车道等方式，串联、整合沿线的名城名镇名村、历史街区、历史建筑和文物古迹等</a:t>
          </a:r>
          <a:endParaRPr lang="zh-CN" altLang="en-US" dirty="0"/>
        </a:p>
      </dgm:t>
    </dgm:pt>
    <dgm:pt modelId="{D437874B-8425-4981-9745-AF47F04CF858}" type="parTrans" cxnId="{265FDD65-9AFC-420E-9E5C-84418AE82DCD}">
      <dgm:prSet/>
      <dgm:spPr/>
      <dgm:t>
        <a:bodyPr/>
        <a:lstStyle/>
        <a:p>
          <a:endParaRPr lang="zh-CN" altLang="en-US"/>
        </a:p>
      </dgm:t>
    </dgm:pt>
    <dgm:pt modelId="{350A958A-082D-4B5F-B4CC-FB72CC1C341B}" type="sibTrans" cxnId="{265FDD65-9AFC-420E-9E5C-84418AE82DCD}">
      <dgm:prSet/>
      <dgm:spPr/>
      <dgm:t>
        <a:bodyPr/>
        <a:lstStyle/>
        <a:p>
          <a:endParaRPr lang="zh-CN" altLang="en-US"/>
        </a:p>
      </dgm:t>
    </dgm:pt>
    <dgm:pt modelId="{486B6475-56AB-466A-96BA-14F691362E29}">
      <dgm:prSet phldrT="[文本]"/>
      <dgm:spPr/>
      <dgm:t>
        <a:bodyPr/>
        <a:lstStyle/>
        <a:p>
          <a:r>
            <a:rPr lang="zh-CN" dirty="0"/>
            <a:t>对于商业型和商住混合型历史文化街区，坚持以历史文化价值为主导，引导商户拓展业态、提升功能，避免过度商业化</a:t>
          </a:r>
          <a:endParaRPr lang="zh-CN" altLang="en-US" dirty="0"/>
        </a:p>
      </dgm:t>
    </dgm:pt>
    <dgm:pt modelId="{7CBBB2AE-E5C4-484B-B6BB-CC442E21CA14}" type="parTrans" cxnId="{26227412-1285-4D31-9348-2D93CD8E5632}">
      <dgm:prSet/>
      <dgm:spPr/>
      <dgm:t>
        <a:bodyPr/>
        <a:lstStyle/>
        <a:p>
          <a:endParaRPr lang="zh-CN" altLang="en-US"/>
        </a:p>
      </dgm:t>
    </dgm:pt>
    <dgm:pt modelId="{8B1E1EB0-6374-4256-BF2D-7F52134C2548}" type="sibTrans" cxnId="{26227412-1285-4D31-9348-2D93CD8E5632}">
      <dgm:prSet/>
      <dgm:spPr/>
      <dgm:t>
        <a:bodyPr/>
        <a:lstStyle/>
        <a:p>
          <a:endParaRPr lang="zh-CN" altLang="en-US"/>
        </a:p>
      </dgm:t>
    </dgm:pt>
    <dgm:pt modelId="{EC7DFBA5-BBA7-48CA-BF49-741443ED850F}">
      <dgm:prSet phldrT="[文本]"/>
      <dgm:spPr/>
      <dgm:t>
        <a:bodyPr/>
        <a:lstStyle/>
        <a:p>
          <a:r>
            <a:rPr lang="zh-CN" altLang="en-US" dirty="0"/>
            <a:t>对于居住型历史文化街区，不得违背群众意愿搬空原住民进行商业、旅游开发</a:t>
          </a:r>
        </a:p>
      </dgm:t>
    </dgm:pt>
    <dgm:pt modelId="{712EEECC-E41F-4E72-8851-03309F61C9D0}" type="parTrans" cxnId="{E1432F01-2819-41D7-880F-C13A246045D2}">
      <dgm:prSet/>
      <dgm:spPr/>
      <dgm:t>
        <a:bodyPr/>
        <a:lstStyle/>
        <a:p>
          <a:endParaRPr lang="zh-CN" altLang="en-US"/>
        </a:p>
      </dgm:t>
    </dgm:pt>
    <dgm:pt modelId="{332093E4-766D-4EA7-9CB5-8E9D65CA74B5}" type="sibTrans" cxnId="{E1432F01-2819-41D7-880F-C13A246045D2}">
      <dgm:prSet/>
      <dgm:spPr/>
      <dgm:t>
        <a:bodyPr/>
        <a:lstStyle/>
        <a:p>
          <a:endParaRPr lang="zh-CN" altLang="en-US"/>
        </a:p>
      </dgm:t>
    </dgm:pt>
    <dgm:pt modelId="{B020696D-CBFB-4DAD-B6C9-DD3E9926C9E1}">
      <dgm:prSet/>
      <dgm:spPr/>
      <dgm:t>
        <a:bodyPr/>
        <a:lstStyle/>
        <a:p>
          <a:r>
            <a:rPr lang="zh-CN" altLang="en-US" dirty="0"/>
            <a:t>采取区别于文物建筑的保护方式，</a:t>
          </a:r>
          <a:r>
            <a:rPr lang="zh-CN" dirty="0"/>
            <a:t>充分发挥历史建筑的文化展示和文化传承价值</a:t>
          </a:r>
          <a:endParaRPr lang="zh-CN" altLang="en-US" dirty="0"/>
        </a:p>
      </dgm:t>
    </dgm:pt>
    <dgm:pt modelId="{11233752-5E01-4222-8755-AD2C2FB85FDF}" type="parTrans" cxnId="{C8037018-E9F0-46EA-85B6-FC62D68A97E6}">
      <dgm:prSet/>
      <dgm:spPr/>
      <dgm:t>
        <a:bodyPr/>
        <a:lstStyle/>
        <a:p>
          <a:endParaRPr lang="zh-CN" altLang="en-US"/>
        </a:p>
      </dgm:t>
    </dgm:pt>
    <dgm:pt modelId="{6564E152-C978-45C6-94A1-0E5C26028DD0}" type="sibTrans" cxnId="{C8037018-E9F0-46EA-85B6-FC62D68A97E6}">
      <dgm:prSet/>
      <dgm:spPr/>
      <dgm:t>
        <a:bodyPr/>
        <a:lstStyle/>
        <a:p>
          <a:endParaRPr lang="zh-CN" altLang="en-US"/>
        </a:p>
      </dgm:t>
    </dgm:pt>
    <dgm:pt modelId="{43EA1273-BA0A-4543-832D-5306C31786A7}">
      <dgm:prSet/>
      <dgm:spPr/>
      <dgm:t>
        <a:bodyPr/>
        <a:lstStyle/>
        <a:p>
          <a:r>
            <a:rPr lang="zh-CN" dirty="0"/>
            <a:t>开展历史建筑保护利用试点， 积极探索历史建筑保护和可持续利用模式及路径，充分发挥历史建筑使用价值</a:t>
          </a:r>
          <a:endParaRPr lang="zh-CN" altLang="en-US" dirty="0"/>
        </a:p>
      </dgm:t>
    </dgm:pt>
    <dgm:pt modelId="{F9DE423A-2AF2-4289-AD99-E2328DA69A38}" type="parTrans" cxnId="{5C61B37B-69AE-4B67-A740-F18059C250AE}">
      <dgm:prSet/>
      <dgm:spPr/>
      <dgm:t>
        <a:bodyPr/>
        <a:lstStyle/>
        <a:p>
          <a:endParaRPr lang="zh-CN" altLang="en-US"/>
        </a:p>
      </dgm:t>
    </dgm:pt>
    <dgm:pt modelId="{D14364BC-7E33-4698-8FDA-1F1EE764D5AE}" type="sibTrans" cxnId="{5C61B37B-69AE-4B67-A740-F18059C250AE}">
      <dgm:prSet/>
      <dgm:spPr/>
      <dgm:t>
        <a:bodyPr/>
        <a:lstStyle/>
        <a:p>
          <a:endParaRPr lang="zh-CN" altLang="en-US"/>
        </a:p>
      </dgm:t>
    </dgm:pt>
    <dgm:pt modelId="{42581DD5-95D4-45D0-8F7C-50CBC6E6522C}" type="pres">
      <dgm:prSet presAssocID="{4E08F7E3-6BD4-44D4-8C15-07A30C5F5AB1}" presName="linearFlow" presStyleCnt="0">
        <dgm:presLayoutVars>
          <dgm:dir/>
          <dgm:resizeHandles val="exact"/>
        </dgm:presLayoutVars>
      </dgm:prSet>
      <dgm:spPr/>
    </dgm:pt>
    <dgm:pt modelId="{7FB0DB5C-D9B4-4C54-85D7-872D8F7FEB00}" type="pres">
      <dgm:prSet presAssocID="{E304BA27-7104-46F5-972B-DFC4D5C05385}" presName="composite" presStyleCnt="0"/>
      <dgm:spPr/>
    </dgm:pt>
    <dgm:pt modelId="{A2E85907-F31C-4906-A53E-6637C95A7738}" type="pres">
      <dgm:prSet presAssocID="{E304BA27-7104-46F5-972B-DFC4D5C05385}"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1C868B5-805D-471A-A0F5-7F54C391151F}" type="pres">
      <dgm:prSet presAssocID="{E304BA27-7104-46F5-972B-DFC4D5C05385}" presName="txShp" presStyleLbl="node1" presStyleIdx="0" presStyleCnt="5">
        <dgm:presLayoutVars>
          <dgm:bulletEnabled val="1"/>
        </dgm:presLayoutVars>
      </dgm:prSet>
      <dgm:spPr/>
    </dgm:pt>
    <dgm:pt modelId="{ADF4CDC5-535C-4299-9DEF-F254B848FDEE}" type="pres">
      <dgm:prSet presAssocID="{350A958A-082D-4B5F-B4CC-FB72CC1C341B}" presName="spacing" presStyleCnt="0"/>
      <dgm:spPr/>
    </dgm:pt>
    <dgm:pt modelId="{CD105DCA-9F21-486C-A5F0-9EC1A9394218}" type="pres">
      <dgm:prSet presAssocID="{486B6475-56AB-466A-96BA-14F691362E29}" presName="composite" presStyleCnt="0"/>
      <dgm:spPr/>
    </dgm:pt>
    <dgm:pt modelId="{DF7978A0-B0BE-40D8-A423-4BF570A8AD6E}" type="pres">
      <dgm:prSet presAssocID="{486B6475-56AB-466A-96BA-14F691362E29}"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26C1AABA-F8D3-4278-AEF5-DCBA7877418A}" type="pres">
      <dgm:prSet presAssocID="{486B6475-56AB-466A-96BA-14F691362E29}" presName="txShp" presStyleLbl="node1" presStyleIdx="1" presStyleCnt="5">
        <dgm:presLayoutVars>
          <dgm:bulletEnabled val="1"/>
        </dgm:presLayoutVars>
      </dgm:prSet>
      <dgm:spPr/>
    </dgm:pt>
    <dgm:pt modelId="{D6182A5A-5249-47F4-8DE0-B3A512F4E42F}" type="pres">
      <dgm:prSet presAssocID="{8B1E1EB0-6374-4256-BF2D-7F52134C2548}" presName="spacing" presStyleCnt="0"/>
      <dgm:spPr/>
    </dgm:pt>
    <dgm:pt modelId="{C2806C89-1B68-47CC-BE73-6DE6E5C23923}" type="pres">
      <dgm:prSet presAssocID="{EC7DFBA5-BBA7-48CA-BF49-741443ED850F}" presName="composite" presStyleCnt="0"/>
      <dgm:spPr/>
    </dgm:pt>
    <dgm:pt modelId="{8F7305E8-2FBF-48BF-B758-79507E4FF388}" type="pres">
      <dgm:prSet presAssocID="{EC7DFBA5-BBA7-48CA-BF49-741443ED850F}"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AA62698-B861-4757-B3FA-BE75DEB2D1DE}" type="pres">
      <dgm:prSet presAssocID="{EC7DFBA5-BBA7-48CA-BF49-741443ED850F}" presName="txShp" presStyleLbl="node1" presStyleIdx="2" presStyleCnt="5">
        <dgm:presLayoutVars>
          <dgm:bulletEnabled val="1"/>
        </dgm:presLayoutVars>
      </dgm:prSet>
      <dgm:spPr/>
    </dgm:pt>
    <dgm:pt modelId="{763F03CC-8286-4117-8166-B1B7371210FE}" type="pres">
      <dgm:prSet presAssocID="{332093E4-766D-4EA7-9CB5-8E9D65CA74B5}" presName="spacing" presStyleCnt="0"/>
      <dgm:spPr/>
    </dgm:pt>
    <dgm:pt modelId="{9566BCFE-5164-48D1-A192-827A1997B64D}" type="pres">
      <dgm:prSet presAssocID="{B020696D-CBFB-4DAD-B6C9-DD3E9926C9E1}" presName="composite" presStyleCnt="0"/>
      <dgm:spPr/>
    </dgm:pt>
    <dgm:pt modelId="{F1F24DC8-ED64-4F61-9FA9-38FA34F91A21}" type="pres">
      <dgm:prSet presAssocID="{B020696D-CBFB-4DAD-B6C9-DD3E9926C9E1}"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780BCF8-43B8-46A1-95FF-D1D50D0AFA01}" type="pres">
      <dgm:prSet presAssocID="{B020696D-CBFB-4DAD-B6C9-DD3E9926C9E1}" presName="txShp" presStyleLbl="node1" presStyleIdx="3" presStyleCnt="5">
        <dgm:presLayoutVars>
          <dgm:bulletEnabled val="1"/>
        </dgm:presLayoutVars>
      </dgm:prSet>
      <dgm:spPr/>
    </dgm:pt>
    <dgm:pt modelId="{07270C41-6DF4-458B-BF70-397B2ECE4ACC}" type="pres">
      <dgm:prSet presAssocID="{6564E152-C978-45C6-94A1-0E5C26028DD0}" presName="spacing" presStyleCnt="0"/>
      <dgm:spPr/>
    </dgm:pt>
    <dgm:pt modelId="{4B57AAE3-DE46-42A1-99A6-079E2CCF9432}" type="pres">
      <dgm:prSet presAssocID="{43EA1273-BA0A-4543-832D-5306C31786A7}" presName="composite" presStyleCnt="0"/>
      <dgm:spPr/>
    </dgm:pt>
    <dgm:pt modelId="{0B1BDF02-6E68-48D1-8483-1CF395BEEB02}" type="pres">
      <dgm:prSet presAssocID="{43EA1273-BA0A-4543-832D-5306C31786A7}"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5C5088A4-51BC-4C3A-BFE3-2F4DDE587FC2}" type="pres">
      <dgm:prSet presAssocID="{43EA1273-BA0A-4543-832D-5306C31786A7}" presName="txShp" presStyleLbl="node1" presStyleIdx="4" presStyleCnt="5">
        <dgm:presLayoutVars>
          <dgm:bulletEnabled val="1"/>
        </dgm:presLayoutVars>
      </dgm:prSet>
      <dgm:spPr/>
    </dgm:pt>
  </dgm:ptLst>
  <dgm:cxnLst>
    <dgm:cxn modelId="{E1432F01-2819-41D7-880F-C13A246045D2}" srcId="{4E08F7E3-6BD4-44D4-8C15-07A30C5F5AB1}" destId="{EC7DFBA5-BBA7-48CA-BF49-741443ED850F}" srcOrd="2" destOrd="0" parTransId="{712EEECC-E41F-4E72-8851-03309F61C9D0}" sibTransId="{332093E4-766D-4EA7-9CB5-8E9D65CA74B5}"/>
    <dgm:cxn modelId="{26227412-1285-4D31-9348-2D93CD8E5632}" srcId="{4E08F7E3-6BD4-44D4-8C15-07A30C5F5AB1}" destId="{486B6475-56AB-466A-96BA-14F691362E29}" srcOrd="1" destOrd="0" parTransId="{7CBBB2AE-E5C4-484B-B6BB-CC442E21CA14}" sibTransId="{8B1E1EB0-6374-4256-BF2D-7F52134C2548}"/>
    <dgm:cxn modelId="{C8037018-E9F0-46EA-85B6-FC62D68A97E6}" srcId="{4E08F7E3-6BD4-44D4-8C15-07A30C5F5AB1}" destId="{B020696D-CBFB-4DAD-B6C9-DD3E9926C9E1}" srcOrd="3" destOrd="0" parTransId="{11233752-5E01-4222-8755-AD2C2FB85FDF}" sibTransId="{6564E152-C978-45C6-94A1-0E5C26028DD0}"/>
    <dgm:cxn modelId="{16D1DF2C-EAB7-420A-9EA1-53C2DB656C30}" type="presOf" srcId="{4E08F7E3-6BD4-44D4-8C15-07A30C5F5AB1}" destId="{42581DD5-95D4-45D0-8F7C-50CBC6E6522C}" srcOrd="0" destOrd="0" presId="urn:microsoft.com/office/officeart/2005/8/layout/vList3"/>
    <dgm:cxn modelId="{9D17CB30-138B-44E6-8482-6DC9D8EA043F}" type="presOf" srcId="{486B6475-56AB-466A-96BA-14F691362E29}" destId="{26C1AABA-F8D3-4278-AEF5-DCBA7877418A}" srcOrd="0" destOrd="0" presId="urn:microsoft.com/office/officeart/2005/8/layout/vList3"/>
    <dgm:cxn modelId="{265FDD65-9AFC-420E-9E5C-84418AE82DCD}" srcId="{4E08F7E3-6BD4-44D4-8C15-07A30C5F5AB1}" destId="{E304BA27-7104-46F5-972B-DFC4D5C05385}" srcOrd="0" destOrd="0" parTransId="{D437874B-8425-4981-9745-AF47F04CF858}" sibTransId="{350A958A-082D-4B5F-B4CC-FB72CC1C341B}"/>
    <dgm:cxn modelId="{4EE30970-05EF-4E3B-A8F7-57093B7D6DCF}" type="presOf" srcId="{43EA1273-BA0A-4543-832D-5306C31786A7}" destId="{5C5088A4-51BC-4C3A-BFE3-2F4DDE587FC2}" srcOrd="0" destOrd="0" presId="urn:microsoft.com/office/officeart/2005/8/layout/vList3"/>
    <dgm:cxn modelId="{ECA47B50-4260-49AE-8502-7D5AE7747DE0}" type="presOf" srcId="{EC7DFBA5-BBA7-48CA-BF49-741443ED850F}" destId="{3AA62698-B861-4757-B3FA-BE75DEB2D1DE}" srcOrd="0" destOrd="0" presId="urn:microsoft.com/office/officeart/2005/8/layout/vList3"/>
    <dgm:cxn modelId="{F80FE377-F4BA-4534-A318-B89A4B35C3AC}" type="presOf" srcId="{B020696D-CBFB-4DAD-B6C9-DD3E9926C9E1}" destId="{4780BCF8-43B8-46A1-95FF-D1D50D0AFA01}" srcOrd="0" destOrd="0" presId="urn:microsoft.com/office/officeart/2005/8/layout/vList3"/>
    <dgm:cxn modelId="{5C61B37B-69AE-4B67-A740-F18059C250AE}" srcId="{4E08F7E3-6BD4-44D4-8C15-07A30C5F5AB1}" destId="{43EA1273-BA0A-4543-832D-5306C31786A7}" srcOrd="4" destOrd="0" parTransId="{F9DE423A-2AF2-4289-AD99-E2328DA69A38}" sibTransId="{D14364BC-7E33-4698-8FDA-1F1EE764D5AE}"/>
    <dgm:cxn modelId="{7C1C02B2-389B-4C39-8FCB-67D893F85C62}" type="presOf" srcId="{E304BA27-7104-46F5-972B-DFC4D5C05385}" destId="{31C868B5-805D-471A-A0F5-7F54C391151F}" srcOrd="0" destOrd="0" presId="urn:microsoft.com/office/officeart/2005/8/layout/vList3"/>
    <dgm:cxn modelId="{2739D3C2-A710-4360-9B9F-CA56204972C5}" type="presParOf" srcId="{42581DD5-95D4-45D0-8F7C-50CBC6E6522C}" destId="{7FB0DB5C-D9B4-4C54-85D7-872D8F7FEB00}" srcOrd="0" destOrd="0" presId="urn:microsoft.com/office/officeart/2005/8/layout/vList3"/>
    <dgm:cxn modelId="{214E0D54-2C09-458E-A9DA-328D6C88F670}" type="presParOf" srcId="{7FB0DB5C-D9B4-4C54-85D7-872D8F7FEB00}" destId="{A2E85907-F31C-4906-A53E-6637C95A7738}" srcOrd="0" destOrd="0" presId="urn:microsoft.com/office/officeart/2005/8/layout/vList3"/>
    <dgm:cxn modelId="{3694FE78-4EB7-46D1-AD8F-1DB9EB77445C}" type="presParOf" srcId="{7FB0DB5C-D9B4-4C54-85D7-872D8F7FEB00}" destId="{31C868B5-805D-471A-A0F5-7F54C391151F}" srcOrd="1" destOrd="0" presId="urn:microsoft.com/office/officeart/2005/8/layout/vList3"/>
    <dgm:cxn modelId="{F802E3F5-261E-4576-A902-099A5EB7DC4E}" type="presParOf" srcId="{42581DD5-95D4-45D0-8F7C-50CBC6E6522C}" destId="{ADF4CDC5-535C-4299-9DEF-F254B848FDEE}" srcOrd="1" destOrd="0" presId="urn:microsoft.com/office/officeart/2005/8/layout/vList3"/>
    <dgm:cxn modelId="{18F93275-23CB-45E0-8C9D-14206DCE06A8}" type="presParOf" srcId="{42581DD5-95D4-45D0-8F7C-50CBC6E6522C}" destId="{CD105DCA-9F21-486C-A5F0-9EC1A9394218}" srcOrd="2" destOrd="0" presId="urn:microsoft.com/office/officeart/2005/8/layout/vList3"/>
    <dgm:cxn modelId="{47796317-2DEF-416F-AFD0-B3F5976E1783}" type="presParOf" srcId="{CD105DCA-9F21-486C-A5F0-9EC1A9394218}" destId="{DF7978A0-B0BE-40D8-A423-4BF570A8AD6E}" srcOrd="0" destOrd="0" presId="urn:microsoft.com/office/officeart/2005/8/layout/vList3"/>
    <dgm:cxn modelId="{F8976B8D-CF2F-4BEA-A2FF-06D5063BD26E}" type="presParOf" srcId="{CD105DCA-9F21-486C-A5F0-9EC1A9394218}" destId="{26C1AABA-F8D3-4278-AEF5-DCBA7877418A}" srcOrd="1" destOrd="0" presId="urn:microsoft.com/office/officeart/2005/8/layout/vList3"/>
    <dgm:cxn modelId="{0C1FE4F1-F136-4A02-986F-576AFC6393C3}" type="presParOf" srcId="{42581DD5-95D4-45D0-8F7C-50CBC6E6522C}" destId="{D6182A5A-5249-47F4-8DE0-B3A512F4E42F}" srcOrd="3" destOrd="0" presId="urn:microsoft.com/office/officeart/2005/8/layout/vList3"/>
    <dgm:cxn modelId="{1ABAA90D-3CDA-4A1B-977A-E68484E54067}" type="presParOf" srcId="{42581DD5-95D4-45D0-8F7C-50CBC6E6522C}" destId="{C2806C89-1B68-47CC-BE73-6DE6E5C23923}" srcOrd="4" destOrd="0" presId="urn:microsoft.com/office/officeart/2005/8/layout/vList3"/>
    <dgm:cxn modelId="{7E8A2446-F3D4-4C2D-A653-BB86D917A0A0}" type="presParOf" srcId="{C2806C89-1B68-47CC-BE73-6DE6E5C23923}" destId="{8F7305E8-2FBF-48BF-B758-79507E4FF388}" srcOrd="0" destOrd="0" presId="urn:microsoft.com/office/officeart/2005/8/layout/vList3"/>
    <dgm:cxn modelId="{385FA69F-E456-4A8E-A0BF-0AAC825838BF}" type="presParOf" srcId="{C2806C89-1B68-47CC-BE73-6DE6E5C23923}" destId="{3AA62698-B861-4757-B3FA-BE75DEB2D1DE}" srcOrd="1" destOrd="0" presId="urn:microsoft.com/office/officeart/2005/8/layout/vList3"/>
    <dgm:cxn modelId="{08F88B81-288E-46A8-ABF5-EB0B92433058}" type="presParOf" srcId="{42581DD5-95D4-45D0-8F7C-50CBC6E6522C}" destId="{763F03CC-8286-4117-8166-B1B7371210FE}" srcOrd="5" destOrd="0" presId="urn:microsoft.com/office/officeart/2005/8/layout/vList3"/>
    <dgm:cxn modelId="{60C3D4B0-18B3-44D9-A74F-23FFA4510E8A}" type="presParOf" srcId="{42581DD5-95D4-45D0-8F7C-50CBC6E6522C}" destId="{9566BCFE-5164-48D1-A192-827A1997B64D}" srcOrd="6" destOrd="0" presId="urn:microsoft.com/office/officeart/2005/8/layout/vList3"/>
    <dgm:cxn modelId="{155ABC6F-8F7C-4C05-8CDB-5B4E32111FEE}" type="presParOf" srcId="{9566BCFE-5164-48D1-A192-827A1997B64D}" destId="{F1F24DC8-ED64-4F61-9FA9-38FA34F91A21}" srcOrd="0" destOrd="0" presId="urn:microsoft.com/office/officeart/2005/8/layout/vList3"/>
    <dgm:cxn modelId="{03BF8D81-F708-4E25-ADD2-F874943C3F6D}" type="presParOf" srcId="{9566BCFE-5164-48D1-A192-827A1997B64D}" destId="{4780BCF8-43B8-46A1-95FF-D1D50D0AFA01}" srcOrd="1" destOrd="0" presId="urn:microsoft.com/office/officeart/2005/8/layout/vList3"/>
    <dgm:cxn modelId="{7713AECB-A9BF-43FF-AD6C-5EA2D22D5A72}" type="presParOf" srcId="{42581DD5-95D4-45D0-8F7C-50CBC6E6522C}" destId="{07270C41-6DF4-458B-BF70-397B2ECE4ACC}" srcOrd="7" destOrd="0" presId="urn:microsoft.com/office/officeart/2005/8/layout/vList3"/>
    <dgm:cxn modelId="{DAC0CDCF-ABC7-452D-8548-C6050DBB7F3F}" type="presParOf" srcId="{42581DD5-95D4-45D0-8F7C-50CBC6E6522C}" destId="{4B57AAE3-DE46-42A1-99A6-079E2CCF9432}" srcOrd="8" destOrd="0" presId="urn:microsoft.com/office/officeart/2005/8/layout/vList3"/>
    <dgm:cxn modelId="{4BAEA583-B96C-450A-897C-B4C9C3C1F565}" type="presParOf" srcId="{4B57AAE3-DE46-42A1-99A6-079E2CCF9432}" destId="{0B1BDF02-6E68-48D1-8483-1CF395BEEB02}" srcOrd="0" destOrd="0" presId="urn:microsoft.com/office/officeart/2005/8/layout/vList3"/>
    <dgm:cxn modelId="{199E7FA3-D483-4E45-9065-331235820C56}" type="presParOf" srcId="{4B57AAE3-DE46-42A1-99A6-079E2CCF9432}" destId="{5C5088A4-51BC-4C3A-BFE3-2F4DDE587F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D05133-55BC-4581-99BD-BF4775A388A9}" type="doc">
      <dgm:prSet loTypeId="urn:microsoft.com/office/officeart/2005/8/layout/pList2" loCatId="picture" qsTypeId="urn:microsoft.com/office/officeart/2005/8/quickstyle/simple1" qsCatId="simple" csTypeId="urn:microsoft.com/office/officeart/2005/8/colors/accent2_2" csCatId="accent2" phldr="1"/>
      <dgm:spPr/>
    </dgm:pt>
    <dgm:pt modelId="{0692C41E-1981-48B6-AB67-F8CBD9BC310B}">
      <dgm:prSet phldrT="[文本]"/>
      <dgm:spPr/>
      <dgm:t>
        <a:bodyPr/>
        <a:lstStyle/>
        <a:p>
          <a:r>
            <a:rPr lang="zh-CN" dirty="0"/>
            <a:t>制定实施全国历史文化名城名镇名村保护体系规划</a:t>
          </a:r>
          <a:endParaRPr lang="zh-CN" altLang="en-US" dirty="0"/>
        </a:p>
      </dgm:t>
    </dgm:pt>
    <dgm:pt modelId="{FB259CF8-9278-4E4C-AB31-4561920A60D9}" type="parTrans" cxnId="{77476EB3-96C2-4513-BE47-B8DE2A3BD573}">
      <dgm:prSet/>
      <dgm:spPr/>
      <dgm:t>
        <a:bodyPr/>
        <a:lstStyle/>
        <a:p>
          <a:endParaRPr lang="zh-CN" altLang="en-US"/>
        </a:p>
      </dgm:t>
    </dgm:pt>
    <dgm:pt modelId="{64B1E5CD-06C5-4020-9964-1EEA44E2B15A}" type="sibTrans" cxnId="{77476EB3-96C2-4513-BE47-B8DE2A3BD573}">
      <dgm:prSet/>
      <dgm:spPr/>
      <dgm:t>
        <a:bodyPr/>
        <a:lstStyle/>
        <a:p>
          <a:endParaRPr lang="zh-CN" altLang="en-US"/>
        </a:p>
      </dgm:t>
    </dgm:pt>
    <dgm:pt modelId="{B4E78592-0472-468E-8544-28C3F28FB71A}">
      <dgm:prSet phldrT="[文本]" custT="1"/>
      <dgm:spPr/>
      <dgm:t>
        <a:bodyPr/>
        <a:lstStyle/>
        <a:p>
          <a:r>
            <a:rPr lang="zh-CN" sz="1200" dirty="0"/>
            <a:t>督促地方制定实施规划期至</a:t>
          </a:r>
          <a:r>
            <a:rPr lang="en-US" sz="1200" dirty="0"/>
            <a:t>2035</a:t>
          </a:r>
          <a:r>
            <a:rPr lang="zh-CN" sz="1200" dirty="0"/>
            <a:t>年的历史文化名城名镇名村保护规划</a:t>
          </a:r>
          <a:endParaRPr lang="zh-CN" altLang="en-US" sz="1200" dirty="0"/>
        </a:p>
      </dgm:t>
    </dgm:pt>
    <dgm:pt modelId="{C9A11EDB-2411-4797-A6E1-7D6A1D36AA02}" type="parTrans" cxnId="{2FC6A99A-5A46-4460-BA5E-9E2D7C1F1C6B}">
      <dgm:prSet/>
      <dgm:spPr/>
      <dgm:t>
        <a:bodyPr/>
        <a:lstStyle/>
        <a:p>
          <a:endParaRPr lang="zh-CN" altLang="en-US"/>
        </a:p>
      </dgm:t>
    </dgm:pt>
    <dgm:pt modelId="{AE9B3180-7557-4FE5-91D3-68D514322120}" type="sibTrans" cxnId="{2FC6A99A-5A46-4460-BA5E-9E2D7C1F1C6B}">
      <dgm:prSet/>
      <dgm:spPr/>
      <dgm:t>
        <a:bodyPr/>
        <a:lstStyle/>
        <a:p>
          <a:endParaRPr lang="zh-CN" altLang="en-US"/>
        </a:p>
      </dgm:t>
    </dgm:pt>
    <dgm:pt modelId="{E3D50337-A346-4BEE-A45E-131A8469F26E}">
      <dgm:prSet phldrT="[文本]"/>
      <dgm:spPr/>
      <dgm:t>
        <a:bodyPr/>
        <a:lstStyle/>
        <a:p>
          <a:r>
            <a:rPr lang="zh-CN" altLang="en-US" dirty="0"/>
            <a:t>建立历史文化名城保护工作部际联席会议制度</a:t>
          </a:r>
        </a:p>
      </dgm:t>
    </dgm:pt>
    <dgm:pt modelId="{59F985C6-D0C3-4DD1-A1E2-6134B107B6CA}" type="parTrans" cxnId="{125697A2-6B13-4BA3-AE76-8EFD6B2051BC}">
      <dgm:prSet/>
      <dgm:spPr/>
      <dgm:t>
        <a:bodyPr/>
        <a:lstStyle/>
        <a:p>
          <a:endParaRPr lang="zh-CN" altLang="en-US"/>
        </a:p>
      </dgm:t>
    </dgm:pt>
    <dgm:pt modelId="{DA1F64B2-B8FA-4F1F-9B6F-615E91D07175}" type="sibTrans" cxnId="{125697A2-6B13-4BA3-AE76-8EFD6B2051BC}">
      <dgm:prSet/>
      <dgm:spPr/>
      <dgm:t>
        <a:bodyPr/>
        <a:lstStyle/>
        <a:p>
          <a:endParaRPr lang="zh-CN" altLang="en-US"/>
        </a:p>
      </dgm:t>
    </dgm:pt>
    <dgm:pt modelId="{8D5F8ADB-362F-45FE-9283-82A66566E0EC}">
      <dgm:prSet/>
      <dgm:spPr/>
      <dgm:t>
        <a:bodyPr/>
        <a:lstStyle/>
        <a:p>
          <a:r>
            <a:rPr lang="zh-CN" altLang="en-US" dirty="0"/>
            <a:t>建立历史文化名城名镇名村保护体检评估制度</a:t>
          </a:r>
        </a:p>
      </dgm:t>
    </dgm:pt>
    <dgm:pt modelId="{2A4BCA49-081B-4438-9E4B-EBBA53F39D28}" type="parTrans" cxnId="{42068539-DAED-4C39-8F04-4064480071BE}">
      <dgm:prSet/>
      <dgm:spPr/>
      <dgm:t>
        <a:bodyPr/>
        <a:lstStyle/>
        <a:p>
          <a:endParaRPr lang="zh-CN" altLang="en-US"/>
        </a:p>
      </dgm:t>
    </dgm:pt>
    <dgm:pt modelId="{FE3A291F-73DB-4B58-BF9D-08DCBDB9D18B}" type="sibTrans" cxnId="{42068539-DAED-4C39-8F04-4064480071BE}">
      <dgm:prSet/>
      <dgm:spPr/>
      <dgm:t>
        <a:bodyPr/>
        <a:lstStyle/>
        <a:p>
          <a:endParaRPr lang="zh-CN" altLang="en-US"/>
        </a:p>
      </dgm:t>
    </dgm:pt>
    <dgm:pt modelId="{1D6ABA3E-E9FD-42DD-B21C-4146E10FF297}">
      <dgm:prSet/>
      <dgm:spPr/>
      <dgm:t>
        <a:bodyPr/>
        <a:lstStyle/>
        <a:p>
          <a:r>
            <a:rPr lang="zh-CN" dirty="0"/>
            <a:t>探索建立历史文化名城名镇名村总设计师制度</a:t>
          </a:r>
          <a:endParaRPr lang="zh-CN" altLang="en-US" dirty="0"/>
        </a:p>
      </dgm:t>
    </dgm:pt>
    <dgm:pt modelId="{39B1BB6E-A1BF-454E-804E-184D65566266}" type="parTrans" cxnId="{BBB687C7-2AD9-4058-8ACD-9BC62B8308AA}">
      <dgm:prSet/>
      <dgm:spPr/>
      <dgm:t>
        <a:bodyPr/>
        <a:lstStyle/>
        <a:p>
          <a:endParaRPr lang="zh-CN" altLang="en-US"/>
        </a:p>
      </dgm:t>
    </dgm:pt>
    <dgm:pt modelId="{345E0635-007F-426B-BF47-D66844321961}" type="sibTrans" cxnId="{BBB687C7-2AD9-4058-8ACD-9BC62B8308AA}">
      <dgm:prSet/>
      <dgm:spPr/>
      <dgm:t>
        <a:bodyPr/>
        <a:lstStyle/>
        <a:p>
          <a:endParaRPr lang="zh-CN" altLang="en-US"/>
        </a:p>
      </dgm:t>
    </dgm:pt>
    <dgm:pt modelId="{B48ACE23-1023-49B9-9790-0650E46B7CA7}" type="pres">
      <dgm:prSet presAssocID="{D5D05133-55BC-4581-99BD-BF4775A388A9}" presName="Name0" presStyleCnt="0">
        <dgm:presLayoutVars>
          <dgm:dir/>
          <dgm:resizeHandles val="exact"/>
        </dgm:presLayoutVars>
      </dgm:prSet>
      <dgm:spPr/>
    </dgm:pt>
    <dgm:pt modelId="{76F27D7B-CD5E-427C-8DE1-B992459465F3}" type="pres">
      <dgm:prSet presAssocID="{D5D05133-55BC-4581-99BD-BF4775A388A9}" presName="bkgdShp" presStyleLbl="alignAccFollowNode1" presStyleIdx="0" presStyleCnt="1" custLinFactNeighborX="3093" custLinFactNeighborY="650"/>
      <dgm:spPr/>
    </dgm:pt>
    <dgm:pt modelId="{981FC64F-C571-47D5-9042-0BDB597BCAC9}" type="pres">
      <dgm:prSet presAssocID="{D5D05133-55BC-4581-99BD-BF4775A388A9}" presName="linComp" presStyleCnt="0"/>
      <dgm:spPr/>
    </dgm:pt>
    <dgm:pt modelId="{472BEA9B-47BE-49F5-9224-0238C6F9E58D}" type="pres">
      <dgm:prSet presAssocID="{0692C41E-1981-48B6-AB67-F8CBD9BC310B}" presName="compNode" presStyleCnt="0"/>
      <dgm:spPr/>
    </dgm:pt>
    <dgm:pt modelId="{5C3ECD7C-473A-4BA2-BDD8-9CD98D90C970}" type="pres">
      <dgm:prSet presAssocID="{0692C41E-1981-48B6-AB67-F8CBD9BC310B}" presName="node" presStyleLbl="node1" presStyleIdx="0" presStyleCnt="5">
        <dgm:presLayoutVars>
          <dgm:bulletEnabled val="1"/>
        </dgm:presLayoutVars>
      </dgm:prSet>
      <dgm:spPr/>
    </dgm:pt>
    <dgm:pt modelId="{2C75429E-DF36-40BA-9BAA-0E48765BF41D}" type="pres">
      <dgm:prSet presAssocID="{0692C41E-1981-48B6-AB67-F8CBD9BC310B}" presName="invisiNode" presStyleLbl="node1" presStyleIdx="0" presStyleCnt="5"/>
      <dgm:spPr/>
    </dgm:pt>
    <dgm:pt modelId="{461D5C3D-AD0E-419B-98F0-5BC71D54DBC6}" type="pres">
      <dgm:prSet presAssocID="{0692C41E-1981-48B6-AB67-F8CBD9BC310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C210D61-F825-4F11-8389-83D3BE6CD5FC}" type="pres">
      <dgm:prSet presAssocID="{64B1E5CD-06C5-4020-9964-1EEA44E2B15A}" presName="sibTrans" presStyleLbl="sibTrans2D1" presStyleIdx="0" presStyleCnt="0"/>
      <dgm:spPr/>
    </dgm:pt>
    <dgm:pt modelId="{4D81076E-C54F-4BB1-BADD-16C6EAE9B41C}" type="pres">
      <dgm:prSet presAssocID="{B4E78592-0472-468E-8544-28C3F28FB71A}" presName="compNode" presStyleCnt="0"/>
      <dgm:spPr/>
    </dgm:pt>
    <dgm:pt modelId="{A0206C9B-52AD-45B5-BEAB-CE4E4BA53CBB}" type="pres">
      <dgm:prSet presAssocID="{B4E78592-0472-468E-8544-28C3F28FB71A}" presName="node" presStyleLbl="node1" presStyleIdx="1" presStyleCnt="5">
        <dgm:presLayoutVars>
          <dgm:bulletEnabled val="1"/>
        </dgm:presLayoutVars>
      </dgm:prSet>
      <dgm:spPr/>
    </dgm:pt>
    <dgm:pt modelId="{076D46FC-9399-412F-9BC2-DB4201DDFFDB}" type="pres">
      <dgm:prSet presAssocID="{B4E78592-0472-468E-8544-28C3F28FB71A}" presName="invisiNode" presStyleLbl="node1" presStyleIdx="1" presStyleCnt="5"/>
      <dgm:spPr/>
    </dgm:pt>
    <dgm:pt modelId="{F779B2AD-0BA3-43F6-A1A7-5279C673E6EC}" type="pres">
      <dgm:prSet presAssocID="{B4E78592-0472-468E-8544-28C3F28FB71A}" presName="imagNode"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B3BD698-6512-4D7F-859C-AC0F83282984}" type="pres">
      <dgm:prSet presAssocID="{AE9B3180-7557-4FE5-91D3-68D514322120}" presName="sibTrans" presStyleLbl="sibTrans2D1" presStyleIdx="0" presStyleCnt="0"/>
      <dgm:spPr/>
    </dgm:pt>
    <dgm:pt modelId="{BB6E7587-DC17-4FF0-B578-8C43E9C20E1C}" type="pres">
      <dgm:prSet presAssocID="{E3D50337-A346-4BEE-A45E-131A8469F26E}" presName="compNode" presStyleCnt="0"/>
      <dgm:spPr/>
    </dgm:pt>
    <dgm:pt modelId="{D7246A6C-07DE-4E2F-8B9A-DFC49CC64E85}" type="pres">
      <dgm:prSet presAssocID="{E3D50337-A346-4BEE-A45E-131A8469F26E}" presName="node" presStyleLbl="node1" presStyleIdx="2" presStyleCnt="5">
        <dgm:presLayoutVars>
          <dgm:bulletEnabled val="1"/>
        </dgm:presLayoutVars>
      </dgm:prSet>
      <dgm:spPr/>
    </dgm:pt>
    <dgm:pt modelId="{DFC6BE59-5CD7-422F-AA25-852739EB4F1E}" type="pres">
      <dgm:prSet presAssocID="{E3D50337-A346-4BEE-A45E-131A8469F26E}" presName="invisiNode" presStyleLbl="node1" presStyleIdx="2" presStyleCnt="5"/>
      <dgm:spPr/>
    </dgm:pt>
    <dgm:pt modelId="{02C03A31-377E-4B04-9B4B-CB57D0289639}" type="pres">
      <dgm:prSet presAssocID="{E3D50337-A346-4BEE-A45E-131A8469F26E}" presName="imagNode"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2B702D90-A50D-45C2-B9B2-1DE0C9E7E8C6}" type="pres">
      <dgm:prSet presAssocID="{DA1F64B2-B8FA-4F1F-9B6F-615E91D07175}" presName="sibTrans" presStyleLbl="sibTrans2D1" presStyleIdx="0" presStyleCnt="0"/>
      <dgm:spPr/>
    </dgm:pt>
    <dgm:pt modelId="{C870DCD8-A4F6-4B01-9019-52370CB26C58}" type="pres">
      <dgm:prSet presAssocID="{8D5F8ADB-362F-45FE-9283-82A66566E0EC}" presName="compNode" presStyleCnt="0"/>
      <dgm:spPr/>
    </dgm:pt>
    <dgm:pt modelId="{032BE06D-0840-4180-A0E3-A0120321E0A1}" type="pres">
      <dgm:prSet presAssocID="{8D5F8ADB-362F-45FE-9283-82A66566E0EC}" presName="node" presStyleLbl="node1" presStyleIdx="3" presStyleCnt="5">
        <dgm:presLayoutVars>
          <dgm:bulletEnabled val="1"/>
        </dgm:presLayoutVars>
      </dgm:prSet>
      <dgm:spPr/>
    </dgm:pt>
    <dgm:pt modelId="{EC7F5048-6C8E-4DEA-8214-8F98B21762ED}" type="pres">
      <dgm:prSet presAssocID="{8D5F8ADB-362F-45FE-9283-82A66566E0EC}" presName="invisiNode" presStyleLbl="node1" presStyleIdx="3" presStyleCnt="5"/>
      <dgm:spPr/>
    </dgm:pt>
    <dgm:pt modelId="{00325F3E-A89B-49C0-9EE6-0F74E979A504}" type="pres">
      <dgm:prSet presAssocID="{8D5F8ADB-362F-45FE-9283-82A66566E0EC}" presName="imagNode"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364BCAFE-DB95-4E40-A27C-307A36F7C7DD}" type="pres">
      <dgm:prSet presAssocID="{FE3A291F-73DB-4B58-BF9D-08DCBDB9D18B}" presName="sibTrans" presStyleLbl="sibTrans2D1" presStyleIdx="0" presStyleCnt="0"/>
      <dgm:spPr/>
    </dgm:pt>
    <dgm:pt modelId="{D67E69FC-68E3-461A-9886-3E84573C1E6E}" type="pres">
      <dgm:prSet presAssocID="{1D6ABA3E-E9FD-42DD-B21C-4146E10FF297}" presName="compNode" presStyleCnt="0"/>
      <dgm:spPr/>
    </dgm:pt>
    <dgm:pt modelId="{DC2CDA33-90C2-4E5A-9F72-48534831D4E1}" type="pres">
      <dgm:prSet presAssocID="{1D6ABA3E-E9FD-42DD-B21C-4146E10FF297}" presName="node" presStyleLbl="node1" presStyleIdx="4" presStyleCnt="5">
        <dgm:presLayoutVars>
          <dgm:bulletEnabled val="1"/>
        </dgm:presLayoutVars>
      </dgm:prSet>
      <dgm:spPr/>
    </dgm:pt>
    <dgm:pt modelId="{8E86FF73-BF8C-4D4B-AC36-D7881EAA6164}" type="pres">
      <dgm:prSet presAssocID="{1D6ABA3E-E9FD-42DD-B21C-4146E10FF297}" presName="invisiNode" presStyleLbl="node1" presStyleIdx="4" presStyleCnt="5"/>
      <dgm:spPr/>
    </dgm:pt>
    <dgm:pt modelId="{E2ABF99C-54A1-49F8-8F4B-25E13CFB6748}" type="pres">
      <dgm:prSet presAssocID="{1D6ABA3E-E9FD-42DD-B21C-4146E10FF297}" presName="imagNode"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Lst>
  <dgm:cxnLst>
    <dgm:cxn modelId="{861B5500-53B6-4FA6-9C04-76839846E080}" type="presOf" srcId="{8D5F8ADB-362F-45FE-9283-82A66566E0EC}" destId="{032BE06D-0840-4180-A0E3-A0120321E0A1}" srcOrd="0" destOrd="0" presId="urn:microsoft.com/office/officeart/2005/8/layout/pList2"/>
    <dgm:cxn modelId="{B5E5A020-F8CD-4902-AE6B-9B60FC69E09D}" type="presOf" srcId="{AE9B3180-7557-4FE5-91D3-68D514322120}" destId="{0B3BD698-6512-4D7F-859C-AC0F83282984}" srcOrd="0" destOrd="0" presId="urn:microsoft.com/office/officeart/2005/8/layout/pList2"/>
    <dgm:cxn modelId="{9B9BE12C-1F97-4020-A7D9-A7E260509FDC}" type="presOf" srcId="{D5D05133-55BC-4581-99BD-BF4775A388A9}" destId="{B48ACE23-1023-49B9-9790-0650E46B7CA7}" srcOrd="0" destOrd="0" presId="urn:microsoft.com/office/officeart/2005/8/layout/pList2"/>
    <dgm:cxn modelId="{42068539-DAED-4C39-8F04-4064480071BE}" srcId="{D5D05133-55BC-4581-99BD-BF4775A388A9}" destId="{8D5F8ADB-362F-45FE-9283-82A66566E0EC}" srcOrd="3" destOrd="0" parTransId="{2A4BCA49-081B-4438-9E4B-EBBA53F39D28}" sibTransId="{FE3A291F-73DB-4B58-BF9D-08DCBDB9D18B}"/>
    <dgm:cxn modelId="{F27A2D61-AFA4-439E-9FAD-012614DD4AEC}" type="presOf" srcId="{DA1F64B2-B8FA-4F1F-9B6F-615E91D07175}" destId="{2B702D90-A50D-45C2-B9B2-1DE0C9E7E8C6}" srcOrd="0" destOrd="0" presId="urn:microsoft.com/office/officeart/2005/8/layout/pList2"/>
    <dgm:cxn modelId="{CDD2E87B-EFB1-4107-9F54-6C363E2AB4B3}" type="presOf" srcId="{E3D50337-A346-4BEE-A45E-131A8469F26E}" destId="{D7246A6C-07DE-4E2F-8B9A-DFC49CC64E85}" srcOrd="0" destOrd="0" presId="urn:microsoft.com/office/officeart/2005/8/layout/pList2"/>
    <dgm:cxn modelId="{BABF9C9A-12B0-4F44-8DD4-83EAAD8A31C4}" type="presOf" srcId="{FE3A291F-73DB-4B58-BF9D-08DCBDB9D18B}" destId="{364BCAFE-DB95-4E40-A27C-307A36F7C7DD}" srcOrd="0" destOrd="0" presId="urn:microsoft.com/office/officeart/2005/8/layout/pList2"/>
    <dgm:cxn modelId="{2FC6A99A-5A46-4460-BA5E-9E2D7C1F1C6B}" srcId="{D5D05133-55BC-4581-99BD-BF4775A388A9}" destId="{B4E78592-0472-468E-8544-28C3F28FB71A}" srcOrd="1" destOrd="0" parTransId="{C9A11EDB-2411-4797-A6E1-7D6A1D36AA02}" sibTransId="{AE9B3180-7557-4FE5-91D3-68D514322120}"/>
    <dgm:cxn modelId="{125697A2-6B13-4BA3-AE76-8EFD6B2051BC}" srcId="{D5D05133-55BC-4581-99BD-BF4775A388A9}" destId="{E3D50337-A346-4BEE-A45E-131A8469F26E}" srcOrd="2" destOrd="0" parTransId="{59F985C6-D0C3-4DD1-A1E2-6134B107B6CA}" sibTransId="{DA1F64B2-B8FA-4F1F-9B6F-615E91D07175}"/>
    <dgm:cxn modelId="{2200FEA3-EA05-4E89-8D68-978E1D5EF7BE}" type="presOf" srcId="{64B1E5CD-06C5-4020-9964-1EEA44E2B15A}" destId="{0C210D61-F825-4F11-8389-83D3BE6CD5FC}" srcOrd="0" destOrd="0" presId="urn:microsoft.com/office/officeart/2005/8/layout/pList2"/>
    <dgm:cxn modelId="{77476EB3-96C2-4513-BE47-B8DE2A3BD573}" srcId="{D5D05133-55BC-4581-99BD-BF4775A388A9}" destId="{0692C41E-1981-48B6-AB67-F8CBD9BC310B}" srcOrd="0" destOrd="0" parTransId="{FB259CF8-9278-4E4C-AB31-4561920A60D9}" sibTransId="{64B1E5CD-06C5-4020-9964-1EEA44E2B15A}"/>
    <dgm:cxn modelId="{79D0CEBB-3855-4728-B5F4-67E460277DAD}" type="presOf" srcId="{1D6ABA3E-E9FD-42DD-B21C-4146E10FF297}" destId="{DC2CDA33-90C2-4E5A-9F72-48534831D4E1}" srcOrd="0" destOrd="0" presId="urn:microsoft.com/office/officeart/2005/8/layout/pList2"/>
    <dgm:cxn modelId="{BBB687C7-2AD9-4058-8ACD-9BC62B8308AA}" srcId="{D5D05133-55BC-4581-99BD-BF4775A388A9}" destId="{1D6ABA3E-E9FD-42DD-B21C-4146E10FF297}" srcOrd="4" destOrd="0" parTransId="{39B1BB6E-A1BF-454E-804E-184D65566266}" sibTransId="{345E0635-007F-426B-BF47-D66844321961}"/>
    <dgm:cxn modelId="{B7D6E0D2-9219-4E47-BD18-03A0F57084AB}" type="presOf" srcId="{B4E78592-0472-468E-8544-28C3F28FB71A}" destId="{A0206C9B-52AD-45B5-BEAB-CE4E4BA53CBB}" srcOrd="0" destOrd="0" presId="urn:microsoft.com/office/officeart/2005/8/layout/pList2"/>
    <dgm:cxn modelId="{9818F2F3-8CB3-4C90-A8EA-253DB2D6A42A}" type="presOf" srcId="{0692C41E-1981-48B6-AB67-F8CBD9BC310B}" destId="{5C3ECD7C-473A-4BA2-BDD8-9CD98D90C970}" srcOrd="0" destOrd="0" presId="urn:microsoft.com/office/officeart/2005/8/layout/pList2"/>
    <dgm:cxn modelId="{ED85A963-1EEB-4B73-B671-15EB4F53421D}" type="presParOf" srcId="{B48ACE23-1023-49B9-9790-0650E46B7CA7}" destId="{76F27D7B-CD5E-427C-8DE1-B992459465F3}" srcOrd="0" destOrd="0" presId="urn:microsoft.com/office/officeart/2005/8/layout/pList2"/>
    <dgm:cxn modelId="{43E2A9AE-83CB-4A64-8A7F-2074E6707F16}" type="presParOf" srcId="{B48ACE23-1023-49B9-9790-0650E46B7CA7}" destId="{981FC64F-C571-47D5-9042-0BDB597BCAC9}" srcOrd="1" destOrd="0" presId="urn:microsoft.com/office/officeart/2005/8/layout/pList2"/>
    <dgm:cxn modelId="{AC0C19D9-F3A3-4EDC-8AE2-66719E0389ED}" type="presParOf" srcId="{981FC64F-C571-47D5-9042-0BDB597BCAC9}" destId="{472BEA9B-47BE-49F5-9224-0238C6F9E58D}" srcOrd="0" destOrd="0" presId="urn:microsoft.com/office/officeart/2005/8/layout/pList2"/>
    <dgm:cxn modelId="{E3C34DD8-60BD-4EEE-9912-5737E5A44521}" type="presParOf" srcId="{472BEA9B-47BE-49F5-9224-0238C6F9E58D}" destId="{5C3ECD7C-473A-4BA2-BDD8-9CD98D90C970}" srcOrd="0" destOrd="0" presId="urn:microsoft.com/office/officeart/2005/8/layout/pList2"/>
    <dgm:cxn modelId="{32A9C954-C813-4DC3-95D5-FF4AD9394CD9}" type="presParOf" srcId="{472BEA9B-47BE-49F5-9224-0238C6F9E58D}" destId="{2C75429E-DF36-40BA-9BAA-0E48765BF41D}" srcOrd="1" destOrd="0" presId="urn:microsoft.com/office/officeart/2005/8/layout/pList2"/>
    <dgm:cxn modelId="{E97D1951-C9D8-4EAE-B784-6053C9926047}" type="presParOf" srcId="{472BEA9B-47BE-49F5-9224-0238C6F9E58D}" destId="{461D5C3D-AD0E-419B-98F0-5BC71D54DBC6}" srcOrd="2" destOrd="0" presId="urn:microsoft.com/office/officeart/2005/8/layout/pList2"/>
    <dgm:cxn modelId="{242C097A-700D-429B-812B-6C798AF8F6C8}" type="presParOf" srcId="{981FC64F-C571-47D5-9042-0BDB597BCAC9}" destId="{0C210D61-F825-4F11-8389-83D3BE6CD5FC}" srcOrd="1" destOrd="0" presId="urn:microsoft.com/office/officeart/2005/8/layout/pList2"/>
    <dgm:cxn modelId="{C274EB09-3A10-431E-9B09-1A7E9A6A4921}" type="presParOf" srcId="{981FC64F-C571-47D5-9042-0BDB597BCAC9}" destId="{4D81076E-C54F-4BB1-BADD-16C6EAE9B41C}" srcOrd="2" destOrd="0" presId="urn:microsoft.com/office/officeart/2005/8/layout/pList2"/>
    <dgm:cxn modelId="{573B9890-6EC2-4A91-B1D2-FC02D0657D0A}" type="presParOf" srcId="{4D81076E-C54F-4BB1-BADD-16C6EAE9B41C}" destId="{A0206C9B-52AD-45B5-BEAB-CE4E4BA53CBB}" srcOrd="0" destOrd="0" presId="urn:microsoft.com/office/officeart/2005/8/layout/pList2"/>
    <dgm:cxn modelId="{EAB017CC-8600-4B55-9E26-4FBD41133832}" type="presParOf" srcId="{4D81076E-C54F-4BB1-BADD-16C6EAE9B41C}" destId="{076D46FC-9399-412F-9BC2-DB4201DDFFDB}" srcOrd="1" destOrd="0" presId="urn:microsoft.com/office/officeart/2005/8/layout/pList2"/>
    <dgm:cxn modelId="{98AB0583-1008-4891-A278-161383E06911}" type="presParOf" srcId="{4D81076E-C54F-4BB1-BADD-16C6EAE9B41C}" destId="{F779B2AD-0BA3-43F6-A1A7-5279C673E6EC}" srcOrd="2" destOrd="0" presId="urn:microsoft.com/office/officeart/2005/8/layout/pList2"/>
    <dgm:cxn modelId="{0881562E-EA70-431F-8882-1A8338716641}" type="presParOf" srcId="{981FC64F-C571-47D5-9042-0BDB597BCAC9}" destId="{0B3BD698-6512-4D7F-859C-AC0F83282984}" srcOrd="3" destOrd="0" presId="urn:microsoft.com/office/officeart/2005/8/layout/pList2"/>
    <dgm:cxn modelId="{A09461B4-77C2-44F4-9E49-EE18AA3C5C19}" type="presParOf" srcId="{981FC64F-C571-47D5-9042-0BDB597BCAC9}" destId="{BB6E7587-DC17-4FF0-B578-8C43E9C20E1C}" srcOrd="4" destOrd="0" presId="urn:microsoft.com/office/officeart/2005/8/layout/pList2"/>
    <dgm:cxn modelId="{284565E2-CBB4-4371-B8D3-C8CE79CCA3D5}" type="presParOf" srcId="{BB6E7587-DC17-4FF0-B578-8C43E9C20E1C}" destId="{D7246A6C-07DE-4E2F-8B9A-DFC49CC64E85}" srcOrd="0" destOrd="0" presId="urn:microsoft.com/office/officeart/2005/8/layout/pList2"/>
    <dgm:cxn modelId="{99221770-CC61-4F48-8EC5-13C0EF3CB3AA}" type="presParOf" srcId="{BB6E7587-DC17-4FF0-B578-8C43E9C20E1C}" destId="{DFC6BE59-5CD7-422F-AA25-852739EB4F1E}" srcOrd="1" destOrd="0" presId="urn:microsoft.com/office/officeart/2005/8/layout/pList2"/>
    <dgm:cxn modelId="{366731F0-D31D-433D-8152-8F6071D159C3}" type="presParOf" srcId="{BB6E7587-DC17-4FF0-B578-8C43E9C20E1C}" destId="{02C03A31-377E-4B04-9B4B-CB57D0289639}" srcOrd="2" destOrd="0" presId="urn:microsoft.com/office/officeart/2005/8/layout/pList2"/>
    <dgm:cxn modelId="{DD019176-842A-45DB-A651-AFEC9B2A852C}" type="presParOf" srcId="{981FC64F-C571-47D5-9042-0BDB597BCAC9}" destId="{2B702D90-A50D-45C2-B9B2-1DE0C9E7E8C6}" srcOrd="5" destOrd="0" presId="urn:microsoft.com/office/officeart/2005/8/layout/pList2"/>
    <dgm:cxn modelId="{C7A26F1A-34F3-497D-8BD3-59A3C300926A}" type="presParOf" srcId="{981FC64F-C571-47D5-9042-0BDB597BCAC9}" destId="{C870DCD8-A4F6-4B01-9019-52370CB26C58}" srcOrd="6" destOrd="0" presId="urn:microsoft.com/office/officeart/2005/8/layout/pList2"/>
    <dgm:cxn modelId="{9DA6593F-E496-465F-A3E2-E51C12B5470E}" type="presParOf" srcId="{C870DCD8-A4F6-4B01-9019-52370CB26C58}" destId="{032BE06D-0840-4180-A0E3-A0120321E0A1}" srcOrd="0" destOrd="0" presId="urn:microsoft.com/office/officeart/2005/8/layout/pList2"/>
    <dgm:cxn modelId="{D680A496-DAF1-4DAD-8F22-3C0D631D1492}" type="presParOf" srcId="{C870DCD8-A4F6-4B01-9019-52370CB26C58}" destId="{EC7F5048-6C8E-4DEA-8214-8F98B21762ED}" srcOrd="1" destOrd="0" presId="urn:microsoft.com/office/officeart/2005/8/layout/pList2"/>
    <dgm:cxn modelId="{B18CC422-FC75-43A6-A06B-34E9053D61BA}" type="presParOf" srcId="{C870DCD8-A4F6-4B01-9019-52370CB26C58}" destId="{00325F3E-A89B-49C0-9EE6-0F74E979A504}" srcOrd="2" destOrd="0" presId="urn:microsoft.com/office/officeart/2005/8/layout/pList2"/>
    <dgm:cxn modelId="{EF703725-8BEF-43F6-9AF7-EF8D2C458416}" type="presParOf" srcId="{981FC64F-C571-47D5-9042-0BDB597BCAC9}" destId="{364BCAFE-DB95-4E40-A27C-307A36F7C7DD}" srcOrd="7" destOrd="0" presId="urn:microsoft.com/office/officeart/2005/8/layout/pList2"/>
    <dgm:cxn modelId="{B05F228E-FD32-46B7-9C5F-AFFDF1B72813}" type="presParOf" srcId="{981FC64F-C571-47D5-9042-0BDB597BCAC9}" destId="{D67E69FC-68E3-461A-9886-3E84573C1E6E}" srcOrd="8" destOrd="0" presId="urn:microsoft.com/office/officeart/2005/8/layout/pList2"/>
    <dgm:cxn modelId="{5D379E9D-D868-4803-9138-CB33FB7DC95E}" type="presParOf" srcId="{D67E69FC-68E3-461A-9886-3E84573C1E6E}" destId="{DC2CDA33-90C2-4E5A-9F72-48534831D4E1}" srcOrd="0" destOrd="0" presId="urn:microsoft.com/office/officeart/2005/8/layout/pList2"/>
    <dgm:cxn modelId="{89C3AD68-5B55-4EC7-A3C1-A6504327FC71}" type="presParOf" srcId="{D67E69FC-68E3-461A-9886-3E84573C1E6E}" destId="{8E86FF73-BF8C-4D4B-AC36-D7881EAA6164}" srcOrd="1" destOrd="0" presId="urn:microsoft.com/office/officeart/2005/8/layout/pList2"/>
    <dgm:cxn modelId="{CD5B77C1-CFA6-405A-83CF-6E01CF7F315A}" type="presParOf" srcId="{D67E69FC-68E3-461A-9886-3E84573C1E6E}" destId="{E2ABF99C-54A1-49F8-8F4B-25E13CFB674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05133-55BC-4581-99BD-BF4775A388A9}" type="doc">
      <dgm:prSet loTypeId="urn:microsoft.com/office/officeart/2005/8/layout/pList2" loCatId="picture" qsTypeId="urn:microsoft.com/office/officeart/2005/8/quickstyle/simple1" qsCatId="simple" csTypeId="urn:microsoft.com/office/officeart/2005/8/colors/accent2_2" csCatId="accent2" phldr="1"/>
      <dgm:spPr/>
    </dgm:pt>
    <dgm:pt modelId="{0692C41E-1981-48B6-AB67-F8CBD9BC310B}">
      <dgm:prSet phldrT="[文本]"/>
      <dgm:spPr/>
      <dgm:t>
        <a:bodyPr/>
        <a:lstStyle/>
        <a:p>
          <a:r>
            <a:rPr lang="zh-CN" dirty="0"/>
            <a:t>修订《历史文化名城名镇名村保护条例》，研究制定《历史文化街区保护管理办法》等法规，出台历史建筑保护利用相关政策</a:t>
          </a:r>
          <a:endParaRPr lang="zh-CN" altLang="en-US" dirty="0"/>
        </a:p>
      </dgm:t>
    </dgm:pt>
    <dgm:pt modelId="{FB259CF8-9278-4E4C-AB31-4561920A60D9}" type="parTrans" cxnId="{77476EB3-96C2-4513-BE47-B8DE2A3BD573}">
      <dgm:prSet/>
      <dgm:spPr/>
      <dgm:t>
        <a:bodyPr/>
        <a:lstStyle/>
        <a:p>
          <a:endParaRPr lang="zh-CN" altLang="en-US"/>
        </a:p>
      </dgm:t>
    </dgm:pt>
    <dgm:pt modelId="{64B1E5CD-06C5-4020-9964-1EEA44E2B15A}" type="sibTrans" cxnId="{77476EB3-96C2-4513-BE47-B8DE2A3BD573}">
      <dgm:prSet/>
      <dgm:spPr/>
      <dgm:t>
        <a:bodyPr/>
        <a:lstStyle/>
        <a:p>
          <a:endParaRPr lang="zh-CN" altLang="en-US"/>
        </a:p>
      </dgm:t>
    </dgm:pt>
    <dgm:pt modelId="{B4E78592-0472-468E-8544-28C3F28FB71A}">
      <dgm:prSet phldrT="[文本]" custT="1"/>
      <dgm:spPr/>
      <dgm:t>
        <a:bodyPr/>
        <a:lstStyle/>
        <a:p>
          <a:r>
            <a:rPr lang="zh-CN" sz="1600" dirty="0"/>
            <a:t>制定历史文化名城名镇名村的消防、基础设施等国家和地方技术标准</a:t>
          </a:r>
          <a:endParaRPr lang="zh-CN" altLang="en-US" sz="1600" dirty="0"/>
        </a:p>
      </dgm:t>
    </dgm:pt>
    <dgm:pt modelId="{C9A11EDB-2411-4797-A6E1-7D6A1D36AA02}" type="parTrans" cxnId="{2FC6A99A-5A46-4460-BA5E-9E2D7C1F1C6B}">
      <dgm:prSet/>
      <dgm:spPr/>
      <dgm:t>
        <a:bodyPr/>
        <a:lstStyle/>
        <a:p>
          <a:endParaRPr lang="zh-CN" altLang="en-US"/>
        </a:p>
      </dgm:t>
    </dgm:pt>
    <dgm:pt modelId="{AE9B3180-7557-4FE5-91D3-68D514322120}" type="sibTrans" cxnId="{2FC6A99A-5A46-4460-BA5E-9E2D7C1F1C6B}">
      <dgm:prSet/>
      <dgm:spPr/>
      <dgm:t>
        <a:bodyPr/>
        <a:lstStyle/>
        <a:p>
          <a:endParaRPr lang="zh-CN" altLang="en-US"/>
        </a:p>
      </dgm:t>
    </dgm:pt>
    <dgm:pt modelId="{E3D50337-A346-4BEE-A45E-131A8469F26E}">
      <dgm:prSet phldrT="[文本]" custT="1"/>
      <dgm:spPr/>
      <dgm:t>
        <a:bodyPr/>
        <a:lstStyle/>
        <a:p>
          <a:r>
            <a:rPr lang="zh-CN" altLang="en-US" sz="1600" dirty="0"/>
            <a:t>指导各省（区、市）及历史文化名城名镇名村所在市县制定地方性法规、政府规章和规范性文件</a:t>
          </a:r>
        </a:p>
      </dgm:t>
    </dgm:pt>
    <dgm:pt modelId="{59F985C6-D0C3-4DD1-A1E2-6134B107B6CA}" type="parTrans" cxnId="{125697A2-6B13-4BA3-AE76-8EFD6B2051BC}">
      <dgm:prSet/>
      <dgm:spPr/>
      <dgm:t>
        <a:bodyPr/>
        <a:lstStyle/>
        <a:p>
          <a:endParaRPr lang="zh-CN" altLang="en-US"/>
        </a:p>
      </dgm:t>
    </dgm:pt>
    <dgm:pt modelId="{DA1F64B2-B8FA-4F1F-9B6F-615E91D07175}" type="sibTrans" cxnId="{125697A2-6B13-4BA3-AE76-8EFD6B2051BC}">
      <dgm:prSet/>
      <dgm:spPr/>
      <dgm:t>
        <a:bodyPr/>
        <a:lstStyle/>
        <a:p>
          <a:endParaRPr lang="zh-CN" altLang="en-US"/>
        </a:p>
      </dgm:t>
    </dgm:pt>
    <dgm:pt modelId="{B48ACE23-1023-49B9-9790-0650E46B7CA7}" type="pres">
      <dgm:prSet presAssocID="{D5D05133-55BC-4581-99BD-BF4775A388A9}" presName="Name0" presStyleCnt="0">
        <dgm:presLayoutVars>
          <dgm:dir/>
          <dgm:resizeHandles val="exact"/>
        </dgm:presLayoutVars>
      </dgm:prSet>
      <dgm:spPr/>
    </dgm:pt>
    <dgm:pt modelId="{76F27D7B-CD5E-427C-8DE1-B992459465F3}" type="pres">
      <dgm:prSet presAssocID="{D5D05133-55BC-4581-99BD-BF4775A388A9}" presName="bkgdShp" presStyleLbl="alignAccFollowNode1" presStyleIdx="0" presStyleCnt="1" custLinFactNeighborX="3093" custLinFactNeighborY="650"/>
      <dgm:spPr/>
    </dgm:pt>
    <dgm:pt modelId="{981FC64F-C571-47D5-9042-0BDB597BCAC9}" type="pres">
      <dgm:prSet presAssocID="{D5D05133-55BC-4581-99BD-BF4775A388A9}" presName="linComp" presStyleCnt="0"/>
      <dgm:spPr/>
    </dgm:pt>
    <dgm:pt modelId="{472BEA9B-47BE-49F5-9224-0238C6F9E58D}" type="pres">
      <dgm:prSet presAssocID="{0692C41E-1981-48B6-AB67-F8CBD9BC310B}" presName="compNode" presStyleCnt="0"/>
      <dgm:spPr/>
    </dgm:pt>
    <dgm:pt modelId="{5C3ECD7C-473A-4BA2-BDD8-9CD98D90C970}" type="pres">
      <dgm:prSet presAssocID="{0692C41E-1981-48B6-AB67-F8CBD9BC310B}" presName="node" presStyleLbl="node1" presStyleIdx="0" presStyleCnt="3">
        <dgm:presLayoutVars>
          <dgm:bulletEnabled val="1"/>
        </dgm:presLayoutVars>
      </dgm:prSet>
      <dgm:spPr/>
    </dgm:pt>
    <dgm:pt modelId="{2C75429E-DF36-40BA-9BAA-0E48765BF41D}" type="pres">
      <dgm:prSet presAssocID="{0692C41E-1981-48B6-AB67-F8CBD9BC310B}" presName="invisiNode" presStyleLbl="node1" presStyleIdx="0" presStyleCnt="3"/>
      <dgm:spPr/>
    </dgm:pt>
    <dgm:pt modelId="{461D5C3D-AD0E-419B-98F0-5BC71D54DBC6}" type="pres">
      <dgm:prSet presAssocID="{0692C41E-1981-48B6-AB67-F8CBD9BC310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C210D61-F825-4F11-8389-83D3BE6CD5FC}" type="pres">
      <dgm:prSet presAssocID="{64B1E5CD-06C5-4020-9964-1EEA44E2B15A}" presName="sibTrans" presStyleLbl="sibTrans2D1" presStyleIdx="0" presStyleCnt="0"/>
      <dgm:spPr/>
    </dgm:pt>
    <dgm:pt modelId="{4D81076E-C54F-4BB1-BADD-16C6EAE9B41C}" type="pres">
      <dgm:prSet presAssocID="{B4E78592-0472-468E-8544-28C3F28FB71A}" presName="compNode" presStyleCnt="0"/>
      <dgm:spPr/>
    </dgm:pt>
    <dgm:pt modelId="{A0206C9B-52AD-45B5-BEAB-CE4E4BA53CBB}" type="pres">
      <dgm:prSet presAssocID="{B4E78592-0472-468E-8544-28C3F28FB71A}" presName="node" presStyleLbl="node1" presStyleIdx="1" presStyleCnt="3">
        <dgm:presLayoutVars>
          <dgm:bulletEnabled val="1"/>
        </dgm:presLayoutVars>
      </dgm:prSet>
      <dgm:spPr/>
    </dgm:pt>
    <dgm:pt modelId="{076D46FC-9399-412F-9BC2-DB4201DDFFDB}" type="pres">
      <dgm:prSet presAssocID="{B4E78592-0472-468E-8544-28C3F28FB71A}" presName="invisiNode" presStyleLbl="node1" presStyleIdx="1" presStyleCnt="3"/>
      <dgm:spPr/>
    </dgm:pt>
    <dgm:pt modelId="{F779B2AD-0BA3-43F6-A1A7-5279C673E6EC}" type="pres">
      <dgm:prSet presAssocID="{B4E78592-0472-468E-8544-28C3F28FB71A}"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B3BD698-6512-4D7F-859C-AC0F83282984}" type="pres">
      <dgm:prSet presAssocID="{AE9B3180-7557-4FE5-91D3-68D514322120}" presName="sibTrans" presStyleLbl="sibTrans2D1" presStyleIdx="0" presStyleCnt="0"/>
      <dgm:spPr/>
    </dgm:pt>
    <dgm:pt modelId="{BB6E7587-DC17-4FF0-B578-8C43E9C20E1C}" type="pres">
      <dgm:prSet presAssocID="{E3D50337-A346-4BEE-A45E-131A8469F26E}" presName="compNode" presStyleCnt="0"/>
      <dgm:spPr/>
    </dgm:pt>
    <dgm:pt modelId="{D7246A6C-07DE-4E2F-8B9A-DFC49CC64E85}" type="pres">
      <dgm:prSet presAssocID="{E3D50337-A346-4BEE-A45E-131A8469F26E}" presName="node" presStyleLbl="node1" presStyleIdx="2" presStyleCnt="3">
        <dgm:presLayoutVars>
          <dgm:bulletEnabled val="1"/>
        </dgm:presLayoutVars>
      </dgm:prSet>
      <dgm:spPr/>
    </dgm:pt>
    <dgm:pt modelId="{DFC6BE59-5CD7-422F-AA25-852739EB4F1E}" type="pres">
      <dgm:prSet presAssocID="{E3D50337-A346-4BEE-A45E-131A8469F26E}" presName="invisiNode" presStyleLbl="node1" presStyleIdx="2" presStyleCnt="3"/>
      <dgm:spPr/>
    </dgm:pt>
    <dgm:pt modelId="{02C03A31-377E-4B04-9B4B-CB57D0289639}" type="pres">
      <dgm:prSet presAssocID="{E3D50337-A346-4BEE-A45E-131A8469F26E}"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Lst>
  <dgm:cxnLst>
    <dgm:cxn modelId="{B5E5A020-F8CD-4902-AE6B-9B60FC69E09D}" type="presOf" srcId="{AE9B3180-7557-4FE5-91D3-68D514322120}" destId="{0B3BD698-6512-4D7F-859C-AC0F83282984}" srcOrd="0" destOrd="0" presId="urn:microsoft.com/office/officeart/2005/8/layout/pList2"/>
    <dgm:cxn modelId="{9B9BE12C-1F97-4020-A7D9-A7E260509FDC}" type="presOf" srcId="{D5D05133-55BC-4581-99BD-BF4775A388A9}" destId="{B48ACE23-1023-49B9-9790-0650E46B7CA7}" srcOrd="0" destOrd="0" presId="urn:microsoft.com/office/officeart/2005/8/layout/pList2"/>
    <dgm:cxn modelId="{CDD2E87B-EFB1-4107-9F54-6C363E2AB4B3}" type="presOf" srcId="{E3D50337-A346-4BEE-A45E-131A8469F26E}" destId="{D7246A6C-07DE-4E2F-8B9A-DFC49CC64E85}" srcOrd="0" destOrd="0" presId="urn:microsoft.com/office/officeart/2005/8/layout/pList2"/>
    <dgm:cxn modelId="{2FC6A99A-5A46-4460-BA5E-9E2D7C1F1C6B}" srcId="{D5D05133-55BC-4581-99BD-BF4775A388A9}" destId="{B4E78592-0472-468E-8544-28C3F28FB71A}" srcOrd="1" destOrd="0" parTransId="{C9A11EDB-2411-4797-A6E1-7D6A1D36AA02}" sibTransId="{AE9B3180-7557-4FE5-91D3-68D514322120}"/>
    <dgm:cxn modelId="{125697A2-6B13-4BA3-AE76-8EFD6B2051BC}" srcId="{D5D05133-55BC-4581-99BD-BF4775A388A9}" destId="{E3D50337-A346-4BEE-A45E-131A8469F26E}" srcOrd="2" destOrd="0" parTransId="{59F985C6-D0C3-4DD1-A1E2-6134B107B6CA}" sibTransId="{DA1F64B2-B8FA-4F1F-9B6F-615E91D07175}"/>
    <dgm:cxn modelId="{2200FEA3-EA05-4E89-8D68-978E1D5EF7BE}" type="presOf" srcId="{64B1E5CD-06C5-4020-9964-1EEA44E2B15A}" destId="{0C210D61-F825-4F11-8389-83D3BE6CD5FC}" srcOrd="0" destOrd="0" presId="urn:microsoft.com/office/officeart/2005/8/layout/pList2"/>
    <dgm:cxn modelId="{77476EB3-96C2-4513-BE47-B8DE2A3BD573}" srcId="{D5D05133-55BC-4581-99BD-BF4775A388A9}" destId="{0692C41E-1981-48B6-AB67-F8CBD9BC310B}" srcOrd="0" destOrd="0" parTransId="{FB259CF8-9278-4E4C-AB31-4561920A60D9}" sibTransId="{64B1E5CD-06C5-4020-9964-1EEA44E2B15A}"/>
    <dgm:cxn modelId="{B7D6E0D2-9219-4E47-BD18-03A0F57084AB}" type="presOf" srcId="{B4E78592-0472-468E-8544-28C3F28FB71A}" destId="{A0206C9B-52AD-45B5-BEAB-CE4E4BA53CBB}" srcOrd="0" destOrd="0" presId="urn:microsoft.com/office/officeart/2005/8/layout/pList2"/>
    <dgm:cxn modelId="{9818F2F3-8CB3-4C90-A8EA-253DB2D6A42A}" type="presOf" srcId="{0692C41E-1981-48B6-AB67-F8CBD9BC310B}" destId="{5C3ECD7C-473A-4BA2-BDD8-9CD98D90C970}" srcOrd="0" destOrd="0" presId="urn:microsoft.com/office/officeart/2005/8/layout/pList2"/>
    <dgm:cxn modelId="{ED85A963-1EEB-4B73-B671-15EB4F53421D}" type="presParOf" srcId="{B48ACE23-1023-49B9-9790-0650E46B7CA7}" destId="{76F27D7B-CD5E-427C-8DE1-B992459465F3}" srcOrd="0" destOrd="0" presId="urn:microsoft.com/office/officeart/2005/8/layout/pList2"/>
    <dgm:cxn modelId="{43E2A9AE-83CB-4A64-8A7F-2074E6707F16}" type="presParOf" srcId="{B48ACE23-1023-49B9-9790-0650E46B7CA7}" destId="{981FC64F-C571-47D5-9042-0BDB597BCAC9}" srcOrd="1" destOrd="0" presId="urn:microsoft.com/office/officeart/2005/8/layout/pList2"/>
    <dgm:cxn modelId="{AC0C19D9-F3A3-4EDC-8AE2-66719E0389ED}" type="presParOf" srcId="{981FC64F-C571-47D5-9042-0BDB597BCAC9}" destId="{472BEA9B-47BE-49F5-9224-0238C6F9E58D}" srcOrd="0" destOrd="0" presId="urn:microsoft.com/office/officeart/2005/8/layout/pList2"/>
    <dgm:cxn modelId="{E3C34DD8-60BD-4EEE-9912-5737E5A44521}" type="presParOf" srcId="{472BEA9B-47BE-49F5-9224-0238C6F9E58D}" destId="{5C3ECD7C-473A-4BA2-BDD8-9CD98D90C970}" srcOrd="0" destOrd="0" presId="urn:microsoft.com/office/officeart/2005/8/layout/pList2"/>
    <dgm:cxn modelId="{32A9C954-C813-4DC3-95D5-FF4AD9394CD9}" type="presParOf" srcId="{472BEA9B-47BE-49F5-9224-0238C6F9E58D}" destId="{2C75429E-DF36-40BA-9BAA-0E48765BF41D}" srcOrd="1" destOrd="0" presId="urn:microsoft.com/office/officeart/2005/8/layout/pList2"/>
    <dgm:cxn modelId="{E97D1951-C9D8-4EAE-B784-6053C9926047}" type="presParOf" srcId="{472BEA9B-47BE-49F5-9224-0238C6F9E58D}" destId="{461D5C3D-AD0E-419B-98F0-5BC71D54DBC6}" srcOrd="2" destOrd="0" presId="urn:microsoft.com/office/officeart/2005/8/layout/pList2"/>
    <dgm:cxn modelId="{242C097A-700D-429B-812B-6C798AF8F6C8}" type="presParOf" srcId="{981FC64F-C571-47D5-9042-0BDB597BCAC9}" destId="{0C210D61-F825-4F11-8389-83D3BE6CD5FC}" srcOrd="1" destOrd="0" presId="urn:microsoft.com/office/officeart/2005/8/layout/pList2"/>
    <dgm:cxn modelId="{C274EB09-3A10-431E-9B09-1A7E9A6A4921}" type="presParOf" srcId="{981FC64F-C571-47D5-9042-0BDB597BCAC9}" destId="{4D81076E-C54F-4BB1-BADD-16C6EAE9B41C}" srcOrd="2" destOrd="0" presId="urn:microsoft.com/office/officeart/2005/8/layout/pList2"/>
    <dgm:cxn modelId="{573B9890-6EC2-4A91-B1D2-FC02D0657D0A}" type="presParOf" srcId="{4D81076E-C54F-4BB1-BADD-16C6EAE9B41C}" destId="{A0206C9B-52AD-45B5-BEAB-CE4E4BA53CBB}" srcOrd="0" destOrd="0" presId="urn:microsoft.com/office/officeart/2005/8/layout/pList2"/>
    <dgm:cxn modelId="{EAB017CC-8600-4B55-9E26-4FBD41133832}" type="presParOf" srcId="{4D81076E-C54F-4BB1-BADD-16C6EAE9B41C}" destId="{076D46FC-9399-412F-9BC2-DB4201DDFFDB}" srcOrd="1" destOrd="0" presId="urn:microsoft.com/office/officeart/2005/8/layout/pList2"/>
    <dgm:cxn modelId="{98AB0583-1008-4891-A278-161383E06911}" type="presParOf" srcId="{4D81076E-C54F-4BB1-BADD-16C6EAE9B41C}" destId="{F779B2AD-0BA3-43F6-A1A7-5279C673E6EC}" srcOrd="2" destOrd="0" presId="urn:microsoft.com/office/officeart/2005/8/layout/pList2"/>
    <dgm:cxn modelId="{0881562E-EA70-431F-8882-1A8338716641}" type="presParOf" srcId="{981FC64F-C571-47D5-9042-0BDB597BCAC9}" destId="{0B3BD698-6512-4D7F-859C-AC0F83282984}" srcOrd="3" destOrd="0" presId="urn:microsoft.com/office/officeart/2005/8/layout/pList2"/>
    <dgm:cxn modelId="{A09461B4-77C2-44F4-9E49-EE18AA3C5C19}" type="presParOf" srcId="{981FC64F-C571-47D5-9042-0BDB597BCAC9}" destId="{BB6E7587-DC17-4FF0-B578-8C43E9C20E1C}" srcOrd="4" destOrd="0" presId="urn:microsoft.com/office/officeart/2005/8/layout/pList2"/>
    <dgm:cxn modelId="{284565E2-CBB4-4371-B8D3-C8CE79CCA3D5}" type="presParOf" srcId="{BB6E7587-DC17-4FF0-B578-8C43E9C20E1C}" destId="{D7246A6C-07DE-4E2F-8B9A-DFC49CC64E85}" srcOrd="0" destOrd="0" presId="urn:microsoft.com/office/officeart/2005/8/layout/pList2"/>
    <dgm:cxn modelId="{99221770-CC61-4F48-8EC5-13C0EF3CB3AA}" type="presParOf" srcId="{BB6E7587-DC17-4FF0-B578-8C43E9C20E1C}" destId="{DFC6BE59-5CD7-422F-AA25-852739EB4F1E}" srcOrd="1" destOrd="0" presId="urn:microsoft.com/office/officeart/2005/8/layout/pList2"/>
    <dgm:cxn modelId="{366731F0-D31D-433D-8152-8F6071D159C3}" type="presParOf" srcId="{BB6E7587-DC17-4FF0-B578-8C43E9C20E1C}" destId="{02C03A31-377E-4B04-9B4B-CB57D028963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D05133-55BC-4581-99BD-BF4775A388A9}" type="doc">
      <dgm:prSet loTypeId="urn:microsoft.com/office/officeart/2005/8/layout/pList2" loCatId="picture" qsTypeId="urn:microsoft.com/office/officeart/2005/8/quickstyle/simple1" qsCatId="simple" csTypeId="urn:microsoft.com/office/officeart/2005/8/colors/accent2_2" csCatId="accent2" phldr="1"/>
      <dgm:spPr/>
    </dgm:pt>
    <dgm:pt modelId="{0692C41E-1981-48B6-AB67-F8CBD9BC310B}">
      <dgm:prSet phldrT="[文本]"/>
      <dgm:spPr/>
      <dgm:t>
        <a:bodyPr/>
        <a:lstStyle/>
        <a:p>
          <a:r>
            <a:rPr lang="zh-CN" dirty="0"/>
            <a:t>推动将历史文化名城名镇名村保护工作纳入各级党校及行政学院培训课程</a:t>
          </a:r>
          <a:endParaRPr lang="zh-CN" altLang="en-US" dirty="0"/>
        </a:p>
      </dgm:t>
    </dgm:pt>
    <dgm:pt modelId="{FB259CF8-9278-4E4C-AB31-4561920A60D9}" type="parTrans" cxnId="{77476EB3-96C2-4513-BE47-B8DE2A3BD573}">
      <dgm:prSet/>
      <dgm:spPr/>
      <dgm:t>
        <a:bodyPr/>
        <a:lstStyle/>
        <a:p>
          <a:endParaRPr lang="zh-CN" altLang="en-US"/>
        </a:p>
      </dgm:t>
    </dgm:pt>
    <dgm:pt modelId="{64B1E5CD-06C5-4020-9964-1EEA44E2B15A}" type="sibTrans" cxnId="{77476EB3-96C2-4513-BE47-B8DE2A3BD573}">
      <dgm:prSet/>
      <dgm:spPr/>
      <dgm:t>
        <a:bodyPr/>
        <a:lstStyle/>
        <a:p>
          <a:endParaRPr lang="zh-CN" altLang="en-US"/>
        </a:p>
      </dgm:t>
    </dgm:pt>
    <dgm:pt modelId="{B4E78592-0472-468E-8544-28C3F28FB71A}">
      <dgm:prSet phldrT="[文本]" custT="1"/>
      <dgm:spPr/>
      <dgm:t>
        <a:bodyPr/>
        <a:lstStyle/>
        <a:p>
          <a:pPr algn="ctr"/>
          <a:r>
            <a:rPr lang="en-US" altLang="zh-CN" sz="1600" dirty="0"/>
            <a:t> </a:t>
          </a:r>
          <a:r>
            <a:rPr lang="zh-CN" sz="1600" dirty="0"/>
            <a:t>建立干部、专业工作者和社区工作人员培训制度</a:t>
          </a:r>
          <a:endParaRPr lang="zh-CN" altLang="en-US" sz="1600" dirty="0"/>
        </a:p>
      </dgm:t>
    </dgm:pt>
    <dgm:pt modelId="{C9A11EDB-2411-4797-A6E1-7D6A1D36AA02}" type="parTrans" cxnId="{2FC6A99A-5A46-4460-BA5E-9E2D7C1F1C6B}">
      <dgm:prSet/>
      <dgm:spPr/>
      <dgm:t>
        <a:bodyPr/>
        <a:lstStyle/>
        <a:p>
          <a:endParaRPr lang="zh-CN" altLang="en-US"/>
        </a:p>
      </dgm:t>
    </dgm:pt>
    <dgm:pt modelId="{AE9B3180-7557-4FE5-91D3-68D514322120}" type="sibTrans" cxnId="{2FC6A99A-5A46-4460-BA5E-9E2D7C1F1C6B}">
      <dgm:prSet/>
      <dgm:spPr/>
      <dgm:t>
        <a:bodyPr/>
        <a:lstStyle/>
        <a:p>
          <a:endParaRPr lang="zh-CN" altLang="en-US"/>
        </a:p>
      </dgm:t>
    </dgm:pt>
    <dgm:pt modelId="{E3D50337-A346-4BEE-A45E-131A8469F26E}">
      <dgm:prSet phldrT="[文本]"/>
      <dgm:spPr/>
      <dgm:t>
        <a:bodyPr/>
        <a:lstStyle/>
        <a:p>
          <a:r>
            <a:rPr lang="zh-CN" dirty="0"/>
            <a:t>进一步建立健全修缮技艺传承人和工匠的培训、资格认证管理机制</a:t>
          </a:r>
          <a:endParaRPr lang="zh-CN" altLang="en-US" dirty="0"/>
        </a:p>
      </dgm:t>
    </dgm:pt>
    <dgm:pt modelId="{59F985C6-D0C3-4DD1-A1E2-6134B107B6CA}" type="parTrans" cxnId="{125697A2-6B13-4BA3-AE76-8EFD6B2051BC}">
      <dgm:prSet/>
      <dgm:spPr/>
      <dgm:t>
        <a:bodyPr/>
        <a:lstStyle/>
        <a:p>
          <a:endParaRPr lang="zh-CN" altLang="en-US"/>
        </a:p>
      </dgm:t>
    </dgm:pt>
    <dgm:pt modelId="{DA1F64B2-B8FA-4F1F-9B6F-615E91D07175}" type="sibTrans" cxnId="{125697A2-6B13-4BA3-AE76-8EFD6B2051BC}">
      <dgm:prSet/>
      <dgm:spPr/>
      <dgm:t>
        <a:bodyPr/>
        <a:lstStyle/>
        <a:p>
          <a:endParaRPr lang="zh-CN" altLang="en-US"/>
        </a:p>
      </dgm:t>
    </dgm:pt>
    <dgm:pt modelId="{8D5F8ADB-362F-45FE-9283-82A66566E0EC}">
      <dgm:prSet/>
      <dgm:spPr/>
      <dgm:t>
        <a:bodyPr/>
        <a:lstStyle/>
        <a:p>
          <a:r>
            <a:rPr lang="zh-CN" dirty="0"/>
            <a:t>扩大高等院校、职业学校的历史文化名城名镇名村保护相关专业招生规模</a:t>
          </a:r>
          <a:endParaRPr lang="zh-CN" altLang="en-US" dirty="0"/>
        </a:p>
      </dgm:t>
    </dgm:pt>
    <dgm:pt modelId="{2A4BCA49-081B-4438-9E4B-EBBA53F39D28}" type="parTrans" cxnId="{42068539-DAED-4C39-8F04-4064480071BE}">
      <dgm:prSet/>
      <dgm:spPr/>
      <dgm:t>
        <a:bodyPr/>
        <a:lstStyle/>
        <a:p>
          <a:endParaRPr lang="zh-CN" altLang="en-US"/>
        </a:p>
      </dgm:t>
    </dgm:pt>
    <dgm:pt modelId="{FE3A291F-73DB-4B58-BF9D-08DCBDB9D18B}" type="sibTrans" cxnId="{42068539-DAED-4C39-8F04-4064480071BE}">
      <dgm:prSet/>
      <dgm:spPr/>
      <dgm:t>
        <a:bodyPr/>
        <a:lstStyle/>
        <a:p>
          <a:endParaRPr lang="zh-CN" altLang="en-US"/>
        </a:p>
      </dgm:t>
    </dgm:pt>
    <dgm:pt modelId="{B48ACE23-1023-49B9-9790-0650E46B7CA7}" type="pres">
      <dgm:prSet presAssocID="{D5D05133-55BC-4581-99BD-BF4775A388A9}" presName="Name0" presStyleCnt="0">
        <dgm:presLayoutVars>
          <dgm:dir/>
          <dgm:resizeHandles val="exact"/>
        </dgm:presLayoutVars>
      </dgm:prSet>
      <dgm:spPr/>
    </dgm:pt>
    <dgm:pt modelId="{76F27D7B-CD5E-427C-8DE1-B992459465F3}" type="pres">
      <dgm:prSet presAssocID="{D5D05133-55BC-4581-99BD-BF4775A388A9}" presName="bkgdShp" presStyleLbl="alignAccFollowNode1" presStyleIdx="0" presStyleCnt="1" custLinFactNeighborX="3093" custLinFactNeighborY="650"/>
      <dgm:spPr/>
    </dgm:pt>
    <dgm:pt modelId="{981FC64F-C571-47D5-9042-0BDB597BCAC9}" type="pres">
      <dgm:prSet presAssocID="{D5D05133-55BC-4581-99BD-BF4775A388A9}" presName="linComp" presStyleCnt="0"/>
      <dgm:spPr/>
    </dgm:pt>
    <dgm:pt modelId="{472BEA9B-47BE-49F5-9224-0238C6F9E58D}" type="pres">
      <dgm:prSet presAssocID="{0692C41E-1981-48B6-AB67-F8CBD9BC310B}" presName="compNode" presStyleCnt="0"/>
      <dgm:spPr/>
    </dgm:pt>
    <dgm:pt modelId="{5C3ECD7C-473A-4BA2-BDD8-9CD98D90C970}" type="pres">
      <dgm:prSet presAssocID="{0692C41E-1981-48B6-AB67-F8CBD9BC310B}" presName="node" presStyleLbl="node1" presStyleIdx="0" presStyleCnt="4">
        <dgm:presLayoutVars>
          <dgm:bulletEnabled val="1"/>
        </dgm:presLayoutVars>
      </dgm:prSet>
      <dgm:spPr/>
    </dgm:pt>
    <dgm:pt modelId="{2C75429E-DF36-40BA-9BAA-0E48765BF41D}" type="pres">
      <dgm:prSet presAssocID="{0692C41E-1981-48B6-AB67-F8CBD9BC310B}" presName="invisiNode" presStyleLbl="node1" presStyleIdx="0" presStyleCnt="4"/>
      <dgm:spPr/>
    </dgm:pt>
    <dgm:pt modelId="{461D5C3D-AD0E-419B-98F0-5BC71D54DBC6}" type="pres">
      <dgm:prSet presAssocID="{0692C41E-1981-48B6-AB67-F8CBD9BC310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C210D61-F825-4F11-8389-83D3BE6CD5FC}" type="pres">
      <dgm:prSet presAssocID="{64B1E5CD-06C5-4020-9964-1EEA44E2B15A}" presName="sibTrans" presStyleLbl="sibTrans2D1" presStyleIdx="0" presStyleCnt="0"/>
      <dgm:spPr/>
    </dgm:pt>
    <dgm:pt modelId="{4D81076E-C54F-4BB1-BADD-16C6EAE9B41C}" type="pres">
      <dgm:prSet presAssocID="{B4E78592-0472-468E-8544-28C3F28FB71A}" presName="compNode" presStyleCnt="0"/>
      <dgm:spPr/>
    </dgm:pt>
    <dgm:pt modelId="{A0206C9B-52AD-45B5-BEAB-CE4E4BA53CBB}" type="pres">
      <dgm:prSet presAssocID="{B4E78592-0472-468E-8544-28C3F28FB71A}" presName="node" presStyleLbl="node1" presStyleIdx="1" presStyleCnt="4">
        <dgm:presLayoutVars>
          <dgm:bulletEnabled val="1"/>
        </dgm:presLayoutVars>
      </dgm:prSet>
      <dgm:spPr/>
    </dgm:pt>
    <dgm:pt modelId="{076D46FC-9399-412F-9BC2-DB4201DDFFDB}" type="pres">
      <dgm:prSet presAssocID="{B4E78592-0472-468E-8544-28C3F28FB71A}" presName="invisiNode" presStyleLbl="node1" presStyleIdx="1" presStyleCnt="4"/>
      <dgm:spPr/>
    </dgm:pt>
    <dgm:pt modelId="{F779B2AD-0BA3-43F6-A1A7-5279C673E6EC}" type="pres">
      <dgm:prSet presAssocID="{B4E78592-0472-468E-8544-28C3F28FB71A}" presName="imagNode"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0B3BD698-6512-4D7F-859C-AC0F83282984}" type="pres">
      <dgm:prSet presAssocID="{AE9B3180-7557-4FE5-91D3-68D514322120}" presName="sibTrans" presStyleLbl="sibTrans2D1" presStyleIdx="0" presStyleCnt="0"/>
      <dgm:spPr/>
    </dgm:pt>
    <dgm:pt modelId="{BB6E7587-DC17-4FF0-B578-8C43E9C20E1C}" type="pres">
      <dgm:prSet presAssocID="{E3D50337-A346-4BEE-A45E-131A8469F26E}" presName="compNode" presStyleCnt="0"/>
      <dgm:spPr/>
    </dgm:pt>
    <dgm:pt modelId="{D7246A6C-07DE-4E2F-8B9A-DFC49CC64E85}" type="pres">
      <dgm:prSet presAssocID="{E3D50337-A346-4BEE-A45E-131A8469F26E}" presName="node" presStyleLbl="node1" presStyleIdx="2" presStyleCnt="4">
        <dgm:presLayoutVars>
          <dgm:bulletEnabled val="1"/>
        </dgm:presLayoutVars>
      </dgm:prSet>
      <dgm:spPr/>
    </dgm:pt>
    <dgm:pt modelId="{DFC6BE59-5CD7-422F-AA25-852739EB4F1E}" type="pres">
      <dgm:prSet presAssocID="{E3D50337-A346-4BEE-A45E-131A8469F26E}" presName="invisiNode" presStyleLbl="node1" presStyleIdx="2" presStyleCnt="4"/>
      <dgm:spPr/>
    </dgm:pt>
    <dgm:pt modelId="{02C03A31-377E-4B04-9B4B-CB57D0289639}" type="pres">
      <dgm:prSet presAssocID="{E3D50337-A346-4BEE-A45E-131A8469F26E}" presName="imagNode"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2B702D90-A50D-45C2-B9B2-1DE0C9E7E8C6}" type="pres">
      <dgm:prSet presAssocID="{DA1F64B2-B8FA-4F1F-9B6F-615E91D07175}" presName="sibTrans" presStyleLbl="sibTrans2D1" presStyleIdx="0" presStyleCnt="0"/>
      <dgm:spPr/>
    </dgm:pt>
    <dgm:pt modelId="{C870DCD8-A4F6-4B01-9019-52370CB26C58}" type="pres">
      <dgm:prSet presAssocID="{8D5F8ADB-362F-45FE-9283-82A66566E0EC}" presName="compNode" presStyleCnt="0"/>
      <dgm:spPr/>
    </dgm:pt>
    <dgm:pt modelId="{032BE06D-0840-4180-A0E3-A0120321E0A1}" type="pres">
      <dgm:prSet presAssocID="{8D5F8ADB-362F-45FE-9283-82A66566E0EC}" presName="node" presStyleLbl="node1" presStyleIdx="3" presStyleCnt="4">
        <dgm:presLayoutVars>
          <dgm:bulletEnabled val="1"/>
        </dgm:presLayoutVars>
      </dgm:prSet>
      <dgm:spPr/>
    </dgm:pt>
    <dgm:pt modelId="{EC7F5048-6C8E-4DEA-8214-8F98B21762ED}" type="pres">
      <dgm:prSet presAssocID="{8D5F8ADB-362F-45FE-9283-82A66566E0EC}" presName="invisiNode" presStyleLbl="node1" presStyleIdx="3" presStyleCnt="4"/>
      <dgm:spPr/>
    </dgm:pt>
    <dgm:pt modelId="{00325F3E-A89B-49C0-9EE6-0F74E979A504}" type="pres">
      <dgm:prSet presAssocID="{8D5F8ADB-362F-45FE-9283-82A66566E0EC}" presName="imagNode"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Lst>
  <dgm:cxnLst>
    <dgm:cxn modelId="{861B5500-53B6-4FA6-9C04-76839846E080}" type="presOf" srcId="{8D5F8ADB-362F-45FE-9283-82A66566E0EC}" destId="{032BE06D-0840-4180-A0E3-A0120321E0A1}" srcOrd="0" destOrd="0" presId="urn:microsoft.com/office/officeart/2005/8/layout/pList2"/>
    <dgm:cxn modelId="{B5E5A020-F8CD-4902-AE6B-9B60FC69E09D}" type="presOf" srcId="{AE9B3180-7557-4FE5-91D3-68D514322120}" destId="{0B3BD698-6512-4D7F-859C-AC0F83282984}" srcOrd="0" destOrd="0" presId="urn:microsoft.com/office/officeart/2005/8/layout/pList2"/>
    <dgm:cxn modelId="{9B9BE12C-1F97-4020-A7D9-A7E260509FDC}" type="presOf" srcId="{D5D05133-55BC-4581-99BD-BF4775A388A9}" destId="{B48ACE23-1023-49B9-9790-0650E46B7CA7}" srcOrd="0" destOrd="0" presId="urn:microsoft.com/office/officeart/2005/8/layout/pList2"/>
    <dgm:cxn modelId="{42068539-DAED-4C39-8F04-4064480071BE}" srcId="{D5D05133-55BC-4581-99BD-BF4775A388A9}" destId="{8D5F8ADB-362F-45FE-9283-82A66566E0EC}" srcOrd="3" destOrd="0" parTransId="{2A4BCA49-081B-4438-9E4B-EBBA53F39D28}" sibTransId="{FE3A291F-73DB-4B58-BF9D-08DCBDB9D18B}"/>
    <dgm:cxn modelId="{F27A2D61-AFA4-439E-9FAD-012614DD4AEC}" type="presOf" srcId="{DA1F64B2-B8FA-4F1F-9B6F-615E91D07175}" destId="{2B702D90-A50D-45C2-B9B2-1DE0C9E7E8C6}" srcOrd="0" destOrd="0" presId="urn:microsoft.com/office/officeart/2005/8/layout/pList2"/>
    <dgm:cxn modelId="{CDD2E87B-EFB1-4107-9F54-6C363E2AB4B3}" type="presOf" srcId="{E3D50337-A346-4BEE-A45E-131A8469F26E}" destId="{D7246A6C-07DE-4E2F-8B9A-DFC49CC64E85}" srcOrd="0" destOrd="0" presId="urn:microsoft.com/office/officeart/2005/8/layout/pList2"/>
    <dgm:cxn modelId="{2FC6A99A-5A46-4460-BA5E-9E2D7C1F1C6B}" srcId="{D5D05133-55BC-4581-99BD-BF4775A388A9}" destId="{B4E78592-0472-468E-8544-28C3F28FB71A}" srcOrd="1" destOrd="0" parTransId="{C9A11EDB-2411-4797-A6E1-7D6A1D36AA02}" sibTransId="{AE9B3180-7557-4FE5-91D3-68D514322120}"/>
    <dgm:cxn modelId="{125697A2-6B13-4BA3-AE76-8EFD6B2051BC}" srcId="{D5D05133-55BC-4581-99BD-BF4775A388A9}" destId="{E3D50337-A346-4BEE-A45E-131A8469F26E}" srcOrd="2" destOrd="0" parTransId="{59F985C6-D0C3-4DD1-A1E2-6134B107B6CA}" sibTransId="{DA1F64B2-B8FA-4F1F-9B6F-615E91D07175}"/>
    <dgm:cxn modelId="{2200FEA3-EA05-4E89-8D68-978E1D5EF7BE}" type="presOf" srcId="{64B1E5CD-06C5-4020-9964-1EEA44E2B15A}" destId="{0C210D61-F825-4F11-8389-83D3BE6CD5FC}" srcOrd="0" destOrd="0" presId="urn:microsoft.com/office/officeart/2005/8/layout/pList2"/>
    <dgm:cxn modelId="{77476EB3-96C2-4513-BE47-B8DE2A3BD573}" srcId="{D5D05133-55BC-4581-99BD-BF4775A388A9}" destId="{0692C41E-1981-48B6-AB67-F8CBD9BC310B}" srcOrd="0" destOrd="0" parTransId="{FB259CF8-9278-4E4C-AB31-4561920A60D9}" sibTransId="{64B1E5CD-06C5-4020-9964-1EEA44E2B15A}"/>
    <dgm:cxn modelId="{B7D6E0D2-9219-4E47-BD18-03A0F57084AB}" type="presOf" srcId="{B4E78592-0472-468E-8544-28C3F28FB71A}" destId="{A0206C9B-52AD-45B5-BEAB-CE4E4BA53CBB}" srcOrd="0" destOrd="0" presId="urn:microsoft.com/office/officeart/2005/8/layout/pList2"/>
    <dgm:cxn modelId="{9818F2F3-8CB3-4C90-A8EA-253DB2D6A42A}" type="presOf" srcId="{0692C41E-1981-48B6-AB67-F8CBD9BC310B}" destId="{5C3ECD7C-473A-4BA2-BDD8-9CD98D90C970}" srcOrd="0" destOrd="0" presId="urn:microsoft.com/office/officeart/2005/8/layout/pList2"/>
    <dgm:cxn modelId="{ED85A963-1EEB-4B73-B671-15EB4F53421D}" type="presParOf" srcId="{B48ACE23-1023-49B9-9790-0650E46B7CA7}" destId="{76F27D7B-CD5E-427C-8DE1-B992459465F3}" srcOrd="0" destOrd="0" presId="urn:microsoft.com/office/officeart/2005/8/layout/pList2"/>
    <dgm:cxn modelId="{43E2A9AE-83CB-4A64-8A7F-2074E6707F16}" type="presParOf" srcId="{B48ACE23-1023-49B9-9790-0650E46B7CA7}" destId="{981FC64F-C571-47D5-9042-0BDB597BCAC9}" srcOrd="1" destOrd="0" presId="urn:microsoft.com/office/officeart/2005/8/layout/pList2"/>
    <dgm:cxn modelId="{AC0C19D9-F3A3-4EDC-8AE2-66719E0389ED}" type="presParOf" srcId="{981FC64F-C571-47D5-9042-0BDB597BCAC9}" destId="{472BEA9B-47BE-49F5-9224-0238C6F9E58D}" srcOrd="0" destOrd="0" presId="urn:microsoft.com/office/officeart/2005/8/layout/pList2"/>
    <dgm:cxn modelId="{E3C34DD8-60BD-4EEE-9912-5737E5A44521}" type="presParOf" srcId="{472BEA9B-47BE-49F5-9224-0238C6F9E58D}" destId="{5C3ECD7C-473A-4BA2-BDD8-9CD98D90C970}" srcOrd="0" destOrd="0" presId="urn:microsoft.com/office/officeart/2005/8/layout/pList2"/>
    <dgm:cxn modelId="{32A9C954-C813-4DC3-95D5-FF4AD9394CD9}" type="presParOf" srcId="{472BEA9B-47BE-49F5-9224-0238C6F9E58D}" destId="{2C75429E-DF36-40BA-9BAA-0E48765BF41D}" srcOrd="1" destOrd="0" presId="urn:microsoft.com/office/officeart/2005/8/layout/pList2"/>
    <dgm:cxn modelId="{E97D1951-C9D8-4EAE-B784-6053C9926047}" type="presParOf" srcId="{472BEA9B-47BE-49F5-9224-0238C6F9E58D}" destId="{461D5C3D-AD0E-419B-98F0-5BC71D54DBC6}" srcOrd="2" destOrd="0" presId="urn:microsoft.com/office/officeart/2005/8/layout/pList2"/>
    <dgm:cxn modelId="{242C097A-700D-429B-812B-6C798AF8F6C8}" type="presParOf" srcId="{981FC64F-C571-47D5-9042-0BDB597BCAC9}" destId="{0C210D61-F825-4F11-8389-83D3BE6CD5FC}" srcOrd="1" destOrd="0" presId="urn:microsoft.com/office/officeart/2005/8/layout/pList2"/>
    <dgm:cxn modelId="{C274EB09-3A10-431E-9B09-1A7E9A6A4921}" type="presParOf" srcId="{981FC64F-C571-47D5-9042-0BDB597BCAC9}" destId="{4D81076E-C54F-4BB1-BADD-16C6EAE9B41C}" srcOrd="2" destOrd="0" presId="urn:microsoft.com/office/officeart/2005/8/layout/pList2"/>
    <dgm:cxn modelId="{573B9890-6EC2-4A91-B1D2-FC02D0657D0A}" type="presParOf" srcId="{4D81076E-C54F-4BB1-BADD-16C6EAE9B41C}" destId="{A0206C9B-52AD-45B5-BEAB-CE4E4BA53CBB}" srcOrd="0" destOrd="0" presId="urn:microsoft.com/office/officeart/2005/8/layout/pList2"/>
    <dgm:cxn modelId="{EAB017CC-8600-4B55-9E26-4FBD41133832}" type="presParOf" srcId="{4D81076E-C54F-4BB1-BADD-16C6EAE9B41C}" destId="{076D46FC-9399-412F-9BC2-DB4201DDFFDB}" srcOrd="1" destOrd="0" presId="urn:microsoft.com/office/officeart/2005/8/layout/pList2"/>
    <dgm:cxn modelId="{98AB0583-1008-4891-A278-161383E06911}" type="presParOf" srcId="{4D81076E-C54F-4BB1-BADD-16C6EAE9B41C}" destId="{F779B2AD-0BA3-43F6-A1A7-5279C673E6EC}" srcOrd="2" destOrd="0" presId="urn:microsoft.com/office/officeart/2005/8/layout/pList2"/>
    <dgm:cxn modelId="{0881562E-EA70-431F-8882-1A8338716641}" type="presParOf" srcId="{981FC64F-C571-47D5-9042-0BDB597BCAC9}" destId="{0B3BD698-6512-4D7F-859C-AC0F83282984}" srcOrd="3" destOrd="0" presId="urn:microsoft.com/office/officeart/2005/8/layout/pList2"/>
    <dgm:cxn modelId="{A09461B4-77C2-44F4-9E49-EE18AA3C5C19}" type="presParOf" srcId="{981FC64F-C571-47D5-9042-0BDB597BCAC9}" destId="{BB6E7587-DC17-4FF0-B578-8C43E9C20E1C}" srcOrd="4" destOrd="0" presId="urn:microsoft.com/office/officeart/2005/8/layout/pList2"/>
    <dgm:cxn modelId="{284565E2-CBB4-4371-B8D3-C8CE79CCA3D5}" type="presParOf" srcId="{BB6E7587-DC17-4FF0-B578-8C43E9C20E1C}" destId="{D7246A6C-07DE-4E2F-8B9A-DFC49CC64E85}" srcOrd="0" destOrd="0" presId="urn:microsoft.com/office/officeart/2005/8/layout/pList2"/>
    <dgm:cxn modelId="{99221770-CC61-4F48-8EC5-13C0EF3CB3AA}" type="presParOf" srcId="{BB6E7587-DC17-4FF0-B578-8C43E9C20E1C}" destId="{DFC6BE59-5CD7-422F-AA25-852739EB4F1E}" srcOrd="1" destOrd="0" presId="urn:microsoft.com/office/officeart/2005/8/layout/pList2"/>
    <dgm:cxn modelId="{366731F0-D31D-433D-8152-8F6071D159C3}" type="presParOf" srcId="{BB6E7587-DC17-4FF0-B578-8C43E9C20E1C}" destId="{02C03A31-377E-4B04-9B4B-CB57D0289639}" srcOrd="2" destOrd="0" presId="urn:microsoft.com/office/officeart/2005/8/layout/pList2"/>
    <dgm:cxn modelId="{DD019176-842A-45DB-A651-AFEC9B2A852C}" type="presParOf" srcId="{981FC64F-C571-47D5-9042-0BDB597BCAC9}" destId="{2B702D90-A50D-45C2-B9B2-1DE0C9E7E8C6}" srcOrd="5" destOrd="0" presId="urn:microsoft.com/office/officeart/2005/8/layout/pList2"/>
    <dgm:cxn modelId="{C7A26F1A-34F3-497D-8BD3-59A3C300926A}" type="presParOf" srcId="{981FC64F-C571-47D5-9042-0BDB597BCAC9}" destId="{C870DCD8-A4F6-4B01-9019-52370CB26C58}" srcOrd="6" destOrd="0" presId="urn:microsoft.com/office/officeart/2005/8/layout/pList2"/>
    <dgm:cxn modelId="{9DA6593F-E496-465F-A3E2-E51C12B5470E}" type="presParOf" srcId="{C870DCD8-A4F6-4B01-9019-52370CB26C58}" destId="{032BE06D-0840-4180-A0E3-A0120321E0A1}" srcOrd="0" destOrd="0" presId="urn:microsoft.com/office/officeart/2005/8/layout/pList2"/>
    <dgm:cxn modelId="{D680A496-DAF1-4DAD-8F22-3C0D631D1492}" type="presParOf" srcId="{C870DCD8-A4F6-4B01-9019-52370CB26C58}" destId="{EC7F5048-6C8E-4DEA-8214-8F98B21762ED}" srcOrd="1" destOrd="0" presId="urn:microsoft.com/office/officeart/2005/8/layout/pList2"/>
    <dgm:cxn modelId="{B18CC422-FC75-43A6-A06B-34E9053D61BA}" type="presParOf" srcId="{C870DCD8-A4F6-4B01-9019-52370CB26C58}" destId="{00325F3E-A89B-49C0-9EE6-0F74E979A50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9C924-A342-492E-84B3-629EA098968D}">
      <dsp:nvSpPr>
        <dsp:cNvPr id="0" name=""/>
        <dsp:cNvSpPr/>
      </dsp:nvSpPr>
      <dsp:spPr>
        <a:xfrm rot="10800000">
          <a:off x="1762378" y="1321"/>
          <a:ext cx="6284251" cy="71801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6624" tIns="45720" rIns="85344"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有的重视对局部单体建筑的保护，忽视了对古城整体格局、山水城关系、</a:t>
          </a:r>
          <a:endParaRPr lang="en-US" altLang="zh-CN" sz="1200" kern="1200" dirty="0"/>
        </a:p>
        <a:p>
          <a:pPr marL="0" lvl="0" indent="0" algn="ctr" defTabSz="533400">
            <a:lnSpc>
              <a:spcPct val="90000"/>
            </a:lnSpc>
            <a:spcBef>
              <a:spcPct val="0"/>
            </a:spcBef>
            <a:spcAft>
              <a:spcPct val="35000"/>
            </a:spcAft>
            <a:buNone/>
          </a:pPr>
          <a:r>
            <a:rPr lang="zh-CN" altLang="en-US" sz="1200" kern="1200" dirty="0"/>
            <a:t>建筑风貌的保护</a:t>
          </a:r>
        </a:p>
      </dsp:txBody>
      <dsp:txXfrm rot="10800000">
        <a:off x="1941881" y="1321"/>
        <a:ext cx="6104748" cy="718013"/>
      </dsp:txXfrm>
    </dsp:sp>
    <dsp:sp modelId="{16FC85EA-E121-408D-A25E-95F99A1711F7}">
      <dsp:nvSpPr>
        <dsp:cNvPr id="0" name=""/>
        <dsp:cNvSpPr/>
      </dsp:nvSpPr>
      <dsp:spPr>
        <a:xfrm>
          <a:off x="1403372" y="1321"/>
          <a:ext cx="718013" cy="7180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effectLst/>
      </dsp:spPr>
      <dsp:style>
        <a:lnRef idx="2">
          <a:scrgbClr r="0" g="0" b="0"/>
        </a:lnRef>
        <a:fillRef idx="1">
          <a:scrgbClr r="0" g="0" b="0"/>
        </a:fillRef>
        <a:effectRef idx="0">
          <a:scrgbClr r="0" g="0" b="0"/>
        </a:effectRef>
        <a:fontRef idx="minor"/>
      </dsp:style>
    </dsp:sp>
    <dsp:sp modelId="{5861FEC3-2DE7-4F71-BD6C-6ECAE166DC9E}">
      <dsp:nvSpPr>
        <dsp:cNvPr id="0" name=""/>
        <dsp:cNvSpPr/>
      </dsp:nvSpPr>
      <dsp:spPr>
        <a:xfrm rot="10800000">
          <a:off x="1762378" y="933667"/>
          <a:ext cx="6284251" cy="71801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6624" tIns="45720" rIns="85344" bIns="45720" numCol="1" spcCol="1270" anchor="ctr" anchorCtr="0">
          <a:noAutofit/>
        </a:bodyPr>
        <a:lstStyle/>
        <a:p>
          <a:pPr marL="0" lvl="0" indent="0" algn="ctr" defTabSz="533400">
            <a:lnSpc>
              <a:spcPct val="90000"/>
            </a:lnSpc>
            <a:spcBef>
              <a:spcPct val="0"/>
            </a:spcBef>
            <a:spcAft>
              <a:spcPct val="35000"/>
            </a:spcAft>
            <a:buNone/>
          </a:pPr>
          <a:r>
            <a:rPr lang="zh-CN" sz="1200" kern="1200" dirty="0"/>
            <a:t>有的重视对文物建筑的保护，忽视了大量</a:t>
          </a:r>
          <a:endParaRPr lang="en-US" altLang="zh-CN" sz="1200" kern="1200" dirty="0"/>
        </a:p>
        <a:p>
          <a:pPr marL="0" lvl="0" indent="0" algn="ctr" defTabSz="533400">
            <a:lnSpc>
              <a:spcPct val="90000"/>
            </a:lnSpc>
            <a:spcBef>
              <a:spcPct val="0"/>
            </a:spcBef>
            <a:spcAft>
              <a:spcPct val="35000"/>
            </a:spcAft>
            <a:buNone/>
          </a:pPr>
          <a:r>
            <a:rPr lang="zh-CN" sz="1200" kern="1200" dirty="0"/>
            <a:t>其他历史建筑</a:t>
          </a:r>
          <a:endParaRPr lang="zh-CN" altLang="en-US" sz="1200" kern="1200" dirty="0"/>
        </a:p>
      </dsp:txBody>
      <dsp:txXfrm rot="10800000">
        <a:off x="1941881" y="933667"/>
        <a:ext cx="6104748" cy="718013"/>
      </dsp:txXfrm>
    </dsp:sp>
    <dsp:sp modelId="{C633A4E3-5967-40D3-B544-89036C2FE717}">
      <dsp:nvSpPr>
        <dsp:cNvPr id="0" name=""/>
        <dsp:cNvSpPr/>
      </dsp:nvSpPr>
      <dsp:spPr>
        <a:xfrm>
          <a:off x="1403372" y="933667"/>
          <a:ext cx="718013" cy="7180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effectLst/>
      </dsp:spPr>
      <dsp:style>
        <a:lnRef idx="2">
          <a:scrgbClr r="0" g="0" b="0"/>
        </a:lnRef>
        <a:fillRef idx="1">
          <a:scrgbClr r="0" g="0" b="0"/>
        </a:fillRef>
        <a:effectRef idx="0">
          <a:scrgbClr r="0" g="0" b="0"/>
        </a:effectRef>
        <a:fontRef idx="minor"/>
      </dsp:style>
    </dsp:sp>
    <dsp:sp modelId="{83C9CF7C-36C1-4B3F-8D97-A3AADD276422}">
      <dsp:nvSpPr>
        <dsp:cNvPr id="0" name=""/>
        <dsp:cNvSpPr/>
      </dsp:nvSpPr>
      <dsp:spPr>
        <a:xfrm rot="10800000">
          <a:off x="1762378" y="1866013"/>
          <a:ext cx="6284251" cy="71801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6624" tIns="45720" rIns="85344"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有的重视对古代建筑的保护，忽略了</a:t>
          </a:r>
          <a:endParaRPr lang="en-US" altLang="zh-CN" sz="1200" kern="1200" dirty="0"/>
        </a:p>
        <a:p>
          <a:pPr marL="0" lvl="0" indent="0" algn="ctr" defTabSz="533400">
            <a:lnSpc>
              <a:spcPct val="90000"/>
            </a:lnSpc>
            <a:spcBef>
              <a:spcPct val="0"/>
            </a:spcBef>
            <a:spcAft>
              <a:spcPct val="35000"/>
            </a:spcAft>
            <a:buNone/>
          </a:pPr>
          <a:r>
            <a:rPr lang="zh-CN" altLang="en-US" sz="1200" kern="1200" dirty="0"/>
            <a:t>近代建筑、工业遗产等</a:t>
          </a:r>
        </a:p>
      </dsp:txBody>
      <dsp:txXfrm rot="10800000">
        <a:off x="1941881" y="1866013"/>
        <a:ext cx="6104748" cy="718013"/>
      </dsp:txXfrm>
    </dsp:sp>
    <dsp:sp modelId="{9AE6D6AB-E3C7-4FA7-B0A7-1265BF72F4F8}">
      <dsp:nvSpPr>
        <dsp:cNvPr id="0" name=""/>
        <dsp:cNvSpPr/>
      </dsp:nvSpPr>
      <dsp:spPr>
        <a:xfrm>
          <a:off x="1403372" y="1866013"/>
          <a:ext cx="718013" cy="7180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effectLst/>
      </dsp:spPr>
      <dsp:style>
        <a:lnRef idx="2">
          <a:scrgbClr r="0" g="0" b="0"/>
        </a:lnRef>
        <a:fillRef idx="1">
          <a:scrgbClr r="0" g="0" b="0"/>
        </a:fillRef>
        <a:effectRef idx="0">
          <a:scrgbClr r="0" g="0" b="0"/>
        </a:effectRef>
        <a:fontRef idx="minor"/>
      </dsp:style>
    </dsp:sp>
    <dsp:sp modelId="{7F7C38A7-2693-4D4A-A491-F79B58D9B56D}">
      <dsp:nvSpPr>
        <dsp:cNvPr id="0" name=""/>
        <dsp:cNvSpPr/>
      </dsp:nvSpPr>
      <dsp:spPr>
        <a:xfrm rot="10800000">
          <a:off x="1762378" y="2798359"/>
          <a:ext cx="6284251" cy="71801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6624" tIns="45720" rIns="85344"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有的只保护了历史街区和历史建筑，没有延续历史文化， 割裂了与原有社会的关联</a:t>
          </a:r>
        </a:p>
      </dsp:txBody>
      <dsp:txXfrm rot="10800000">
        <a:off x="1941881" y="2798359"/>
        <a:ext cx="6104748" cy="718013"/>
      </dsp:txXfrm>
    </dsp:sp>
    <dsp:sp modelId="{6BD6002F-E377-43BA-BF13-FC4125E058C7}">
      <dsp:nvSpPr>
        <dsp:cNvPr id="0" name=""/>
        <dsp:cNvSpPr/>
      </dsp:nvSpPr>
      <dsp:spPr>
        <a:xfrm>
          <a:off x="1403372" y="2798359"/>
          <a:ext cx="718013" cy="7180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effectLst/>
      </dsp:spPr>
      <dsp:style>
        <a:lnRef idx="2">
          <a:scrgbClr r="0" g="0" b="0"/>
        </a:lnRef>
        <a:fillRef idx="1">
          <a:scrgbClr r="0" g="0" b="0"/>
        </a:fillRef>
        <a:effectRef idx="0">
          <a:scrgbClr r="0" g="0" b="0"/>
        </a:effectRef>
        <a:fontRef idx="minor"/>
      </dsp:style>
    </dsp:sp>
    <dsp:sp modelId="{E140EC29-935D-4146-927C-2113FFF56357}">
      <dsp:nvSpPr>
        <dsp:cNvPr id="0" name=""/>
        <dsp:cNvSpPr/>
      </dsp:nvSpPr>
      <dsp:spPr>
        <a:xfrm rot="10800000">
          <a:off x="1762378" y="3730704"/>
          <a:ext cx="6284251" cy="71801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16624" tIns="45720" rIns="85344"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历史文化名城名镇名村、历史文化街区和历史建筑底数仍然不清，大量遗存尚未纳入保护体系</a:t>
          </a:r>
        </a:p>
      </dsp:txBody>
      <dsp:txXfrm rot="10800000">
        <a:off x="1941881" y="3730704"/>
        <a:ext cx="6104748" cy="718013"/>
      </dsp:txXfrm>
    </dsp:sp>
    <dsp:sp modelId="{84BDD3EB-8DFA-41F6-8EA3-13BFC87A83C4}">
      <dsp:nvSpPr>
        <dsp:cNvPr id="0" name=""/>
        <dsp:cNvSpPr/>
      </dsp:nvSpPr>
      <dsp:spPr>
        <a:xfrm>
          <a:off x="1403372" y="3730704"/>
          <a:ext cx="718013" cy="7180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9C924-A342-492E-84B3-629EA098968D}">
      <dsp:nvSpPr>
        <dsp:cNvPr id="0" name=""/>
        <dsp:cNvSpPr/>
      </dsp:nvSpPr>
      <dsp:spPr>
        <a:xfrm rot="10800000">
          <a:off x="1193581" y="249"/>
          <a:ext cx="3926705" cy="818097"/>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60758" tIns="60960" rIns="113792" bIns="60960" numCol="1" spcCol="1270" anchor="ctr" anchorCtr="0">
          <a:noAutofit/>
        </a:bodyPr>
        <a:lstStyle/>
        <a:p>
          <a:pPr marL="0" lvl="0" indent="0" algn="ctr" defTabSz="711200">
            <a:lnSpc>
              <a:spcPct val="90000"/>
            </a:lnSpc>
            <a:spcBef>
              <a:spcPct val="0"/>
            </a:spcBef>
            <a:spcAft>
              <a:spcPct val="35000"/>
            </a:spcAft>
            <a:buNone/>
          </a:pPr>
          <a:r>
            <a:rPr lang="zh-CN" sz="1600" kern="1200" dirty="0"/>
            <a:t>保护的刚性管控作用发挥不够</a:t>
          </a:r>
          <a:endParaRPr lang="zh-CN" altLang="en-US" sz="1600" kern="1200" dirty="0"/>
        </a:p>
      </dsp:txBody>
      <dsp:txXfrm rot="10800000">
        <a:off x="1398105" y="249"/>
        <a:ext cx="3722181" cy="818097"/>
      </dsp:txXfrm>
    </dsp:sp>
    <dsp:sp modelId="{16FC85EA-E121-408D-A25E-95F99A1711F7}">
      <dsp:nvSpPr>
        <dsp:cNvPr id="0" name=""/>
        <dsp:cNvSpPr/>
      </dsp:nvSpPr>
      <dsp:spPr>
        <a:xfrm>
          <a:off x="784533" y="249"/>
          <a:ext cx="818097" cy="8180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5861FEC3-2DE7-4F71-BD6C-6ECAE166DC9E}">
      <dsp:nvSpPr>
        <dsp:cNvPr id="0" name=""/>
        <dsp:cNvSpPr/>
      </dsp:nvSpPr>
      <dsp:spPr>
        <a:xfrm rot="10800000">
          <a:off x="1193581" y="1062555"/>
          <a:ext cx="3926705" cy="818097"/>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60758" tIns="53340" rIns="99568" bIns="53340" numCol="1" spcCol="1270" anchor="ctr" anchorCtr="0">
          <a:noAutofit/>
        </a:bodyPr>
        <a:lstStyle/>
        <a:p>
          <a:pPr marL="0" lvl="0" indent="0" algn="ctr" defTabSz="622300">
            <a:lnSpc>
              <a:spcPct val="90000"/>
            </a:lnSpc>
            <a:spcBef>
              <a:spcPct val="0"/>
            </a:spcBef>
            <a:spcAft>
              <a:spcPct val="35000"/>
            </a:spcAft>
            <a:buNone/>
          </a:pPr>
          <a:r>
            <a:rPr lang="zh-CN" sz="1400" kern="1200" dirty="0"/>
            <a:t>对违反历史文化遗产保护相关法律法规的单位，处罚的上限为</a:t>
          </a:r>
          <a:r>
            <a:rPr lang="en-US" sz="1400" kern="1200" dirty="0"/>
            <a:t>50 </a:t>
          </a:r>
          <a:r>
            <a:rPr lang="zh-CN" sz="1400" kern="1200" dirty="0"/>
            <a:t>万元，对个人处罚的上限为</a:t>
          </a:r>
          <a:r>
            <a:rPr lang="en-US" sz="1400" kern="1200" dirty="0"/>
            <a:t>20</a:t>
          </a:r>
          <a:r>
            <a:rPr lang="zh-CN" sz="1400" kern="1200" dirty="0"/>
            <a:t>万元，违法成本过低</a:t>
          </a:r>
          <a:endParaRPr lang="zh-CN" altLang="en-US" sz="1400" kern="1200" dirty="0"/>
        </a:p>
      </dsp:txBody>
      <dsp:txXfrm rot="10800000">
        <a:off x="1398105" y="1062555"/>
        <a:ext cx="3722181" cy="818097"/>
      </dsp:txXfrm>
    </dsp:sp>
    <dsp:sp modelId="{C633A4E3-5967-40D3-B544-89036C2FE717}">
      <dsp:nvSpPr>
        <dsp:cNvPr id="0" name=""/>
        <dsp:cNvSpPr/>
      </dsp:nvSpPr>
      <dsp:spPr>
        <a:xfrm>
          <a:off x="784533" y="1062555"/>
          <a:ext cx="818097" cy="8180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83C9CF7C-36C1-4B3F-8D97-A3AADD276422}">
      <dsp:nvSpPr>
        <dsp:cNvPr id="0" name=""/>
        <dsp:cNvSpPr/>
      </dsp:nvSpPr>
      <dsp:spPr>
        <a:xfrm rot="10800000">
          <a:off x="1193581" y="2124860"/>
          <a:ext cx="3926705" cy="818097"/>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60758" tIns="53340" rIns="99568" bIns="53340" numCol="1" spcCol="1270" anchor="ctr" anchorCtr="0">
          <a:noAutofit/>
        </a:bodyPr>
        <a:lstStyle/>
        <a:p>
          <a:pPr marL="0" lvl="0" indent="0" algn="ctr" defTabSz="622300">
            <a:lnSpc>
              <a:spcPct val="90000"/>
            </a:lnSpc>
            <a:spcBef>
              <a:spcPct val="0"/>
            </a:spcBef>
            <a:spcAft>
              <a:spcPct val="35000"/>
            </a:spcAft>
            <a:buNone/>
          </a:pPr>
          <a:r>
            <a:rPr lang="zh-CN" sz="1400" kern="1200" dirty="0"/>
            <a:t>对地方政府和领导干部问责力度不够，不敢破坏、不能破坏、不想破坏的局面没有形成</a:t>
          </a:r>
          <a:endParaRPr lang="zh-CN" altLang="en-US" sz="1400" kern="1200" dirty="0"/>
        </a:p>
      </dsp:txBody>
      <dsp:txXfrm rot="10800000">
        <a:off x="1398105" y="2124860"/>
        <a:ext cx="3722181" cy="818097"/>
      </dsp:txXfrm>
    </dsp:sp>
    <dsp:sp modelId="{9AE6D6AB-E3C7-4FA7-B0A7-1265BF72F4F8}">
      <dsp:nvSpPr>
        <dsp:cNvPr id="0" name=""/>
        <dsp:cNvSpPr/>
      </dsp:nvSpPr>
      <dsp:spPr>
        <a:xfrm>
          <a:off x="784533" y="2124860"/>
          <a:ext cx="818097" cy="8180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7F7C38A7-2693-4D4A-A491-F79B58D9B56D}">
      <dsp:nvSpPr>
        <dsp:cNvPr id="0" name=""/>
        <dsp:cNvSpPr/>
      </dsp:nvSpPr>
      <dsp:spPr>
        <a:xfrm rot="10800000">
          <a:off x="1193581" y="3187165"/>
          <a:ext cx="3926705" cy="818097"/>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60758" tIns="53340" rIns="99568" bIns="53340" numCol="1" spcCol="1270" anchor="ctr" anchorCtr="0">
          <a:noAutofit/>
        </a:bodyPr>
        <a:lstStyle/>
        <a:p>
          <a:pPr marL="0" lvl="0" indent="0" algn="ctr" defTabSz="622300">
            <a:lnSpc>
              <a:spcPct val="90000"/>
            </a:lnSpc>
            <a:spcBef>
              <a:spcPct val="0"/>
            </a:spcBef>
            <a:spcAft>
              <a:spcPct val="35000"/>
            </a:spcAft>
            <a:buNone/>
          </a:pPr>
          <a:r>
            <a:rPr lang="zh-CN" sz="1400" kern="1200" dirty="0"/>
            <a:t>保护管理机构不健全，管理力量薄弱，专业技术人才少，资金投入严重不足</a:t>
          </a:r>
          <a:endParaRPr lang="zh-CN" altLang="en-US" sz="1400" kern="1200" dirty="0"/>
        </a:p>
      </dsp:txBody>
      <dsp:txXfrm rot="10800000">
        <a:off x="1398105" y="3187165"/>
        <a:ext cx="3722181" cy="818097"/>
      </dsp:txXfrm>
    </dsp:sp>
    <dsp:sp modelId="{6BD6002F-E377-43BA-BF13-FC4125E058C7}">
      <dsp:nvSpPr>
        <dsp:cNvPr id="0" name=""/>
        <dsp:cNvSpPr/>
      </dsp:nvSpPr>
      <dsp:spPr>
        <a:xfrm>
          <a:off x="784533" y="3187165"/>
          <a:ext cx="818097" cy="8180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868B5-805D-471A-A0F5-7F54C391151F}">
      <dsp:nvSpPr>
        <dsp:cNvPr id="0" name=""/>
        <dsp:cNvSpPr/>
      </dsp:nvSpPr>
      <dsp:spPr>
        <a:xfrm rot="10800000">
          <a:off x="2007179" y="261"/>
          <a:ext cx="7230884" cy="74346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27848" tIns="57150" rIns="106680" bIns="57150" numCol="1" spcCol="1270" anchor="ctr" anchorCtr="0">
          <a:noAutofit/>
        </a:bodyPr>
        <a:lstStyle/>
        <a:p>
          <a:pPr marL="0" lvl="0" indent="0" algn="ctr" defTabSz="666750">
            <a:lnSpc>
              <a:spcPct val="90000"/>
            </a:lnSpc>
            <a:spcBef>
              <a:spcPct val="0"/>
            </a:spcBef>
            <a:spcAft>
              <a:spcPct val="35000"/>
            </a:spcAft>
            <a:buNone/>
          </a:pPr>
          <a:r>
            <a:rPr lang="zh-CN" sz="1500" kern="1200" dirty="0"/>
            <a:t>通过建设绿道、步道和自行车道等方式，串联、整合沿线的名城名镇名村、历史街区、历史建筑和文物古迹等</a:t>
          </a:r>
          <a:endParaRPr lang="zh-CN" altLang="en-US" sz="1500" kern="1200" dirty="0"/>
        </a:p>
      </dsp:txBody>
      <dsp:txXfrm rot="10800000">
        <a:off x="2193045" y="261"/>
        <a:ext cx="7045018" cy="743465"/>
      </dsp:txXfrm>
    </dsp:sp>
    <dsp:sp modelId="{A2E85907-F31C-4906-A53E-6637C95A7738}">
      <dsp:nvSpPr>
        <dsp:cNvPr id="0" name=""/>
        <dsp:cNvSpPr/>
      </dsp:nvSpPr>
      <dsp:spPr>
        <a:xfrm>
          <a:off x="1635446" y="261"/>
          <a:ext cx="743465" cy="7434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26C1AABA-F8D3-4278-AEF5-DCBA7877418A}">
      <dsp:nvSpPr>
        <dsp:cNvPr id="0" name=""/>
        <dsp:cNvSpPr/>
      </dsp:nvSpPr>
      <dsp:spPr>
        <a:xfrm rot="10800000">
          <a:off x="2007179" y="965657"/>
          <a:ext cx="7230884" cy="74346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27848" tIns="57150" rIns="106680" bIns="57150" numCol="1" spcCol="1270" anchor="ctr" anchorCtr="0">
          <a:noAutofit/>
        </a:bodyPr>
        <a:lstStyle/>
        <a:p>
          <a:pPr marL="0" lvl="0" indent="0" algn="ctr" defTabSz="666750">
            <a:lnSpc>
              <a:spcPct val="90000"/>
            </a:lnSpc>
            <a:spcBef>
              <a:spcPct val="0"/>
            </a:spcBef>
            <a:spcAft>
              <a:spcPct val="35000"/>
            </a:spcAft>
            <a:buNone/>
          </a:pPr>
          <a:r>
            <a:rPr lang="zh-CN" sz="1500" kern="1200" dirty="0"/>
            <a:t>对于商业型和商住混合型历史文化街区，坚持以历史文化价值为主导，引导商户拓展业态、提升功能，避免过度商业化</a:t>
          </a:r>
          <a:endParaRPr lang="zh-CN" altLang="en-US" sz="1500" kern="1200" dirty="0"/>
        </a:p>
      </dsp:txBody>
      <dsp:txXfrm rot="10800000">
        <a:off x="2193045" y="965657"/>
        <a:ext cx="7045018" cy="743465"/>
      </dsp:txXfrm>
    </dsp:sp>
    <dsp:sp modelId="{DF7978A0-B0BE-40D8-A423-4BF570A8AD6E}">
      <dsp:nvSpPr>
        <dsp:cNvPr id="0" name=""/>
        <dsp:cNvSpPr/>
      </dsp:nvSpPr>
      <dsp:spPr>
        <a:xfrm>
          <a:off x="1635446" y="965657"/>
          <a:ext cx="743465" cy="7434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3AA62698-B861-4757-B3FA-BE75DEB2D1DE}">
      <dsp:nvSpPr>
        <dsp:cNvPr id="0" name=""/>
        <dsp:cNvSpPr/>
      </dsp:nvSpPr>
      <dsp:spPr>
        <a:xfrm rot="10800000">
          <a:off x="2007179" y="1931053"/>
          <a:ext cx="7230884" cy="74346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27848"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对于居住型历史文化街区，不得违背群众意愿搬空原住民进行商业、旅游开发</a:t>
          </a:r>
        </a:p>
      </dsp:txBody>
      <dsp:txXfrm rot="10800000">
        <a:off x="2193045" y="1931053"/>
        <a:ext cx="7045018" cy="743465"/>
      </dsp:txXfrm>
    </dsp:sp>
    <dsp:sp modelId="{8F7305E8-2FBF-48BF-B758-79507E4FF388}">
      <dsp:nvSpPr>
        <dsp:cNvPr id="0" name=""/>
        <dsp:cNvSpPr/>
      </dsp:nvSpPr>
      <dsp:spPr>
        <a:xfrm>
          <a:off x="1635446" y="1931053"/>
          <a:ext cx="743465" cy="7434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4780BCF8-43B8-46A1-95FF-D1D50D0AFA01}">
      <dsp:nvSpPr>
        <dsp:cNvPr id="0" name=""/>
        <dsp:cNvSpPr/>
      </dsp:nvSpPr>
      <dsp:spPr>
        <a:xfrm rot="10800000">
          <a:off x="2007179" y="2896448"/>
          <a:ext cx="7230884" cy="74346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27848"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采取区别于文物建筑的保护方式，</a:t>
          </a:r>
          <a:r>
            <a:rPr lang="zh-CN" sz="1500" kern="1200" dirty="0"/>
            <a:t>充分发挥历史建筑的文化展示和文化传承价值</a:t>
          </a:r>
          <a:endParaRPr lang="zh-CN" altLang="en-US" sz="1500" kern="1200" dirty="0"/>
        </a:p>
      </dsp:txBody>
      <dsp:txXfrm rot="10800000">
        <a:off x="2193045" y="2896448"/>
        <a:ext cx="7045018" cy="743465"/>
      </dsp:txXfrm>
    </dsp:sp>
    <dsp:sp modelId="{F1F24DC8-ED64-4F61-9FA9-38FA34F91A21}">
      <dsp:nvSpPr>
        <dsp:cNvPr id="0" name=""/>
        <dsp:cNvSpPr/>
      </dsp:nvSpPr>
      <dsp:spPr>
        <a:xfrm>
          <a:off x="1635446" y="2896448"/>
          <a:ext cx="743465" cy="7434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 modelId="{5C5088A4-51BC-4C3A-BFE3-2F4DDE587FC2}">
      <dsp:nvSpPr>
        <dsp:cNvPr id="0" name=""/>
        <dsp:cNvSpPr/>
      </dsp:nvSpPr>
      <dsp:spPr>
        <a:xfrm rot="10800000">
          <a:off x="2007179" y="3861844"/>
          <a:ext cx="7230884" cy="74346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27848" tIns="57150" rIns="106680" bIns="57150" numCol="1" spcCol="1270" anchor="ctr" anchorCtr="0">
          <a:noAutofit/>
        </a:bodyPr>
        <a:lstStyle/>
        <a:p>
          <a:pPr marL="0" lvl="0" indent="0" algn="ctr" defTabSz="666750">
            <a:lnSpc>
              <a:spcPct val="90000"/>
            </a:lnSpc>
            <a:spcBef>
              <a:spcPct val="0"/>
            </a:spcBef>
            <a:spcAft>
              <a:spcPct val="35000"/>
            </a:spcAft>
            <a:buNone/>
          </a:pPr>
          <a:r>
            <a:rPr lang="zh-CN" sz="1500" kern="1200" dirty="0"/>
            <a:t>开展历史建筑保护利用试点， 积极探索历史建筑保护和可持续利用模式及路径，充分发挥历史建筑使用价值</a:t>
          </a:r>
          <a:endParaRPr lang="zh-CN" altLang="en-US" sz="1500" kern="1200" dirty="0"/>
        </a:p>
      </dsp:txBody>
      <dsp:txXfrm rot="10800000">
        <a:off x="2193045" y="3861844"/>
        <a:ext cx="7045018" cy="743465"/>
      </dsp:txXfrm>
    </dsp:sp>
    <dsp:sp modelId="{0B1BDF02-6E68-48D1-8483-1CF395BEEB02}">
      <dsp:nvSpPr>
        <dsp:cNvPr id="0" name=""/>
        <dsp:cNvSpPr/>
      </dsp:nvSpPr>
      <dsp:spPr>
        <a:xfrm>
          <a:off x="1635446" y="3861844"/>
          <a:ext cx="743465" cy="7434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27D7B-CD5E-427C-8DE1-B992459465F3}">
      <dsp:nvSpPr>
        <dsp:cNvPr id="0" name=""/>
        <dsp:cNvSpPr/>
      </dsp:nvSpPr>
      <dsp:spPr>
        <a:xfrm>
          <a:off x="0" y="11795"/>
          <a:ext cx="5947371" cy="1814652"/>
        </a:xfrm>
        <a:prstGeom prst="roundRect">
          <a:avLst>
            <a:gd name="adj" fmla="val 10000"/>
          </a:avLst>
        </a:prstGeom>
        <a:solidFill>
          <a:schemeClr val="accent2">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461D5C3D-AD0E-419B-98F0-5BC71D54DBC6}">
      <dsp:nvSpPr>
        <dsp:cNvPr id="0" name=""/>
        <dsp:cNvSpPr/>
      </dsp:nvSpPr>
      <dsp:spPr>
        <a:xfrm>
          <a:off x="180331" y="241953"/>
          <a:ext cx="1034575" cy="13307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5C3ECD7C-473A-4BA2-BDD8-9CD98D90C970}">
      <dsp:nvSpPr>
        <dsp:cNvPr id="0" name=""/>
        <dsp:cNvSpPr/>
      </dsp:nvSpPr>
      <dsp:spPr>
        <a:xfrm rot="10800000">
          <a:off x="180331" y="1814651"/>
          <a:ext cx="1034575" cy="2217908"/>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制定实施全国历史文化名城名镇名村保护体系规划</a:t>
          </a:r>
          <a:endParaRPr lang="zh-CN" altLang="en-US" sz="1400" kern="1200" dirty="0"/>
        </a:p>
      </dsp:txBody>
      <dsp:txXfrm rot="10800000">
        <a:off x="212148" y="1814651"/>
        <a:ext cx="970941" cy="2186091"/>
      </dsp:txXfrm>
    </dsp:sp>
    <dsp:sp modelId="{F779B2AD-0BA3-43F6-A1A7-5279C673E6EC}">
      <dsp:nvSpPr>
        <dsp:cNvPr id="0" name=""/>
        <dsp:cNvSpPr/>
      </dsp:nvSpPr>
      <dsp:spPr>
        <a:xfrm>
          <a:off x="1318364" y="241953"/>
          <a:ext cx="1034575" cy="13307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A0206C9B-52AD-45B5-BEAB-CE4E4BA53CBB}">
      <dsp:nvSpPr>
        <dsp:cNvPr id="0" name=""/>
        <dsp:cNvSpPr/>
      </dsp:nvSpPr>
      <dsp:spPr>
        <a:xfrm rot="10800000">
          <a:off x="1318364" y="1814651"/>
          <a:ext cx="1034575" cy="2217908"/>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sz="1200" kern="1200" dirty="0"/>
            <a:t>督促地方制定实施规划期至</a:t>
          </a:r>
          <a:r>
            <a:rPr lang="en-US" sz="1200" kern="1200" dirty="0"/>
            <a:t>2035</a:t>
          </a:r>
          <a:r>
            <a:rPr lang="zh-CN" sz="1200" kern="1200" dirty="0"/>
            <a:t>年的历史文化名城名镇名村保护规划</a:t>
          </a:r>
          <a:endParaRPr lang="zh-CN" altLang="en-US" sz="1200" kern="1200" dirty="0"/>
        </a:p>
      </dsp:txBody>
      <dsp:txXfrm rot="10800000">
        <a:off x="1350181" y="1814651"/>
        <a:ext cx="970941" cy="2186091"/>
      </dsp:txXfrm>
    </dsp:sp>
    <dsp:sp modelId="{02C03A31-377E-4B04-9B4B-CB57D0289639}">
      <dsp:nvSpPr>
        <dsp:cNvPr id="0" name=""/>
        <dsp:cNvSpPr/>
      </dsp:nvSpPr>
      <dsp:spPr>
        <a:xfrm>
          <a:off x="2456397" y="241953"/>
          <a:ext cx="1034575" cy="13307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D7246A6C-07DE-4E2F-8B9A-DFC49CC64E85}">
      <dsp:nvSpPr>
        <dsp:cNvPr id="0" name=""/>
        <dsp:cNvSpPr/>
      </dsp:nvSpPr>
      <dsp:spPr>
        <a:xfrm rot="10800000">
          <a:off x="2456397" y="1814651"/>
          <a:ext cx="1034575" cy="2217908"/>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建立历史文化名城保护工作部际联席会议制度</a:t>
          </a:r>
        </a:p>
      </dsp:txBody>
      <dsp:txXfrm rot="10800000">
        <a:off x="2488214" y="1814651"/>
        <a:ext cx="970941" cy="2186091"/>
      </dsp:txXfrm>
    </dsp:sp>
    <dsp:sp modelId="{00325F3E-A89B-49C0-9EE6-0F74E979A504}">
      <dsp:nvSpPr>
        <dsp:cNvPr id="0" name=""/>
        <dsp:cNvSpPr/>
      </dsp:nvSpPr>
      <dsp:spPr>
        <a:xfrm>
          <a:off x="3594430" y="241953"/>
          <a:ext cx="1034575" cy="13307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032BE06D-0840-4180-A0E3-A0120321E0A1}">
      <dsp:nvSpPr>
        <dsp:cNvPr id="0" name=""/>
        <dsp:cNvSpPr/>
      </dsp:nvSpPr>
      <dsp:spPr>
        <a:xfrm rot="10800000">
          <a:off x="3594430" y="1814651"/>
          <a:ext cx="1034575" cy="2217908"/>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altLang="en-US" sz="1400" kern="1200" dirty="0"/>
            <a:t>建立历史文化名城名镇名村保护体检评估制度</a:t>
          </a:r>
        </a:p>
      </dsp:txBody>
      <dsp:txXfrm rot="10800000">
        <a:off x="3626247" y="1814651"/>
        <a:ext cx="970941" cy="2186091"/>
      </dsp:txXfrm>
    </dsp:sp>
    <dsp:sp modelId="{E2ABF99C-54A1-49F8-8F4B-25E13CFB6748}">
      <dsp:nvSpPr>
        <dsp:cNvPr id="0" name=""/>
        <dsp:cNvSpPr/>
      </dsp:nvSpPr>
      <dsp:spPr>
        <a:xfrm>
          <a:off x="4732463" y="241953"/>
          <a:ext cx="1034575" cy="13307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DC2CDA33-90C2-4E5A-9F72-48534831D4E1}">
      <dsp:nvSpPr>
        <dsp:cNvPr id="0" name=""/>
        <dsp:cNvSpPr/>
      </dsp:nvSpPr>
      <dsp:spPr>
        <a:xfrm rot="10800000">
          <a:off x="4732463" y="1814651"/>
          <a:ext cx="1034575" cy="2217908"/>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探索建立历史文化名城名镇名村总设计师制度</a:t>
          </a:r>
          <a:endParaRPr lang="zh-CN" altLang="en-US" sz="1400" kern="1200" dirty="0"/>
        </a:p>
      </dsp:txBody>
      <dsp:txXfrm rot="10800000">
        <a:off x="4764280" y="1814651"/>
        <a:ext cx="970941" cy="2186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27D7B-CD5E-427C-8DE1-B992459465F3}">
      <dsp:nvSpPr>
        <dsp:cNvPr id="0" name=""/>
        <dsp:cNvSpPr/>
      </dsp:nvSpPr>
      <dsp:spPr>
        <a:xfrm>
          <a:off x="0" y="12464"/>
          <a:ext cx="5947371" cy="1917675"/>
        </a:xfrm>
        <a:prstGeom prst="roundRect">
          <a:avLst>
            <a:gd name="adj" fmla="val 10000"/>
          </a:avLst>
        </a:prstGeom>
        <a:solidFill>
          <a:schemeClr val="accent2">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461D5C3D-AD0E-419B-98F0-5BC71D54DBC6}">
      <dsp:nvSpPr>
        <dsp:cNvPr id="0" name=""/>
        <dsp:cNvSpPr/>
      </dsp:nvSpPr>
      <dsp:spPr>
        <a:xfrm>
          <a:off x="178421" y="255689"/>
          <a:ext cx="1747040" cy="1406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5C3ECD7C-473A-4BA2-BDD8-9CD98D90C970}">
      <dsp:nvSpPr>
        <dsp:cNvPr id="0" name=""/>
        <dsp:cNvSpPr/>
      </dsp:nvSpPr>
      <dsp:spPr>
        <a:xfrm rot="10800000">
          <a:off x="178421" y="1917675"/>
          <a:ext cx="1747040" cy="2343825"/>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zh-CN" sz="1400" kern="1200" dirty="0"/>
            <a:t>修订《历史文化名城名镇名村保护条例》，研究制定《历史文化街区保护管理办法》等法规，出台历史建筑保护利用相关政策</a:t>
          </a:r>
          <a:endParaRPr lang="zh-CN" altLang="en-US" sz="1400" kern="1200" dirty="0"/>
        </a:p>
      </dsp:txBody>
      <dsp:txXfrm rot="10800000">
        <a:off x="232149" y="1917675"/>
        <a:ext cx="1639584" cy="2290097"/>
      </dsp:txXfrm>
    </dsp:sp>
    <dsp:sp modelId="{F779B2AD-0BA3-43F6-A1A7-5279C673E6EC}">
      <dsp:nvSpPr>
        <dsp:cNvPr id="0" name=""/>
        <dsp:cNvSpPr/>
      </dsp:nvSpPr>
      <dsp:spPr>
        <a:xfrm>
          <a:off x="2100165" y="255689"/>
          <a:ext cx="1747040" cy="1406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A0206C9B-52AD-45B5-BEAB-CE4E4BA53CBB}">
      <dsp:nvSpPr>
        <dsp:cNvPr id="0" name=""/>
        <dsp:cNvSpPr/>
      </dsp:nvSpPr>
      <dsp:spPr>
        <a:xfrm rot="10800000">
          <a:off x="2100165" y="1917675"/>
          <a:ext cx="1747040" cy="2343825"/>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zh-CN" sz="1600" kern="1200" dirty="0"/>
            <a:t>制定历史文化名城名镇名村的消防、基础设施等国家和地方技术标准</a:t>
          </a:r>
          <a:endParaRPr lang="zh-CN" altLang="en-US" sz="1600" kern="1200" dirty="0"/>
        </a:p>
      </dsp:txBody>
      <dsp:txXfrm rot="10800000">
        <a:off x="2153893" y="1917675"/>
        <a:ext cx="1639584" cy="2290097"/>
      </dsp:txXfrm>
    </dsp:sp>
    <dsp:sp modelId="{02C03A31-377E-4B04-9B4B-CB57D0289639}">
      <dsp:nvSpPr>
        <dsp:cNvPr id="0" name=""/>
        <dsp:cNvSpPr/>
      </dsp:nvSpPr>
      <dsp:spPr>
        <a:xfrm>
          <a:off x="4021909" y="255689"/>
          <a:ext cx="1747040" cy="1406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D7246A6C-07DE-4E2F-8B9A-DFC49CC64E85}">
      <dsp:nvSpPr>
        <dsp:cNvPr id="0" name=""/>
        <dsp:cNvSpPr/>
      </dsp:nvSpPr>
      <dsp:spPr>
        <a:xfrm rot="10800000">
          <a:off x="4021909" y="1917675"/>
          <a:ext cx="1747040" cy="2343825"/>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zh-CN" altLang="en-US" sz="1600" kern="1200" dirty="0"/>
            <a:t>指导各省（区、市）及历史文化名城名镇名村所在市县制定地方性法规、政府规章和规范性文件</a:t>
          </a:r>
        </a:p>
      </dsp:txBody>
      <dsp:txXfrm rot="10800000">
        <a:off x="4075637" y="1917675"/>
        <a:ext cx="1639584" cy="22900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27D7B-CD5E-427C-8DE1-B992459465F3}">
      <dsp:nvSpPr>
        <dsp:cNvPr id="0" name=""/>
        <dsp:cNvSpPr/>
      </dsp:nvSpPr>
      <dsp:spPr>
        <a:xfrm>
          <a:off x="0" y="12832"/>
          <a:ext cx="5947371" cy="1974294"/>
        </a:xfrm>
        <a:prstGeom prst="roundRect">
          <a:avLst>
            <a:gd name="adj" fmla="val 10000"/>
          </a:avLst>
        </a:prstGeom>
        <a:solidFill>
          <a:schemeClr val="accent2">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461D5C3D-AD0E-419B-98F0-5BC71D54DBC6}">
      <dsp:nvSpPr>
        <dsp:cNvPr id="0" name=""/>
        <dsp:cNvSpPr/>
      </dsp:nvSpPr>
      <dsp:spPr>
        <a:xfrm>
          <a:off x="180058" y="263239"/>
          <a:ext cx="1299361" cy="1447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5C3ECD7C-473A-4BA2-BDD8-9CD98D90C970}">
      <dsp:nvSpPr>
        <dsp:cNvPr id="0" name=""/>
        <dsp:cNvSpPr/>
      </dsp:nvSpPr>
      <dsp:spPr>
        <a:xfrm rot="10800000">
          <a:off x="180058" y="1974294"/>
          <a:ext cx="1299361" cy="2413026"/>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zh-CN" sz="1500" kern="1200" dirty="0"/>
            <a:t>推动将历史文化名城名镇名村保护工作纳入各级党校及行政学院培训课程</a:t>
          </a:r>
          <a:endParaRPr lang="zh-CN" altLang="en-US" sz="1500" kern="1200" dirty="0"/>
        </a:p>
      </dsp:txBody>
      <dsp:txXfrm rot="10800000">
        <a:off x="220018" y="1974294"/>
        <a:ext cx="1219441" cy="2373066"/>
      </dsp:txXfrm>
    </dsp:sp>
    <dsp:sp modelId="{F779B2AD-0BA3-43F6-A1A7-5279C673E6EC}">
      <dsp:nvSpPr>
        <dsp:cNvPr id="0" name=""/>
        <dsp:cNvSpPr/>
      </dsp:nvSpPr>
      <dsp:spPr>
        <a:xfrm>
          <a:off x="1609356" y="263239"/>
          <a:ext cx="1299361" cy="1447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A0206C9B-52AD-45B5-BEAB-CE4E4BA53CBB}">
      <dsp:nvSpPr>
        <dsp:cNvPr id="0" name=""/>
        <dsp:cNvSpPr/>
      </dsp:nvSpPr>
      <dsp:spPr>
        <a:xfrm rot="10800000">
          <a:off x="1609356" y="1974294"/>
          <a:ext cx="1299361" cy="2413026"/>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altLang="zh-CN" sz="1600" kern="1200" dirty="0"/>
            <a:t> </a:t>
          </a:r>
          <a:r>
            <a:rPr lang="zh-CN" sz="1600" kern="1200" dirty="0"/>
            <a:t>建立干部、专业工作者和社区工作人员培训制度</a:t>
          </a:r>
          <a:endParaRPr lang="zh-CN" altLang="en-US" sz="1600" kern="1200" dirty="0"/>
        </a:p>
      </dsp:txBody>
      <dsp:txXfrm rot="10800000">
        <a:off x="1649316" y="1974294"/>
        <a:ext cx="1219441" cy="2373066"/>
      </dsp:txXfrm>
    </dsp:sp>
    <dsp:sp modelId="{02C03A31-377E-4B04-9B4B-CB57D0289639}">
      <dsp:nvSpPr>
        <dsp:cNvPr id="0" name=""/>
        <dsp:cNvSpPr/>
      </dsp:nvSpPr>
      <dsp:spPr>
        <a:xfrm>
          <a:off x="3038653" y="263239"/>
          <a:ext cx="1299361" cy="1447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D7246A6C-07DE-4E2F-8B9A-DFC49CC64E85}">
      <dsp:nvSpPr>
        <dsp:cNvPr id="0" name=""/>
        <dsp:cNvSpPr/>
      </dsp:nvSpPr>
      <dsp:spPr>
        <a:xfrm rot="10800000">
          <a:off x="3038653" y="1974294"/>
          <a:ext cx="1299361" cy="2413026"/>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zh-CN" sz="1500" kern="1200" dirty="0"/>
            <a:t>进一步建立健全修缮技艺传承人和工匠的培训、资格认证管理机制</a:t>
          </a:r>
          <a:endParaRPr lang="zh-CN" altLang="en-US" sz="1500" kern="1200" dirty="0"/>
        </a:p>
      </dsp:txBody>
      <dsp:txXfrm rot="10800000">
        <a:off x="3078613" y="1974294"/>
        <a:ext cx="1219441" cy="2373066"/>
      </dsp:txXfrm>
    </dsp:sp>
    <dsp:sp modelId="{00325F3E-A89B-49C0-9EE6-0F74E979A504}">
      <dsp:nvSpPr>
        <dsp:cNvPr id="0" name=""/>
        <dsp:cNvSpPr/>
      </dsp:nvSpPr>
      <dsp:spPr>
        <a:xfrm>
          <a:off x="4467950" y="263239"/>
          <a:ext cx="1299361" cy="1447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032BE06D-0840-4180-A0E3-A0120321E0A1}">
      <dsp:nvSpPr>
        <dsp:cNvPr id="0" name=""/>
        <dsp:cNvSpPr/>
      </dsp:nvSpPr>
      <dsp:spPr>
        <a:xfrm rot="10800000">
          <a:off x="4467950" y="1974294"/>
          <a:ext cx="1299361" cy="2413026"/>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zh-CN" sz="1500" kern="1200" dirty="0"/>
            <a:t>扩大高等院校、职业学校的历史文化名城名镇名村保护相关专业招生规模</a:t>
          </a:r>
          <a:endParaRPr lang="zh-CN" altLang="en-US" sz="1500" kern="1200" dirty="0"/>
        </a:p>
      </dsp:txBody>
      <dsp:txXfrm rot="10800000">
        <a:off x="4507910" y="1974294"/>
        <a:ext cx="1219441" cy="237306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4/20/2019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72350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174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9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9165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890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754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4452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561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325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16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421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2019/4/20</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33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2" name="图片"/>
          <p:cNvPicPr>
            <a:picLocks noChangeAspect="1"/>
          </p:cNvPicPr>
          <p:nvPr/>
        </p:nvPicPr>
        <p:blipFill>
          <a:blip r:embed="rId13" cstate="print"/>
          <a:stretch>
            <a:fillRect/>
          </a:stretch>
        </p:blipFill>
        <p:spPr>
          <a:xfrm>
            <a:off x="2" y="1"/>
            <a:ext cx="12191996" cy="6857997"/>
          </a:xfrm>
          <a:prstGeom prst="rect">
            <a:avLst/>
          </a:prstGeom>
          <a:noFill/>
          <a:ln w="9525" cap="flat" cmpd="sng">
            <a:noFill/>
            <a:prstDash val="solid"/>
            <a:miter/>
          </a:ln>
        </p:spPr>
      </p:pic>
      <p:sp>
        <p:nvSpPr>
          <p:cNvPr id="96"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4/20/2019</a:t>
            </a:fld>
            <a:endParaRPr lang="zh-CN" altLang="en-US">
              <a:latin typeface="Calibri" pitchFamily="34" charset="0"/>
              <a:ea typeface="幼圆" pitchFamily="49" charset="-122"/>
              <a:cs typeface="Times New Roman" charset="0"/>
            </a:endParaRPr>
          </a:p>
        </p:txBody>
      </p:sp>
      <p:sp>
        <p:nvSpPr>
          <p:cNvPr id="97"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98"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07467482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4/20/2019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4/20/2019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4/20/2019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gif"/><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1.gif"/><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2.gif"/><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3.gif"/><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4.gif"/><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5.gif"/><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6.gif"/><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67.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495500" y="2204830"/>
            <a:ext cx="7854283"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b="1" dirty="0">
                <a:solidFill>
                  <a:srgbClr val="D70000"/>
                </a:solidFill>
                <a:latin typeface="微软雅黑" charset="0"/>
                <a:ea typeface="微软雅黑" charset="0"/>
                <a:cs typeface="等线" charset="0"/>
              </a:rPr>
              <a:t>学习贯彻习近平总书记关于历史文化保护的重要论述 </a:t>
            </a:r>
            <a:endParaRPr lang="en-US" altLang="zh-CN" b="1" dirty="0">
              <a:solidFill>
                <a:srgbClr val="D70000"/>
              </a:solidFill>
              <a:latin typeface="微软雅黑" charset="0"/>
              <a:ea typeface="微软雅黑" charset="0"/>
              <a:cs typeface="等线" charset="0"/>
            </a:endParaRPr>
          </a:p>
          <a:p>
            <a:pPr algn="ctr" eaLnBrk="1" fontAlgn="auto" hangingPunct="1">
              <a:lnSpc>
                <a:spcPts val="4500"/>
              </a:lnSpc>
            </a:pPr>
            <a:r>
              <a:rPr lang="zh-CN" altLang="en-US" b="1" dirty="0">
                <a:solidFill>
                  <a:srgbClr val="D70000"/>
                </a:solidFill>
                <a:latin typeface="微软雅黑" charset="0"/>
                <a:ea typeface="微软雅黑" charset="0"/>
                <a:cs typeface="等线" charset="0"/>
              </a:rPr>
              <a:t>扎实做好历史文化名城名镇名村保护工作</a:t>
            </a:r>
            <a:endParaRPr lang="zh-CN" altLang="en-US" b="1" u="none" strike="noStrike" kern="1200" cap="none" spc="0" baseline="0" dirty="0">
              <a:solidFill>
                <a:srgbClr val="D7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8281A64-B166-4875-8F76-D5DFE0772D1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8B190A9A-06D7-4385-8D2D-681CB5F78EC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法律法规和体制机制不断完善</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a:extLst>
              <a:ext uri="{FF2B5EF4-FFF2-40B4-BE49-F238E27FC236}">
                <a16:creationId xmlns:a16="http://schemas.microsoft.com/office/drawing/2014/main" id="{48CE74DE-6072-4D06-91BE-9775C3B82E95}"/>
              </a:ext>
            </a:extLst>
          </p:cNvPr>
          <p:cNvSpPr>
            <a:spLocks/>
          </p:cNvSpPr>
          <p:nvPr/>
        </p:nvSpPr>
        <p:spPr>
          <a:xfrm>
            <a:off x="1343340" y="2497248"/>
            <a:ext cx="208829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12</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个省（区、市）</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5" name="文本框 4">
            <a:extLst>
              <a:ext uri="{FF2B5EF4-FFF2-40B4-BE49-F238E27FC236}">
                <a16:creationId xmlns:a16="http://schemas.microsoft.com/office/drawing/2014/main" id="{83DD2566-EC0C-4291-9BF2-A2EFF5652B09}"/>
              </a:ext>
            </a:extLst>
          </p:cNvPr>
          <p:cNvSpPr txBox="1"/>
          <p:nvPr/>
        </p:nvSpPr>
        <p:spPr>
          <a:xfrm>
            <a:off x="3575650" y="2528611"/>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颁布了地方性保护法规</a:t>
            </a:r>
          </a:p>
        </p:txBody>
      </p:sp>
      <p:sp>
        <p:nvSpPr>
          <p:cNvPr id="10" name="矩形">
            <a:extLst>
              <a:ext uri="{FF2B5EF4-FFF2-40B4-BE49-F238E27FC236}">
                <a16:creationId xmlns:a16="http://schemas.microsoft.com/office/drawing/2014/main" id="{F3B104CA-8457-42BD-A051-20C8014B33C3}"/>
              </a:ext>
            </a:extLst>
          </p:cNvPr>
          <p:cNvSpPr>
            <a:spLocks/>
          </p:cNvSpPr>
          <p:nvPr/>
        </p:nvSpPr>
        <p:spPr>
          <a:xfrm>
            <a:off x="1343142" y="3712664"/>
            <a:ext cx="208829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5</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个省（区、市）</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文本框 10">
            <a:extLst>
              <a:ext uri="{FF2B5EF4-FFF2-40B4-BE49-F238E27FC236}">
                <a16:creationId xmlns:a16="http://schemas.microsoft.com/office/drawing/2014/main" id="{B35E0476-8A02-403A-A43D-2FC0D694423D}"/>
              </a:ext>
            </a:extLst>
          </p:cNvPr>
          <p:cNvSpPr txBox="1"/>
          <p:nvPr/>
        </p:nvSpPr>
        <p:spPr>
          <a:xfrm>
            <a:off x="3594476" y="3712664"/>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启动了立法程序</a:t>
            </a:r>
          </a:p>
        </p:txBody>
      </p:sp>
      <p:sp>
        <p:nvSpPr>
          <p:cNvPr id="12" name="矩形">
            <a:extLst>
              <a:ext uri="{FF2B5EF4-FFF2-40B4-BE49-F238E27FC236}">
                <a16:creationId xmlns:a16="http://schemas.microsoft.com/office/drawing/2014/main" id="{D3B176F1-8823-4158-A71B-E542617880B0}"/>
              </a:ext>
            </a:extLst>
          </p:cNvPr>
          <p:cNvSpPr>
            <a:spLocks/>
          </p:cNvSpPr>
          <p:nvPr/>
        </p:nvSpPr>
        <p:spPr>
          <a:xfrm>
            <a:off x="1343142" y="5193245"/>
            <a:ext cx="2088290" cy="648090"/>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109</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座国家历史</a:t>
            </a:r>
            <a:endPar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endParaRPr>
          </a:p>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文化名城</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文本框 12">
            <a:extLst>
              <a:ext uri="{FF2B5EF4-FFF2-40B4-BE49-F238E27FC236}">
                <a16:creationId xmlns:a16="http://schemas.microsoft.com/office/drawing/2014/main" id="{3868FEAD-886B-4162-81B3-5F5F2DA03000}"/>
              </a:ext>
            </a:extLst>
          </p:cNvPr>
          <p:cNvSpPr txBox="1"/>
          <p:nvPr/>
        </p:nvSpPr>
        <p:spPr>
          <a:xfrm>
            <a:off x="3603506" y="532747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 制定了保护类法规</a:t>
            </a:r>
          </a:p>
        </p:txBody>
      </p:sp>
      <p:sp>
        <p:nvSpPr>
          <p:cNvPr id="14" name="矩形">
            <a:extLst>
              <a:ext uri="{FF2B5EF4-FFF2-40B4-BE49-F238E27FC236}">
                <a16:creationId xmlns:a16="http://schemas.microsoft.com/office/drawing/2014/main" id="{B7924645-E44D-4FE3-821D-077195E46E87}"/>
              </a:ext>
            </a:extLst>
          </p:cNvPr>
          <p:cNvSpPr>
            <a:spLocks/>
          </p:cNvSpPr>
          <p:nvPr/>
        </p:nvSpPr>
        <p:spPr>
          <a:xfrm>
            <a:off x="6394585" y="2497248"/>
            <a:ext cx="2088290" cy="648090"/>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134</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座国家历史</a:t>
            </a:r>
            <a:endPar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endParaRPr>
          </a:p>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文化名城</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文本框 14">
            <a:extLst>
              <a:ext uri="{FF2B5EF4-FFF2-40B4-BE49-F238E27FC236}">
                <a16:creationId xmlns:a16="http://schemas.microsoft.com/office/drawing/2014/main" id="{34CA1393-E835-4023-B458-F3CD1A2D2687}"/>
              </a:ext>
            </a:extLst>
          </p:cNvPr>
          <p:cNvSpPr txBox="1"/>
          <p:nvPr/>
        </p:nvSpPr>
        <p:spPr>
          <a:xfrm>
            <a:off x="8482875" y="2497248"/>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全部成立了专门的名城管理机构</a:t>
            </a:r>
          </a:p>
        </p:txBody>
      </p:sp>
      <p:sp>
        <p:nvSpPr>
          <p:cNvPr id="16" name="矩形">
            <a:extLst>
              <a:ext uri="{FF2B5EF4-FFF2-40B4-BE49-F238E27FC236}">
                <a16:creationId xmlns:a16="http://schemas.microsoft.com/office/drawing/2014/main" id="{07D97AE4-A787-4968-A874-415299F478A1}"/>
              </a:ext>
            </a:extLst>
          </p:cNvPr>
          <p:cNvSpPr>
            <a:spLocks/>
          </p:cNvSpPr>
          <p:nvPr/>
        </p:nvSpPr>
        <p:spPr>
          <a:xfrm>
            <a:off x="6394585" y="3496633"/>
            <a:ext cx="2088290" cy="648090"/>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75</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座国家历史</a:t>
            </a:r>
            <a:endPar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endParaRPr>
          </a:p>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文化名城</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7" name="文本框 16">
            <a:extLst>
              <a:ext uri="{FF2B5EF4-FFF2-40B4-BE49-F238E27FC236}">
                <a16:creationId xmlns:a16="http://schemas.microsoft.com/office/drawing/2014/main" id="{C56A5851-B86A-489F-94D6-E7536CFE307E}"/>
              </a:ext>
            </a:extLst>
          </p:cNvPr>
          <p:cNvSpPr txBox="1"/>
          <p:nvPr/>
        </p:nvSpPr>
        <p:spPr>
          <a:xfrm>
            <a:off x="8511090" y="3498392"/>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设置了名城保护委员会等市级领导机构</a:t>
            </a:r>
          </a:p>
        </p:txBody>
      </p:sp>
      <p:pic>
        <p:nvPicPr>
          <p:cNvPr id="19" name="图片 18">
            <a:extLst>
              <a:ext uri="{FF2B5EF4-FFF2-40B4-BE49-F238E27FC236}">
                <a16:creationId xmlns:a16="http://schemas.microsoft.com/office/drawing/2014/main" id="{6E94A723-A5BB-4AA7-8D13-C5B74C2B5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584" y="4293120"/>
            <a:ext cx="4486281" cy="1872260"/>
          </a:xfrm>
          <a:prstGeom prst="rect">
            <a:avLst/>
          </a:prstGeom>
        </p:spPr>
      </p:pic>
    </p:spTree>
    <p:extLst>
      <p:ext uri="{BB962C8B-B14F-4D97-AF65-F5344CB8AC3E}">
        <p14:creationId xmlns:p14="http://schemas.microsoft.com/office/powerpoint/2010/main" val="23364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9B7B4C96-9632-425C-BC32-D3FD5EB076D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44A47E16-10A4-4C7F-AE54-06A6078AA50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3F116E2A-5B88-47CD-B29F-AE223F2DA44D}"/>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在协调保护与发展方面</a:t>
            </a:r>
          </a:p>
        </p:txBody>
      </p:sp>
      <p:pic>
        <p:nvPicPr>
          <p:cNvPr id="6" name="图片 5">
            <a:extLst>
              <a:ext uri="{FF2B5EF4-FFF2-40B4-BE49-F238E27FC236}">
                <a16:creationId xmlns:a16="http://schemas.microsoft.com/office/drawing/2014/main" id="{7B28207A-1AAA-4F46-929F-C79D80BCC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470" y="1893016"/>
            <a:ext cx="3744520" cy="3480254"/>
          </a:xfrm>
          <a:prstGeom prst="rect">
            <a:avLst/>
          </a:prstGeom>
        </p:spPr>
      </p:pic>
      <p:sp>
        <p:nvSpPr>
          <p:cNvPr id="7" name="矩形 6">
            <a:extLst>
              <a:ext uri="{FF2B5EF4-FFF2-40B4-BE49-F238E27FC236}">
                <a16:creationId xmlns:a16="http://schemas.microsoft.com/office/drawing/2014/main" id="{DC76AD85-5BEA-46C2-B2A3-7733160EA605}"/>
              </a:ext>
            </a:extLst>
          </p:cNvPr>
          <p:cNvSpPr/>
          <p:nvPr/>
        </p:nvSpPr>
        <p:spPr>
          <a:xfrm>
            <a:off x="2279470" y="5581873"/>
            <a:ext cx="387798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苏州市坚持整体保护老城、有序开发新城</a:t>
            </a:r>
            <a:endParaRPr lang="en-US" altLang="zh-CN" sz="1600" b="1" dirty="0">
              <a:ln/>
              <a:solidFill>
                <a:schemeClr val="accent4"/>
              </a:solidFill>
            </a:endParaRPr>
          </a:p>
          <a:p>
            <a:pPr algn="ctr"/>
            <a:r>
              <a:rPr lang="zh-CN" altLang="en-US" sz="1600" b="1" dirty="0">
                <a:ln/>
                <a:solidFill>
                  <a:schemeClr val="accent4"/>
                </a:solidFill>
              </a:rPr>
              <a:t> 促进老城和新城的协调发展</a:t>
            </a:r>
            <a:endParaRPr lang="zh-CN" altLang="en-US" sz="1600" b="1" cap="none" spc="0" dirty="0">
              <a:ln/>
              <a:solidFill>
                <a:schemeClr val="accent4"/>
              </a:solidFill>
              <a:effectLst/>
            </a:endParaRPr>
          </a:p>
        </p:txBody>
      </p:sp>
      <p:pic>
        <p:nvPicPr>
          <p:cNvPr id="9" name="图片 8">
            <a:extLst>
              <a:ext uri="{FF2B5EF4-FFF2-40B4-BE49-F238E27FC236}">
                <a16:creationId xmlns:a16="http://schemas.microsoft.com/office/drawing/2014/main" id="{3B2E5DB6-4A97-4D3C-AF58-2D2F986E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57" y="1893016"/>
            <a:ext cx="3371973" cy="3480254"/>
          </a:xfrm>
          <a:prstGeom prst="rect">
            <a:avLst/>
          </a:prstGeom>
        </p:spPr>
      </p:pic>
      <p:sp>
        <p:nvSpPr>
          <p:cNvPr id="10" name="矩形 9">
            <a:extLst>
              <a:ext uri="{FF2B5EF4-FFF2-40B4-BE49-F238E27FC236}">
                <a16:creationId xmlns:a16="http://schemas.microsoft.com/office/drawing/2014/main" id="{25C82446-6524-4B05-9C10-DED4606AD94C}"/>
              </a:ext>
            </a:extLst>
          </p:cNvPr>
          <p:cNvSpPr/>
          <p:nvPr/>
        </p:nvSpPr>
        <p:spPr>
          <a:xfrm>
            <a:off x="6312030" y="5581872"/>
            <a:ext cx="387798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四川省阆中市严格控制古城周边建设活动</a:t>
            </a:r>
            <a:endParaRPr lang="en-US" altLang="zh-CN" sz="1600" b="1" dirty="0">
              <a:ln/>
              <a:solidFill>
                <a:schemeClr val="accent4"/>
              </a:solidFill>
            </a:endParaRPr>
          </a:p>
          <a:p>
            <a:pPr algn="ctr"/>
            <a:r>
              <a:rPr lang="zh-CN" altLang="en-US" sz="1600" b="1" dirty="0">
                <a:ln/>
                <a:solidFill>
                  <a:schemeClr val="accent4"/>
                </a:solidFill>
              </a:rPr>
              <a:t> 完整保留了古城与山水环境整体格局</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78951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A129FCA-85A2-4F81-9FC2-7B98AA8F537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2D23B46B-29AC-4E08-B852-F41FC3FF7C2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B786B0A8-6198-4BB8-898D-FF37B92A06C9}"/>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在完善公共设施方面</a:t>
            </a:r>
          </a:p>
        </p:txBody>
      </p:sp>
      <p:pic>
        <p:nvPicPr>
          <p:cNvPr id="6" name="图片 5">
            <a:extLst>
              <a:ext uri="{FF2B5EF4-FFF2-40B4-BE49-F238E27FC236}">
                <a16:creationId xmlns:a16="http://schemas.microsoft.com/office/drawing/2014/main" id="{FA481858-C763-42D7-848B-27BFACA91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420" y="1893016"/>
            <a:ext cx="2808390" cy="3480254"/>
          </a:xfrm>
          <a:prstGeom prst="rect">
            <a:avLst/>
          </a:prstGeom>
        </p:spPr>
      </p:pic>
      <p:pic>
        <p:nvPicPr>
          <p:cNvPr id="8" name="图片 7">
            <a:extLst>
              <a:ext uri="{FF2B5EF4-FFF2-40B4-BE49-F238E27FC236}">
                <a16:creationId xmlns:a16="http://schemas.microsoft.com/office/drawing/2014/main" id="{713FE9A6-3468-4E9C-B54E-18BAAB97A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705" y="1893016"/>
            <a:ext cx="2742525" cy="3480254"/>
          </a:xfrm>
          <a:prstGeom prst="rect">
            <a:avLst/>
          </a:prstGeom>
        </p:spPr>
      </p:pic>
      <p:pic>
        <p:nvPicPr>
          <p:cNvPr id="10" name="图片 9">
            <a:extLst>
              <a:ext uri="{FF2B5EF4-FFF2-40B4-BE49-F238E27FC236}">
                <a16:creationId xmlns:a16="http://schemas.microsoft.com/office/drawing/2014/main" id="{6E3C8268-7530-49A2-95ED-76B2FD832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105" y="1893016"/>
            <a:ext cx="2742525" cy="3480254"/>
          </a:xfrm>
          <a:prstGeom prst="rect">
            <a:avLst/>
          </a:prstGeom>
        </p:spPr>
      </p:pic>
      <p:sp>
        <p:nvSpPr>
          <p:cNvPr id="11" name="矩形 10">
            <a:extLst>
              <a:ext uri="{FF2B5EF4-FFF2-40B4-BE49-F238E27FC236}">
                <a16:creationId xmlns:a16="http://schemas.microsoft.com/office/drawing/2014/main" id="{8840D296-CC45-4831-A9F8-E731254E4A0B}"/>
              </a:ext>
            </a:extLst>
          </p:cNvPr>
          <p:cNvSpPr/>
          <p:nvPr/>
        </p:nvSpPr>
        <p:spPr>
          <a:xfrm>
            <a:off x="1794991" y="5581873"/>
            <a:ext cx="305724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扬州市以“一水一电一消防”为重点</a:t>
            </a:r>
            <a:endParaRPr lang="en-US" altLang="zh-CN" sz="1400" b="1" dirty="0">
              <a:ln/>
              <a:solidFill>
                <a:schemeClr val="accent4"/>
              </a:solidFill>
            </a:endParaRPr>
          </a:p>
          <a:p>
            <a:pPr algn="ctr"/>
            <a:r>
              <a:rPr lang="zh-CN" altLang="en-US" sz="1400" b="1" dirty="0">
                <a:ln/>
                <a:solidFill>
                  <a:schemeClr val="accent4"/>
                </a:solidFill>
              </a:rPr>
              <a:t>提升老城区基础设施承载力</a:t>
            </a:r>
            <a:endParaRPr lang="zh-CN" altLang="en-US" sz="1400" b="1" cap="none" spc="0" dirty="0">
              <a:ln/>
              <a:solidFill>
                <a:schemeClr val="accent4"/>
              </a:solidFill>
              <a:effectLst/>
            </a:endParaRPr>
          </a:p>
        </p:txBody>
      </p:sp>
      <p:sp>
        <p:nvSpPr>
          <p:cNvPr id="12" name="矩形 11">
            <a:extLst>
              <a:ext uri="{FF2B5EF4-FFF2-40B4-BE49-F238E27FC236}">
                <a16:creationId xmlns:a16="http://schemas.microsoft.com/office/drawing/2014/main" id="{5F778B82-7D99-44F0-9A66-E4F0EA039863}"/>
              </a:ext>
            </a:extLst>
          </p:cNvPr>
          <p:cNvSpPr/>
          <p:nvPr/>
        </p:nvSpPr>
        <p:spPr>
          <a:xfrm>
            <a:off x="4934738" y="5564567"/>
            <a:ext cx="288091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拉萨市</a:t>
            </a:r>
            <a:r>
              <a:rPr lang="en-US" altLang="zh-CN" sz="1400" b="1" dirty="0">
                <a:ln/>
                <a:solidFill>
                  <a:schemeClr val="accent4"/>
                </a:solidFill>
              </a:rPr>
              <a:t>20</a:t>
            </a:r>
            <a:r>
              <a:rPr lang="zh-CN" altLang="en-US" sz="1400" b="1" dirty="0">
                <a:ln/>
                <a:solidFill>
                  <a:schemeClr val="accent4"/>
                </a:solidFill>
              </a:rPr>
              <a:t>多年持续整治八廓街环境</a:t>
            </a:r>
            <a:endParaRPr lang="en-US" altLang="zh-CN" sz="1400" b="1" dirty="0">
              <a:ln/>
              <a:solidFill>
                <a:schemeClr val="accent4"/>
              </a:solidFill>
            </a:endParaRPr>
          </a:p>
          <a:p>
            <a:pPr algn="ctr"/>
            <a:r>
              <a:rPr lang="zh-CN" altLang="en-US" sz="1400" b="1" dirty="0">
                <a:ln/>
                <a:solidFill>
                  <a:schemeClr val="accent4"/>
                </a:solidFill>
              </a:rPr>
              <a:t>提升基础设施和公共服务设施水平</a:t>
            </a:r>
            <a:endParaRPr lang="zh-CN" altLang="en-US" sz="1400" b="1" cap="none" spc="0" dirty="0">
              <a:ln/>
              <a:solidFill>
                <a:schemeClr val="accent4"/>
              </a:solidFill>
              <a:effectLst/>
            </a:endParaRPr>
          </a:p>
        </p:txBody>
      </p:sp>
      <p:sp>
        <p:nvSpPr>
          <p:cNvPr id="13" name="矩形 12">
            <a:extLst>
              <a:ext uri="{FF2B5EF4-FFF2-40B4-BE49-F238E27FC236}">
                <a16:creationId xmlns:a16="http://schemas.microsoft.com/office/drawing/2014/main" id="{CA0FBC85-6694-4E40-8B23-6C316F52EEA8}"/>
              </a:ext>
            </a:extLst>
          </p:cNvPr>
          <p:cNvSpPr/>
          <p:nvPr/>
        </p:nvSpPr>
        <p:spPr>
          <a:xfrm>
            <a:off x="8000124" y="5564567"/>
            <a:ext cx="269817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四川省会理县改造提升古城设施</a:t>
            </a:r>
            <a:endParaRPr lang="en-US" altLang="zh-CN" sz="1400" b="1" dirty="0">
              <a:ln/>
              <a:solidFill>
                <a:schemeClr val="accent4"/>
              </a:solidFill>
            </a:endParaRPr>
          </a:p>
          <a:p>
            <a:pPr algn="ctr"/>
            <a:r>
              <a:rPr lang="zh-CN" altLang="en-US" sz="1400" b="1" dirty="0">
                <a:ln/>
                <a:solidFill>
                  <a:schemeClr val="accent4"/>
                </a:solidFill>
              </a:rPr>
              <a:t>做到见人见物见生活</a:t>
            </a:r>
            <a:endParaRPr lang="zh-CN" altLang="en-US" sz="1400" b="1" cap="none" spc="0" dirty="0">
              <a:ln/>
              <a:solidFill>
                <a:schemeClr val="accent4"/>
              </a:solidFill>
              <a:effectLst/>
            </a:endParaRPr>
          </a:p>
        </p:txBody>
      </p:sp>
    </p:spTree>
    <p:extLst>
      <p:ext uri="{BB962C8B-B14F-4D97-AF65-F5344CB8AC3E}">
        <p14:creationId xmlns:p14="http://schemas.microsoft.com/office/powerpoint/2010/main" val="15024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4091D34-63D3-4C20-A009-DCE8015A9CA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3E6D0B05-11A3-4A73-B7A8-14AF1987D30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08285F14-484D-420A-82D0-12B521DFF675}"/>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在提升城市功能方面</a:t>
            </a:r>
          </a:p>
        </p:txBody>
      </p:sp>
      <p:pic>
        <p:nvPicPr>
          <p:cNvPr id="6" name="图片 5">
            <a:extLst>
              <a:ext uri="{FF2B5EF4-FFF2-40B4-BE49-F238E27FC236}">
                <a16:creationId xmlns:a16="http://schemas.microsoft.com/office/drawing/2014/main" id="{DA6AD1ED-C47C-4B68-B2CB-B7E30471F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609" y="1893016"/>
            <a:ext cx="3567331" cy="3696284"/>
          </a:xfrm>
          <a:prstGeom prst="rect">
            <a:avLst/>
          </a:prstGeom>
        </p:spPr>
      </p:pic>
      <p:pic>
        <p:nvPicPr>
          <p:cNvPr id="8" name="图片 7">
            <a:extLst>
              <a:ext uri="{FF2B5EF4-FFF2-40B4-BE49-F238E27FC236}">
                <a16:creationId xmlns:a16="http://schemas.microsoft.com/office/drawing/2014/main" id="{B277DCE2-10BA-4B91-A206-43073088F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93016"/>
            <a:ext cx="3810000" cy="3696284"/>
          </a:xfrm>
          <a:prstGeom prst="rect">
            <a:avLst/>
          </a:prstGeom>
        </p:spPr>
      </p:pic>
      <p:sp>
        <p:nvSpPr>
          <p:cNvPr id="9" name="矩形 8">
            <a:extLst>
              <a:ext uri="{FF2B5EF4-FFF2-40B4-BE49-F238E27FC236}">
                <a16:creationId xmlns:a16="http://schemas.microsoft.com/office/drawing/2014/main" id="{DEF76706-A0FF-43D0-B76F-D538B38DC100}"/>
              </a:ext>
            </a:extLst>
          </p:cNvPr>
          <p:cNvSpPr/>
          <p:nvPr/>
        </p:nvSpPr>
        <p:spPr>
          <a:xfrm>
            <a:off x="1902809" y="5696805"/>
            <a:ext cx="395492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厦门市在鼓浪屿利用黄荣远堂建设唱片博物馆</a:t>
            </a:r>
            <a:endParaRPr lang="en-US" altLang="zh-CN" sz="1400" b="1" dirty="0">
              <a:ln/>
              <a:solidFill>
                <a:schemeClr val="accent4"/>
              </a:solidFill>
            </a:endParaRPr>
          </a:p>
          <a:p>
            <a:pPr algn="ctr"/>
            <a:r>
              <a:rPr lang="zh-CN" altLang="en-US" sz="1400" b="1" dirty="0">
                <a:ln/>
                <a:solidFill>
                  <a:schemeClr val="accent4"/>
                </a:solidFill>
              </a:rPr>
              <a:t>修缮延平戏院作为文化传承场所和社区活动中心</a:t>
            </a:r>
            <a:endParaRPr lang="zh-CN" altLang="en-US" sz="1400" b="1" cap="none" spc="0" dirty="0">
              <a:ln/>
              <a:solidFill>
                <a:schemeClr val="accent4"/>
              </a:solidFill>
              <a:effectLst/>
            </a:endParaRPr>
          </a:p>
        </p:txBody>
      </p:sp>
      <p:sp>
        <p:nvSpPr>
          <p:cNvPr id="10" name="矩形 9">
            <a:extLst>
              <a:ext uri="{FF2B5EF4-FFF2-40B4-BE49-F238E27FC236}">
                <a16:creationId xmlns:a16="http://schemas.microsoft.com/office/drawing/2014/main" id="{A23CBFB1-6499-447C-B453-9A56A6676E36}"/>
              </a:ext>
            </a:extLst>
          </p:cNvPr>
          <p:cNvSpPr/>
          <p:nvPr/>
        </p:nvSpPr>
        <p:spPr>
          <a:xfrm>
            <a:off x="5826696" y="5696805"/>
            <a:ext cx="4493538"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广州市倡导“遗产融入城市功能，让生活更美好”</a:t>
            </a:r>
            <a:endParaRPr lang="en-US" altLang="zh-CN" sz="1400" b="1" dirty="0">
              <a:ln/>
              <a:solidFill>
                <a:schemeClr val="accent4"/>
              </a:solidFill>
            </a:endParaRPr>
          </a:p>
          <a:p>
            <a:pPr algn="ctr"/>
            <a:r>
              <a:rPr lang="zh-CN" altLang="en-US" sz="1400" b="1" dirty="0">
                <a:ln/>
                <a:solidFill>
                  <a:schemeClr val="accent4"/>
                </a:solidFill>
              </a:rPr>
              <a:t>建设历史文化步道串联散落的历史遗存，彰显城市文脉</a:t>
            </a:r>
            <a:endParaRPr lang="zh-CN" altLang="en-US" sz="1400" b="1" cap="none" spc="0" dirty="0">
              <a:ln/>
              <a:solidFill>
                <a:schemeClr val="accent4"/>
              </a:solidFill>
              <a:effectLst/>
            </a:endParaRPr>
          </a:p>
        </p:txBody>
      </p:sp>
    </p:spTree>
    <p:extLst>
      <p:ext uri="{BB962C8B-B14F-4D97-AF65-F5344CB8AC3E}">
        <p14:creationId xmlns:p14="http://schemas.microsoft.com/office/powerpoint/2010/main" val="13982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25715CD-B1C0-42CA-AA3A-BCB5C97DAFC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C3D0F841-9112-4A11-9C6B-AD1CA4BD1B2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BD61172A-7727-4BB8-903B-1365AB09759A}"/>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在推动转型发展方面</a:t>
            </a:r>
          </a:p>
        </p:txBody>
      </p:sp>
      <p:pic>
        <p:nvPicPr>
          <p:cNvPr id="6" name="图片 5">
            <a:extLst>
              <a:ext uri="{FF2B5EF4-FFF2-40B4-BE49-F238E27FC236}">
                <a16:creationId xmlns:a16="http://schemas.microsoft.com/office/drawing/2014/main" id="{2CA3A3A1-BE30-41A7-8F70-6C4E17D16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430" y="1893016"/>
            <a:ext cx="3672510" cy="3408244"/>
          </a:xfrm>
          <a:prstGeom prst="rect">
            <a:avLst/>
          </a:prstGeom>
        </p:spPr>
      </p:pic>
      <p:pic>
        <p:nvPicPr>
          <p:cNvPr id="8" name="图片 7">
            <a:extLst>
              <a:ext uri="{FF2B5EF4-FFF2-40B4-BE49-F238E27FC236}">
                <a16:creationId xmlns:a16="http://schemas.microsoft.com/office/drawing/2014/main" id="{2E98930B-84A8-4EE2-B69E-0D8DDE110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59" y="1893016"/>
            <a:ext cx="4104571" cy="3408244"/>
          </a:xfrm>
          <a:prstGeom prst="rect">
            <a:avLst/>
          </a:prstGeom>
        </p:spPr>
      </p:pic>
      <p:sp>
        <p:nvSpPr>
          <p:cNvPr id="9" name="矩形 8">
            <a:extLst>
              <a:ext uri="{FF2B5EF4-FFF2-40B4-BE49-F238E27FC236}">
                <a16:creationId xmlns:a16="http://schemas.microsoft.com/office/drawing/2014/main" id="{56A054D7-F4FB-4B5D-AE9E-66738822AE2C}"/>
              </a:ext>
            </a:extLst>
          </p:cNvPr>
          <p:cNvSpPr/>
          <p:nvPr/>
        </p:nvSpPr>
        <p:spPr>
          <a:xfrm>
            <a:off x="1707691" y="5461837"/>
            <a:ext cx="413446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浙江省龙泉市将古城保护与龙泉宝剑、龙泉青瓷的</a:t>
            </a:r>
            <a:endParaRPr lang="en-US" altLang="zh-CN" sz="1400" b="1" dirty="0">
              <a:ln/>
              <a:solidFill>
                <a:schemeClr val="accent4"/>
              </a:solidFill>
            </a:endParaRPr>
          </a:p>
          <a:p>
            <a:pPr algn="ctr"/>
            <a:r>
              <a:rPr lang="zh-CN" altLang="en-US" sz="1400" b="1" dirty="0">
                <a:ln/>
                <a:solidFill>
                  <a:schemeClr val="accent4"/>
                </a:solidFill>
              </a:rPr>
              <a:t>技艺传承结合起来，复兴城市传统文化</a:t>
            </a:r>
            <a:endParaRPr lang="zh-CN" altLang="en-US" sz="1400" b="1" cap="none" spc="0" dirty="0">
              <a:ln/>
              <a:solidFill>
                <a:schemeClr val="accent4"/>
              </a:solidFill>
              <a:effectLst/>
            </a:endParaRPr>
          </a:p>
        </p:txBody>
      </p:sp>
      <p:sp>
        <p:nvSpPr>
          <p:cNvPr id="10" name="矩形 9">
            <a:extLst>
              <a:ext uri="{FF2B5EF4-FFF2-40B4-BE49-F238E27FC236}">
                <a16:creationId xmlns:a16="http://schemas.microsoft.com/office/drawing/2014/main" id="{496E715B-E686-4894-AE02-88130475F806}"/>
              </a:ext>
            </a:extLst>
          </p:cNvPr>
          <p:cNvSpPr/>
          <p:nvPr/>
        </p:nvSpPr>
        <p:spPr>
          <a:xfrm>
            <a:off x="5753708" y="5461837"/>
            <a:ext cx="4493538"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杭州市利用老工业园区和工业建筑，发展文化创意产业</a:t>
            </a:r>
            <a:endParaRPr lang="en-US" altLang="zh-CN" sz="1400" b="1" dirty="0">
              <a:ln/>
              <a:solidFill>
                <a:schemeClr val="accent4"/>
              </a:solidFill>
            </a:endParaRPr>
          </a:p>
          <a:p>
            <a:pPr algn="ctr"/>
            <a:r>
              <a:rPr lang="zh-CN" altLang="en-US" sz="1400" b="1" dirty="0">
                <a:ln/>
                <a:solidFill>
                  <a:schemeClr val="accent4"/>
                </a:solidFill>
              </a:rPr>
              <a:t>建设科技孵化器和众创空间，引领城市转型发展</a:t>
            </a:r>
            <a:endParaRPr lang="zh-CN" altLang="en-US" sz="1400" b="1" cap="none" spc="0" dirty="0">
              <a:ln/>
              <a:solidFill>
                <a:schemeClr val="accent4"/>
              </a:solidFill>
              <a:effectLst/>
            </a:endParaRPr>
          </a:p>
        </p:txBody>
      </p:sp>
    </p:spTree>
    <p:extLst>
      <p:ext uri="{BB962C8B-B14F-4D97-AF65-F5344CB8AC3E}">
        <p14:creationId xmlns:p14="http://schemas.microsoft.com/office/powerpoint/2010/main" val="33919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2F67ABC-36A8-430B-A3DC-B51540A8C19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F18250B9-13F2-4E9B-BCC3-6B454242736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853B19E0-7951-452A-9BDC-1E44F34E3CF4}"/>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在创新社会治理方面</a:t>
            </a:r>
          </a:p>
        </p:txBody>
      </p:sp>
      <p:pic>
        <p:nvPicPr>
          <p:cNvPr id="6" name="图片 5">
            <a:extLst>
              <a:ext uri="{FF2B5EF4-FFF2-40B4-BE49-F238E27FC236}">
                <a16:creationId xmlns:a16="http://schemas.microsoft.com/office/drawing/2014/main" id="{1AE70A3C-EE01-4CC2-B1C0-FD68F2BBD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460" y="1893016"/>
            <a:ext cx="3744520" cy="3408244"/>
          </a:xfrm>
          <a:prstGeom prst="rect">
            <a:avLst/>
          </a:prstGeom>
        </p:spPr>
      </p:pic>
      <p:pic>
        <p:nvPicPr>
          <p:cNvPr id="8" name="图片 7">
            <a:extLst>
              <a:ext uri="{FF2B5EF4-FFF2-40B4-BE49-F238E27FC236}">
                <a16:creationId xmlns:a16="http://schemas.microsoft.com/office/drawing/2014/main" id="{E5EF4C92-781F-49AF-911E-DAF8C2A45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93016"/>
            <a:ext cx="3744520" cy="3408244"/>
          </a:xfrm>
          <a:prstGeom prst="rect">
            <a:avLst/>
          </a:prstGeom>
        </p:spPr>
      </p:pic>
      <p:sp>
        <p:nvSpPr>
          <p:cNvPr id="9" name="矩形 8">
            <a:extLst>
              <a:ext uri="{FF2B5EF4-FFF2-40B4-BE49-F238E27FC236}">
                <a16:creationId xmlns:a16="http://schemas.microsoft.com/office/drawing/2014/main" id="{F8CBA80D-30CB-4248-8046-4063967EBA90}"/>
              </a:ext>
            </a:extLst>
          </p:cNvPr>
          <p:cNvSpPr/>
          <p:nvPr/>
        </p:nvSpPr>
        <p:spPr>
          <a:xfrm>
            <a:off x="2332328" y="5509863"/>
            <a:ext cx="323678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北京市在杨梅竹斜街、史家胡同保护中</a:t>
            </a:r>
            <a:endParaRPr lang="en-US" altLang="zh-CN" sz="1400" b="1" dirty="0">
              <a:ln/>
              <a:solidFill>
                <a:schemeClr val="accent4"/>
              </a:solidFill>
            </a:endParaRPr>
          </a:p>
          <a:p>
            <a:pPr algn="ctr"/>
            <a:r>
              <a:rPr lang="zh-CN" altLang="en-US" sz="1400" b="1" dirty="0">
                <a:ln/>
                <a:solidFill>
                  <a:schemeClr val="accent4"/>
                </a:solidFill>
              </a:rPr>
              <a:t>坚持政府引导、群众参与、社区共建</a:t>
            </a:r>
            <a:endParaRPr lang="zh-CN" altLang="en-US" sz="1400" b="1" cap="none" spc="0" dirty="0">
              <a:ln/>
              <a:solidFill>
                <a:schemeClr val="accent4"/>
              </a:solidFill>
              <a:effectLst/>
            </a:endParaRPr>
          </a:p>
        </p:txBody>
      </p:sp>
      <p:sp>
        <p:nvSpPr>
          <p:cNvPr id="10" name="矩形 9">
            <a:extLst>
              <a:ext uri="{FF2B5EF4-FFF2-40B4-BE49-F238E27FC236}">
                <a16:creationId xmlns:a16="http://schemas.microsoft.com/office/drawing/2014/main" id="{C5AD076B-4F90-4A1D-855E-BEE54F8F7B6B}"/>
              </a:ext>
            </a:extLst>
          </p:cNvPr>
          <p:cNvSpPr/>
          <p:nvPr/>
        </p:nvSpPr>
        <p:spPr>
          <a:xfrm>
            <a:off x="5811259" y="5509863"/>
            <a:ext cx="431400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安徽省黄山市西递宏村通过合理的利益分配</a:t>
            </a:r>
            <a:endParaRPr lang="en-US" altLang="zh-CN" sz="1400" b="1" dirty="0">
              <a:ln/>
              <a:solidFill>
                <a:schemeClr val="accent4"/>
              </a:solidFill>
            </a:endParaRPr>
          </a:p>
          <a:p>
            <a:pPr algn="ctr"/>
            <a:r>
              <a:rPr lang="zh-CN" altLang="en-US" sz="1400" b="1" dirty="0">
                <a:ln/>
                <a:solidFill>
                  <a:schemeClr val="accent4"/>
                </a:solidFill>
              </a:rPr>
              <a:t>调动村民参与保护的积极性，实现共保、共建、共享</a:t>
            </a:r>
            <a:endParaRPr lang="zh-CN" altLang="en-US" sz="1400" b="1" cap="none" spc="0" dirty="0">
              <a:ln/>
              <a:solidFill>
                <a:schemeClr val="accent4"/>
              </a:solidFill>
              <a:effectLst/>
            </a:endParaRPr>
          </a:p>
        </p:txBody>
      </p:sp>
    </p:spTree>
    <p:extLst>
      <p:ext uri="{BB962C8B-B14F-4D97-AF65-F5344CB8AC3E}">
        <p14:creationId xmlns:p14="http://schemas.microsoft.com/office/powerpoint/2010/main" val="375496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E56133B-AABD-4629-A710-D4495CEDCAC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5482F007-8C2D-4420-B371-25E64F8CF52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形成了一批可复制可推广的典型经验和做法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对角圆角 3">
            <a:extLst>
              <a:ext uri="{FF2B5EF4-FFF2-40B4-BE49-F238E27FC236}">
                <a16:creationId xmlns:a16="http://schemas.microsoft.com/office/drawing/2014/main" id="{053145FE-A670-47C9-AE06-CFCDCDF80AC4}"/>
              </a:ext>
            </a:extLst>
          </p:cNvPr>
          <p:cNvSpPr/>
          <p:nvPr/>
        </p:nvSpPr>
        <p:spPr>
          <a:xfrm>
            <a:off x="1258833" y="1893016"/>
            <a:ext cx="504070" cy="268814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在落实监管责任方面</a:t>
            </a:r>
          </a:p>
        </p:txBody>
      </p:sp>
      <p:pic>
        <p:nvPicPr>
          <p:cNvPr id="6" name="图片 5">
            <a:extLst>
              <a:ext uri="{FF2B5EF4-FFF2-40B4-BE49-F238E27FC236}">
                <a16:creationId xmlns:a16="http://schemas.microsoft.com/office/drawing/2014/main" id="{14782C77-5421-4114-B239-7C172DCD0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100" y="1893016"/>
            <a:ext cx="3635850" cy="3408244"/>
          </a:xfrm>
          <a:prstGeom prst="rect">
            <a:avLst/>
          </a:prstGeom>
        </p:spPr>
      </p:pic>
      <p:pic>
        <p:nvPicPr>
          <p:cNvPr id="8" name="图片 7">
            <a:extLst>
              <a:ext uri="{FF2B5EF4-FFF2-40B4-BE49-F238E27FC236}">
                <a16:creationId xmlns:a16="http://schemas.microsoft.com/office/drawing/2014/main" id="{7BF19D57-D718-4B9A-8CD3-523547234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147" y="1893016"/>
            <a:ext cx="3839384" cy="3408244"/>
          </a:xfrm>
          <a:prstGeom prst="rect">
            <a:avLst/>
          </a:prstGeom>
        </p:spPr>
      </p:pic>
      <p:sp>
        <p:nvSpPr>
          <p:cNvPr id="9" name="矩形 8">
            <a:extLst>
              <a:ext uri="{FF2B5EF4-FFF2-40B4-BE49-F238E27FC236}">
                <a16:creationId xmlns:a16="http://schemas.microsoft.com/office/drawing/2014/main" id="{63E8BCA3-2D93-439F-B28C-120220A4DE25}"/>
              </a:ext>
            </a:extLst>
          </p:cNvPr>
          <p:cNvSpPr/>
          <p:nvPr/>
        </p:nvSpPr>
        <p:spPr>
          <a:xfrm>
            <a:off x="2030328" y="5509863"/>
            <a:ext cx="377539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上海市推进优秀历史建筑日常保护网格化管理</a:t>
            </a:r>
            <a:endParaRPr lang="en-US" altLang="zh-CN" sz="1400" b="1" dirty="0">
              <a:ln/>
              <a:solidFill>
                <a:schemeClr val="accent4"/>
              </a:solidFill>
            </a:endParaRPr>
          </a:p>
          <a:p>
            <a:pPr algn="ctr"/>
            <a:r>
              <a:rPr lang="zh-CN" altLang="en-US" sz="1400" b="1" dirty="0">
                <a:ln/>
                <a:solidFill>
                  <a:schemeClr val="accent4"/>
                </a:solidFill>
              </a:rPr>
              <a:t>并将违法处置纳入城市综合执法范畴</a:t>
            </a:r>
            <a:endParaRPr lang="zh-CN" altLang="en-US" sz="1400" b="1" cap="none" spc="0" dirty="0">
              <a:ln/>
              <a:solidFill>
                <a:schemeClr val="accent4"/>
              </a:solidFill>
              <a:effectLst/>
            </a:endParaRPr>
          </a:p>
        </p:txBody>
      </p:sp>
      <p:sp>
        <p:nvSpPr>
          <p:cNvPr id="10" name="矩形 9">
            <a:extLst>
              <a:ext uri="{FF2B5EF4-FFF2-40B4-BE49-F238E27FC236}">
                <a16:creationId xmlns:a16="http://schemas.microsoft.com/office/drawing/2014/main" id="{F91FA452-8B37-4AC1-925D-C76E9AEF19DB}"/>
              </a:ext>
            </a:extLst>
          </p:cNvPr>
          <p:cNvSpPr/>
          <p:nvPr/>
        </p:nvSpPr>
        <p:spPr>
          <a:xfrm>
            <a:off x="5735950" y="5509863"/>
            <a:ext cx="46762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400" b="1" dirty="0">
                <a:ln/>
                <a:solidFill>
                  <a:schemeClr val="accent4"/>
                </a:solidFill>
              </a:rPr>
              <a:t>天津市将</a:t>
            </a:r>
            <a:r>
              <a:rPr lang="en-US" altLang="zh-CN" sz="1400" b="1" dirty="0">
                <a:ln/>
                <a:solidFill>
                  <a:schemeClr val="accent4"/>
                </a:solidFill>
              </a:rPr>
              <a:t>14</a:t>
            </a:r>
            <a:r>
              <a:rPr lang="zh-CN" altLang="en-US" sz="1400" b="1" dirty="0">
                <a:ln/>
                <a:solidFill>
                  <a:schemeClr val="accent4"/>
                </a:solidFill>
              </a:rPr>
              <a:t>个历史文化街区和名镇名村纳入重点巡查范围</a:t>
            </a:r>
            <a:endParaRPr lang="en-US" altLang="zh-CN" sz="1400" b="1" dirty="0">
              <a:ln/>
              <a:solidFill>
                <a:schemeClr val="accent4"/>
              </a:solidFill>
            </a:endParaRPr>
          </a:p>
          <a:p>
            <a:pPr algn="ctr"/>
            <a:r>
              <a:rPr lang="zh-CN" altLang="en-US" sz="1400" b="1" dirty="0">
                <a:ln/>
                <a:solidFill>
                  <a:schemeClr val="accent4"/>
                </a:solidFill>
              </a:rPr>
              <a:t>对保护范围内的建设活动实行严格管理</a:t>
            </a:r>
            <a:endParaRPr lang="zh-CN" altLang="en-US" sz="1400" b="1" cap="none" spc="0" dirty="0">
              <a:ln/>
              <a:solidFill>
                <a:schemeClr val="accent4"/>
              </a:solidFill>
              <a:effectLst/>
            </a:endParaRPr>
          </a:p>
        </p:txBody>
      </p:sp>
    </p:spTree>
    <p:extLst>
      <p:ext uri="{BB962C8B-B14F-4D97-AF65-F5344CB8AC3E}">
        <p14:creationId xmlns:p14="http://schemas.microsoft.com/office/powerpoint/2010/main" val="392189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文本框"/>
          <p:cNvSpPr>
            <a:spLocks noGrp="1"/>
          </p:cNvSpPr>
          <p:nvPr>
            <p:ph type="ctrTitle"/>
          </p:nvPr>
        </p:nvSpPr>
        <p:spPr>
          <a:xfrm>
            <a:off x="2999570" y="1556740"/>
            <a:ext cx="8278030" cy="2090685"/>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dirty="0">
                <a:solidFill>
                  <a:srgbClr val="C00000"/>
                </a:solidFill>
                <a:effectLst>
                  <a:glow rad="228600">
                    <a:srgbClr val="FF9004">
                      <a:alpha val="40000"/>
                    </a:srgbClr>
                  </a:glow>
                </a:effectLst>
                <a:latin typeface="Calibri" pitchFamily="34" charset="0"/>
                <a:cs typeface="等线" charset="0"/>
              </a:rPr>
              <a:t>二、清醒认识历史文化名城名镇名村保护工作面临的困难和挑战</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336339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750BF95-3081-46D5-B52B-C2F535FDB13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0C6C7A7E-A612-4FDC-9A80-739CB4BB425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认识不到位，站位不高</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C86422D0-5D22-4304-B819-2A14A2C94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6" y="2244852"/>
            <a:ext cx="4121264" cy="4064548"/>
          </a:xfrm>
          <a:prstGeom prst="rect">
            <a:avLst/>
          </a:prstGeom>
        </p:spPr>
      </p:pic>
      <p:sp>
        <p:nvSpPr>
          <p:cNvPr id="6" name="乘号 5">
            <a:extLst>
              <a:ext uri="{FF2B5EF4-FFF2-40B4-BE49-F238E27FC236}">
                <a16:creationId xmlns:a16="http://schemas.microsoft.com/office/drawing/2014/main" id="{B3CA7709-0CF6-4459-8047-40D9856DC91F}"/>
              </a:ext>
            </a:extLst>
          </p:cNvPr>
          <p:cNvSpPr/>
          <p:nvPr/>
        </p:nvSpPr>
        <p:spPr>
          <a:xfrm>
            <a:off x="911280" y="2070335"/>
            <a:ext cx="1872260" cy="15026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6B3FF7C-EB05-46FB-BE69-08E0341D5943}"/>
              </a:ext>
            </a:extLst>
          </p:cNvPr>
          <p:cNvSpPr/>
          <p:nvPr/>
        </p:nvSpPr>
        <p:spPr>
          <a:xfrm>
            <a:off x="5647228" y="2255311"/>
            <a:ext cx="2701381"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一些地方没有站在</a:t>
            </a:r>
            <a:r>
              <a:rPr lang="en-US" altLang="zh-CN" sz="2000" b="1" dirty="0">
                <a:ln/>
                <a:solidFill>
                  <a:schemeClr val="accent4"/>
                </a:solidFill>
              </a:rPr>
              <a:t>——</a:t>
            </a:r>
            <a:endParaRPr lang="zh-CN" altLang="en-US" sz="2000" b="1" cap="none" spc="0" dirty="0">
              <a:ln/>
              <a:solidFill>
                <a:schemeClr val="accent4"/>
              </a:solidFill>
              <a:effectLst/>
            </a:endParaRPr>
          </a:p>
        </p:txBody>
      </p:sp>
      <p:sp>
        <p:nvSpPr>
          <p:cNvPr id="9" name="矩形: 对角圆角 8">
            <a:extLst>
              <a:ext uri="{FF2B5EF4-FFF2-40B4-BE49-F238E27FC236}">
                <a16:creationId xmlns:a16="http://schemas.microsoft.com/office/drawing/2014/main" id="{45647551-5B4E-4838-8378-774DF667CAE1}"/>
              </a:ext>
            </a:extLst>
          </p:cNvPr>
          <p:cNvSpPr/>
          <p:nvPr/>
        </p:nvSpPr>
        <p:spPr>
          <a:xfrm>
            <a:off x="5807960" y="2727431"/>
            <a:ext cx="4032560" cy="1170691"/>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坚定文化自信，实现中华民族伟大复兴中国梦</a:t>
            </a:r>
          </a:p>
        </p:txBody>
      </p:sp>
      <p:sp>
        <p:nvSpPr>
          <p:cNvPr id="10" name="矩形: 对角圆角 9">
            <a:extLst>
              <a:ext uri="{FF2B5EF4-FFF2-40B4-BE49-F238E27FC236}">
                <a16:creationId xmlns:a16="http://schemas.microsoft.com/office/drawing/2014/main" id="{8C69DBC7-2088-46D4-9CBC-707370ED778D}"/>
              </a:ext>
            </a:extLst>
          </p:cNvPr>
          <p:cNvSpPr/>
          <p:nvPr/>
        </p:nvSpPr>
        <p:spPr>
          <a:xfrm>
            <a:off x="5817150" y="4130568"/>
            <a:ext cx="4121263" cy="1170691"/>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更好构筑中国精神、中国价值、中国力量，为人民提供精神指引</a:t>
            </a:r>
          </a:p>
        </p:txBody>
      </p:sp>
      <p:sp>
        <p:nvSpPr>
          <p:cNvPr id="11" name="矩形 10">
            <a:extLst>
              <a:ext uri="{FF2B5EF4-FFF2-40B4-BE49-F238E27FC236}">
                <a16:creationId xmlns:a16="http://schemas.microsoft.com/office/drawing/2014/main" id="{7F2C0B9B-A78C-4547-AEEC-541BB48D93E9}"/>
              </a:ext>
            </a:extLst>
          </p:cNvPr>
          <p:cNvSpPr/>
          <p:nvPr/>
        </p:nvSpPr>
        <p:spPr>
          <a:xfrm>
            <a:off x="6414605" y="5533705"/>
            <a:ext cx="3499676"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             认识历史文化保护工作</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396987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3A1368A-656D-4B53-8B5C-75A5B54DD2C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409151D-7BB7-4AD2-8C9B-497FB53C3E0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保护内容不完整、不系统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7" name="图示 6">
            <a:extLst>
              <a:ext uri="{FF2B5EF4-FFF2-40B4-BE49-F238E27FC236}">
                <a16:creationId xmlns:a16="http://schemas.microsoft.com/office/drawing/2014/main" id="{6EEB6717-4184-485A-9A49-D73EA062FF8B}"/>
              </a:ext>
            </a:extLst>
          </p:cNvPr>
          <p:cNvGraphicFramePr/>
          <p:nvPr>
            <p:extLst>
              <p:ext uri="{D42A27DB-BD31-4B8C-83A1-F6EECF244321}">
                <p14:modId xmlns:p14="http://schemas.microsoft.com/office/powerpoint/2010/main" val="998093126"/>
              </p:ext>
            </p:extLst>
          </p:nvPr>
        </p:nvGraphicFramePr>
        <p:xfrm>
          <a:off x="1254637" y="1988800"/>
          <a:ext cx="9450003" cy="445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8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355781" y="2852919"/>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8" y="2636988"/>
            <a:ext cx="6183692" cy="1169578"/>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清醒认识历史文化名城名镇名村保护工作</a:t>
            </a:r>
            <a:endParaRPr lang="en-US" altLang="zh-CN" sz="2000" b="1" dirty="0">
              <a:solidFill>
                <a:srgbClr val="FEFFFF"/>
              </a:solidFill>
              <a:cs typeface="等线" charset="0"/>
            </a:endParaRPr>
          </a:p>
          <a:p>
            <a:pPr algn="ctr">
              <a:lnSpc>
                <a:spcPts val="3000"/>
              </a:lnSpc>
            </a:pPr>
            <a:r>
              <a:rPr lang="zh-CN" altLang="en-US" sz="2000" b="1" dirty="0">
                <a:solidFill>
                  <a:srgbClr val="FEFFFF"/>
                </a:solidFill>
                <a:cs typeface="等线" charset="0"/>
              </a:rPr>
              <a:t>面临的困难和挑战</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
        <p:nvSpPr>
          <p:cNvPr id="145" name="矩形"/>
          <p:cNvSpPr>
            <a:spLocks/>
          </p:cNvSpPr>
          <p:nvPr/>
        </p:nvSpPr>
        <p:spPr>
          <a:xfrm>
            <a:off x="4953009" y="4714949"/>
            <a:ext cx="6183692" cy="1169578"/>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准确把握新时代加强历史文化名城名镇名村保护</a:t>
            </a:r>
            <a:endParaRPr lang="en-US" altLang="zh-CN" sz="2000" b="1" dirty="0">
              <a:solidFill>
                <a:srgbClr val="FEFFFF"/>
              </a:solidFill>
              <a:cs typeface="等线" charset="0"/>
            </a:endParaRPr>
          </a:p>
          <a:p>
            <a:pPr algn="ctr">
              <a:lnSpc>
                <a:spcPts val="3000"/>
              </a:lnSpc>
            </a:pPr>
            <a:r>
              <a:rPr lang="zh-CN" altLang="en-US" sz="2000" b="1" dirty="0">
                <a:solidFill>
                  <a:srgbClr val="FEFFFF"/>
                </a:solidFill>
                <a:cs typeface="等线" charset="0"/>
              </a:rPr>
              <a:t>的重点任务</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
        <p:nvSpPr>
          <p:cNvPr id="148" name="五角星"/>
          <p:cNvSpPr>
            <a:spLocks/>
          </p:cNvSpPr>
          <p:nvPr/>
        </p:nvSpPr>
        <p:spPr>
          <a:xfrm>
            <a:off x="3639236" y="2852919"/>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45431" y="486920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70564" y="766305"/>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560357"/>
            <a:ext cx="6183692" cy="1212413"/>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2000" b="1" dirty="0">
                <a:solidFill>
                  <a:srgbClr val="FEFFFF"/>
                </a:solidFill>
                <a:cs typeface="等线" charset="0"/>
              </a:rPr>
              <a:t>深刻认识历史文化名城名镇名村保护工作</a:t>
            </a:r>
            <a:endParaRPr lang="en-US" altLang="zh-CN" sz="2000" b="1" dirty="0">
              <a:solidFill>
                <a:srgbClr val="FEFFFF"/>
              </a:solidFill>
              <a:cs typeface="等线" charset="0"/>
            </a:endParaRPr>
          </a:p>
          <a:p>
            <a:pPr algn="ctr">
              <a:lnSpc>
                <a:spcPts val="3000"/>
              </a:lnSpc>
            </a:pPr>
            <a:r>
              <a:rPr lang="zh-CN" altLang="en-US" sz="2000" b="1" dirty="0">
                <a:solidFill>
                  <a:srgbClr val="FEFFFF"/>
                </a:solidFill>
                <a:cs typeface="等线" charset="0"/>
              </a:rPr>
              <a:t>取得的历史性成就</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1EC4E25-CE39-4F8E-B8B7-EE01E484543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4" name="矩形">
            <a:extLst>
              <a:ext uri="{FF2B5EF4-FFF2-40B4-BE49-F238E27FC236}">
                <a16:creationId xmlns:a16="http://schemas.microsoft.com/office/drawing/2014/main" id="{EB615744-6D9B-42ED-B578-CA811E7CD19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保护方法不科学</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9" name="矩形 8">
            <a:extLst>
              <a:ext uri="{FF2B5EF4-FFF2-40B4-BE49-F238E27FC236}">
                <a16:creationId xmlns:a16="http://schemas.microsoft.com/office/drawing/2014/main" id="{544DF7BC-98C9-4D58-B777-D90AEEE88EC4}"/>
              </a:ext>
            </a:extLst>
          </p:cNvPr>
          <p:cNvSpPr/>
          <p:nvPr/>
        </p:nvSpPr>
        <p:spPr>
          <a:xfrm>
            <a:off x="8616350" y="1988799"/>
            <a:ext cx="2016280" cy="576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拆真建假</a:t>
            </a:r>
          </a:p>
        </p:txBody>
      </p:sp>
      <p:sp>
        <p:nvSpPr>
          <p:cNvPr id="10" name="矩形 9">
            <a:extLst>
              <a:ext uri="{FF2B5EF4-FFF2-40B4-BE49-F238E27FC236}">
                <a16:creationId xmlns:a16="http://schemas.microsoft.com/office/drawing/2014/main" id="{1ACE5A25-8C8C-45D1-AF20-4A0EAEE82B18}"/>
              </a:ext>
            </a:extLst>
          </p:cNvPr>
          <p:cNvSpPr/>
          <p:nvPr/>
        </p:nvSpPr>
        <p:spPr>
          <a:xfrm>
            <a:off x="8615177" y="3242344"/>
            <a:ext cx="2016280" cy="576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拆旧建新</a:t>
            </a:r>
          </a:p>
        </p:txBody>
      </p:sp>
      <p:sp>
        <p:nvSpPr>
          <p:cNvPr id="11" name="矩形 10">
            <a:extLst>
              <a:ext uri="{FF2B5EF4-FFF2-40B4-BE49-F238E27FC236}">
                <a16:creationId xmlns:a16="http://schemas.microsoft.com/office/drawing/2014/main" id="{C302A1AA-34FA-4718-9FF6-24C44FC377EA}"/>
              </a:ext>
            </a:extLst>
          </p:cNvPr>
          <p:cNvSpPr/>
          <p:nvPr/>
        </p:nvSpPr>
        <p:spPr>
          <a:xfrm>
            <a:off x="8615177" y="4422107"/>
            <a:ext cx="2016280" cy="576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拆小建大</a:t>
            </a:r>
          </a:p>
        </p:txBody>
      </p:sp>
      <p:sp>
        <p:nvSpPr>
          <p:cNvPr id="12" name="矩形 11">
            <a:extLst>
              <a:ext uri="{FF2B5EF4-FFF2-40B4-BE49-F238E27FC236}">
                <a16:creationId xmlns:a16="http://schemas.microsoft.com/office/drawing/2014/main" id="{280B591B-4F75-4226-9E9C-99EE7DB6C4FC}"/>
              </a:ext>
            </a:extLst>
          </p:cNvPr>
          <p:cNvSpPr/>
          <p:nvPr/>
        </p:nvSpPr>
        <p:spPr>
          <a:xfrm>
            <a:off x="8615177" y="5589300"/>
            <a:ext cx="2016280" cy="576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房地产开发式</a:t>
            </a:r>
            <a:endParaRPr lang="en-US" altLang="zh-CN" sz="1800" dirty="0"/>
          </a:p>
          <a:p>
            <a:pPr algn="ctr"/>
            <a:r>
              <a:rPr lang="zh-CN" altLang="en-US" sz="1800" dirty="0"/>
              <a:t>“保护”</a:t>
            </a:r>
          </a:p>
        </p:txBody>
      </p:sp>
      <p:pic>
        <p:nvPicPr>
          <p:cNvPr id="5" name="图片 4">
            <a:extLst>
              <a:ext uri="{FF2B5EF4-FFF2-40B4-BE49-F238E27FC236}">
                <a16:creationId xmlns:a16="http://schemas.microsoft.com/office/drawing/2014/main" id="{1DAB4BF6-7A51-4593-88ED-85DCB79B8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139" y="1833270"/>
            <a:ext cx="6296290" cy="4841017"/>
          </a:xfrm>
          <a:prstGeom prst="rect">
            <a:avLst/>
          </a:prstGeom>
        </p:spPr>
      </p:pic>
    </p:spTree>
    <p:extLst>
      <p:ext uri="{BB962C8B-B14F-4D97-AF65-F5344CB8AC3E}">
        <p14:creationId xmlns:p14="http://schemas.microsoft.com/office/powerpoint/2010/main" val="24263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95757A3-3C84-4C1F-ABE9-A3CDF00F0E1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5AB048A6-F955-4FD4-B4ED-7DC59904107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保护法律法规不健全</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9E9A89EE-F64A-4355-8301-CF81A6182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916790"/>
            <a:ext cx="4841363" cy="4032560"/>
          </a:xfrm>
          <a:prstGeom prst="rect">
            <a:avLst/>
          </a:prstGeom>
        </p:spPr>
      </p:pic>
      <p:sp>
        <p:nvSpPr>
          <p:cNvPr id="6" name="动作按钮: 声音 5">
            <a:hlinkClick r:id="" action="ppaction://noaction" highlightClick="1">
              <a:snd r:embed="rId3" name="APPLAUSE.WAV"/>
            </a:hlinkClick>
            <a:extLst>
              <a:ext uri="{FF2B5EF4-FFF2-40B4-BE49-F238E27FC236}">
                <a16:creationId xmlns:a16="http://schemas.microsoft.com/office/drawing/2014/main" id="{A3CE1BE5-94AA-4F9F-B95D-E0E031804AEF}"/>
              </a:ext>
            </a:extLst>
          </p:cNvPr>
          <p:cNvSpPr/>
          <p:nvPr/>
        </p:nvSpPr>
        <p:spPr>
          <a:xfrm>
            <a:off x="6384040" y="1921621"/>
            <a:ext cx="720100" cy="57608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卷形: 水平 6">
            <a:extLst>
              <a:ext uri="{FF2B5EF4-FFF2-40B4-BE49-F238E27FC236}">
                <a16:creationId xmlns:a16="http://schemas.microsoft.com/office/drawing/2014/main" id="{2BC787D4-8F38-4A06-A0B9-A48F81352C37}"/>
              </a:ext>
            </a:extLst>
          </p:cNvPr>
          <p:cNvSpPr/>
          <p:nvPr/>
        </p:nvSpPr>
        <p:spPr>
          <a:xfrm>
            <a:off x="6365304" y="2276840"/>
            <a:ext cx="4123306" cy="3672510"/>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1800" dirty="0"/>
              <a:t>    现行法律法规对历史文化名城名镇名村保护和利用体系没有明确规定，对加强历史城区、历史文化街区、历史建筑的保护和利用还存在一些空白，对地方政府履行主体责任、相关部门履行保护责任的要求不够具体和明确， 要在保护实践中不断予以完善</a:t>
            </a:r>
          </a:p>
        </p:txBody>
      </p:sp>
    </p:spTree>
    <p:extLst>
      <p:ext uri="{BB962C8B-B14F-4D97-AF65-F5344CB8AC3E}">
        <p14:creationId xmlns:p14="http://schemas.microsoft.com/office/powerpoint/2010/main" val="32483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8565B47-9BEB-4244-B30D-1CF25A4AA67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BF12DA04-28BC-47B9-AA2F-0DAC2460D25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监督问责力度不够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6E2D32D1-E862-42EB-B3F4-2F5440650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05" y="1916790"/>
            <a:ext cx="4763085" cy="4176580"/>
          </a:xfrm>
          <a:prstGeom prst="rect">
            <a:avLst/>
          </a:prstGeom>
        </p:spPr>
      </p:pic>
      <p:graphicFrame>
        <p:nvGraphicFramePr>
          <p:cNvPr id="6" name="图示 5">
            <a:extLst>
              <a:ext uri="{FF2B5EF4-FFF2-40B4-BE49-F238E27FC236}">
                <a16:creationId xmlns:a16="http://schemas.microsoft.com/office/drawing/2014/main" id="{C7AEB44C-FBAB-4C84-A2BC-EBB7EA51708B}"/>
              </a:ext>
            </a:extLst>
          </p:cNvPr>
          <p:cNvGraphicFramePr/>
          <p:nvPr>
            <p:extLst>
              <p:ext uri="{D42A27DB-BD31-4B8C-83A1-F6EECF244321}">
                <p14:modId xmlns:p14="http://schemas.microsoft.com/office/powerpoint/2010/main" val="791448728"/>
              </p:ext>
            </p:extLst>
          </p:nvPr>
        </p:nvGraphicFramePr>
        <p:xfrm>
          <a:off x="5375900" y="2002323"/>
          <a:ext cx="5904820" cy="400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1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a:extLst>
              <a:ext uri="{FF2B5EF4-FFF2-40B4-BE49-F238E27FC236}">
                <a16:creationId xmlns:a16="http://schemas.microsoft.com/office/drawing/2014/main" id="{D61B8AF3-7DEB-4406-B45A-FE7184955951}"/>
              </a:ext>
            </a:extLst>
          </p:cNvPr>
          <p:cNvSpPr txBox="1">
            <a:spLocks/>
          </p:cNvSpPr>
          <p:nvPr/>
        </p:nvSpPr>
        <p:spPr>
          <a:xfrm>
            <a:off x="2999570" y="1556740"/>
            <a:ext cx="8278030" cy="2090685"/>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a:lstStyle>
          <a:p>
            <a:pPr algn="ctr" defTabSz="1217549" eaLnBrk="0" hangingPunct="0">
              <a:lnSpc>
                <a:spcPts val="5000"/>
              </a:lnSpc>
            </a:pPr>
            <a:r>
              <a:rPr lang="zh-CN" altLang="en-US" b="1" dirty="0">
                <a:solidFill>
                  <a:srgbClr val="C00000"/>
                </a:solidFill>
                <a:effectLst>
                  <a:glow rad="228600">
                    <a:srgbClr val="FF9004">
                      <a:alpha val="40000"/>
                    </a:srgbClr>
                  </a:glow>
                </a:effectLst>
                <a:latin typeface="Calibri" pitchFamily="34" charset="0"/>
                <a:cs typeface="等线" charset="0"/>
              </a:rPr>
              <a:t>三、准确把握新时代加强历史文化名城名镇名村保护的重点任务</a:t>
            </a:r>
            <a:endParaRPr lang="zh-CN" altLang="en-US" b="1"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743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18A8F44-96DB-47B2-9AF3-F02CDE6AD38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85F8805-47B2-42FC-8BB2-19317C5DD98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深刻领会习近平总书记关于加强历史文化保护的</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系列重要讲话精神，切实提高政治站位</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圆柱体 3">
            <a:extLst>
              <a:ext uri="{FF2B5EF4-FFF2-40B4-BE49-F238E27FC236}">
                <a16:creationId xmlns:a16="http://schemas.microsoft.com/office/drawing/2014/main" id="{80E891C2-5B72-4634-9182-73E6EE895EA0}"/>
              </a:ext>
            </a:extLst>
          </p:cNvPr>
          <p:cNvSpPr/>
          <p:nvPr/>
        </p:nvSpPr>
        <p:spPr>
          <a:xfrm>
            <a:off x="1254636" y="2420860"/>
            <a:ext cx="1600913" cy="38885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深刻领会名城名镇名村对传承和弘扬中华优秀传统文化、实现中华民族伟大复兴中国梦的重要意义</a:t>
            </a:r>
          </a:p>
        </p:txBody>
      </p:sp>
      <p:sp>
        <p:nvSpPr>
          <p:cNvPr id="5" name="圆柱体 4">
            <a:extLst>
              <a:ext uri="{FF2B5EF4-FFF2-40B4-BE49-F238E27FC236}">
                <a16:creationId xmlns:a16="http://schemas.microsoft.com/office/drawing/2014/main" id="{5BCF6361-290A-499F-8B47-0C8276B0E694}"/>
              </a:ext>
            </a:extLst>
          </p:cNvPr>
          <p:cNvSpPr/>
          <p:nvPr/>
        </p:nvSpPr>
        <p:spPr>
          <a:xfrm>
            <a:off x="3647660" y="2420860"/>
            <a:ext cx="1600913" cy="38885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充分认识名城名镇名村对推动城乡建设高质量发展的重要作用</a:t>
            </a:r>
          </a:p>
        </p:txBody>
      </p:sp>
      <p:sp>
        <p:nvSpPr>
          <p:cNvPr id="6" name="圆柱体 5">
            <a:extLst>
              <a:ext uri="{FF2B5EF4-FFF2-40B4-BE49-F238E27FC236}">
                <a16:creationId xmlns:a16="http://schemas.microsoft.com/office/drawing/2014/main" id="{BED32756-E942-442F-BB4F-015BC6435116}"/>
              </a:ext>
            </a:extLst>
          </p:cNvPr>
          <p:cNvSpPr/>
          <p:nvPr/>
        </p:nvSpPr>
        <p:spPr>
          <a:xfrm>
            <a:off x="5982319" y="2420860"/>
            <a:ext cx="1600913" cy="38885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高度重视名城名镇名村对塑造城乡特色风貌的重要价值</a:t>
            </a:r>
          </a:p>
        </p:txBody>
      </p:sp>
      <p:sp>
        <p:nvSpPr>
          <p:cNvPr id="7" name="卷形: 垂直 6">
            <a:extLst>
              <a:ext uri="{FF2B5EF4-FFF2-40B4-BE49-F238E27FC236}">
                <a16:creationId xmlns:a16="http://schemas.microsoft.com/office/drawing/2014/main" id="{31112CD9-BC09-491A-B289-0A7F76742AFD}"/>
              </a:ext>
            </a:extLst>
          </p:cNvPr>
          <p:cNvSpPr/>
          <p:nvPr/>
        </p:nvSpPr>
        <p:spPr>
          <a:xfrm>
            <a:off x="8904390" y="2420860"/>
            <a:ext cx="1728240" cy="3888540"/>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构建新时代历史文化保护工作的“四梁八柱”</a:t>
            </a:r>
          </a:p>
        </p:txBody>
      </p:sp>
    </p:spTree>
    <p:extLst>
      <p:ext uri="{BB962C8B-B14F-4D97-AF65-F5344CB8AC3E}">
        <p14:creationId xmlns:p14="http://schemas.microsoft.com/office/powerpoint/2010/main" val="26394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684BC3A-B3E8-48A6-9C35-F1A178FDD0D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3FB1B7D8-4A8B-471E-80B6-D3FCD216BF7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牢固树立正确的保护理念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31DB9561-AB98-43F8-AE38-012D56CB2F58}"/>
              </a:ext>
            </a:extLst>
          </p:cNvPr>
          <p:cNvSpPr/>
          <p:nvPr/>
        </p:nvSpPr>
        <p:spPr>
          <a:xfrm>
            <a:off x="1847411"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坚持完整系统的保护</a:t>
            </a:r>
          </a:p>
        </p:txBody>
      </p:sp>
      <p:sp>
        <p:nvSpPr>
          <p:cNvPr id="5" name="矩形: 圆角 4">
            <a:extLst>
              <a:ext uri="{FF2B5EF4-FFF2-40B4-BE49-F238E27FC236}">
                <a16:creationId xmlns:a16="http://schemas.microsoft.com/office/drawing/2014/main" id="{81B2570F-FF1B-4139-8DD5-BB2C44153FAE}"/>
              </a:ext>
            </a:extLst>
          </p:cNvPr>
          <p:cNvSpPr/>
          <p:nvPr/>
        </p:nvSpPr>
        <p:spPr>
          <a:xfrm>
            <a:off x="7176150"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坚持最大限度保留</a:t>
            </a:r>
          </a:p>
        </p:txBody>
      </p:sp>
      <p:pic>
        <p:nvPicPr>
          <p:cNvPr id="7" name="图片 6">
            <a:extLst>
              <a:ext uri="{FF2B5EF4-FFF2-40B4-BE49-F238E27FC236}">
                <a16:creationId xmlns:a16="http://schemas.microsoft.com/office/drawing/2014/main" id="{2300048A-F175-40B8-9E6E-6FEAF06FD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18" y="2660875"/>
            <a:ext cx="4428790" cy="2928425"/>
          </a:xfrm>
          <a:prstGeom prst="rect">
            <a:avLst/>
          </a:prstGeom>
        </p:spPr>
      </p:pic>
      <p:sp>
        <p:nvSpPr>
          <p:cNvPr id="8" name="矩形 7">
            <a:extLst>
              <a:ext uri="{FF2B5EF4-FFF2-40B4-BE49-F238E27FC236}">
                <a16:creationId xmlns:a16="http://schemas.microsoft.com/office/drawing/2014/main" id="{FCC86002-3146-4D95-BCEB-ECA766B8207C}"/>
              </a:ext>
            </a:extLst>
          </p:cNvPr>
          <p:cNvSpPr/>
          <p:nvPr/>
        </p:nvSpPr>
        <p:spPr>
          <a:xfrm>
            <a:off x="1392544" y="5805330"/>
            <a:ext cx="4493538"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建立覆盖全国的、丰富完善的历史文化保护体系</a:t>
            </a:r>
            <a:endParaRPr lang="zh-CN" altLang="en-US" sz="1600" b="1" cap="none" spc="0" dirty="0">
              <a:ln/>
              <a:solidFill>
                <a:schemeClr val="accent4"/>
              </a:solidFill>
              <a:effectLst/>
            </a:endParaRPr>
          </a:p>
        </p:txBody>
      </p:sp>
      <p:pic>
        <p:nvPicPr>
          <p:cNvPr id="10" name="图片 9">
            <a:extLst>
              <a:ext uri="{FF2B5EF4-FFF2-40B4-BE49-F238E27FC236}">
                <a16:creationId xmlns:a16="http://schemas.microsoft.com/office/drawing/2014/main" id="{4918F933-66FE-4DF2-B5F6-2A5C67283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509" y="2636890"/>
            <a:ext cx="4398356" cy="3059915"/>
          </a:xfrm>
          <a:prstGeom prst="rect">
            <a:avLst/>
          </a:prstGeom>
        </p:spPr>
      </p:pic>
      <p:sp>
        <p:nvSpPr>
          <p:cNvPr id="11" name="矩形 10">
            <a:extLst>
              <a:ext uri="{FF2B5EF4-FFF2-40B4-BE49-F238E27FC236}">
                <a16:creationId xmlns:a16="http://schemas.microsoft.com/office/drawing/2014/main" id="{BEAAAA6E-C08A-4BEA-BADB-1E949C97D09B}"/>
              </a:ext>
            </a:extLst>
          </p:cNvPr>
          <p:cNvSpPr/>
          <p:nvPr/>
        </p:nvSpPr>
        <p:spPr>
          <a:xfrm>
            <a:off x="7492817" y="5805330"/>
            <a:ext cx="2852063"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完善历史文化保护层次和类别</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9368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05E3ADE-A22A-4FE6-AA27-A6A8D727033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AAF79FB5-9B37-4FF3-BAA9-43D2E365E1B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牢固树立正确的保护理念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9B55C30F-9A05-432F-B6BB-7A853E797E1F}"/>
              </a:ext>
            </a:extLst>
          </p:cNvPr>
          <p:cNvSpPr/>
          <p:nvPr/>
        </p:nvSpPr>
        <p:spPr>
          <a:xfrm>
            <a:off x="6888110" y="191679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坚持真实保护</a:t>
            </a:r>
          </a:p>
        </p:txBody>
      </p:sp>
      <p:sp>
        <p:nvSpPr>
          <p:cNvPr id="7" name="矩形 6">
            <a:extLst>
              <a:ext uri="{FF2B5EF4-FFF2-40B4-BE49-F238E27FC236}">
                <a16:creationId xmlns:a16="http://schemas.microsoft.com/office/drawing/2014/main" id="{25491ACC-2FFA-4107-8074-C3E40D8F6A80}"/>
              </a:ext>
            </a:extLst>
          </p:cNvPr>
          <p:cNvSpPr/>
          <p:nvPr/>
        </p:nvSpPr>
        <p:spPr>
          <a:xfrm>
            <a:off x="6524695" y="3068950"/>
            <a:ext cx="4352805" cy="3288080"/>
          </a:xfrm>
          <a:prstGeom prst="rect">
            <a:avLst/>
          </a:prstGeom>
          <a:noFill/>
        </p:spPr>
        <p:txBody>
          <a:bodyPr wrap="square" lIns="91440" tIns="45720" rIns="91440" bIns="45720">
            <a:spAutoFit/>
          </a:bodyPr>
          <a:lstStyle/>
          <a:p>
            <a:pPr>
              <a:lnSpc>
                <a:spcPts val="3600"/>
              </a:lnSpc>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 本着对历史负责、对人民负责的精神，用科学方法和手段，着力保护历史文化遗产在设计、材料、功能、技术、位置和环境等方面的真实历史信息，不割裂历史文脉，把历史文化遗存真实、完整地交给后人。</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图片 5">
            <a:extLst>
              <a:ext uri="{FF2B5EF4-FFF2-40B4-BE49-F238E27FC236}">
                <a16:creationId xmlns:a16="http://schemas.microsoft.com/office/drawing/2014/main" id="{EAAE325B-EDD1-4696-9C96-57F28D1B7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00" y="1835394"/>
            <a:ext cx="4762500" cy="4667250"/>
          </a:xfrm>
          <a:prstGeom prst="rect">
            <a:avLst/>
          </a:prstGeom>
        </p:spPr>
      </p:pic>
    </p:spTree>
    <p:extLst>
      <p:ext uri="{BB962C8B-B14F-4D97-AF65-F5344CB8AC3E}">
        <p14:creationId xmlns:p14="http://schemas.microsoft.com/office/powerpoint/2010/main" val="32866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571811D-739D-4D8D-9FD6-21BB4487041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058B3E0C-D2B2-40AF-AA8C-510E9E4CAF0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牢固树立正确的保护理念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479B1D3C-666F-4EDE-86DD-CE95A76FF686}"/>
              </a:ext>
            </a:extLst>
          </p:cNvPr>
          <p:cNvSpPr/>
          <p:nvPr/>
        </p:nvSpPr>
        <p:spPr>
          <a:xfrm>
            <a:off x="1847411"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坚持整体保护</a:t>
            </a:r>
          </a:p>
        </p:txBody>
      </p:sp>
      <p:sp>
        <p:nvSpPr>
          <p:cNvPr id="5" name="矩形: 圆角 4">
            <a:extLst>
              <a:ext uri="{FF2B5EF4-FFF2-40B4-BE49-F238E27FC236}">
                <a16:creationId xmlns:a16="http://schemas.microsoft.com/office/drawing/2014/main" id="{235AE3D4-DA14-4225-A168-5C56EF8AA7D4}"/>
              </a:ext>
            </a:extLst>
          </p:cNvPr>
          <p:cNvSpPr/>
          <p:nvPr/>
        </p:nvSpPr>
        <p:spPr>
          <a:xfrm>
            <a:off x="7176150"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坚持依法保护</a:t>
            </a:r>
          </a:p>
        </p:txBody>
      </p:sp>
      <p:pic>
        <p:nvPicPr>
          <p:cNvPr id="7" name="图片 6">
            <a:extLst>
              <a:ext uri="{FF2B5EF4-FFF2-40B4-BE49-F238E27FC236}">
                <a16:creationId xmlns:a16="http://schemas.microsoft.com/office/drawing/2014/main" id="{3A10EE35-7543-437B-A270-A335ACF2B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123" y="2660875"/>
            <a:ext cx="4498837" cy="2928426"/>
          </a:xfrm>
          <a:prstGeom prst="rect">
            <a:avLst/>
          </a:prstGeom>
        </p:spPr>
      </p:pic>
      <p:sp>
        <p:nvSpPr>
          <p:cNvPr id="8" name="矩形 7">
            <a:extLst>
              <a:ext uri="{FF2B5EF4-FFF2-40B4-BE49-F238E27FC236}">
                <a16:creationId xmlns:a16="http://schemas.microsoft.com/office/drawing/2014/main" id="{EAE8C73E-ADDE-480A-AB2B-53A74F0DECD1}"/>
              </a:ext>
            </a:extLst>
          </p:cNvPr>
          <p:cNvSpPr/>
          <p:nvPr/>
        </p:nvSpPr>
        <p:spPr>
          <a:xfrm>
            <a:off x="2079723" y="5924592"/>
            <a:ext cx="2852063"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在保护中发展、在发展中保护</a:t>
            </a:r>
            <a:endParaRPr lang="zh-CN" altLang="en-US" sz="1600" b="1" cap="none" spc="0" dirty="0">
              <a:ln/>
              <a:solidFill>
                <a:schemeClr val="accent4"/>
              </a:solidFill>
              <a:effectLst/>
            </a:endParaRPr>
          </a:p>
        </p:txBody>
      </p:sp>
      <p:pic>
        <p:nvPicPr>
          <p:cNvPr id="10" name="图片 9">
            <a:extLst>
              <a:ext uri="{FF2B5EF4-FFF2-40B4-BE49-F238E27FC236}">
                <a16:creationId xmlns:a16="http://schemas.microsoft.com/office/drawing/2014/main" id="{86B18635-521F-4D64-B6F2-0AB6B9D2C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70" y="2660876"/>
            <a:ext cx="4280795" cy="2928426"/>
          </a:xfrm>
          <a:prstGeom prst="rect">
            <a:avLst/>
          </a:prstGeom>
        </p:spPr>
      </p:pic>
      <p:sp>
        <p:nvSpPr>
          <p:cNvPr id="11" name="矩形 10">
            <a:extLst>
              <a:ext uri="{FF2B5EF4-FFF2-40B4-BE49-F238E27FC236}">
                <a16:creationId xmlns:a16="http://schemas.microsoft.com/office/drawing/2014/main" id="{99D181E4-C651-4D3B-A177-4332441CF34C}"/>
              </a:ext>
            </a:extLst>
          </p:cNvPr>
          <p:cNvSpPr/>
          <p:nvPr/>
        </p:nvSpPr>
        <p:spPr>
          <a:xfrm>
            <a:off x="7314435" y="5801482"/>
            <a:ext cx="285206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完善保护体系，明确保护责任</a:t>
            </a:r>
            <a:endParaRPr lang="en-US" altLang="zh-CN" sz="1600" b="1" dirty="0">
              <a:ln/>
              <a:solidFill>
                <a:schemeClr val="accent4"/>
              </a:solidFill>
            </a:endParaRPr>
          </a:p>
          <a:p>
            <a:pPr algn="ctr"/>
            <a:r>
              <a:rPr lang="zh-CN" altLang="en-US" sz="1600" b="1" dirty="0">
                <a:ln/>
                <a:solidFill>
                  <a:schemeClr val="accent4"/>
                </a:solidFill>
              </a:rPr>
              <a:t>加大处罚力度，确保有法可依</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19557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51F0FB5-38DE-4538-A901-C96F33ECE87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AD0AD40-4330-449C-96CF-E57E1332316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牢固树立正确的保护理念</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D4A9A622-0926-4D6F-A665-D9616CF1905D}"/>
              </a:ext>
            </a:extLst>
          </p:cNvPr>
          <p:cNvSpPr/>
          <p:nvPr/>
        </p:nvSpPr>
        <p:spPr>
          <a:xfrm>
            <a:off x="1847411"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坚持以人为本</a:t>
            </a:r>
          </a:p>
        </p:txBody>
      </p:sp>
      <p:sp>
        <p:nvSpPr>
          <p:cNvPr id="5" name="矩形: 圆角 4">
            <a:extLst>
              <a:ext uri="{FF2B5EF4-FFF2-40B4-BE49-F238E27FC236}">
                <a16:creationId xmlns:a16="http://schemas.microsoft.com/office/drawing/2014/main" id="{481F1AE3-AA42-4981-A4F5-37ED6C6F6BFF}"/>
              </a:ext>
            </a:extLst>
          </p:cNvPr>
          <p:cNvSpPr/>
          <p:nvPr/>
        </p:nvSpPr>
        <p:spPr>
          <a:xfrm>
            <a:off x="7176150"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坚持循序渐进</a:t>
            </a:r>
          </a:p>
        </p:txBody>
      </p:sp>
      <p:pic>
        <p:nvPicPr>
          <p:cNvPr id="7" name="图片 6">
            <a:extLst>
              <a:ext uri="{FF2B5EF4-FFF2-40B4-BE49-F238E27FC236}">
                <a16:creationId xmlns:a16="http://schemas.microsoft.com/office/drawing/2014/main" id="{81B1ECA7-3941-4A46-A452-2405D8C37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780909"/>
            <a:ext cx="4625334" cy="2915895"/>
          </a:xfrm>
          <a:prstGeom prst="rect">
            <a:avLst/>
          </a:prstGeom>
        </p:spPr>
      </p:pic>
      <p:sp>
        <p:nvSpPr>
          <p:cNvPr id="10" name="矩形 9">
            <a:extLst>
              <a:ext uri="{FF2B5EF4-FFF2-40B4-BE49-F238E27FC236}">
                <a16:creationId xmlns:a16="http://schemas.microsoft.com/office/drawing/2014/main" id="{95267D01-0C77-41A4-BA0C-EE4ACD4DCF3B}"/>
              </a:ext>
            </a:extLst>
          </p:cNvPr>
          <p:cNvSpPr/>
          <p:nvPr/>
        </p:nvSpPr>
        <p:spPr>
          <a:xfrm>
            <a:off x="1873275" y="5805330"/>
            <a:ext cx="3262433"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见人见物见生活，让城市更有温度</a:t>
            </a:r>
            <a:endParaRPr lang="zh-CN" altLang="en-US" sz="1600" b="1" cap="none" spc="0" dirty="0">
              <a:ln/>
              <a:solidFill>
                <a:schemeClr val="accent4"/>
              </a:solidFill>
              <a:effectLst/>
            </a:endParaRPr>
          </a:p>
        </p:txBody>
      </p:sp>
      <p:sp>
        <p:nvSpPr>
          <p:cNvPr id="11" name="矩形 10">
            <a:extLst>
              <a:ext uri="{FF2B5EF4-FFF2-40B4-BE49-F238E27FC236}">
                <a16:creationId xmlns:a16="http://schemas.microsoft.com/office/drawing/2014/main" id="{80D60F37-600C-451E-81AF-6F8D565BAE7A}"/>
              </a:ext>
            </a:extLst>
          </p:cNvPr>
          <p:cNvSpPr/>
          <p:nvPr/>
        </p:nvSpPr>
        <p:spPr>
          <a:xfrm>
            <a:off x="7217579" y="5805330"/>
            <a:ext cx="3467616"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根据轻重缓急合理有序开展保护工程</a:t>
            </a:r>
            <a:endParaRPr lang="zh-CN" altLang="en-US" sz="1600" b="1" cap="none" spc="0" dirty="0">
              <a:ln/>
              <a:solidFill>
                <a:schemeClr val="accent4"/>
              </a:solidFill>
              <a:effectLst/>
            </a:endParaRPr>
          </a:p>
        </p:txBody>
      </p:sp>
      <p:pic>
        <p:nvPicPr>
          <p:cNvPr id="13" name="图片 12">
            <a:extLst>
              <a:ext uri="{FF2B5EF4-FFF2-40B4-BE49-F238E27FC236}">
                <a16:creationId xmlns:a16="http://schemas.microsoft.com/office/drawing/2014/main" id="{4B6414B9-AABD-4F6D-A632-28C4455CA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437" y="2780910"/>
            <a:ext cx="4586363" cy="2915895"/>
          </a:xfrm>
          <a:prstGeom prst="rect">
            <a:avLst/>
          </a:prstGeom>
        </p:spPr>
      </p:pic>
    </p:spTree>
    <p:extLst>
      <p:ext uri="{BB962C8B-B14F-4D97-AF65-F5344CB8AC3E}">
        <p14:creationId xmlns:p14="http://schemas.microsoft.com/office/powerpoint/2010/main" val="729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E2C090C-25D3-4A1F-9ACC-D9BA5790D4A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80104FE-0A54-47ED-B25E-2931714D2AE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创新利用方式</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245B40CF-57BE-45FB-AC7C-D6A6AC34FA1D}"/>
              </a:ext>
            </a:extLst>
          </p:cNvPr>
          <p:cNvGraphicFramePr/>
          <p:nvPr>
            <p:extLst>
              <p:ext uri="{D42A27DB-BD31-4B8C-83A1-F6EECF244321}">
                <p14:modId xmlns:p14="http://schemas.microsoft.com/office/powerpoint/2010/main" val="3548776515"/>
              </p:ext>
            </p:extLst>
          </p:nvPr>
        </p:nvGraphicFramePr>
        <p:xfrm>
          <a:off x="263190" y="1833270"/>
          <a:ext cx="10873510" cy="4605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0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B0DE7A0-D79D-456E-B384-51F2E92D3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700" y="1700760"/>
            <a:ext cx="4791960" cy="3744520"/>
          </a:xfrm>
          <a:prstGeom prst="rect">
            <a:avLst/>
          </a:prstGeom>
        </p:spPr>
      </p:pic>
      <p:sp>
        <p:nvSpPr>
          <p:cNvPr id="4" name="矩形 3">
            <a:extLst>
              <a:ext uri="{FF2B5EF4-FFF2-40B4-BE49-F238E27FC236}">
                <a16:creationId xmlns:a16="http://schemas.microsoft.com/office/drawing/2014/main" id="{97D872E3-6722-472A-A226-8BEA7550DB65}"/>
              </a:ext>
            </a:extLst>
          </p:cNvPr>
          <p:cNvSpPr/>
          <p:nvPr/>
        </p:nvSpPr>
        <p:spPr>
          <a:xfrm>
            <a:off x="6312030" y="1484730"/>
            <a:ext cx="5714480" cy="4080412"/>
          </a:xfrm>
          <a:prstGeom prst="rect">
            <a:avLst/>
          </a:prstGeom>
          <a:noFill/>
        </p:spPr>
        <p:txBody>
          <a:bodyPr wrap="square" lIns="91440" tIns="45720" rIns="91440" bIns="45720">
            <a:spAutoFit/>
          </a:bodyPr>
          <a:lstStyle/>
          <a:p>
            <a:pPr>
              <a:lnSpc>
                <a:spcPts val="4500"/>
              </a:lnSpc>
            </a:pPr>
            <a:r>
              <a:rPr lang="zh-CN" altLang="en-US" sz="2800" dirty="0">
                <a:ln w="0"/>
                <a:solidFill>
                  <a:schemeClr val="accent1"/>
                </a:solidFill>
                <a:effectLst>
                  <a:outerShdw blurRad="38100" dist="25400" dir="5400000" algn="ctr" rotWithShape="0">
                    <a:srgbClr val="6E747A">
                      <a:alpha val="43000"/>
                    </a:srgbClr>
                  </a:outerShdw>
                </a:effectLst>
              </a:rPr>
              <a:t>        文化是一个国家、一个民族的灵魂。文化兴国运兴，文化强民族强。没有高度的文化自信，没有文化的繁荣昌盛，就没有中华民族伟大复兴。</a:t>
            </a:r>
            <a:endParaRPr lang="en-US" altLang="zh-CN" sz="2800" dirty="0">
              <a:ln w="0"/>
              <a:solidFill>
                <a:schemeClr val="accent1"/>
              </a:solidFill>
              <a:effectLst>
                <a:outerShdw blurRad="38100" dist="25400" dir="5400000" algn="ctr" rotWithShape="0">
                  <a:srgbClr val="6E747A">
                    <a:alpha val="43000"/>
                  </a:srgbClr>
                </a:outerShdw>
              </a:effectLst>
            </a:endParaRPr>
          </a:p>
          <a:p>
            <a:pPr>
              <a:lnSpc>
                <a:spcPts val="4500"/>
              </a:lnSpc>
            </a:pPr>
            <a:r>
              <a:rPr lang="en-US" altLang="zh-CN" sz="2800" b="0" cap="none" spc="0" dirty="0">
                <a:ln w="0"/>
                <a:solidFill>
                  <a:schemeClr val="accent1"/>
                </a:solidFill>
                <a:effectLst>
                  <a:outerShdw blurRad="38100" dist="25400" dir="5400000" algn="ctr" rotWithShape="0">
                    <a:srgbClr val="6E747A">
                      <a:alpha val="43000"/>
                    </a:srgbClr>
                  </a:outerShdw>
                </a:effectLst>
              </a:rPr>
              <a:t>        ——</a:t>
            </a:r>
            <a:r>
              <a:rPr lang="zh-CN" altLang="en-US" sz="2800" dirty="0">
                <a:ln w="0"/>
                <a:solidFill>
                  <a:schemeClr val="accent1"/>
                </a:solidFill>
                <a:effectLst>
                  <a:outerShdw blurRad="38100" dist="25400" dir="5400000" algn="ctr" rotWithShape="0">
                    <a:srgbClr val="6E747A">
                      <a:alpha val="43000"/>
                    </a:srgbClr>
                  </a:outerShdw>
                </a:effectLst>
              </a:rPr>
              <a:t>习近平总书记在党的十九大报告中强调</a:t>
            </a:r>
            <a:endParaRPr lang="zh-CN" alt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47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2C584F4-6FE3-4F23-ACF5-61C799E6C39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9545CD14-1CED-4935-9700-E0EA6DE2788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构建历史文化保护工作的“四梁八柱”</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4CE634CD-AC13-4CEB-BD47-91DDB72E4F63}"/>
              </a:ext>
            </a:extLst>
          </p:cNvPr>
          <p:cNvSpPr/>
          <p:nvPr/>
        </p:nvSpPr>
        <p:spPr>
          <a:xfrm>
            <a:off x="1847411"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加强顶层设计</a:t>
            </a:r>
          </a:p>
        </p:txBody>
      </p:sp>
      <p:pic>
        <p:nvPicPr>
          <p:cNvPr id="6" name="图片 5">
            <a:extLst>
              <a:ext uri="{FF2B5EF4-FFF2-40B4-BE49-F238E27FC236}">
                <a16:creationId xmlns:a16="http://schemas.microsoft.com/office/drawing/2014/main" id="{9E64A1C5-0190-46EA-853F-E870B50FF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410" y="3068950"/>
            <a:ext cx="3168439" cy="2952410"/>
          </a:xfrm>
          <a:prstGeom prst="rect">
            <a:avLst/>
          </a:prstGeom>
        </p:spPr>
      </p:pic>
      <p:graphicFrame>
        <p:nvGraphicFramePr>
          <p:cNvPr id="7" name="图示 6">
            <a:extLst>
              <a:ext uri="{FF2B5EF4-FFF2-40B4-BE49-F238E27FC236}">
                <a16:creationId xmlns:a16="http://schemas.microsoft.com/office/drawing/2014/main" id="{D93F5920-54DA-45E5-B3CC-4AACB02D6449}"/>
              </a:ext>
            </a:extLst>
          </p:cNvPr>
          <p:cNvGraphicFramePr/>
          <p:nvPr>
            <p:extLst>
              <p:ext uri="{D42A27DB-BD31-4B8C-83A1-F6EECF244321}">
                <p14:modId xmlns:p14="http://schemas.microsoft.com/office/powerpoint/2010/main" val="403891060"/>
              </p:ext>
            </p:extLst>
          </p:nvPr>
        </p:nvGraphicFramePr>
        <p:xfrm>
          <a:off x="5045309" y="1988801"/>
          <a:ext cx="5947371" cy="403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5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039B81D-80D1-48CF-A312-C9DBDD97499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D43DB94B-B9D2-42A9-967F-EC3AA21C9AF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构建历史文化保护工作的“四梁八柱”</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7D8A0ADB-652C-49BB-8EA2-E657E586C84C}"/>
              </a:ext>
            </a:extLst>
          </p:cNvPr>
          <p:cNvSpPr/>
          <p:nvPr/>
        </p:nvSpPr>
        <p:spPr>
          <a:xfrm>
            <a:off x="1847411" y="1916790"/>
            <a:ext cx="3168440" cy="7921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完善法律法规和标准规范</a:t>
            </a:r>
          </a:p>
        </p:txBody>
      </p:sp>
      <p:pic>
        <p:nvPicPr>
          <p:cNvPr id="6" name="图片 5">
            <a:extLst>
              <a:ext uri="{FF2B5EF4-FFF2-40B4-BE49-F238E27FC236}">
                <a16:creationId xmlns:a16="http://schemas.microsoft.com/office/drawing/2014/main" id="{058BFF24-69E1-45E7-8121-E134B9828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411" y="2996940"/>
            <a:ext cx="3168440" cy="3181350"/>
          </a:xfrm>
          <a:prstGeom prst="rect">
            <a:avLst/>
          </a:prstGeom>
        </p:spPr>
      </p:pic>
      <p:graphicFrame>
        <p:nvGraphicFramePr>
          <p:cNvPr id="7" name="图示 6">
            <a:extLst>
              <a:ext uri="{FF2B5EF4-FFF2-40B4-BE49-F238E27FC236}">
                <a16:creationId xmlns:a16="http://schemas.microsoft.com/office/drawing/2014/main" id="{DB2F87EB-90AF-4226-A243-6DA74D437BC0}"/>
              </a:ext>
            </a:extLst>
          </p:cNvPr>
          <p:cNvGraphicFramePr/>
          <p:nvPr>
            <p:extLst>
              <p:ext uri="{D42A27DB-BD31-4B8C-83A1-F6EECF244321}">
                <p14:modId xmlns:p14="http://schemas.microsoft.com/office/powerpoint/2010/main" val="1328975323"/>
              </p:ext>
            </p:extLst>
          </p:nvPr>
        </p:nvGraphicFramePr>
        <p:xfrm>
          <a:off x="5045309" y="1916790"/>
          <a:ext cx="5947371" cy="426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7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4484B7E-8C0F-4EFA-A98F-1835483F4C6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401C4AE-B920-42EE-85B3-1CED26ACD0A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构建历史文化保护工作的“四梁八柱”</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A791FE5A-DFE5-4EA7-B66E-0D1335F7D609}"/>
              </a:ext>
            </a:extLst>
          </p:cNvPr>
          <p:cNvSpPr/>
          <p:nvPr/>
        </p:nvSpPr>
        <p:spPr>
          <a:xfrm>
            <a:off x="1847411" y="1988800"/>
            <a:ext cx="3168440" cy="6480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夯实工作基础</a:t>
            </a:r>
          </a:p>
        </p:txBody>
      </p:sp>
      <p:pic>
        <p:nvPicPr>
          <p:cNvPr id="6" name="图片 5">
            <a:extLst>
              <a:ext uri="{FF2B5EF4-FFF2-40B4-BE49-F238E27FC236}">
                <a16:creationId xmlns:a16="http://schemas.microsoft.com/office/drawing/2014/main" id="{6CABAFD3-51CF-4867-88C3-AECA327FE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350" y="2748125"/>
            <a:ext cx="4176580" cy="2841175"/>
          </a:xfrm>
          <a:prstGeom prst="rect">
            <a:avLst/>
          </a:prstGeom>
        </p:spPr>
      </p:pic>
      <p:sp>
        <p:nvSpPr>
          <p:cNvPr id="7" name="矩形 6">
            <a:extLst>
              <a:ext uri="{FF2B5EF4-FFF2-40B4-BE49-F238E27FC236}">
                <a16:creationId xmlns:a16="http://schemas.microsoft.com/office/drawing/2014/main" id="{96CC1E22-593F-4DE2-B3B5-B7CE2EFB9181}"/>
              </a:ext>
            </a:extLst>
          </p:cNvPr>
          <p:cNvSpPr/>
          <p:nvPr/>
        </p:nvSpPr>
        <p:spPr>
          <a:xfrm>
            <a:off x="1357109" y="5805330"/>
            <a:ext cx="429476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在</a:t>
            </a:r>
            <a:r>
              <a:rPr lang="en-US" altLang="zh-CN" sz="1600" b="1" dirty="0">
                <a:ln/>
                <a:solidFill>
                  <a:schemeClr val="accent4"/>
                </a:solidFill>
              </a:rPr>
              <a:t>2020</a:t>
            </a:r>
            <a:r>
              <a:rPr lang="zh-CN" altLang="en-US" sz="1600" b="1" dirty="0">
                <a:ln/>
                <a:solidFill>
                  <a:schemeClr val="accent4"/>
                </a:solidFill>
              </a:rPr>
              <a:t>年底前全面完成设市城市历史街区划定</a:t>
            </a:r>
            <a:endParaRPr lang="en-US" altLang="zh-CN" sz="1600" b="1" dirty="0">
              <a:ln/>
              <a:solidFill>
                <a:schemeClr val="accent4"/>
              </a:solidFill>
            </a:endParaRPr>
          </a:p>
          <a:p>
            <a:pPr algn="ctr"/>
            <a:r>
              <a:rPr lang="zh-CN" altLang="en-US" sz="1600" b="1" dirty="0">
                <a:ln/>
                <a:solidFill>
                  <a:schemeClr val="accent4"/>
                </a:solidFill>
              </a:rPr>
              <a:t>和历史建筑确定工作</a:t>
            </a:r>
            <a:endParaRPr lang="zh-CN" altLang="en-US" sz="1600" b="1" cap="none" spc="0" dirty="0">
              <a:ln/>
              <a:solidFill>
                <a:schemeClr val="accent4"/>
              </a:solidFill>
              <a:effectLst/>
            </a:endParaRPr>
          </a:p>
        </p:txBody>
      </p:sp>
      <p:pic>
        <p:nvPicPr>
          <p:cNvPr id="9" name="图片 8">
            <a:extLst>
              <a:ext uri="{FF2B5EF4-FFF2-40B4-BE49-F238E27FC236}">
                <a16:creationId xmlns:a16="http://schemas.microsoft.com/office/drawing/2014/main" id="{51212BAF-6AEB-4337-BA8B-49D94F319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150" y="1988800"/>
            <a:ext cx="4762500" cy="3600500"/>
          </a:xfrm>
          <a:prstGeom prst="rect">
            <a:avLst/>
          </a:prstGeom>
        </p:spPr>
      </p:pic>
      <p:sp>
        <p:nvSpPr>
          <p:cNvPr id="10" name="矩形 9">
            <a:extLst>
              <a:ext uri="{FF2B5EF4-FFF2-40B4-BE49-F238E27FC236}">
                <a16:creationId xmlns:a16="http://schemas.microsoft.com/office/drawing/2014/main" id="{9CCCE90C-880A-4720-BDB7-2FE41D9B77CB}"/>
              </a:ext>
            </a:extLst>
          </p:cNvPr>
          <p:cNvSpPr/>
          <p:nvPr/>
        </p:nvSpPr>
        <p:spPr>
          <a:xfrm>
            <a:off x="6672080" y="5893687"/>
            <a:ext cx="3672800"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启动历史建筑测绘、建档三年行动计划</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6724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DD24413-3233-4856-968E-B9983108BA1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19960ED-7CF4-4C09-9073-3D21E3F9C22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构建历史文化保护工作的“四梁八柱”</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7BF02C50-715A-40F2-8AAE-972B1F62F359}"/>
              </a:ext>
            </a:extLst>
          </p:cNvPr>
          <p:cNvSpPr/>
          <p:nvPr/>
        </p:nvSpPr>
        <p:spPr>
          <a:xfrm>
            <a:off x="1847411" y="1916790"/>
            <a:ext cx="3168440" cy="7921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加强干部培训和人才培养</a:t>
            </a:r>
          </a:p>
        </p:txBody>
      </p:sp>
      <p:pic>
        <p:nvPicPr>
          <p:cNvPr id="6" name="图片 5">
            <a:extLst>
              <a:ext uri="{FF2B5EF4-FFF2-40B4-BE49-F238E27FC236}">
                <a16:creationId xmlns:a16="http://schemas.microsoft.com/office/drawing/2014/main" id="{5F6AFF78-0BF3-49CB-A766-7492B04F9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201" y="3284980"/>
            <a:ext cx="3168440" cy="3019131"/>
          </a:xfrm>
          <a:prstGeom prst="rect">
            <a:avLst/>
          </a:prstGeom>
        </p:spPr>
      </p:pic>
      <p:graphicFrame>
        <p:nvGraphicFramePr>
          <p:cNvPr id="8" name="图示 7">
            <a:extLst>
              <a:ext uri="{FF2B5EF4-FFF2-40B4-BE49-F238E27FC236}">
                <a16:creationId xmlns:a16="http://schemas.microsoft.com/office/drawing/2014/main" id="{0FE55237-AA5A-419E-B40E-88C65F142991}"/>
              </a:ext>
            </a:extLst>
          </p:cNvPr>
          <p:cNvGraphicFramePr/>
          <p:nvPr>
            <p:extLst>
              <p:ext uri="{D42A27DB-BD31-4B8C-83A1-F6EECF244321}">
                <p14:modId xmlns:p14="http://schemas.microsoft.com/office/powerpoint/2010/main" val="564650664"/>
              </p:ext>
            </p:extLst>
          </p:nvPr>
        </p:nvGraphicFramePr>
        <p:xfrm>
          <a:off x="5045309" y="1916790"/>
          <a:ext cx="5947371" cy="4387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96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04AC05B-E25C-4B3A-A912-B96E32A5F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320" y="1196690"/>
            <a:ext cx="5544770" cy="4032560"/>
          </a:xfrm>
          <a:prstGeom prst="rect">
            <a:avLst/>
          </a:prstGeom>
        </p:spPr>
      </p:pic>
      <p:sp>
        <p:nvSpPr>
          <p:cNvPr id="4" name="矩形 3">
            <a:extLst>
              <a:ext uri="{FF2B5EF4-FFF2-40B4-BE49-F238E27FC236}">
                <a16:creationId xmlns:a16="http://schemas.microsoft.com/office/drawing/2014/main" id="{61422173-C871-4170-80BA-17406819651D}"/>
              </a:ext>
            </a:extLst>
          </p:cNvPr>
          <p:cNvSpPr/>
          <p:nvPr/>
        </p:nvSpPr>
        <p:spPr>
          <a:xfrm>
            <a:off x="1314568" y="5261200"/>
            <a:ext cx="531427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历史文化名城名镇名村保存着大量的历史遗存</a:t>
            </a:r>
            <a:endParaRPr lang="en-US" altLang="zh-CN" sz="2000" b="1" dirty="0">
              <a:ln/>
              <a:solidFill>
                <a:schemeClr val="accent4"/>
              </a:solidFill>
            </a:endParaRPr>
          </a:p>
          <a:p>
            <a:pPr algn="ctr"/>
            <a:r>
              <a:rPr lang="zh-CN" altLang="en-US" sz="2000" b="1" dirty="0">
                <a:ln/>
                <a:solidFill>
                  <a:schemeClr val="accent4"/>
                </a:solidFill>
              </a:rPr>
              <a:t> 是中华民族</a:t>
            </a:r>
            <a:r>
              <a:rPr lang="en-US" altLang="zh-CN" sz="2000" b="1" dirty="0">
                <a:ln/>
                <a:solidFill>
                  <a:schemeClr val="accent4"/>
                </a:solidFill>
              </a:rPr>
              <a:t>5000</a:t>
            </a:r>
            <a:r>
              <a:rPr lang="zh-CN" altLang="en-US" sz="2000" b="1" dirty="0">
                <a:ln/>
                <a:solidFill>
                  <a:schemeClr val="accent4"/>
                </a:solidFill>
              </a:rPr>
              <a:t>多年灿烂文明的见证</a:t>
            </a:r>
            <a:endParaRPr lang="zh-CN" altLang="en-US" sz="2000" b="1" cap="none" spc="0" dirty="0">
              <a:ln/>
              <a:solidFill>
                <a:schemeClr val="accent4"/>
              </a:solidFill>
              <a:effectLst/>
            </a:endParaRPr>
          </a:p>
        </p:txBody>
      </p:sp>
      <p:sp>
        <p:nvSpPr>
          <p:cNvPr id="6" name="带形: 前凸 5">
            <a:extLst>
              <a:ext uri="{FF2B5EF4-FFF2-40B4-BE49-F238E27FC236}">
                <a16:creationId xmlns:a16="http://schemas.microsoft.com/office/drawing/2014/main" id="{718459A4-8683-43BB-A367-44BBD9BC7D2C}"/>
              </a:ext>
            </a:extLst>
          </p:cNvPr>
          <p:cNvSpPr/>
          <p:nvPr/>
        </p:nvSpPr>
        <p:spPr>
          <a:xfrm>
            <a:off x="6816100" y="1196690"/>
            <a:ext cx="4536630" cy="1080150"/>
          </a:xfrm>
          <a:prstGeom prst="ribb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800" dirty="0"/>
              <a:t>保护好、利用好历史文化名城名镇名村</a:t>
            </a:r>
          </a:p>
        </p:txBody>
      </p:sp>
      <p:sp>
        <p:nvSpPr>
          <p:cNvPr id="7" name="圆柱体 6">
            <a:extLst>
              <a:ext uri="{FF2B5EF4-FFF2-40B4-BE49-F238E27FC236}">
                <a16:creationId xmlns:a16="http://schemas.microsoft.com/office/drawing/2014/main" id="{A1DA91CD-3F20-483F-9D03-F4388825067D}"/>
              </a:ext>
            </a:extLst>
          </p:cNvPr>
          <p:cNvSpPr/>
          <p:nvPr/>
        </p:nvSpPr>
        <p:spPr>
          <a:xfrm>
            <a:off x="6960120" y="2636890"/>
            <a:ext cx="792110" cy="3167723"/>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维系中华民族精神家园</a:t>
            </a:r>
          </a:p>
        </p:txBody>
      </p:sp>
      <p:sp>
        <p:nvSpPr>
          <p:cNvPr id="8" name="圆柱体 7">
            <a:extLst>
              <a:ext uri="{FF2B5EF4-FFF2-40B4-BE49-F238E27FC236}">
                <a16:creationId xmlns:a16="http://schemas.microsoft.com/office/drawing/2014/main" id="{DADC4A69-71F1-4086-9862-E99BE5F936CD}"/>
              </a:ext>
            </a:extLst>
          </p:cNvPr>
          <p:cNvSpPr/>
          <p:nvPr/>
        </p:nvSpPr>
        <p:spPr>
          <a:xfrm>
            <a:off x="8083507" y="2636890"/>
            <a:ext cx="792110" cy="3167723"/>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维护国家文化安全</a:t>
            </a:r>
          </a:p>
        </p:txBody>
      </p:sp>
      <p:sp>
        <p:nvSpPr>
          <p:cNvPr id="9" name="圆柱体 8">
            <a:extLst>
              <a:ext uri="{FF2B5EF4-FFF2-40B4-BE49-F238E27FC236}">
                <a16:creationId xmlns:a16="http://schemas.microsoft.com/office/drawing/2014/main" id="{529B18E3-6E70-44D3-9E46-6C4BADF81273}"/>
              </a:ext>
            </a:extLst>
          </p:cNvPr>
          <p:cNvSpPr/>
          <p:nvPr/>
        </p:nvSpPr>
        <p:spPr>
          <a:xfrm>
            <a:off x="9206894" y="2636890"/>
            <a:ext cx="792110" cy="3167723"/>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增强国家文化软实力</a:t>
            </a:r>
          </a:p>
        </p:txBody>
      </p:sp>
      <p:sp>
        <p:nvSpPr>
          <p:cNvPr id="10" name="圆柱体 9">
            <a:extLst>
              <a:ext uri="{FF2B5EF4-FFF2-40B4-BE49-F238E27FC236}">
                <a16:creationId xmlns:a16="http://schemas.microsoft.com/office/drawing/2014/main" id="{A143FF80-D836-4E2B-B13F-0CB34488DE41}"/>
              </a:ext>
            </a:extLst>
          </p:cNvPr>
          <p:cNvSpPr/>
          <p:nvPr/>
        </p:nvSpPr>
        <p:spPr>
          <a:xfrm>
            <a:off x="10330281" y="2636890"/>
            <a:ext cx="792110" cy="3167723"/>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推进国家治理体系和治理能力现代化</a:t>
            </a:r>
          </a:p>
        </p:txBody>
      </p:sp>
    </p:spTree>
    <p:extLst>
      <p:ext uri="{BB962C8B-B14F-4D97-AF65-F5344CB8AC3E}">
        <p14:creationId xmlns:p14="http://schemas.microsoft.com/office/powerpoint/2010/main" val="18665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、深刻认识历史文化名城名镇名村</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保护工作取得的历史性成就</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D2165E1-9985-4947-9D9D-976CB6CD7F5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7C2EF04D-6989-4AFE-BDBC-6F9C3511236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保留了大量珍贵的历史文化遗产</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3">
            <a:extLst>
              <a:ext uri="{FF2B5EF4-FFF2-40B4-BE49-F238E27FC236}">
                <a16:creationId xmlns:a16="http://schemas.microsoft.com/office/drawing/2014/main" id="{994ED4C2-D644-417F-9528-40C5D1EB62B6}"/>
              </a:ext>
            </a:extLst>
          </p:cNvPr>
          <p:cNvSpPr/>
          <p:nvPr/>
        </p:nvSpPr>
        <p:spPr>
          <a:xfrm>
            <a:off x="1254637" y="2204830"/>
            <a:ext cx="1728240" cy="72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国务院</a:t>
            </a:r>
          </a:p>
        </p:txBody>
      </p:sp>
      <p:sp>
        <p:nvSpPr>
          <p:cNvPr id="5" name="矩形 4">
            <a:extLst>
              <a:ext uri="{FF2B5EF4-FFF2-40B4-BE49-F238E27FC236}">
                <a16:creationId xmlns:a16="http://schemas.microsoft.com/office/drawing/2014/main" id="{72539F53-28FB-4D2F-B26F-C9BF4CD75E34}"/>
              </a:ext>
            </a:extLst>
          </p:cNvPr>
          <p:cNvSpPr/>
          <p:nvPr/>
        </p:nvSpPr>
        <p:spPr>
          <a:xfrm>
            <a:off x="3575650" y="2204830"/>
            <a:ext cx="1855568" cy="72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t>住房和城乡建设部</a:t>
            </a:r>
            <a:endParaRPr lang="en-US" altLang="zh-CN" sz="1600" dirty="0"/>
          </a:p>
          <a:p>
            <a:pPr algn="ctr"/>
            <a:r>
              <a:rPr lang="zh-CN" altLang="en-US" sz="1600" dirty="0"/>
              <a:t>国家文物局</a:t>
            </a:r>
          </a:p>
        </p:txBody>
      </p:sp>
      <p:sp>
        <p:nvSpPr>
          <p:cNvPr id="7" name="箭头: 下 6">
            <a:extLst>
              <a:ext uri="{FF2B5EF4-FFF2-40B4-BE49-F238E27FC236}">
                <a16:creationId xmlns:a16="http://schemas.microsoft.com/office/drawing/2014/main" id="{D46BB69D-4168-4E35-9092-E358818D0F85}"/>
              </a:ext>
            </a:extLst>
          </p:cNvPr>
          <p:cNvSpPr/>
          <p:nvPr/>
        </p:nvSpPr>
        <p:spPr>
          <a:xfrm>
            <a:off x="1775400" y="3068950"/>
            <a:ext cx="648089" cy="165623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134</a:t>
            </a:r>
            <a:r>
              <a:rPr lang="zh-CN" altLang="en-US" sz="1600" dirty="0"/>
              <a:t>座</a:t>
            </a:r>
          </a:p>
        </p:txBody>
      </p:sp>
      <p:sp>
        <p:nvSpPr>
          <p:cNvPr id="8" name="卷形: 水平 7">
            <a:extLst>
              <a:ext uri="{FF2B5EF4-FFF2-40B4-BE49-F238E27FC236}">
                <a16:creationId xmlns:a16="http://schemas.microsoft.com/office/drawing/2014/main" id="{3BB5579D-B4F4-4938-92E5-80951FA35958}"/>
              </a:ext>
            </a:extLst>
          </p:cNvPr>
          <p:cNvSpPr/>
          <p:nvPr/>
        </p:nvSpPr>
        <p:spPr>
          <a:xfrm>
            <a:off x="1254637" y="4972632"/>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国家历史文化名城</a:t>
            </a:r>
          </a:p>
        </p:txBody>
      </p:sp>
      <p:sp>
        <p:nvSpPr>
          <p:cNvPr id="9" name="箭头: 下 8">
            <a:extLst>
              <a:ext uri="{FF2B5EF4-FFF2-40B4-BE49-F238E27FC236}">
                <a16:creationId xmlns:a16="http://schemas.microsoft.com/office/drawing/2014/main" id="{D7469703-0ADC-4B2F-AAD3-DA41BC50C680}"/>
              </a:ext>
            </a:extLst>
          </p:cNvPr>
          <p:cNvSpPr/>
          <p:nvPr/>
        </p:nvSpPr>
        <p:spPr>
          <a:xfrm>
            <a:off x="4143383" y="3068950"/>
            <a:ext cx="648089" cy="165623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312</a:t>
            </a:r>
            <a:r>
              <a:rPr lang="zh-CN" altLang="en-US" sz="1600" dirty="0"/>
              <a:t>个</a:t>
            </a:r>
          </a:p>
        </p:txBody>
      </p:sp>
      <p:sp>
        <p:nvSpPr>
          <p:cNvPr id="11" name="卷形: 水平 10">
            <a:extLst>
              <a:ext uri="{FF2B5EF4-FFF2-40B4-BE49-F238E27FC236}">
                <a16:creationId xmlns:a16="http://schemas.microsoft.com/office/drawing/2014/main" id="{73721F10-0DC1-4E88-BD32-E41E56945963}"/>
              </a:ext>
            </a:extLst>
          </p:cNvPr>
          <p:cNvSpPr/>
          <p:nvPr/>
        </p:nvSpPr>
        <p:spPr>
          <a:xfrm>
            <a:off x="3603308" y="4972632"/>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a:t>中国历史文化名镇</a:t>
            </a:r>
            <a:endParaRPr lang="zh-CN" altLang="en-US" sz="1800" dirty="0"/>
          </a:p>
        </p:txBody>
      </p:sp>
      <p:sp>
        <p:nvSpPr>
          <p:cNvPr id="12" name="箭头: 右 11">
            <a:extLst>
              <a:ext uri="{FF2B5EF4-FFF2-40B4-BE49-F238E27FC236}">
                <a16:creationId xmlns:a16="http://schemas.microsoft.com/office/drawing/2014/main" id="{588CAFA1-5D3D-4ED8-912B-AF295EB5BB36}"/>
              </a:ext>
            </a:extLst>
          </p:cNvPr>
          <p:cNvSpPr/>
          <p:nvPr/>
        </p:nvSpPr>
        <p:spPr>
          <a:xfrm>
            <a:off x="5547578" y="2276840"/>
            <a:ext cx="2204652" cy="52321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487</a:t>
            </a:r>
            <a:r>
              <a:rPr lang="zh-CN" altLang="en-US" sz="1600" dirty="0">
                <a:solidFill>
                  <a:schemeClr val="bg1"/>
                </a:solidFill>
              </a:rPr>
              <a:t>个</a:t>
            </a:r>
          </a:p>
        </p:txBody>
      </p:sp>
      <p:sp>
        <p:nvSpPr>
          <p:cNvPr id="13" name="卷形: 水平 12">
            <a:extLst>
              <a:ext uri="{FF2B5EF4-FFF2-40B4-BE49-F238E27FC236}">
                <a16:creationId xmlns:a16="http://schemas.microsoft.com/office/drawing/2014/main" id="{F51D045E-680B-4A0A-95B4-CFEB4DA51166}"/>
              </a:ext>
            </a:extLst>
          </p:cNvPr>
          <p:cNvSpPr/>
          <p:nvPr/>
        </p:nvSpPr>
        <p:spPr>
          <a:xfrm>
            <a:off x="7968260" y="2204830"/>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中国历史文化名村</a:t>
            </a:r>
          </a:p>
        </p:txBody>
      </p:sp>
      <p:sp>
        <p:nvSpPr>
          <p:cNvPr id="14" name="矩形 13">
            <a:extLst>
              <a:ext uri="{FF2B5EF4-FFF2-40B4-BE49-F238E27FC236}">
                <a16:creationId xmlns:a16="http://schemas.microsoft.com/office/drawing/2014/main" id="{3D1F6F75-956C-4249-828F-DC39ED3BCC6E}"/>
              </a:ext>
            </a:extLst>
          </p:cNvPr>
          <p:cNvSpPr/>
          <p:nvPr/>
        </p:nvSpPr>
        <p:spPr>
          <a:xfrm>
            <a:off x="4903661" y="3119419"/>
            <a:ext cx="1855568" cy="72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t>24</a:t>
            </a:r>
            <a:r>
              <a:rPr lang="zh-CN" altLang="en-US" sz="1600" dirty="0"/>
              <a:t>个省（区、市）</a:t>
            </a:r>
          </a:p>
        </p:txBody>
      </p:sp>
      <p:sp>
        <p:nvSpPr>
          <p:cNvPr id="15" name="箭头: 下 14">
            <a:extLst>
              <a:ext uri="{FF2B5EF4-FFF2-40B4-BE49-F238E27FC236}">
                <a16:creationId xmlns:a16="http://schemas.microsoft.com/office/drawing/2014/main" id="{517611DE-2661-4DA8-82B8-AC031EBB19B6}"/>
              </a:ext>
            </a:extLst>
          </p:cNvPr>
          <p:cNvSpPr/>
          <p:nvPr/>
        </p:nvSpPr>
        <p:spPr>
          <a:xfrm>
            <a:off x="5807960" y="3932799"/>
            <a:ext cx="576080" cy="86784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176</a:t>
            </a:r>
            <a:r>
              <a:rPr lang="zh-CN" altLang="en-US" sz="1200" dirty="0"/>
              <a:t>座</a:t>
            </a:r>
          </a:p>
        </p:txBody>
      </p:sp>
      <p:sp>
        <p:nvSpPr>
          <p:cNvPr id="16" name="卷形: 水平 15">
            <a:extLst>
              <a:ext uri="{FF2B5EF4-FFF2-40B4-BE49-F238E27FC236}">
                <a16:creationId xmlns:a16="http://schemas.microsoft.com/office/drawing/2014/main" id="{966642C7-6081-4926-A348-D7E9CFF2EE16}"/>
              </a:ext>
            </a:extLst>
          </p:cNvPr>
          <p:cNvSpPr/>
          <p:nvPr/>
        </p:nvSpPr>
        <p:spPr>
          <a:xfrm>
            <a:off x="5608626" y="4972632"/>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省级历史文化名城</a:t>
            </a:r>
          </a:p>
        </p:txBody>
      </p:sp>
      <p:sp>
        <p:nvSpPr>
          <p:cNvPr id="17" name="箭头: 右 16">
            <a:extLst>
              <a:ext uri="{FF2B5EF4-FFF2-40B4-BE49-F238E27FC236}">
                <a16:creationId xmlns:a16="http://schemas.microsoft.com/office/drawing/2014/main" id="{F3E49AB5-0728-419E-BBC2-EF708140B455}"/>
              </a:ext>
            </a:extLst>
          </p:cNvPr>
          <p:cNvSpPr/>
          <p:nvPr/>
        </p:nvSpPr>
        <p:spPr>
          <a:xfrm>
            <a:off x="6824450" y="3217860"/>
            <a:ext cx="1024832" cy="52321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469</a:t>
            </a:r>
            <a:r>
              <a:rPr lang="zh-CN" altLang="en-US" sz="1600" dirty="0">
                <a:solidFill>
                  <a:schemeClr val="bg1"/>
                </a:solidFill>
              </a:rPr>
              <a:t>个</a:t>
            </a:r>
          </a:p>
        </p:txBody>
      </p:sp>
      <p:sp>
        <p:nvSpPr>
          <p:cNvPr id="18" name="卷形: 水平 17">
            <a:extLst>
              <a:ext uri="{FF2B5EF4-FFF2-40B4-BE49-F238E27FC236}">
                <a16:creationId xmlns:a16="http://schemas.microsoft.com/office/drawing/2014/main" id="{C8F230EC-7943-4ACB-A188-8C40BD0D3B2D}"/>
              </a:ext>
            </a:extLst>
          </p:cNvPr>
          <p:cNvSpPr/>
          <p:nvPr/>
        </p:nvSpPr>
        <p:spPr>
          <a:xfrm>
            <a:off x="7978236" y="3068950"/>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省级历史文化名镇</a:t>
            </a:r>
          </a:p>
        </p:txBody>
      </p:sp>
      <p:sp>
        <p:nvSpPr>
          <p:cNvPr id="19" name="箭头: 右 18">
            <a:extLst>
              <a:ext uri="{FF2B5EF4-FFF2-40B4-BE49-F238E27FC236}">
                <a16:creationId xmlns:a16="http://schemas.microsoft.com/office/drawing/2014/main" id="{3165C96D-E25C-4569-8B41-6F7B6C3EC12B}"/>
              </a:ext>
            </a:extLst>
          </p:cNvPr>
          <p:cNvSpPr/>
          <p:nvPr/>
        </p:nvSpPr>
        <p:spPr>
          <a:xfrm rot="3216911">
            <a:off x="6761226" y="4063975"/>
            <a:ext cx="1349413" cy="52321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rPr>
              <a:t>982</a:t>
            </a:r>
            <a:r>
              <a:rPr lang="zh-CN" altLang="en-US" sz="1600">
                <a:solidFill>
                  <a:schemeClr val="bg1"/>
                </a:solidFill>
              </a:rPr>
              <a:t>个</a:t>
            </a:r>
            <a:endParaRPr lang="zh-CN" altLang="en-US" sz="1600" dirty="0">
              <a:solidFill>
                <a:schemeClr val="bg1"/>
              </a:solidFill>
            </a:endParaRPr>
          </a:p>
        </p:txBody>
      </p:sp>
      <p:sp>
        <p:nvSpPr>
          <p:cNvPr id="20" name="卷形: 水平 19">
            <a:extLst>
              <a:ext uri="{FF2B5EF4-FFF2-40B4-BE49-F238E27FC236}">
                <a16:creationId xmlns:a16="http://schemas.microsoft.com/office/drawing/2014/main" id="{68E5BC47-04ED-4385-BCEE-FB75236AF1BA}"/>
              </a:ext>
            </a:extLst>
          </p:cNvPr>
          <p:cNvSpPr/>
          <p:nvPr/>
        </p:nvSpPr>
        <p:spPr>
          <a:xfrm>
            <a:off x="7968260" y="4956899"/>
            <a:ext cx="1728240" cy="720100"/>
          </a:xfrm>
          <a:prstGeom prst="horizontalScroll">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a:t>省级历史文化名村</a:t>
            </a:r>
            <a:endParaRPr lang="zh-CN" altLang="en-US" sz="1800" dirty="0"/>
          </a:p>
        </p:txBody>
      </p:sp>
      <p:sp>
        <p:nvSpPr>
          <p:cNvPr id="21" name="文本框 20">
            <a:extLst>
              <a:ext uri="{FF2B5EF4-FFF2-40B4-BE49-F238E27FC236}">
                <a16:creationId xmlns:a16="http://schemas.microsoft.com/office/drawing/2014/main" id="{0099A921-A7D9-4C40-9C78-54A0545347B0}"/>
              </a:ext>
            </a:extLst>
          </p:cNvPr>
          <p:cNvSpPr txBox="1"/>
          <p:nvPr/>
        </p:nvSpPr>
        <p:spPr>
          <a:xfrm>
            <a:off x="2567062" y="3327385"/>
            <a:ext cx="1288728" cy="923330"/>
          </a:xfrm>
          <a:prstGeom prst="rect">
            <a:avLst/>
          </a:prstGeom>
          <a:noFill/>
          <a:ln w="19050">
            <a:solidFill>
              <a:srgbClr val="7030A0"/>
            </a:solidFill>
          </a:ln>
        </p:spPr>
        <p:txBody>
          <a:bodyPr wrap="square" rtlCol="0">
            <a:spAutoFit/>
          </a:bodyPr>
          <a:lstStyle/>
          <a:p>
            <a:r>
              <a:rPr lang="zh-CN" altLang="en-US" sz="1800" dirty="0"/>
              <a:t>全国划定历史文化街区</a:t>
            </a:r>
            <a:r>
              <a:rPr lang="en-US" altLang="zh-CN" sz="1800" dirty="0"/>
              <a:t>875</a:t>
            </a:r>
            <a:r>
              <a:rPr lang="zh-CN" altLang="en-US" sz="1800" dirty="0"/>
              <a:t>片</a:t>
            </a:r>
          </a:p>
        </p:txBody>
      </p:sp>
      <p:sp>
        <p:nvSpPr>
          <p:cNvPr id="22" name="文本框 21">
            <a:extLst>
              <a:ext uri="{FF2B5EF4-FFF2-40B4-BE49-F238E27FC236}">
                <a16:creationId xmlns:a16="http://schemas.microsoft.com/office/drawing/2014/main" id="{7DFC3A88-6114-4C00-AB20-B94A93E4289D}"/>
              </a:ext>
            </a:extLst>
          </p:cNvPr>
          <p:cNvSpPr txBox="1"/>
          <p:nvPr/>
        </p:nvSpPr>
        <p:spPr>
          <a:xfrm>
            <a:off x="8197992" y="3885941"/>
            <a:ext cx="1288728" cy="923330"/>
          </a:xfrm>
          <a:prstGeom prst="rect">
            <a:avLst/>
          </a:prstGeom>
          <a:noFill/>
          <a:ln w="19050">
            <a:solidFill>
              <a:srgbClr val="7030A0"/>
            </a:solidFill>
          </a:ln>
        </p:spPr>
        <p:txBody>
          <a:bodyPr wrap="square" rtlCol="0">
            <a:spAutoFit/>
          </a:bodyPr>
          <a:lstStyle/>
          <a:p>
            <a:r>
              <a:rPr lang="zh-CN" altLang="en-US" sz="1800" dirty="0"/>
              <a:t>全国确定历史建筑</a:t>
            </a:r>
            <a:r>
              <a:rPr lang="en-US" altLang="zh-CN" sz="1800" dirty="0"/>
              <a:t>2.47</a:t>
            </a:r>
            <a:r>
              <a:rPr lang="zh-CN" altLang="en-US" sz="1800" dirty="0"/>
              <a:t>万处</a:t>
            </a:r>
          </a:p>
        </p:txBody>
      </p:sp>
    </p:spTree>
    <p:extLst>
      <p:ext uri="{BB962C8B-B14F-4D97-AF65-F5344CB8AC3E}">
        <p14:creationId xmlns:p14="http://schemas.microsoft.com/office/powerpoint/2010/main" val="15731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D9B9951-87AD-463A-A36C-0E8C207F647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A12929FC-9544-433C-AEDA-EC62828DFC7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很好地向世界讲述了中国故事</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02A647AA-B5B4-4708-AF18-CC27DA340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1798996"/>
            <a:ext cx="2393024" cy="1736288"/>
          </a:xfrm>
          <a:prstGeom prst="rect">
            <a:avLst/>
          </a:prstGeom>
        </p:spPr>
      </p:pic>
      <p:sp>
        <p:nvSpPr>
          <p:cNvPr id="6" name="矩形 5">
            <a:extLst>
              <a:ext uri="{FF2B5EF4-FFF2-40B4-BE49-F238E27FC236}">
                <a16:creationId xmlns:a16="http://schemas.microsoft.com/office/drawing/2014/main" id="{1ABC9CBB-CA09-4AEE-8372-B18F027C6DE2}"/>
              </a:ext>
            </a:extLst>
          </p:cNvPr>
          <p:cNvSpPr/>
          <p:nvPr/>
        </p:nvSpPr>
        <p:spPr>
          <a:xfrm>
            <a:off x="1743263" y="3562575"/>
            <a:ext cx="1415772"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云南丽江古城</a:t>
            </a:r>
            <a:endParaRPr lang="zh-CN" altLang="en-US" sz="1600" b="1" cap="none" spc="0" dirty="0">
              <a:ln/>
              <a:solidFill>
                <a:schemeClr val="accent4"/>
              </a:solidFill>
              <a:effectLst/>
            </a:endParaRPr>
          </a:p>
        </p:txBody>
      </p:sp>
      <p:pic>
        <p:nvPicPr>
          <p:cNvPr id="8" name="图片 7">
            <a:extLst>
              <a:ext uri="{FF2B5EF4-FFF2-40B4-BE49-F238E27FC236}">
                <a16:creationId xmlns:a16="http://schemas.microsoft.com/office/drawing/2014/main" id="{E5E11A5D-D15D-49DC-81E6-BB8D7CD20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637" y="3960517"/>
            <a:ext cx="2393024" cy="1736287"/>
          </a:xfrm>
          <a:prstGeom prst="rect">
            <a:avLst/>
          </a:prstGeom>
        </p:spPr>
      </p:pic>
      <p:sp>
        <p:nvSpPr>
          <p:cNvPr id="9" name="矩形 8">
            <a:extLst>
              <a:ext uri="{FF2B5EF4-FFF2-40B4-BE49-F238E27FC236}">
                <a16:creationId xmlns:a16="http://schemas.microsoft.com/office/drawing/2014/main" id="{7B74B199-1D45-4560-8802-63B76099509C}"/>
              </a:ext>
            </a:extLst>
          </p:cNvPr>
          <p:cNvSpPr/>
          <p:nvPr/>
        </p:nvSpPr>
        <p:spPr>
          <a:xfrm>
            <a:off x="1743263" y="5756192"/>
            <a:ext cx="1415772"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山西平遥古城</a:t>
            </a:r>
            <a:endParaRPr lang="zh-CN" altLang="en-US" sz="1600" b="1" cap="none" spc="0" dirty="0">
              <a:ln/>
              <a:solidFill>
                <a:schemeClr val="accent4"/>
              </a:solidFill>
              <a:effectLst/>
            </a:endParaRPr>
          </a:p>
        </p:txBody>
      </p:sp>
      <p:pic>
        <p:nvPicPr>
          <p:cNvPr id="11" name="图片 10">
            <a:extLst>
              <a:ext uri="{FF2B5EF4-FFF2-40B4-BE49-F238E27FC236}">
                <a16:creationId xmlns:a16="http://schemas.microsoft.com/office/drawing/2014/main" id="{F5DC662D-9163-4A66-9D5A-90FDEF4BC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854" y="1798996"/>
            <a:ext cx="2336146" cy="1736288"/>
          </a:xfrm>
          <a:prstGeom prst="rect">
            <a:avLst/>
          </a:prstGeom>
        </p:spPr>
      </p:pic>
      <p:sp>
        <p:nvSpPr>
          <p:cNvPr id="12" name="矩形 11">
            <a:extLst>
              <a:ext uri="{FF2B5EF4-FFF2-40B4-BE49-F238E27FC236}">
                <a16:creationId xmlns:a16="http://schemas.microsoft.com/office/drawing/2014/main" id="{811C0718-BA71-4315-BAC2-C9B49355ED18}"/>
              </a:ext>
            </a:extLst>
          </p:cNvPr>
          <p:cNvSpPr/>
          <p:nvPr/>
        </p:nvSpPr>
        <p:spPr>
          <a:xfrm>
            <a:off x="4117448" y="3537208"/>
            <a:ext cx="1620957"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安徽皖南古村落</a:t>
            </a:r>
            <a:endParaRPr lang="zh-CN" altLang="en-US" sz="1600" b="1" cap="none" spc="0" dirty="0">
              <a:ln/>
              <a:solidFill>
                <a:schemeClr val="accent4"/>
              </a:solidFill>
              <a:effectLst/>
            </a:endParaRPr>
          </a:p>
        </p:txBody>
      </p:sp>
      <p:pic>
        <p:nvPicPr>
          <p:cNvPr id="14" name="图片 13">
            <a:extLst>
              <a:ext uri="{FF2B5EF4-FFF2-40B4-BE49-F238E27FC236}">
                <a16:creationId xmlns:a16="http://schemas.microsoft.com/office/drawing/2014/main" id="{BD66FF68-08D3-4832-82A3-9E0256643B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8193" y="1798996"/>
            <a:ext cx="2336146" cy="1736288"/>
          </a:xfrm>
          <a:prstGeom prst="rect">
            <a:avLst/>
          </a:prstGeom>
        </p:spPr>
      </p:pic>
      <p:sp>
        <p:nvSpPr>
          <p:cNvPr id="15" name="矩形 14">
            <a:extLst>
              <a:ext uri="{FF2B5EF4-FFF2-40B4-BE49-F238E27FC236}">
                <a16:creationId xmlns:a16="http://schemas.microsoft.com/office/drawing/2014/main" id="{C0504DA3-B220-485E-84B0-7D1DB9628E9E}"/>
              </a:ext>
            </a:extLst>
          </p:cNvPr>
          <p:cNvSpPr/>
          <p:nvPr/>
        </p:nvSpPr>
        <p:spPr>
          <a:xfrm>
            <a:off x="6565787" y="3535284"/>
            <a:ext cx="1620957"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福建土楼建筑群</a:t>
            </a:r>
            <a:endParaRPr lang="zh-CN" altLang="en-US" sz="1600" b="1" cap="none" spc="0" dirty="0">
              <a:ln/>
              <a:solidFill>
                <a:schemeClr val="accent4"/>
              </a:solidFill>
              <a:effectLst/>
            </a:endParaRPr>
          </a:p>
        </p:txBody>
      </p:sp>
      <p:pic>
        <p:nvPicPr>
          <p:cNvPr id="17" name="图片 16">
            <a:extLst>
              <a:ext uri="{FF2B5EF4-FFF2-40B4-BE49-F238E27FC236}">
                <a16:creationId xmlns:a16="http://schemas.microsoft.com/office/drawing/2014/main" id="{2395E4CC-4987-4F31-9C83-5361E90122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6437" y="3966917"/>
            <a:ext cx="2349563" cy="1736287"/>
          </a:xfrm>
          <a:prstGeom prst="rect">
            <a:avLst/>
          </a:prstGeom>
        </p:spPr>
      </p:pic>
      <p:sp>
        <p:nvSpPr>
          <p:cNvPr id="18" name="矩形 17">
            <a:extLst>
              <a:ext uri="{FF2B5EF4-FFF2-40B4-BE49-F238E27FC236}">
                <a16:creationId xmlns:a16="http://schemas.microsoft.com/office/drawing/2014/main" id="{AAD8CFCA-D9BC-4C1A-A038-8DAFC41E9DCD}"/>
              </a:ext>
            </a:extLst>
          </p:cNvPr>
          <p:cNvSpPr/>
          <p:nvPr/>
        </p:nvSpPr>
        <p:spPr>
          <a:xfrm>
            <a:off x="4220040" y="5756192"/>
            <a:ext cx="1415772"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广东开平碉楼</a:t>
            </a:r>
            <a:endParaRPr lang="zh-CN" altLang="en-US" sz="1600" b="1" cap="none" spc="0" dirty="0">
              <a:ln/>
              <a:solidFill>
                <a:schemeClr val="accent4"/>
              </a:solidFill>
              <a:effectLst/>
            </a:endParaRPr>
          </a:p>
        </p:txBody>
      </p:sp>
      <p:pic>
        <p:nvPicPr>
          <p:cNvPr id="20" name="图片 19">
            <a:extLst>
              <a:ext uri="{FF2B5EF4-FFF2-40B4-BE49-F238E27FC236}">
                <a16:creationId xmlns:a16="http://schemas.microsoft.com/office/drawing/2014/main" id="{923D1BA4-5530-44CA-9FFB-704FDE50B3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8192" y="3960517"/>
            <a:ext cx="2336147" cy="1742688"/>
          </a:xfrm>
          <a:prstGeom prst="rect">
            <a:avLst/>
          </a:prstGeom>
        </p:spPr>
      </p:pic>
      <p:sp>
        <p:nvSpPr>
          <p:cNvPr id="21" name="矩形 20">
            <a:extLst>
              <a:ext uri="{FF2B5EF4-FFF2-40B4-BE49-F238E27FC236}">
                <a16:creationId xmlns:a16="http://schemas.microsoft.com/office/drawing/2014/main" id="{CD18059E-403B-4AAC-83C6-06E2A34D70EC}"/>
              </a:ext>
            </a:extLst>
          </p:cNvPr>
          <p:cNvSpPr/>
          <p:nvPr/>
        </p:nvSpPr>
        <p:spPr>
          <a:xfrm>
            <a:off x="6363489" y="5756192"/>
            <a:ext cx="1826141"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杭州西湖文化景观</a:t>
            </a:r>
            <a:endParaRPr lang="zh-CN" altLang="en-US" sz="1600" b="1" cap="none" spc="0" dirty="0">
              <a:ln/>
              <a:solidFill>
                <a:schemeClr val="accent4"/>
              </a:solidFill>
              <a:effectLst/>
            </a:endParaRPr>
          </a:p>
        </p:txBody>
      </p:sp>
      <p:pic>
        <p:nvPicPr>
          <p:cNvPr id="23" name="图片 22">
            <a:extLst>
              <a:ext uri="{FF2B5EF4-FFF2-40B4-BE49-F238E27FC236}">
                <a16:creationId xmlns:a16="http://schemas.microsoft.com/office/drawing/2014/main" id="{963682AA-DD3C-4FF6-8136-46F178712D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1217" y="1798996"/>
            <a:ext cx="2336146" cy="1736288"/>
          </a:xfrm>
          <a:prstGeom prst="rect">
            <a:avLst/>
          </a:prstGeom>
        </p:spPr>
      </p:pic>
      <p:sp>
        <p:nvSpPr>
          <p:cNvPr id="24" name="矩形 23">
            <a:extLst>
              <a:ext uri="{FF2B5EF4-FFF2-40B4-BE49-F238E27FC236}">
                <a16:creationId xmlns:a16="http://schemas.microsoft.com/office/drawing/2014/main" id="{808F9C02-DF23-4E07-BDDB-B750474E7770}"/>
              </a:ext>
            </a:extLst>
          </p:cNvPr>
          <p:cNvSpPr/>
          <p:nvPr/>
        </p:nvSpPr>
        <p:spPr>
          <a:xfrm>
            <a:off x="8544338" y="3535284"/>
            <a:ext cx="2441695"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厦门鼓浪屿国际历史社区</a:t>
            </a:r>
            <a:endParaRPr lang="zh-CN" altLang="en-US" sz="1600" b="1" cap="none" spc="0" dirty="0">
              <a:ln/>
              <a:solidFill>
                <a:schemeClr val="accent4"/>
              </a:solidFill>
              <a:effectLst/>
            </a:endParaRPr>
          </a:p>
        </p:txBody>
      </p:sp>
      <p:pic>
        <p:nvPicPr>
          <p:cNvPr id="26" name="图片 25">
            <a:extLst>
              <a:ext uri="{FF2B5EF4-FFF2-40B4-BE49-F238E27FC236}">
                <a16:creationId xmlns:a16="http://schemas.microsoft.com/office/drawing/2014/main" id="{570B415B-CB36-4236-9E29-52D445C8B4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1934" y="3966917"/>
            <a:ext cx="2339255" cy="1789275"/>
          </a:xfrm>
          <a:prstGeom prst="rect">
            <a:avLst/>
          </a:prstGeom>
        </p:spPr>
      </p:pic>
    </p:spTree>
    <p:extLst>
      <p:ext uri="{BB962C8B-B14F-4D97-AF65-F5344CB8AC3E}">
        <p14:creationId xmlns:p14="http://schemas.microsoft.com/office/powerpoint/2010/main" val="18663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204DEA2-521E-42FA-9754-39FBCA3E4CC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56BD9B06-DDF5-41D5-89BD-A36E71C9118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很好地向世界讲述了中国故事</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4380C66D-D072-4217-A573-7CB78856A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1833270"/>
            <a:ext cx="3473173" cy="3828040"/>
          </a:xfrm>
          <a:prstGeom prst="rect">
            <a:avLst/>
          </a:prstGeom>
        </p:spPr>
      </p:pic>
      <p:sp>
        <p:nvSpPr>
          <p:cNvPr id="6" name="矩形 5">
            <a:extLst>
              <a:ext uri="{FF2B5EF4-FFF2-40B4-BE49-F238E27FC236}">
                <a16:creationId xmlns:a16="http://schemas.microsoft.com/office/drawing/2014/main" id="{6C784470-2C8B-4674-A7AA-DC8D33CB39B4}"/>
              </a:ext>
            </a:extLst>
          </p:cNvPr>
          <p:cNvSpPr/>
          <p:nvPr/>
        </p:nvSpPr>
        <p:spPr>
          <a:xfrm>
            <a:off x="1775400" y="5696805"/>
            <a:ext cx="2031325"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古泉州（刺桐）史迹</a:t>
            </a:r>
            <a:endParaRPr lang="zh-CN" altLang="en-US" sz="1600" b="1" cap="none" spc="0" dirty="0">
              <a:ln/>
              <a:solidFill>
                <a:schemeClr val="accent4"/>
              </a:solidFill>
              <a:effectLst/>
            </a:endParaRPr>
          </a:p>
        </p:txBody>
      </p:sp>
      <p:pic>
        <p:nvPicPr>
          <p:cNvPr id="8" name="图片 7">
            <a:extLst>
              <a:ext uri="{FF2B5EF4-FFF2-40B4-BE49-F238E27FC236}">
                <a16:creationId xmlns:a16="http://schemas.microsoft.com/office/drawing/2014/main" id="{FCE2660C-4AED-4D10-9E76-6D368D24B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70" y="1862356"/>
            <a:ext cx="3384470" cy="3831675"/>
          </a:xfrm>
          <a:prstGeom prst="rect">
            <a:avLst/>
          </a:prstGeom>
        </p:spPr>
      </p:pic>
      <p:sp>
        <p:nvSpPr>
          <p:cNvPr id="9" name="矩形 8">
            <a:extLst>
              <a:ext uri="{FF2B5EF4-FFF2-40B4-BE49-F238E27FC236}">
                <a16:creationId xmlns:a16="http://schemas.microsoft.com/office/drawing/2014/main" id="{F5E872C5-E4FE-4771-9A7C-49606F4612C1}"/>
              </a:ext>
            </a:extLst>
          </p:cNvPr>
          <p:cNvSpPr/>
          <p:nvPr/>
        </p:nvSpPr>
        <p:spPr>
          <a:xfrm>
            <a:off x="6246811" y="5717258"/>
            <a:ext cx="1210588"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北京中轴线</a:t>
            </a:r>
            <a:endParaRPr lang="zh-CN" altLang="en-US" sz="1600" b="1" cap="none" spc="0" dirty="0">
              <a:ln/>
              <a:solidFill>
                <a:schemeClr val="accent4"/>
              </a:solidFill>
              <a:effectLst/>
            </a:endParaRPr>
          </a:p>
        </p:txBody>
      </p:sp>
      <p:sp>
        <p:nvSpPr>
          <p:cNvPr id="14" name="卷形: 垂直 13">
            <a:extLst>
              <a:ext uri="{FF2B5EF4-FFF2-40B4-BE49-F238E27FC236}">
                <a16:creationId xmlns:a16="http://schemas.microsoft.com/office/drawing/2014/main" id="{CFC5B35D-0EFF-4543-8EC4-336EB64985B6}"/>
              </a:ext>
            </a:extLst>
          </p:cNvPr>
          <p:cNvSpPr/>
          <p:nvPr/>
        </p:nvSpPr>
        <p:spPr>
          <a:xfrm>
            <a:off x="8886435" y="1868765"/>
            <a:ext cx="1008140" cy="3828040"/>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世界遗产预备清单</a:t>
            </a:r>
          </a:p>
        </p:txBody>
      </p:sp>
    </p:spTree>
    <p:extLst>
      <p:ext uri="{BB962C8B-B14F-4D97-AF65-F5344CB8AC3E}">
        <p14:creationId xmlns:p14="http://schemas.microsoft.com/office/powerpoint/2010/main" val="37638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32A7289-E5E0-465C-A80B-BE5FAE77D38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F0223FE8-721A-4D80-968D-A6662956E5A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法律法规和体制机制不断完善</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DA5477E4-D9F7-46B1-BAA4-5007F4782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37" y="1833270"/>
            <a:ext cx="1672923" cy="2171810"/>
          </a:xfrm>
          <a:prstGeom prst="rect">
            <a:avLst/>
          </a:prstGeom>
        </p:spPr>
      </p:pic>
      <p:pic>
        <p:nvPicPr>
          <p:cNvPr id="7" name="图片 6">
            <a:extLst>
              <a:ext uri="{FF2B5EF4-FFF2-40B4-BE49-F238E27FC236}">
                <a16:creationId xmlns:a16="http://schemas.microsoft.com/office/drawing/2014/main" id="{8BDBC6F2-9ED4-4652-968E-3C8D10EAB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580" y="1833270"/>
            <a:ext cx="1672923" cy="2171810"/>
          </a:xfrm>
          <a:prstGeom prst="rect">
            <a:avLst/>
          </a:prstGeom>
        </p:spPr>
      </p:pic>
      <p:pic>
        <p:nvPicPr>
          <p:cNvPr id="9" name="图片 8">
            <a:extLst>
              <a:ext uri="{FF2B5EF4-FFF2-40B4-BE49-F238E27FC236}">
                <a16:creationId xmlns:a16="http://schemas.microsoft.com/office/drawing/2014/main" id="{044C283C-AAAE-479A-9B9A-A753B44E2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523" y="1833270"/>
            <a:ext cx="1711548" cy="2171810"/>
          </a:xfrm>
          <a:prstGeom prst="rect">
            <a:avLst/>
          </a:prstGeom>
        </p:spPr>
      </p:pic>
      <p:pic>
        <p:nvPicPr>
          <p:cNvPr id="11" name="图片 10">
            <a:extLst>
              <a:ext uri="{FF2B5EF4-FFF2-40B4-BE49-F238E27FC236}">
                <a16:creationId xmlns:a16="http://schemas.microsoft.com/office/drawing/2014/main" id="{B7DF366C-FAF4-4E1F-859F-CE5D60C5E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441" y="4132355"/>
            <a:ext cx="1672923" cy="1867423"/>
          </a:xfrm>
          <a:prstGeom prst="rect">
            <a:avLst/>
          </a:prstGeom>
        </p:spPr>
      </p:pic>
      <p:pic>
        <p:nvPicPr>
          <p:cNvPr id="13" name="图片 12">
            <a:extLst>
              <a:ext uri="{FF2B5EF4-FFF2-40B4-BE49-F238E27FC236}">
                <a16:creationId xmlns:a16="http://schemas.microsoft.com/office/drawing/2014/main" id="{98496B2C-73B5-4895-B307-004790899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6750" y="4128186"/>
            <a:ext cx="1639250" cy="1867423"/>
          </a:xfrm>
          <a:prstGeom prst="rect">
            <a:avLst/>
          </a:prstGeom>
        </p:spPr>
      </p:pic>
      <p:sp>
        <p:nvSpPr>
          <p:cNvPr id="14" name="矩形 13">
            <a:extLst>
              <a:ext uri="{FF2B5EF4-FFF2-40B4-BE49-F238E27FC236}">
                <a16:creationId xmlns:a16="http://schemas.microsoft.com/office/drawing/2014/main" id="{2432B63D-822D-4352-8DDF-00FD41844FAF}"/>
              </a:ext>
            </a:extLst>
          </p:cNvPr>
          <p:cNvSpPr/>
          <p:nvPr/>
        </p:nvSpPr>
        <p:spPr>
          <a:xfrm>
            <a:off x="1787142" y="4128187"/>
            <a:ext cx="582635" cy="1867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三法两条例</a:t>
            </a:r>
          </a:p>
        </p:txBody>
      </p:sp>
      <p:pic>
        <p:nvPicPr>
          <p:cNvPr id="16" name="图片 15">
            <a:extLst>
              <a:ext uri="{FF2B5EF4-FFF2-40B4-BE49-F238E27FC236}">
                <a16:creationId xmlns:a16="http://schemas.microsoft.com/office/drawing/2014/main" id="{9F832C92-4B4E-4E94-919A-49F4B15776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0120" y="1833270"/>
            <a:ext cx="2669439" cy="2171810"/>
          </a:xfrm>
          <a:prstGeom prst="rect">
            <a:avLst/>
          </a:prstGeom>
        </p:spPr>
      </p:pic>
      <p:pic>
        <p:nvPicPr>
          <p:cNvPr id="18" name="图片 17">
            <a:extLst>
              <a:ext uri="{FF2B5EF4-FFF2-40B4-BE49-F238E27FC236}">
                <a16:creationId xmlns:a16="http://schemas.microsoft.com/office/drawing/2014/main" id="{5C31E21E-3152-45F8-99E1-903A3DBCA5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0120" y="4128186"/>
            <a:ext cx="2669439" cy="1848656"/>
          </a:xfrm>
          <a:prstGeom prst="rect">
            <a:avLst/>
          </a:prstGeom>
        </p:spPr>
      </p:pic>
    </p:spTree>
    <p:extLst>
      <p:ext uri="{BB962C8B-B14F-4D97-AF65-F5344CB8AC3E}">
        <p14:creationId xmlns:p14="http://schemas.microsoft.com/office/powerpoint/2010/main" val="9092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2089</Words>
  <Application>Microsoft Office PowerPoint</Application>
  <PresentationFormat>宽屏</PresentationFormat>
  <Paragraphs>332</Paragraphs>
  <Slides>42</Slides>
  <Notes>13</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42</vt:i4>
      </vt:variant>
    </vt:vector>
  </HeadingPairs>
  <TitlesOfParts>
    <vt:vector size="55" baseType="lpstr">
      <vt:lpstr>等线</vt:lpstr>
      <vt:lpstr>等线 Light</vt:lpstr>
      <vt:lpstr>黑体</vt:lpstr>
      <vt:lpstr>华文楷体</vt:lpstr>
      <vt:lpstr>微软雅黑</vt:lpstr>
      <vt:lpstr>Arial</vt:lpstr>
      <vt:lpstr>Calibri</vt:lpstr>
      <vt:lpstr>Century Gothic</vt:lpstr>
      <vt:lpstr>Wingdings 2</vt:lpstr>
      <vt:lpstr>A000120141119A01PPBG</vt:lpstr>
      <vt:lpstr>A000120141119A01PPBG</vt:lpstr>
      <vt:lpstr>A000120141119A01PPBG</vt:lpstr>
      <vt:lpstr>A000120141119A01PPBG</vt:lpstr>
      <vt:lpstr>PowerPoint 演示文稿</vt:lpstr>
      <vt:lpstr>PowerPoint 演示文稿</vt:lpstr>
      <vt:lpstr>PowerPoint 演示文稿</vt:lpstr>
      <vt:lpstr>PowerPoint 演示文稿</vt:lpstr>
      <vt:lpstr>一、深刻认识历史文化名城名镇名村 保护工作取得的历史性成就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二、清醒认识历史文化名城名镇名村保护工作面临的困难和挑战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 jian</cp:lastModifiedBy>
  <cp:revision>653</cp:revision>
  <dcterms:created xsi:type="dcterms:W3CDTF">2016-05-11T13:49:14Z</dcterms:created>
  <dcterms:modified xsi:type="dcterms:W3CDTF">2019-04-20T07:12:58Z</dcterms:modified>
</cp:coreProperties>
</file>