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jpeg"/>
  <Override PartName="/ppt/notesSlides/notesSlide3.xml" ContentType="application/vnd.openxmlformats-officedocument.presentationml.notesSlide+xml"/>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9.jpg" ContentType="image/jpeg"/>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media/image10.jpg" ContentType="image/jpeg"/>
  <Override PartName="/ppt/media/image11.jpg" ContentType="image/jpeg"/>
  <Override PartName="/ppt/media/image12.jpg" ContentType="image/jpeg"/>
  <Override PartName="/ppt/media/image13.jpg" ContentType="image/jpeg"/>
  <Override PartName="/ppt/media/image15.jpg" ContentType="image/jpeg"/>
  <Override PartName="/ppt/media/image16.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ppt/media/image27.jpg" ContentType="image/jpeg"/>
  <Override PartName="/ppt/media/image28.jpg" ContentType="image/jpeg"/>
  <Override PartName="/ppt/media/image29.jpg" ContentType="image/jpeg"/>
  <Override PartName="/ppt/media/image30.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2.jpg" ContentType="image/jpeg"/>
  <Override PartName="/ppt/media/image33.jpg" ContentType="image/jpeg"/>
  <Override PartName="/ppt/media/image34.jpg" ContentType="image/jpeg"/>
  <Override PartName="/ppt/media/image35.jpg" ContentType="image/jpeg"/>
  <Override PartName="/ppt/media/image36.jpg" ContentType="image/jpeg"/>
  <Override PartName="/ppt/media/image37.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8.jpg" ContentType="image/jpeg"/>
  <Override PartName="/ppt/media/image39.jpg" ContentType="image/jpeg"/>
  <Override PartName="/ppt/media/image40.jpg" ContentType="image/jpeg"/>
  <Override PartName="/ppt/media/image41.jpg" ContentType="image/jpeg"/>
  <Override PartName="/ppt/media/image43.jpg" ContentType="image/jpeg"/>
  <Override PartName="/ppt/media/image44.jpg" ContentType="image/jpeg"/>
  <Override PartName="/ppt/media/image46.jpg" ContentType="image/jpeg"/>
  <Override PartName="/ppt/media/image47.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48.jpg" ContentType="image/jpeg"/>
  <Override PartName="/ppt/media/image49.jpg" ContentType="image/jpeg"/>
  <Override PartName="/ppt/media/image50.jpg" ContentType="image/jpeg"/>
  <Override PartName="/ppt/media/image51.jpg" ContentType="image/jpeg"/>
  <Override PartName="/ppt/media/image52.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23" r:id="rId1"/>
    <p:sldMasterId id="2147483935" r:id="rId2"/>
    <p:sldMasterId id="2147483947" r:id="rId3"/>
    <p:sldMasterId id="2147483959" r:id="rId4"/>
  </p:sldMasterIdLst>
  <p:notesMasterIdLst>
    <p:notesMasterId r:id="rId45"/>
  </p:notesMasterIdLst>
  <p:sldIdLst>
    <p:sldId id="257" r:id="rId5"/>
    <p:sldId id="258" r:id="rId6"/>
    <p:sldId id="401" r:id="rId7"/>
    <p:sldId id="259" r:id="rId8"/>
    <p:sldId id="406" r:id="rId9"/>
    <p:sldId id="405" r:id="rId10"/>
    <p:sldId id="404" r:id="rId11"/>
    <p:sldId id="403" r:id="rId12"/>
    <p:sldId id="355" r:id="rId13"/>
    <p:sldId id="402" r:id="rId14"/>
    <p:sldId id="407" r:id="rId15"/>
    <p:sldId id="408" r:id="rId16"/>
    <p:sldId id="409" r:id="rId17"/>
    <p:sldId id="410" r:id="rId18"/>
    <p:sldId id="411" r:id="rId19"/>
    <p:sldId id="361" r:id="rId20"/>
    <p:sldId id="412" r:id="rId21"/>
    <p:sldId id="415" r:id="rId22"/>
    <p:sldId id="416" r:id="rId23"/>
    <p:sldId id="417" r:id="rId24"/>
    <p:sldId id="418" r:id="rId25"/>
    <p:sldId id="419" r:id="rId26"/>
    <p:sldId id="420" r:id="rId27"/>
    <p:sldId id="421" r:id="rId28"/>
    <p:sldId id="413" r:id="rId29"/>
    <p:sldId id="423" r:id="rId30"/>
    <p:sldId id="424" r:id="rId31"/>
    <p:sldId id="425" r:id="rId32"/>
    <p:sldId id="422" r:id="rId33"/>
    <p:sldId id="414" r:id="rId34"/>
    <p:sldId id="426" r:id="rId35"/>
    <p:sldId id="312" r:id="rId36"/>
    <p:sldId id="313" r:id="rId37"/>
    <p:sldId id="314" r:id="rId38"/>
    <p:sldId id="315" r:id="rId39"/>
    <p:sldId id="316" r:id="rId40"/>
    <p:sldId id="317" r:id="rId41"/>
    <p:sldId id="318" r:id="rId42"/>
    <p:sldId id="319" r:id="rId43"/>
    <p:sldId id="320" r:id="rId44"/>
  </p:sldIdLst>
  <p:sldSz cx="12192000" cy="6858000"/>
  <p:notesSz cx="6797675" cy="9928225"/>
  <p:kinsoku lang="zh-CN" invalStChars="!%),.:;?]}¨·ˇˉ་―‖’”…‰∶、。〃々〉》」』】〕〗！＂＇％），．：；？］｀｜｝～￠" invalEndChars="([{·‘“〈《「『【〔〖（．［｛￡￥"/>
  <p:defaultTextStyle>
    <a:defPPr>
      <a:defRPr lang="zh-CN"/>
    </a:defPPr>
    <a:lvl1pPr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1pPr>
    <a:lvl2pPr marL="607949" indent="-1507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2pPr>
    <a:lvl3pPr marL="1217549" indent="-3031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3pPr>
    <a:lvl4pPr marL="1827149" indent="-4555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4pPr>
    <a:lvl5pPr marL="2436749" indent="-6079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5pPr>
    <a:lvl6pPr marL="22860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6pPr>
    <a:lvl7pPr marL="27432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7pPr>
    <a:lvl8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8pPr>
    <a:lvl9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9396" autoAdjust="0"/>
  </p:normalViewPr>
  <p:slideViewPr>
    <p:cSldViewPr>
      <p:cViewPr varScale="1">
        <p:scale>
          <a:sx n="114" d="100"/>
          <a:sy n="114" d="100"/>
        </p:scale>
        <p:origin x="108"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1600" dirty="0"/>
              <a:t>人均森林面积</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中国</c:v>
                </c:pt>
              </c:strCache>
            </c:strRef>
          </c:tx>
          <c:spPr>
            <a:solidFill>
              <a:schemeClr val="accent1"/>
            </a:solidFill>
            <a:ln>
              <a:noFill/>
            </a:ln>
            <a:effectLst/>
          </c:spPr>
          <c:invertIfNegative val="0"/>
          <c:cat>
            <c:strRef>
              <c:f>Sheet1!$A$2</c:f>
              <c:strCache>
                <c:ptCount val="1"/>
                <c:pt idx="0">
                  <c:v>类别 1</c:v>
                </c:pt>
              </c:strCache>
            </c:strRef>
          </c:cat>
          <c:val>
            <c:numRef>
              <c:f>Sheet1!$B$2</c:f>
              <c:numCache>
                <c:formatCode>General</c:formatCode>
                <c:ptCount val="1"/>
                <c:pt idx="0">
                  <c:v>0.25</c:v>
                </c:pt>
              </c:numCache>
            </c:numRef>
          </c:val>
          <c:extLst>
            <c:ext xmlns:c16="http://schemas.microsoft.com/office/drawing/2014/chart" uri="{C3380CC4-5D6E-409C-BE32-E72D297353CC}">
              <c16:uniqueId val="{00000000-5AF6-4EFE-8520-B05CE516DFA6}"/>
            </c:ext>
          </c:extLst>
        </c:ser>
        <c:ser>
          <c:idx val="1"/>
          <c:order val="1"/>
          <c:tx>
            <c:strRef>
              <c:f>Sheet1!$C$1</c:f>
              <c:strCache>
                <c:ptCount val="1"/>
                <c:pt idx="0">
                  <c:v>世界平均</c:v>
                </c:pt>
              </c:strCache>
            </c:strRef>
          </c:tx>
          <c:spPr>
            <a:solidFill>
              <a:schemeClr val="accent2"/>
            </a:solidFill>
            <a:ln>
              <a:noFill/>
            </a:ln>
            <a:effectLst/>
          </c:spPr>
          <c:invertIfNegative val="0"/>
          <c:cat>
            <c:strRef>
              <c:f>Sheet1!$A$2</c:f>
              <c:strCache>
                <c:ptCount val="1"/>
                <c:pt idx="0">
                  <c:v>类别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5AF6-4EFE-8520-B05CE516DFA6}"/>
            </c:ext>
          </c:extLst>
        </c:ser>
        <c:dLbls>
          <c:showLegendKey val="0"/>
          <c:showVal val="0"/>
          <c:showCatName val="0"/>
          <c:showSerName val="0"/>
          <c:showPercent val="0"/>
          <c:showBubbleSize val="0"/>
        </c:dLbls>
        <c:gapWidth val="219"/>
        <c:overlap val="-27"/>
        <c:axId val="600626680"/>
        <c:axId val="600623800"/>
      </c:barChart>
      <c:catAx>
        <c:axId val="600626680"/>
        <c:scaling>
          <c:orientation val="minMax"/>
        </c:scaling>
        <c:delete val="1"/>
        <c:axPos val="b"/>
        <c:numFmt formatCode="General" sourceLinked="1"/>
        <c:majorTickMark val="none"/>
        <c:minorTickMark val="none"/>
        <c:tickLblPos val="nextTo"/>
        <c:crossAx val="600623800"/>
        <c:crosses val="autoZero"/>
        <c:auto val="1"/>
        <c:lblAlgn val="ctr"/>
        <c:lblOffset val="100"/>
        <c:noMultiLvlLbl val="0"/>
      </c:catAx>
      <c:valAx>
        <c:axId val="600623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00626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rgbClr val="00B05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1600" dirty="0"/>
              <a:t>人均森林储积量</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中国</c:v>
                </c:pt>
              </c:strCache>
            </c:strRef>
          </c:tx>
          <c:spPr>
            <a:solidFill>
              <a:schemeClr val="accent6">
                <a:tint val="77000"/>
              </a:schemeClr>
            </a:solidFill>
            <a:ln>
              <a:noFill/>
            </a:ln>
            <a:effectLst/>
          </c:spPr>
          <c:invertIfNegative val="0"/>
          <c:cat>
            <c:strRef>
              <c:f>Sheet1!$A$2</c:f>
              <c:strCache>
                <c:ptCount val="1"/>
                <c:pt idx="0">
                  <c:v>类别 1</c:v>
                </c:pt>
              </c:strCache>
            </c:strRef>
          </c:cat>
          <c:val>
            <c:numRef>
              <c:f>Sheet1!$B$2</c:f>
              <c:numCache>
                <c:formatCode>General</c:formatCode>
                <c:ptCount val="1"/>
                <c:pt idx="0">
                  <c:v>0.14199999999999999</c:v>
                </c:pt>
              </c:numCache>
            </c:numRef>
          </c:val>
          <c:extLst>
            <c:ext xmlns:c16="http://schemas.microsoft.com/office/drawing/2014/chart" uri="{C3380CC4-5D6E-409C-BE32-E72D297353CC}">
              <c16:uniqueId val="{00000000-87C0-471B-B961-6F499EB5FCF4}"/>
            </c:ext>
          </c:extLst>
        </c:ser>
        <c:ser>
          <c:idx val="1"/>
          <c:order val="1"/>
          <c:tx>
            <c:strRef>
              <c:f>Sheet1!$C$1</c:f>
              <c:strCache>
                <c:ptCount val="1"/>
                <c:pt idx="0">
                  <c:v>世界平均</c:v>
                </c:pt>
              </c:strCache>
            </c:strRef>
          </c:tx>
          <c:spPr>
            <a:solidFill>
              <a:schemeClr val="accent6">
                <a:shade val="76000"/>
              </a:schemeClr>
            </a:solidFill>
            <a:ln>
              <a:noFill/>
            </a:ln>
            <a:effectLst/>
          </c:spPr>
          <c:invertIfNegative val="0"/>
          <c:cat>
            <c:strRef>
              <c:f>Sheet1!$A$2</c:f>
              <c:strCache>
                <c:ptCount val="1"/>
                <c:pt idx="0">
                  <c:v>类别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87C0-471B-B961-6F499EB5FCF4}"/>
            </c:ext>
          </c:extLst>
        </c:ser>
        <c:dLbls>
          <c:showLegendKey val="0"/>
          <c:showVal val="0"/>
          <c:showCatName val="0"/>
          <c:showSerName val="0"/>
          <c:showPercent val="0"/>
          <c:showBubbleSize val="0"/>
        </c:dLbls>
        <c:gapWidth val="219"/>
        <c:overlap val="-27"/>
        <c:axId val="600626680"/>
        <c:axId val="600623800"/>
      </c:barChart>
      <c:catAx>
        <c:axId val="600626680"/>
        <c:scaling>
          <c:orientation val="minMax"/>
        </c:scaling>
        <c:delete val="1"/>
        <c:axPos val="b"/>
        <c:numFmt formatCode="General" sourceLinked="1"/>
        <c:majorTickMark val="none"/>
        <c:minorTickMark val="none"/>
        <c:tickLblPos val="nextTo"/>
        <c:crossAx val="600623800"/>
        <c:crosses val="autoZero"/>
        <c:auto val="1"/>
        <c:lblAlgn val="ctr"/>
        <c:lblOffset val="100"/>
        <c:noMultiLvlLbl val="0"/>
      </c:catAx>
      <c:valAx>
        <c:axId val="600623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00626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rgbClr val="00B05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t>宜林地</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FD4-471B-84D0-20814657216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FD4-471B-84D0-20814657216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FD4-471B-84D0-208146572165}"/>
              </c:ext>
            </c:extLst>
          </c:dPt>
          <c:cat>
            <c:strRef>
              <c:f>Sheet1!$A$2:$A$4</c:f>
              <c:strCache>
                <c:ptCount val="3"/>
                <c:pt idx="0">
                  <c:v>质量“好”的</c:v>
                </c:pt>
                <c:pt idx="1">
                  <c:v>其他</c:v>
                </c:pt>
                <c:pt idx="2">
                  <c:v>质量“差”的</c:v>
                </c:pt>
              </c:strCache>
            </c:strRef>
          </c:cat>
          <c:val>
            <c:numRef>
              <c:f>Sheet1!$B$2:$B$4</c:f>
              <c:numCache>
                <c:formatCode>General</c:formatCode>
                <c:ptCount val="3"/>
                <c:pt idx="0">
                  <c:v>0.12</c:v>
                </c:pt>
                <c:pt idx="1">
                  <c:v>0.38</c:v>
                </c:pt>
                <c:pt idx="2">
                  <c:v>0.5</c:v>
                </c:pt>
              </c:numCache>
            </c:numRef>
          </c:val>
          <c:extLst>
            <c:ext xmlns:c16="http://schemas.microsoft.com/office/drawing/2014/chart" uri="{C3380CC4-5D6E-409C-BE32-E72D297353CC}">
              <c16:uniqueId val="{00000000-F94B-4617-9D37-825D7E95565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1.jpeg"/></Relationships>
</file>

<file path=ppt/diagrams/_rels/data2.xml.rels><?xml version="1.0" encoding="UTF-8" standalone="yes"?>
<Relationships xmlns="http://schemas.openxmlformats.org/package/2006/relationships"><Relationship Id="rId1" Type="http://schemas.openxmlformats.org/officeDocument/2006/relationships/image" Target="../media/image38.jpg"/></Relationships>
</file>

<file path=ppt/diagrams/_rels/data3.xml.rels><?xml version="1.0" encoding="UTF-8" standalone="yes"?>
<Relationships xmlns="http://schemas.openxmlformats.org/package/2006/relationships"><Relationship Id="rId1" Type="http://schemas.openxmlformats.org/officeDocument/2006/relationships/image" Target="../media/image4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8.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8.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24A45-CAF9-4101-8CCF-F53A3598FF66}" type="doc">
      <dgm:prSet loTypeId="urn:microsoft.com/office/officeart/2005/8/layout/hList7" loCatId="list" qsTypeId="urn:microsoft.com/office/officeart/2005/8/quickstyle/simple1" qsCatId="simple" csTypeId="urn:microsoft.com/office/officeart/2005/8/colors/accent6_2" csCatId="accent6" phldr="1"/>
      <dgm:spPr/>
    </dgm:pt>
    <dgm:pt modelId="{6928C54D-F027-44B0-A26D-1254BE7F4837}">
      <dgm:prSet phldrT="[文本]"/>
      <dgm:spPr/>
      <dgm:t>
        <a:bodyPr/>
        <a:lstStyle/>
        <a:p>
          <a:r>
            <a:rPr lang="zh-CN" dirty="0"/>
            <a:t>坚持山水林田湖草</a:t>
          </a:r>
          <a:endParaRPr lang="en-US" altLang="zh-CN" dirty="0"/>
        </a:p>
        <a:p>
          <a:r>
            <a:rPr lang="zh-CN" dirty="0"/>
            <a:t>系统治理</a:t>
          </a:r>
          <a:endParaRPr lang="zh-CN" altLang="en-US" dirty="0"/>
        </a:p>
      </dgm:t>
    </dgm:pt>
    <dgm:pt modelId="{FEC15650-681F-411A-B610-AFCAA8EC96E7}" type="parTrans" cxnId="{6E762608-FF60-4DF7-8D5D-AB236868C201}">
      <dgm:prSet/>
      <dgm:spPr/>
      <dgm:t>
        <a:bodyPr/>
        <a:lstStyle/>
        <a:p>
          <a:endParaRPr lang="zh-CN" altLang="en-US"/>
        </a:p>
      </dgm:t>
    </dgm:pt>
    <dgm:pt modelId="{3628714D-3D08-4E35-9EEC-855ED2D59256}" type="sibTrans" cxnId="{6E762608-FF60-4DF7-8D5D-AB236868C201}">
      <dgm:prSet/>
      <dgm:spPr/>
      <dgm:t>
        <a:bodyPr/>
        <a:lstStyle/>
        <a:p>
          <a:endParaRPr lang="zh-CN" altLang="en-US"/>
        </a:p>
      </dgm:t>
    </dgm:pt>
    <dgm:pt modelId="{FFA205CA-B0CF-4259-8338-A55F2B39D0BD}">
      <dgm:prSet phldrT="[文本]"/>
      <dgm:spPr/>
      <dgm:t>
        <a:bodyPr/>
        <a:lstStyle/>
        <a:p>
          <a:r>
            <a:rPr lang="zh-CN" dirty="0"/>
            <a:t>坚持多措并举</a:t>
          </a:r>
        </a:p>
        <a:p>
          <a:r>
            <a:rPr lang="zh-CN" dirty="0"/>
            <a:t>综合施策、协同发力</a:t>
          </a:r>
          <a:endParaRPr lang="zh-CN" altLang="en-US" dirty="0"/>
        </a:p>
      </dgm:t>
    </dgm:pt>
    <dgm:pt modelId="{7E990F9D-6900-4F2E-B1FF-352CAEB17194}" type="parTrans" cxnId="{D46312EF-F152-4E1B-885E-6C20FB996116}">
      <dgm:prSet/>
      <dgm:spPr/>
      <dgm:t>
        <a:bodyPr/>
        <a:lstStyle/>
        <a:p>
          <a:endParaRPr lang="zh-CN" altLang="en-US"/>
        </a:p>
      </dgm:t>
    </dgm:pt>
    <dgm:pt modelId="{611B08E1-0142-49EC-9F1E-B232BA293AFA}" type="sibTrans" cxnId="{D46312EF-F152-4E1B-885E-6C20FB996116}">
      <dgm:prSet/>
      <dgm:spPr/>
      <dgm:t>
        <a:bodyPr/>
        <a:lstStyle/>
        <a:p>
          <a:endParaRPr lang="zh-CN" altLang="en-US"/>
        </a:p>
      </dgm:t>
    </dgm:pt>
    <dgm:pt modelId="{DC05E81D-998C-4AA0-A5C0-117305EC140A}">
      <dgm:prSet phldrT="[文本]"/>
      <dgm:spPr/>
      <dgm:t>
        <a:bodyPr/>
        <a:lstStyle/>
        <a:p>
          <a:r>
            <a:rPr lang="zh-CN" dirty="0"/>
            <a:t>坚持科学部署、分类施策</a:t>
          </a:r>
          <a:r>
            <a:rPr lang="zh-CN" altLang="en-US" dirty="0"/>
            <a:t>，</a:t>
          </a:r>
          <a:r>
            <a:rPr lang="zh-CN" dirty="0"/>
            <a:t>全国“一盘棋”</a:t>
          </a:r>
          <a:endParaRPr lang="zh-CN" altLang="en-US" dirty="0"/>
        </a:p>
      </dgm:t>
    </dgm:pt>
    <dgm:pt modelId="{955C98CA-D172-4187-9BCD-39A301AA95A4}" type="parTrans" cxnId="{0513D697-A978-4975-B7C1-56A8F6D35635}">
      <dgm:prSet/>
      <dgm:spPr/>
      <dgm:t>
        <a:bodyPr/>
        <a:lstStyle/>
        <a:p>
          <a:endParaRPr lang="zh-CN" altLang="en-US"/>
        </a:p>
      </dgm:t>
    </dgm:pt>
    <dgm:pt modelId="{217F0881-63F0-4C40-8E2B-2ACF27E2A540}" type="sibTrans" cxnId="{0513D697-A978-4975-B7C1-56A8F6D35635}">
      <dgm:prSet/>
      <dgm:spPr/>
      <dgm:t>
        <a:bodyPr/>
        <a:lstStyle/>
        <a:p>
          <a:endParaRPr lang="zh-CN" altLang="en-US"/>
        </a:p>
      </dgm:t>
    </dgm:pt>
    <dgm:pt modelId="{98B38BFA-45AB-46EF-B86E-E6FBAC670B56}" type="pres">
      <dgm:prSet presAssocID="{BAE24A45-CAF9-4101-8CCF-F53A3598FF66}" presName="Name0" presStyleCnt="0">
        <dgm:presLayoutVars>
          <dgm:dir/>
          <dgm:resizeHandles val="exact"/>
        </dgm:presLayoutVars>
      </dgm:prSet>
      <dgm:spPr/>
    </dgm:pt>
    <dgm:pt modelId="{5405A6A6-C4A3-4B65-8A04-694E91CF303B}" type="pres">
      <dgm:prSet presAssocID="{BAE24A45-CAF9-4101-8CCF-F53A3598FF66}" presName="fgShape" presStyleLbl="fgShp" presStyleIdx="0" presStyleCnt="1"/>
      <dgm:spPr/>
    </dgm:pt>
    <dgm:pt modelId="{FE3BD65D-193C-4AB7-8C7F-47D4C76594D5}" type="pres">
      <dgm:prSet presAssocID="{BAE24A45-CAF9-4101-8CCF-F53A3598FF66}" presName="linComp" presStyleCnt="0"/>
      <dgm:spPr/>
    </dgm:pt>
    <dgm:pt modelId="{4917E8B4-809C-4DBA-985D-89BF2B280B84}" type="pres">
      <dgm:prSet presAssocID="{6928C54D-F027-44B0-A26D-1254BE7F4837}" presName="compNode" presStyleCnt="0"/>
      <dgm:spPr/>
    </dgm:pt>
    <dgm:pt modelId="{8B3BB06A-03D7-4001-95F5-BC21DC9241B7}" type="pres">
      <dgm:prSet presAssocID="{6928C54D-F027-44B0-A26D-1254BE7F4837}" presName="bkgdShape" presStyleLbl="node1" presStyleIdx="0" presStyleCnt="3"/>
      <dgm:spPr/>
    </dgm:pt>
    <dgm:pt modelId="{37111117-15D1-40FE-AE96-E3083BC6BB30}" type="pres">
      <dgm:prSet presAssocID="{6928C54D-F027-44B0-A26D-1254BE7F4837}" presName="nodeTx" presStyleLbl="node1" presStyleIdx="0" presStyleCnt="3">
        <dgm:presLayoutVars>
          <dgm:bulletEnabled val="1"/>
        </dgm:presLayoutVars>
      </dgm:prSet>
      <dgm:spPr/>
    </dgm:pt>
    <dgm:pt modelId="{F38FD0A2-64D8-4B84-B515-6092C53EF52F}" type="pres">
      <dgm:prSet presAssocID="{6928C54D-F027-44B0-A26D-1254BE7F4837}" presName="invisiNode" presStyleLbl="node1" presStyleIdx="0" presStyleCnt="3"/>
      <dgm:spPr/>
    </dgm:pt>
    <dgm:pt modelId="{A0304D60-C89A-462E-B76C-19D0D3DFC070}" type="pres">
      <dgm:prSet presAssocID="{6928C54D-F027-44B0-A26D-1254BE7F483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3BA63880-DA23-4288-9EC1-3CA67C1E684B}" type="pres">
      <dgm:prSet presAssocID="{3628714D-3D08-4E35-9EEC-855ED2D59256}" presName="sibTrans" presStyleLbl="sibTrans2D1" presStyleIdx="0" presStyleCnt="0"/>
      <dgm:spPr/>
    </dgm:pt>
    <dgm:pt modelId="{2E2F2882-A4AB-4C5F-9A06-88A1D35CF188}" type="pres">
      <dgm:prSet presAssocID="{FFA205CA-B0CF-4259-8338-A55F2B39D0BD}" presName="compNode" presStyleCnt="0"/>
      <dgm:spPr/>
    </dgm:pt>
    <dgm:pt modelId="{8BB165D2-B516-4048-8AF9-7E770213CF92}" type="pres">
      <dgm:prSet presAssocID="{FFA205CA-B0CF-4259-8338-A55F2B39D0BD}" presName="bkgdShape" presStyleLbl="node1" presStyleIdx="1" presStyleCnt="3"/>
      <dgm:spPr/>
    </dgm:pt>
    <dgm:pt modelId="{52FC54A1-3516-4B26-95D4-4ED965AF13D4}" type="pres">
      <dgm:prSet presAssocID="{FFA205CA-B0CF-4259-8338-A55F2B39D0BD}" presName="nodeTx" presStyleLbl="node1" presStyleIdx="1" presStyleCnt="3">
        <dgm:presLayoutVars>
          <dgm:bulletEnabled val="1"/>
        </dgm:presLayoutVars>
      </dgm:prSet>
      <dgm:spPr/>
    </dgm:pt>
    <dgm:pt modelId="{0BA72D4B-EAF9-4E2F-98E0-D478BC6DA558}" type="pres">
      <dgm:prSet presAssocID="{FFA205CA-B0CF-4259-8338-A55F2B39D0BD}" presName="invisiNode" presStyleLbl="node1" presStyleIdx="1" presStyleCnt="3"/>
      <dgm:spPr/>
    </dgm:pt>
    <dgm:pt modelId="{1272157F-C001-48D6-AA92-87B552C0527D}" type="pres">
      <dgm:prSet presAssocID="{FFA205CA-B0CF-4259-8338-A55F2B39D0BD}" presName="imagNode"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F14CA274-9E9F-42F0-B9E8-9A2327210624}" type="pres">
      <dgm:prSet presAssocID="{611B08E1-0142-49EC-9F1E-B232BA293AFA}" presName="sibTrans" presStyleLbl="sibTrans2D1" presStyleIdx="0" presStyleCnt="0"/>
      <dgm:spPr/>
    </dgm:pt>
    <dgm:pt modelId="{34C7E62B-AA39-4E04-BAC1-3C78BE03C022}" type="pres">
      <dgm:prSet presAssocID="{DC05E81D-998C-4AA0-A5C0-117305EC140A}" presName="compNode" presStyleCnt="0"/>
      <dgm:spPr/>
    </dgm:pt>
    <dgm:pt modelId="{12B5889F-0A50-4DAA-B6E1-63D0851734EE}" type="pres">
      <dgm:prSet presAssocID="{DC05E81D-998C-4AA0-A5C0-117305EC140A}" presName="bkgdShape" presStyleLbl="node1" presStyleIdx="2" presStyleCnt="3" custScaleX="95316"/>
      <dgm:spPr/>
    </dgm:pt>
    <dgm:pt modelId="{297A20CA-EF51-43C1-BA46-F55B1FFC4CB7}" type="pres">
      <dgm:prSet presAssocID="{DC05E81D-998C-4AA0-A5C0-117305EC140A}" presName="nodeTx" presStyleLbl="node1" presStyleIdx="2" presStyleCnt="3">
        <dgm:presLayoutVars>
          <dgm:bulletEnabled val="1"/>
        </dgm:presLayoutVars>
      </dgm:prSet>
      <dgm:spPr/>
    </dgm:pt>
    <dgm:pt modelId="{4BAC8686-38FE-4C07-A219-373AB3DAB2E3}" type="pres">
      <dgm:prSet presAssocID="{DC05E81D-998C-4AA0-A5C0-117305EC140A}" presName="invisiNode" presStyleLbl="node1" presStyleIdx="2" presStyleCnt="3"/>
      <dgm:spPr/>
    </dgm:pt>
    <dgm:pt modelId="{C1EDC7C2-8F45-48FF-9DD3-6A588169895C}" type="pres">
      <dgm:prSet presAssocID="{DC05E81D-998C-4AA0-A5C0-117305EC140A}" presName="imagNode"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Lst>
  <dgm:cxnLst>
    <dgm:cxn modelId="{6E762608-FF60-4DF7-8D5D-AB236868C201}" srcId="{BAE24A45-CAF9-4101-8CCF-F53A3598FF66}" destId="{6928C54D-F027-44B0-A26D-1254BE7F4837}" srcOrd="0" destOrd="0" parTransId="{FEC15650-681F-411A-B610-AFCAA8EC96E7}" sibTransId="{3628714D-3D08-4E35-9EEC-855ED2D59256}"/>
    <dgm:cxn modelId="{160DEE3A-A5CC-4DB0-9B6F-17CF2EBBB77F}" type="presOf" srcId="{DC05E81D-998C-4AA0-A5C0-117305EC140A}" destId="{297A20CA-EF51-43C1-BA46-F55B1FFC4CB7}" srcOrd="1" destOrd="0" presId="urn:microsoft.com/office/officeart/2005/8/layout/hList7"/>
    <dgm:cxn modelId="{6F1B455D-8214-4FFA-8D1E-94AE510D6F63}" type="presOf" srcId="{BAE24A45-CAF9-4101-8CCF-F53A3598FF66}" destId="{98B38BFA-45AB-46EF-B86E-E6FBAC670B56}" srcOrd="0" destOrd="0" presId="urn:microsoft.com/office/officeart/2005/8/layout/hList7"/>
    <dgm:cxn modelId="{EEBAAA60-831D-465E-BC54-7D72FD1DE1F0}" type="presOf" srcId="{DC05E81D-998C-4AA0-A5C0-117305EC140A}" destId="{12B5889F-0A50-4DAA-B6E1-63D0851734EE}" srcOrd="0" destOrd="0" presId="urn:microsoft.com/office/officeart/2005/8/layout/hList7"/>
    <dgm:cxn modelId="{16D15153-4B36-4434-8F15-0EB7C32616AE}" type="presOf" srcId="{FFA205CA-B0CF-4259-8338-A55F2B39D0BD}" destId="{8BB165D2-B516-4048-8AF9-7E770213CF92}" srcOrd="0" destOrd="0" presId="urn:microsoft.com/office/officeart/2005/8/layout/hList7"/>
    <dgm:cxn modelId="{F2F66C77-1F64-4356-A447-E4B3E7E92216}" type="presOf" srcId="{FFA205CA-B0CF-4259-8338-A55F2B39D0BD}" destId="{52FC54A1-3516-4B26-95D4-4ED965AF13D4}" srcOrd="1" destOrd="0" presId="urn:microsoft.com/office/officeart/2005/8/layout/hList7"/>
    <dgm:cxn modelId="{98FAD17B-E808-4800-AD54-53CF44CD5988}" type="presOf" srcId="{611B08E1-0142-49EC-9F1E-B232BA293AFA}" destId="{F14CA274-9E9F-42F0-B9E8-9A2327210624}" srcOrd="0" destOrd="0" presId="urn:microsoft.com/office/officeart/2005/8/layout/hList7"/>
    <dgm:cxn modelId="{0513D697-A978-4975-B7C1-56A8F6D35635}" srcId="{BAE24A45-CAF9-4101-8CCF-F53A3598FF66}" destId="{DC05E81D-998C-4AA0-A5C0-117305EC140A}" srcOrd="2" destOrd="0" parTransId="{955C98CA-D172-4187-9BCD-39A301AA95A4}" sibTransId="{217F0881-63F0-4C40-8E2B-2ACF27E2A540}"/>
    <dgm:cxn modelId="{04BDA6A0-AEA3-4D33-866E-7B79ED840FAD}" type="presOf" srcId="{3628714D-3D08-4E35-9EEC-855ED2D59256}" destId="{3BA63880-DA23-4288-9EC1-3CA67C1E684B}" srcOrd="0" destOrd="0" presId="urn:microsoft.com/office/officeart/2005/8/layout/hList7"/>
    <dgm:cxn modelId="{9AD0C4A8-B528-41DA-94ED-0C43F365F25D}" type="presOf" srcId="{6928C54D-F027-44B0-A26D-1254BE7F4837}" destId="{8B3BB06A-03D7-4001-95F5-BC21DC9241B7}" srcOrd="0" destOrd="0" presId="urn:microsoft.com/office/officeart/2005/8/layout/hList7"/>
    <dgm:cxn modelId="{60B4EEBA-38DC-4992-8E01-996D7F3BA82E}" type="presOf" srcId="{6928C54D-F027-44B0-A26D-1254BE7F4837}" destId="{37111117-15D1-40FE-AE96-E3083BC6BB30}" srcOrd="1" destOrd="0" presId="urn:microsoft.com/office/officeart/2005/8/layout/hList7"/>
    <dgm:cxn modelId="{D46312EF-F152-4E1B-885E-6C20FB996116}" srcId="{BAE24A45-CAF9-4101-8CCF-F53A3598FF66}" destId="{FFA205CA-B0CF-4259-8338-A55F2B39D0BD}" srcOrd="1" destOrd="0" parTransId="{7E990F9D-6900-4F2E-B1FF-352CAEB17194}" sibTransId="{611B08E1-0142-49EC-9F1E-B232BA293AFA}"/>
    <dgm:cxn modelId="{A72A276E-0062-422A-8D13-1CF67D4C90FB}" type="presParOf" srcId="{98B38BFA-45AB-46EF-B86E-E6FBAC670B56}" destId="{5405A6A6-C4A3-4B65-8A04-694E91CF303B}" srcOrd="0" destOrd="0" presId="urn:microsoft.com/office/officeart/2005/8/layout/hList7"/>
    <dgm:cxn modelId="{3FF4B4CD-1178-4363-958F-06A6A1115BE4}" type="presParOf" srcId="{98B38BFA-45AB-46EF-B86E-E6FBAC670B56}" destId="{FE3BD65D-193C-4AB7-8C7F-47D4C76594D5}" srcOrd="1" destOrd="0" presId="urn:microsoft.com/office/officeart/2005/8/layout/hList7"/>
    <dgm:cxn modelId="{95740937-6EB3-482A-90BD-1CB4621757DF}" type="presParOf" srcId="{FE3BD65D-193C-4AB7-8C7F-47D4C76594D5}" destId="{4917E8B4-809C-4DBA-985D-89BF2B280B84}" srcOrd="0" destOrd="0" presId="urn:microsoft.com/office/officeart/2005/8/layout/hList7"/>
    <dgm:cxn modelId="{C12CC33C-2736-4F79-A9CE-597D07726E7C}" type="presParOf" srcId="{4917E8B4-809C-4DBA-985D-89BF2B280B84}" destId="{8B3BB06A-03D7-4001-95F5-BC21DC9241B7}" srcOrd="0" destOrd="0" presId="urn:microsoft.com/office/officeart/2005/8/layout/hList7"/>
    <dgm:cxn modelId="{6406AF62-8E0D-457C-BCD1-FC819061D5DD}" type="presParOf" srcId="{4917E8B4-809C-4DBA-985D-89BF2B280B84}" destId="{37111117-15D1-40FE-AE96-E3083BC6BB30}" srcOrd="1" destOrd="0" presId="urn:microsoft.com/office/officeart/2005/8/layout/hList7"/>
    <dgm:cxn modelId="{5C6F67AF-5CD0-4B2C-8C5B-DEC62E61521F}" type="presParOf" srcId="{4917E8B4-809C-4DBA-985D-89BF2B280B84}" destId="{F38FD0A2-64D8-4B84-B515-6092C53EF52F}" srcOrd="2" destOrd="0" presId="urn:microsoft.com/office/officeart/2005/8/layout/hList7"/>
    <dgm:cxn modelId="{5B830D15-6F88-4D0B-964E-026AF564069B}" type="presParOf" srcId="{4917E8B4-809C-4DBA-985D-89BF2B280B84}" destId="{A0304D60-C89A-462E-B76C-19D0D3DFC070}" srcOrd="3" destOrd="0" presId="urn:microsoft.com/office/officeart/2005/8/layout/hList7"/>
    <dgm:cxn modelId="{78FD5326-2EF5-4F9B-9247-BD1744FC78D1}" type="presParOf" srcId="{FE3BD65D-193C-4AB7-8C7F-47D4C76594D5}" destId="{3BA63880-DA23-4288-9EC1-3CA67C1E684B}" srcOrd="1" destOrd="0" presId="urn:microsoft.com/office/officeart/2005/8/layout/hList7"/>
    <dgm:cxn modelId="{8343377A-7390-43D1-9DA1-559A7286B3B4}" type="presParOf" srcId="{FE3BD65D-193C-4AB7-8C7F-47D4C76594D5}" destId="{2E2F2882-A4AB-4C5F-9A06-88A1D35CF188}" srcOrd="2" destOrd="0" presId="urn:microsoft.com/office/officeart/2005/8/layout/hList7"/>
    <dgm:cxn modelId="{05AFE132-594C-4122-B00D-16D9A17B9499}" type="presParOf" srcId="{2E2F2882-A4AB-4C5F-9A06-88A1D35CF188}" destId="{8BB165D2-B516-4048-8AF9-7E770213CF92}" srcOrd="0" destOrd="0" presId="urn:microsoft.com/office/officeart/2005/8/layout/hList7"/>
    <dgm:cxn modelId="{F7883E2B-210F-41FE-92B2-DA5FCDDE029F}" type="presParOf" srcId="{2E2F2882-A4AB-4C5F-9A06-88A1D35CF188}" destId="{52FC54A1-3516-4B26-95D4-4ED965AF13D4}" srcOrd="1" destOrd="0" presId="urn:microsoft.com/office/officeart/2005/8/layout/hList7"/>
    <dgm:cxn modelId="{3A208E23-3B55-4702-9762-E27236E6DC3C}" type="presParOf" srcId="{2E2F2882-A4AB-4C5F-9A06-88A1D35CF188}" destId="{0BA72D4B-EAF9-4E2F-98E0-D478BC6DA558}" srcOrd="2" destOrd="0" presId="urn:microsoft.com/office/officeart/2005/8/layout/hList7"/>
    <dgm:cxn modelId="{0EE5E6E8-8C03-4E71-9542-073F1CEFFF8C}" type="presParOf" srcId="{2E2F2882-A4AB-4C5F-9A06-88A1D35CF188}" destId="{1272157F-C001-48D6-AA92-87B552C0527D}" srcOrd="3" destOrd="0" presId="urn:microsoft.com/office/officeart/2005/8/layout/hList7"/>
    <dgm:cxn modelId="{26C1BACA-88C2-492A-B267-55198884A49C}" type="presParOf" srcId="{FE3BD65D-193C-4AB7-8C7F-47D4C76594D5}" destId="{F14CA274-9E9F-42F0-B9E8-9A2327210624}" srcOrd="3" destOrd="0" presId="urn:microsoft.com/office/officeart/2005/8/layout/hList7"/>
    <dgm:cxn modelId="{ADC35BAB-FC18-498F-B5E0-C263C2147D4A}" type="presParOf" srcId="{FE3BD65D-193C-4AB7-8C7F-47D4C76594D5}" destId="{34C7E62B-AA39-4E04-BAC1-3C78BE03C022}" srcOrd="4" destOrd="0" presId="urn:microsoft.com/office/officeart/2005/8/layout/hList7"/>
    <dgm:cxn modelId="{D417CF0A-1BC5-414C-A5BA-F8D92074318D}" type="presParOf" srcId="{34C7E62B-AA39-4E04-BAC1-3C78BE03C022}" destId="{12B5889F-0A50-4DAA-B6E1-63D0851734EE}" srcOrd="0" destOrd="0" presId="urn:microsoft.com/office/officeart/2005/8/layout/hList7"/>
    <dgm:cxn modelId="{5888F113-CB43-417C-B032-DBFEDEF4B453}" type="presParOf" srcId="{34C7E62B-AA39-4E04-BAC1-3C78BE03C022}" destId="{297A20CA-EF51-43C1-BA46-F55B1FFC4CB7}" srcOrd="1" destOrd="0" presId="urn:microsoft.com/office/officeart/2005/8/layout/hList7"/>
    <dgm:cxn modelId="{6CA0A6DC-3228-4A83-963D-25CABA394F31}" type="presParOf" srcId="{34C7E62B-AA39-4E04-BAC1-3C78BE03C022}" destId="{4BAC8686-38FE-4C07-A219-373AB3DAB2E3}" srcOrd="2" destOrd="0" presId="urn:microsoft.com/office/officeart/2005/8/layout/hList7"/>
    <dgm:cxn modelId="{9D41809D-D0C3-4E88-A6F6-D7C491C8A611}" type="presParOf" srcId="{34C7E62B-AA39-4E04-BAC1-3C78BE03C022}" destId="{C1EDC7C2-8F45-48FF-9DD3-6A588169895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5BE07-A4A9-41A2-88E3-5C3A68A25013}" type="doc">
      <dgm:prSet loTypeId="urn:microsoft.com/office/officeart/2005/8/layout/pList2" loCatId="picture" qsTypeId="urn:microsoft.com/office/officeart/2005/8/quickstyle/simple1" qsCatId="simple" csTypeId="urn:microsoft.com/office/officeart/2005/8/colors/accent6_2" csCatId="accent6" phldr="1"/>
      <dgm:spPr/>
    </dgm:pt>
    <dgm:pt modelId="{0BB8746F-B0BC-451A-9726-C5C45E08167B}">
      <dgm:prSet phldrT="[文本]"/>
      <dgm:spPr/>
      <dgm:t>
        <a:bodyPr/>
        <a:lstStyle/>
        <a:p>
          <a:r>
            <a:rPr lang="zh-CN" altLang="en-US" dirty="0"/>
            <a:t>深入研究天然林保护工程到期后的政策措施</a:t>
          </a:r>
        </a:p>
      </dgm:t>
    </dgm:pt>
    <dgm:pt modelId="{7B9C37AB-AA96-4362-A368-C9A51B963D65}" type="parTrans" cxnId="{660575A8-0992-4C08-BE33-296BA93204CE}">
      <dgm:prSet/>
      <dgm:spPr/>
      <dgm:t>
        <a:bodyPr/>
        <a:lstStyle/>
        <a:p>
          <a:endParaRPr lang="zh-CN" altLang="en-US"/>
        </a:p>
      </dgm:t>
    </dgm:pt>
    <dgm:pt modelId="{BB90AE91-C230-4E33-9FE4-5FBDFA9FE7DA}" type="sibTrans" cxnId="{660575A8-0992-4C08-BE33-296BA93204CE}">
      <dgm:prSet/>
      <dgm:spPr/>
      <dgm:t>
        <a:bodyPr/>
        <a:lstStyle/>
        <a:p>
          <a:endParaRPr lang="zh-CN" altLang="en-US"/>
        </a:p>
      </dgm:t>
    </dgm:pt>
    <dgm:pt modelId="{D1973004-5257-461D-9A3A-EE3AB1764F66}">
      <dgm:prSet phldrT="[文本]"/>
      <dgm:spPr/>
      <dgm:t>
        <a:bodyPr/>
        <a:lstStyle/>
        <a:p>
          <a:r>
            <a:rPr lang="zh-CN" dirty="0"/>
            <a:t>抓好湿地保护修复、防沙治沙等工程建设，开展精准治沙重点县建设</a:t>
          </a:r>
          <a:endParaRPr lang="zh-CN" altLang="en-US" dirty="0"/>
        </a:p>
      </dgm:t>
    </dgm:pt>
    <dgm:pt modelId="{F68726AE-51F6-458C-AA21-3A41EA67B57C}" type="parTrans" cxnId="{0AFFB94F-6BE6-4679-A770-458E668D57BF}">
      <dgm:prSet/>
      <dgm:spPr/>
      <dgm:t>
        <a:bodyPr/>
        <a:lstStyle/>
        <a:p>
          <a:endParaRPr lang="zh-CN" altLang="en-US"/>
        </a:p>
      </dgm:t>
    </dgm:pt>
    <dgm:pt modelId="{53DB4282-2016-439F-B993-535AA4B05D94}" type="sibTrans" cxnId="{0AFFB94F-6BE6-4679-A770-458E668D57BF}">
      <dgm:prSet/>
      <dgm:spPr/>
      <dgm:t>
        <a:bodyPr/>
        <a:lstStyle/>
        <a:p>
          <a:endParaRPr lang="zh-CN" altLang="en-US"/>
        </a:p>
      </dgm:t>
    </dgm:pt>
    <dgm:pt modelId="{B8301F65-10E9-494D-A9DC-90F8D07533C5}">
      <dgm:prSet phldrT="[文本]"/>
      <dgm:spPr/>
      <dgm:t>
        <a:bodyPr/>
        <a:lstStyle/>
        <a:p>
          <a:r>
            <a:rPr lang="zh-CN" dirty="0"/>
            <a:t>积极推进乡村绿化美化，切实加强森林经营，着力提高森林质量和生态功能</a:t>
          </a:r>
          <a:endParaRPr lang="zh-CN" altLang="en-US" dirty="0"/>
        </a:p>
      </dgm:t>
    </dgm:pt>
    <dgm:pt modelId="{778D9531-0832-4226-B090-C381F908ADB2}" type="parTrans" cxnId="{C1779A40-D028-4B8B-AA28-5FB1A5F077C3}">
      <dgm:prSet/>
      <dgm:spPr/>
      <dgm:t>
        <a:bodyPr/>
        <a:lstStyle/>
        <a:p>
          <a:endParaRPr lang="zh-CN" altLang="en-US"/>
        </a:p>
      </dgm:t>
    </dgm:pt>
    <dgm:pt modelId="{348991D5-B5EA-403F-9255-C5CB9341F59D}" type="sibTrans" cxnId="{C1779A40-D028-4B8B-AA28-5FB1A5F077C3}">
      <dgm:prSet/>
      <dgm:spPr/>
      <dgm:t>
        <a:bodyPr/>
        <a:lstStyle/>
        <a:p>
          <a:endParaRPr lang="zh-CN" altLang="en-US"/>
        </a:p>
      </dgm:t>
    </dgm:pt>
    <dgm:pt modelId="{1AD21E0D-446B-4A14-B6E6-DD305C844075}">
      <dgm:prSet/>
      <dgm:spPr/>
      <dgm:t>
        <a:bodyPr/>
        <a:lstStyle/>
        <a:p>
          <a:r>
            <a:rPr lang="zh-CN" altLang="en-US" dirty="0"/>
            <a:t>继续实施退耕还林还草还湿，扩大退耕规模</a:t>
          </a:r>
        </a:p>
      </dgm:t>
    </dgm:pt>
    <dgm:pt modelId="{994571CA-B73B-46D1-8093-7D739E6F5A5E}" type="parTrans" cxnId="{F1476439-6306-465E-B601-D11596A972F0}">
      <dgm:prSet/>
      <dgm:spPr/>
      <dgm:t>
        <a:bodyPr/>
        <a:lstStyle/>
        <a:p>
          <a:endParaRPr lang="zh-CN" altLang="en-US"/>
        </a:p>
      </dgm:t>
    </dgm:pt>
    <dgm:pt modelId="{166AD185-F771-4F58-8351-0678ED79269C}" type="sibTrans" cxnId="{F1476439-6306-465E-B601-D11596A972F0}">
      <dgm:prSet/>
      <dgm:spPr/>
      <dgm:t>
        <a:bodyPr/>
        <a:lstStyle/>
        <a:p>
          <a:endParaRPr lang="zh-CN" altLang="en-US"/>
        </a:p>
      </dgm:t>
    </dgm:pt>
    <dgm:pt modelId="{4618D0BC-5490-48F3-9883-3329DA6C4BD3}">
      <dgm:prSet/>
      <dgm:spPr/>
      <dgm:t>
        <a:bodyPr/>
        <a:lstStyle/>
        <a:p>
          <a:r>
            <a:rPr lang="zh-CN" altLang="en-US" dirty="0"/>
            <a:t>加强三北等防护林体系建设，加大退化防护林修复力度</a:t>
          </a:r>
        </a:p>
      </dgm:t>
    </dgm:pt>
    <dgm:pt modelId="{70BFE56E-1F20-4133-A4D7-7251CED29DF3}" type="parTrans" cxnId="{19E8C6BB-4601-40AE-95D4-B113BA3D6250}">
      <dgm:prSet/>
      <dgm:spPr/>
      <dgm:t>
        <a:bodyPr/>
        <a:lstStyle/>
        <a:p>
          <a:endParaRPr lang="zh-CN" altLang="en-US"/>
        </a:p>
      </dgm:t>
    </dgm:pt>
    <dgm:pt modelId="{5AD95C80-481C-439D-A832-64F00F62C22F}" type="sibTrans" cxnId="{19E8C6BB-4601-40AE-95D4-B113BA3D6250}">
      <dgm:prSet/>
      <dgm:spPr/>
      <dgm:t>
        <a:bodyPr/>
        <a:lstStyle/>
        <a:p>
          <a:endParaRPr lang="zh-CN" altLang="en-US"/>
        </a:p>
      </dgm:t>
    </dgm:pt>
    <dgm:pt modelId="{B9567797-BEA3-4F89-A29C-FE4C2D354672}">
      <dgm:prSet/>
      <dgm:spPr/>
      <dgm:t>
        <a:bodyPr/>
        <a:lstStyle/>
        <a:p>
          <a:r>
            <a:rPr lang="zh-CN" altLang="en-US" dirty="0"/>
            <a:t>新建一批国家储备林基地，推进规模化林场建设试点</a:t>
          </a:r>
        </a:p>
      </dgm:t>
    </dgm:pt>
    <dgm:pt modelId="{3F896CAC-C2E4-4CF7-A1B8-9D90CD7A4DE3}" type="parTrans" cxnId="{914CE95C-3244-4D9D-8FC5-2C4E7E87B81F}">
      <dgm:prSet/>
      <dgm:spPr/>
      <dgm:t>
        <a:bodyPr/>
        <a:lstStyle/>
        <a:p>
          <a:endParaRPr lang="zh-CN" altLang="en-US"/>
        </a:p>
      </dgm:t>
    </dgm:pt>
    <dgm:pt modelId="{A36DBD01-A4F5-490E-A3C2-EB42D58B7868}" type="sibTrans" cxnId="{914CE95C-3244-4D9D-8FC5-2C4E7E87B81F}">
      <dgm:prSet/>
      <dgm:spPr/>
      <dgm:t>
        <a:bodyPr/>
        <a:lstStyle/>
        <a:p>
          <a:endParaRPr lang="zh-CN" altLang="en-US"/>
        </a:p>
      </dgm:t>
    </dgm:pt>
    <dgm:pt modelId="{4538B440-F05C-481A-9375-8F8FD4DB749E}">
      <dgm:prSet/>
      <dgm:spPr/>
      <dgm:t>
        <a:bodyPr/>
        <a:lstStyle/>
        <a:p>
          <a:r>
            <a:rPr lang="zh-CN" dirty="0"/>
            <a:t>实施好退牧还草工程，开展人工种草修复试点</a:t>
          </a:r>
          <a:endParaRPr lang="zh-CN" altLang="en-US" dirty="0"/>
        </a:p>
      </dgm:t>
    </dgm:pt>
    <dgm:pt modelId="{932EB714-D47D-4E3F-BC4B-C727E9B5E1A7}" type="parTrans" cxnId="{467F09C0-6A72-4861-B7ED-F3802DF7550F}">
      <dgm:prSet/>
      <dgm:spPr/>
      <dgm:t>
        <a:bodyPr/>
        <a:lstStyle/>
        <a:p>
          <a:endParaRPr lang="zh-CN" altLang="en-US"/>
        </a:p>
      </dgm:t>
    </dgm:pt>
    <dgm:pt modelId="{3B5A22F6-B56A-4F05-9DBE-BF4F5C22917D}" type="sibTrans" cxnId="{467F09C0-6A72-4861-B7ED-F3802DF7550F}">
      <dgm:prSet/>
      <dgm:spPr/>
      <dgm:t>
        <a:bodyPr/>
        <a:lstStyle/>
        <a:p>
          <a:endParaRPr lang="zh-CN" altLang="en-US"/>
        </a:p>
      </dgm:t>
    </dgm:pt>
    <dgm:pt modelId="{82E5943F-6A9F-4183-B0C6-516F13DF41A9}" type="pres">
      <dgm:prSet presAssocID="{9715BE07-A4A9-41A2-88E3-5C3A68A25013}" presName="Name0" presStyleCnt="0">
        <dgm:presLayoutVars>
          <dgm:dir/>
          <dgm:resizeHandles val="exact"/>
        </dgm:presLayoutVars>
      </dgm:prSet>
      <dgm:spPr/>
    </dgm:pt>
    <dgm:pt modelId="{406B39C9-9D49-4586-84EA-D3235298E2BF}" type="pres">
      <dgm:prSet presAssocID="{9715BE07-A4A9-41A2-88E3-5C3A68A25013}" presName="bkgdShp" presStyleLbl="alignAccFollowNode1" presStyleIdx="0" presStyleCnt="1"/>
      <dgm:spPr/>
    </dgm:pt>
    <dgm:pt modelId="{C4EAFA29-95F1-4EF9-9BFB-0105CF161FE7}" type="pres">
      <dgm:prSet presAssocID="{9715BE07-A4A9-41A2-88E3-5C3A68A25013}" presName="linComp" presStyleCnt="0"/>
      <dgm:spPr/>
    </dgm:pt>
    <dgm:pt modelId="{7EDC1950-529C-452C-8DF8-0FB42D78C490}" type="pres">
      <dgm:prSet presAssocID="{0BB8746F-B0BC-451A-9726-C5C45E08167B}" presName="compNode" presStyleCnt="0"/>
      <dgm:spPr/>
    </dgm:pt>
    <dgm:pt modelId="{28577703-71B2-4327-836A-6D8067ABA2F4}" type="pres">
      <dgm:prSet presAssocID="{0BB8746F-B0BC-451A-9726-C5C45E08167B}" presName="node" presStyleLbl="node1" presStyleIdx="0" presStyleCnt="7">
        <dgm:presLayoutVars>
          <dgm:bulletEnabled val="1"/>
        </dgm:presLayoutVars>
      </dgm:prSet>
      <dgm:spPr/>
    </dgm:pt>
    <dgm:pt modelId="{2A202805-A329-4507-87F1-6917AC96B6BB}" type="pres">
      <dgm:prSet presAssocID="{0BB8746F-B0BC-451A-9726-C5C45E08167B}" presName="invisiNode" presStyleLbl="node1" presStyleIdx="0" presStyleCnt="7"/>
      <dgm:spPr/>
    </dgm:pt>
    <dgm:pt modelId="{08B718E6-FC0C-457E-86CD-0D6D8EA97515}" type="pres">
      <dgm:prSet presAssocID="{0BB8746F-B0BC-451A-9726-C5C45E08167B}"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98FFF7FD-1FDC-4249-81A7-452AE0C35F86}" type="pres">
      <dgm:prSet presAssocID="{BB90AE91-C230-4E33-9FE4-5FBDFA9FE7DA}" presName="sibTrans" presStyleLbl="sibTrans2D1" presStyleIdx="0" presStyleCnt="0"/>
      <dgm:spPr/>
    </dgm:pt>
    <dgm:pt modelId="{B8AF9934-99C2-4B98-8200-319D7C1F43C8}" type="pres">
      <dgm:prSet presAssocID="{1AD21E0D-446B-4A14-B6E6-DD305C844075}" presName="compNode" presStyleCnt="0"/>
      <dgm:spPr/>
    </dgm:pt>
    <dgm:pt modelId="{60B22B75-13C9-4783-8A7D-F994BC6B30A3}" type="pres">
      <dgm:prSet presAssocID="{1AD21E0D-446B-4A14-B6E6-DD305C844075}" presName="node" presStyleLbl="node1" presStyleIdx="1" presStyleCnt="7">
        <dgm:presLayoutVars>
          <dgm:bulletEnabled val="1"/>
        </dgm:presLayoutVars>
      </dgm:prSet>
      <dgm:spPr/>
    </dgm:pt>
    <dgm:pt modelId="{1D0AD3E8-ADA4-42E4-A7E4-D2CF8F948D18}" type="pres">
      <dgm:prSet presAssocID="{1AD21E0D-446B-4A14-B6E6-DD305C844075}" presName="invisiNode" presStyleLbl="node1" presStyleIdx="1" presStyleCnt="7"/>
      <dgm:spPr/>
    </dgm:pt>
    <dgm:pt modelId="{780DE0B3-F4AA-4132-98DA-A6EB533DA97A}" type="pres">
      <dgm:prSet presAssocID="{1AD21E0D-446B-4A14-B6E6-DD305C844075}" presName="imagNode" presStyleLbl="fgImgPlace1" presStyleIdx="1"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7A5A469E-C02E-49DD-93D6-0F9E08602013}" type="pres">
      <dgm:prSet presAssocID="{166AD185-F771-4F58-8351-0678ED79269C}" presName="sibTrans" presStyleLbl="sibTrans2D1" presStyleIdx="0" presStyleCnt="0"/>
      <dgm:spPr/>
    </dgm:pt>
    <dgm:pt modelId="{1460DB76-5568-4B65-A3A7-676B7D6A1BCF}" type="pres">
      <dgm:prSet presAssocID="{4618D0BC-5490-48F3-9883-3329DA6C4BD3}" presName="compNode" presStyleCnt="0"/>
      <dgm:spPr/>
    </dgm:pt>
    <dgm:pt modelId="{46C67E68-2452-4FF0-AB74-B7DEAE4F6575}" type="pres">
      <dgm:prSet presAssocID="{4618D0BC-5490-48F3-9883-3329DA6C4BD3}" presName="node" presStyleLbl="node1" presStyleIdx="2" presStyleCnt="7">
        <dgm:presLayoutVars>
          <dgm:bulletEnabled val="1"/>
        </dgm:presLayoutVars>
      </dgm:prSet>
      <dgm:spPr/>
    </dgm:pt>
    <dgm:pt modelId="{CF1A2E4D-0C50-4A1A-B1B4-08C6014F67C4}" type="pres">
      <dgm:prSet presAssocID="{4618D0BC-5490-48F3-9883-3329DA6C4BD3}" presName="invisiNode" presStyleLbl="node1" presStyleIdx="2" presStyleCnt="7"/>
      <dgm:spPr/>
    </dgm:pt>
    <dgm:pt modelId="{2FBC0F6D-1A0C-4258-B802-5B671EF57EEF}" type="pres">
      <dgm:prSet presAssocID="{4618D0BC-5490-48F3-9883-3329DA6C4BD3}" presName="imagNode" presStyleLbl="fgImgPlace1" presStyleIdx="2"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AA852AF2-B4F3-4E5B-B152-86CB388A9103}" type="pres">
      <dgm:prSet presAssocID="{5AD95C80-481C-439D-A832-64F00F62C22F}" presName="sibTrans" presStyleLbl="sibTrans2D1" presStyleIdx="0" presStyleCnt="0"/>
      <dgm:spPr/>
    </dgm:pt>
    <dgm:pt modelId="{E24F2DA2-5848-4C85-9EB7-3F18BE145FDC}" type="pres">
      <dgm:prSet presAssocID="{B9567797-BEA3-4F89-A29C-FE4C2D354672}" presName="compNode" presStyleCnt="0"/>
      <dgm:spPr/>
    </dgm:pt>
    <dgm:pt modelId="{B5A7AF32-EE6D-48E3-AB1C-1FF5395A5286}" type="pres">
      <dgm:prSet presAssocID="{B9567797-BEA3-4F89-A29C-FE4C2D354672}" presName="node" presStyleLbl="node1" presStyleIdx="3" presStyleCnt="7">
        <dgm:presLayoutVars>
          <dgm:bulletEnabled val="1"/>
        </dgm:presLayoutVars>
      </dgm:prSet>
      <dgm:spPr/>
    </dgm:pt>
    <dgm:pt modelId="{C1C19271-CCCB-453B-B571-578E15BD952B}" type="pres">
      <dgm:prSet presAssocID="{B9567797-BEA3-4F89-A29C-FE4C2D354672}" presName="invisiNode" presStyleLbl="node1" presStyleIdx="3" presStyleCnt="7"/>
      <dgm:spPr/>
    </dgm:pt>
    <dgm:pt modelId="{0F3CFB93-1EFE-40FB-A320-0E5D84AF9BD6}" type="pres">
      <dgm:prSet presAssocID="{B9567797-BEA3-4F89-A29C-FE4C2D354672}" presName="imagNode" presStyleLbl="fgImgPlace1" presStyleIdx="3"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F1ED0AED-E484-4430-8FEB-76F37DDEA79D}" type="pres">
      <dgm:prSet presAssocID="{A36DBD01-A4F5-490E-A3C2-EB42D58B7868}" presName="sibTrans" presStyleLbl="sibTrans2D1" presStyleIdx="0" presStyleCnt="0"/>
      <dgm:spPr/>
    </dgm:pt>
    <dgm:pt modelId="{3824349A-0A50-473F-BA17-26C4DBF0203C}" type="pres">
      <dgm:prSet presAssocID="{4538B440-F05C-481A-9375-8F8FD4DB749E}" presName="compNode" presStyleCnt="0"/>
      <dgm:spPr/>
    </dgm:pt>
    <dgm:pt modelId="{7C0520FC-A88F-4365-B313-A5534F960C96}" type="pres">
      <dgm:prSet presAssocID="{4538B440-F05C-481A-9375-8F8FD4DB749E}" presName="node" presStyleLbl="node1" presStyleIdx="4" presStyleCnt="7">
        <dgm:presLayoutVars>
          <dgm:bulletEnabled val="1"/>
        </dgm:presLayoutVars>
      </dgm:prSet>
      <dgm:spPr/>
    </dgm:pt>
    <dgm:pt modelId="{E17065CD-3DBF-4AA4-B54A-D6C637E598B4}" type="pres">
      <dgm:prSet presAssocID="{4538B440-F05C-481A-9375-8F8FD4DB749E}" presName="invisiNode" presStyleLbl="node1" presStyleIdx="4" presStyleCnt="7"/>
      <dgm:spPr/>
    </dgm:pt>
    <dgm:pt modelId="{656A24C6-5BAF-4E5D-8F18-D567FFD01595}" type="pres">
      <dgm:prSet presAssocID="{4538B440-F05C-481A-9375-8F8FD4DB749E}" presName="imagNode" presStyleLbl="fgImgPlace1" presStyleIdx="4"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F9007BC-9406-4420-A3B0-D36685391BEA}" type="pres">
      <dgm:prSet presAssocID="{3B5A22F6-B56A-4F05-9DBE-BF4F5C22917D}" presName="sibTrans" presStyleLbl="sibTrans2D1" presStyleIdx="0" presStyleCnt="0"/>
      <dgm:spPr/>
    </dgm:pt>
    <dgm:pt modelId="{0468BA51-BBE9-4DBB-B676-E35963835B68}" type="pres">
      <dgm:prSet presAssocID="{D1973004-5257-461D-9A3A-EE3AB1764F66}" presName="compNode" presStyleCnt="0"/>
      <dgm:spPr/>
    </dgm:pt>
    <dgm:pt modelId="{BF9963AE-F931-4FF9-B328-11780BEF1C4D}" type="pres">
      <dgm:prSet presAssocID="{D1973004-5257-461D-9A3A-EE3AB1764F66}" presName="node" presStyleLbl="node1" presStyleIdx="5" presStyleCnt="7">
        <dgm:presLayoutVars>
          <dgm:bulletEnabled val="1"/>
        </dgm:presLayoutVars>
      </dgm:prSet>
      <dgm:spPr/>
    </dgm:pt>
    <dgm:pt modelId="{E2092EF8-6F39-4095-BAB4-A4D117DCE1D0}" type="pres">
      <dgm:prSet presAssocID="{D1973004-5257-461D-9A3A-EE3AB1764F66}" presName="invisiNode" presStyleLbl="node1" presStyleIdx="5" presStyleCnt="7"/>
      <dgm:spPr/>
    </dgm:pt>
    <dgm:pt modelId="{07FEFB12-DD96-48EE-94A8-1E2D3C2D9079}" type="pres">
      <dgm:prSet presAssocID="{D1973004-5257-461D-9A3A-EE3AB1764F66}" presName="imagNode" presStyleLbl="fgImgPlace1" presStyleIdx="5"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6215CCA-C547-4638-B23E-56AB723B2543}" type="pres">
      <dgm:prSet presAssocID="{53DB4282-2016-439F-B993-535AA4B05D94}" presName="sibTrans" presStyleLbl="sibTrans2D1" presStyleIdx="0" presStyleCnt="0"/>
      <dgm:spPr/>
    </dgm:pt>
    <dgm:pt modelId="{23123B7F-59A1-460B-A216-9215809975B4}" type="pres">
      <dgm:prSet presAssocID="{B8301F65-10E9-494D-A9DC-90F8D07533C5}" presName="compNode" presStyleCnt="0"/>
      <dgm:spPr/>
    </dgm:pt>
    <dgm:pt modelId="{B2023B26-5C18-4EF1-93A9-409C9CE8B7A8}" type="pres">
      <dgm:prSet presAssocID="{B8301F65-10E9-494D-A9DC-90F8D07533C5}" presName="node" presStyleLbl="node1" presStyleIdx="6" presStyleCnt="7">
        <dgm:presLayoutVars>
          <dgm:bulletEnabled val="1"/>
        </dgm:presLayoutVars>
      </dgm:prSet>
      <dgm:spPr/>
    </dgm:pt>
    <dgm:pt modelId="{2077DEFA-C20F-4749-9D68-C22C1C458CB0}" type="pres">
      <dgm:prSet presAssocID="{B8301F65-10E9-494D-A9DC-90F8D07533C5}" presName="invisiNode" presStyleLbl="node1" presStyleIdx="6" presStyleCnt="7"/>
      <dgm:spPr/>
    </dgm:pt>
    <dgm:pt modelId="{FFE6E179-5EAC-4A81-845E-18F9A424B287}" type="pres">
      <dgm:prSet presAssocID="{B8301F65-10E9-494D-A9DC-90F8D07533C5}" presName="imagNode" presStyleLbl="fgImgPlace1" presStyleIdx="6"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Lst>
  <dgm:cxnLst>
    <dgm:cxn modelId="{51808F0E-00D6-4DD9-82B8-D908AA4D718D}" type="presOf" srcId="{166AD185-F771-4F58-8351-0678ED79269C}" destId="{7A5A469E-C02E-49DD-93D6-0F9E08602013}" srcOrd="0" destOrd="0" presId="urn:microsoft.com/office/officeart/2005/8/layout/pList2"/>
    <dgm:cxn modelId="{29149710-8AAC-4F1B-B1F1-5AFE3E43EBD9}" type="presOf" srcId="{5AD95C80-481C-439D-A832-64F00F62C22F}" destId="{AA852AF2-B4F3-4E5B-B152-86CB388A9103}" srcOrd="0" destOrd="0" presId="urn:microsoft.com/office/officeart/2005/8/layout/pList2"/>
    <dgm:cxn modelId="{6B4A0C1E-FAD5-4467-92FA-C46D28011CA3}" type="presOf" srcId="{B9567797-BEA3-4F89-A29C-FE4C2D354672}" destId="{B5A7AF32-EE6D-48E3-AB1C-1FF5395A5286}" srcOrd="0" destOrd="0" presId="urn:microsoft.com/office/officeart/2005/8/layout/pList2"/>
    <dgm:cxn modelId="{FA743437-B5F5-463C-AE31-98A6CC95AC56}" type="presOf" srcId="{4538B440-F05C-481A-9375-8F8FD4DB749E}" destId="{7C0520FC-A88F-4365-B313-A5534F960C96}" srcOrd="0" destOrd="0" presId="urn:microsoft.com/office/officeart/2005/8/layout/pList2"/>
    <dgm:cxn modelId="{60AEE738-52C6-47A0-84C4-EC99E2C6D5C5}" type="presOf" srcId="{3B5A22F6-B56A-4F05-9DBE-BF4F5C22917D}" destId="{1F9007BC-9406-4420-A3B0-D36685391BEA}" srcOrd="0" destOrd="0" presId="urn:microsoft.com/office/officeart/2005/8/layout/pList2"/>
    <dgm:cxn modelId="{F1476439-6306-465E-B601-D11596A972F0}" srcId="{9715BE07-A4A9-41A2-88E3-5C3A68A25013}" destId="{1AD21E0D-446B-4A14-B6E6-DD305C844075}" srcOrd="1" destOrd="0" parTransId="{994571CA-B73B-46D1-8093-7D739E6F5A5E}" sibTransId="{166AD185-F771-4F58-8351-0678ED79269C}"/>
    <dgm:cxn modelId="{EB137F3E-E0B9-4926-B0B8-8ECB162D9AEF}" type="presOf" srcId="{0BB8746F-B0BC-451A-9726-C5C45E08167B}" destId="{28577703-71B2-4327-836A-6D8067ABA2F4}" srcOrd="0" destOrd="0" presId="urn:microsoft.com/office/officeart/2005/8/layout/pList2"/>
    <dgm:cxn modelId="{C1779A40-D028-4B8B-AA28-5FB1A5F077C3}" srcId="{9715BE07-A4A9-41A2-88E3-5C3A68A25013}" destId="{B8301F65-10E9-494D-A9DC-90F8D07533C5}" srcOrd="6" destOrd="0" parTransId="{778D9531-0832-4226-B090-C381F908ADB2}" sibTransId="{348991D5-B5EA-403F-9255-C5CB9341F59D}"/>
    <dgm:cxn modelId="{C466615B-3981-4283-A785-4AC0902A1F53}" type="presOf" srcId="{BB90AE91-C230-4E33-9FE4-5FBDFA9FE7DA}" destId="{98FFF7FD-1FDC-4249-81A7-452AE0C35F86}" srcOrd="0" destOrd="0" presId="urn:microsoft.com/office/officeart/2005/8/layout/pList2"/>
    <dgm:cxn modelId="{914CE95C-3244-4D9D-8FC5-2C4E7E87B81F}" srcId="{9715BE07-A4A9-41A2-88E3-5C3A68A25013}" destId="{B9567797-BEA3-4F89-A29C-FE4C2D354672}" srcOrd="3" destOrd="0" parTransId="{3F896CAC-C2E4-4CF7-A1B8-9D90CD7A4DE3}" sibTransId="{A36DBD01-A4F5-490E-A3C2-EB42D58B7868}"/>
    <dgm:cxn modelId="{13EF1E60-9783-4CB6-9106-688DC5354691}" type="presOf" srcId="{1AD21E0D-446B-4A14-B6E6-DD305C844075}" destId="{60B22B75-13C9-4783-8A7D-F994BC6B30A3}" srcOrd="0" destOrd="0" presId="urn:microsoft.com/office/officeart/2005/8/layout/pList2"/>
    <dgm:cxn modelId="{0AD56348-B719-4D64-9524-88C9999A5B84}" type="presOf" srcId="{D1973004-5257-461D-9A3A-EE3AB1764F66}" destId="{BF9963AE-F931-4FF9-B328-11780BEF1C4D}" srcOrd="0" destOrd="0" presId="urn:microsoft.com/office/officeart/2005/8/layout/pList2"/>
    <dgm:cxn modelId="{D098DE4A-7014-4D49-8DCC-1D8914531500}" type="presOf" srcId="{9715BE07-A4A9-41A2-88E3-5C3A68A25013}" destId="{82E5943F-6A9F-4183-B0C6-516F13DF41A9}" srcOrd="0" destOrd="0" presId="urn:microsoft.com/office/officeart/2005/8/layout/pList2"/>
    <dgm:cxn modelId="{0AFFB94F-6BE6-4679-A770-458E668D57BF}" srcId="{9715BE07-A4A9-41A2-88E3-5C3A68A25013}" destId="{D1973004-5257-461D-9A3A-EE3AB1764F66}" srcOrd="5" destOrd="0" parTransId="{F68726AE-51F6-458C-AA21-3A41EA67B57C}" sibTransId="{53DB4282-2016-439F-B993-535AA4B05D94}"/>
    <dgm:cxn modelId="{660575A8-0992-4C08-BE33-296BA93204CE}" srcId="{9715BE07-A4A9-41A2-88E3-5C3A68A25013}" destId="{0BB8746F-B0BC-451A-9726-C5C45E08167B}" srcOrd="0" destOrd="0" parTransId="{7B9C37AB-AA96-4362-A368-C9A51B963D65}" sibTransId="{BB90AE91-C230-4E33-9FE4-5FBDFA9FE7DA}"/>
    <dgm:cxn modelId="{6F9F96B1-A74F-4280-8F15-4E5BEB27D97E}" type="presOf" srcId="{B8301F65-10E9-494D-A9DC-90F8D07533C5}" destId="{B2023B26-5C18-4EF1-93A9-409C9CE8B7A8}" srcOrd="0" destOrd="0" presId="urn:microsoft.com/office/officeart/2005/8/layout/pList2"/>
    <dgm:cxn modelId="{19E8C6BB-4601-40AE-95D4-B113BA3D6250}" srcId="{9715BE07-A4A9-41A2-88E3-5C3A68A25013}" destId="{4618D0BC-5490-48F3-9883-3329DA6C4BD3}" srcOrd="2" destOrd="0" parTransId="{70BFE56E-1F20-4133-A4D7-7251CED29DF3}" sibTransId="{5AD95C80-481C-439D-A832-64F00F62C22F}"/>
    <dgm:cxn modelId="{230A50BF-DB47-4EDF-BE08-5B3B0BA09990}" type="presOf" srcId="{53DB4282-2016-439F-B993-535AA4B05D94}" destId="{16215CCA-C547-4638-B23E-56AB723B2543}" srcOrd="0" destOrd="0" presId="urn:microsoft.com/office/officeart/2005/8/layout/pList2"/>
    <dgm:cxn modelId="{467F09C0-6A72-4861-B7ED-F3802DF7550F}" srcId="{9715BE07-A4A9-41A2-88E3-5C3A68A25013}" destId="{4538B440-F05C-481A-9375-8F8FD4DB749E}" srcOrd="4" destOrd="0" parTransId="{932EB714-D47D-4E3F-BC4B-C727E9B5E1A7}" sibTransId="{3B5A22F6-B56A-4F05-9DBE-BF4F5C22917D}"/>
    <dgm:cxn modelId="{5F0866CB-183B-4D7A-AB4F-860F6B95CA32}" type="presOf" srcId="{A36DBD01-A4F5-490E-A3C2-EB42D58B7868}" destId="{F1ED0AED-E484-4430-8FEB-76F37DDEA79D}" srcOrd="0" destOrd="0" presId="urn:microsoft.com/office/officeart/2005/8/layout/pList2"/>
    <dgm:cxn modelId="{BFF831F6-9EDD-49B9-B404-0A8277F5FB62}" type="presOf" srcId="{4618D0BC-5490-48F3-9883-3329DA6C4BD3}" destId="{46C67E68-2452-4FF0-AB74-B7DEAE4F6575}" srcOrd="0" destOrd="0" presId="urn:microsoft.com/office/officeart/2005/8/layout/pList2"/>
    <dgm:cxn modelId="{81A0DE7A-3BAB-45A2-8667-624EE00B8D87}" type="presParOf" srcId="{82E5943F-6A9F-4183-B0C6-516F13DF41A9}" destId="{406B39C9-9D49-4586-84EA-D3235298E2BF}" srcOrd="0" destOrd="0" presId="urn:microsoft.com/office/officeart/2005/8/layout/pList2"/>
    <dgm:cxn modelId="{588B2434-0FB9-469B-8B59-7F5AC413C6B3}" type="presParOf" srcId="{82E5943F-6A9F-4183-B0C6-516F13DF41A9}" destId="{C4EAFA29-95F1-4EF9-9BFB-0105CF161FE7}" srcOrd="1" destOrd="0" presId="urn:microsoft.com/office/officeart/2005/8/layout/pList2"/>
    <dgm:cxn modelId="{13A37023-FDD2-4DD3-91F3-FA1C9B36211F}" type="presParOf" srcId="{C4EAFA29-95F1-4EF9-9BFB-0105CF161FE7}" destId="{7EDC1950-529C-452C-8DF8-0FB42D78C490}" srcOrd="0" destOrd="0" presId="urn:microsoft.com/office/officeart/2005/8/layout/pList2"/>
    <dgm:cxn modelId="{1702D9F5-4A8C-46AB-9BE6-6CA18358E747}" type="presParOf" srcId="{7EDC1950-529C-452C-8DF8-0FB42D78C490}" destId="{28577703-71B2-4327-836A-6D8067ABA2F4}" srcOrd="0" destOrd="0" presId="urn:microsoft.com/office/officeart/2005/8/layout/pList2"/>
    <dgm:cxn modelId="{F869AC75-D849-4A45-BDF7-5DE1A2207F6C}" type="presParOf" srcId="{7EDC1950-529C-452C-8DF8-0FB42D78C490}" destId="{2A202805-A329-4507-87F1-6917AC96B6BB}" srcOrd="1" destOrd="0" presId="urn:microsoft.com/office/officeart/2005/8/layout/pList2"/>
    <dgm:cxn modelId="{3582E407-9694-426B-8108-254DDC03B18A}" type="presParOf" srcId="{7EDC1950-529C-452C-8DF8-0FB42D78C490}" destId="{08B718E6-FC0C-457E-86CD-0D6D8EA97515}" srcOrd="2" destOrd="0" presId="urn:microsoft.com/office/officeart/2005/8/layout/pList2"/>
    <dgm:cxn modelId="{97B9CDE6-D7A7-4906-A8AA-805095456903}" type="presParOf" srcId="{C4EAFA29-95F1-4EF9-9BFB-0105CF161FE7}" destId="{98FFF7FD-1FDC-4249-81A7-452AE0C35F86}" srcOrd="1" destOrd="0" presId="urn:microsoft.com/office/officeart/2005/8/layout/pList2"/>
    <dgm:cxn modelId="{4A57BE90-9C18-461C-8261-A96DC799CF07}" type="presParOf" srcId="{C4EAFA29-95F1-4EF9-9BFB-0105CF161FE7}" destId="{B8AF9934-99C2-4B98-8200-319D7C1F43C8}" srcOrd="2" destOrd="0" presId="urn:microsoft.com/office/officeart/2005/8/layout/pList2"/>
    <dgm:cxn modelId="{4A9EF224-ECDF-479C-A0D8-4009395DC3D7}" type="presParOf" srcId="{B8AF9934-99C2-4B98-8200-319D7C1F43C8}" destId="{60B22B75-13C9-4783-8A7D-F994BC6B30A3}" srcOrd="0" destOrd="0" presId="urn:microsoft.com/office/officeart/2005/8/layout/pList2"/>
    <dgm:cxn modelId="{AFA06C9F-9E9D-4DB6-8583-27E64017BEBE}" type="presParOf" srcId="{B8AF9934-99C2-4B98-8200-319D7C1F43C8}" destId="{1D0AD3E8-ADA4-42E4-A7E4-D2CF8F948D18}" srcOrd="1" destOrd="0" presId="urn:microsoft.com/office/officeart/2005/8/layout/pList2"/>
    <dgm:cxn modelId="{5AF0F579-D71A-49E8-B031-07AA67D5DE6B}" type="presParOf" srcId="{B8AF9934-99C2-4B98-8200-319D7C1F43C8}" destId="{780DE0B3-F4AA-4132-98DA-A6EB533DA97A}" srcOrd="2" destOrd="0" presId="urn:microsoft.com/office/officeart/2005/8/layout/pList2"/>
    <dgm:cxn modelId="{484ECC87-B692-4DF4-8468-5D6EAD8853E8}" type="presParOf" srcId="{C4EAFA29-95F1-4EF9-9BFB-0105CF161FE7}" destId="{7A5A469E-C02E-49DD-93D6-0F9E08602013}" srcOrd="3" destOrd="0" presId="urn:microsoft.com/office/officeart/2005/8/layout/pList2"/>
    <dgm:cxn modelId="{6DA65715-FBD4-4753-A273-646732615E5E}" type="presParOf" srcId="{C4EAFA29-95F1-4EF9-9BFB-0105CF161FE7}" destId="{1460DB76-5568-4B65-A3A7-676B7D6A1BCF}" srcOrd="4" destOrd="0" presId="urn:microsoft.com/office/officeart/2005/8/layout/pList2"/>
    <dgm:cxn modelId="{4F94DF3C-1FCC-4CDE-81AA-4DBB3F4B72FF}" type="presParOf" srcId="{1460DB76-5568-4B65-A3A7-676B7D6A1BCF}" destId="{46C67E68-2452-4FF0-AB74-B7DEAE4F6575}" srcOrd="0" destOrd="0" presId="urn:microsoft.com/office/officeart/2005/8/layout/pList2"/>
    <dgm:cxn modelId="{1410890B-D0B9-4591-8DC1-14FBD5B015BD}" type="presParOf" srcId="{1460DB76-5568-4B65-A3A7-676B7D6A1BCF}" destId="{CF1A2E4D-0C50-4A1A-B1B4-08C6014F67C4}" srcOrd="1" destOrd="0" presId="urn:microsoft.com/office/officeart/2005/8/layout/pList2"/>
    <dgm:cxn modelId="{CEA0F9E4-E6D9-49F7-896C-B5408E4CDD01}" type="presParOf" srcId="{1460DB76-5568-4B65-A3A7-676B7D6A1BCF}" destId="{2FBC0F6D-1A0C-4258-B802-5B671EF57EEF}" srcOrd="2" destOrd="0" presId="urn:microsoft.com/office/officeart/2005/8/layout/pList2"/>
    <dgm:cxn modelId="{EEE2775D-0352-4C30-97E1-840702ABA302}" type="presParOf" srcId="{C4EAFA29-95F1-4EF9-9BFB-0105CF161FE7}" destId="{AA852AF2-B4F3-4E5B-B152-86CB388A9103}" srcOrd="5" destOrd="0" presId="urn:microsoft.com/office/officeart/2005/8/layout/pList2"/>
    <dgm:cxn modelId="{4DCC4D29-2B35-4591-ADCF-59088800575C}" type="presParOf" srcId="{C4EAFA29-95F1-4EF9-9BFB-0105CF161FE7}" destId="{E24F2DA2-5848-4C85-9EB7-3F18BE145FDC}" srcOrd="6" destOrd="0" presId="urn:microsoft.com/office/officeart/2005/8/layout/pList2"/>
    <dgm:cxn modelId="{2840E2BD-4A54-490A-AE6C-2C05E15AE8A6}" type="presParOf" srcId="{E24F2DA2-5848-4C85-9EB7-3F18BE145FDC}" destId="{B5A7AF32-EE6D-48E3-AB1C-1FF5395A5286}" srcOrd="0" destOrd="0" presId="urn:microsoft.com/office/officeart/2005/8/layout/pList2"/>
    <dgm:cxn modelId="{33204645-EFB1-4521-A052-C7790FADBFF6}" type="presParOf" srcId="{E24F2DA2-5848-4C85-9EB7-3F18BE145FDC}" destId="{C1C19271-CCCB-453B-B571-578E15BD952B}" srcOrd="1" destOrd="0" presId="urn:microsoft.com/office/officeart/2005/8/layout/pList2"/>
    <dgm:cxn modelId="{0262BAE3-37D9-41C5-A09E-864E9BE59F2C}" type="presParOf" srcId="{E24F2DA2-5848-4C85-9EB7-3F18BE145FDC}" destId="{0F3CFB93-1EFE-40FB-A320-0E5D84AF9BD6}" srcOrd="2" destOrd="0" presId="urn:microsoft.com/office/officeart/2005/8/layout/pList2"/>
    <dgm:cxn modelId="{F652E95B-C342-4A38-9E21-C986DEE52F02}" type="presParOf" srcId="{C4EAFA29-95F1-4EF9-9BFB-0105CF161FE7}" destId="{F1ED0AED-E484-4430-8FEB-76F37DDEA79D}" srcOrd="7" destOrd="0" presId="urn:microsoft.com/office/officeart/2005/8/layout/pList2"/>
    <dgm:cxn modelId="{0F63DAA3-0B1A-45C8-BE77-8A812D8B83D8}" type="presParOf" srcId="{C4EAFA29-95F1-4EF9-9BFB-0105CF161FE7}" destId="{3824349A-0A50-473F-BA17-26C4DBF0203C}" srcOrd="8" destOrd="0" presId="urn:microsoft.com/office/officeart/2005/8/layout/pList2"/>
    <dgm:cxn modelId="{A968023E-E642-4115-A4AB-9F9624C351AC}" type="presParOf" srcId="{3824349A-0A50-473F-BA17-26C4DBF0203C}" destId="{7C0520FC-A88F-4365-B313-A5534F960C96}" srcOrd="0" destOrd="0" presId="urn:microsoft.com/office/officeart/2005/8/layout/pList2"/>
    <dgm:cxn modelId="{1646ED70-B3CA-4372-B2CF-184490AAA66C}" type="presParOf" srcId="{3824349A-0A50-473F-BA17-26C4DBF0203C}" destId="{E17065CD-3DBF-4AA4-B54A-D6C637E598B4}" srcOrd="1" destOrd="0" presId="urn:microsoft.com/office/officeart/2005/8/layout/pList2"/>
    <dgm:cxn modelId="{4B078C67-BAAD-4616-A17B-C27350E02D8A}" type="presParOf" srcId="{3824349A-0A50-473F-BA17-26C4DBF0203C}" destId="{656A24C6-5BAF-4E5D-8F18-D567FFD01595}" srcOrd="2" destOrd="0" presId="urn:microsoft.com/office/officeart/2005/8/layout/pList2"/>
    <dgm:cxn modelId="{E8F61950-330D-4648-9842-736982FF95EE}" type="presParOf" srcId="{C4EAFA29-95F1-4EF9-9BFB-0105CF161FE7}" destId="{1F9007BC-9406-4420-A3B0-D36685391BEA}" srcOrd="9" destOrd="0" presId="urn:microsoft.com/office/officeart/2005/8/layout/pList2"/>
    <dgm:cxn modelId="{4E9F5414-20E6-43DF-A921-A0DFD82373E5}" type="presParOf" srcId="{C4EAFA29-95F1-4EF9-9BFB-0105CF161FE7}" destId="{0468BA51-BBE9-4DBB-B676-E35963835B68}" srcOrd="10" destOrd="0" presId="urn:microsoft.com/office/officeart/2005/8/layout/pList2"/>
    <dgm:cxn modelId="{13CF87C3-B44F-4050-ABBC-E5270880C7E9}" type="presParOf" srcId="{0468BA51-BBE9-4DBB-B676-E35963835B68}" destId="{BF9963AE-F931-4FF9-B328-11780BEF1C4D}" srcOrd="0" destOrd="0" presId="urn:microsoft.com/office/officeart/2005/8/layout/pList2"/>
    <dgm:cxn modelId="{34D28DAC-73DD-4C2B-8608-4C3E00A25E6B}" type="presParOf" srcId="{0468BA51-BBE9-4DBB-B676-E35963835B68}" destId="{E2092EF8-6F39-4095-BAB4-A4D117DCE1D0}" srcOrd="1" destOrd="0" presId="urn:microsoft.com/office/officeart/2005/8/layout/pList2"/>
    <dgm:cxn modelId="{1538E2BA-FFDC-4229-807B-3DCD9AD99FF3}" type="presParOf" srcId="{0468BA51-BBE9-4DBB-B676-E35963835B68}" destId="{07FEFB12-DD96-48EE-94A8-1E2D3C2D9079}" srcOrd="2" destOrd="0" presId="urn:microsoft.com/office/officeart/2005/8/layout/pList2"/>
    <dgm:cxn modelId="{04C72306-5453-41C6-8895-9AEBFF725926}" type="presParOf" srcId="{C4EAFA29-95F1-4EF9-9BFB-0105CF161FE7}" destId="{16215CCA-C547-4638-B23E-56AB723B2543}" srcOrd="11" destOrd="0" presId="urn:microsoft.com/office/officeart/2005/8/layout/pList2"/>
    <dgm:cxn modelId="{F6BF1A75-9852-405E-996D-1EBB822F4386}" type="presParOf" srcId="{C4EAFA29-95F1-4EF9-9BFB-0105CF161FE7}" destId="{23123B7F-59A1-460B-A216-9215809975B4}" srcOrd="12" destOrd="0" presId="urn:microsoft.com/office/officeart/2005/8/layout/pList2"/>
    <dgm:cxn modelId="{6E20C88B-641B-4CEF-85FF-DE01C8036227}" type="presParOf" srcId="{23123B7F-59A1-460B-A216-9215809975B4}" destId="{B2023B26-5C18-4EF1-93A9-409C9CE8B7A8}" srcOrd="0" destOrd="0" presId="urn:microsoft.com/office/officeart/2005/8/layout/pList2"/>
    <dgm:cxn modelId="{241DB25A-A74C-4E39-9113-7DC09D2510B0}" type="presParOf" srcId="{23123B7F-59A1-460B-A216-9215809975B4}" destId="{2077DEFA-C20F-4749-9D68-C22C1C458CB0}" srcOrd="1" destOrd="0" presId="urn:microsoft.com/office/officeart/2005/8/layout/pList2"/>
    <dgm:cxn modelId="{9C21DC21-F971-49DB-A9A6-C15B2BB6F222}" type="presParOf" srcId="{23123B7F-59A1-460B-A216-9215809975B4}" destId="{FFE6E179-5EAC-4A81-845E-18F9A424B28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4BA47-90A5-4BCA-9B21-5271D8BD8F8F}" type="doc">
      <dgm:prSet loTypeId="urn:microsoft.com/office/officeart/2005/8/layout/hList7" loCatId="list" qsTypeId="urn:microsoft.com/office/officeart/2005/8/quickstyle/simple1" qsCatId="simple" csTypeId="urn:microsoft.com/office/officeart/2005/8/colors/accent2_2" csCatId="accent2" phldr="1"/>
      <dgm:spPr/>
    </dgm:pt>
    <dgm:pt modelId="{A5F525AC-A7A4-4531-823B-022F0E217D70}">
      <dgm:prSet phldrT="[文本]"/>
      <dgm:spPr/>
      <dgm:t>
        <a:bodyPr/>
        <a:lstStyle/>
        <a:p>
          <a:r>
            <a:rPr lang="zh-CN" altLang="en-US" dirty="0"/>
            <a:t>科学划定林地草地湿地沙地保护</a:t>
          </a:r>
          <a:endParaRPr lang="en-US" altLang="zh-CN" dirty="0"/>
        </a:p>
        <a:p>
          <a:r>
            <a:rPr lang="zh-CN" altLang="en-US" dirty="0"/>
            <a:t>红线</a:t>
          </a:r>
        </a:p>
      </dgm:t>
    </dgm:pt>
    <dgm:pt modelId="{616D2FD3-BBAD-4CE3-A826-B860EC82F963}" type="parTrans" cxnId="{325A6E31-2856-4356-83E1-B4BBFC0FDB1C}">
      <dgm:prSet/>
      <dgm:spPr/>
      <dgm:t>
        <a:bodyPr/>
        <a:lstStyle/>
        <a:p>
          <a:endParaRPr lang="zh-CN" altLang="en-US"/>
        </a:p>
      </dgm:t>
    </dgm:pt>
    <dgm:pt modelId="{258B6E5C-3DEF-4298-9BE5-5BBC89AE5F61}" type="sibTrans" cxnId="{325A6E31-2856-4356-83E1-B4BBFC0FDB1C}">
      <dgm:prSet/>
      <dgm:spPr/>
      <dgm:t>
        <a:bodyPr/>
        <a:lstStyle/>
        <a:p>
          <a:endParaRPr lang="zh-CN" altLang="en-US"/>
        </a:p>
      </dgm:t>
    </dgm:pt>
    <dgm:pt modelId="{45DA2957-F8EC-4D77-827E-40FE667472C0}">
      <dgm:prSet phldrT="[文本]"/>
      <dgm:spPr/>
      <dgm:t>
        <a:bodyPr/>
        <a:lstStyle/>
        <a:p>
          <a:r>
            <a:rPr lang="zh-CN" dirty="0"/>
            <a:t>强化森林草原防火行业管理责任</a:t>
          </a:r>
          <a:endParaRPr lang="zh-CN" altLang="en-US" dirty="0"/>
        </a:p>
      </dgm:t>
    </dgm:pt>
    <dgm:pt modelId="{34B63761-A352-4B48-8E2D-3C9BB662617A}" type="parTrans" cxnId="{01CE6FD0-18C9-413A-9EDF-7DB80E4B901A}">
      <dgm:prSet/>
      <dgm:spPr/>
      <dgm:t>
        <a:bodyPr/>
        <a:lstStyle/>
        <a:p>
          <a:endParaRPr lang="zh-CN" altLang="en-US"/>
        </a:p>
      </dgm:t>
    </dgm:pt>
    <dgm:pt modelId="{48603980-72BF-45C4-8AD0-C0AFD7B742BD}" type="sibTrans" cxnId="{01CE6FD0-18C9-413A-9EDF-7DB80E4B901A}">
      <dgm:prSet/>
      <dgm:spPr/>
      <dgm:t>
        <a:bodyPr/>
        <a:lstStyle/>
        <a:p>
          <a:endParaRPr lang="zh-CN" altLang="en-US"/>
        </a:p>
      </dgm:t>
    </dgm:pt>
    <dgm:pt modelId="{A18DFE07-C4BA-4649-9EF9-C522E7C9F09B}">
      <dgm:prSet phldrT="[文本]"/>
      <dgm:spPr/>
      <dgm:t>
        <a:bodyPr/>
        <a:lstStyle/>
        <a:p>
          <a:r>
            <a:rPr lang="zh-CN" dirty="0"/>
            <a:t>建立松材线虫病生态灾害督办问责机制</a:t>
          </a:r>
          <a:endParaRPr lang="zh-CN" altLang="en-US" dirty="0"/>
        </a:p>
      </dgm:t>
    </dgm:pt>
    <dgm:pt modelId="{F379A786-21A0-4043-B22D-A8CD39E7B691}" type="parTrans" cxnId="{F138BBBA-D7C3-4937-9AB4-6B274BD98F42}">
      <dgm:prSet/>
      <dgm:spPr/>
      <dgm:t>
        <a:bodyPr/>
        <a:lstStyle/>
        <a:p>
          <a:endParaRPr lang="zh-CN" altLang="en-US"/>
        </a:p>
      </dgm:t>
    </dgm:pt>
    <dgm:pt modelId="{1656BE66-D8EC-4A33-B23A-7CC3422F2B24}" type="sibTrans" cxnId="{F138BBBA-D7C3-4937-9AB4-6B274BD98F42}">
      <dgm:prSet/>
      <dgm:spPr/>
      <dgm:t>
        <a:bodyPr/>
        <a:lstStyle/>
        <a:p>
          <a:endParaRPr lang="zh-CN" altLang="en-US"/>
        </a:p>
      </dgm:t>
    </dgm:pt>
    <dgm:pt modelId="{794E37B2-BDA4-4D22-B8B4-19BEA6EA5711}">
      <dgm:prSet/>
      <dgm:spPr/>
      <dgm:t>
        <a:bodyPr/>
        <a:lstStyle/>
        <a:p>
          <a:r>
            <a:rPr lang="zh-CN" altLang="en-US" dirty="0"/>
            <a:t>扩大林长制实施范围</a:t>
          </a:r>
        </a:p>
      </dgm:t>
    </dgm:pt>
    <dgm:pt modelId="{A934928F-BA85-4217-9AFF-CF9E85862E6A}" type="parTrans" cxnId="{B9818994-A266-4978-9A34-27B128D7A6BF}">
      <dgm:prSet/>
      <dgm:spPr/>
      <dgm:t>
        <a:bodyPr/>
        <a:lstStyle/>
        <a:p>
          <a:endParaRPr lang="zh-CN" altLang="en-US"/>
        </a:p>
      </dgm:t>
    </dgm:pt>
    <dgm:pt modelId="{67150277-F4C5-4A47-A925-EAC189137E5F}" type="sibTrans" cxnId="{B9818994-A266-4978-9A34-27B128D7A6BF}">
      <dgm:prSet/>
      <dgm:spPr/>
      <dgm:t>
        <a:bodyPr/>
        <a:lstStyle/>
        <a:p>
          <a:endParaRPr lang="zh-CN" altLang="en-US"/>
        </a:p>
      </dgm:t>
    </dgm:pt>
    <dgm:pt modelId="{379C8A55-04B1-4287-8012-11EF3B8A01C8}">
      <dgm:prSet/>
      <dgm:spPr/>
      <dgm:t>
        <a:bodyPr/>
        <a:lstStyle/>
        <a:p>
          <a:r>
            <a:rPr lang="zh-CN" altLang="en-US" dirty="0"/>
            <a:t>研究制定加强草原保护修复的意见</a:t>
          </a:r>
        </a:p>
      </dgm:t>
    </dgm:pt>
    <dgm:pt modelId="{C1251D79-C18E-4076-9109-DBBEE91191C4}" type="parTrans" cxnId="{CD89C7A0-9A14-4772-9A42-B24B3F0F6E5A}">
      <dgm:prSet/>
      <dgm:spPr/>
      <dgm:t>
        <a:bodyPr/>
        <a:lstStyle/>
        <a:p>
          <a:endParaRPr lang="zh-CN" altLang="en-US"/>
        </a:p>
      </dgm:t>
    </dgm:pt>
    <dgm:pt modelId="{B3522B6E-7BD7-4D6F-9753-EC520EE784FE}" type="sibTrans" cxnId="{CD89C7A0-9A14-4772-9A42-B24B3F0F6E5A}">
      <dgm:prSet/>
      <dgm:spPr/>
      <dgm:t>
        <a:bodyPr/>
        <a:lstStyle/>
        <a:p>
          <a:endParaRPr lang="zh-CN" altLang="en-US"/>
        </a:p>
      </dgm:t>
    </dgm:pt>
    <dgm:pt modelId="{AB3D9678-CCD5-4A4E-B82A-AE777D2AB9EC}">
      <dgm:prSet/>
      <dgm:spPr/>
      <dgm:t>
        <a:bodyPr/>
        <a:lstStyle/>
        <a:p>
          <a:r>
            <a:rPr lang="zh-CN" altLang="en-US" dirty="0"/>
            <a:t>推进湿地</a:t>
          </a:r>
          <a:endParaRPr lang="en-US" altLang="zh-CN" dirty="0"/>
        </a:p>
        <a:p>
          <a:r>
            <a:rPr lang="zh-CN" altLang="en-US" dirty="0"/>
            <a:t>分级管理</a:t>
          </a:r>
        </a:p>
      </dgm:t>
    </dgm:pt>
    <dgm:pt modelId="{9161E4C1-87DD-47A2-88CA-6BECFE023A1A}" type="parTrans" cxnId="{3A803D9B-DD13-4CCF-AA90-BF97293AE4FE}">
      <dgm:prSet/>
      <dgm:spPr/>
      <dgm:t>
        <a:bodyPr/>
        <a:lstStyle/>
        <a:p>
          <a:endParaRPr lang="zh-CN" altLang="en-US"/>
        </a:p>
      </dgm:t>
    </dgm:pt>
    <dgm:pt modelId="{DC110E10-B35B-4027-9AE4-453A66E2B8AA}" type="sibTrans" cxnId="{3A803D9B-DD13-4CCF-AA90-BF97293AE4FE}">
      <dgm:prSet/>
      <dgm:spPr/>
      <dgm:t>
        <a:bodyPr/>
        <a:lstStyle/>
        <a:p>
          <a:endParaRPr lang="zh-CN" altLang="en-US"/>
        </a:p>
      </dgm:t>
    </dgm:pt>
    <dgm:pt modelId="{FE6B3005-3682-494D-A12F-7D142A7D5E3D}">
      <dgm:prSet/>
      <dgm:spPr/>
      <dgm:t>
        <a:bodyPr/>
        <a:lstStyle/>
        <a:p>
          <a:r>
            <a:rPr lang="zh-CN" altLang="en-US" dirty="0"/>
            <a:t>开展自然保护地整合优化试点</a:t>
          </a:r>
        </a:p>
      </dgm:t>
    </dgm:pt>
    <dgm:pt modelId="{6728A3CB-88CA-43B9-818A-7F9605504940}" type="parTrans" cxnId="{D9F7DAAA-D991-4A48-A695-C423F16A8ECF}">
      <dgm:prSet/>
      <dgm:spPr/>
      <dgm:t>
        <a:bodyPr/>
        <a:lstStyle/>
        <a:p>
          <a:endParaRPr lang="zh-CN" altLang="en-US"/>
        </a:p>
      </dgm:t>
    </dgm:pt>
    <dgm:pt modelId="{E9CE8E04-43AB-40E9-B8B0-9720195CAADF}" type="sibTrans" cxnId="{D9F7DAAA-D991-4A48-A695-C423F16A8ECF}">
      <dgm:prSet/>
      <dgm:spPr/>
      <dgm:t>
        <a:bodyPr/>
        <a:lstStyle/>
        <a:p>
          <a:endParaRPr lang="zh-CN" altLang="en-US"/>
        </a:p>
      </dgm:t>
    </dgm:pt>
    <dgm:pt modelId="{14BABF6A-5378-484B-87FA-658D3507C9A0}">
      <dgm:prSet/>
      <dgm:spPr/>
      <dgm:t>
        <a:bodyPr/>
        <a:lstStyle/>
        <a:p>
          <a:r>
            <a:rPr lang="zh-CN" dirty="0"/>
            <a:t>推进森林法、草原法修改和湿地保护立法</a:t>
          </a:r>
          <a:endParaRPr lang="zh-CN" altLang="en-US" dirty="0"/>
        </a:p>
      </dgm:t>
    </dgm:pt>
    <dgm:pt modelId="{9AEDA57D-4631-4052-B0E6-036849BD2F3B}" type="parTrans" cxnId="{600C6B91-AFEC-46E3-8FDB-631E438211A1}">
      <dgm:prSet/>
      <dgm:spPr/>
      <dgm:t>
        <a:bodyPr/>
        <a:lstStyle/>
        <a:p>
          <a:endParaRPr lang="zh-CN" altLang="en-US"/>
        </a:p>
      </dgm:t>
    </dgm:pt>
    <dgm:pt modelId="{1FDAA90A-D4CE-4D9A-8129-BB0E70663EB1}" type="sibTrans" cxnId="{600C6B91-AFEC-46E3-8FDB-631E438211A1}">
      <dgm:prSet/>
      <dgm:spPr/>
      <dgm:t>
        <a:bodyPr/>
        <a:lstStyle/>
        <a:p>
          <a:endParaRPr lang="zh-CN" altLang="en-US"/>
        </a:p>
      </dgm:t>
    </dgm:pt>
    <dgm:pt modelId="{D8A1F18D-1CB8-4859-91C0-94116A9D1A08}" type="pres">
      <dgm:prSet presAssocID="{2D84BA47-90A5-4BCA-9B21-5271D8BD8F8F}" presName="Name0" presStyleCnt="0">
        <dgm:presLayoutVars>
          <dgm:dir/>
          <dgm:resizeHandles val="exact"/>
        </dgm:presLayoutVars>
      </dgm:prSet>
      <dgm:spPr/>
    </dgm:pt>
    <dgm:pt modelId="{070E3D8A-8514-4D7F-94C4-3CCD5FAB4185}" type="pres">
      <dgm:prSet presAssocID="{2D84BA47-90A5-4BCA-9B21-5271D8BD8F8F}" presName="fgShape" presStyleLbl="fgShp" presStyleIdx="0" presStyleCnt="1"/>
      <dgm:spPr/>
    </dgm:pt>
    <dgm:pt modelId="{025165BD-BAFC-44F9-BECD-B783D5D2B9A5}" type="pres">
      <dgm:prSet presAssocID="{2D84BA47-90A5-4BCA-9B21-5271D8BD8F8F}" presName="linComp" presStyleCnt="0"/>
      <dgm:spPr/>
    </dgm:pt>
    <dgm:pt modelId="{6E78CD16-B8DF-43E4-ACA7-8FBC094BCE34}" type="pres">
      <dgm:prSet presAssocID="{A5F525AC-A7A4-4531-823B-022F0E217D70}" presName="compNode" presStyleCnt="0"/>
      <dgm:spPr/>
    </dgm:pt>
    <dgm:pt modelId="{74D23A64-069F-4426-858E-B9D6ECC26360}" type="pres">
      <dgm:prSet presAssocID="{A5F525AC-A7A4-4531-823B-022F0E217D70}" presName="bkgdShape" presStyleLbl="node1" presStyleIdx="0" presStyleCnt="8"/>
      <dgm:spPr/>
    </dgm:pt>
    <dgm:pt modelId="{E607ACE7-BCFF-42BB-943C-5277828DBA8B}" type="pres">
      <dgm:prSet presAssocID="{A5F525AC-A7A4-4531-823B-022F0E217D70}" presName="nodeTx" presStyleLbl="node1" presStyleIdx="0" presStyleCnt="8">
        <dgm:presLayoutVars>
          <dgm:bulletEnabled val="1"/>
        </dgm:presLayoutVars>
      </dgm:prSet>
      <dgm:spPr/>
    </dgm:pt>
    <dgm:pt modelId="{43338E08-1A2B-426F-B2D0-1C8EE99A38D8}" type="pres">
      <dgm:prSet presAssocID="{A5F525AC-A7A4-4531-823B-022F0E217D70}" presName="invisiNode" presStyleLbl="node1" presStyleIdx="0" presStyleCnt="8"/>
      <dgm:spPr/>
    </dgm:pt>
    <dgm:pt modelId="{2E6B479E-225D-479C-8734-9076FF987027}" type="pres">
      <dgm:prSet presAssocID="{A5F525AC-A7A4-4531-823B-022F0E217D70}"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141EA272-7E99-441F-82BD-7193985778AD}" type="pres">
      <dgm:prSet presAssocID="{258B6E5C-3DEF-4298-9BE5-5BBC89AE5F61}" presName="sibTrans" presStyleLbl="sibTrans2D1" presStyleIdx="0" presStyleCnt="0"/>
      <dgm:spPr/>
    </dgm:pt>
    <dgm:pt modelId="{1B35923E-C847-4DF3-B9B8-DD3C3DF804E8}" type="pres">
      <dgm:prSet presAssocID="{794E37B2-BDA4-4D22-B8B4-19BEA6EA5711}" presName="compNode" presStyleCnt="0"/>
      <dgm:spPr/>
    </dgm:pt>
    <dgm:pt modelId="{3966F6D5-63A7-406D-9FA7-28EC32B36CD2}" type="pres">
      <dgm:prSet presAssocID="{794E37B2-BDA4-4D22-B8B4-19BEA6EA5711}" presName="bkgdShape" presStyleLbl="node1" presStyleIdx="1" presStyleCnt="8"/>
      <dgm:spPr/>
    </dgm:pt>
    <dgm:pt modelId="{00E28A65-DF0C-4788-BC09-637E609F3DB4}" type="pres">
      <dgm:prSet presAssocID="{794E37B2-BDA4-4D22-B8B4-19BEA6EA5711}" presName="nodeTx" presStyleLbl="node1" presStyleIdx="1" presStyleCnt="8">
        <dgm:presLayoutVars>
          <dgm:bulletEnabled val="1"/>
        </dgm:presLayoutVars>
      </dgm:prSet>
      <dgm:spPr/>
    </dgm:pt>
    <dgm:pt modelId="{2B41260A-049E-42BB-8E0F-7E92D0A6EF5D}" type="pres">
      <dgm:prSet presAssocID="{794E37B2-BDA4-4D22-B8B4-19BEA6EA5711}" presName="invisiNode" presStyleLbl="node1" presStyleIdx="1" presStyleCnt="8"/>
      <dgm:spPr/>
    </dgm:pt>
    <dgm:pt modelId="{1F41C0D6-A5C0-4FB6-8D19-F7DDEE18804B}" type="pres">
      <dgm:prSet presAssocID="{794E37B2-BDA4-4D22-B8B4-19BEA6EA5711}" presName="imagNode" presStyleLbl="fgImgPlace1" presStyleIdx="1"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904AC908-4940-4721-8294-DD85E069FF81}" type="pres">
      <dgm:prSet presAssocID="{67150277-F4C5-4A47-A925-EAC189137E5F}" presName="sibTrans" presStyleLbl="sibTrans2D1" presStyleIdx="0" presStyleCnt="0"/>
      <dgm:spPr/>
    </dgm:pt>
    <dgm:pt modelId="{C2D4CE9A-691E-4D81-9E16-69D91D0A6B1F}" type="pres">
      <dgm:prSet presAssocID="{379C8A55-04B1-4287-8012-11EF3B8A01C8}" presName="compNode" presStyleCnt="0"/>
      <dgm:spPr/>
    </dgm:pt>
    <dgm:pt modelId="{1AFD6D78-5681-49D1-827F-81A9CBD56CBB}" type="pres">
      <dgm:prSet presAssocID="{379C8A55-04B1-4287-8012-11EF3B8A01C8}" presName="bkgdShape" presStyleLbl="node1" presStyleIdx="2" presStyleCnt="8"/>
      <dgm:spPr/>
    </dgm:pt>
    <dgm:pt modelId="{293B8542-12BF-4AB6-BDC2-BAF7294CFF6F}" type="pres">
      <dgm:prSet presAssocID="{379C8A55-04B1-4287-8012-11EF3B8A01C8}" presName="nodeTx" presStyleLbl="node1" presStyleIdx="2" presStyleCnt="8">
        <dgm:presLayoutVars>
          <dgm:bulletEnabled val="1"/>
        </dgm:presLayoutVars>
      </dgm:prSet>
      <dgm:spPr/>
    </dgm:pt>
    <dgm:pt modelId="{35B7D726-BB8A-459F-A658-C6CACBDD1AAF}" type="pres">
      <dgm:prSet presAssocID="{379C8A55-04B1-4287-8012-11EF3B8A01C8}" presName="invisiNode" presStyleLbl="node1" presStyleIdx="2" presStyleCnt="8"/>
      <dgm:spPr/>
    </dgm:pt>
    <dgm:pt modelId="{322F0A2B-D49F-4D21-A3A7-E4C3098DD4D2}" type="pres">
      <dgm:prSet presAssocID="{379C8A55-04B1-4287-8012-11EF3B8A01C8}" presName="imagNode"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5D53369D-80D5-4F9E-80EA-E35F99D41FAD}" type="pres">
      <dgm:prSet presAssocID="{B3522B6E-7BD7-4D6F-9753-EC520EE784FE}" presName="sibTrans" presStyleLbl="sibTrans2D1" presStyleIdx="0" presStyleCnt="0"/>
      <dgm:spPr/>
    </dgm:pt>
    <dgm:pt modelId="{789CEFEF-8E03-444E-8BA8-9DE07AF069A0}" type="pres">
      <dgm:prSet presAssocID="{AB3D9678-CCD5-4A4E-B82A-AE777D2AB9EC}" presName="compNode" presStyleCnt="0"/>
      <dgm:spPr/>
    </dgm:pt>
    <dgm:pt modelId="{7BF18C0C-54B1-4CA8-A43A-191CAF4C549D}" type="pres">
      <dgm:prSet presAssocID="{AB3D9678-CCD5-4A4E-B82A-AE777D2AB9EC}" presName="bkgdShape" presStyleLbl="node1" presStyleIdx="3" presStyleCnt="8"/>
      <dgm:spPr/>
    </dgm:pt>
    <dgm:pt modelId="{170870F3-3A5B-4DEC-B8E0-93BA7FAA0DA9}" type="pres">
      <dgm:prSet presAssocID="{AB3D9678-CCD5-4A4E-B82A-AE777D2AB9EC}" presName="nodeTx" presStyleLbl="node1" presStyleIdx="3" presStyleCnt="8">
        <dgm:presLayoutVars>
          <dgm:bulletEnabled val="1"/>
        </dgm:presLayoutVars>
      </dgm:prSet>
      <dgm:spPr/>
    </dgm:pt>
    <dgm:pt modelId="{1B99E6A9-9665-455C-9578-2337ABF0F786}" type="pres">
      <dgm:prSet presAssocID="{AB3D9678-CCD5-4A4E-B82A-AE777D2AB9EC}" presName="invisiNode" presStyleLbl="node1" presStyleIdx="3" presStyleCnt="8"/>
      <dgm:spPr/>
    </dgm:pt>
    <dgm:pt modelId="{A35ED310-24DB-40FE-B4F4-EE74A95E7178}" type="pres">
      <dgm:prSet presAssocID="{AB3D9678-CCD5-4A4E-B82A-AE777D2AB9EC}" presName="imagNode" presStyleLbl="fgImgPlace1" presStyleIdx="3"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3EC3EBDB-B077-47E0-B935-579F33A38194}" type="pres">
      <dgm:prSet presAssocID="{DC110E10-B35B-4027-9AE4-453A66E2B8AA}" presName="sibTrans" presStyleLbl="sibTrans2D1" presStyleIdx="0" presStyleCnt="0"/>
      <dgm:spPr/>
    </dgm:pt>
    <dgm:pt modelId="{50CE5AB8-38F4-4000-9C88-CB2264110341}" type="pres">
      <dgm:prSet presAssocID="{FE6B3005-3682-494D-A12F-7D142A7D5E3D}" presName="compNode" presStyleCnt="0"/>
      <dgm:spPr/>
    </dgm:pt>
    <dgm:pt modelId="{39716AA4-157A-4541-9598-F636C8E16471}" type="pres">
      <dgm:prSet presAssocID="{FE6B3005-3682-494D-A12F-7D142A7D5E3D}" presName="bkgdShape" presStyleLbl="node1" presStyleIdx="4" presStyleCnt="8"/>
      <dgm:spPr/>
    </dgm:pt>
    <dgm:pt modelId="{AE167973-6BA2-48A4-B721-1C3FA82F01BB}" type="pres">
      <dgm:prSet presAssocID="{FE6B3005-3682-494D-A12F-7D142A7D5E3D}" presName="nodeTx" presStyleLbl="node1" presStyleIdx="4" presStyleCnt="8">
        <dgm:presLayoutVars>
          <dgm:bulletEnabled val="1"/>
        </dgm:presLayoutVars>
      </dgm:prSet>
      <dgm:spPr/>
    </dgm:pt>
    <dgm:pt modelId="{EF6BD64C-4392-44B7-A0F6-DA591196F71A}" type="pres">
      <dgm:prSet presAssocID="{FE6B3005-3682-494D-A12F-7D142A7D5E3D}" presName="invisiNode" presStyleLbl="node1" presStyleIdx="4" presStyleCnt="8"/>
      <dgm:spPr/>
    </dgm:pt>
    <dgm:pt modelId="{581EC273-2495-44E1-9B7E-954D9CE6FD7B}" type="pres">
      <dgm:prSet presAssocID="{FE6B3005-3682-494D-A12F-7D142A7D5E3D}" presName="imagNode"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8C2115BF-2E25-4A0B-94A0-F841A3F674A2}" type="pres">
      <dgm:prSet presAssocID="{E9CE8E04-43AB-40E9-B8B0-9720195CAADF}" presName="sibTrans" presStyleLbl="sibTrans2D1" presStyleIdx="0" presStyleCnt="0"/>
      <dgm:spPr/>
    </dgm:pt>
    <dgm:pt modelId="{A002CED9-2BC4-4E60-BD08-A618ACEAFDE2}" type="pres">
      <dgm:prSet presAssocID="{14BABF6A-5378-484B-87FA-658D3507C9A0}" presName="compNode" presStyleCnt="0"/>
      <dgm:spPr/>
    </dgm:pt>
    <dgm:pt modelId="{D5BD0AEA-74D9-4CE4-B276-3A6D8856A488}" type="pres">
      <dgm:prSet presAssocID="{14BABF6A-5378-484B-87FA-658D3507C9A0}" presName="bkgdShape" presStyleLbl="node1" presStyleIdx="5" presStyleCnt="8"/>
      <dgm:spPr/>
    </dgm:pt>
    <dgm:pt modelId="{5A335793-A851-4633-AC2A-AAB842413B6E}" type="pres">
      <dgm:prSet presAssocID="{14BABF6A-5378-484B-87FA-658D3507C9A0}" presName="nodeTx" presStyleLbl="node1" presStyleIdx="5" presStyleCnt="8">
        <dgm:presLayoutVars>
          <dgm:bulletEnabled val="1"/>
        </dgm:presLayoutVars>
      </dgm:prSet>
      <dgm:spPr/>
    </dgm:pt>
    <dgm:pt modelId="{A39FF316-BD50-43BA-86B3-2503DC11E875}" type="pres">
      <dgm:prSet presAssocID="{14BABF6A-5378-484B-87FA-658D3507C9A0}" presName="invisiNode" presStyleLbl="node1" presStyleIdx="5" presStyleCnt="8"/>
      <dgm:spPr/>
    </dgm:pt>
    <dgm:pt modelId="{ADFE08C0-6606-4C4E-A599-EB50E8039203}" type="pres">
      <dgm:prSet presAssocID="{14BABF6A-5378-484B-87FA-658D3507C9A0}" presName="imagNode" presStyleLbl="fgImgPlace1" presStyleIdx="5"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BC857CCA-D85B-4AF7-9B7F-D0459C8CB1B0}" type="pres">
      <dgm:prSet presAssocID="{1FDAA90A-D4CE-4D9A-8129-BB0E70663EB1}" presName="sibTrans" presStyleLbl="sibTrans2D1" presStyleIdx="0" presStyleCnt="0"/>
      <dgm:spPr/>
    </dgm:pt>
    <dgm:pt modelId="{E75A9561-CDA1-4A50-8A6E-F88729CF1A18}" type="pres">
      <dgm:prSet presAssocID="{45DA2957-F8EC-4D77-827E-40FE667472C0}" presName="compNode" presStyleCnt="0"/>
      <dgm:spPr/>
    </dgm:pt>
    <dgm:pt modelId="{633872C1-522A-4C72-B886-7B65BD026366}" type="pres">
      <dgm:prSet presAssocID="{45DA2957-F8EC-4D77-827E-40FE667472C0}" presName="bkgdShape" presStyleLbl="node1" presStyleIdx="6" presStyleCnt="8"/>
      <dgm:spPr/>
    </dgm:pt>
    <dgm:pt modelId="{0342B961-0726-4F08-8160-27366E698B69}" type="pres">
      <dgm:prSet presAssocID="{45DA2957-F8EC-4D77-827E-40FE667472C0}" presName="nodeTx" presStyleLbl="node1" presStyleIdx="6" presStyleCnt="8">
        <dgm:presLayoutVars>
          <dgm:bulletEnabled val="1"/>
        </dgm:presLayoutVars>
      </dgm:prSet>
      <dgm:spPr/>
    </dgm:pt>
    <dgm:pt modelId="{8159F774-4962-44C8-9BBA-B14841664D11}" type="pres">
      <dgm:prSet presAssocID="{45DA2957-F8EC-4D77-827E-40FE667472C0}" presName="invisiNode" presStyleLbl="node1" presStyleIdx="6" presStyleCnt="8"/>
      <dgm:spPr/>
    </dgm:pt>
    <dgm:pt modelId="{E4E58353-E507-4885-877A-AD9A6A2198ED}" type="pres">
      <dgm:prSet presAssocID="{45DA2957-F8EC-4D77-827E-40FE667472C0}" presName="imagNode" presStyleLbl="fgImgPlace1" presStyleIdx="6"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CB8E30B0-A280-479F-9E66-45DE9B6F256C}" type="pres">
      <dgm:prSet presAssocID="{48603980-72BF-45C4-8AD0-C0AFD7B742BD}" presName="sibTrans" presStyleLbl="sibTrans2D1" presStyleIdx="0" presStyleCnt="0"/>
      <dgm:spPr/>
    </dgm:pt>
    <dgm:pt modelId="{7895C196-58F8-4E75-BC5F-8D6823753450}" type="pres">
      <dgm:prSet presAssocID="{A18DFE07-C4BA-4649-9EF9-C522E7C9F09B}" presName="compNode" presStyleCnt="0"/>
      <dgm:spPr/>
    </dgm:pt>
    <dgm:pt modelId="{BCF9FFCC-0018-4F75-847A-E48B56D2CE64}" type="pres">
      <dgm:prSet presAssocID="{A18DFE07-C4BA-4649-9EF9-C522E7C9F09B}" presName="bkgdShape" presStyleLbl="node1" presStyleIdx="7" presStyleCnt="8"/>
      <dgm:spPr/>
    </dgm:pt>
    <dgm:pt modelId="{2B2E70CA-C7A8-42EC-A0CE-43C9F1D1BC51}" type="pres">
      <dgm:prSet presAssocID="{A18DFE07-C4BA-4649-9EF9-C522E7C9F09B}" presName="nodeTx" presStyleLbl="node1" presStyleIdx="7" presStyleCnt="8">
        <dgm:presLayoutVars>
          <dgm:bulletEnabled val="1"/>
        </dgm:presLayoutVars>
      </dgm:prSet>
      <dgm:spPr/>
    </dgm:pt>
    <dgm:pt modelId="{6BFCD767-A798-42D3-822E-894A0DDC5A8C}" type="pres">
      <dgm:prSet presAssocID="{A18DFE07-C4BA-4649-9EF9-C522E7C9F09B}" presName="invisiNode" presStyleLbl="node1" presStyleIdx="7" presStyleCnt="8"/>
      <dgm:spPr/>
    </dgm:pt>
    <dgm:pt modelId="{E35E3470-B522-4413-B2E5-09DA2C5F59AC}" type="pres">
      <dgm:prSet presAssocID="{A18DFE07-C4BA-4649-9EF9-C522E7C9F09B}" presName="imagNode" presStyleLbl="fgImgPlace1" presStyleIdx="7"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Lst>
  <dgm:cxnLst>
    <dgm:cxn modelId="{8C051208-807D-4AC3-B35C-32C5002D5404}" type="presOf" srcId="{379C8A55-04B1-4287-8012-11EF3B8A01C8}" destId="{1AFD6D78-5681-49D1-827F-81A9CBD56CBB}" srcOrd="0" destOrd="0" presId="urn:microsoft.com/office/officeart/2005/8/layout/hList7"/>
    <dgm:cxn modelId="{1AFFAA1C-B088-4D44-A82F-095692B7127A}" type="presOf" srcId="{FE6B3005-3682-494D-A12F-7D142A7D5E3D}" destId="{39716AA4-157A-4541-9598-F636C8E16471}" srcOrd="0" destOrd="0" presId="urn:microsoft.com/office/officeart/2005/8/layout/hList7"/>
    <dgm:cxn modelId="{93945B1F-3631-48FD-93D0-B437A08FA052}" type="presOf" srcId="{794E37B2-BDA4-4D22-B8B4-19BEA6EA5711}" destId="{3966F6D5-63A7-406D-9FA7-28EC32B36CD2}" srcOrd="0" destOrd="0" presId="urn:microsoft.com/office/officeart/2005/8/layout/hList7"/>
    <dgm:cxn modelId="{8B78BA22-67B3-44DC-9610-3D1E406F474A}" type="presOf" srcId="{45DA2957-F8EC-4D77-827E-40FE667472C0}" destId="{633872C1-522A-4C72-B886-7B65BD026366}" srcOrd="0" destOrd="0" presId="urn:microsoft.com/office/officeart/2005/8/layout/hList7"/>
    <dgm:cxn modelId="{50C0EB22-99F7-4738-84ED-3AB0D7C1796D}" type="presOf" srcId="{14BABF6A-5378-484B-87FA-658D3507C9A0}" destId="{5A335793-A851-4633-AC2A-AAB842413B6E}" srcOrd="1" destOrd="0" presId="urn:microsoft.com/office/officeart/2005/8/layout/hList7"/>
    <dgm:cxn modelId="{6B9C4523-9FBF-4B07-B40D-27F67A3ACB42}" type="presOf" srcId="{FE6B3005-3682-494D-A12F-7D142A7D5E3D}" destId="{AE167973-6BA2-48A4-B721-1C3FA82F01BB}" srcOrd="1" destOrd="0" presId="urn:microsoft.com/office/officeart/2005/8/layout/hList7"/>
    <dgm:cxn modelId="{325A6E31-2856-4356-83E1-B4BBFC0FDB1C}" srcId="{2D84BA47-90A5-4BCA-9B21-5271D8BD8F8F}" destId="{A5F525AC-A7A4-4531-823B-022F0E217D70}" srcOrd="0" destOrd="0" parTransId="{616D2FD3-BBAD-4CE3-A826-B860EC82F963}" sibTransId="{258B6E5C-3DEF-4298-9BE5-5BBC89AE5F61}"/>
    <dgm:cxn modelId="{D5165B36-FC3A-46A7-8181-D791DB62E8F4}" type="presOf" srcId="{A5F525AC-A7A4-4531-823B-022F0E217D70}" destId="{74D23A64-069F-4426-858E-B9D6ECC26360}" srcOrd="0" destOrd="0" presId="urn:microsoft.com/office/officeart/2005/8/layout/hList7"/>
    <dgm:cxn modelId="{46375041-C375-479E-9543-9F9C83B917F1}" type="presOf" srcId="{A18DFE07-C4BA-4649-9EF9-C522E7C9F09B}" destId="{2B2E70CA-C7A8-42EC-A0CE-43C9F1D1BC51}" srcOrd="1" destOrd="0" presId="urn:microsoft.com/office/officeart/2005/8/layout/hList7"/>
    <dgm:cxn modelId="{09AA416E-CDCA-4420-B997-E3418FD958F2}" type="presOf" srcId="{AB3D9678-CCD5-4A4E-B82A-AE777D2AB9EC}" destId="{170870F3-3A5B-4DEC-B8E0-93BA7FAA0DA9}" srcOrd="1" destOrd="0" presId="urn:microsoft.com/office/officeart/2005/8/layout/hList7"/>
    <dgm:cxn modelId="{C952B472-F259-405A-B1B0-1836DD6B09C4}" type="presOf" srcId="{2D84BA47-90A5-4BCA-9B21-5271D8BD8F8F}" destId="{D8A1F18D-1CB8-4859-91C0-94116A9D1A08}" srcOrd="0" destOrd="0" presId="urn:microsoft.com/office/officeart/2005/8/layout/hList7"/>
    <dgm:cxn modelId="{827B1B73-F013-4957-8967-8F5C33899BDC}" type="presOf" srcId="{E9CE8E04-43AB-40E9-B8B0-9720195CAADF}" destId="{8C2115BF-2E25-4A0B-94A0-F841A3F674A2}" srcOrd="0" destOrd="0" presId="urn:microsoft.com/office/officeart/2005/8/layout/hList7"/>
    <dgm:cxn modelId="{294BDA82-0515-46DD-A15F-27CBD74C33C1}" type="presOf" srcId="{A18DFE07-C4BA-4649-9EF9-C522E7C9F09B}" destId="{BCF9FFCC-0018-4F75-847A-E48B56D2CE64}" srcOrd="0" destOrd="0" presId="urn:microsoft.com/office/officeart/2005/8/layout/hList7"/>
    <dgm:cxn modelId="{E4E08083-C7C4-4AEF-8CA2-65F90295F8FA}" type="presOf" srcId="{1FDAA90A-D4CE-4D9A-8129-BB0E70663EB1}" destId="{BC857CCA-D85B-4AF7-9B7F-D0459C8CB1B0}" srcOrd="0" destOrd="0" presId="urn:microsoft.com/office/officeart/2005/8/layout/hList7"/>
    <dgm:cxn modelId="{D6EC9587-92E3-498A-9D4A-76815BFE8634}" type="presOf" srcId="{258B6E5C-3DEF-4298-9BE5-5BBC89AE5F61}" destId="{141EA272-7E99-441F-82BD-7193985778AD}" srcOrd="0" destOrd="0" presId="urn:microsoft.com/office/officeart/2005/8/layout/hList7"/>
    <dgm:cxn modelId="{F3788488-8D1D-4EE9-98E6-88711B5A0C39}" type="presOf" srcId="{45DA2957-F8EC-4D77-827E-40FE667472C0}" destId="{0342B961-0726-4F08-8160-27366E698B69}" srcOrd="1" destOrd="0" presId="urn:microsoft.com/office/officeart/2005/8/layout/hList7"/>
    <dgm:cxn modelId="{600C6B91-AFEC-46E3-8FDB-631E438211A1}" srcId="{2D84BA47-90A5-4BCA-9B21-5271D8BD8F8F}" destId="{14BABF6A-5378-484B-87FA-658D3507C9A0}" srcOrd="5" destOrd="0" parTransId="{9AEDA57D-4631-4052-B0E6-036849BD2F3B}" sibTransId="{1FDAA90A-D4CE-4D9A-8129-BB0E70663EB1}"/>
    <dgm:cxn modelId="{B9818994-A266-4978-9A34-27B128D7A6BF}" srcId="{2D84BA47-90A5-4BCA-9B21-5271D8BD8F8F}" destId="{794E37B2-BDA4-4D22-B8B4-19BEA6EA5711}" srcOrd="1" destOrd="0" parTransId="{A934928F-BA85-4217-9AFF-CF9E85862E6A}" sibTransId="{67150277-F4C5-4A47-A925-EAC189137E5F}"/>
    <dgm:cxn modelId="{F7AB4495-DAF3-4821-8FBD-A1DDAE1C841A}" type="presOf" srcId="{67150277-F4C5-4A47-A925-EAC189137E5F}" destId="{904AC908-4940-4721-8294-DD85E069FF81}" srcOrd="0" destOrd="0" presId="urn:microsoft.com/office/officeart/2005/8/layout/hList7"/>
    <dgm:cxn modelId="{3A803D9B-DD13-4CCF-AA90-BF97293AE4FE}" srcId="{2D84BA47-90A5-4BCA-9B21-5271D8BD8F8F}" destId="{AB3D9678-CCD5-4A4E-B82A-AE777D2AB9EC}" srcOrd="3" destOrd="0" parTransId="{9161E4C1-87DD-47A2-88CA-6BECFE023A1A}" sibTransId="{DC110E10-B35B-4027-9AE4-453A66E2B8AA}"/>
    <dgm:cxn modelId="{CD89C7A0-9A14-4772-9A42-B24B3F0F6E5A}" srcId="{2D84BA47-90A5-4BCA-9B21-5271D8BD8F8F}" destId="{379C8A55-04B1-4287-8012-11EF3B8A01C8}" srcOrd="2" destOrd="0" parTransId="{C1251D79-C18E-4076-9109-DBBEE91191C4}" sibTransId="{B3522B6E-7BD7-4D6F-9753-EC520EE784FE}"/>
    <dgm:cxn modelId="{D9F7DAAA-D991-4A48-A695-C423F16A8ECF}" srcId="{2D84BA47-90A5-4BCA-9B21-5271D8BD8F8F}" destId="{FE6B3005-3682-494D-A12F-7D142A7D5E3D}" srcOrd="4" destOrd="0" parTransId="{6728A3CB-88CA-43B9-818A-7F9605504940}" sibTransId="{E9CE8E04-43AB-40E9-B8B0-9720195CAADF}"/>
    <dgm:cxn modelId="{26F63DB1-17EB-40B1-9B31-F16018BD044C}" type="presOf" srcId="{DC110E10-B35B-4027-9AE4-453A66E2B8AA}" destId="{3EC3EBDB-B077-47E0-B935-579F33A38194}" srcOrd="0" destOrd="0" presId="urn:microsoft.com/office/officeart/2005/8/layout/hList7"/>
    <dgm:cxn modelId="{93BB1DB5-9119-42E2-8CAE-405550096433}" type="presOf" srcId="{794E37B2-BDA4-4D22-B8B4-19BEA6EA5711}" destId="{00E28A65-DF0C-4788-BC09-637E609F3DB4}" srcOrd="1" destOrd="0" presId="urn:microsoft.com/office/officeart/2005/8/layout/hList7"/>
    <dgm:cxn modelId="{F138BBBA-D7C3-4937-9AB4-6B274BD98F42}" srcId="{2D84BA47-90A5-4BCA-9B21-5271D8BD8F8F}" destId="{A18DFE07-C4BA-4649-9EF9-C522E7C9F09B}" srcOrd="7" destOrd="0" parTransId="{F379A786-21A0-4043-B22D-A8CD39E7B691}" sibTransId="{1656BE66-D8EC-4A33-B23A-7CC3422F2B24}"/>
    <dgm:cxn modelId="{6D68F2C4-CB4A-4183-8195-59E8454AA8BA}" type="presOf" srcId="{379C8A55-04B1-4287-8012-11EF3B8A01C8}" destId="{293B8542-12BF-4AB6-BDC2-BAF7294CFF6F}" srcOrd="1" destOrd="0" presId="urn:microsoft.com/office/officeart/2005/8/layout/hList7"/>
    <dgm:cxn modelId="{88DD78C9-4B07-4695-BA13-650A4CD5CEA9}" type="presOf" srcId="{AB3D9678-CCD5-4A4E-B82A-AE777D2AB9EC}" destId="{7BF18C0C-54B1-4CA8-A43A-191CAF4C549D}" srcOrd="0" destOrd="0" presId="urn:microsoft.com/office/officeart/2005/8/layout/hList7"/>
    <dgm:cxn modelId="{E7D374CC-AF69-42BE-BF3A-AB8B9319E251}" type="presOf" srcId="{14BABF6A-5378-484B-87FA-658D3507C9A0}" destId="{D5BD0AEA-74D9-4CE4-B276-3A6D8856A488}" srcOrd="0" destOrd="0" presId="urn:microsoft.com/office/officeart/2005/8/layout/hList7"/>
    <dgm:cxn modelId="{01CE6FD0-18C9-413A-9EDF-7DB80E4B901A}" srcId="{2D84BA47-90A5-4BCA-9B21-5271D8BD8F8F}" destId="{45DA2957-F8EC-4D77-827E-40FE667472C0}" srcOrd="6" destOrd="0" parTransId="{34B63761-A352-4B48-8E2D-3C9BB662617A}" sibTransId="{48603980-72BF-45C4-8AD0-C0AFD7B742BD}"/>
    <dgm:cxn modelId="{2AC02BDB-ECF0-4BF6-9BAB-9125E59A1F74}" type="presOf" srcId="{B3522B6E-7BD7-4D6F-9753-EC520EE784FE}" destId="{5D53369D-80D5-4F9E-80EA-E35F99D41FAD}" srcOrd="0" destOrd="0" presId="urn:microsoft.com/office/officeart/2005/8/layout/hList7"/>
    <dgm:cxn modelId="{E8B81BDC-7CFB-46A2-B2E6-1EC2E2AF9256}" type="presOf" srcId="{A5F525AC-A7A4-4531-823B-022F0E217D70}" destId="{E607ACE7-BCFF-42BB-943C-5277828DBA8B}" srcOrd="1" destOrd="0" presId="urn:microsoft.com/office/officeart/2005/8/layout/hList7"/>
    <dgm:cxn modelId="{F09460EE-AED9-4B77-ACE5-56B7B556EB5A}" type="presOf" srcId="{48603980-72BF-45C4-8AD0-C0AFD7B742BD}" destId="{CB8E30B0-A280-479F-9E66-45DE9B6F256C}" srcOrd="0" destOrd="0" presId="urn:microsoft.com/office/officeart/2005/8/layout/hList7"/>
    <dgm:cxn modelId="{4C0CBF79-620D-40F9-8208-231ECD6A3761}" type="presParOf" srcId="{D8A1F18D-1CB8-4859-91C0-94116A9D1A08}" destId="{070E3D8A-8514-4D7F-94C4-3CCD5FAB4185}" srcOrd="0" destOrd="0" presId="urn:microsoft.com/office/officeart/2005/8/layout/hList7"/>
    <dgm:cxn modelId="{C224FF7A-4C12-4FA5-BB82-FCDF8B7F8C17}" type="presParOf" srcId="{D8A1F18D-1CB8-4859-91C0-94116A9D1A08}" destId="{025165BD-BAFC-44F9-BECD-B783D5D2B9A5}" srcOrd="1" destOrd="0" presId="urn:microsoft.com/office/officeart/2005/8/layout/hList7"/>
    <dgm:cxn modelId="{6F22A05D-D367-417F-AE98-6C181C76A793}" type="presParOf" srcId="{025165BD-BAFC-44F9-BECD-B783D5D2B9A5}" destId="{6E78CD16-B8DF-43E4-ACA7-8FBC094BCE34}" srcOrd="0" destOrd="0" presId="urn:microsoft.com/office/officeart/2005/8/layout/hList7"/>
    <dgm:cxn modelId="{2EDC1A81-7D78-4E33-AB83-3CD134EFDE89}" type="presParOf" srcId="{6E78CD16-B8DF-43E4-ACA7-8FBC094BCE34}" destId="{74D23A64-069F-4426-858E-B9D6ECC26360}" srcOrd="0" destOrd="0" presId="urn:microsoft.com/office/officeart/2005/8/layout/hList7"/>
    <dgm:cxn modelId="{BD6A6063-5851-4E8C-9852-1B6B11FA7F65}" type="presParOf" srcId="{6E78CD16-B8DF-43E4-ACA7-8FBC094BCE34}" destId="{E607ACE7-BCFF-42BB-943C-5277828DBA8B}" srcOrd="1" destOrd="0" presId="urn:microsoft.com/office/officeart/2005/8/layout/hList7"/>
    <dgm:cxn modelId="{2EDA0F15-65AA-44E0-A821-0E465E7EEB8E}" type="presParOf" srcId="{6E78CD16-B8DF-43E4-ACA7-8FBC094BCE34}" destId="{43338E08-1A2B-426F-B2D0-1C8EE99A38D8}" srcOrd="2" destOrd="0" presId="urn:microsoft.com/office/officeart/2005/8/layout/hList7"/>
    <dgm:cxn modelId="{4C132A4A-CE28-46BF-BFDC-133D799C4026}" type="presParOf" srcId="{6E78CD16-B8DF-43E4-ACA7-8FBC094BCE34}" destId="{2E6B479E-225D-479C-8734-9076FF987027}" srcOrd="3" destOrd="0" presId="urn:microsoft.com/office/officeart/2005/8/layout/hList7"/>
    <dgm:cxn modelId="{C57996CF-4753-46AC-B9A1-749EBAE88D44}" type="presParOf" srcId="{025165BD-BAFC-44F9-BECD-B783D5D2B9A5}" destId="{141EA272-7E99-441F-82BD-7193985778AD}" srcOrd="1" destOrd="0" presId="urn:microsoft.com/office/officeart/2005/8/layout/hList7"/>
    <dgm:cxn modelId="{1A65DE4D-867C-41E7-A499-D990ECD5D50B}" type="presParOf" srcId="{025165BD-BAFC-44F9-BECD-B783D5D2B9A5}" destId="{1B35923E-C847-4DF3-B9B8-DD3C3DF804E8}" srcOrd="2" destOrd="0" presId="urn:microsoft.com/office/officeart/2005/8/layout/hList7"/>
    <dgm:cxn modelId="{EBF5C4D9-4588-4EA7-99DD-DBCF236B2CE3}" type="presParOf" srcId="{1B35923E-C847-4DF3-B9B8-DD3C3DF804E8}" destId="{3966F6D5-63A7-406D-9FA7-28EC32B36CD2}" srcOrd="0" destOrd="0" presId="urn:microsoft.com/office/officeart/2005/8/layout/hList7"/>
    <dgm:cxn modelId="{3F587E84-8E8B-4534-B59E-2DA83C58D08B}" type="presParOf" srcId="{1B35923E-C847-4DF3-B9B8-DD3C3DF804E8}" destId="{00E28A65-DF0C-4788-BC09-637E609F3DB4}" srcOrd="1" destOrd="0" presId="urn:microsoft.com/office/officeart/2005/8/layout/hList7"/>
    <dgm:cxn modelId="{F8E9FD83-08DC-43D1-97D9-2EED1B621A1D}" type="presParOf" srcId="{1B35923E-C847-4DF3-B9B8-DD3C3DF804E8}" destId="{2B41260A-049E-42BB-8E0F-7E92D0A6EF5D}" srcOrd="2" destOrd="0" presId="urn:microsoft.com/office/officeart/2005/8/layout/hList7"/>
    <dgm:cxn modelId="{95759CC0-B6CC-47B1-95D5-F8DF2AEFA6A2}" type="presParOf" srcId="{1B35923E-C847-4DF3-B9B8-DD3C3DF804E8}" destId="{1F41C0D6-A5C0-4FB6-8D19-F7DDEE18804B}" srcOrd="3" destOrd="0" presId="urn:microsoft.com/office/officeart/2005/8/layout/hList7"/>
    <dgm:cxn modelId="{0442D0C3-942D-4817-BFBB-97B073B5275D}" type="presParOf" srcId="{025165BD-BAFC-44F9-BECD-B783D5D2B9A5}" destId="{904AC908-4940-4721-8294-DD85E069FF81}" srcOrd="3" destOrd="0" presId="urn:microsoft.com/office/officeart/2005/8/layout/hList7"/>
    <dgm:cxn modelId="{72FDD35F-22D9-4429-BF65-651507630E4F}" type="presParOf" srcId="{025165BD-BAFC-44F9-BECD-B783D5D2B9A5}" destId="{C2D4CE9A-691E-4D81-9E16-69D91D0A6B1F}" srcOrd="4" destOrd="0" presId="urn:microsoft.com/office/officeart/2005/8/layout/hList7"/>
    <dgm:cxn modelId="{4E95968C-6649-408B-A974-5C93EB84C468}" type="presParOf" srcId="{C2D4CE9A-691E-4D81-9E16-69D91D0A6B1F}" destId="{1AFD6D78-5681-49D1-827F-81A9CBD56CBB}" srcOrd="0" destOrd="0" presId="urn:microsoft.com/office/officeart/2005/8/layout/hList7"/>
    <dgm:cxn modelId="{E2141BDD-F04C-4929-8746-87BD27F1806C}" type="presParOf" srcId="{C2D4CE9A-691E-4D81-9E16-69D91D0A6B1F}" destId="{293B8542-12BF-4AB6-BDC2-BAF7294CFF6F}" srcOrd="1" destOrd="0" presId="urn:microsoft.com/office/officeart/2005/8/layout/hList7"/>
    <dgm:cxn modelId="{5BE23C96-7576-45C2-8B6C-BD11DF9D38FD}" type="presParOf" srcId="{C2D4CE9A-691E-4D81-9E16-69D91D0A6B1F}" destId="{35B7D726-BB8A-459F-A658-C6CACBDD1AAF}" srcOrd="2" destOrd="0" presId="urn:microsoft.com/office/officeart/2005/8/layout/hList7"/>
    <dgm:cxn modelId="{2781784B-86A5-4DE4-8B1B-45140CAE9D29}" type="presParOf" srcId="{C2D4CE9A-691E-4D81-9E16-69D91D0A6B1F}" destId="{322F0A2B-D49F-4D21-A3A7-E4C3098DD4D2}" srcOrd="3" destOrd="0" presId="urn:microsoft.com/office/officeart/2005/8/layout/hList7"/>
    <dgm:cxn modelId="{9C80E11C-C12C-4B86-AA15-F72DC039BA1B}" type="presParOf" srcId="{025165BD-BAFC-44F9-BECD-B783D5D2B9A5}" destId="{5D53369D-80D5-4F9E-80EA-E35F99D41FAD}" srcOrd="5" destOrd="0" presId="urn:microsoft.com/office/officeart/2005/8/layout/hList7"/>
    <dgm:cxn modelId="{7BADB784-BA9A-466C-B05A-D8AF328505CA}" type="presParOf" srcId="{025165BD-BAFC-44F9-BECD-B783D5D2B9A5}" destId="{789CEFEF-8E03-444E-8BA8-9DE07AF069A0}" srcOrd="6" destOrd="0" presId="urn:microsoft.com/office/officeart/2005/8/layout/hList7"/>
    <dgm:cxn modelId="{DEB03C36-4B7B-40A7-A048-96273B123143}" type="presParOf" srcId="{789CEFEF-8E03-444E-8BA8-9DE07AF069A0}" destId="{7BF18C0C-54B1-4CA8-A43A-191CAF4C549D}" srcOrd="0" destOrd="0" presId="urn:microsoft.com/office/officeart/2005/8/layout/hList7"/>
    <dgm:cxn modelId="{5E847C5A-0E56-4E40-81F0-0D3D1C92D46C}" type="presParOf" srcId="{789CEFEF-8E03-444E-8BA8-9DE07AF069A0}" destId="{170870F3-3A5B-4DEC-B8E0-93BA7FAA0DA9}" srcOrd="1" destOrd="0" presId="urn:microsoft.com/office/officeart/2005/8/layout/hList7"/>
    <dgm:cxn modelId="{FEBA22B6-F8F7-47D4-9246-C1F58F0C65AD}" type="presParOf" srcId="{789CEFEF-8E03-444E-8BA8-9DE07AF069A0}" destId="{1B99E6A9-9665-455C-9578-2337ABF0F786}" srcOrd="2" destOrd="0" presId="urn:microsoft.com/office/officeart/2005/8/layout/hList7"/>
    <dgm:cxn modelId="{75688BB2-54DC-4554-8787-D9346D56A2ED}" type="presParOf" srcId="{789CEFEF-8E03-444E-8BA8-9DE07AF069A0}" destId="{A35ED310-24DB-40FE-B4F4-EE74A95E7178}" srcOrd="3" destOrd="0" presId="urn:microsoft.com/office/officeart/2005/8/layout/hList7"/>
    <dgm:cxn modelId="{89E3549B-13EC-4FAE-B256-8B05F5FF494A}" type="presParOf" srcId="{025165BD-BAFC-44F9-BECD-B783D5D2B9A5}" destId="{3EC3EBDB-B077-47E0-B935-579F33A38194}" srcOrd="7" destOrd="0" presId="urn:microsoft.com/office/officeart/2005/8/layout/hList7"/>
    <dgm:cxn modelId="{1106978B-4CC3-4552-9EBA-579BB46691C1}" type="presParOf" srcId="{025165BD-BAFC-44F9-BECD-B783D5D2B9A5}" destId="{50CE5AB8-38F4-4000-9C88-CB2264110341}" srcOrd="8" destOrd="0" presId="urn:microsoft.com/office/officeart/2005/8/layout/hList7"/>
    <dgm:cxn modelId="{126C1BBE-C49B-4FB2-975A-B0FA527CBDFC}" type="presParOf" srcId="{50CE5AB8-38F4-4000-9C88-CB2264110341}" destId="{39716AA4-157A-4541-9598-F636C8E16471}" srcOrd="0" destOrd="0" presId="urn:microsoft.com/office/officeart/2005/8/layout/hList7"/>
    <dgm:cxn modelId="{5DB1643E-7E52-4233-9C19-95E5EBE4CF2A}" type="presParOf" srcId="{50CE5AB8-38F4-4000-9C88-CB2264110341}" destId="{AE167973-6BA2-48A4-B721-1C3FA82F01BB}" srcOrd="1" destOrd="0" presId="urn:microsoft.com/office/officeart/2005/8/layout/hList7"/>
    <dgm:cxn modelId="{211E6E6D-1C3C-489B-9D53-5F14226B8304}" type="presParOf" srcId="{50CE5AB8-38F4-4000-9C88-CB2264110341}" destId="{EF6BD64C-4392-44B7-A0F6-DA591196F71A}" srcOrd="2" destOrd="0" presId="urn:microsoft.com/office/officeart/2005/8/layout/hList7"/>
    <dgm:cxn modelId="{04E350C0-224A-40DE-AAEC-B80D184878AC}" type="presParOf" srcId="{50CE5AB8-38F4-4000-9C88-CB2264110341}" destId="{581EC273-2495-44E1-9B7E-954D9CE6FD7B}" srcOrd="3" destOrd="0" presId="urn:microsoft.com/office/officeart/2005/8/layout/hList7"/>
    <dgm:cxn modelId="{16EB0D93-6F6D-47D6-9C27-E750BDF94931}" type="presParOf" srcId="{025165BD-BAFC-44F9-BECD-B783D5D2B9A5}" destId="{8C2115BF-2E25-4A0B-94A0-F841A3F674A2}" srcOrd="9" destOrd="0" presId="urn:microsoft.com/office/officeart/2005/8/layout/hList7"/>
    <dgm:cxn modelId="{B00B742A-182C-48AD-9342-F00C5025AF30}" type="presParOf" srcId="{025165BD-BAFC-44F9-BECD-B783D5D2B9A5}" destId="{A002CED9-2BC4-4E60-BD08-A618ACEAFDE2}" srcOrd="10" destOrd="0" presId="urn:microsoft.com/office/officeart/2005/8/layout/hList7"/>
    <dgm:cxn modelId="{C67AA18F-C4FA-43BE-8876-68A7016A644F}" type="presParOf" srcId="{A002CED9-2BC4-4E60-BD08-A618ACEAFDE2}" destId="{D5BD0AEA-74D9-4CE4-B276-3A6D8856A488}" srcOrd="0" destOrd="0" presId="urn:microsoft.com/office/officeart/2005/8/layout/hList7"/>
    <dgm:cxn modelId="{C8ADEC13-5643-4317-930D-CD4F36160657}" type="presParOf" srcId="{A002CED9-2BC4-4E60-BD08-A618ACEAFDE2}" destId="{5A335793-A851-4633-AC2A-AAB842413B6E}" srcOrd="1" destOrd="0" presId="urn:microsoft.com/office/officeart/2005/8/layout/hList7"/>
    <dgm:cxn modelId="{1A05FCFE-0D30-42D1-9A58-F7EC26723CD9}" type="presParOf" srcId="{A002CED9-2BC4-4E60-BD08-A618ACEAFDE2}" destId="{A39FF316-BD50-43BA-86B3-2503DC11E875}" srcOrd="2" destOrd="0" presId="urn:microsoft.com/office/officeart/2005/8/layout/hList7"/>
    <dgm:cxn modelId="{C63F906C-10C8-4341-A7EC-92DBD2DBE4D8}" type="presParOf" srcId="{A002CED9-2BC4-4E60-BD08-A618ACEAFDE2}" destId="{ADFE08C0-6606-4C4E-A599-EB50E8039203}" srcOrd="3" destOrd="0" presId="urn:microsoft.com/office/officeart/2005/8/layout/hList7"/>
    <dgm:cxn modelId="{E8D94CC4-6891-4609-9946-D5BD48F80DB7}" type="presParOf" srcId="{025165BD-BAFC-44F9-BECD-B783D5D2B9A5}" destId="{BC857CCA-D85B-4AF7-9B7F-D0459C8CB1B0}" srcOrd="11" destOrd="0" presId="urn:microsoft.com/office/officeart/2005/8/layout/hList7"/>
    <dgm:cxn modelId="{25B7B2D8-A685-4735-9102-DC2FACE3068D}" type="presParOf" srcId="{025165BD-BAFC-44F9-BECD-B783D5D2B9A5}" destId="{E75A9561-CDA1-4A50-8A6E-F88729CF1A18}" srcOrd="12" destOrd="0" presId="urn:microsoft.com/office/officeart/2005/8/layout/hList7"/>
    <dgm:cxn modelId="{DAA0A79F-2188-4430-B997-AC0B0F1867CE}" type="presParOf" srcId="{E75A9561-CDA1-4A50-8A6E-F88729CF1A18}" destId="{633872C1-522A-4C72-B886-7B65BD026366}" srcOrd="0" destOrd="0" presId="urn:microsoft.com/office/officeart/2005/8/layout/hList7"/>
    <dgm:cxn modelId="{A5F886D8-D36C-4392-8D0C-F1C7B260EC61}" type="presParOf" srcId="{E75A9561-CDA1-4A50-8A6E-F88729CF1A18}" destId="{0342B961-0726-4F08-8160-27366E698B69}" srcOrd="1" destOrd="0" presId="urn:microsoft.com/office/officeart/2005/8/layout/hList7"/>
    <dgm:cxn modelId="{13517EA3-2419-4686-AAA7-EEF6BFF49A08}" type="presParOf" srcId="{E75A9561-CDA1-4A50-8A6E-F88729CF1A18}" destId="{8159F774-4962-44C8-9BBA-B14841664D11}" srcOrd="2" destOrd="0" presId="urn:microsoft.com/office/officeart/2005/8/layout/hList7"/>
    <dgm:cxn modelId="{852F588F-3535-400B-9576-FEC21FDA2F7F}" type="presParOf" srcId="{E75A9561-CDA1-4A50-8A6E-F88729CF1A18}" destId="{E4E58353-E507-4885-877A-AD9A6A2198ED}" srcOrd="3" destOrd="0" presId="urn:microsoft.com/office/officeart/2005/8/layout/hList7"/>
    <dgm:cxn modelId="{53BF3EC9-A23B-4E3B-AD89-0D456039F939}" type="presParOf" srcId="{025165BD-BAFC-44F9-BECD-B783D5D2B9A5}" destId="{CB8E30B0-A280-479F-9E66-45DE9B6F256C}" srcOrd="13" destOrd="0" presId="urn:microsoft.com/office/officeart/2005/8/layout/hList7"/>
    <dgm:cxn modelId="{4F1FAE63-5973-4B29-9835-AC4F723DE52E}" type="presParOf" srcId="{025165BD-BAFC-44F9-BECD-B783D5D2B9A5}" destId="{7895C196-58F8-4E75-BC5F-8D6823753450}" srcOrd="14" destOrd="0" presId="urn:microsoft.com/office/officeart/2005/8/layout/hList7"/>
    <dgm:cxn modelId="{EB062452-E621-483D-8C3F-021FDFE83C69}" type="presParOf" srcId="{7895C196-58F8-4E75-BC5F-8D6823753450}" destId="{BCF9FFCC-0018-4F75-847A-E48B56D2CE64}" srcOrd="0" destOrd="0" presId="urn:microsoft.com/office/officeart/2005/8/layout/hList7"/>
    <dgm:cxn modelId="{33AD67CA-6961-4508-B556-DC2292A55832}" type="presParOf" srcId="{7895C196-58F8-4E75-BC5F-8D6823753450}" destId="{2B2E70CA-C7A8-42EC-A0CE-43C9F1D1BC51}" srcOrd="1" destOrd="0" presId="urn:microsoft.com/office/officeart/2005/8/layout/hList7"/>
    <dgm:cxn modelId="{6C42A88C-F541-423A-9E08-BBDC350276D7}" type="presParOf" srcId="{7895C196-58F8-4E75-BC5F-8D6823753450}" destId="{6BFCD767-A798-42D3-822E-894A0DDC5A8C}" srcOrd="2" destOrd="0" presId="urn:microsoft.com/office/officeart/2005/8/layout/hList7"/>
    <dgm:cxn modelId="{DCC2D59F-0533-4DF8-8DB8-8D1FC7797372}" type="presParOf" srcId="{7895C196-58F8-4E75-BC5F-8D6823753450}" destId="{E35E3470-B522-4413-B2E5-09DA2C5F59A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B06A-03D7-4001-95F5-BC21DC9241B7}">
      <dsp:nvSpPr>
        <dsp:cNvPr id="0" name=""/>
        <dsp:cNvSpPr/>
      </dsp:nvSpPr>
      <dsp:spPr>
        <a:xfrm>
          <a:off x="20365" y="0"/>
          <a:ext cx="1956593" cy="3125047"/>
        </a:xfrm>
        <a:prstGeom prst="roundRect">
          <a:avLst>
            <a:gd name="adj" fmla="val 1000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sz="1500" kern="1200" dirty="0"/>
            <a:t>坚持山水林田湖草</a:t>
          </a:r>
          <a:endParaRPr lang="en-US" altLang="zh-CN" sz="1500" kern="1200" dirty="0"/>
        </a:p>
        <a:p>
          <a:pPr marL="0" lvl="0" indent="0" algn="ctr" defTabSz="666750">
            <a:lnSpc>
              <a:spcPct val="90000"/>
            </a:lnSpc>
            <a:spcBef>
              <a:spcPct val="0"/>
            </a:spcBef>
            <a:spcAft>
              <a:spcPct val="35000"/>
            </a:spcAft>
            <a:buNone/>
          </a:pPr>
          <a:r>
            <a:rPr lang="zh-CN" sz="1500" kern="1200" dirty="0"/>
            <a:t>系统治理</a:t>
          </a:r>
          <a:endParaRPr lang="zh-CN" altLang="en-US" sz="1500" kern="1200" dirty="0"/>
        </a:p>
      </dsp:txBody>
      <dsp:txXfrm>
        <a:off x="20365" y="1250018"/>
        <a:ext cx="1956593" cy="1250018"/>
      </dsp:txXfrm>
    </dsp:sp>
    <dsp:sp modelId="{A0304D60-C89A-462E-B76C-19D0D3DFC070}">
      <dsp:nvSpPr>
        <dsp:cNvPr id="0" name=""/>
        <dsp:cNvSpPr/>
      </dsp:nvSpPr>
      <dsp:spPr>
        <a:xfrm>
          <a:off x="478342" y="187502"/>
          <a:ext cx="1040640" cy="10406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a:effectLst/>
      </dsp:spPr>
      <dsp:style>
        <a:lnRef idx="2">
          <a:scrgbClr r="0" g="0" b="0"/>
        </a:lnRef>
        <a:fillRef idx="1">
          <a:scrgbClr r="0" g="0" b="0"/>
        </a:fillRef>
        <a:effectRef idx="0">
          <a:scrgbClr r="0" g="0" b="0"/>
        </a:effectRef>
        <a:fontRef idx="minor"/>
      </dsp:style>
    </dsp:sp>
    <dsp:sp modelId="{8BB165D2-B516-4048-8AF9-7E770213CF92}">
      <dsp:nvSpPr>
        <dsp:cNvPr id="0" name=""/>
        <dsp:cNvSpPr/>
      </dsp:nvSpPr>
      <dsp:spPr>
        <a:xfrm>
          <a:off x="2035656" y="0"/>
          <a:ext cx="1956593" cy="3125047"/>
        </a:xfrm>
        <a:prstGeom prst="roundRect">
          <a:avLst>
            <a:gd name="adj" fmla="val 1000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sz="1500" kern="1200" dirty="0"/>
            <a:t>坚持多措并举</a:t>
          </a:r>
        </a:p>
        <a:p>
          <a:pPr marL="0" lvl="0" indent="0" algn="ctr" defTabSz="666750">
            <a:lnSpc>
              <a:spcPct val="90000"/>
            </a:lnSpc>
            <a:spcBef>
              <a:spcPct val="0"/>
            </a:spcBef>
            <a:spcAft>
              <a:spcPct val="35000"/>
            </a:spcAft>
            <a:buNone/>
          </a:pPr>
          <a:r>
            <a:rPr lang="zh-CN" sz="1500" kern="1200" dirty="0"/>
            <a:t>综合施策、协同发力</a:t>
          </a:r>
          <a:endParaRPr lang="zh-CN" altLang="en-US" sz="1500" kern="1200" dirty="0"/>
        </a:p>
      </dsp:txBody>
      <dsp:txXfrm>
        <a:off x="2035656" y="1250018"/>
        <a:ext cx="1956593" cy="1250018"/>
      </dsp:txXfrm>
    </dsp:sp>
    <dsp:sp modelId="{1272157F-C001-48D6-AA92-87B552C0527D}">
      <dsp:nvSpPr>
        <dsp:cNvPr id="0" name=""/>
        <dsp:cNvSpPr/>
      </dsp:nvSpPr>
      <dsp:spPr>
        <a:xfrm>
          <a:off x="2493633" y="187502"/>
          <a:ext cx="1040640" cy="10406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a:effectLst/>
      </dsp:spPr>
      <dsp:style>
        <a:lnRef idx="2">
          <a:scrgbClr r="0" g="0" b="0"/>
        </a:lnRef>
        <a:fillRef idx="1">
          <a:scrgbClr r="0" g="0" b="0"/>
        </a:fillRef>
        <a:effectRef idx="0">
          <a:scrgbClr r="0" g="0" b="0"/>
        </a:effectRef>
        <a:fontRef idx="minor"/>
      </dsp:style>
    </dsp:sp>
    <dsp:sp modelId="{12B5889F-0A50-4DAA-B6E1-63D0851734EE}">
      <dsp:nvSpPr>
        <dsp:cNvPr id="0" name=""/>
        <dsp:cNvSpPr/>
      </dsp:nvSpPr>
      <dsp:spPr>
        <a:xfrm>
          <a:off x="4050947" y="0"/>
          <a:ext cx="1864946" cy="3125047"/>
        </a:xfrm>
        <a:prstGeom prst="roundRect">
          <a:avLst>
            <a:gd name="adj" fmla="val 1000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sz="1500" kern="1200" dirty="0"/>
            <a:t>坚持科学部署、分类施策</a:t>
          </a:r>
          <a:r>
            <a:rPr lang="zh-CN" altLang="en-US" sz="1500" kern="1200" dirty="0"/>
            <a:t>，</a:t>
          </a:r>
          <a:r>
            <a:rPr lang="zh-CN" sz="1500" kern="1200" dirty="0"/>
            <a:t>全国“一盘棋”</a:t>
          </a:r>
          <a:endParaRPr lang="zh-CN" altLang="en-US" sz="1500" kern="1200" dirty="0"/>
        </a:p>
      </dsp:txBody>
      <dsp:txXfrm>
        <a:off x="4050947" y="1250018"/>
        <a:ext cx="1864946" cy="1250018"/>
      </dsp:txXfrm>
    </dsp:sp>
    <dsp:sp modelId="{C1EDC7C2-8F45-48FF-9DD3-6A588169895C}">
      <dsp:nvSpPr>
        <dsp:cNvPr id="0" name=""/>
        <dsp:cNvSpPr/>
      </dsp:nvSpPr>
      <dsp:spPr>
        <a:xfrm>
          <a:off x="4463100" y="187502"/>
          <a:ext cx="1040640" cy="10406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a:effectLst/>
      </dsp:spPr>
      <dsp:style>
        <a:lnRef idx="2">
          <a:scrgbClr r="0" g="0" b="0"/>
        </a:lnRef>
        <a:fillRef idx="1">
          <a:scrgbClr r="0" g="0" b="0"/>
        </a:fillRef>
        <a:effectRef idx="0">
          <a:scrgbClr r="0" g="0" b="0"/>
        </a:effectRef>
        <a:fontRef idx="minor"/>
      </dsp:style>
    </dsp:sp>
    <dsp:sp modelId="{5405A6A6-C4A3-4B65-8A04-694E91CF303B}">
      <dsp:nvSpPr>
        <dsp:cNvPr id="0" name=""/>
        <dsp:cNvSpPr/>
      </dsp:nvSpPr>
      <dsp:spPr>
        <a:xfrm>
          <a:off x="255777" y="2500037"/>
          <a:ext cx="5424705" cy="468757"/>
        </a:xfrm>
        <a:prstGeom prst="leftRightArrow">
          <a:avLst/>
        </a:prstGeom>
        <a:solidFill>
          <a:schemeClr val="accent6">
            <a:tint val="6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B39C9-9D49-4586-84EA-D3235298E2BF}">
      <dsp:nvSpPr>
        <dsp:cNvPr id="0" name=""/>
        <dsp:cNvSpPr/>
      </dsp:nvSpPr>
      <dsp:spPr>
        <a:xfrm>
          <a:off x="0" y="0"/>
          <a:ext cx="9579767" cy="1937278"/>
        </a:xfrm>
        <a:prstGeom prst="roundRect">
          <a:avLst>
            <a:gd name="adj" fmla="val 10000"/>
          </a:avLst>
        </a:prstGeom>
        <a:solidFill>
          <a:schemeClr val="accent6">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08B718E6-FC0C-457E-86CD-0D6D8EA97515}">
      <dsp:nvSpPr>
        <dsp:cNvPr id="0" name=""/>
        <dsp:cNvSpPr/>
      </dsp:nvSpPr>
      <dsp:spPr>
        <a:xfrm>
          <a:off x="295307" y="258303"/>
          <a:ext cx="1182783" cy="14206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a:effectLst/>
      </dsp:spPr>
      <dsp:style>
        <a:lnRef idx="2">
          <a:scrgbClr r="0" g="0" b="0"/>
        </a:lnRef>
        <a:fillRef idx="1">
          <a:scrgbClr r="0" g="0" b="0"/>
        </a:fillRef>
        <a:effectRef idx="0">
          <a:scrgbClr r="0" g="0" b="0"/>
        </a:effectRef>
        <a:fontRef idx="minor"/>
      </dsp:style>
    </dsp:sp>
    <dsp:sp modelId="{28577703-71B2-4327-836A-6D8067ABA2F4}">
      <dsp:nvSpPr>
        <dsp:cNvPr id="0" name=""/>
        <dsp:cNvSpPr/>
      </dsp:nvSpPr>
      <dsp:spPr>
        <a:xfrm rot="10800000">
          <a:off x="295307" y="1937278"/>
          <a:ext cx="1182783" cy="2367784"/>
        </a:xfrm>
        <a:prstGeom prst="round2SameRect">
          <a:avLst>
            <a:gd name="adj1" fmla="val 10500"/>
            <a:gd name="adj2" fmla="val 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altLang="en-US" sz="1400" kern="1200" dirty="0"/>
            <a:t>深入研究天然林保护工程到期后的政策措施</a:t>
          </a:r>
        </a:p>
      </dsp:txBody>
      <dsp:txXfrm rot="10800000">
        <a:off x="331682" y="1937278"/>
        <a:ext cx="1110033" cy="2331409"/>
      </dsp:txXfrm>
    </dsp:sp>
    <dsp:sp modelId="{780DE0B3-F4AA-4132-98DA-A6EB533DA97A}">
      <dsp:nvSpPr>
        <dsp:cNvPr id="0" name=""/>
        <dsp:cNvSpPr/>
      </dsp:nvSpPr>
      <dsp:spPr>
        <a:xfrm>
          <a:off x="1596369" y="258303"/>
          <a:ext cx="1182783" cy="14206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effectLst/>
      </dsp:spPr>
      <dsp:style>
        <a:lnRef idx="2">
          <a:scrgbClr r="0" g="0" b="0"/>
        </a:lnRef>
        <a:fillRef idx="1">
          <a:scrgbClr r="0" g="0" b="0"/>
        </a:fillRef>
        <a:effectRef idx="0">
          <a:scrgbClr r="0" g="0" b="0"/>
        </a:effectRef>
        <a:fontRef idx="minor"/>
      </dsp:style>
    </dsp:sp>
    <dsp:sp modelId="{60B22B75-13C9-4783-8A7D-F994BC6B30A3}">
      <dsp:nvSpPr>
        <dsp:cNvPr id="0" name=""/>
        <dsp:cNvSpPr/>
      </dsp:nvSpPr>
      <dsp:spPr>
        <a:xfrm rot="10800000">
          <a:off x="1596369" y="1937278"/>
          <a:ext cx="1182783" cy="2367784"/>
        </a:xfrm>
        <a:prstGeom prst="round2SameRect">
          <a:avLst>
            <a:gd name="adj1" fmla="val 10500"/>
            <a:gd name="adj2" fmla="val 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altLang="en-US" sz="1400" kern="1200" dirty="0"/>
            <a:t>继续实施退耕还林还草还湿，扩大退耕规模</a:t>
          </a:r>
        </a:p>
      </dsp:txBody>
      <dsp:txXfrm rot="10800000">
        <a:off x="1632744" y="1937278"/>
        <a:ext cx="1110033" cy="2331409"/>
      </dsp:txXfrm>
    </dsp:sp>
    <dsp:sp modelId="{2FBC0F6D-1A0C-4258-B802-5B671EF57EEF}">
      <dsp:nvSpPr>
        <dsp:cNvPr id="0" name=""/>
        <dsp:cNvSpPr/>
      </dsp:nvSpPr>
      <dsp:spPr>
        <a:xfrm>
          <a:off x="2897430" y="258303"/>
          <a:ext cx="1182783" cy="14206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effectLst/>
      </dsp:spPr>
      <dsp:style>
        <a:lnRef idx="2">
          <a:scrgbClr r="0" g="0" b="0"/>
        </a:lnRef>
        <a:fillRef idx="1">
          <a:scrgbClr r="0" g="0" b="0"/>
        </a:fillRef>
        <a:effectRef idx="0">
          <a:scrgbClr r="0" g="0" b="0"/>
        </a:effectRef>
        <a:fontRef idx="minor"/>
      </dsp:style>
    </dsp:sp>
    <dsp:sp modelId="{46C67E68-2452-4FF0-AB74-B7DEAE4F6575}">
      <dsp:nvSpPr>
        <dsp:cNvPr id="0" name=""/>
        <dsp:cNvSpPr/>
      </dsp:nvSpPr>
      <dsp:spPr>
        <a:xfrm rot="10800000">
          <a:off x="2897430" y="1937278"/>
          <a:ext cx="1182783" cy="2367784"/>
        </a:xfrm>
        <a:prstGeom prst="round2SameRect">
          <a:avLst>
            <a:gd name="adj1" fmla="val 10500"/>
            <a:gd name="adj2" fmla="val 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altLang="en-US" sz="1400" kern="1200" dirty="0"/>
            <a:t>加强三北等防护林体系建设，加大退化防护林修复力度</a:t>
          </a:r>
        </a:p>
      </dsp:txBody>
      <dsp:txXfrm rot="10800000">
        <a:off x="2933805" y="1937278"/>
        <a:ext cx="1110033" cy="2331409"/>
      </dsp:txXfrm>
    </dsp:sp>
    <dsp:sp modelId="{0F3CFB93-1EFE-40FB-A320-0E5D84AF9BD6}">
      <dsp:nvSpPr>
        <dsp:cNvPr id="0" name=""/>
        <dsp:cNvSpPr/>
      </dsp:nvSpPr>
      <dsp:spPr>
        <a:xfrm>
          <a:off x="4198491" y="258303"/>
          <a:ext cx="1182783" cy="14206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effectLst/>
      </dsp:spPr>
      <dsp:style>
        <a:lnRef idx="2">
          <a:scrgbClr r="0" g="0" b="0"/>
        </a:lnRef>
        <a:fillRef idx="1">
          <a:scrgbClr r="0" g="0" b="0"/>
        </a:fillRef>
        <a:effectRef idx="0">
          <a:scrgbClr r="0" g="0" b="0"/>
        </a:effectRef>
        <a:fontRef idx="minor"/>
      </dsp:style>
    </dsp:sp>
    <dsp:sp modelId="{B5A7AF32-EE6D-48E3-AB1C-1FF5395A5286}">
      <dsp:nvSpPr>
        <dsp:cNvPr id="0" name=""/>
        <dsp:cNvSpPr/>
      </dsp:nvSpPr>
      <dsp:spPr>
        <a:xfrm rot="10800000">
          <a:off x="4198491" y="1937278"/>
          <a:ext cx="1182783" cy="2367784"/>
        </a:xfrm>
        <a:prstGeom prst="round2SameRect">
          <a:avLst>
            <a:gd name="adj1" fmla="val 10500"/>
            <a:gd name="adj2" fmla="val 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altLang="en-US" sz="1400" kern="1200" dirty="0"/>
            <a:t>新建一批国家储备林基地，推进规模化林场建设试点</a:t>
          </a:r>
        </a:p>
      </dsp:txBody>
      <dsp:txXfrm rot="10800000">
        <a:off x="4234866" y="1937278"/>
        <a:ext cx="1110033" cy="2331409"/>
      </dsp:txXfrm>
    </dsp:sp>
    <dsp:sp modelId="{656A24C6-5BAF-4E5D-8F18-D567FFD01595}">
      <dsp:nvSpPr>
        <dsp:cNvPr id="0" name=""/>
        <dsp:cNvSpPr/>
      </dsp:nvSpPr>
      <dsp:spPr>
        <a:xfrm>
          <a:off x="5499553" y="258303"/>
          <a:ext cx="1182783" cy="14206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effectLst/>
      </dsp:spPr>
      <dsp:style>
        <a:lnRef idx="2">
          <a:scrgbClr r="0" g="0" b="0"/>
        </a:lnRef>
        <a:fillRef idx="1">
          <a:scrgbClr r="0" g="0" b="0"/>
        </a:fillRef>
        <a:effectRef idx="0">
          <a:scrgbClr r="0" g="0" b="0"/>
        </a:effectRef>
        <a:fontRef idx="minor"/>
      </dsp:style>
    </dsp:sp>
    <dsp:sp modelId="{7C0520FC-A88F-4365-B313-A5534F960C96}">
      <dsp:nvSpPr>
        <dsp:cNvPr id="0" name=""/>
        <dsp:cNvSpPr/>
      </dsp:nvSpPr>
      <dsp:spPr>
        <a:xfrm rot="10800000">
          <a:off x="5499553" y="1937278"/>
          <a:ext cx="1182783" cy="2367784"/>
        </a:xfrm>
        <a:prstGeom prst="round2SameRect">
          <a:avLst>
            <a:gd name="adj1" fmla="val 10500"/>
            <a:gd name="adj2" fmla="val 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sz="1400" kern="1200" dirty="0"/>
            <a:t>实施好退牧还草工程，开展人工种草修复试点</a:t>
          </a:r>
          <a:endParaRPr lang="zh-CN" altLang="en-US" sz="1400" kern="1200" dirty="0"/>
        </a:p>
      </dsp:txBody>
      <dsp:txXfrm rot="10800000">
        <a:off x="5535928" y="1937278"/>
        <a:ext cx="1110033" cy="2331409"/>
      </dsp:txXfrm>
    </dsp:sp>
    <dsp:sp modelId="{07FEFB12-DD96-48EE-94A8-1E2D3C2D9079}">
      <dsp:nvSpPr>
        <dsp:cNvPr id="0" name=""/>
        <dsp:cNvSpPr/>
      </dsp:nvSpPr>
      <dsp:spPr>
        <a:xfrm>
          <a:off x="6800614" y="258303"/>
          <a:ext cx="1182783" cy="14206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effectLst/>
      </dsp:spPr>
      <dsp:style>
        <a:lnRef idx="2">
          <a:scrgbClr r="0" g="0" b="0"/>
        </a:lnRef>
        <a:fillRef idx="1">
          <a:scrgbClr r="0" g="0" b="0"/>
        </a:fillRef>
        <a:effectRef idx="0">
          <a:scrgbClr r="0" g="0" b="0"/>
        </a:effectRef>
        <a:fontRef idx="minor"/>
      </dsp:style>
    </dsp:sp>
    <dsp:sp modelId="{BF9963AE-F931-4FF9-B328-11780BEF1C4D}">
      <dsp:nvSpPr>
        <dsp:cNvPr id="0" name=""/>
        <dsp:cNvSpPr/>
      </dsp:nvSpPr>
      <dsp:spPr>
        <a:xfrm rot="10800000">
          <a:off x="6800614" y="1937278"/>
          <a:ext cx="1182783" cy="2367784"/>
        </a:xfrm>
        <a:prstGeom prst="round2SameRect">
          <a:avLst>
            <a:gd name="adj1" fmla="val 10500"/>
            <a:gd name="adj2" fmla="val 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sz="1400" kern="1200" dirty="0"/>
            <a:t>抓好湿地保护修复、防沙治沙等工程建设，开展精准治沙重点县建设</a:t>
          </a:r>
          <a:endParaRPr lang="zh-CN" altLang="en-US" sz="1400" kern="1200" dirty="0"/>
        </a:p>
      </dsp:txBody>
      <dsp:txXfrm rot="10800000">
        <a:off x="6836989" y="1937278"/>
        <a:ext cx="1110033" cy="2331409"/>
      </dsp:txXfrm>
    </dsp:sp>
    <dsp:sp modelId="{FFE6E179-5EAC-4A81-845E-18F9A424B287}">
      <dsp:nvSpPr>
        <dsp:cNvPr id="0" name=""/>
        <dsp:cNvSpPr/>
      </dsp:nvSpPr>
      <dsp:spPr>
        <a:xfrm>
          <a:off x="8101676" y="258303"/>
          <a:ext cx="1182783" cy="14206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effectLst/>
      </dsp:spPr>
      <dsp:style>
        <a:lnRef idx="2">
          <a:scrgbClr r="0" g="0" b="0"/>
        </a:lnRef>
        <a:fillRef idx="1">
          <a:scrgbClr r="0" g="0" b="0"/>
        </a:fillRef>
        <a:effectRef idx="0">
          <a:scrgbClr r="0" g="0" b="0"/>
        </a:effectRef>
        <a:fontRef idx="minor"/>
      </dsp:style>
    </dsp:sp>
    <dsp:sp modelId="{B2023B26-5C18-4EF1-93A9-409C9CE8B7A8}">
      <dsp:nvSpPr>
        <dsp:cNvPr id="0" name=""/>
        <dsp:cNvSpPr/>
      </dsp:nvSpPr>
      <dsp:spPr>
        <a:xfrm rot="10800000">
          <a:off x="8101676" y="1937278"/>
          <a:ext cx="1182783" cy="2367784"/>
        </a:xfrm>
        <a:prstGeom prst="round2SameRect">
          <a:avLst>
            <a:gd name="adj1" fmla="val 10500"/>
            <a:gd name="adj2" fmla="val 0"/>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sz="1400" kern="1200" dirty="0"/>
            <a:t>积极推进乡村绿化美化，切实加强森林经营，着力提高森林质量和生态功能</a:t>
          </a:r>
          <a:endParaRPr lang="zh-CN" altLang="en-US" sz="1400" kern="1200" dirty="0"/>
        </a:p>
      </dsp:txBody>
      <dsp:txXfrm rot="10800000">
        <a:off x="8138051" y="1937278"/>
        <a:ext cx="1110033" cy="2331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23A64-069F-4426-858E-B9D6ECC26360}">
      <dsp:nvSpPr>
        <dsp:cNvPr id="0" name=""/>
        <dsp:cNvSpPr/>
      </dsp:nvSpPr>
      <dsp:spPr>
        <a:xfrm>
          <a:off x="3998"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科学划定林地草地湿地沙地保护</a:t>
          </a:r>
          <a:endParaRPr lang="en-US" altLang="zh-CN" sz="1500" kern="1200" dirty="0"/>
        </a:p>
        <a:p>
          <a:pPr marL="0" lvl="0" indent="0" algn="ctr" defTabSz="666750">
            <a:lnSpc>
              <a:spcPct val="90000"/>
            </a:lnSpc>
            <a:spcBef>
              <a:spcPct val="0"/>
            </a:spcBef>
            <a:spcAft>
              <a:spcPct val="35000"/>
            </a:spcAft>
            <a:buNone/>
          </a:pPr>
          <a:r>
            <a:rPr lang="zh-CN" altLang="en-US" sz="1500" kern="1200" dirty="0"/>
            <a:t>红线</a:t>
          </a:r>
        </a:p>
      </dsp:txBody>
      <dsp:txXfrm>
        <a:off x="3998" y="1688617"/>
        <a:ext cx="1202687" cy="1688617"/>
      </dsp:txXfrm>
    </dsp:sp>
    <dsp:sp modelId="{2E6B479E-225D-479C-8734-9076FF987027}">
      <dsp:nvSpPr>
        <dsp:cNvPr id="0" name=""/>
        <dsp:cNvSpPr/>
      </dsp:nvSpPr>
      <dsp:spPr>
        <a:xfrm>
          <a:off x="40079"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a:effectLst/>
      </dsp:spPr>
      <dsp:style>
        <a:lnRef idx="2">
          <a:scrgbClr r="0" g="0" b="0"/>
        </a:lnRef>
        <a:fillRef idx="1">
          <a:scrgbClr r="0" g="0" b="0"/>
        </a:fillRef>
        <a:effectRef idx="0">
          <a:scrgbClr r="0" g="0" b="0"/>
        </a:effectRef>
        <a:fontRef idx="minor"/>
      </dsp:style>
    </dsp:sp>
    <dsp:sp modelId="{3966F6D5-63A7-406D-9FA7-28EC32B36CD2}">
      <dsp:nvSpPr>
        <dsp:cNvPr id="0" name=""/>
        <dsp:cNvSpPr/>
      </dsp:nvSpPr>
      <dsp:spPr>
        <a:xfrm>
          <a:off x="1242767"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扩大林长制实施范围</a:t>
          </a:r>
        </a:p>
      </dsp:txBody>
      <dsp:txXfrm>
        <a:off x="1242767" y="1688617"/>
        <a:ext cx="1202687" cy="1688617"/>
      </dsp:txXfrm>
    </dsp:sp>
    <dsp:sp modelId="{1F41C0D6-A5C0-4FB6-8D19-F7DDEE18804B}">
      <dsp:nvSpPr>
        <dsp:cNvPr id="0" name=""/>
        <dsp:cNvSpPr/>
      </dsp:nvSpPr>
      <dsp:spPr>
        <a:xfrm>
          <a:off x="1278847"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effectLst/>
      </dsp:spPr>
      <dsp:style>
        <a:lnRef idx="2">
          <a:scrgbClr r="0" g="0" b="0"/>
        </a:lnRef>
        <a:fillRef idx="1">
          <a:scrgbClr r="0" g="0" b="0"/>
        </a:fillRef>
        <a:effectRef idx="0">
          <a:scrgbClr r="0" g="0" b="0"/>
        </a:effectRef>
        <a:fontRef idx="minor"/>
      </dsp:style>
    </dsp:sp>
    <dsp:sp modelId="{1AFD6D78-5681-49D1-827F-81A9CBD56CBB}">
      <dsp:nvSpPr>
        <dsp:cNvPr id="0" name=""/>
        <dsp:cNvSpPr/>
      </dsp:nvSpPr>
      <dsp:spPr>
        <a:xfrm>
          <a:off x="2481535"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研究制定加强草原保护修复的意见</a:t>
          </a:r>
        </a:p>
      </dsp:txBody>
      <dsp:txXfrm>
        <a:off x="2481535" y="1688617"/>
        <a:ext cx="1202687" cy="1688617"/>
      </dsp:txXfrm>
    </dsp:sp>
    <dsp:sp modelId="{322F0A2B-D49F-4D21-A3A7-E4C3098DD4D2}">
      <dsp:nvSpPr>
        <dsp:cNvPr id="0" name=""/>
        <dsp:cNvSpPr/>
      </dsp:nvSpPr>
      <dsp:spPr>
        <a:xfrm>
          <a:off x="2517615"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effectLst/>
      </dsp:spPr>
      <dsp:style>
        <a:lnRef idx="2">
          <a:scrgbClr r="0" g="0" b="0"/>
        </a:lnRef>
        <a:fillRef idx="1">
          <a:scrgbClr r="0" g="0" b="0"/>
        </a:fillRef>
        <a:effectRef idx="0">
          <a:scrgbClr r="0" g="0" b="0"/>
        </a:effectRef>
        <a:fontRef idx="minor"/>
      </dsp:style>
    </dsp:sp>
    <dsp:sp modelId="{7BF18C0C-54B1-4CA8-A43A-191CAF4C549D}">
      <dsp:nvSpPr>
        <dsp:cNvPr id="0" name=""/>
        <dsp:cNvSpPr/>
      </dsp:nvSpPr>
      <dsp:spPr>
        <a:xfrm>
          <a:off x="3720303"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推进湿地</a:t>
          </a:r>
          <a:endParaRPr lang="en-US" altLang="zh-CN" sz="1500" kern="1200" dirty="0"/>
        </a:p>
        <a:p>
          <a:pPr marL="0" lvl="0" indent="0" algn="ctr" defTabSz="666750">
            <a:lnSpc>
              <a:spcPct val="90000"/>
            </a:lnSpc>
            <a:spcBef>
              <a:spcPct val="0"/>
            </a:spcBef>
            <a:spcAft>
              <a:spcPct val="35000"/>
            </a:spcAft>
            <a:buNone/>
          </a:pPr>
          <a:r>
            <a:rPr lang="zh-CN" altLang="en-US" sz="1500" kern="1200" dirty="0"/>
            <a:t>分级管理</a:t>
          </a:r>
        </a:p>
      </dsp:txBody>
      <dsp:txXfrm>
        <a:off x="3720303" y="1688617"/>
        <a:ext cx="1202687" cy="1688617"/>
      </dsp:txXfrm>
    </dsp:sp>
    <dsp:sp modelId="{A35ED310-24DB-40FE-B4F4-EE74A95E7178}">
      <dsp:nvSpPr>
        <dsp:cNvPr id="0" name=""/>
        <dsp:cNvSpPr/>
      </dsp:nvSpPr>
      <dsp:spPr>
        <a:xfrm>
          <a:off x="3756384"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effectLst/>
      </dsp:spPr>
      <dsp:style>
        <a:lnRef idx="2">
          <a:scrgbClr r="0" g="0" b="0"/>
        </a:lnRef>
        <a:fillRef idx="1">
          <a:scrgbClr r="0" g="0" b="0"/>
        </a:fillRef>
        <a:effectRef idx="0">
          <a:scrgbClr r="0" g="0" b="0"/>
        </a:effectRef>
        <a:fontRef idx="minor"/>
      </dsp:style>
    </dsp:sp>
    <dsp:sp modelId="{39716AA4-157A-4541-9598-F636C8E16471}">
      <dsp:nvSpPr>
        <dsp:cNvPr id="0" name=""/>
        <dsp:cNvSpPr/>
      </dsp:nvSpPr>
      <dsp:spPr>
        <a:xfrm>
          <a:off x="4959071"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开展自然保护地整合优化试点</a:t>
          </a:r>
        </a:p>
      </dsp:txBody>
      <dsp:txXfrm>
        <a:off x="4959071" y="1688617"/>
        <a:ext cx="1202687" cy="1688617"/>
      </dsp:txXfrm>
    </dsp:sp>
    <dsp:sp modelId="{581EC273-2495-44E1-9B7E-954D9CE6FD7B}">
      <dsp:nvSpPr>
        <dsp:cNvPr id="0" name=""/>
        <dsp:cNvSpPr/>
      </dsp:nvSpPr>
      <dsp:spPr>
        <a:xfrm>
          <a:off x="4995152"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effectLst/>
      </dsp:spPr>
      <dsp:style>
        <a:lnRef idx="2">
          <a:scrgbClr r="0" g="0" b="0"/>
        </a:lnRef>
        <a:fillRef idx="1">
          <a:scrgbClr r="0" g="0" b="0"/>
        </a:fillRef>
        <a:effectRef idx="0">
          <a:scrgbClr r="0" g="0" b="0"/>
        </a:effectRef>
        <a:fontRef idx="minor"/>
      </dsp:style>
    </dsp:sp>
    <dsp:sp modelId="{D5BD0AEA-74D9-4CE4-B276-3A6D8856A488}">
      <dsp:nvSpPr>
        <dsp:cNvPr id="0" name=""/>
        <dsp:cNvSpPr/>
      </dsp:nvSpPr>
      <dsp:spPr>
        <a:xfrm>
          <a:off x="6197840"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sz="1500" kern="1200" dirty="0"/>
            <a:t>推进森林法、草原法修改和湿地保护立法</a:t>
          </a:r>
          <a:endParaRPr lang="zh-CN" altLang="en-US" sz="1500" kern="1200" dirty="0"/>
        </a:p>
      </dsp:txBody>
      <dsp:txXfrm>
        <a:off x="6197840" y="1688617"/>
        <a:ext cx="1202687" cy="1688617"/>
      </dsp:txXfrm>
    </dsp:sp>
    <dsp:sp modelId="{ADFE08C0-6606-4C4E-A599-EB50E8039203}">
      <dsp:nvSpPr>
        <dsp:cNvPr id="0" name=""/>
        <dsp:cNvSpPr/>
      </dsp:nvSpPr>
      <dsp:spPr>
        <a:xfrm>
          <a:off x="6233920"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effectLst/>
      </dsp:spPr>
      <dsp:style>
        <a:lnRef idx="2">
          <a:scrgbClr r="0" g="0" b="0"/>
        </a:lnRef>
        <a:fillRef idx="1">
          <a:scrgbClr r="0" g="0" b="0"/>
        </a:fillRef>
        <a:effectRef idx="0">
          <a:scrgbClr r="0" g="0" b="0"/>
        </a:effectRef>
        <a:fontRef idx="minor"/>
      </dsp:style>
    </dsp:sp>
    <dsp:sp modelId="{633872C1-522A-4C72-B886-7B65BD026366}">
      <dsp:nvSpPr>
        <dsp:cNvPr id="0" name=""/>
        <dsp:cNvSpPr/>
      </dsp:nvSpPr>
      <dsp:spPr>
        <a:xfrm>
          <a:off x="7436608"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sz="1500" kern="1200" dirty="0"/>
            <a:t>强化森林草原防火行业管理责任</a:t>
          </a:r>
          <a:endParaRPr lang="zh-CN" altLang="en-US" sz="1500" kern="1200" dirty="0"/>
        </a:p>
      </dsp:txBody>
      <dsp:txXfrm>
        <a:off x="7436608" y="1688617"/>
        <a:ext cx="1202687" cy="1688617"/>
      </dsp:txXfrm>
    </dsp:sp>
    <dsp:sp modelId="{E4E58353-E507-4885-877A-AD9A6A2198ED}">
      <dsp:nvSpPr>
        <dsp:cNvPr id="0" name=""/>
        <dsp:cNvSpPr/>
      </dsp:nvSpPr>
      <dsp:spPr>
        <a:xfrm>
          <a:off x="7472688"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effectLst/>
      </dsp:spPr>
      <dsp:style>
        <a:lnRef idx="2">
          <a:scrgbClr r="0" g="0" b="0"/>
        </a:lnRef>
        <a:fillRef idx="1">
          <a:scrgbClr r="0" g="0" b="0"/>
        </a:fillRef>
        <a:effectRef idx="0">
          <a:scrgbClr r="0" g="0" b="0"/>
        </a:effectRef>
        <a:fontRef idx="minor"/>
      </dsp:style>
    </dsp:sp>
    <dsp:sp modelId="{BCF9FFCC-0018-4F75-847A-E48B56D2CE64}">
      <dsp:nvSpPr>
        <dsp:cNvPr id="0" name=""/>
        <dsp:cNvSpPr/>
      </dsp:nvSpPr>
      <dsp:spPr>
        <a:xfrm>
          <a:off x="8675376" y="0"/>
          <a:ext cx="1202687" cy="4221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zh-CN" sz="1500" kern="1200" dirty="0"/>
            <a:t>建立松材线虫病生态灾害督办问责机制</a:t>
          </a:r>
          <a:endParaRPr lang="zh-CN" altLang="en-US" sz="1500" kern="1200" dirty="0"/>
        </a:p>
      </dsp:txBody>
      <dsp:txXfrm>
        <a:off x="8675376" y="1688617"/>
        <a:ext cx="1202687" cy="1688617"/>
      </dsp:txXfrm>
    </dsp:sp>
    <dsp:sp modelId="{E35E3470-B522-4413-B2E5-09DA2C5F59AC}">
      <dsp:nvSpPr>
        <dsp:cNvPr id="0" name=""/>
        <dsp:cNvSpPr/>
      </dsp:nvSpPr>
      <dsp:spPr>
        <a:xfrm>
          <a:off x="8711457" y="253292"/>
          <a:ext cx="1130526" cy="14057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effectLst/>
      </dsp:spPr>
      <dsp:style>
        <a:lnRef idx="2">
          <a:scrgbClr r="0" g="0" b="0"/>
        </a:lnRef>
        <a:fillRef idx="1">
          <a:scrgbClr r="0" g="0" b="0"/>
        </a:fillRef>
        <a:effectRef idx="0">
          <a:scrgbClr r="0" g="0" b="0"/>
        </a:effectRef>
        <a:fontRef idx="minor"/>
      </dsp:style>
    </dsp:sp>
    <dsp:sp modelId="{070E3D8A-8514-4D7F-94C4-3CCD5FAB4185}">
      <dsp:nvSpPr>
        <dsp:cNvPr id="0" name=""/>
        <dsp:cNvSpPr/>
      </dsp:nvSpPr>
      <dsp:spPr>
        <a:xfrm>
          <a:off x="395282" y="3377234"/>
          <a:ext cx="9091497" cy="633231"/>
        </a:xfrm>
        <a:prstGeom prst="leftRightArrow">
          <a:avLst/>
        </a:prstGeom>
        <a:solidFill>
          <a:schemeClr val="accent2">
            <a:tint val="6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a:t>
            </a:fld>
            <a:endParaRPr lang="zh-CN" altLang="en-US" sz="1200">
              <a:latin typeface="Calibri" pitchFamily="34" charset="0"/>
              <a:ea typeface="幼圆" pitchFamily="49" charset="-122"/>
              <a:cs typeface="等线" charset="0"/>
            </a:endParaRPr>
          </a:p>
        </p:txBody>
      </p:sp>
      <p:sp>
        <p:nvSpPr>
          <p:cNvPr id="91" name="文本框"/>
          <p:cNvSpPr>
            <a:spLocks noGrp="1"/>
          </p:cNvSpPr>
          <p:nvPr>
            <p:ph type="hdr"/>
          </p:nvPr>
        </p:nvSpPr>
        <p:spPr>
          <a:xfrm>
            <a:off x="1" y="1"/>
            <a:ext cx="2945658"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pitchFamily="34" charset="0"/>
              <a:ea typeface="幼圆" pitchFamily="49" charset="-122"/>
              <a:cs typeface="等线" charset="0"/>
            </a:endParaRPr>
          </a:p>
        </p:txBody>
      </p:sp>
      <p:sp>
        <p:nvSpPr>
          <p:cNvPr id="92" name="文本框"/>
          <p:cNvSpPr>
            <a:spLocks noGrp="1"/>
          </p:cNvSpPr>
          <p:nvPr>
            <p:ph type="dt" idx="1"/>
          </p:nvPr>
        </p:nvSpPr>
        <p:spPr>
          <a:xfrm>
            <a:off x="3850443" y="1"/>
            <a:ext cx="2945659"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pitchFamily="34" charset="0"/>
                <a:ea typeface="幼圆" pitchFamily="49" charset="-122"/>
                <a:cs typeface="等线" charset="0"/>
              </a:rPr>
              <a:t>7/1/2019</a:t>
            </a:fld>
            <a:endParaRPr lang="zh-CN" altLang="en-US" sz="1200">
              <a:latin typeface="Calibri" pitchFamily="34" charset="0"/>
              <a:ea typeface="幼圆" pitchFamily="49" charset="-122"/>
              <a:cs typeface="等线" charset="0"/>
            </a:endParaRPr>
          </a:p>
        </p:txBody>
      </p:sp>
      <p:sp>
        <p:nvSpPr>
          <p:cNvPr id="93" name="对象"/>
          <p:cNvSpPr>
            <a:spLocks noGrp="1" noRot="1" noChangeAspect="1"/>
          </p:cNvSpPr>
          <p:nvPr>
            <p:ph type="sldImg" idx="2"/>
          </p:nvPr>
        </p:nvSpPr>
        <p:spPr>
          <a:xfrm>
            <a:off x="422275" y="1241425"/>
            <a:ext cx="5953125" cy="3349625"/>
          </a:xfrm>
          <a:prstGeom prst="rect">
            <a:avLst/>
          </a:prstGeom>
          <a:noFill/>
          <a:ln w="12700" cap="flat" cmpd="sng">
            <a:solidFill>
              <a:srgbClr val="000000"/>
            </a:solidFill>
            <a:prstDash val="solid"/>
            <a:round/>
          </a:ln>
        </p:spPr>
      </p:sp>
      <p:sp>
        <p:nvSpPr>
          <p:cNvPr id="94" name="文本框"/>
          <p:cNvSpPr>
            <a:spLocks noGrp="1"/>
          </p:cNvSpPr>
          <p:nvPr>
            <p:ph type="body" idx="3"/>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5" name="文本框"/>
          <p:cNvSpPr>
            <a:spLocks noGrp="1"/>
          </p:cNvSpPr>
          <p:nvPr>
            <p:ph type="ftr" idx="4"/>
          </p:nvPr>
        </p:nvSpPr>
        <p:spPr>
          <a:xfrm>
            <a:off x="1" y="9430091"/>
            <a:ext cx="2945658"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pitchFamily="34" charset="0"/>
              <a:ea typeface="幼圆" pitchFamily="49" charset="-122"/>
              <a:cs typeface="等线" charset="0"/>
            </a:endParaRPr>
          </a:p>
        </p:txBody>
      </p:sp>
    </p:spTree>
    <p:extLst>
      <p:ext uri="{BB962C8B-B14F-4D97-AF65-F5344CB8AC3E}">
        <p14:creationId xmlns:p14="http://schemas.microsoft.com/office/powerpoint/2010/main" val="1520522897"/>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a:latin typeface="Calibri" pitchFamily="34" charset="0"/>
              <a:ea typeface="幼圆" pitchFamily="49" charset="-122"/>
              <a:cs typeface="等线" charset="0"/>
            </a:endParaRPr>
          </a:p>
        </p:txBody>
      </p:sp>
      <p:sp>
        <p:nvSpPr>
          <p:cNvPr id="1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7" name="对象"/>
          <p:cNvSpPr>
            <a:spLocks noGrp="1" noRot="1" noChangeAspect="1"/>
          </p:cNvSpPr>
          <p:nvPr>
            <p:ph type="sldImg"/>
          </p:nvPr>
        </p:nvSpPr>
        <p:spPr>
          <a:xfrm>
            <a:off x="422275" y="1241425"/>
            <a:ext cx="5953125" cy="3349625"/>
          </a:xfrm>
          <a:prstGeom prst="rect">
            <a:avLst/>
          </a:prstGeom>
          <a:noFill/>
          <a:ln w="9525" cap="flat" cmpd="sng">
            <a:solidFill>
              <a:srgbClr val="000000"/>
            </a:solidFill>
            <a:prstDash val="solid"/>
            <a:miter/>
          </a:ln>
        </p:spPr>
      </p:sp>
      <p:sp>
        <p:nvSpPr>
          <p:cNvPr id="138"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1217549" fontAlgn="base">
              <a:lnSpc>
                <a:spcPct val="100000"/>
              </a:lnSpc>
              <a:spcBef>
                <a:spcPts val="0"/>
              </a:spcBef>
              <a:spcAft>
                <a:spcPts val="0"/>
              </a:spcAft>
              <a:buNone/>
            </a:pPr>
            <a:fld id="{CAD2D6BD-DE1B-4B5F-8B41-2702339687B9}" type="slidenum">
              <a:rPr lang="en-US" altLang="zh-CN" sz="2400" u="none" strike="noStrike" kern="1200" cap="none" spc="0" baseline="0">
                <a:solidFill>
                  <a:schemeClr val="tx1"/>
                </a:solidFill>
                <a:latin typeface="Calibri" pitchFamily="34" charset="0"/>
                <a:ea typeface="宋体" pitchFamily="2" charset="-122"/>
                <a:cs typeface="等线" charset="0"/>
              </a:rPr>
              <a:t>1</a:t>
            </a:fld>
            <a:endParaRPr lang="zh-CN" altLang="en-US" sz="2400" u="none" strike="noStrike" kern="1200" cap="none" spc="0" baseline="0">
              <a:solidFill>
                <a:schemeClr val="tx1"/>
              </a:solidFill>
              <a:latin typeface="Calibri" pitchFamily="34" charset="0"/>
              <a:ea typeface="宋体" pitchFamily="2" charset="-122"/>
              <a:cs typeface="等线" charset="0"/>
            </a:endParaRPr>
          </a:p>
        </p:txBody>
      </p:sp>
    </p:spTree>
    <p:extLst>
      <p:ext uri="{BB962C8B-B14F-4D97-AF65-F5344CB8AC3E}">
        <p14:creationId xmlns:p14="http://schemas.microsoft.com/office/powerpoint/2010/main" val="26500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a:latin typeface="Calibri" pitchFamily="34" charset="0"/>
              <a:ea typeface="幼圆" pitchFamily="49" charset="-122"/>
              <a:cs typeface="等线" charset="0"/>
            </a:endParaRPr>
          </a:p>
        </p:txBody>
      </p:sp>
      <p:sp>
        <p:nvSpPr>
          <p:cNvPr id="13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91716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a:latin typeface="Calibri" pitchFamily="34" charset="0"/>
              <a:ea typeface="幼圆" pitchFamily="49" charset="-122"/>
              <a:cs typeface="等线" charset="0"/>
            </a:endParaRPr>
          </a:p>
        </p:txBody>
      </p:sp>
      <p:sp>
        <p:nvSpPr>
          <p:cNvPr id="138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9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9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58927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a:latin typeface="Calibri" pitchFamily="34" charset="0"/>
              <a:ea typeface="幼圆" pitchFamily="49" charset="-122"/>
              <a:cs typeface="等线" charset="0"/>
            </a:endParaRPr>
          </a:p>
        </p:txBody>
      </p:sp>
      <p:sp>
        <p:nvSpPr>
          <p:cNvPr id="141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41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949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a:latin typeface="Calibri" pitchFamily="34" charset="0"/>
              <a:ea typeface="幼圆" pitchFamily="49" charset="-122"/>
              <a:cs typeface="等线" charset="0"/>
            </a:endParaRPr>
          </a:p>
        </p:txBody>
      </p:sp>
      <p:sp>
        <p:nvSpPr>
          <p:cNvPr id="15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6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2874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048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a:latin typeface="Calibri" pitchFamily="34" charset="0"/>
              <a:ea typeface="幼圆" pitchFamily="49" charset="-122"/>
              <a:cs typeface="等线" charset="0"/>
            </a:endParaRPr>
          </a:p>
        </p:txBody>
      </p:sp>
      <p:sp>
        <p:nvSpPr>
          <p:cNvPr id="119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0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4704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a:latin typeface="Calibri" pitchFamily="34" charset="0"/>
              <a:ea typeface="幼圆" pitchFamily="49" charset="-122"/>
              <a:cs typeface="等线" charset="0"/>
            </a:endParaRPr>
          </a:p>
        </p:txBody>
      </p:sp>
      <p:sp>
        <p:nvSpPr>
          <p:cNvPr id="122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8"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29"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3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40463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a:latin typeface="Calibri" pitchFamily="34" charset="0"/>
              <a:ea typeface="幼圆" pitchFamily="49" charset="-122"/>
              <a:cs typeface="等线" charset="0"/>
            </a:endParaRPr>
          </a:p>
        </p:txBody>
      </p:sp>
      <p:sp>
        <p:nvSpPr>
          <p:cNvPr id="125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5"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56"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4095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a:latin typeface="Calibri" pitchFamily="34" charset="0"/>
              <a:ea typeface="幼圆" pitchFamily="49" charset="-122"/>
              <a:cs typeface="等线" charset="0"/>
            </a:endParaRPr>
          </a:p>
        </p:txBody>
      </p:sp>
      <p:sp>
        <p:nvSpPr>
          <p:cNvPr id="127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7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2"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83"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8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21925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a:latin typeface="Calibri" pitchFamily="34" charset="0"/>
              <a:ea typeface="幼圆" pitchFamily="49" charset="-122"/>
              <a:cs typeface="等线" charset="0"/>
            </a:endParaRPr>
          </a:p>
        </p:txBody>
      </p:sp>
      <p:sp>
        <p:nvSpPr>
          <p:cNvPr id="130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9"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10"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1715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a:latin typeface="Calibri" pitchFamily="34" charset="0"/>
              <a:ea typeface="幼圆" pitchFamily="49" charset="-122"/>
              <a:cs typeface="等线" charset="0"/>
            </a:endParaRPr>
          </a:p>
        </p:txBody>
      </p:sp>
      <p:sp>
        <p:nvSpPr>
          <p:cNvPr id="13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3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3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6626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1743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29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9165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15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3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9981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92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432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518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487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524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890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677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364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9348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648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545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611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397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295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330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5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7542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404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6056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6059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714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0496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6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292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8943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4156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208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4452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9106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1457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1987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5368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18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9561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3251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16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1421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2019/7/1</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4335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2" name="图片"/>
          <p:cNvPicPr>
            <a:picLocks noChangeAspect="1"/>
          </p:cNvPicPr>
          <p:nvPr/>
        </p:nvPicPr>
        <p:blipFill>
          <a:blip r:embed="rId13" cstate="print"/>
          <a:stretch>
            <a:fillRect/>
          </a:stretch>
        </p:blipFill>
        <p:spPr>
          <a:xfrm>
            <a:off x="2" y="1"/>
            <a:ext cx="12191996" cy="6857997"/>
          </a:xfrm>
          <a:prstGeom prst="rect">
            <a:avLst/>
          </a:prstGeom>
          <a:noFill/>
          <a:ln w="9525" cap="flat" cmpd="sng">
            <a:noFill/>
            <a:prstDash val="solid"/>
            <a:miter/>
          </a:ln>
        </p:spPr>
      </p:pic>
      <p:sp>
        <p:nvSpPr>
          <p:cNvPr id="96"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7/1/2019</a:t>
            </a:fld>
            <a:endParaRPr lang="zh-CN" altLang="en-US">
              <a:latin typeface="Calibri" pitchFamily="34" charset="0"/>
              <a:ea typeface="幼圆" pitchFamily="49" charset="-122"/>
              <a:cs typeface="Times New Roman" charset="0"/>
            </a:endParaRPr>
          </a:p>
        </p:txBody>
      </p:sp>
      <p:sp>
        <p:nvSpPr>
          <p:cNvPr id="97"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98"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07467482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1"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24"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7/1/2019</a:t>
            </a:fld>
            <a:endParaRPr lang="zh-CN" altLang="en-US">
              <a:latin typeface="Calibri" pitchFamily="34" charset="0"/>
              <a:ea typeface="幼圆" pitchFamily="49" charset="-122"/>
              <a:cs typeface="Times New Roman" charset="0"/>
            </a:endParaRPr>
          </a:p>
        </p:txBody>
      </p:sp>
      <p:sp>
        <p:nvSpPr>
          <p:cNvPr id="125"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26"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6327336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420" name="图片"/>
          <p:cNvPicPr>
            <a:picLocks noChangeAspect="1"/>
          </p:cNvPicPr>
          <p:nvPr/>
        </p:nvPicPr>
        <p:blipFill>
          <a:blip r:embed="rId13" cstate="print"/>
          <a:stretch>
            <a:fillRect/>
          </a:stretch>
        </p:blipFill>
        <p:spPr>
          <a:xfrm>
            <a:off x="0" y="0"/>
            <a:ext cx="12191996" cy="6857997"/>
          </a:xfrm>
          <a:prstGeom prst="rect">
            <a:avLst/>
          </a:prstGeom>
          <a:noFill/>
          <a:ln w="9525" cap="flat" cmpd="sng">
            <a:noFill/>
            <a:prstDash val="solid"/>
            <a:miter/>
          </a:ln>
        </p:spPr>
      </p:pic>
      <p:sp>
        <p:nvSpPr>
          <p:cNvPr id="14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7/1/2019</a:t>
            </a:fld>
            <a:endParaRPr lang="zh-CN" altLang="en-US">
              <a:latin typeface="Calibri" pitchFamily="34" charset="0"/>
              <a:ea typeface="幼圆" pitchFamily="49" charset="-122"/>
              <a:cs typeface="Times New Roman" charset="0"/>
            </a:endParaRPr>
          </a:p>
        </p:txBody>
      </p:sp>
      <p:sp>
        <p:nvSpPr>
          <p:cNvPr id="14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4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73951128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9"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6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7/1/2019</a:t>
            </a:fld>
            <a:endParaRPr lang="zh-CN" altLang="en-US">
              <a:latin typeface="Calibri" pitchFamily="34" charset="0"/>
              <a:ea typeface="幼圆" pitchFamily="49" charset="-122"/>
              <a:cs typeface="Times New Roman" charset="0"/>
            </a:endParaRPr>
          </a:p>
        </p:txBody>
      </p:sp>
      <p:sp>
        <p:nvSpPr>
          <p:cNvPr id="16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6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1003088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gif"/><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56.gif"/><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58.gif"/><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59.gif"/><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60.gif"/><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61.gif"/><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62.gif"/><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63.gif"/><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64.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矩形"/>
          <p:cNvSpPr>
            <a:spLocks/>
          </p:cNvSpPr>
          <p:nvPr/>
        </p:nvSpPr>
        <p:spPr>
          <a:xfrm>
            <a:off x="2279470" y="2134836"/>
            <a:ext cx="7273010" cy="108015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深入推进大规模国土绿化行动</a:t>
            </a:r>
          </a:p>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推动国土绿化不断取得实实在在的成效</a:t>
            </a:r>
          </a:p>
          <a:p>
            <a:pPr algn="ctr" eaLnBrk="1" fontAlgn="auto" hangingPunct="1"/>
            <a:endParaRPr lang="zh-CN" altLang="en-US" sz="3200" b="1" u="none" strike="noStrike" kern="1200" cap="none" spc="0" baseline="0" dirty="0">
              <a:solidFill>
                <a:srgbClr val="D70000"/>
              </a:solidFill>
              <a:latin typeface="微软雅黑" charset="0"/>
              <a:ea typeface="微软雅黑" charset="0"/>
              <a:cs typeface="等线" charset="0"/>
            </a:endParaRPr>
          </a:p>
        </p:txBody>
      </p:sp>
    </p:spTree>
    <p:extLst>
      <p:ext uri="{BB962C8B-B14F-4D97-AF65-F5344CB8AC3E}">
        <p14:creationId xmlns:p14="http://schemas.microsoft.com/office/powerpoint/2010/main" val="1824835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2735DBB-5E77-40F5-A27A-2FCEF32CA48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27986418-7EEB-4097-87E8-8EBAFFB962E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绿化任务超额完成</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4FA04348-81DC-454A-AEB3-3F911184D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804099"/>
            <a:ext cx="3649410" cy="3892705"/>
          </a:xfrm>
          <a:prstGeom prst="rect">
            <a:avLst/>
          </a:prstGeom>
        </p:spPr>
      </p:pic>
      <p:sp>
        <p:nvSpPr>
          <p:cNvPr id="6" name="矩形 5">
            <a:extLst>
              <a:ext uri="{FF2B5EF4-FFF2-40B4-BE49-F238E27FC236}">
                <a16:creationId xmlns:a16="http://schemas.microsoft.com/office/drawing/2014/main" id="{3642FADF-81FD-42C5-A4C3-D2C8F1619CE4}"/>
              </a:ext>
            </a:extLst>
          </p:cNvPr>
          <p:cNvSpPr/>
          <p:nvPr/>
        </p:nvSpPr>
        <p:spPr>
          <a:xfrm>
            <a:off x="1254637" y="5832740"/>
            <a:ext cx="3649410"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召开三北工程建设</a:t>
            </a:r>
            <a:r>
              <a:rPr lang="en-US" altLang="zh-CN" sz="1600" b="1" dirty="0">
                <a:ln/>
                <a:solidFill>
                  <a:schemeClr val="accent4"/>
                </a:solidFill>
              </a:rPr>
              <a:t>40</a:t>
            </a:r>
            <a:r>
              <a:rPr lang="zh-CN" altLang="en-US" sz="1600" b="1" dirty="0">
                <a:ln/>
                <a:solidFill>
                  <a:schemeClr val="accent4"/>
                </a:solidFill>
              </a:rPr>
              <a:t>周年总结表彰大会</a:t>
            </a:r>
            <a:endParaRPr lang="zh-CN" altLang="en-US" sz="1600" b="1" cap="none" spc="0" dirty="0">
              <a:ln/>
              <a:solidFill>
                <a:schemeClr val="accent4"/>
              </a:solidFill>
              <a:effectLst/>
            </a:endParaRPr>
          </a:p>
        </p:txBody>
      </p:sp>
      <p:pic>
        <p:nvPicPr>
          <p:cNvPr id="8" name="图片 7">
            <a:extLst>
              <a:ext uri="{FF2B5EF4-FFF2-40B4-BE49-F238E27FC236}">
                <a16:creationId xmlns:a16="http://schemas.microsoft.com/office/drawing/2014/main" id="{6139D0B2-B888-4450-BEF3-A8C6708A4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457" y="1808367"/>
            <a:ext cx="3257798" cy="2019296"/>
          </a:xfrm>
          <a:prstGeom prst="rect">
            <a:avLst/>
          </a:prstGeom>
        </p:spPr>
      </p:pic>
      <p:sp>
        <p:nvSpPr>
          <p:cNvPr id="9" name="矩形 8">
            <a:extLst>
              <a:ext uri="{FF2B5EF4-FFF2-40B4-BE49-F238E27FC236}">
                <a16:creationId xmlns:a16="http://schemas.microsoft.com/office/drawing/2014/main" id="{80844055-9A6C-49AB-A0D4-128C7A81DB03}"/>
              </a:ext>
            </a:extLst>
          </p:cNvPr>
          <p:cNvSpPr/>
          <p:nvPr/>
        </p:nvSpPr>
        <p:spPr>
          <a:xfrm>
            <a:off x="4904047" y="3442674"/>
            <a:ext cx="3766056" cy="30777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400" b="1" dirty="0">
                <a:ln/>
                <a:solidFill>
                  <a:schemeClr val="accent4"/>
                </a:solidFill>
              </a:rPr>
              <a:t>印发</a:t>
            </a:r>
            <a:r>
              <a:rPr lang="en-US" altLang="zh-CN" sz="1400" b="1" dirty="0">
                <a:ln/>
                <a:solidFill>
                  <a:schemeClr val="accent4"/>
                </a:solidFill>
              </a:rPr>
              <a:t>《</a:t>
            </a:r>
            <a:r>
              <a:rPr lang="zh-CN" altLang="en-US" sz="1400" b="1" dirty="0">
                <a:ln/>
                <a:solidFill>
                  <a:schemeClr val="accent4"/>
                </a:solidFill>
              </a:rPr>
              <a:t>积极推进大规模国土绿化行动的意见</a:t>
            </a:r>
            <a:r>
              <a:rPr lang="en-US" altLang="zh-CN" sz="1400" b="1" dirty="0">
                <a:ln/>
                <a:solidFill>
                  <a:schemeClr val="accent4"/>
                </a:solidFill>
              </a:rPr>
              <a:t>》</a:t>
            </a:r>
            <a:endParaRPr lang="zh-CN" altLang="en-US" sz="1400" b="1" cap="none" spc="0" dirty="0">
              <a:ln/>
              <a:solidFill>
                <a:schemeClr val="accent4"/>
              </a:solidFill>
              <a:effectLst/>
            </a:endParaRPr>
          </a:p>
        </p:txBody>
      </p:sp>
      <p:pic>
        <p:nvPicPr>
          <p:cNvPr id="11" name="图片 10">
            <a:extLst>
              <a:ext uri="{FF2B5EF4-FFF2-40B4-BE49-F238E27FC236}">
                <a16:creationId xmlns:a16="http://schemas.microsoft.com/office/drawing/2014/main" id="{E04514AB-EC50-4CFB-9847-3A9AFD798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502" y="1798126"/>
            <a:ext cx="3318565" cy="1588908"/>
          </a:xfrm>
          <a:prstGeom prst="rect">
            <a:avLst/>
          </a:prstGeom>
        </p:spPr>
      </p:pic>
      <p:pic>
        <p:nvPicPr>
          <p:cNvPr id="13" name="图片 12">
            <a:extLst>
              <a:ext uri="{FF2B5EF4-FFF2-40B4-BE49-F238E27FC236}">
                <a16:creationId xmlns:a16="http://schemas.microsoft.com/office/drawing/2014/main" id="{EFDD9CB2-E4C7-4553-AB3D-0BA785DAF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860" y="3781829"/>
            <a:ext cx="3046486" cy="2029428"/>
          </a:xfrm>
          <a:prstGeom prst="rect">
            <a:avLst/>
          </a:prstGeom>
        </p:spPr>
      </p:pic>
      <p:sp>
        <p:nvSpPr>
          <p:cNvPr id="14" name="矩形 13">
            <a:extLst>
              <a:ext uri="{FF2B5EF4-FFF2-40B4-BE49-F238E27FC236}">
                <a16:creationId xmlns:a16="http://schemas.microsoft.com/office/drawing/2014/main" id="{C0EBF481-2E1E-4F80-951A-115DE474A1D7}"/>
              </a:ext>
            </a:extLst>
          </p:cNvPr>
          <p:cNvSpPr/>
          <p:nvPr/>
        </p:nvSpPr>
        <p:spPr>
          <a:xfrm>
            <a:off x="5426757" y="5863517"/>
            <a:ext cx="3189359" cy="30777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400" b="1" dirty="0">
                <a:ln/>
                <a:solidFill>
                  <a:schemeClr val="accent4"/>
                </a:solidFill>
              </a:rPr>
              <a:t>全年完成义务植树</a:t>
            </a:r>
            <a:r>
              <a:rPr lang="en-US" altLang="zh-CN" sz="1400" b="1" dirty="0">
                <a:ln/>
                <a:solidFill>
                  <a:schemeClr val="accent4"/>
                </a:solidFill>
              </a:rPr>
              <a:t>17.5</a:t>
            </a:r>
            <a:r>
              <a:rPr lang="zh-CN" altLang="en-US" sz="1400" b="1" dirty="0">
                <a:ln/>
                <a:solidFill>
                  <a:schemeClr val="accent4"/>
                </a:solidFill>
              </a:rPr>
              <a:t>亿株</a:t>
            </a:r>
            <a:endParaRPr lang="zh-CN" altLang="en-US" sz="1400" b="1" cap="none" spc="0" dirty="0">
              <a:ln/>
              <a:solidFill>
                <a:schemeClr val="accent4"/>
              </a:solidFill>
              <a:effectLst/>
            </a:endParaRPr>
          </a:p>
        </p:txBody>
      </p:sp>
      <p:sp>
        <p:nvSpPr>
          <p:cNvPr id="15" name="矩形 14">
            <a:extLst>
              <a:ext uri="{FF2B5EF4-FFF2-40B4-BE49-F238E27FC236}">
                <a16:creationId xmlns:a16="http://schemas.microsoft.com/office/drawing/2014/main" id="{8D14EA4F-BCD6-44AF-A630-F1501FB0DB16}"/>
              </a:ext>
            </a:extLst>
          </p:cNvPr>
          <p:cNvSpPr/>
          <p:nvPr/>
        </p:nvSpPr>
        <p:spPr>
          <a:xfrm>
            <a:off x="8689252" y="4221110"/>
            <a:ext cx="3189359" cy="185089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nSpc>
                <a:spcPts val="2800"/>
              </a:lnSpc>
            </a:pPr>
            <a:r>
              <a:rPr lang="zh-CN" altLang="en-US" sz="1600" b="1" dirty="0">
                <a:ln/>
                <a:solidFill>
                  <a:schemeClr val="accent4"/>
                </a:solidFill>
              </a:rPr>
              <a:t>    天然林保护、三北和长江流域等防护林体系建设、退耕还林还草、退牧还草等重点工程深入实施，森林质量精准提升工程扎实推进</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8549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192925A-53C8-48FA-B399-7DAAE65AEEE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E7AA7F11-B55A-47F2-BD15-B78882957D1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绿化任务超额完成</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a:extLst>
              <a:ext uri="{FF2B5EF4-FFF2-40B4-BE49-F238E27FC236}">
                <a16:creationId xmlns:a16="http://schemas.microsoft.com/office/drawing/2014/main" id="{7990C47E-061B-430C-A69C-1D92002D950D}"/>
              </a:ext>
            </a:extLst>
          </p:cNvPr>
          <p:cNvSpPr>
            <a:spLocks/>
          </p:cNvSpPr>
          <p:nvPr/>
        </p:nvSpPr>
        <p:spPr>
          <a:xfrm>
            <a:off x="1254637" y="191679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3</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个</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5" name="文本框 4">
            <a:extLst>
              <a:ext uri="{FF2B5EF4-FFF2-40B4-BE49-F238E27FC236}">
                <a16:creationId xmlns:a16="http://schemas.microsoft.com/office/drawing/2014/main" id="{D6044626-0B8E-4512-ADEF-450CFF4C4C45}"/>
              </a:ext>
            </a:extLst>
          </p:cNvPr>
          <p:cNvSpPr txBox="1"/>
          <p:nvPr/>
        </p:nvSpPr>
        <p:spPr>
          <a:xfrm>
            <a:off x="2855550" y="1948152"/>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规模化林场建设试点</a:t>
            </a:r>
          </a:p>
        </p:txBody>
      </p:sp>
      <p:sp>
        <p:nvSpPr>
          <p:cNvPr id="6" name="矩形">
            <a:extLst>
              <a:ext uri="{FF2B5EF4-FFF2-40B4-BE49-F238E27FC236}">
                <a16:creationId xmlns:a16="http://schemas.microsoft.com/office/drawing/2014/main" id="{051B0335-2CDA-4F42-BE21-AB38D31EF136}"/>
              </a:ext>
            </a:extLst>
          </p:cNvPr>
          <p:cNvSpPr>
            <a:spLocks/>
          </p:cNvSpPr>
          <p:nvPr/>
        </p:nvSpPr>
        <p:spPr>
          <a:xfrm>
            <a:off x="1266261" y="270890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2</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个</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矩形">
            <a:extLst>
              <a:ext uri="{FF2B5EF4-FFF2-40B4-BE49-F238E27FC236}">
                <a16:creationId xmlns:a16="http://schemas.microsoft.com/office/drawing/2014/main" id="{39824FCA-C094-428C-B4D1-224BCCD99EB9}"/>
              </a:ext>
            </a:extLst>
          </p:cNvPr>
          <p:cNvSpPr>
            <a:spLocks/>
          </p:cNvSpPr>
          <p:nvPr/>
        </p:nvSpPr>
        <p:spPr>
          <a:xfrm>
            <a:off x="1247403" y="3501012"/>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30</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个</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矩形">
            <a:extLst>
              <a:ext uri="{FF2B5EF4-FFF2-40B4-BE49-F238E27FC236}">
                <a16:creationId xmlns:a16="http://schemas.microsoft.com/office/drawing/2014/main" id="{1E56AC49-FF79-47CB-AF9F-FFFB59BB7F2E}"/>
              </a:ext>
            </a:extLst>
          </p:cNvPr>
          <p:cNvSpPr>
            <a:spLocks/>
          </p:cNvSpPr>
          <p:nvPr/>
        </p:nvSpPr>
        <p:spPr>
          <a:xfrm>
            <a:off x="1233860" y="432671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1.06</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242DAAF1-60B4-4CC1-9489-3077EE70E1B0}"/>
              </a:ext>
            </a:extLst>
          </p:cNvPr>
          <p:cNvSpPr>
            <a:spLocks/>
          </p:cNvSpPr>
          <p:nvPr/>
        </p:nvSpPr>
        <p:spPr>
          <a:xfrm>
            <a:off x="1247403" y="5197574"/>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1.28</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7E5E8B87-0112-4B70-817D-AC2B0835E2FC}"/>
              </a:ext>
            </a:extLst>
          </p:cNvPr>
          <p:cNvSpPr>
            <a:spLocks/>
          </p:cNvSpPr>
          <p:nvPr/>
        </p:nvSpPr>
        <p:spPr>
          <a:xfrm>
            <a:off x="6240020" y="1916789"/>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977</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矩形">
            <a:extLst>
              <a:ext uri="{FF2B5EF4-FFF2-40B4-BE49-F238E27FC236}">
                <a16:creationId xmlns:a16="http://schemas.microsoft.com/office/drawing/2014/main" id="{33465EC6-FF0F-4D14-A09A-62A08DAA45C5}"/>
              </a:ext>
            </a:extLst>
          </p:cNvPr>
          <p:cNvSpPr>
            <a:spLocks/>
          </p:cNvSpPr>
          <p:nvPr/>
        </p:nvSpPr>
        <p:spPr>
          <a:xfrm>
            <a:off x="6240020" y="2708899"/>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361</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2" name="矩形">
            <a:extLst>
              <a:ext uri="{FF2B5EF4-FFF2-40B4-BE49-F238E27FC236}">
                <a16:creationId xmlns:a16="http://schemas.microsoft.com/office/drawing/2014/main" id="{47EC0BAF-A10A-436E-96C0-DF62AD5631E9}"/>
              </a:ext>
            </a:extLst>
          </p:cNvPr>
          <p:cNvSpPr>
            <a:spLocks/>
          </p:cNvSpPr>
          <p:nvPr/>
        </p:nvSpPr>
        <p:spPr>
          <a:xfrm>
            <a:off x="6240020" y="342549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55.7%</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3" name="矩形">
            <a:extLst>
              <a:ext uri="{FF2B5EF4-FFF2-40B4-BE49-F238E27FC236}">
                <a16:creationId xmlns:a16="http://schemas.microsoft.com/office/drawing/2014/main" id="{C95E9F26-5FA5-4794-A8F3-3D938E5ECE77}"/>
              </a:ext>
            </a:extLst>
          </p:cNvPr>
          <p:cNvSpPr>
            <a:spLocks/>
          </p:cNvSpPr>
          <p:nvPr/>
        </p:nvSpPr>
        <p:spPr>
          <a:xfrm>
            <a:off x="6273648" y="422111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249</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万公顷</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4" name="文本框 13">
            <a:extLst>
              <a:ext uri="{FF2B5EF4-FFF2-40B4-BE49-F238E27FC236}">
                <a16:creationId xmlns:a16="http://schemas.microsoft.com/office/drawing/2014/main" id="{02379A4F-5CAE-45CE-8E33-494BD604E08A}"/>
              </a:ext>
            </a:extLst>
          </p:cNvPr>
          <p:cNvSpPr txBox="1"/>
          <p:nvPr/>
        </p:nvSpPr>
        <p:spPr>
          <a:xfrm>
            <a:off x="2856502" y="2740262"/>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百万亩人工林基地项目</a:t>
            </a:r>
          </a:p>
        </p:txBody>
      </p:sp>
      <p:sp>
        <p:nvSpPr>
          <p:cNvPr id="15" name="文本框 14">
            <a:extLst>
              <a:ext uri="{FF2B5EF4-FFF2-40B4-BE49-F238E27FC236}">
                <a16:creationId xmlns:a16="http://schemas.microsoft.com/office/drawing/2014/main" id="{6C857A1B-C0A9-4A3D-8335-2BEC969D3329}"/>
              </a:ext>
            </a:extLst>
          </p:cNvPr>
          <p:cNvSpPr txBox="1"/>
          <p:nvPr/>
        </p:nvSpPr>
        <p:spPr>
          <a:xfrm>
            <a:off x="2855550" y="3428299"/>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森林质量精准提升示范项目</a:t>
            </a:r>
          </a:p>
        </p:txBody>
      </p:sp>
      <p:sp>
        <p:nvSpPr>
          <p:cNvPr id="16" name="文本框 15">
            <a:extLst>
              <a:ext uri="{FF2B5EF4-FFF2-40B4-BE49-F238E27FC236}">
                <a16:creationId xmlns:a16="http://schemas.microsoft.com/office/drawing/2014/main" id="{599524AA-E0E7-4E98-B533-6CB745C14116}"/>
              </a:ext>
            </a:extLst>
          </p:cNvPr>
          <p:cNvSpPr txBox="1"/>
          <p:nvPr/>
        </p:nvSpPr>
        <p:spPr>
          <a:xfrm>
            <a:off x="2855550" y="4324482"/>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营造林</a:t>
            </a:r>
          </a:p>
        </p:txBody>
      </p:sp>
      <p:sp>
        <p:nvSpPr>
          <p:cNvPr id="17" name="文本框 16">
            <a:extLst>
              <a:ext uri="{FF2B5EF4-FFF2-40B4-BE49-F238E27FC236}">
                <a16:creationId xmlns:a16="http://schemas.microsoft.com/office/drawing/2014/main" id="{6D51C9BA-4E69-45E8-A411-7430A27726D5}"/>
              </a:ext>
            </a:extLst>
          </p:cNvPr>
          <p:cNvSpPr txBox="1"/>
          <p:nvPr/>
        </p:nvSpPr>
        <p:spPr>
          <a:xfrm>
            <a:off x="2855550" y="5228937"/>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森林抚育</a:t>
            </a:r>
          </a:p>
        </p:txBody>
      </p:sp>
      <p:sp>
        <p:nvSpPr>
          <p:cNvPr id="18" name="文本框 17">
            <a:extLst>
              <a:ext uri="{FF2B5EF4-FFF2-40B4-BE49-F238E27FC236}">
                <a16:creationId xmlns:a16="http://schemas.microsoft.com/office/drawing/2014/main" id="{E1C43487-E877-4895-B7E7-6959BAAC1D15}"/>
              </a:ext>
            </a:extLst>
          </p:cNvPr>
          <p:cNvSpPr txBox="1"/>
          <p:nvPr/>
        </p:nvSpPr>
        <p:spPr>
          <a:xfrm>
            <a:off x="7752230" y="1948152"/>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退化草原改良</a:t>
            </a:r>
          </a:p>
        </p:txBody>
      </p:sp>
      <p:sp>
        <p:nvSpPr>
          <p:cNvPr id="19" name="文本框 18">
            <a:extLst>
              <a:ext uri="{FF2B5EF4-FFF2-40B4-BE49-F238E27FC236}">
                <a16:creationId xmlns:a16="http://schemas.microsoft.com/office/drawing/2014/main" id="{7A3944A5-F8DE-4523-BFD9-31B1DEAC5948}"/>
              </a:ext>
            </a:extLst>
          </p:cNvPr>
          <p:cNvSpPr txBox="1"/>
          <p:nvPr/>
        </p:nvSpPr>
        <p:spPr>
          <a:xfrm>
            <a:off x="7772733" y="2745767"/>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人工种草</a:t>
            </a:r>
          </a:p>
        </p:txBody>
      </p:sp>
      <p:sp>
        <p:nvSpPr>
          <p:cNvPr id="20" name="文本框 19">
            <a:extLst>
              <a:ext uri="{FF2B5EF4-FFF2-40B4-BE49-F238E27FC236}">
                <a16:creationId xmlns:a16="http://schemas.microsoft.com/office/drawing/2014/main" id="{936C934E-799F-4BBD-B11E-A20C5A8A51A0}"/>
              </a:ext>
            </a:extLst>
          </p:cNvPr>
          <p:cNvSpPr txBox="1"/>
          <p:nvPr/>
        </p:nvSpPr>
        <p:spPr>
          <a:xfrm>
            <a:off x="7773643" y="3456859"/>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天然草原综合植被盖度</a:t>
            </a:r>
          </a:p>
        </p:txBody>
      </p:sp>
      <p:sp>
        <p:nvSpPr>
          <p:cNvPr id="21" name="文本框 20">
            <a:extLst>
              <a:ext uri="{FF2B5EF4-FFF2-40B4-BE49-F238E27FC236}">
                <a16:creationId xmlns:a16="http://schemas.microsoft.com/office/drawing/2014/main" id="{5828DAF0-EDEE-487C-80BC-BC8EC663F6C6}"/>
              </a:ext>
            </a:extLst>
          </p:cNvPr>
          <p:cNvSpPr txBox="1"/>
          <p:nvPr/>
        </p:nvSpPr>
        <p:spPr>
          <a:xfrm>
            <a:off x="7772733" y="4252473"/>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治理沙化土地</a:t>
            </a:r>
          </a:p>
        </p:txBody>
      </p:sp>
      <p:sp>
        <p:nvSpPr>
          <p:cNvPr id="22" name="矩形">
            <a:extLst>
              <a:ext uri="{FF2B5EF4-FFF2-40B4-BE49-F238E27FC236}">
                <a16:creationId xmlns:a16="http://schemas.microsoft.com/office/drawing/2014/main" id="{A36494C8-76A0-45DD-98F4-F3F0295ECBE9}"/>
              </a:ext>
            </a:extLst>
          </p:cNvPr>
          <p:cNvSpPr>
            <a:spLocks/>
          </p:cNvSpPr>
          <p:nvPr/>
        </p:nvSpPr>
        <p:spPr>
          <a:xfrm>
            <a:off x="6273720" y="516621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400" b="1" kern="0" dirty="0">
                <a:solidFill>
                  <a:srgbClr val="FFFFFF"/>
                </a:solidFill>
                <a:effectLst>
                  <a:outerShdw blurRad="38100" dist="38100" dir="2700000" algn="tl">
                    <a:srgbClr val="000000">
                      <a:alpha val="43000"/>
                    </a:srgbClr>
                  </a:outerShdw>
                </a:effectLst>
                <a:latin typeface="Century Gothic" charset="0"/>
                <a:cs typeface="等线" charset="0"/>
              </a:rPr>
              <a:t>26.26</a:t>
            </a:r>
            <a:r>
              <a:rPr lang="zh-CN" altLang="en-US" sz="1400" b="1" kern="0" dirty="0">
                <a:solidFill>
                  <a:srgbClr val="FFFFFF"/>
                </a:solidFill>
                <a:effectLst>
                  <a:outerShdw blurRad="38100" dist="38100" dir="2700000" algn="tl">
                    <a:srgbClr val="000000">
                      <a:alpha val="43000"/>
                    </a:srgbClr>
                  </a:outerShdw>
                </a:effectLst>
                <a:latin typeface="Century Gothic" charset="0"/>
                <a:cs typeface="等线" charset="0"/>
              </a:rPr>
              <a:t>万公顷</a:t>
            </a:r>
            <a:endParaRPr lang="zh-CN" altLang="en-US" sz="14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3" name="文本框 22">
            <a:extLst>
              <a:ext uri="{FF2B5EF4-FFF2-40B4-BE49-F238E27FC236}">
                <a16:creationId xmlns:a16="http://schemas.microsoft.com/office/drawing/2014/main" id="{A00C9FBA-0B81-47FF-A218-DA2C2153FC95}"/>
              </a:ext>
            </a:extLst>
          </p:cNvPr>
          <p:cNvSpPr txBox="1"/>
          <p:nvPr/>
        </p:nvSpPr>
        <p:spPr>
          <a:xfrm>
            <a:off x="7824240" y="5197573"/>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石漠化综合治理</a:t>
            </a:r>
          </a:p>
        </p:txBody>
      </p:sp>
    </p:spTree>
    <p:extLst>
      <p:ext uri="{BB962C8B-B14F-4D97-AF65-F5344CB8AC3E}">
        <p14:creationId xmlns:p14="http://schemas.microsoft.com/office/powerpoint/2010/main" val="39918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animBg="1"/>
      <p:bldP spid="11" grpId="0" animBg="1"/>
      <p:bldP spid="12" grpId="0" animBg="1"/>
      <p:bldP spid="13"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BFECFE5-7550-4291-9D4F-F78904716A0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E6B286A3-4210-48B6-A9FA-BB72900BE57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部门绿化积极推进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a:extLst>
              <a:ext uri="{FF2B5EF4-FFF2-40B4-BE49-F238E27FC236}">
                <a16:creationId xmlns:a16="http://schemas.microsoft.com/office/drawing/2014/main" id="{DEDB9CFB-C5DB-4102-B83D-845BD651854B}"/>
              </a:ext>
            </a:extLst>
          </p:cNvPr>
          <p:cNvSpPr>
            <a:spLocks/>
          </p:cNvSpPr>
          <p:nvPr/>
        </p:nvSpPr>
        <p:spPr>
          <a:xfrm>
            <a:off x="1254637" y="191679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2.6</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万余株</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5" name="文本框 4">
            <a:extLst>
              <a:ext uri="{FF2B5EF4-FFF2-40B4-BE49-F238E27FC236}">
                <a16:creationId xmlns:a16="http://schemas.microsoft.com/office/drawing/2014/main" id="{F5394BD6-2632-47C1-92BB-C7E592593B66}"/>
              </a:ext>
            </a:extLst>
          </p:cNvPr>
          <p:cNvSpPr txBox="1"/>
          <p:nvPr/>
        </p:nvSpPr>
        <p:spPr>
          <a:xfrm>
            <a:off x="2855550" y="1851073"/>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中央和国家机关栽植各类树木和花卉</a:t>
            </a:r>
          </a:p>
        </p:txBody>
      </p:sp>
      <p:sp>
        <p:nvSpPr>
          <p:cNvPr id="6" name="矩形">
            <a:extLst>
              <a:ext uri="{FF2B5EF4-FFF2-40B4-BE49-F238E27FC236}">
                <a16:creationId xmlns:a16="http://schemas.microsoft.com/office/drawing/2014/main" id="{49EB0F1C-A584-42FB-86BA-FBD48FAF75CD}"/>
              </a:ext>
            </a:extLst>
          </p:cNvPr>
          <p:cNvSpPr>
            <a:spLocks/>
          </p:cNvSpPr>
          <p:nvPr/>
        </p:nvSpPr>
        <p:spPr>
          <a:xfrm>
            <a:off x="1254637" y="263689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3</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万余亩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矩形">
            <a:extLst>
              <a:ext uri="{FF2B5EF4-FFF2-40B4-BE49-F238E27FC236}">
                <a16:creationId xmlns:a16="http://schemas.microsoft.com/office/drawing/2014/main" id="{A5992D95-BBA9-45AC-A88A-8D6CE575AB2A}"/>
              </a:ext>
            </a:extLst>
          </p:cNvPr>
          <p:cNvSpPr>
            <a:spLocks/>
          </p:cNvSpPr>
          <p:nvPr/>
        </p:nvSpPr>
        <p:spPr>
          <a:xfrm>
            <a:off x="1254637" y="331039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37.9%</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矩形">
            <a:extLst>
              <a:ext uri="{FF2B5EF4-FFF2-40B4-BE49-F238E27FC236}">
                <a16:creationId xmlns:a16="http://schemas.microsoft.com/office/drawing/2014/main" id="{C7DA86BA-5958-43B5-BEBC-F2791710F647}"/>
              </a:ext>
            </a:extLst>
          </p:cNvPr>
          <p:cNvSpPr>
            <a:spLocks/>
          </p:cNvSpPr>
          <p:nvPr/>
        </p:nvSpPr>
        <p:spPr>
          <a:xfrm>
            <a:off x="1266261" y="405405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14.1</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平方米</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4B79C367-E637-4DC7-B65D-7DBD2F0B4D84}"/>
              </a:ext>
            </a:extLst>
          </p:cNvPr>
          <p:cNvSpPr>
            <a:spLocks/>
          </p:cNvSpPr>
          <p:nvPr/>
        </p:nvSpPr>
        <p:spPr>
          <a:xfrm>
            <a:off x="1254637" y="4740933"/>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64.5%</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F1470E2C-2D95-49BC-B81B-E6FD82A4920F}"/>
              </a:ext>
            </a:extLst>
          </p:cNvPr>
          <p:cNvSpPr>
            <a:spLocks/>
          </p:cNvSpPr>
          <p:nvPr/>
        </p:nvSpPr>
        <p:spPr>
          <a:xfrm>
            <a:off x="1266261" y="544765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84.3%</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文本框 10">
            <a:extLst>
              <a:ext uri="{FF2B5EF4-FFF2-40B4-BE49-F238E27FC236}">
                <a16:creationId xmlns:a16="http://schemas.microsoft.com/office/drawing/2014/main" id="{C37D8E23-913D-4E53-BA75-D35C035F5371}"/>
              </a:ext>
            </a:extLst>
          </p:cNvPr>
          <p:cNvSpPr txBox="1"/>
          <p:nvPr/>
        </p:nvSpPr>
        <p:spPr>
          <a:xfrm>
            <a:off x="2855550" y="2636890"/>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解放军造林</a:t>
            </a:r>
          </a:p>
        </p:txBody>
      </p:sp>
      <p:sp>
        <p:nvSpPr>
          <p:cNvPr id="12" name="文本框 11">
            <a:extLst>
              <a:ext uri="{FF2B5EF4-FFF2-40B4-BE49-F238E27FC236}">
                <a16:creationId xmlns:a16="http://schemas.microsoft.com/office/drawing/2014/main" id="{DD4410C4-E5C1-4701-9F5F-0F459C7684CF}"/>
              </a:ext>
            </a:extLst>
          </p:cNvPr>
          <p:cNvSpPr txBox="1"/>
          <p:nvPr/>
        </p:nvSpPr>
        <p:spPr>
          <a:xfrm>
            <a:off x="2855550" y="3310396"/>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城市建成区绿地率</a:t>
            </a:r>
          </a:p>
        </p:txBody>
      </p:sp>
      <p:sp>
        <p:nvSpPr>
          <p:cNvPr id="13" name="文本框 12">
            <a:extLst>
              <a:ext uri="{FF2B5EF4-FFF2-40B4-BE49-F238E27FC236}">
                <a16:creationId xmlns:a16="http://schemas.microsoft.com/office/drawing/2014/main" id="{8D279A6C-63E7-476A-A8DC-A8682C7A643D}"/>
              </a:ext>
            </a:extLst>
          </p:cNvPr>
          <p:cNvSpPr txBox="1"/>
          <p:nvPr/>
        </p:nvSpPr>
        <p:spPr>
          <a:xfrm>
            <a:off x="2884064" y="4054050"/>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人均公园绿地面积</a:t>
            </a:r>
          </a:p>
        </p:txBody>
      </p:sp>
      <p:sp>
        <p:nvSpPr>
          <p:cNvPr id="14" name="文本框 13">
            <a:extLst>
              <a:ext uri="{FF2B5EF4-FFF2-40B4-BE49-F238E27FC236}">
                <a16:creationId xmlns:a16="http://schemas.microsoft.com/office/drawing/2014/main" id="{C0AA48C7-CC7B-4243-98DC-F3C38695EF0C}"/>
              </a:ext>
            </a:extLst>
          </p:cNvPr>
          <p:cNvSpPr txBox="1"/>
          <p:nvPr/>
        </p:nvSpPr>
        <p:spPr>
          <a:xfrm>
            <a:off x="2894393" y="4797704"/>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公路绿化率</a:t>
            </a:r>
          </a:p>
        </p:txBody>
      </p:sp>
      <p:sp>
        <p:nvSpPr>
          <p:cNvPr id="15" name="文本框 14">
            <a:extLst>
              <a:ext uri="{FF2B5EF4-FFF2-40B4-BE49-F238E27FC236}">
                <a16:creationId xmlns:a16="http://schemas.microsoft.com/office/drawing/2014/main" id="{16DD0BA4-AA68-45B3-B537-A7E08C53F98D}"/>
              </a:ext>
            </a:extLst>
          </p:cNvPr>
          <p:cNvSpPr txBox="1"/>
          <p:nvPr/>
        </p:nvSpPr>
        <p:spPr>
          <a:xfrm>
            <a:off x="2929889" y="5471210"/>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铁路绿化率</a:t>
            </a:r>
          </a:p>
        </p:txBody>
      </p:sp>
      <p:pic>
        <p:nvPicPr>
          <p:cNvPr id="17" name="图片 16">
            <a:extLst>
              <a:ext uri="{FF2B5EF4-FFF2-40B4-BE49-F238E27FC236}">
                <a16:creationId xmlns:a16="http://schemas.microsoft.com/office/drawing/2014/main" id="{CACED8C4-330D-4BCF-9AA7-DECAB008C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910" y="1916278"/>
            <a:ext cx="3393549" cy="2036130"/>
          </a:xfrm>
          <a:prstGeom prst="rect">
            <a:avLst/>
          </a:prstGeom>
        </p:spPr>
      </p:pic>
      <p:sp>
        <p:nvSpPr>
          <p:cNvPr id="18" name="矩形 17">
            <a:extLst>
              <a:ext uri="{FF2B5EF4-FFF2-40B4-BE49-F238E27FC236}">
                <a16:creationId xmlns:a16="http://schemas.microsoft.com/office/drawing/2014/main" id="{49FA3AA4-9548-49DA-B491-1A910F9E0E92}"/>
              </a:ext>
            </a:extLst>
          </p:cNvPr>
          <p:cNvSpPr/>
          <p:nvPr/>
        </p:nvSpPr>
        <p:spPr>
          <a:xfrm>
            <a:off x="5519920" y="4150652"/>
            <a:ext cx="3189359" cy="17290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nSpc>
                <a:spcPts val="2600"/>
              </a:lnSpc>
            </a:pPr>
            <a:r>
              <a:rPr lang="zh-CN" altLang="en-US" sz="1600" b="1" dirty="0">
                <a:ln/>
                <a:solidFill>
                  <a:schemeClr val="accent4"/>
                </a:solidFill>
              </a:rPr>
              <a:t>共青团发起“每公里</a:t>
            </a:r>
            <a:r>
              <a:rPr lang="en-US" altLang="zh-CN" sz="1600" b="1" dirty="0">
                <a:ln/>
                <a:solidFill>
                  <a:schemeClr val="accent4"/>
                </a:solidFill>
              </a:rPr>
              <a:t>•</a:t>
            </a:r>
            <a:r>
              <a:rPr lang="zh-CN" altLang="en-US" sz="1600" b="1" dirty="0">
                <a:ln/>
                <a:solidFill>
                  <a:schemeClr val="accent4"/>
                </a:solidFill>
              </a:rPr>
              <a:t>都算树”等公益活动，全国妇联组织开展“美丽家园”建设，教育、石化、石油、冶金等部门（系统）深入开展校园、厂区、矿区绿化美化</a:t>
            </a:r>
            <a:endParaRPr lang="zh-CN" altLang="en-US" sz="1600" b="1" cap="none" spc="0" dirty="0">
              <a:ln/>
              <a:solidFill>
                <a:schemeClr val="accent4"/>
              </a:solidFill>
              <a:effectLst/>
            </a:endParaRPr>
          </a:p>
        </p:txBody>
      </p:sp>
      <p:pic>
        <p:nvPicPr>
          <p:cNvPr id="20" name="图片 19">
            <a:extLst>
              <a:ext uri="{FF2B5EF4-FFF2-40B4-BE49-F238E27FC236}">
                <a16:creationId xmlns:a16="http://schemas.microsoft.com/office/drawing/2014/main" id="{3E741ED8-74FD-4B99-8F18-6A0F5C808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387" y="4150652"/>
            <a:ext cx="2387923" cy="1790942"/>
          </a:xfrm>
          <a:prstGeom prst="rect">
            <a:avLst/>
          </a:prstGeom>
        </p:spPr>
      </p:pic>
      <p:sp>
        <p:nvSpPr>
          <p:cNvPr id="21" name="矩形 20">
            <a:extLst>
              <a:ext uri="{FF2B5EF4-FFF2-40B4-BE49-F238E27FC236}">
                <a16:creationId xmlns:a16="http://schemas.microsoft.com/office/drawing/2014/main" id="{E41497D4-10CC-4FEE-AB1B-054C01584EC3}"/>
              </a:ext>
            </a:extLst>
          </p:cNvPr>
          <p:cNvSpPr/>
          <p:nvPr/>
        </p:nvSpPr>
        <p:spPr>
          <a:xfrm>
            <a:off x="8947314" y="2290449"/>
            <a:ext cx="2214978" cy="106221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nSpc>
                <a:spcPts val="2600"/>
              </a:lnSpc>
            </a:pPr>
            <a:r>
              <a:rPr lang="zh-CN" altLang="en-US" sz="1600" b="1" dirty="0">
                <a:ln/>
                <a:solidFill>
                  <a:schemeClr val="accent4"/>
                </a:solidFill>
              </a:rPr>
              <a:t>    河渠湖库周边绿化、农田林网建设水平继续提升</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398757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B27DF97-2D8F-43DD-A92A-770D57F7AB3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E02C2744-7F72-4D9B-9CB2-D3416CFBD93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资源保护不断加强</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3677D0D6-8E55-405C-997F-8BCF07C95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684413"/>
            <a:ext cx="3617193" cy="2232960"/>
          </a:xfrm>
          <a:prstGeom prst="rect">
            <a:avLst/>
          </a:prstGeom>
        </p:spPr>
      </p:pic>
      <p:sp>
        <p:nvSpPr>
          <p:cNvPr id="6" name="矩形 5">
            <a:extLst>
              <a:ext uri="{FF2B5EF4-FFF2-40B4-BE49-F238E27FC236}">
                <a16:creationId xmlns:a16="http://schemas.microsoft.com/office/drawing/2014/main" id="{44D42047-2B78-450D-B9C9-34AC4665BBE0}"/>
              </a:ext>
            </a:extLst>
          </p:cNvPr>
          <p:cNvSpPr/>
          <p:nvPr/>
        </p:nvSpPr>
        <p:spPr>
          <a:xfrm>
            <a:off x="894586" y="3917373"/>
            <a:ext cx="4337293" cy="30777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altLang="zh-CN" sz="1400" b="1" dirty="0">
                <a:ln/>
                <a:solidFill>
                  <a:schemeClr val="accent4"/>
                </a:solidFill>
              </a:rPr>
              <a:t>《</a:t>
            </a:r>
            <a:r>
              <a:rPr lang="zh-CN" altLang="en-US" sz="1400" b="1" dirty="0">
                <a:ln/>
                <a:solidFill>
                  <a:schemeClr val="accent4"/>
                </a:solidFill>
              </a:rPr>
              <a:t>天然林保护修复制度方案</a:t>
            </a:r>
            <a:r>
              <a:rPr lang="en-US" altLang="zh-CN" sz="1400" b="1" dirty="0">
                <a:ln/>
                <a:solidFill>
                  <a:schemeClr val="accent4"/>
                </a:solidFill>
              </a:rPr>
              <a:t>》</a:t>
            </a:r>
            <a:r>
              <a:rPr lang="zh-CN" altLang="en-US" sz="1400" b="1" dirty="0">
                <a:ln/>
                <a:solidFill>
                  <a:schemeClr val="accent4"/>
                </a:solidFill>
              </a:rPr>
              <a:t>获中央深改委审议通过</a:t>
            </a:r>
            <a:endParaRPr lang="zh-CN" altLang="en-US" sz="1400" b="1" cap="none" spc="0" dirty="0">
              <a:ln/>
              <a:solidFill>
                <a:schemeClr val="accent4"/>
              </a:solidFill>
              <a:effectLst/>
            </a:endParaRPr>
          </a:p>
        </p:txBody>
      </p:sp>
      <p:pic>
        <p:nvPicPr>
          <p:cNvPr id="8" name="图片 7">
            <a:extLst>
              <a:ext uri="{FF2B5EF4-FFF2-40B4-BE49-F238E27FC236}">
                <a16:creationId xmlns:a16="http://schemas.microsoft.com/office/drawing/2014/main" id="{8E7311F1-1446-4BAE-9D20-22E897C8D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384" y="4204976"/>
            <a:ext cx="3568446" cy="2207976"/>
          </a:xfrm>
          <a:prstGeom prst="rect">
            <a:avLst/>
          </a:prstGeom>
        </p:spPr>
      </p:pic>
      <p:sp>
        <p:nvSpPr>
          <p:cNvPr id="9" name="矩形 8">
            <a:extLst>
              <a:ext uri="{FF2B5EF4-FFF2-40B4-BE49-F238E27FC236}">
                <a16:creationId xmlns:a16="http://schemas.microsoft.com/office/drawing/2014/main" id="{375F8184-4338-4A0F-8C19-B517E7467C4D}"/>
              </a:ext>
            </a:extLst>
          </p:cNvPr>
          <p:cNvSpPr/>
          <p:nvPr/>
        </p:nvSpPr>
        <p:spPr>
          <a:xfrm>
            <a:off x="894585" y="6412952"/>
            <a:ext cx="4337293" cy="30777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400" b="1" dirty="0">
                <a:ln/>
                <a:solidFill>
                  <a:schemeClr val="accent4"/>
                </a:solidFill>
              </a:rPr>
              <a:t>        组织开展“飓风</a:t>
            </a:r>
            <a:r>
              <a:rPr lang="en-US" altLang="zh-CN" sz="1400" b="1" dirty="0">
                <a:ln/>
                <a:solidFill>
                  <a:schemeClr val="accent4"/>
                </a:solidFill>
              </a:rPr>
              <a:t>1</a:t>
            </a:r>
            <a:r>
              <a:rPr lang="zh-CN" altLang="en-US" sz="1400" b="1" dirty="0">
                <a:ln/>
                <a:solidFill>
                  <a:schemeClr val="accent4"/>
                </a:solidFill>
              </a:rPr>
              <a:t>号”“绿剑</a:t>
            </a:r>
            <a:r>
              <a:rPr lang="en-US" altLang="zh-CN" sz="1400" b="1" dirty="0">
                <a:ln/>
                <a:solidFill>
                  <a:schemeClr val="accent4"/>
                </a:solidFill>
              </a:rPr>
              <a:t>2018”</a:t>
            </a:r>
            <a:r>
              <a:rPr lang="zh-CN" altLang="en-US" sz="1400" b="1" dirty="0">
                <a:ln/>
                <a:solidFill>
                  <a:schemeClr val="accent4"/>
                </a:solidFill>
              </a:rPr>
              <a:t>等专项行动</a:t>
            </a:r>
            <a:endParaRPr lang="zh-CN" altLang="en-US" sz="1400" b="1" cap="none" spc="0" dirty="0">
              <a:ln/>
              <a:solidFill>
                <a:schemeClr val="accent4"/>
              </a:solidFill>
              <a:effectLst/>
            </a:endParaRPr>
          </a:p>
        </p:txBody>
      </p:sp>
      <p:sp>
        <p:nvSpPr>
          <p:cNvPr id="10" name="矩形">
            <a:extLst>
              <a:ext uri="{FF2B5EF4-FFF2-40B4-BE49-F238E27FC236}">
                <a16:creationId xmlns:a16="http://schemas.microsoft.com/office/drawing/2014/main" id="{B3E53C39-C052-4ECC-BE9C-73BFC56D8697}"/>
              </a:ext>
            </a:extLst>
          </p:cNvPr>
          <p:cNvSpPr>
            <a:spLocks/>
          </p:cNvSpPr>
          <p:nvPr/>
        </p:nvSpPr>
        <p:spPr>
          <a:xfrm>
            <a:off x="5831572" y="2046525"/>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19.44</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文本框 10">
            <a:extLst>
              <a:ext uri="{FF2B5EF4-FFF2-40B4-BE49-F238E27FC236}">
                <a16:creationId xmlns:a16="http://schemas.microsoft.com/office/drawing/2014/main" id="{BB11ADB2-6CB1-4C34-957C-4A5C214ACB08}"/>
              </a:ext>
            </a:extLst>
          </p:cNvPr>
          <p:cNvSpPr txBox="1"/>
          <p:nvPr/>
        </p:nvSpPr>
        <p:spPr>
          <a:xfrm>
            <a:off x="7437850" y="2102839"/>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天然乔木林得到有效保护</a:t>
            </a:r>
          </a:p>
        </p:txBody>
      </p:sp>
      <p:sp>
        <p:nvSpPr>
          <p:cNvPr id="12" name="矩形">
            <a:extLst>
              <a:ext uri="{FF2B5EF4-FFF2-40B4-BE49-F238E27FC236}">
                <a16:creationId xmlns:a16="http://schemas.microsoft.com/office/drawing/2014/main" id="{59D593AF-0CF3-4F15-A11E-B2C3D372C7F9}"/>
              </a:ext>
            </a:extLst>
          </p:cNvPr>
          <p:cNvSpPr>
            <a:spLocks/>
          </p:cNvSpPr>
          <p:nvPr/>
        </p:nvSpPr>
        <p:spPr>
          <a:xfrm>
            <a:off x="5831572" y="2890597"/>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12</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3" name="矩形">
            <a:extLst>
              <a:ext uri="{FF2B5EF4-FFF2-40B4-BE49-F238E27FC236}">
                <a16:creationId xmlns:a16="http://schemas.microsoft.com/office/drawing/2014/main" id="{25EF22AD-30A8-4FE1-AFC0-E03EA7507B05}"/>
              </a:ext>
            </a:extLst>
          </p:cNvPr>
          <p:cNvSpPr>
            <a:spLocks/>
          </p:cNvSpPr>
          <p:nvPr/>
        </p:nvSpPr>
        <p:spPr>
          <a:xfrm>
            <a:off x="5831572" y="3772917"/>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26</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4" name="矩形">
            <a:extLst>
              <a:ext uri="{FF2B5EF4-FFF2-40B4-BE49-F238E27FC236}">
                <a16:creationId xmlns:a16="http://schemas.microsoft.com/office/drawing/2014/main" id="{0A42D482-EA11-4233-8AD6-D3EF848AF427}"/>
              </a:ext>
            </a:extLst>
          </p:cNvPr>
          <p:cNvSpPr>
            <a:spLocks/>
          </p:cNvSpPr>
          <p:nvPr/>
        </p:nvSpPr>
        <p:spPr>
          <a:xfrm>
            <a:off x="5831572" y="465317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107</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5" name="矩形">
            <a:extLst>
              <a:ext uri="{FF2B5EF4-FFF2-40B4-BE49-F238E27FC236}">
                <a16:creationId xmlns:a16="http://schemas.microsoft.com/office/drawing/2014/main" id="{B6F26942-8246-4C1E-8722-AB8C2A717181}"/>
              </a:ext>
            </a:extLst>
          </p:cNvPr>
          <p:cNvSpPr>
            <a:spLocks/>
          </p:cNvSpPr>
          <p:nvPr/>
        </p:nvSpPr>
        <p:spPr>
          <a:xfrm>
            <a:off x="5831572" y="558930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52.19%</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6" name="文本框 15">
            <a:extLst>
              <a:ext uri="{FF2B5EF4-FFF2-40B4-BE49-F238E27FC236}">
                <a16:creationId xmlns:a16="http://schemas.microsoft.com/office/drawing/2014/main" id="{D1E4B4C0-D5B4-4945-885E-96B5E426F72F}"/>
              </a:ext>
            </a:extLst>
          </p:cNvPr>
          <p:cNvSpPr txBox="1"/>
          <p:nvPr/>
        </p:nvSpPr>
        <p:spPr>
          <a:xfrm>
            <a:off x="7608210" y="2921960"/>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草原禁牧面积</a:t>
            </a:r>
          </a:p>
        </p:txBody>
      </p:sp>
      <p:sp>
        <p:nvSpPr>
          <p:cNvPr id="17" name="文本框 16">
            <a:extLst>
              <a:ext uri="{FF2B5EF4-FFF2-40B4-BE49-F238E27FC236}">
                <a16:creationId xmlns:a16="http://schemas.microsoft.com/office/drawing/2014/main" id="{E53C7D9C-3407-426E-9059-C578966148FD}"/>
              </a:ext>
            </a:extLst>
          </p:cNvPr>
          <p:cNvSpPr txBox="1"/>
          <p:nvPr/>
        </p:nvSpPr>
        <p:spPr>
          <a:xfrm>
            <a:off x="7608210" y="3804280"/>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草畜平衡面积</a:t>
            </a:r>
          </a:p>
        </p:txBody>
      </p:sp>
      <p:sp>
        <p:nvSpPr>
          <p:cNvPr id="18" name="文本框 17">
            <a:extLst>
              <a:ext uri="{FF2B5EF4-FFF2-40B4-BE49-F238E27FC236}">
                <a16:creationId xmlns:a16="http://schemas.microsoft.com/office/drawing/2014/main" id="{72D810E1-BE3D-40BF-AD98-58A8B6700A3A}"/>
              </a:ext>
            </a:extLst>
          </p:cNvPr>
          <p:cNvSpPr txBox="1"/>
          <p:nvPr/>
        </p:nvSpPr>
        <p:spPr>
          <a:xfrm>
            <a:off x="7613234" y="4684533"/>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恢复退化湿地</a:t>
            </a:r>
          </a:p>
        </p:txBody>
      </p:sp>
      <p:sp>
        <p:nvSpPr>
          <p:cNvPr id="19" name="文本框 18">
            <a:extLst>
              <a:ext uri="{FF2B5EF4-FFF2-40B4-BE49-F238E27FC236}">
                <a16:creationId xmlns:a16="http://schemas.microsoft.com/office/drawing/2014/main" id="{BAC6254C-7D55-4FCB-9EE2-721D62C00DFD}"/>
              </a:ext>
            </a:extLst>
          </p:cNvPr>
          <p:cNvSpPr txBox="1"/>
          <p:nvPr/>
        </p:nvSpPr>
        <p:spPr>
          <a:xfrm>
            <a:off x="7608210" y="5620663"/>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湿地保护率</a:t>
            </a:r>
          </a:p>
        </p:txBody>
      </p:sp>
    </p:spTree>
    <p:extLst>
      <p:ext uri="{BB962C8B-B14F-4D97-AF65-F5344CB8AC3E}">
        <p14:creationId xmlns:p14="http://schemas.microsoft.com/office/powerpoint/2010/main" val="23659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CA4F432-8E97-4E31-B493-BDA1CEBB424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32DC3765-C817-4A08-9188-4A5051E96ABF}"/>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国家公园试点进展顺利</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BE4900C5-01FC-4BB6-8615-3E3028EF6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39" y="1833270"/>
            <a:ext cx="4442707" cy="2963920"/>
          </a:xfrm>
          <a:prstGeom prst="rect">
            <a:avLst/>
          </a:prstGeom>
        </p:spPr>
      </p:pic>
      <p:sp>
        <p:nvSpPr>
          <p:cNvPr id="6" name="矩形 5">
            <a:extLst>
              <a:ext uri="{FF2B5EF4-FFF2-40B4-BE49-F238E27FC236}">
                <a16:creationId xmlns:a16="http://schemas.microsoft.com/office/drawing/2014/main" id="{8F77EF94-B4EF-4DDC-A65F-5CC45B93D68F}"/>
              </a:ext>
            </a:extLst>
          </p:cNvPr>
          <p:cNvSpPr/>
          <p:nvPr/>
        </p:nvSpPr>
        <p:spPr>
          <a:xfrm>
            <a:off x="1448753" y="4869200"/>
            <a:ext cx="4337293"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400" b="1" dirty="0">
                <a:ln/>
                <a:solidFill>
                  <a:schemeClr val="accent4"/>
                </a:solidFill>
              </a:rPr>
              <a:t>               </a:t>
            </a:r>
            <a:r>
              <a:rPr lang="zh-CN" altLang="en-US" sz="1600" b="1" dirty="0">
                <a:ln/>
                <a:solidFill>
                  <a:schemeClr val="accent4"/>
                </a:solidFill>
              </a:rPr>
              <a:t>国家公园体制顶层设计基本完成</a:t>
            </a:r>
            <a:endParaRPr lang="zh-CN" altLang="en-US" sz="1600" b="1" cap="none" spc="0" dirty="0">
              <a:ln/>
              <a:solidFill>
                <a:schemeClr val="accent4"/>
              </a:solidFill>
              <a:effectLst/>
            </a:endParaRPr>
          </a:p>
        </p:txBody>
      </p:sp>
      <p:sp>
        <p:nvSpPr>
          <p:cNvPr id="7" name="矩形">
            <a:extLst>
              <a:ext uri="{FF2B5EF4-FFF2-40B4-BE49-F238E27FC236}">
                <a16:creationId xmlns:a16="http://schemas.microsoft.com/office/drawing/2014/main" id="{361CFD2E-8698-473D-9590-D807F3F80F81}"/>
              </a:ext>
            </a:extLst>
          </p:cNvPr>
          <p:cNvSpPr>
            <a:spLocks/>
          </p:cNvSpPr>
          <p:nvPr/>
        </p:nvSpPr>
        <p:spPr>
          <a:xfrm>
            <a:off x="1343339" y="5402092"/>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10</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处</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文本框 7">
            <a:extLst>
              <a:ext uri="{FF2B5EF4-FFF2-40B4-BE49-F238E27FC236}">
                <a16:creationId xmlns:a16="http://schemas.microsoft.com/office/drawing/2014/main" id="{EF754389-0CA6-4920-B793-36B5C09E8CB6}"/>
              </a:ext>
            </a:extLst>
          </p:cNvPr>
          <p:cNvSpPr txBox="1"/>
          <p:nvPr/>
        </p:nvSpPr>
        <p:spPr>
          <a:xfrm>
            <a:off x="2855550" y="5451843"/>
            <a:ext cx="2930496"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试点国家公园建设稳步推进</a:t>
            </a:r>
          </a:p>
        </p:txBody>
      </p:sp>
      <p:sp>
        <p:nvSpPr>
          <p:cNvPr id="9" name="矩形">
            <a:extLst>
              <a:ext uri="{FF2B5EF4-FFF2-40B4-BE49-F238E27FC236}">
                <a16:creationId xmlns:a16="http://schemas.microsoft.com/office/drawing/2014/main" id="{EF550883-F778-4839-A0D9-225430AF5B8F}"/>
              </a:ext>
            </a:extLst>
          </p:cNvPr>
          <p:cNvSpPr>
            <a:spLocks/>
          </p:cNvSpPr>
          <p:nvPr/>
        </p:nvSpPr>
        <p:spPr>
          <a:xfrm>
            <a:off x="6401292" y="1833270"/>
            <a:ext cx="3650594" cy="720100"/>
          </a:xfrm>
          <a:prstGeom prst="rect">
            <a:avLst/>
          </a:prstGeom>
          <a:solidFill>
            <a:srgbClr val="002060"/>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关于建立以国家公园为主体的自然保护地体系指导意见</a:t>
            </a:r>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DFAEEEE9-D032-43E3-89A1-FA70E18A2F96}"/>
              </a:ext>
            </a:extLst>
          </p:cNvPr>
          <p:cNvSpPr>
            <a:spLocks/>
          </p:cNvSpPr>
          <p:nvPr/>
        </p:nvSpPr>
        <p:spPr>
          <a:xfrm>
            <a:off x="6401292" y="2734337"/>
            <a:ext cx="3650594" cy="720100"/>
          </a:xfrm>
          <a:prstGeom prst="rect">
            <a:avLst/>
          </a:prstGeom>
          <a:solidFill>
            <a:srgbClr val="002060"/>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海南热带雨林国家公园体制</a:t>
            </a:r>
            <a:endPar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endParaRPr>
          </a:p>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试点方案</a:t>
            </a:r>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pic>
        <p:nvPicPr>
          <p:cNvPr id="12" name="图片 11">
            <a:extLst>
              <a:ext uri="{FF2B5EF4-FFF2-40B4-BE49-F238E27FC236}">
                <a16:creationId xmlns:a16="http://schemas.microsoft.com/office/drawing/2014/main" id="{759F533F-6A0A-4B3E-81D7-45E63AEFB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291" y="3588655"/>
            <a:ext cx="2647119" cy="1650038"/>
          </a:xfrm>
          <a:prstGeom prst="rect">
            <a:avLst/>
          </a:prstGeom>
        </p:spPr>
      </p:pic>
      <p:sp>
        <p:nvSpPr>
          <p:cNvPr id="13" name="矩形 12">
            <a:extLst>
              <a:ext uri="{FF2B5EF4-FFF2-40B4-BE49-F238E27FC236}">
                <a16:creationId xmlns:a16="http://schemas.microsoft.com/office/drawing/2014/main" id="{2BA5747C-1EE8-45B1-9D6D-9712F0520035}"/>
              </a:ext>
            </a:extLst>
          </p:cNvPr>
          <p:cNvSpPr/>
          <p:nvPr/>
        </p:nvSpPr>
        <p:spPr>
          <a:xfrm>
            <a:off x="6002077" y="5297955"/>
            <a:ext cx="4337293"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400" b="1" dirty="0">
                <a:ln/>
                <a:solidFill>
                  <a:schemeClr val="accent4"/>
                </a:solidFill>
              </a:rPr>
              <a:t>           祁连山国家公园的</a:t>
            </a:r>
            <a:r>
              <a:rPr lang="en-US" altLang="zh-CN" sz="1400" b="1" dirty="0">
                <a:ln/>
                <a:solidFill>
                  <a:schemeClr val="accent4"/>
                </a:solidFill>
              </a:rPr>
              <a:t>144</a:t>
            </a:r>
            <a:r>
              <a:rPr lang="zh-CN" altLang="en-US" sz="1400" b="1" dirty="0">
                <a:ln/>
                <a:solidFill>
                  <a:schemeClr val="accent4"/>
                </a:solidFill>
              </a:rPr>
              <a:t>宗矿业权</a:t>
            </a:r>
            <a:endParaRPr lang="en-US" altLang="zh-CN" sz="1400" b="1" dirty="0">
              <a:ln/>
              <a:solidFill>
                <a:schemeClr val="accent4"/>
              </a:solidFill>
            </a:endParaRPr>
          </a:p>
          <a:p>
            <a:r>
              <a:rPr lang="en-US" altLang="zh-CN" sz="1400" b="1" dirty="0">
                <a:ln/>
                <a:solidFill>
                  <a:schemeClr val="accent4"/>
                </a:solidFill>
              </a:rPr>
              <a:t>                            </a:t>
            </a:r>
            <a:r>
              <a:rPr lang="zh-CN" altLang="en-US" sz="1400" b="1" dirty="0">
                <a:ln/>
                <a:solidFill>
                  <a:schemeClr val="accent4"/>
                </a:solidFill>
              </a:rPr>
              <a:t>已全部关停</a:t>
            </a:r>
            <a:endParaRPr lang="zh-CN" altLang="en-US" sz="1600" b="1" cap="none" spc="0" dirty="0">
              <a:ln/>
              <a:solidFill>
                <a:schemeClr val="accent4"/>
              </a:solidFill>
              <a:effectLst/>
            </a:endParaRPr>
          </a:p>
        </p:txBody>
      </p:sp>
      <p:sp>
        <p:nvSpPr>
          <p:cNvPr id="14" name="矩形">
            <a:extLst>
              <a:ext uri="{FF2B5EF4-FFF2-40B4-BE49-F238E27FC236}">
                <a16:creationId xmlns:a16="http://schemas.microsoft.com/office/drawing/2014/main" id="{772FB198-27B2-47D2-B61F-7FDC2EFD2C2B}"/>
              </a:ext>
            </a:extLst>
          </p:cNvPr>
          <p:cNvSpPr>
            <a:spLocks/>
          </p:cNvSpPr>
          <p:nvPr/>
        </p:nvSpPr>
        <p:spPr>
          <a:xfrm>
            <a:off x="9192429" y="3588655"/>
            <a:ext cx="859456" cy="632455"/>
          </a:xfrm>
          <a:prstGeom prst="rect">
            <a:avLst/>
          </a:prstGeom>
          <a:solidFill>
            <a:srgbClr val="00B0F0"/>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20</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多万亩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5" name="矩形 14">
            <a:extLst>
              <a:ext uri="{FF2B5EF4-FFF2-40B4-BE49-F238E27FC236}">
                <a16:creationId xmlns:a16="http://schemas.microsoft.com/office/drawing/2014/main" id="{C783EADD-E606-4F24-B06F-A20A32DE6835}"/>
              </a:ext>
            </a:extLst>
          </p:cNvPr>
          <p:cNvSpPr/>
          <p:nvPr/>
        </p:nvSpPr>
        <p:spPr>
          <a:xfrm>
            <a:off x="9043289" y="4882456"/>
            <a:ext cx="1157737" cy="830997"/>
          </a:xfrm>
          <a:prstGeom prst="rect">
            <a:avLst/>
          </a:prstGeom>
          <a:noFill/>
        </p:spPr>
        <p:txBody>
          <a:bodyPr wrap="square" lIns="91440" tIns="45720" rIns="91440" bIns="45720">
            <a:spAutoFit/>
          </a:bodyPr>
          <a:lstStyle/>
          <a:p>
            <a:pPr algn="ctr"/>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修复各类栖息地和生态廊道</a:t>
            </a:r>
            <a:endParaRPr lang="zh-CN" alt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6" name="箭头: 下 15">
            <a:extLst>
              <a:ext uri="{FF2B5EF4-FFF2-40B4-BE49-F238E27FC236}">
                <a16:creationId xmlns:a16="http://schemas.microsoft.com/office/drawing/2014/main" id="{9364EAFE-97C7-4F47-9D31-E135F70DA7CB}"/>
              </a:ext>
            </a:extLst>
          </p:cNvPr>
          <p:cNvSpPr/>
          <p:nvPr/>
        </p:nvSpPr>
        <p:spPr>
          <a:xfrm>
            <a:off x="9521968" y="4355328"/>
            <a:ext cx="141687" cy="4320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95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0"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9A5D592-DBEB-4C64-844C-EF1C2A5EC27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08670871-82C2-4E3F-9E22-C6DE88A531A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生态惠民成效明显</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A6974BF5-D869-42F2-8DBB-D94E54FC0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808820"/>
            <a:ext cx="4193273" cy="2836177"/>
          </a:xfrm>
          <a:prstGeom prst="rect">
            <a:avLst/>
          </a:prstGeom>
        </p:spPr>
      </p:pic>
      <p:sp>
        <p:nvSpPr>
          <p:cNvPr id="6" name="矩形 5">
            <a:extLst>
              <a:ext uri="{FF2B5EF4-FFF2-40B4-BE49-F238E27FC236}">
                <a16:creationId xmlns:a16="http://schemas.microsoft.com/office/drawing/2014/main" id="{7085F836-05E8-4DA9-9D6A-48E263FA244D}"/>
              </a:ext>
            </a:extLst>
          </p:cNvPr>
          <p:cNvSpPr/>
          <p:nvPr/>
        </p:nvSpPr>
        <p:spPr>
          <a:xfrm>
            <a:off x="1182626" y="4769404"/>
            <a:ext cx="4337293" cy="30777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林业产业发展稳中向好，生态扶贫力度不断加大</a:t>
            </a:r>
            <a:endParaRPr lang="zh-CN" altLang="en-US" sz="1400" b="1" cap="none" spc="0" dirty="0">
              <a:ln/>
              <a:solidFill>
                <a:schemeClr val="accent4"/>
              </a:solidFill>
              <a:effectLst/>
            </a:endParaRPr>
          </a:p>
        </p:txBody>
      </p:sp>
      <p:sp>
        <p:nvSpPr>
          <p:cNvPr id="7" name="矩形">
            <a:extLst>
              <a:ext uri="{FF2B5EF4-FFF2-40B4-BE49-F238E27FC236}">
                <a16:creationId xmlns:a16="http://schemas.microsoft.com/office/drawing/2014/main" id="{13357D58-1FE1-4EE1-9EBB-B34836E487B4}"/>
              </a:ext>
            </a:extLst>
          </p:cNvPr>
          <p:cNvSpPr>
            <a:spLocks/>
          </p:cNvSpPr>
          <p:nvPr/>
        </p:nvSpPr>
        <p:spPr>
          <a:xfrm>
            <a:off x="1254636" y="5420479"/>
            <a:ext cx="1384883"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7.33</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万亿元</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文本框 7">
            <a:extLst>
              <a:ext uri="{FF2B5EF4-FFF2-40B4-BE49-F238E27FC236}">
                <a16:creationId xmlns:a16="http://schemas.microsoft.com/office/drawing/2014/main" id="{ED6C04E8-5A39-459A-A674-43C6EA0C603E}"/>
              </a:ext>
            </a:extLst>
          </p:cNvPr>
          <p:cNvSpPr txBox="1"/>
          <p:nvPr/>
        </p:nvSpPr>
        <p:spPr>
          <a:xfrm>
            <a:off x="2711530" y="5454183"/>
            <a:ext cx="2930496"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全国林业产业总产值</a:t>
            </a:r>
          </a:p>
        </p:txBody>
      </p:sp>
      <p:sp>
        <p:nvSpPr>
          <p:cNvPr id="9" name="矩形">
            <a:extLst>
              <a:ext uri="{FF2B5EF4-FFF2-40B4-BE49-F238E27FC236}">
                <a16:creationId xmlns:a16="http://schemas.microsoft.com/office/drawing/2014/main" id="{D5FD27A0-1B0D-4674-8A95-327D3AA4B674}"/>
              </a:ext>
            </a:extLst>
          </p:cNvPr>
          <p:cNvSpPr>
            <a:spLocks/>
          </p:cNvSpPr>
          <p:nvPr/>
        </p:nvSpPr>
        <p:spPr>
          <a:xfrm>
            <a:off x="5735950" y="180882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1600</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亿美元</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814B1A9C-46E0-4AFF-AAAC-F2A4DBA99F15}"/>
              </a:ext>
            </a:extLst>
          </p:cNvPr>
          <p:cNvSpPr>
            <a:spLocks/>
          </p:cNvSpPr>
          <p:nvPr/>
        </p:nvSpPr>
        <p:spPr>
          <a:xfrm>
            <a:off x="5735950" y="2393855"/>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1.57</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亿吨</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矩形">
            <a:extLst>
              <a:ext uri="{FF2B5EF4-FFF2-40B4-BE49-F238E27FC236}">
                <a16:creationId xmlns:a16="http://schemas.microsoft.com/office/drawing/2014/main" id="{DBBF7C66-1915-4159-B5D5-0021E1926F2F}"/>
              </a:ext>
            </a:extLst>
          </p:cNvPr>
          <p:cNvSpPr>
            <a:spLocks/>
          </p:cNvSpPr>
          <p:nvPr/>
        </p:nvSpPr>
        <p:spPr>
          <a:xfrm>
            <a:off x="5735950" y="2990117"/>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16</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亿人次</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2" name="矩形">
            <a:extLst>
              <a:ext uri="{FF2B5EF4-FFF2-40B4-BE49-F238E27FC236}">
                <a16:creationId xmlns:a16="http://schemas.microsoft.com/office/drawing/2014/main" id="{21FD4BF5-6A1D-43B7-963C-39F3F13A866E}"/>
              </a:ext>
            </a:extLst>
          </p:cNvPr>
          <p:cNvSpPr>
            <a:spLocks/>
          </p:cNvSpPr>
          <p:nvPr/>
        </p:nvSpPr>
        <p:spPr>
          <a:xfrm>
            <a:off x="5735950" y="3607437"/>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1.15</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万亿元</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3" name="矩形">
            <a:extLst>
              <a:ext uri="{FF2B5EF4-FFF2-40B4-BE49-F238E27FC236}">
                <a16:creationId xmlns:a16="http://schemas.microsoft.com/office/drawing/2014/main" id="{E6719602-0D03-4F59-B278-A4CACE0F1D8E}"/>
              </a:ext>
            </a:extLst>
          </p:cNvPr>
          <p:cNvSpPr>
            <a:spLocks/>
          </p:cNvSpPr>
          <p:nvPr/>
        </p:nvSpPr>
        <p:spPr>
          <a:xfrm>
            <a:off x="5735950" y="421293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50</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万人</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4" name="矩形">
            <a:extLst>
              <a:ext uri="{FF2B5EF4-FFF2-40B4-BE49-F238E27FC236}">
                <a16:creationId xmlns:a16="http://schemas.microsoft.com/office/drawing/2014/main" id="{3D20603A-C9B6-41D1-BF6B-DD8AA1DC3E86}"/>
              </a:ext>
            </a:extLst>
          </p:cNvPr>
          <p:cNvSpPr>
            <a:spLocks/>
          </p:cNvSpPr>
          <p:nvPr/>
        </p:nvSpPr>
        <p:spPr>
          <a:xfrm>
            <a:off x="5735950" y="4814507"/>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180</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多万</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5" name="矩形">
            <a:extLst>
              <a:ext uri="{FF2B5EF4-FFF2-40B4-BE49-F238E27FC236}">
                <a16:creationId xmlns:a16="http://schemas.microsoft.com/office/drawing/2014/main" id="{A3B80E9E-25C2-4915-ADAA-C0CA2C81BC4E}"/>
              </a:ext>
            </a:extLst>
          </p:cNvPr>
          <p:cNvSpPr>
            <a:spLocks/>
          </p:cNvSpPr>
          <p:nvPr/>
        </p:nvSpPr>
        <p:spPr>
          <a:xfrm>
            <a:off x="5735950" y="539145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166</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个</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6" name="文本框 15">
            <a:extLst>
              <a:ext uri="{FF2B5EF4-FFF2-40B4-BE49-F238E27FC236}">
                <a16:creationId xmlns:a16="http://schemas.microsoft.com/office/drawing/2014/main" id="{AD67D68F-E0FD-4FD0-85F3-5DB38FDAC27D}"/>
              </a:ext>
            </a:extLst>
          </p:cNvPr>
          <p:cNvSpPr txBox="1"/>
          <p:nvPr/>
        </p:nvSpPr>
        <p:spPr>
          <a:xfrm>
            <a:off x="7320170" y="184018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林产品进出口贸易额</a:t>
            </a:r>
          </a:p>
        </p:txBody>
      </p:sp>
      <p:sp>
        <p:nvSpPr>
          <p:cNvPr id="17" name="文本框 16">
            <a:extLst>
              <a:ext uri="{FF2B5EF4-FFF2-40B4-BE49-F238E27FC236}">
                <a16:creationId xmlns:a16="http://schemas.microsoft.com/office/drawing/2014/main" id="{494423AE-7ACA-432A-B192-2ED79314F55A}"/>
              </a:ext>
            </a:extLst>
          </p:cNvPr>
          <p:cNvSpPr txBox="1"/>
          <p:nvPr/>
        </p:nvSpPr>
        <p:spPr>
          <a:xfrm>
            <a:off x="7320170" y="2425218"/>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各类经济林产品产量</a:t>
            </a:r>
          </a:p>
        </p:txBody>
      </p:sp>
      <p:sp>
        <p:nvSpPr>
          <p:cNvPr id="18" name="文本框 17">
            <a:extLst>
              <a:ext uri="{FF2B5EF4-FFF2-40B4-BE49-F238E27FC236}">
                <a16:creationId xmlns:a16="http://schemas.microsoft.com/office/drawing/2014/main" id="{F6396C31-494D-472B-BAB2-01650B91852F}"/>
              </a:ext>
            </a:extLst>
          </p:cNvPr>
          <p:cNvSpPr txBox="1"/>
          <p:nvPr/>
        </p:nvSpPr>
        <p:spPr>
          <a:xfrm>
            <a:off x="7320170" y="3021480"/>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森林旅游游客量</a:t>
            </a:r>
          </a:p>
        </p:txBody>
      </p:sp>
      <p:sp>
        <p:nvSpPr>
          <p:cNvPr id="19" name="文本框 18">
            <a:extLst>
              <a:ext uri="{FF2B5EF4-FFF2-40B4-BE49-F238E27FC236}">
                <a16:creationId xmlns:a16="http://schemas.microsoft.com/office/drawing/2014/main" id="{FC959A08-A286-498F-8AC2-70141D206428}"/>
              </a:ext>
            </a:extLst>
          </p:cNvPr>
          <p:cNvSpPr txBox="1"/>
          <p:nvPr/>
        </p:nvSpPr>
        <p:spPr>
          <a:xfrm>
            <a:off x="7320170" y="3638800"/>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社会综合产值</a:t>
            </a:r>
          </a:p>
        </p:txBody>
      </p:sp>
      <p:sp>
        <p:nvSpPr>
          <p:cNvPr id="20" name="文本框 19">
            <a:extLst>
              <a:ext uri="{FF2B5EF4-FFF2-40B4-BE49-F238E27FC236}">
                <a16:creationId xmlns:a16="http://schemas.microsoft.com/office/drawing/2014/main" id="{B53BE203-B254-4F6F-965E-19830CEA8A3D}"/>
              </a:ext>
            </a:extLst>
          </p:cNvPr>
          <p:cNvSpPr txBox="1"/>
          <p:nvPr/>
        </p:nvSpPr>
        <p:spPr>
          <a:xfrm>
            <a:off x="7345463" y="4244301"/>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累计聘请生态护林员</a:t>
            </a:r>
          </a:p>
        </p:txBody>
      </p:sp>
      <p:sp>
        <p:nvSpPr>
          <p:cNvPr id="21" name="文本框 20">
            <a:extLst>
              <a:ext uri="{FF2B5EF4-FFF2-40B4-BE49-F238E27FC236}">
                <a16:creationId xmlns:a16="http://schemas.microsoft.com/office/drawing/2014/main" id="{C4BBADFD-888B-44B2-B660-FF9BEEC768FF}"/>
              </a:ext>
            </a:extLst>
          </p:cNvPr>
          <p:cNvSpPr txBox="1"/>
          <p:nvPr/>
        </p:nvSpPr>
        <p:spPr>
          <a:xfrm>
            <a:off x="7345463" y="4860908"/>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贫困人口精准脱贫</a:t>
            </a:r>
          </a:p>
        </p:txBody>
      </p:sp>
      <p:sp>
        <p:nvSpPr>
          <p:cNvPr id="22" name="文本框 21">
            <a:extLst>
              <a:ext uri="{FF2B5EF4-FFF2-40B4-BE49-F238E27FC236}">
                <a16:creationId xmlns:a16="http://schemas.microsoft.com/office/drawing/2014/main" id="{E9A410C1-FD73-4093-9112-A26BBF8492A4}"/>
              </a:ext>
            </a:extLst>
          </p:cNvPr>
          <p:cNvSpPr txBox="1"/>
          <p:nvPr/>
        </p:nvSpPr>
        <p:spPr>
          <a:xfrm>
            <a:off x="7345463" y="5420479"/>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国家森林城市</a:t>
            </a:r>
          </a:p>
        </p:txBody>
      </p:sp>
    </p:spTree>
    <p:extLst>
      <p:ext uri="{BB962C8B-B14F-4D97-AF65-F5344CB8AC3E}">
        <p14:creationId xmlns:p14="http://schemas.microsoft.com/office/powerpoint/2010/main" val="180978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C97A8-E39A-43AB-92D6-5C81E2265CCC}"/>
              </a:ext>
            </a:extLst>
          </p:cNvPr>
          <p:cNvSpPr>
            <a:spLocks noGrp="1"/>
          </p:cNvSpPr>
          <p:nvPr>
            <p:ph type="ctrTitle"/>
          </p:nvPr>
        </p:nvSpPr>
        <p:spPr/>
        <p:txBody>
          <a:bodyPr/>
          <a:lstStyle/>
          <a:p>
            <a:pPr algn="ctr"/>
            <a:r>
              <a:rPr lang="zh-CN" altLang="en-US" b="1" dirty="0">
                <a:solidFill>
                  <a:srgbClr val="C00000"/>
                </a:solidFill>
                <a:effectLst>
                  <a:glow rad="228600">
                    <a:srgbClr val="FF9004">
                      <a:alpha val="40000"/>
                    </a:srgbClr>
                  </a:glow>
                </a:effectLst>
                <a:latin typeface="Calibri" pitchFamily="34" charset="0"/>
                <a:cs typeface="等线" charset="0"/>
              </a:rPr>
              <a:t>三、科学谋划新时代国土绿化事业</a:t>
            </a:r>
            <a:endParaRPr lang="zh-CN" altLang="en-US" dirty="0"/>
          </a:p>
        </p:txBody>
      </p:sp>
    </p:spTree>
    <p:extLst>
      <p:ext uri="{BB962C8B-B14F-4D97-AF65-F5344CB8AC3E}">
        <p14:creationId xmlns:p14="http://schemas.microsoft.com/office/powerpoint/2010/main" val="142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949685-4714-4DA1-AEF6-8204F77B8C5D}"/>
              </a:ext>
            </a:extLst>
          </p:cNvPr>
          <p:cNvSpPr/>
          <p:nvPr/>
        </p:nvSpPr>
        <p:spPr>
          <a:xfrm>
            <a:off x="3993501" y="1268700"/>
            <a:ext cx="4204998" cy="523220"/>
          </a:xfrm>
          <a:prstGeom prst="rect">
            <a:avLst/>
          </a:prstGeom>
          <a:noFill/>
        </p:spPr>
        <p:txBody>
          <a:bodyPr wrap="none" lIns="91440" tIns="45720" rIns="91440" bIns="45720">
            <a:spAutoFit/>
          </a:bodyPr>
          <a:lstStyle/>
          <a:p>
            <a:pPr algn="ct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推进新时代国土绿化工作</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椭圆 4">
            <a:extLst>
              <a:ext uri="{FF2B5EF4-FFF2-40B4-BE49-F238E27FC236}">
                <a16:creationId xmlns:a16="http://schemas.microsoft.com/office/drawing/2014/main" id="{5EF6A426-2B33-485B-9EC8-70A195DEF4EA}"/>
              </a:ext>
            </a:extLst>
          </p:cNvPr>
          <p:cNvSpPr/>
          <p:nvPr/>
        </p:nvSpPr>
        <p:spPr>
          <a:xfrm>
            <a:off x="1703390" y="2204830"/>
            <a:ext cx="2160300" cy="10801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总目标</a:t>
            </a:r>
          </a:p>
        </p:txBody>
      </p:sp>
      <p:sp>
        <p:nvSpPr>
          <p:cNvPr id="6" name="椭圆 5">
            <a:extLst>
              <a:ext uri="{FF2B5EF4-FFF2-40B4-BE49-F238E27FC236}">
                <a16:creationId xmlns:a16="http://schemas.microsoft.com/office/drawing/2014/main" id="{06752B1F-500D-43E6-A00D-E66BB9C9E02A}"/>
              </a:ext>
            </a:extLst>
          </p:cNvPr>
          <p:cNvSpPr/>
          <p:nvPr/>
        </p:nvSpPr>
        <p:spPr>
          <a:xfrm>
            <a:off x="1703390" y="4293120"/>
            <a:ext cx="2160300" cy="10801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总任务</a:t>
            </a:r>
          </a:p>
        </p:txBody>
      </p:sp>
      <p:sp>
        <p:nvSpPr>
          <p:cNvPr id="7" name="椭圆 6">
            <a:extLst>
              <a:ext uri="{FF2B5EF4-FFF2-40B4-BE49-F238E27FC236}">
                <a16:creationId xmlns:a16="http://schemas.microsoft.com/office/drawing/2014/main" id="{1CB779B6-1314-4805-B2F6-B47A86AEC906}"/>
              </a:ext>
            </a:extLst>
          </p:cNvPr>
          <p:cNvSpPr/>
          <p:nvPr/>
        </p:nvSpPr>
        <p:spPr>
          <a:xfrm>
            <a:off x="6600070" y="2204830"/>
            <a:ext cx="2160300" cy="10801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基本目标</a:t>
            </a:r>
          </a:p>
        </p:txBody>
      </p:sp>
      <p:sp>
        <p:nvSpPr>
          <p:cNvPr id="8" name="椭圆 7">
            <a:extLst>
              <a:ext uri="{FF2B5EF4-FFF2-40B4-BE49-F238E27FC236}">
                <a16:creationId xmlns:a16="http://schemas.microsoft.com/office/drawing/2014/main" id="{D6273581-6A24-411B-AE7E-7AB305CD2894}"/>
              </a:ext>
            </a:extLst>
          </p:cNvPr>
          <p:cNvSpPr/>
          <p:nvPr/>
        </p:nvSpPr>
        <p:spPr>
          <a:xfrm>
            <a:off x="6655158" y="4293120"/>
            <a:ext cx="2160300" cy="10801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主攻方向</a:t>
            </a:r>
          </a:p>
        </p:txBody>
      </p:sp>
      <p:sp>
        <p:nvSpPr>
          <p:cNvPr id="9" name="矩形 8">
            <a:extLst>
              <a:ext uri="{FF2B5EF4-FFF2-40B4-BE49-F238E27FC236}">
                <a16:creationId xmlns:a16="http://schemas.microsoft.com/office/drawing/2014/main" id="{E2379F23-F5AB-4185-9AD4-AC1474A4A751}"/>
              </a:ext>
            </a:extLst>
          </p:cNvPr>
          <p:cNvSpPr/>
          <p:nvPr/>
        </p:nvSpPr>
        <p:spPr>
          <a:xfrm>
            <a:off x="4216217" y="2514072"/>
            <a:ext cx="2031325" cy="461665"/>
          </a:xfrm>
          <a:prstGeom prst="rect">
            <a:avLst/>
          </a:prstGeom>
          <a:noFill/>
        </p:spPr>
        <p:txBody>
          <a:bodyPr wrap="none" lIns="91440" tIns="45720" rIns="91440" bIns="45720">
            <a:spAutoFit/>
          </a:bodyPr>
          <a:lstStyle/>
          <a:p>
            <a:pPr algn="ctr"/>
            <a:r>
              <a:rPr lang="zh-CN" altLang="en-US" dirty="0">
                <a:ln w="0"/>
                <a:solidFill>
                  <a:schemeClr val="accent1"/>
                </a:solidFill>
                <a:effectLst>
                  <a:outerShdw blurRad="38100" dist="25400" dir="5400000" algn="ctr" rotWithShape="0">
                    <a:srgbClr val="6E747A">
                      <a:alpha val="43000"/>
                    </a:srgbClr>
                  </a:outerShdw>
                </a:effectLst>
              </a:rPr>
              <a:t>建设美丽中国</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10" name="矩形 9">
            <a:extLst>
              <a:ext uri="{FF2B5EF4-FFF2-40B4-BE49-F238E27FC236}">
                <a16:creationId xmlns:a16="http://schemas.microsoft.com/office/drawing/2014/main" id="{0609E1E3-3965-4C30-AECB-1C12C5232E2B}"/>
              </a:ext>
            </a:extLst>
          </p:cNvPr>
          <p:cNvSpPr/>
          <p:nvPr/>
        </p:nvSpPr>
        <p:spPr>
          <a:xfrm>
            <a:off x="4089873" y="4509488"/>
            <a:ext cx="2339102" cy="830997"/>
          </a:xfrm>
          <a:prstGeom prst="rect">
            <a:avLst/>
          </a:prstGeom>
          <a:noFill/>
        </p:spPr>
        <p:txBody>
          <a:bodyPr wrap="none" lIns="91440" tIns="45720" rIns="91440" bIns="45720">
            <a:spAutoFit/>
          </a:bodyPr>
          <a:lstStyle/>
          <a:p>
            <a:pPr algn="ctr"/>
            <a:r>
              <a:rPr lang="zh-CN" altLang="en-US" dirty="0">
                <a:ln w="0"/>
                <a:solidFill>
                  <a:schemeClr val="accent1"/>
                </a:solidFill>
                <a:effectLst>
                  <a:outerShdw blurRad="38100" dist="25400" dir="5400000" algn="ctr" rotWithShape="0">
                    <a:srgbClr val="6E747A">
                      <a:alpha val="43000"/>
                    </a:srgbClr>
                  </a:outerShdw>
                </a:effectLst>
              </a:rPr>
              <a:t>满足人民群众对</a:t>
            </a:r>
            <a:endParaRPr lang="en-US" altLang="zh-CN" dirty="0">
              <a:ln w="0"/>
              <a:solidFill>
                <a:schemeClr val="accent1"/>
              </a:solidFill>
              <a:effectLst>
                <a:outerShdw blurRad="38100" dist="25400" dir="5400000" algn="ctr" rotWithShape="0">
                  <a:srgbClr val="6E747A">
                    <a:alpha val="43000"/>
                  </a:srgbClr>
                </a:outerShdw>
              </a:effectLst>
            </a:endParaRPr>
          </a:p>
          <a:p>
            <a:pPr algn="ctr"/>
            <a:r>
              <a:rPr lang="zh-CN" altLang="en-US" dirty="0">
                <a:ln w="0"/>
                <a:solidFill>
                  <a:schemeClr val="accent1"/>
                </a:solidFill>
                <a:effectLst>
                  <a:outerShdw blurRad="38100" dist="25400" dir="5400000" algn="ctr" rotWithShape="0">
                    <a:srgbClr val="6E747A">
                      <a:alpha val="43000"/>
                    </a:srgbClr>
                  </a:outerShdw>
                </a:effectLst>
              </a:rPr>
              <a:t>优美生态的需求</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11" name="矩形 10">
            <a:extLst>
              <a:ext uri="{FF2B5EF4-FFF2-40B4-BE49-F238E27FC236}">
                <a16:creationId xmlns:a16="http://schemas.microsoft.com/office/drawing/2014/main" id="{3AC2FA69-819F-4F9C-B10B-EB724E9E782D}"/>
              </a:ext>
            </a:extLst>
          </p:cNvPr>
          <p:cNvSpPr/>
          <p:nvPr/>
        </p:nvSpPr>
        <p:spPr>
          <a:xfrm>
            <a:off x="8815458" y="2329405"/>
            <a:ext cx="2031325" cy="830997"/>
          </a:xfrm>
          <a:prstGeom prst="rect">
            <a:avLst/>
          </a:prstGeom>
          <a:noFill/>
        </p:spPr>
        <p:txBody>
          <a:bodyPr wrap="none" lIns="91440" tIns="45720" rIns="91440" bIns="45720">
            <a:spAutoFit/>
          </a:bodyPr>
          <a:lstStyle/>
          <a:p>
            <a:pPr algn="ctr"/>
            <a:r>
              <a:rPr lang="zh-CN" altLang="en-US" dirty="0">
                <a:ln w="0"/>
                <a:solidFill>
                  <a:schemeClr val="accent1"/>
                </a:solidFill>
                <a:effectLst>
                  <a:outerShdw blurRad="38100" dist="25400" dir="5400000" algn="ctr" rotWithShape="0">
                    <a:srgbClr val="6E747A">
                      <a:alpha val="43000"/>
                    </a:srgbClr>
                  </a:outerShdw>
                </a:effectLst>
              </a:rPr>
              <a:t>维护森林草原</a:t>
            </a:r>
            <a:endParaRPr lang="en-US" altLang="zh-CN" dirty="0">
              <a:ln w="0"/>
              <a:solidFill>
                <a:schemeClr val="accent1"/>
              </a:solidFill>
              <a:effectLst>
                <a:outerShdw blurRad="38100" dist="25400" dir="5400000" algn="ctr" rotWithShape="0">
                  <a:srgbClr val="6E747A">
                    <a:alpha val="43000"/>
                  </a:srgbClr>
                </a:outerShdw>
              </a:effectLst>
            </a:endParaRPr>
          </a:p>
          <a:p>
            <a:pPr algn="ctr"/>
            <a:r>
              <a:rPr lang="zh-CN" altLang="en-US" dirty="0">
                <a:ln w="0"/>
                <a:solidFill>
                  <a:schemeClr val="accent1"/>
                </a:solidFill>
                <a:effectLst>
                  <a:outerShdw blurRad="38100" dist="25400" dir="5400000" algn="ctr" rotWithShape="0">
                    <a:srgbClr val="6E747A">
                      <a:alpha val="43000"/>
                    </a:srgbClr>
                  </a:outerShdw>
                </a:effectLst>
              </a:rPr>
              <a:t>生态安全</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12" name="矩形 11">
            <a:extLst>
              <a:ext uri="{FF2B5EF4-FFF2-40B4-BE49-F238E27FC236}">
                <a16:creationId xmlns:a16="http://schemas.microsoft.com/office/drawing/2014/main" id="{D2B95E61-2C1D-47C4-80A5-0BE984A76572}"/>
              </a:ext>
            </a:extLst>
          </p:cNvPr>
          <p:cNvSpPr/>
          <p:nvPr/>
        </p:nvSpPr>
        <p:spPr>
          <a:xfrm>
            <a:off x="8904390" y="4602362"/>
            <a:ext cx="2031325" cy="461665"/>
          </a:xfrm>
          <a:prstGeom prst="rect">
            <a:avLst/>
          </a:prstGeom>
          <a:noFill/>
        </p:spPr>
        <p:txBody>
          <a:bodyPr wrap="none" lIns="91440" tIns="45720" rIns="91440" bIns="45720">
            <a:spAutoFit/>
          </a:bodyPr>
          <a:lstStyle/>
          <a:p>
            <a:pPr algn="ctr"/>
            <a:r>
              <a:rPr lang="zh-CN" altLang="en-US" dirty="0">
                <a:ln w="0"/>
                <a:solidFill>
                  <a:schemeClr val="accent1"/>
                </a:solidFill>
                <a:effectLst>
                  <a:outerShdw blurRad="38100" dist="25400" dir="5400000" algn="ctr" rotWithShape="0">
                    <a:srgbClr val="6E747A">
                      <a:alpha val="43000"/>
                    </a:srgbClr>
                  </a:outerShdw>
                </a:effectLst>
              </a:rPr>
              <a:t>增绿增质增效</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053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47A7063-8C9A-4627-92EF-CEC16D60BC18}"/>
              </a:ext>
            </a:extLst>
          </p:cNvPr>
          <p:cNvSpPr/>
          <p:nvPr/>
        </p:nvSpPr>
        <p:spPr>
          <a:xfrm>
            <a:off x="3431630" y="1268700"/>
            <a:ext cx="7128876" cy="523220"/>
          </a:xfrm>
          <a:prstGeom prst="rect">
            <a:avLst/>
          </a:prstGeom>
          <a:noFill/>
        </p:spPr>
        <p:txBody>
          <a:bodyPr wrap="none" lIns="91440" tIns="45720" rIns="91440" bIns="45720">
            <a:spAutoFit/>
          </a:bodyPr>
          <a:lstStyle/>
          <a:p>
            <a:pPr algn="ct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生态环境总体改善，生态安全屏障基本形成</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标注: 右箭头 2">
            <a:extLst>
              <a:ext uri="{FF2B5EF4-FFF2-40B4-BE49-F238E27FC236}">
                <a16:creationId xmlns:a16="http://schemas.microsoft.com/office/drawing/2014/main" id="{A20F5437-F352-4C66-B9FB-3D4284B5882C}"/>
              </a:ext>
            </a:extLst>
          </p:cNvPr>
          <p:cNvSpPr/>
          <p:nvPr/>
        </p:nvSpPr>
        <p:spPr>
          <a:xfrm>
            <a:off x="1775400" y="1268700"/>
            <a:ext cx="1512210" cy="523220"/>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800" dirty="0"/>
              <a:t>2020</a:t>
            </a:r>
            <a:r>
              <a:rPr lang="zh-CN" altLang="en-US" sz="1800" dirty="0"/>
              <a:t>年</a:t>
            </a:r>
          </a:p>
        </p:txBody>
      </p:sp>
      <p:pic>
        <p:nvPicPr>
          <p:cNvPr id="5" name="图片 4">
            <a:extLst>
              <a:ext uri="{FF2B5EF4-FFF2-40B4-BE49-F238E27FC236}">
                <a16:creationId xmlns:a16="http://schemas.microsoft.com/office/drawing/2014/main" id="{780801DD-31B0-46A5-88D3-A074C6B24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330" y="2204830"/>
            <a:ext cx="5619750" cy="3867150"/>
          </a:xfrm>
          <a:prstGeom prst="rect">
            <a:avLst/>
          </a:prstGeom>
        </p:spPr>
      </p:pic>
      <p:sp>
        <p:nvSpPr>
          <p:cNvPr id="6" name="矩形">
            <a:extLst>
              <a:ext uri="{FF2B5EF4-FFF2-40B4-BE49-F238E27FC236}">
                <a16:creationId xmlns:a16="http://schemas.microsoft.com/office/drawing/2014/main" id="{6716283A-8B28-4537-A403-770463573997}"/>
              </a:ext>
            </a:extLst>
          </p:cNvPr>
          <p:cNvSpPr>
            <a:spLocks/>
          </p:cNvSpPr>
          <p:nvPr/>
        </p:nvSpPr>
        <p:spPr>
          <a:xfrm>
            <a:off x="7179767" y="2244661"/>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23.04%</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矩形">
            <a:extLst>
              <a:ext uri="{FF2B5EF4-FFF2-40B4-BE49-F238E27FC236}">
                <a16:creationId xmlns:a16="http://schemas.microsoft.com/office/drawing/2014/main" id="{45889D2F-5685-4FEF-9E63-53941001F422}"/>
              </a:ext>
            </a:extLst>
          </p:cNvPr>
          <p:cNvSpPr>
            <a:spLocks/>
          </p:cNvSpPr>
          <p:nvPr/>
        </p:nvSpPr>
        <p:spPr>
          <a:xfrm>
            <a:off x="7176150" y="2851653"/>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400" b="1" kern="0" dirty="0">
                <a:solidFill>
                  <a:srgbClr val="FFFFFF"/>
                </a:solidFill>
                <a:effectLst>
                  <a:outerShdw blurRad="38100" dist="38100" dir="2700000" algn="tl">
                    <a:srgbClr val="000000">
                      <a:alpha val="43000"/>
                    </a:srgbClr>
                  </a:outerShdw>
                </a:effectLst>
                <a:latin typeface="Century Gothic" charset="0"/>
                <a:cs typeface="等线" charset="0"/>
              </a:rPr>
              <a:t>165</a:t>
            </a:r>
            <a:r>
              <a:rPr lang="zh-CN" altLang="en-US" sz="1400" b="1" kern="0" dirty="0">
                <a:solidFill>
                  <a:srgbClr val="FFFFFF"/>
                </a:solidFill>
                <a:effectLst>
                  <a:outerShdw blurRad="38100" dist="38100" dir="2700000" algn="tl">
                    <a:srgbClr val="000000">
                      <a:alpha val="43000"/>
                    </a:srgbClr>
                  </a:outerShdw>
                </a:effectLst>
                <a:latin typeface="Century Gothic" charset="0"/>
                <a:cs typeface="等线" charset="0"/>
              </a:rPr>
              <a:t>亿立方米</a:t>
            </a:r>
            <a:endParaRPr lang="zh-CN" altLang="en-US" sz="14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矩形">
            <a:extLst>
              <a:ext uri="{FF2B5EF4-FFF2-40B4-BE49-F238E27FC236}">
                <a16:creationId xmlns:a16="http://schemas.microsoft.com/office/drawing/2014/main" id="{0DD603D5-5123-49E5-AC4C-57BCAE2781BA}"/>
              </a:ext>
            </a:extLst>
          </p:cNvPr>
          <p:cNvSpPr>
            <a:spLocks/>
          </p:cNvSpPr>
          <p:nvPr/>
        </p:nvSpPr>
        <p:spPr>
          <a:xfrm>
            <a:off x="7176150" y="348655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95</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立方米</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7765CA46-4443-4088-85F8-9391E52F0828}"/>
              </a:ext>
            </a:extLst>
          </p:cNvPr>
          <p:cNvSpPr>
            <a:spLocks/>
          </p:cNvSpPr>
          <p:nvPr/>
        </p:nvSpPr>
        <p:spPr>
          <a:xfrm>
            <a:off x="7176150" y="414437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70%</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59AE28EA-BD24-4698-B35D-1B97C7602F78}"/>
              </a:ext>
            </a:extLst>
          </p:cNvPr>
          <p:cNvSpPr>
            <a:spLocks/>
          </p:cNvSpPr>
          <p:nvPr/>
        </p:nvSpPr>
        <p:spPr>
          <a:xfrm>
            <a:off x="7176150" y="4830833"/>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56%</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矩形">
            <a:extLst>
              <a:ext uri="{FF2B5EF4-FFF2-40B4-BE49-F238E27FC236}">
                <a16:creationId xmlns:a16="http://schemas.microsoft.com/office/drawing/2014/main" id="{794FF2E6-D792-4259-AF67-747253576577}"/>
              </a:ext>
            </a:extLst>
          </p:cNvPr>
          <p:cNvSpPr>
            <a:spLocks/>
          </p:cNvSpPr>
          <p:nvPr/>
        </p:nvSpPr>
        <p:spPr>
          <a:xfrm>
            <a:off x="7176150" y="551729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1000</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万公顷</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2" name="文本框 11">
            <a:extLst>
              <a:ext uri="{FF2B5EF4-FFF2-40B4-BE49-F238E27FC236}">
                <a16:creationId xmlns:a16="http://schemas.microsoft.com/office/drawing/2014/main" id="{F90828EB-0E05-4792-973F-323BAFED0183}"/>
              </a:ext>
            </a:extLst>
          </p:cNvPr>
          <p:cNvSpPr txBox="1"/>
          <p:nvPr/>
        </p:nvSpPr>
        <p:spPr>
          <a:xfrm>
            <a:off x="8616350" y="2269907"/>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森林覆盖率</a:t>
            </a:r>
          </a:p>
        </p:txBody>
      </p:sp>
      <p:sp>
        <p:nvSpPr>
          <p:cNvPr id="13" name="文本框 12">
            <a:extLst>
              <a:ext uri="{FF2B5EF4-FFF2-40B4-BE49-F238E27FC236}">
                <a16:creationId xmlns:a16="http://schemas.microsoft.com/office/drawing/2014/main" id="{780E60B0-BAF7-4508-9912-3220479B02C1}"/>
              </a:ext>
            </a:extLst>
          </p:cNvPr>
          <p:cNvSpPr txBox="1"/>
          <p:nvPr/>
        </p:nvSpPr>
        <p:spPr>
          <a:xfrm>
            <a:off x="8624242" y="285165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森林蓄积量</a:t>
            </a:r>
          </a:p>
        </p:txBody>
      </p:sp>
      <p:sp>
        <p:nvSpPr>
          <p:cNvPr id="14" name="文本框 13">
            <a:extLst>
              <a:ext uri="{FF2B5EF4-FFF2-40B4-BE49-F238E27FC236}">
                <a16:creationId xmlns:a16="http://schemas.microsoft.com/office/drawing/2014/main" id="{0BF6B8D8-ADF8-44EB-8FDE-DE8881AD8ACE}"/>
              </a:ext>
            </a:extLst>
          </p:cNvPr>
          <p:cNvSpPr txBox="1"/>
          <p:nvPr/>
        </p:nvSpPr>
        <p:spPr>
          <a:xfrm>
            <a:off x="8624242" y="3486558"/>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每公顷森林蓄积量</a:t>
            </a:r>
          </a:p>
        </p:txBody>
      </p:sp>
      <p:sp>
        <p:nvSpPr>
          <p:cNvPr id="15" name="文本框 14">
            <a:extLst>
              <a:ext uri="{FF2B5EF4-FFF2-40B4-BE49-F238E27FC236}">
                <a16:creationId xmlns:a16="http://schemas.microsoft.com/office/drawing/2014/main" id="{A798DC24-BF37-4F8C-9130-89F3E66C0293}"/>
              </a:ext>
            </a:extLst>
          </p:cNvPr>
          <p:cNvSpPr txBox="1"/>
          <p:nvPr/>
        </p:nvSpPr>
        <p:spPr>
          <a:xfrm>
            <a:off x="8624242" y="4141936"/>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主要造林树种良种使用率</a:t>
            </a:r>
          </a:p>
        </p:txBody>
      </p:sp>
      <p:sp>
        <p:nvSpPr>
          <p:cNvPr id="16" name="文本框 15">
            <a:extLst>
              <a:ext uri="{FF2B5EF4-FFF2-40B4-BE49-F238E27FC236}">
                <a16:creationId xmlns:a16="http://schemas.microsoft.com/office/drawing/2014/main" id="{BFD6EA2C-C7EA-449F-85EE-A44B0960F765}"/>
              </a:ext>
            </a:extLst>
          </p:cNvPr>
          <p:cNvSpPr txBox="1"/>
          <p:nvPr/>
        </p:nvSpPr>
        <p:spPr>
          <a:xfrm>
            <a:off x="8637032" y="4836502"/>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草原综合植被盖度</a:t>
            </a:r>
          </a:p>
        </p:txBody>
      </p:sp>
      <p:sp>
        <p:nvSpPr>
          <p:cNvPr id="17" name="文本框 16">
            <a:extLst>
              <a:ext uri="{FF2B5EF4-FFF2-40B4-BE49-F238E27FC236}">
                <a16:creationId xmlns:a16="http://schemas.microsoft.com/office/drawing/2014/main" id="{D9E2471C-CF62-4D38-9603-30FB44BAE0C8}"/>
              </a:ext>
            </a:extLst>
          </p:cNvPr>
          <p:cNvSpPr txBox="1"/>
          <p:nvPr/>
        </p:nvSpPr>
        <p:spPr>
          <a:xfrm>
            <a:off x="8637032" y="5549400"/>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新增沙化土地治理面积</a:t>
            </a:r>
          </a:p>
        </p:txBody>
      </p:sp>
    </p:spTree>
    <p:extLst>
      <p:ext uri="{BB962C8B-B14F-4D97-AF65-F5344CB8AC3E}">
        <p14:creationId xmlns:p14="http://schemas.microsoft.com/office/powerpoint/2010/main" val="286109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注: 右箭头 1">
            <a:extLst>
              <a:ext uri="{FF2B5EF4-FFF2-40B4-BE49-F238E27FC236}">
                <a16:creationId xmlns:a16="http://schemas.microsoft.com/office/drawing/2014/main" id="{BC3565AF-EEF0-4859-A9E4-929A5AE62FD3}"/>
              </a:ext>
            </a:extLst>
          </p:cNvPr>
          <p:cNvSpPr/>
          <p:nvPr/>
        </p:nvSpPr>
        <p:spPr>
          <a:xfrm>
            <a:off x="1775400" y="1268700"/>
            <a:ext cx="1512210" cy="523220"/>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800" dirty="0"/>
              <a:t>2035</a:t>
            </a:r>
            <a:r>
              <a:rPr lang="zh-CN" altLang="en-US" sz="1800" dirty="0"/>
              <a:t>年</a:t>
            </a:r>
          </a:p>
        </p:txBody>
      </p:sp>
      <p:sp>
        <p:nvSpPr>
          <p:cNvPr id="3" name="矩形 2">
            <a:extLst>
              <a:ext uri="{FF2B5EF4-FFF2-40B4-BE49-F238E27FC236}">
                <a16:creationId xmlns:a16="http://schemas.microsoft.com/office/drawing/2014/main" id="{E26A57CD-7D3D-4511-9811-689D13C9BF9C}"/>
              </a:ext>
            </a:extLst>
          </p:cNvPr>
          <p:cNvSpPr/>
          <p:nvPr/>
        </p:nvSpPr>
        <p:spPr>
          <a:xfrm>
            <a:off x="3431630" y="1268700"/>
            <a:ext cx="7128876" cy="523220"/>
          </a:xfrm>
          <a:prstGeom prst="rect">
            <a:avLst/>
          </a:prstGeom>
          <a:noFill/>
        </p:spPr>
        <p:txBody>
          <a:bodyPr wrap="none" lIns="91440" tIns="45720" rIns="91440" bIns="45720">
            <a:spAutoFit/>
          </a:bodyPr>
          <a:lstStyle/>
          <a:p>
            <a:pPr algn="ct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生态状况根本好转，美丽中国目标基本实现</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图片 4">
            <a:extLst>
              <a:ext uri="{FF2B5EF4-FFF2-40B4-BE49-F238E27FC236}">
                <a16:creationId xmlns:a16="http://schemas.microsoft.com/office/drawing/2014/main" id="{C7B9B771-9C9D-4AF9-BC1E-96F55A35D4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7360" y="2276840"/>
            <a:ext cx="5195495" cy="3528490"/>
          </a:xfrm>
          <a:prstGeom prst="rect">
            <a:avLst/>
          </a:prstGeom>
        </p:spPr>
      </p:pic>
      <p:sp>
        <p:nvSpPr>
          <p:cNvPr id="6" name="矩形">
            <a:extLst>
              <a:ext uri="{FF2B5EF4-FFF2-40B4-BE49-F238E27FC236}">
                <a16:creationId xmlns:a16="http://schemas.microsoft.com/office/drawing/2014/main" id="{C00E47D3-62BB-44B1-8F4D-73B1E202D997}"/>
              </a:ext>
            </a:extLst>
          </p:cNvPr>
          <p:cNvSpPr>
            <a:spLocks/>
          </p:cNvSpPr>
          <p:nvPr/>
        </p:nvSpPr>
        <p:spPr>
          <a:xfrm>
            <a:off x="6996068" y="227684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26%</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文本框 6">
            <a:extLst>
              <a:ext uri="{FF2B5EF4-FFF2-40B4-BE49-F238E27FC236}">
                <a16:creationId xmlns:a16="http://schemas.microsoft.com/office/drawing/2014/main" id="{EDFE4E39-2BF8-452F-ADBB-E6159EBBEA54}"/>
              </a:ext>
            </a:extLst>
          </p:cNvPr>
          <p:cNvSpPr txBox="1"/>
          <p:nvPr/>
        </p:nvSpPr>
        <p:spPr>
          <a:xfrm>
            <a:off x="8472330" y="230820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森林覆盖率</a:t>
            </a:r>
          </a:p>
        </p:txBody>
      </p:sp>
      <p:sp>
        <p:nvSpPr>
          <p:cNvPr id="8" name="矩形">
            <a:extLst>
              <a:ext uri="{FF2B5EF4-FFF2-40B4-BE49-F238E27FC236}">
                <a16:creationId xmlns:a16="http://schemas.microsoft.com/office/drawing/2014/main" id="{89495C1D-DD70-4CBF-8A3F-5ED7339F41F8}"/>
              </a:ext>
            </a:extLst>
          </p:cNvPr>
          <p:cNvSpPr>
            <a:spLocks/>
          </p:cNvSpPr>
          <p:nvPr/>
        </p:nvSpPr>
        <p:spPr>
          <a:xfrm>
            <a:off x="6996068" y="285292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400" b="1" kern="0" dirty="0">
                <a:solidFill>
                  <a:srgbClr val="FFFFFF"/>
                </a:solidFill>
                <a:effectLst>
                  <a:outerShdw blurRad="38100" dist="38100" dir="2700000" algn="tl">
                    <a:srgbClr val="000000">
                      <a:alpha val="43000"/>
                    </a:srgbClr>
                  </a:outerShdw>
                </a:effectLst>
                <a:latin typeface="Century Gothic" charset="0"/>
                <a:cs typeface="等线" charset="0"/>
              </a:rPr>
              <a:t>210</a:t>
            </a:r>
            <a:r>
              <a:rPr lang="zh-CN" altLang="en-US" sz="1400" b="1" kern="0" dirty="0">
                <a:solidFill>
                  <a:srgbClr val="FFFFFF"/>
                </a:solidFill>
                <a:effectLst>
                  <a:outerShdw blurRad="38100" dist="38100" dir="2700000" algn="tl">
                    <a:srgbClr val="000000">
                      <a:alpha val="43000"/>
                    </a:srgbClr>
                  </a:outerShdw>
                </a:effectLst>
                <a:latin typeface="Century Gothic" charset="0"/>
                <a:cs typeface="等线" charset="0"/>
              </a:rPr>
              <a:t>亿立方米</a:t>
            </a:r>
            <a:endParaRPr lang="zh-CN" altLang="en-US" sz="14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C860EC0B-140B-4476-BAE6-4F94C543D1C0}"/>
              </a:ext>
            </a:extLst>
          </p:cNvPr>
          <p:cNvSpPr>
            <a:spLocks/>
          </p:cNvSpPr>
          <p:nvPr/>
        </p:nvSpPr>
        <p:spPr>
          <a:xfrm>
            <a:off x="6996068" y="342900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105</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立方米</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06B57A2D-5964-4739-97DA-9482A1C29A95}"/>
              </a:ext>
            </a:extLst>
          </p:cNvPr>
          <p:cNvSpPr>
            <a:spLocks/>
          </p:cNvSpPr>
          <p:nvPr/>
        </p:nvSpPr>
        <p:spPr>
          <a:xfrm>
            <a:off x="6996068" y="400508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85%</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矩形">
            <a:extLst>
              <a:ext uri="{FF2B5EF4-FFF2-40B4-BE49-F238E27FC236}">
                <a16:creationId xmlns:a16="http://schemas.microsoft.com/office/drawing/2014/main" id="{3CEC2EFF-E99B-4F85-801C-7DF6DBA10C20}"/>
              </a:ext>
            </a:extLst>
          </p:cNvPr>
          <p:cNvSpPr>
            <a:spLocks/>
          </p:cNvSpPr>
          <p:nvPr/>
        </p:nvSpPr>
        <p:spPr>
          <a:xfrm>
            <a:off x="7006244" y="4612089"/>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60%</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2" name="矩形">
            <a:extLst>
              <a:ext uri="{FF2B5EF4-FFF2-40B4-BE49-F238E27FC236}">
                <a16:creationId xmlns:a16="http://schemas.microsoft.com/office/drawing/2014/main" id="{6AEC6185-E64B-4F50-9B28-4FEB41426B6B}"/>
              </a:ext>
            </a:extLst>
          </p:cNvPr>
          <p:cNvSpPr>
            <a:spLocks/>
          </p:cNvSpPr>
          <p:nvPr/>
        </p:nvSpPr>
        <p:spPr>
          <a:xfrm>
            <a:off x="7006244" y="522925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75%</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以上</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3" name="文本框 12">
            <a:extLst>
              <a:ext uri="{FF2B5EF4-FFF2-40B4-BE49-F238E27FC236}">
                <a16:creationId xmlns:a16="http://schemas.microsoft.com/office/drawing/2014/main" id="{7A982A95-7357-4656-A928-E79A2C46CA15}"/>
              </a:ext>
            </a:extLst>
          </p:cNvPr>
          <p:cNvSpPr txBox="1"/>
          <p:nvPr/>
        </p:nvSpPr>
        <p:spPr>
          <a:xfrm>
            <a:off x="8502575" y="288428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森林蓄积量</a:t>
            </a:r>
          </a:p>
        </p:txBody>
      </p:sp>
      <p:sp>
        <p:nvSpPr>
          <p:cNvPr id="14" name="文本框 13">
            <a:extLst>
              <a:ext uri="{FF2B5EF4-FFF2-40B4-BE49-F238E27FC236}">
                <a16:creationId xmlns:a16="http://schemas.microsoft.com/office/drawing/2014/main" id="{72F07E30-D383-4679-8542-BD522AC582C9}"/>
              </a:ext>
            </a:extLst>
          </p:cNvPr>
          <p:cNvSpPr txBox="1"/>
          <p:nvPr/>
        </p:nvSpPr>
        <p:spPr>
          <a:xfrm>
            <a:off x="8502575" y="3429000"/>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每公顷森林蓄积量</a:t>
            </a:r>
          </a:p>
        </p:txBody>
      </p:sp>
      <p:sp>
        <p:nvSpPr>
          <p:cNvPr id="15" name="文本框 14">
            <a:extLst>
              <a:ext uri="{FF2B5EF4-FFF2-40B4-BE49-F238E27FC236}">
                <a16:creationId xmlns:a16="http://schemas.microsoft.com/office/drawing/2014/main" id="{71451C23-71EB-4FAB-ABE7-30273403A6C4}"/>
              </a:ext>
            </a:extLst>
          </p:cNvPr>
          <p:cNvSpPr txBox="1"/>
          <p:nvPr/>
        </p:nvSpPr>
        <p:spPr>
          <a:xfrm>
            <a:off x="8511144" y="403644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主要造林树种良种使用率</a:t>
            </a:r>
          </a:p>
        </p:txBody>
      </p:sp>
      <p:sp>
        <p:nvSpPr>
          <p:cNvPr id="16" name="文本框 15">
            <a:extLst>
              <a:ext uri="{FF2B5EF4-FFF2-40B4-BE49-F238E27FC236}">
                <a16:creationId xmlns:a16="http://schemas.microsoft.com/office/drawing/2014/main" id="{9CF2F207-D698-40EB-8065-4B9D36B697D5}"/>
              </a:ext>
            </a:extLst>
          </p:cNvPr>
          <p:cNvSpPr txBox="1"/>
          <p:nvPr/>
        </p:nvSpPr>
        <p:spPr>
          <a:xfrm>
            <a:off x="8511144" y="4643452"/>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草原综合植被盖度</a:t>
            </a:r>
          </a:p>
        </p:txBody>
      </p:sp>
      <p:sp>
        <p:nvSpPr>
          <p:cNvPr id="17" name="文本框 16">
            <a:extLst>
              <a:ext uri="{FF2B5EF4-FFF2-40B4-BE49-F238E27FC236}">
                <a16:creationId xmlns:a16="http://schemas.microsoft.com/office/drawing/2014/main" id="{D0CD74D0-6847-4893-B2E7-BFD099E97230}"/>
              </a:ext>
            </a:extLst>
          </p:cNvPr>
          <p:cNvSpPr txBox="1"/>
          <p:nvPr/>
        </p:nvSpPr>
        <p:spPr>
          <a:xfrm>
            <a:off x="8511144" y="526061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可治理沙化土地得到治理</a:t>
            </a:r>
          </a:p>
        </p:txBody>
      </p:sp>
    </p:spTree>
    <p:extLst>
      <p:ext uri="{BB962C8B-B14F-4D97-AF65-F5344CB8AC3E}">
        <p14:creationId xmlns:p14="http://schemas.microsoft.com/office/powerpoint/2010/main" val="17185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 name="矩形"/>
          <p:cNvSpPr>
            <a:spLocks/>
          </p:cNvSpPr>
          <p:nvPr/>
        </p:nvSpPr>
        <p:spPr>
          <a:xfrm>
            <a:off x="355781" y="2852919"/>
            <a:ext cx="2548392" cy="96835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dist">
              <a:lnSpc>
                <a:spcPct val="100000"/>
              </a:lnSpc>
              <a:spcBef>
                <a:spcPts val="0"/>
              </a:spcBef>
              <a:spcAft>
                <a:spcPts val="0"/>
              </a:spcAft>
              <a:buNone/>
            </a:pPr>
            <a:r>
              <a:rPr lang="zh-CN" altLang="en-US" sz="6000" b="1" u="none" strike="noStrike" kern="1200" cap="none" spc="0" baseline="0" dirty="0">
                <a:solidFill>
                  <a:schemeClr val="accent1"/>
                </a:solidFill>
                <a:latin typeface="微软雅黑" charset="0"/>
                <a:ea typeface="微软雅黑" charset="0"/>
                <a:cs typeface="等线" charset="0"/>
              </a:rPr>
              <a:t>目录</a:t>
            </a:r>
          </a:p>
        </p:txBody>
      </p:sp>
      <p:sp>
        <p:nvSpPr>
          <p:cNvPr id="144" name="矩形"/>
          <p:cNvSpPr>
            <a:spLocks/>
          </p:cNvSpPr>
          <p:nvPr/>
        </p:nvSpPr>
        <p:spPr>
          <a:xfrm>
            <a:off x="4953008" y="2204830"/>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en-US" altLang="zh-CN" sz="2000" b="1" dirty="0">
                <a:solidFill>
                  <a:srgbClr val="FEFFFF"/>
                </a:solidFill>
                <a:cs typeface="等线" charset="0"/>
              </a:rPr>
              <a:t>2018</a:t>
            </a:r>
            <a:r>
              <a:rPr lang="zh-CN" altLang="en-US" sz="2000" b="1" dirty="0">
                <a:solidFill>
                  <a:srgbClr val="FEFFFF"/>
                </a:solidFill>
                <a:cs typeface="等线" charset="0"/>
              </a:rPr>
              <a:t>年国土绿化工作取得了明显成效</a:t>
            </a:r>
            <a:endParaRPr lang="zh-CN" altLang="en-US" sz="2000" b="1" u="none" strike="noStrike" kern="1200" cap="none" spc="0" baseline="0" dirty="0">
              <a:solidFill>
                <a:srgbClr val="FEFFFF"/>
              </a:solidFill>
              <a:cs typeface="等线" charset="0"/>
            </a:endParaRPr>
          </a:p>
        </p:txBody>
      </p:sp>
      <p:sp>
        <p:nvSpPr>
          <p:cNvPr id="145" name="矩形"/>
          <p:cNvSpPr>
            <a:spLocks/>
          </p:cNvSpPr>
          <p:nvPr/>
        </p:nvSpPr>
        <p:spPr>
          <a:xfrm>
            <a:off x="4953008" y="3573020"/>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2000" b="1" dirty="0">
                <a:solidFill>
                  <a:srgbClr val="FEFFFF"/>
                </a:solidFill>
                <a:cs typeface="等线" charset="0"/>
              </a:rPr>
              <a:t>科学谋划新时代国土绿化事业</a:t>
            </a:r>
            <a:endParaRPr lang="zh-CN" altLang="en-US" sz="2000" b="1" u="none" strike="noStrike" kern="1200" cap="none" spc="0" baseline="0" dirty="0">
              <a:solidFill>
                <a:srgbClr val="FEFFFF"/>
              </a:solidFill>
              <a:cs typeface="等线" charset="0"/>
            </a:endParaRPr>
          </a:p>
        </p:txBody>
      </p:sp>
      <p:sp>
        <p:nvSpPr>
          <p:cNvPr id="148" name="五角星"/>
          <p:cNvSpPr>
            <a:spLocks/>
          </p:cNvSpPr>
          <p:nvPr/>
        </p:nvSpPr>
        <p:spPr>
          <a:xfrm>
            <a:off x="3670564" y="213282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二</a:t>
            </a:r>
          </a:p>
        </p:txBody>
      </p:sp>
      <p:sp>
        <p:nvSpPr>
          <p:cNvPr id="151" name="五角星"/>
          <p:cNvSpPr>
            <a:spLocks/>
          </p:cNvSpPr>
          <p:nvPr/>
        </p:nvSpPr>
        <p:spPr>
          <a:xfrm>
            <a:off x="3670564" y="3524408"/>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三</a:t>
            </a:r>
          </a:p>
        </p:txBody>
      </p:sp>
      <p:sp>
        <p:nvSpPr>
          <p:cNvPr id="152" name="五角星"/>
          <p:cNvSpPr>
            <a:spLocks/>
          </p:cNvSpPr>
          <p:nvPr/>
        </p:nvSpPr>
        <p:spPr>
          <a:xfrm>
            <a:off x="3670564" y="766305"/>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一</a:t>
            </a:r>
          </a:p>
        </p:txBody>
      </p:sp>
      <p:sp>
        <p:nvSpPr>
          <p:cNvPr id="153" name="矩形"/>
          <p:cNvSpPr>
            <a:spLocks/>
          </p:cNvSpPr>
          <p:nvPr/>
        </p:nvSpPr>
        <p:spPr>
          <a:xfrm>
            <a:off x="4953008" y="766305"/>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2000" b="1" dirty="0">
                <a:solidFill>
                  <a:srgbClr val="FEFFFF"/>
                </a:solidFill>
                <a:cs typeface="等线" charset="0"/>
              </a:rPr>
              <a:t>深入学习领会习近平总书记</a:t>
            </a:r>
            <a:endParaRPr lang="en-US" altLang="zh-CN" sz="2000" b="1" dirty="0">
              <a:solidFill>
                <a:srgbClr val="FEFFFF"/>
              </a:solidFill>
              <a:cs typeface="等线" charset="0"/>
            </a:endParaRPr>
          </a:p>
          <a:p>
            <a:pPr algn="ctr">
              <a:lnSpc>
                <a:spcPts val="3000"/>
              </a:lnSpc>
            </a:pPr>
            <a:r>
              <a:rPr lang="zh-CN" altLang="en-US" sz="2000" b="1" dirty="0">
                <a:solidFill>
                  <a:srgbClr val="FEFFFF"/>
                </a:solidFill>
                <a:cs typeface="等线" charset="0"/>
              </a:rPr>
              <a:t>关于国土绿化工作的重要指示精神</a:t>
            </a:r>
            <a:endParaRPr lang="zh-CN" altLang="en-US" sz="2000" b="1" u="none" strike="noStrike" kern="1200" cap="none" spc="0" baseline="0" dirty="0">
              <a:solidFill>
                <a:srgbClr val="FEFFFF"/>
              </a:solidFill>
              <a:cs typeface="等线" charset="0"/>
            </a:endParaRPr>
          </a:p>
        </p:txBody>
      </p:sp>
      <p:sp>
        <p:nvSpPr>
          <p:cNvPr id="9" name="五角星">
            <a:extLst>
              <a:ext uri="{FF2B5EF4-FFF2-40B4-BE49-F238E27FC236}">
                <a16:creationId xmlns:a16="http://schemas.microsoft.com/office/drawing/2014/main" id="{55216FA5-82AB-4D26-BD1F-12776CCB80D5}"/>
              </a:ext>
            </a:extLst>
          </p:cNvPr>
          <p:cNvSpPr>
            <a:spLocks/>
          </p:cNvSpPr>
          <p:nvPr/>
        </p:nvSpPr>
        <p:spPr>
          <a:xfrm>
            <a:off x="3670563" y="479719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b="1" dirty="0">
                <a:solidFill>
                  <a:srgbClr val="FEFFFF"/>
                </a:solidFill>
                <a:latin typeface="黑体" pitchFamily="49" charset="-122"/>
                <a:ea typeface="黑体" pitchFamily="49" charset="-122"/>
                <a:cs typeface="等线" charset="0"/>
              </a:rPr>
              <a:t>四</a:t>
            </a:r>
            <a:endParaRPr lang="zh-CN" altLang="en-US" sz="2400" b="1" u="none" strike="noStrike" kern="1200" cap="none" spc="0" baseline="0" dirty="0">
              <a:solidFill>
                <a:srgbClr val="FEFFFF"/>
              </a:solidFill>
              <a:latin typeface="黑体" pitchFamily="49" charset="-122"/>
              <a:ea typeface="黑体" pitchFamily="49" charset="-122"/>
              <a:cs typeface="等线" charset="0"/>
            </a:endParaRPr>
          </a:p>
        </p:txBody>
      </p:sp>
      <p:sp>
        <p:nvSpPr>
          <p:cNvPr id="10" name="矩形">
            <a:extLst>
              <a:ext uri="{FF2B5EF4-FFF2-40B4-BE49-F238E27FC236}">
                <a16:creationId xmlns:a16="http://schemas.microsoft.com/office/drawing/2014/main" id="{E52025F5-8EE0-404A-9961-5A87CBA70768}"/>
              </a:ext>
            </a:extLst>
          </p:cNvPr>
          <p:cNvSpPr>
            <a:spLocks/>
          </p:cNvSpPr>
          <p:nvPr/>
        </p:nvSpPr>
        <p:spPr>
          <a:xfrm>
            <a:off x="4953007" y="4826619"/>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2000" b="1" dirty="0">
                <a:solidFill>
                  <a:srgbClr val="FEFFFF"/>
                </a:solidFill>
                <a:cs typeface="等线" charset="0"/>
              </a:rPr>
              <a:t>扎实做好</a:t>
            </a:r>
            <a:r>
              <a:rPr lang="en-US" altLang="zh-CN" sz="2000" b="1" dirty="0">
                <a:solidFill>
                  <a:srgbClr val="FEFFFF"/>
                </a:solidFill>
                <a:cs typeface="等线" charset="0"/>
              </a:rPr>
              <a:t>2019</a:t>
            </a:r>
            <a:r>
              <a:rPr lang="zh-CN" altLang="en-US" sz="2000" b="1" dirty="0">
                <a:solidFill>
                  <a:srgbClr val="FEFFFF"/>
                </a:solidFill>
                <a:cs typeface="等线" charset="0"/>
              </a:rPr>
              <a:t>年国土绿化重点工作</a:t>
            </a:r>
            <a:endParaRPr lang="zh-CN" altLang="en-US" sz="2000" b="1" u="none" strike="noStrike" kern="1200" cap="none" spc="0" baseline="0" dirty="0">
              <a:solidFill>
                <a:srgbClr val="FEFFFF"/>
              </a:solidFill>
              <a:cs typeface="等线" charset="0"/>
            </a:endParaRPr>
          </a:p>
        </p:txBody>
      </p:sp>
    </p:spTree>
    <p:extLst>
      <p:ext uri="{BB962C8B-B14F-4D97-AF65-F5344CB8AC3E}">
        <p14:creationId xmlns:p14="http://schemas.microsoft.com/office/powerpoint/2010/main" val="431670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ppt_x"/>
                                          </p:val>
                                        </p:tav>
                                        <p:tav tm="100000">
                                          <p:val>
                                            <p:strVal val="#ppt_x"/>
                                          </p:val>
                                        </p:tav>
                                      </p:tavLst>
                                    </p:anim>
                                    <p:anim calcmode="lin" valueType="num">
                                      <p:cBhvr additive="base">
                                        <p:cTn id="1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additive="base">
                                        <p:cTn id="26" dur="500" fill="hold"/>
                                        <p:tgtEl>
                                          <p:spTgt spid="148"/>
                                        </p:tgtEl>
                                        <p:attrNameLst>
                                          <p:attrName>ppt_x</p:attrName>
                                        </p:attrNameLst>
                                      </p:cBhvr>
                                      <p:tavLst>
                                        <p:tav tm="0">
                                          <p:val>
                                            <p:strVal val="#ppt_x"/>
                                          </p:val>
                                        </p:tav>
                                        <p:tav tm="100000">
                                          <p:val>
                                            <p:strVal val="#ppt_x"/>
                                          </p:val>
                                        </p:tav>
                                      </p:tavLst>
                                    </p:anim>
                                    <p:anim calcmode="lin" valueType="num">
                                      <p:cBhvr additive="base">
                                        <p:cTn id="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 calcmode="lin" valueType="num">
                                      <p:cBhvr additive="base">
                                        <p:cTn id="39" dur="500" fill="hold"/>
                                        <p:tgtEl>
                                          <p:spTgt spid="151"/>
                                        </p:tgtEl>
                                        <p:attrNameLst>
                                          <p:attrName>ppt_x</p:attrName>
                                        </p:attrNameLst>
                                      </p:cBhvr>
                                      <p:tavLst>
                                        <p:tav tm="0">
                                          <p:val>
                                            <p:strVal val="#ppt_x"/>
                                          </p:val>
                                        </p:tav>
                                        <p:tav tm="100000">
                                          <p:val>
                                            <p:strVal val="#ppt_x"/>
                                          </p:val>
                                        </p:tav>
                                      </p:tavLst>
                                    </p:anim>
                                    <p:anim calcmode="lin" valueType="num">
                                      <p:cBhvr additive="base">
                                        <p:cTn id="4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animBg="1"/>
      <p:bldP spid="148" grpId="0" animBg="1"/>
      <p:bldP spid="151" grpId="0" animBg="1"/>
      <p:bldP spid="152" grpId="0" animBg="1"/>
      <p:bldP spid="153"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4ED2B35-4169-4210-B592-B315BE2D039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1E5254A3-F3DF-4FAC-AEE5-C872612C905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保持速度扩面积</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7AA23B74-585D-43FD-96BE-4AFFE13711E3}"/>
              </a:ext>
            </a:extLst>
          </p:cNvPr>
          <p:cNvSpPr/>
          <p:nvPr/>
        </p:nvSpPr>
        <p:spPr>
          <a:xfrm>
            <a:off x="1286183" y="2132820"/>
            <a:ext cx="1003071" cy="432060"/>
          </a:xfrm>
          <a:prstGeom prst="actionButtonSoun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4566D18-1D0F-4F57-8ECE-0A4E06C87847}"/>
              </a:ext>
            </a:extLst>
          </p:cNvPr>
          <p:cNvSpPr/>
          <p:nvPr/>
        </p:nvSpPr>
        <p:spPr>
          <a:xfrm>
            <a:off x="2254664" y="2132820"/>
            <a:ext cx="3570209" cy="461665"/>
          </a:xfrm>
          <a:prstGeom prst="rect">
            <a:avLst/>
          </a:prstGeom>
          <a:noFill/>
        </p:spPr>
        <p:txBody>
          <a:bodyPr wrap="none" lIns="91440" tIns="45720" rIns="91440" bIns="45720">
            <a:spAutoFit/>
          </a:bodyPr>
          <a:lstStyle/>
          <a:p>
            <a:pPr algn="ctr"/>
            <a:r>
              <a:rPr lang="zh-CN" altLang="en-US" b="1" dirty="0">
                <a:ln w="6600">
                  <a:solidFill>
                    <a:schemeClr val="accent2"/>
                  </a:solidFill>
                  <a:prstDash val="solid"/>
                </a:ln>
                <a:solidFill>
                  <a:srgbClr val="FFFFFF"/>
                </a:solidFill>
                <a:effectLst>
                  <a:outerShdw dist="38100" dir="2700000" algn="tl" rotWithShape="0">
                    <a:schemeClr val="accent2"/>
                  </a:outerShdw>
                </a:effectLst>
              </a:rPr>
              <a:t>“扩绿增绿”是第一要务</a:t>
            </a:r>
            <a:endParaRPr lang="zh-CN" alt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 name="图片 9">
            <a:extLst>
              <a:ext uri="{FF2B5EF4-FFF2-40B4-BE49-F238E27FC236}">
                <a16:creationId xmlns:a16="http://schemas.microsoft.com/office/drawing/2014/main" id="{0C5D7449-AD3B-47ED-99C9-E622203E8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410" y="2804895"/>
            <a:ext cx="3372152" cy="3812735"/>
          </a:xfrm>
          <a:prstGeom prst="rect">
            <a:avLst/>
          </a:prstGeom>
        </p:spPr>
      </p:pic>
      <p:sp>
        <p:nvSpPr>
          <p:cNvPr id="11" name="加号 10">
            <a:extLst>
              <a:ext uri="{FF2B5EF4-FFF2-40B4-BE49-F238E27FC236}">
                <a16:creationId xmlns:a16="http://schemas.microsoft.com/office/drawing/2014/main" id="{8B668FCC-B6C4-4E91-977D-8E11BBF2AD54}"/>
              </a:ext>
            </a:extLst>
          </p:cNvPr>
          <p:cNvSpPr/>
          <p:nvPr/>
        </p:nvSpPr>
        <p:spPr>
          <a:xfrm>
            <a:off x="5951980" y="2564878"/>
            <a:ext cx="1224170" cy="11225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减号 11">
            <a:extLst>
              <a:ext uri="{FF2B5EF4-FFF2-40B4-BE49-F238E27FC236}">
                <a16:creationId xmlns:a16="http://schemas.microsoft.com/office/drawing/2014/main" id="{FA8C3236-089D-4CF9-B81F-F2B1B7D70855}"/>
              </a:ext>
            </a:extLst>
          </p:cNvPr>
          <p:cNvSpPr/>
          <p:nvPr/>
        </p:nvSpPr>
        <p:spPr>
          <a:xfrm>
            <a:off x="5845525" y="4898344"/>
            <a:ext cx="1440200" cy="9361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0670A79-617F-4941-B162-AE16B8023954}"/>
              </a:ext>
            </a:extLst>
          </p:cNvPr>
          <p:cNvSpPr/>
          <p:nvPr/>
        </p:nvSpPr>
        <p:spPr>
          <a:xfrm>
            <a:off x="7176150" y="2647725"/>
            <a:ext cx="4031873" cy="1015663"/>
          </a:xfrm>
          <a:prstGeom prst="rect">
            <a:avLst/>
          </a:prstGeom>
          <a:noFill/>
          <a:ln w="12700">
            <a:solidFill>
              <a:srgbClr val="0070C0"/>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要做好“加法”，不断增加绿量。</a:t>
            </a:r>
            <a:endParaRPr lang="en-US" altLang="zh-CN" sz="2000" b="1" dirty="0">
              <a:ln/>
              <a:solidFill>
                <a:schemeClr val="accent4"/>
              </a:solidFill>
            </a:endParaRPr>
          </a:p>
          <a:p>
            <a:pPr algn="ctr"/>
            <a:r>
              <a:rPr lang="zh-CN" altLang="en-US" sz="2000" b="1" dirty="0">
                <a:ln/>
                <a:solidFill>
                  <a:schemeClr val="accent4"/>
                </a:solidFill>
              </a:rPr>
              <a:t>加大人工造林力度，</a:t>
            </a:r>
            <a:endParaRPr lang="en-US" altLang="zh-CN" sz="2000" b="1" dirty="0">
              <a:ln/>
              <a:solidFill>
                <a:schemeClr val="accent4"/>
              </a:solidFill>
            </a:endParaRPr>
          </a:p>
          <a:p>
            <a:pPr algn="ctr"/>
            <a:r>
              <a:rPr lang="zh-CN" altLang="en-US" sz="2000" b="1" dirty="0">
                <a:ln/>
                <a:solidFill>
                  <a:schemeClr val="accent4"/>
                </a:solidFill>
              </a:rPr>
              <a:t>每年完成营造林任务</a:t>
            </a:r>
            <a:r>
              <a:rPr lang="en-US" altLang="zh-CN" sz="2000" b="1" dirty="0">
                <a:ln/>
                <a:solidFill>
                  <a:schemeClr val="accent4"/>
                </a:solidFill>
              </a:rPr>
              <a:t>1</a:t>
            </a:r>
            <a:r>
              <a:rPr lang="zh-CN" altLang="en-US" sz="2000" b="1" dirty="0">
                <a:ln/>
                <a:solidFill>
                  <a:schemeClr val="accent4"/>
                </a:solidFill>
              </a:rPr>
              <a:t>亿亩以上。</a:t>
            </a:r>
            <a:endParaRPr lang="zh-CN" altLang="en-US" sz="2000" b="1" cap="none" spc="0" dirty="0">
              <a:ln/>
              <a:solidFill>
                <a:schemeClr val="accent4"/>
              </a:solidFill>
              <a:effectLst/>
            </a:endParaRPr>
          </a:p>
        </p:txBody>
      </p:sp>
      <p:sp>
        <p:nvSpPr>
          <p:cNvPr id="15" name="矩形 14">
            <a:extLst>
              <a:ext uri="{FF2B5EF4-FFF2-40B4-BE49-F238E27FC236}">
                <a16:creationId xmlns:a16="http://schemas.microsoft.com/office/drawing/2014/main" id="{418077C0-DE50-46BE-B075-B73150498E0A}"/>
              </a:ext>
            </a:extLst>
          </p:cNvPr>
          <p:cNvSpPr/>
          <p:nvPr/>
        </p:nvSpPr>
        <p:spPr>
          <a:xfrm>
            <a:off x="7197176" y="4550801"/>
            <a:ext cx="4118959" cy="1631216"/>
          </a:xfrm>
          <a:prstGeom prst="rect">
            <a:avLst/>
          </a:prstGeom>
          <a:noFill/>
          <a:ln w="12700">
            <a:solidFill>
              <a:srgbClr val="0070C0"/>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要做好“减法”，科学合理利用，防止林草资源过度消耗。</a:t>
            </a:r>
            <a:endParaRPr lang="en-US" altLang="zh-CN" sz="2000" b="1" dirty="0">
              <a:ln/>
              <a:solidFill>
                <a:schemeClr val="accent4"/>
              </a:solidFill>
            </a:endParaRPr>
          </a:p>
          <a:p>
            <a:pPr algn="ctr"/>
            <a:r>
              <a:rPr lang="zh-CN" altLang="en-US" sz="2000" b="1" dirty="0">
                <a:ln/>
                <a:solidFill>
                  <a:schemeClr val="accent4"/>
                </a:solidFill>
              </a:rPr>
              <a:t>实行最严格的保护制度，对森林、草原和林地、湿地进行全面保护，切实巩固扩大国土绿化成果。</a:t>
            </a:r>
            <a:endParaRPr lang="zh-CN" altLang="en-US" sz="2000" b="1" cap="none" spc="0" dirty="0">
              <a:ln/>
              <a:solidFill>
                <a:schemeClr val="accent4"/>
              </a:solidFill>
              <a:effectLst/>
            </a:endParaRPr>
          </a:p>
        </p:txBody>
      </p:sp>
    </p:spTree>
    <p:extLst>
      <p:ext uri="{BB962C8B-B14F-4D97-AF65-F5344CB8AC3E}">
        <p14:creationId xmlns:p14="http://schemas.microsoft.com/office/powerpoint/2010/main" val="109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4077D2B4-A455-4D17-9303-B2EA761B347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EFCD0409-0378-4ECB-9A51-B914AA80C04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提高质量增效益</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C6CF3594-D6C3-4D3C-B6DC-B947BE46694D}"/>
              </a:ext>
            </a:extLst>
          </p:cNvPr>
          <p:cNvSpPr/>
          <p:nvPr/>
        </p:nvSpPr>
        <p:spPr>
          <a:xfrm>
            <a:off x="1286183" y="2132820"/>
            <a:ext cx="1003071" cy="432060"/>
          </a:xfrm>
          <a:prstGeom prst="actionButtonSoun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4D9FABD-5F82-4769-AEA2-6DA90C1AE313}"/>
              </a:ext>
            </a:extLst>
          </p:cNvPr>
          <p:cNvSpPr/>
          <p:nvPr/>
        </p:nvSpPr>
        <p:spPr>
          <a:xfrm>
            <a:off x="2386233" y="2118017"/>
            <a:ext cx="8186858" cy="461665"/>
          </a:xfrm>
          <a:prstGeom prst="rect">
            <a:avLst/>
          </a:prstGeom>
          <a:noFill/>
        </p:spPr>
        <p:txBody>
          <a:bodyPr wrap="none" lIns="91440" tIns="45720" rIns="91440" bIns="45720">
            <a:spAutoFit/>
          </a:bodyPr>
          <a:lstStyle/>
          <a:p>
            <a:pPr algn="ctr"/>
            <a:r>
              <a:rPr lang="zh-CN" altLang="en-US" b="1" dirty="0">
                <a:ln w="6600">
                  <a:solidFill>
                    <a:schemeClr val="accent2"/>
                  </a:solidFill>
                  <a:prstDash val="solid"/>
                </a:ln>
                <a:solidFill>
                  <a:srgbClr val="FFFFFF"/>
                </a:solidFill>
                <a:effectLst>
                  <a:outerShdw dist="38100" dir="2700000" algn="tl" rotWithShape="0">
                    <a:schemeClr val="accent2"/>
                  </a:outerShdw>
                </a:effectLst>
              </a:rPr>
              <a:t>提高林草资源质量是当前国土绿化工作面临的一项重要任务</a:t>
            </a:r>
            <a:endParaRPr lang="zh-CN" alt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图片 6">
            <a:extLst>
              <a:ext uri="{FF2B5EF4-FFF2-40B4-BE49-F238E27FC236}">
                <a16:creationId xmlns:a16="http://schemas.microsoft.com/office/drawing/2014/main" id="{8488248A-2C6B-40F6-88E0-72CE1612A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360" y="2754319"/>
            <a:ext cx="2880400" cy="2880400"/>
          </a:xfrm>
          <a:prstGeom prst="rect">
            <a:avLst/>
          </a:prstGeom>
        </p:spPr>
      </p:pic>
      <p:sp>
        <p:nvSpPr>
          <p:cNvPr id="8" name="矩形 7">
            <a:extLst>
              <a:ext uri="{FF2B5EF4-FFF2-40B4-BE49-F238E27FC236}">
                <a16:creationId xmlns:a16="http://schemas.microsoft.com/office/drawing/2014/main" id="{96E2443B-5377-42A8-97B6-EB0BA3ABE35C}"/>
              </a:ext>
            </a:extLst>
          </p:cNvPr>
          <p:cNvSpPr/>
          <p:nvPr/>
        </p:nvSpPr>
        <p:spPr>
          <a:xfrm>
            <a:off x="1559370" y="5809356"/>
            <a:ext cx="3649410"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广泛选用优良品种和乡土树种</a:t>
            </a:r>
            <a:endParaRPr lang="zh-CN" altLang="en-US" sz="1600" b="1" cap="none" spc="0" dirty="0">
              <a:ln/>
              <a:solidFill>
                <a:schemeClr val="accent4"/>
              </a:solidFill>
              <a:effectLst/>
            </a:endParaRPr>
          </a:p>
        </p:txBody>
      </p:sp>
      <p:pic>
        <p:nvPicPr>
          <p:cNvPr id="10" name="图片 9">
            <a:extLst>
              <a:ext uri="{FF2B5EF4-FFF2-40B4-BE49-F238E27FC236}">
                <a16:creationId xmlns:a16="http://schemas.microsoft.com/office/drawing/2014/main" id="{01C71007-1A96-4A8C-9816-A047B94D9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830" y="2754319"/>
            <a:ext cx="5006830" cy="2880400"/>
          </a:xfrm>
          <a:prstGeom prst="rect">
            <a:avLst/>
          </a:prstGeom>
        </p:spPr>
      </p:pic>
      <p:sp>
        <p:nvSpPr>
          <p:cNvPr id="11" name="矩形 10">
            <a:extLst>
              <a:ext uri="{FF2B5EF4-FFF2-40B4-BE49-F238E27FC236}">
                <a16:creationId xmlns:a16="http://schemas.microsoft.com/office/drawing/2014/main" id="{4AAE16E5-DFE1-4350-BC86-BAF91D0FFA70}"/>
              </a:ext>
            </a:extLst>
          </p:cNvPr>
          <p:cNvSpPr/>
          <p:nvPr/>
        </p:nvSpPr>
        <p:spPr>
          <a:xfrm>
            <a:off x="6023990" y="5809356"/>
            <a:ext cx="3649410"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实施森林质量精准提升工程</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79921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C8FE91A-64EA-4881-B38B-9EF708A8E0C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79EA7C4C-B3D9-472E-9FB4-5E3621793D5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科学施策挖潜力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9114FEB2-B9C6-4F1D-928F-0BE3ED0D083D}"/>
              </a:ext>
            </a:extLst>
          </p:cNvPr>
          <p:cNvSpPr/>
          <p:nvPr/>
        </p:nvSpPr>
        <p:spPr>
          <a:xfrm>
            <a:off x="1286183" y="2132820"/>
            <a:ext cx="1003071" cy="432060"/>
          </a:xfrm>
          <a:prstGeom prst="actionButtonSoun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12D0E92C-4AC6-4A9D-A470-46C4B1145686}"/>
              </a:ext>
            </a:extLst>
          </p:cNvPr>
          <p:cNvSpPr/>
          <p:nvPr/>
        </p:nvSpPr>
        <p:spPr>
          <a:xfrm>
            <a:off x="2543265" y="2118017"/>
            <a:ext cx="3570208" cy="461665"/>
          </a:xfrm>
          <a:prstGeom prst="rect">
            <a:avLst/>
          </a:prstGeom>
          <a:noFill/>
        </p:spPr>
        <p:txBody>
          <a:bodyPr wrap="none" lIns="91440" tIns="45720" rIns="91440" bIns="45720">
            <a:spAutoFit/>
          </a:bodyPr>
          <a:lstStyle/>
          <a:p>
            <a:pPr algn="ctr"/>
            <a:r>
              <a:rPr lang="zh-CN" altLang="en-US" b="1" dirty="0">
                <a:ln w="6600">
                  <a:solidFill>
                    <a:schemeClr val="accent2"/>
                  </a:solidFill>
                  <a:prstDash val="solid"/>
                </a:ln>
                <a:solidFill>
                  <a:srgbClr val="FFFFFF"/>
                </a:solidFill>
                <a:effectLst>
                  <a:outerShdw dist="38100" dir="2700000" algn="tl" rotWithShape="0">
                    <a:schemeClr val="accent2"/>
                  </a:outerShdw>
                </a:effectLst>
              </a:rPr>
              <a:t>乔灌草结合、封飞造并举</a:t>
            </a:r>
            <a:endParaRPr lang="zh-CN" alt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6" name="图示 5">
            <a:extLst>
              <a:ext uri="{FF2B5EF4-FFF2-40B4-BE49-F238E27FC236}">
                <a16:creationId xmlns:a16="http://schemas.microsoft.com/office/drawing/2014/main" id="{9CB78B5B-4817-4B08-9F81-6FD1A230DDBC}"/>
              </a:ext>
            </a:extLst>
          </p:cNvPr>
          <p:cNvGraphicFramePr/>
          <p:nvPr>
            <p:extLst>
              <p:ext uri="{D42A27DB-BD31-4B8C-83A1-F6EECF244321}">
                <p14:modId xmlns:p14="http://schemas.microsoft.com/office/powerpoint/2010/main" val="290379693"/>
              </p:ext>
            </p:extLst>
          </p:nvPr>
        </p:nvGraphicFramePr>
        <p:xfrm>
          <a:off x="1252517" y="3028089"/>
          <a:ext cx="5936260" cy="312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对角圆角 6">
            <a:extLst>
              <a:ext uri="{FF2B5EF4-FFF2-40B4-BE49-F238E27FC236}">
                <a16:creationId xmlns:a16="http://schemas.microsoft.com/office/drawing/2014/main" id="{F1A2D05A-5D8F-4A30-87E8-9DE7F48BD305}"/>
              </a:ext>
            </a:extLst>
          </p:cNvPr>
          <p:cNvSpPr/>
          <p:nvPr/>
        </p:nvSpPr>
        <p:spPr>
          <a:xfrm>
            <a:off x="7536200" y="2420860"/>
            <a:ext cx="1656230" cy="523218"/>
          </a:xfrm>
          <a:prstGeom prst="round2Diag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2000" dirty="0"/>
              <a:t>东南部地区</a:t>
            </a:r>
          </a:p>
        </p:txBody>
      </p:sp>
      <p:sp>
        <p:nvSpPr>
          <p:cNvPr id="8" name="矩形: 对角圆角 7">
            <a:extLst>
              <a:ext uri="{FF2B5EF4-FFF2-40B4-BE49-F238E27FC236}">
                <a16:creationId xmlns:a16="http://schemas.microsoft.com/office/drawing/2014/main" id="{809F983E-BEFE-401E-9815-375FA0C84EBD}"/>
              </a:ext>
            </a:extLst>
          </p:cNvPr>
          <p:cNvSpPr/>
          <p:nvPr/>
        </p:nvSpPr>
        <p:spPr>
          <a:xfrm>
            <a:off x="9648735" y="2420860"/>
            <a:ext cx="1656230" cy="523218"/>
          </a:xfrm>
          <a:prstGeom prst="round2Diag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2000" dirty="0"/>
              <a:t>中西部地区</a:t>
            </a:r>
          </a:p>
        </p:txBody>
      </p:sp>
      <p:sp>
        <p:nvSpPr>
          <p:cNvPr id="9" name="矩形 8">
            <a:extLst>
              <a:ext uri="{FF2B5EF4-FFF2-40B4-BE49-F238E27FC236}">
                <a16:creationId xmlns:a16="http://schemas.microsoft.com/office/drawing/2014/main" id="{CA50FEED-80CF-4D06-A0BE-FE3F8E7262D5}"/>
              </a:ext>
            </a:extLst>
          </p:cNvPr>
          <p:cNvSpPr/>
          <p:nvPr/>
        </p:nvSpPr>
        <p:spPr>
          <a:xfrm>
            <a:off x="7392180" y="3429000"/>
            <a:ext cx="2003653" cy="2591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nSpc>
                <a:spcPts val="3300"/>
              </a:lnSpc>
            </a:pPr>
            <a:r>
              <a:rPr lang="zh-CN" altLang="en-US" sz="2000" b="1" dirty="0">
                <a:ln/>
                <a:solidFill>
                  <a:schemeClr val="accent4"/>
                </a:solidFill>
              </a:rPr>
              <a:t>    要把国土绿化重点放到抚育经营和保护监管上，着力提高森林的质量、功能和效益。</a:t>
            </a:r>
            <a:endParaRPr lang="zh-CN" altLang="en-US" sz="2000" b="1" cap="none" spc="0" dirty="0">
              <a:ln/>
              <a:solidFill>
                <a:schemeClr val="accent4"/>
              </a:solidFill>
              <a:effectLst/>
            </a:endParaRPr>
          </a:p>
        </p:txBody>
      </p:sp>
      <p:sp>
        <p:nvSpPr>
          <p:cNvPr id="10" name="矩形 9">
            <a:extLst>
              <a:ext uri="{FF2B5EF4-FFF2-40B4-BE49-F238E27FC236}">
                <a16:creationId xmlns:a16="http://schemas.microsoft.com/office/drawing/2014/main" id="{2B15E013-1B18-4621-98CD-0344B8AE3BA1}"/>
              </a:ext>
            </a:extLst>
          </p:cNvPr>
          <p:cNvSpPr/>
          <p:nvPr/>
        </p:nvSpPr>
        <p:spPr>
          <a:xfrm>
            <a:off x="9475023" y="3217404"/>
            <a:ext cx="2003653" cy="301518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nSpc>
                <a:spcPts val="3300"/>
              </a:lnSpc>
            </a:pPr>
            <a:r>
              <a:rPr lang="zh-CN" altLang="en-US" sz="2000" b="1" dirty="0">
                <a:ln/>
                <a:solidFill>
                  <a:schemeClr val="accent4"/>
                </a:solidFill>
              </a:rPr>
              <a:t>    要充分利用丰富的土地资源，进一步加大造林种草力度，加快生态保护修复，尽快改善区域生态环境</a:t>
            </a:r>
            <a:endParaRPr lang="zh-CN" altLang="en-US" sz="2000" b="1" cap="none" spc="0" dirty="0">
              <a:ln/>
              <a:solidFill>
                <a:schemeClr val="accent4"/>
              </a:solidFill>
              <a:effectLst/>
            </a:endParaRPr>
          </a:p>
        </p:txBody>
      </p:sp>
    </p:spTree>
    <p:extLst>
      <p:ext uri="{BB962C8B-B14F-4D97-AF65-F5344CB8AC3E}">
        <p14:creationId xmlns:p14="http://schemas.microsoft.com/office/powerpoint/2010/main" val="32778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93D4AAA-2247-481F-84C9-8CC288D0B90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2AE251EE-23CB-4871-B021-161C203BF8D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全民动员齐发力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6E25631D-E8DE-457F-B3BF-93BCB75841C9}"/>
              </a:ext>
            </a:extLst>
          </p:cNvPr>
          <p:cNvSpPr/>
          <p:nvPr/>
        </p:nvSpPr>
        <p:spPr>
          <a:xfrm>
            <a:off x="1286183" y="2132820"/>
            <a:ext cx="1003071" cy="432060"/>
          </a:xfrm>
          <a:prstGeom prst="actionButtonSoun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083DF04D-8D1B-4B97-8633-BD27AF8BB3EC}"/>
              </a:ext>
            </a:extLst>
          </p:cNvPr>
          <p:cNvSpPr/>
          <p:nvPr/>
        </p:nvSpPr>
        <p:spPr>
          <a:xfrm>
            <a:off x="2423490" y="2113620"/>
            <a:ext cx="5109092" cy="461665"/>
          </a:xfrm>
          <a:prstGeom prst="rect">
            <a:avLst/>
          </a:prstGeom>
          <a:noFill/>
        </p:spPr>
        <p:txBody>
          <a:bodyPr wrap="none" lIns="91440" tIns="45720" rIns="91440" bIns="45720">
            <a:spAutoFit/>
          </a:bodyPr>
          <a:lstStyle/>
          <a:p>
            <a:pPr algn="ctr"/>
            <a:r>
              <a:rPr lang="zh-CN" altLang="en-US" b="1" dirty="0">
                <a:ln w="6600">
                  <a:solidFill>
                    <a:schemeClr val="accent2"/>
                  </a:solidFill>
                  <a:prstDash val="solid"/>
                </a:ln>
                <a:solidFill>
                  <a:srgbClr val="FFFFFF"/>
                </a:solidFill>
                <a:effectLst>
                  <a:outerShdw dist="38100" dir="2700000" algn="tl" rotWithShape="0">
                    <a:schemeClr val="accent2"/>
                  </a:outerShdw>
                </a:effectLst>
              </a:rPr>
              <a:t>全国动员、全民动手、全社会搞绿化</a:t>
            </a:r>
            <a:endParaRPr lang="zh-CN" alt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图片 6">
            <a:extLst>
              <a:ext uri="{FF2B5EF4-FFF2-40B4-BE49-F238E27FC236}">
                <a16:creationId xmlns:a16="http://schemas.microsoft.com/office/drawing/2014/main" id="{EDB9A51B-1EDA-4D4B-8F44-5B3D8E5A0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683917"/>
            <a:ext cx="6085034" cy="3218407"/>
          </a:xfrm>
          <a:prstGeom prst="rect">
            <a:avLst/>
          </a:prstGeom>
        </p:spPr>
      </p:pic>
      <p:sp>
        <p:nvSpPr>
          <p:cNvPr id="8" name="矩形 7">
            <a:extLst>
              <a:ext uri="{FF2B5EF4-FFF2-40B4-BE49-F238E27FC236}">
                <a16:creationId xmlns:a16="http://schemas.microsoft.com/office/drawing/2014/main" id="{05ABB5AD-A531-40FD-BAE8-77EFAE406B8F}"/>
              </a:ext>
            </a:extLst>
          </p:cNvPr>
          <p:cNvSpPr/>
          <p:nvPr/>
        </p:nvSpPr>
        <p:spPr>
          <a:xfrm>
            <a:off x="2711530" y="6021361"/>
            <a:ext cx="3649410"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不断创新义务植树实现形式</a:t>
            </a:r>
            <a:endParaRPr lang="zh-CN" altLang="en-US" sz="1600" b="1" cap="none" spc="0" dirty="0">
              <a:ln/>
              <a:solidFill>
                <a:schemeClr val="accent4"/>
              </a:solidFill>
              <a:effectLst/>
            </a:endParaRPr>
          </a:p>
        </p:txBody>
      </p:sp>
      <p:pic>
        <p:nvPicPr>
          <p:cNvPr id="10" name="图片 9">
            <a:extLst>
              <a:ext uri="{FF2B5EF4-FFF2-40B4-BE49-F238E27FC236}">
                <a16:creationId xmlns:a16="http://schemas.microsoft.com/office/drawing/2014/main" id="{0F6F7B44-FE4D-4A8A-88E2-05AC68BB8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436" y="2036105"/>
            <a:ext cx="3244068" cy="4323810"/>
          </a:xfrm>
          <a:prstGeom prst="rect">
            <a:avLst/>
          </a:prstGeom>
        </p:spPr>
      </p:pic>
    </p:spTree>
    <p:extLst>
      <p:ext uri="{BB962C8B-B14F-4D97-AF65-F5344CB8AC3E}">
        <p14:creationId xmlns:p14="http://schemas.microsoft.com/office/powerpoint/2010/main" val="396888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C5D25B8-C659-4DAA-AD05-835768D588A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BE06F3B3-41CA-4D3D-A2BD-3E68CC0B435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创新机制增动能</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A8341FF0-E933-44FE-B06B-6370F94B50B1}"/>
              </a:ext>
            </a:extLst>
          </p:cNvPr>
          <p:cNvSpPr/>
          <p:nvPr/>
        </p:nvSpPr>
        <p:spPr>
          <a:xfrm>
            <a:off x="1286183" y="2132820"/>
            <a:ext cx="1003071" cy="432060"/>
          </a:xfrm>
          <a:prstGeom prst="actionButtonSoun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D32A913-3233-420F-B849-32438BA8C7C8}"/>
              </a:ext>
            </a:extLst>
          </p:cNvPr>
          <p:cNvSpPr/>
          <p:nvPr/>
        </p:nvSpPr>
        <p:spPr>
          <a:xfrm>
            <a:off x="2562441" y="2113891"/>
            <a:ext cx="4493538" cy="461665"/>
          </a:xfrm>
          <a:prstGeom prst="rect">
            <a:avLst/>
          </a:prstGeom>
          <a:noFill/>
        </p:spPr>
        <p:txBody>
          <a:bodyPr wrap="none" lIns="91440" tIns="45720" rIns="91440" bIns="45720">
            <a:spAutoFit/>
          </a:bodyPr>
          <a:lstStyle/>
          <a:p>
            <a:pPr algn="ctr"/>
            <a:r>
              <a:rPr lang="zh-CN" altLang="en-US" b="1" dirty="0">
                <a:ln w="6600">
                  <a:solidFill>
                    <a:schemeClr val="accent2"/>
                  </a:solidFill>
                  <a:prstDash val="solid"/>
                </a:ln>
                <a:solidFill>
                  <a:srgbClr val="FFFFFF"/>
                </a:solidFill>
                <a:effectLst>
                  <a:outerShdw dist="38100" dir="2700000" algn="tl" rotWithShape="0">
                    <a:schemeClr val="accent2"/>
                  </a:outerShdw>
                </a:effectLst>
              </a:rPr>
              <a:t>国家得绿、社会得益、主体得利</a:t>
            </a:r>
            <a:endParaRPr lang="zh-CN" alt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图片 6">
            <a:extLst>
              <a:ext uri="{FF2B5EF4-FFF2-40B4-BE49-F238E27FC236}">
                <a16:creationId xmlns:a16="http://schemas.microsoft.com/office/drawing/2014/main" id="{7CDE0815-B3F8-4F09-A009-D231CCC63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183" y="2835001"/>
            <a:ext cx="4597442" cy="2386014"/>
          </a:xfrm>
          <a:prstGeom prst="rect">
            <a:avLst/>
          </a:prstGeom>
        </p:spPr>
      </p:pic>
      <p:sp>
        <p:nvSpPr>
          <p:cNvPr id="8" name="矩形 7">
            <a:extLst>
              <a:ext uri="{FF2B5EF4-FFF2-40B4-BE49-F238E27FC236}">
                <a16:creationId xmlns:a16="http://schemas.microsoft.com/office/drawing/2014/main" id="{21625120-640B-468C-800F-C95C1A104EC2}"/>
              </a:ext>
            </a:extLst>
          </p:cNvPr>
          <p:cNvSpPr/>
          <p:nvPr/>
        </p:nvSpPr>
        <p:spPr>
          <a:xfrm>
            <a:off x="1760199" y="5404417"/>
            <a:ext cx="364941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继续加大财政投入，同时多渠道筹措</a:t>
            </a:r>
            <a:endParaRPr lang="en-US" altLang="zh-CN" sz="1600" b="1" dirty="0">
              <a:ln/>
              <a:solidFill>
                <a:schemeClr val="accent4"/>
              </a:solidFill>
            </a:endParaRPr>
          </a:p>
          <a:p>
            <a:pPr algn="ctr"/>
            <a:r>
              <a:rPr lang="zh-CN" altLang="en-US" sz="1600" b="1" dirty="0">
                <a:ln/>
                <a:solidFill>
                  <a:schemeClr val="accent4"/>
                </a:solidFill>
              </a:rPr>
              <a:t>国土绿化资金</a:t>
            </a:r>
            <a:endParaRPr lang="zh-CN" altLang="en-US" sz="1600" b="1" cap="none" spc="0" dirty="0">
              <a:ln/>
              <a:solidFill>
                <a:schemeClr val="accent4"/>
              </a:solidFill>
              <a:effectLst/>
            </a:endParaRPr>
          </a:p>
        </p:txBody>
      </p:sp>
      <p:pic>
        <p:nvPicPr>
          <p:cNvPr id="10" name="图片 9">
            <a:extLst>
              <a:ext uri="{FF2B5EF4-FFF2-40B4-BE49-F238E27FC236}">
                <a16:creationId xmlns:a16="http://schemas.microsoft.com/office/drawing/2014/main" id="{DA69BFD7-AFE6-4788-8C12-B10B1BA56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734" y="2132820"/>
            <a:ext cx="3057866" cy="2189432"/>
          </a:xfrm>
          <a:prstGeom prst="rect">
            <a:avLst/>
          </a:prstGeom>
        </p:spPr>
      </p:pic>
      <p:pic>
        <p:nvPicPr>
          <p:cNvPr id="12" name="图片 11">
            <a:extLst>
              <a:ext uri="{FF2B5EF4-FFF2-40B4-BE49-F238E27FC236}">
                <a16:creationId xmlns:a16="http://schemas.microsoft.com/office/drawing/2014/main" id="{426FE028-5D02-4621-B00F-3BEA5884B9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8734" y="4365130"/>
            <a:ext cx="3073067" cy="2099208"/>
          </a:xfrm>
          <a:prstGeom prst="rect">
            <a:avLst/>
          </a:prstGeom>
        </p:spPr>
      </p:pic>
      <p:pic>
        <p:nvPicPr>
          <p:cNvPr id="14" name="图片 13">
            <a:extLst>
              <a:ext uri="{FF2B5EF4-FFF2-40B4-BE49-F238E27FC236}">
                <a16:creationId xmlns:a16="http://schemas.microsoft.com/office/drawing/2014/main" id="{30316692-8F1F-41B2-96BC-A2F5F44E27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625" y="2916521"/>
            <a:ext cx="1438853" cy="1438853"/>
          </a:xfrm>
          <a:prstGeom prst="rect">
            <a:avLst/>
          </a:prstGeom>
        </p:spPr>
      </p:pic>
      <p:sp>
        <p:nvSpPr>
          <p:cNvPr id="15" name="矩形 14">
            <a:extLst>
              <a:ext uri="{FF2B5EF4-FFF2-40B4-BE49-F238E27FC236}">
                <a16:creationId xmlns:a16="http://schemas.microsoft.com/office/drawing/2014/main" id="{9C21B38E-C38B-43F8-AC68-E8741CB4CBBE}"/>
              </a:ext>
            </a:extLst>
          </p:cNvPr>
          <p:cNvSpPr/>
          <p:nvPr/>
        </p:nvSpPr>
        <p:spPr>
          <a:xfrm>
            <a:off x="5901753" y="4759988"/>
            <a:ext cx="1438853"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深化集体林权制度改革、国有林区林场改革，完善草原承包经营制度</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42548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F1CBFA9-E20D-4CD4-BE53-92B3ACDE3C6F}"/>
              </a:ext>
            </a:extLst>
          </p:cNvPr>
          <p:cNvSpPr>
            <a:spLocks noGrp="1"/>
          </p:cNvSpPr>
          <p:nvPr>
            <p:ph type="ctrTitle"/>
          </p:nvPr>
        </p:nvSpPr>
        <p:spPr>
          <a:xfrm>
            <a:off x="914400" y="2130425"/>
            <a:ext cx="10363200" cy="1470025"/>
          </a:xfrm>
        </p:spPr>
        <p:txBody>
          <a:bodyPr/>
          <a:lstStyle/>
          <a:p>
            <a:pPr algn="ctr"/>
            <a:r>
              <a:rPr lang="zh-CN" altLang="en-US" b="1" dirty="0">
                <a:solidFill>
                  <a:srgbClr val="C00000"/>
                </a:solidFill>
                <a:effectLst>
                  <a:glow rad="228600">
                    <a:srgbClr val="FF9004">
                      <a:alpha val="40000"/>
                    </a:srgbClr>
                  </a:glow>
                </a:effectLst>
                <a:latin typeface="Calibri" pitchFamily="34" charset="0"/>
                <a:cs typeface="等线" charset="0"/>
              </a:rPr>
              <a:t>四、扎实做好</a:t>
            </a:r>
            <a:r>
              <a:rPr lang="en-US" altLang="zh-CN" b="1" dirty="0">
                <a:solidFill>
                  <a:srgbClr val="C00000"/>
                </a:solidFill>
                <a:effectLst>
                  <a:glow rad="228600">
                    <a:srgbClr val="FF9004">
                      <a:alpha val="40000"/>
                    </a:srgbClr>
                  </a:glow>
                </a:effectLst>
                <a:latin typeface="Calibri" pitchFamily="34" charset="0"/>
                <a:cs typeface="等线" charset="0"/>
              </a:rPr>
              <a:t>2019</a:t>
            </a:r>
            <a:r>
              <a:rPr lang="zh-CN" altLang="en-US" b="1" dirty="0">
                <a:solidFill>
                  <a:srgbClr val="C00000"/>
                </a:solidFill>
                <a:effectLst>
                  <a:glow rad="228600">
                    <a:srgbClr val="FF9004">
                      <a:alpha val="40000"/>
                    </a:srgbClr>
                  </a:glow>
                </a:effectLst>
                <a:latin typeface="Calibri" pitchFamily="34" charset="0"/>
                <a:cs typeface="等线" charset="0"/>
              </a:rPr>
              <a:t>年国土绿化重点工作</a:t>
            </a:r>
            <a:endParaRPr lang="zh-CN" altLang="en-US" dirty="0"/>
          </a:p>
        </p:txBody>
      </p:sp>
    </p:spTree>
    <p:extLst>
      <p:ext uri="{BB962C8B-B14F-4D97-AF65-F5344CB8AC3E}">
        <p14:creationId xmlns:p14="http://schemas.microsoft.com/office/powerpoint/2010/main" val="267018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柱体 1">
            <a:extLst>
              <a:ext uri="{FF2B5EF4-FFF2-40B4-BE49-F238E27FC236}">
                <a16:creationId xmlns:a16="http://schemas.microsoft.com/office/drawing/2014/main" id="{77D24F29-23ED-4AE8-82A4-C377C6117476}"/>
              </a:ext>
            </a:extLst>
          </p:cNvPr>
          <p:cNvSpPr/>
          <p:nvPr/>
        </p:nvSpPr>
        <p:spPr>
          <a:xfrm>
            <a:off x="1414422" y="1340710"/>
            <a:ext cx="1224170" cy="46806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dirty="0"/>
              <a:t>深入贯彻习近平生态文明思想</a:t>
            </a:r>
          </a:p>
        </p:txBody>
      </p:sp>
      <p:sp>
        <p:nvSpPr>
          <p:cNvPr id="3" name="圆柱体 2">
            <a:extLst>
              <a:ext uri="{FF2B5EF4-FFF2-40B4-BE49-F238E27FC236}">
                <a16:creationId xmlns:a16="http://schemas.microsoft.com/office/drawing/2014/main" id="{6C519A56-754B-4BFE-9AFB-94313EF47AFB}"/>
              </a:ext>
            </a:extLst>
          </p:cNvPr>
          <p:cNvSpPr/>
          <p:nvPr/>
        </p:nvSpPr>
        <p:spPr>
          <a:xfrm>
            <a:off x="3503640" y="1340710"/>
            <a:ext cx="1224170" cy="46806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dirty="0"/>
              <a:t>认真践行绿水青山就是金山银山理念</a:t>
            </a:r>
          </a:p>
        </p:txBody>
      </p:sp>
      <p:sp>
        <p:nvSpPr>
          <p:cNvPr id="4" name="圆柱体 3">
            <a:extLst>
              <a:ext uri="{FF2B5EF4-FFF2-40B4-BE49-F238E27FC236}">
                <a16:creationId xmlns:a16="http://schemas.microsoft.com/office/drawing/2014/main" id="{092BD3EE-A14A-43FE-9554-2D23F6E6C689}"/>
              </a:ext>
            </a:extLst>
          </p:cNvPr>
          <p:cNvSpPr/>
          <p:nvPr/>
        </p:nvSpPr>
        <p:spPr>
          <a:xfrm>
            <a:off x="5447910" y="1340710"/>
            <a:ext cx="1224170" cy="46806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dirty="0"/>
              <a:t>积极推进山水林田湖草系统治理</a:t>
            </a:r>
          </a:p>
        </p:txBody>
      </p:sp>
      <p:sp>
        <p:nvSpPr>
          <p:cNvPr id="5" name="矩形">
            <a:extLst>
              <a:ext uri="{FF2B5EF4-FFF2-40B4-BE49-F238E27FC236}">
                <a16:creationId xmlns:a16="http://schemas.microsoft.com/office/drawing/2014/main" id="{478521C4-D16D-4844-A89F-4C8A0226420E}"/>
              </a:ext>
            </a:extLst>
          </p:cNvPr>
          <p:cNvSpPr>
            <a:spLocks/>
          </p:cNvSpPr>
          <p:nvPr/>
        </p:nvSpPr>
        <p:spPr>
          <a:xfrm>
            <a:off x="7392180" y="2747501"/>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1.01</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6" name="文本框 5">
            <a:extLst>
              <a:ext uri="{FF2B5EF4-FFF2-40B4-BE49-F238E27FC236}">
                <a16:creationId xmlns:a16="http://schemas.microsoft.com/office/drawing/2014/main" id="{5C2036E3-1F62-4088-A838-5FF302123FDD}"/>
              </a:ext>
            </a:extLst>
          </p:cNvPr>
          <p:cNvSpPr txBox="1"/>
          <p:nvPr/>
        </p:nvSpPr>
        <p:spPr>
          <a:xfrm>
            <a:off x="8905300" y="277570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造林</a:t>
            </a:r>
          </a:p>
        </p:txBody>
      </p:sp>
      <p:sp>
        <p:nvSpPr>
          <p:cNvPr id="7" name="矩形">
            <a:extLst>
              <a:ext uri="{FF2B5EF4-FFF2-40B4-BE49-F238E27FC236}">
                <a16:creationId xmlns:a16="http://schemas.microsoft.com/office/drawing/2014/main" id="{F199193A-FD3E-4576-A914-8BF565D1C130}"/>
              </a:ext>
            </a:extLst>
          </p:cNvPr>
          <p:cNvSpPr>
            <a:spLocks/>
          </p:cNvSpPr>
          <p:nvPr/>
        </p:nvSpPr>
        <p:spPr>
          <a:xfrm>
            <a:off x="7392180" y="4077092"/>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1.2</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文本框 7">
            <a:extLst>
              <a:ext uri="{FF2B5EF4-FFF2-40B4-BE49-F238E27FC236}">
                <a16:creationId xmlns:a16="http://schemas.microsoft.com/office/drawing/2014/main" id="{8823FDAA-90F1-4162-9D18-23358C9F6D3E}"/>
              </a:ext>
            </a:extLst>
          </p:cNvPr>
          <p:cNvSpPr txBox="1"/>
          <p:nvPr/>
        </p:nvSpPr>
        <p:spPr>
          <a:xfrm>
            <a:off x="8904390" y="4108455"/>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森林抚育</a:t>
            </a:r>
          </a:p>
        </p:txBody>
      </p:sp>
      <p:sp>
        <p:nvSpPr>
          <p:cNvPr id="9" name="矩形">
            <a:extLst>
              <a:ext uri="{FF2B5EF4-FFF2-40B4-BE49-F238E27FC236}">
                <a16:creationId xmlns:a16="http://schemas.microsoft.com/office/drawing/2014/main" id="{1D6101CC-5A8A-46AF-A5D5-D958D0E31180}"/>
              </a:ext>
            </a:extLst>
          </p:cNvPr>
          <p:cNvSpPr>
            <a:spLocks/>
          </p:cNvSpPr>
          <p:nvPr/>
        </p:nvSpPr>
        <p:spPr>
          <a:xfrm>
            <a:off x="7392180" y="530126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亿亩以上</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文本框 9">
            <a:extLst>
              <a:ext uri="{FF2B5EF4-FFF2-40B4-BE49-F238E27FC236}">
                <a16:creationId xmlns:a16="http://schemas.microsoft.com/office/drawing/2014/main" id="{EBD126AE-5E5D-487A-86E0-E90E4548A38C}"/>
              </a:ext>
            </a:extLst>
          </p:cNvPr>
          <p:cNvSpPr txBox="1"/>
          <p:nvPr/>
        </p:nvSpPr>
        <p:spPr>
          <a:xfrm>
            <a:off x="8904390" y="5332623"/>
            <a:ext cx="280839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修复退化草原</a:t>
            </a:r>
          </a:p>
        </p:txBody>
      </p:sp>
      <p:sp>
        <p:nvSpPr>
          <p:cNvPr id="11" name="矩形: 圆角 10">
            <a:extLst>
              <a:ext uri="{FF2B5EF4-FFF2-40B4-BE49-F238E27FC236}">
                <a16:creationId xmlns:a16="http://schemas.microsoft.com/office/drawing/2014/main" id="{7B97943D-0F54-4027-81AF-134148A4E2A6}"/>
              </a:ext>
            </a:extLst>
          </p:cNvPr>
          <p:cNvSpPr/>
          <p:nvPr/>
        </p:nvSpPr>
        <p:spPr>
          <a:xfrm>
            <a:off x="7392180" y="1484730"/>
            <a:ext cx="2664370" cy="648090"/>
          </a:xfrm>
          <a:prstGeom prst="round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a:t>力争完成</a:t>
            </a:r>
          </a:p>
        </p:txBody>
      </p:sp>
    </p:spTree>
    <p:extLst>
      <p:ext uri="{BB962C8B-B14F-4D97-AF65-F5344CB8AC3E}">
        <p14:creationId xmlns:p14="http://schemas.microsoft.com/office/powerpoint/2010/main" val="13069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4C37F303-E374-4B01-BB4B-D1DE5AEE7D6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6B911472-A43A-4B0F-8796-5FDA718E29E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深入实施重点工程</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2A1C2CDB-D928-4A99-BAD3-EACF2B0427B8}"/>
              </a:ext>
            </a:extLst>
          </p:cNvPr>
          <p:cNvGraphicFramePr/>
          <p:nvPr>
            <p:extLst>
              <p:ext uri="{D42A27DB-BD31-4B8C-83A1-F6EECF244321}">
                <p14:modId xmlns:p14="http://schemas.microsoft.com/office/powerpoint/2010/main" val="2634233546"/>
              </p:ext>
            </p:extLst>
          </p:nvPr>
        </p:nvGraphicFramePr>
        <p:xfrm>
          <a:off x="1254637" y="1833270"/>
          <a:ext cx="9579767" cy="430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DC10E95-B3C9-415E-A7D9-56A062AEEA1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E6B44C23-DC5F-4BA8-89AE-2477E9F74C8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协同推进部门绿化</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4F47F6FC-1456-4DB9-94E9-521DF10CB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916790"/>
            <a:ext cx="3185133" cy="2165890"/>
          </a:xfrm>
          <a:prstGeom prst="rect">
            <a:avLst/>
          </a:prstGeom>
        </p:spPr>
      </p:pic>
      <p:sp>
        <p:nvSpPr>
          <p:cNvPr id="6" name="矩形 5">
            <a:extLst>
              <a:ext uri="{FF2B5EF4-FFF2-40B4-BE49-F238E27FC236}">
                <a16:creationId xmlns:a16="http://schemas.microsoft.com/office/drawing/2014/main" id="{E22BF222-AE79-48F3-B704-37A62DA80F26}"/>
              </a:ext>
            </a:extLst>
          </p:cNvPr>
          <p:cNvSpPr/>
          <p:nvPr/>
        </p:nvSpPr>
        <p:spPr>
          <a:xfrm>
            <a:off x="1343340" y="4145780"/>
            <a:ext cx="3649410"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计划新增公路绿化里程</a:t>
            </a:r>
            <a:r>
              <a:rPr lang="en-US" altLang="zh-CN" sz="1600" b="1" dirty="0">
                <a:ln/>
                <a:solidFill>
                  <a:schemeClr val="accent4"/>
                </a:solidFill>
              </a:rPr>
              <a:t>8</a:t>
            </a:r>
            <a:r>
              <a:rPr lang="zh-CN" altLang="en-US" sz="1600" b="1" dirty="0">
                <a:ln/>
                <a:solidFill>
                  <a:schemeClr val="accent4"/>
                </a:solidFill>
              </a:rPr>
              <a:t>万公里</a:t>
            </a:r>
            <a:endParaRPr lang="zh-CN" altLang="en-US" sz="1600" b="1" cap="none" spc="0" dirty="0">
              <a:ln/>
              <a:solidFill>
                <a:schemeClr val="accent4"/>
              </a:solidFill>
              <a:effectLst/>
            </a:endParaRPr>
          </a:p>
        </p:txBody>
      </p:sp>
      <p:pic>
        <p:nvPicPr>
          <p:cNvPr id="8" name="图片 7">
            <a:extLst>
              <a:ext uri="{FF2B5EF4-FFF2-40B4-BE49-F238E27FC236}">
                <a16:creationId xmlns:a16="http://schemas.microsoft.com/office/drawing/2014/main" id="{FBAEBE05-3C18-4E44-BFBC-3AC1027A1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3" y="1916790"/>
            <a:ext cx="3248834" cy="2165890"/>
          </a:xfrm>
          <a:prstGeom prst="rect">
            <a:avLst/>
          </a:prstGeom>
        </p:spPr>
      </p:pic>
      <p:sp>
        <p:nvSpPr>
          <p:cNvPr id="9" name="矩形 8">
            <a:extLst>
              <a:ext uri="{FF2B5EF4-FFF2-40B4-BE49-F238E27FC236}">
                <a16:creationId xmlns:a16="http://schemas.microsoft.com/office/drawing/2014/main" id="{4A2E4DDA-361D-48C1-BF1E-51F094377C43}"/>
              </a:ext>
            </a:extLst>
          </p:cNvPr>
          <p:cNvSpPr/>
          <p:nvPr/>
        </p:nvSpPr>
        <p:spPr>
          <a:xfrm>
            <a:off x="4295750" y="4145780"/>
            <a:ext cx="4153481"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新建铁路适宜绿化路段绿化率达到</a:t>
            </a:r>
            <a:r>
              <a:rPr lang="en-US" altLang="zh-CN" sz="1600" b="1" dirty="0">
                <a:ln/>
                <a:solidFill>
                  <a:schemeClr val="accent4"/>
                </a:solidFill>
              </a:rPr>
              <a:t>99.5%</a:t>
            </a:r>
            <a:r>
              <a:rPr lang="zh-CN" altLang="en-US" sz="1600" b="1" dirty="0">
                <a:ln/>
                <a:solidFill>
                  <a:schemeClr val="accent4"/>
                </a:solidFill>
              </a:rPr>
              <a:t>以上</a:t>
            </a:r>
            <a:endParaRPr lang="zh-CN" altLang="en-US" sz="1600" b="1" cap="none" spc="0" dirty="0">
              <a:ln/>
              <a:solidFill>
                <a:schemeClr val="accent4"/>
              </a:solidFill>
              <a:effectLst/>
            </a:endParaRPr>
          </a:p>
        </p:txBody>
      </p:sp>
      <p:pic>
        <p:nvPicPr>
          <p:cNvPr id="11" name="图片 10">
            <a:extLst>
              <a:ext uri="{FF2B5EF4-FFF2-40B4-BE49-F238E27FC236}">
                <a16:creationId xmlns:a16="http://schemas.microsoft.com/office/drawing/2014/main" id="{F4B9CA36-571A-4B2F-993E-7451C7BFE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479" y="1916790"/>
            <a:ext cx="2488132" cy="3525313"/>
          </a:xfrm>
          <a:prstGeom prst="rect">
            <a:avLst/>
          </a:prstGeom>
        </p:spPr>
      </p:pic>
      <p:pic>
        <p:nvPicPr>
          <p:cNvPr id="13" name="图片 12">
            <a:extLst>
              <a:ext uri="{FF2B5EF4-FFF2-40B4-BE49-F238E27FC236}">
                <a16:creationId xmlns:a16="http://schemas.microsoft.com/office/drawing/2014/main" id="{07F4ECBB-AC20-4136-8E5F-274F0F738D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4637" y="4484334"/>
            <a:ext cx="2313697" cy="1681046"/>
          </a:xfrm>
          <a:prstGeom prst="rect">
            <a:avLst/>
          </a:prstGeom>
        </p:spPr>
      </p:pic>
      <p:pic>
        <p:nvPicPr>
          <p:cNvPr id="15" name="图片 14">
            <a:extLst>
              <a:ext uri="{FF2B5EF4-FFF2-40B4-BE49-F238E27FC236}">
                <a16:creationId xmlns:a16="http://schemas.microsoft.com/office/drawing/2014/main" id="{99609F74-DA27-487B-8934-C1C50AF7B0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1984" y="4484334"/>
            <a:ext cx="2503686" cy="1681046"/>
          </a:xfrm>
          <a:prstGeom prst="rect">
            <a:avLst/>
          </a:prstGeom>
        </p:spPr>
      </p:pic>
      <p:pic>
        <p:nvPicPr>
          <p:cNvPr id="17" name="图片 16">
            <a:extLst>
              <a:ext uri="{FF2B5EF4-FFF2-40B4-BE49-F238E27FC236}">
                <a16:creationId xmlns:a16="http://schemas.microsoft.com/office/drawing/2014/main" id="{CD358676-4472-4AB4-9C9E-F7C6A20FE7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6391" y="4484334"/>
            <a:ext cx="2414034" cy="1681046"/>
          </a:xfrm>
          <a:prstGeom prst="rect">
            <a:avLst/>
          </a:prstGeom>
        </p:spPr>
      </p:pic>
      <p:sp>
        <p:nvSpPr>
          <p:cNvPr id="18" name="矩形 17">
            <a:extLst>
              <a:ext uri="{FF2B5EF4-FFF2-40B4-BE49-F238E27FC236}">
                <a16:creationId xmlns:a16="http://schemas.microsoft.com/office/drawing/2014/main" id="{156D3A22-DEC4-4B60-890A-CD032296CB39}"/>
              </a:ext>
            </a:extLst>
          </p:cNvPr>
          <p:cNvSpPr/>
          <p:nvPr/>
        </p:nvSpPr>
        <p:spPr>
          <a:xfrm>
            <a:off x="8542590" y="5580605"/>
            <a:ext cx="364941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  深入开展绿色学校、绿色营区、</a:t>
            </a:r>
            <a:endParaRPr lang="en-US" altLang="zh-CN" sz="1600" b="1" dirty="0">
              <a:ln/>
              <a:solidFill>
                <a:schemeClr val="accent4"/>
              </a:solidFill>
            </a:endParaRPr>
          </a:p>
          <a:p>
            <a:r>
              <a:rPr lang="zh-CN" altLang="en-US" sz="1600" b="1" dirty="0">
                <a:ln/>
                <a:solidFill>
                  <a:schemeClr val="accent4"/>
                </a:solidFill>
              </a:rPr>
              <a:t>绿色矿区、绿色邮路等创建活动</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362780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3DDF24A-B0C0-4EF0-8A28-A6E5603E270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14EE3037-D853-4FAA-AA71-1942FC29A10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广泛开展城乡绿化</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对角圆角 3">
            <a:extLst>
              <a:ext uri="{FF2B5EF4-FFF2-40B4-BE49-F238E27FC236}">
                <a16:creationId xmlns:a16="http://schemas.microsoft.com/office/drawing/2014/main" id="{8CF935D5-6606-4331-A22F-5CD289D4E011}"/>
              </a:ext>
            </a:extLst>
          </p:cNvPr>
          <p:cNvSpPr/>
          <p:nvPr/>
        </p:nvSpPr>
        <p:spPr>
          <a:xfrm>
            <a:off x="1254637" y="1963566"/>
            <a:ext cx="1872260" cy="36005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到</a:t>
            </a:r>
            <a:r>
              <a:rPr lang="en-US" altLang="zh-CN"/>
              <a:t>2020</a:t>
            </a:r>
            <a:r>
              <a:rPr lang="zh-CN" altLang="en-US"/>
              <a:t>年</a:t>
            </a:r>
          </a:p>
        </p:txBody>
      </p:sp>
      <p:pic>
        <p:nvPicPr>
          <p:cNvPr id="6" name="图片 5">
            <a:extLst>
              <a:ext uri="{FF2B5EF4-FFF2-40B4-BE49-F238E27FC236}">
                <a16:creationId xmlns:a16="http://schemas.microsoft.com/office/drawing/2014/main" id="{51F46932-4F68-4461-88D5-CCC783B59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8" y="2420861"/>
            <a:ext cx="3096430" cy="3096430"/>
          </a:xfrm>
          <a:prstGeom prst="rect">
            <a:avLst/>
          </a:prstGeom>
        </p:spPr>
      </p:pic>
      <p:sp>
        <p:nvSpPr>
          <p:cNvPr id="7" name="矩形 6">
            <a:extLst>
              <a:ext uri="{FF2B5EF4-FFF2-40B4-BE49-F238E27FC236}">
                <a16:creationId xmlns:a16="http://schemas.microsoft.com/office/drawing/2014/main" id="{0A7CAED4-9638-4843-B6F5-5E14A057D6BE}"/>
              </a:ext>
            </a:extLst>
          </p:cNvPr>
          <p:cNvSpPr/>
          <p:nvPr/>
        </p:nvSpPr>
        <p:spPr>
          <a:xfrm>
            <a:off x="1055300" y="5576378"/>
            <a:ext cx="3545183"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争取建成</a:t>
            </a:r>
            <a:r>
              <a:rPr lang="en-US" altLang="zh-CN" sz="1600" b="1" dirty="0">
                <a:ln/>
                <a:solidFill>
                  <a:schemeClr val="accent4"/>
                </a:solidFill>
              </a:rPr>
              <a:t>200</a:t>
            </a:r>
            <a:r>
              <a:rPr lang="zh-CN" altLang="en-US" sz="1600" b="1" dirty="0">
                <a:ln/>
                <a:solidFill>
                  <a:schemeClr val="accent4"/>
                </a:solidFill>
              </a:rPr>
              <a:t>个国家森林城市</a:t>
            </a:r>
            <a:endParaRPr lang="zh-CN" altLang="en-US" sz="1600" b="1" cap="none" spc="0" dirty="0">
              <a:ln/>
              <a:solidFill>
                <a:schemeClr val="accent4"/>
              </a:solidFill>
              <a:effectLst/>
            </a:endParaRPr>
          </a:p>
        </p:txBody>
      </p:sp>
      <p:pic>
        <p:nvPicPr>
          <p:cNvPr id="9" name="图片 8">
            <a:extLst>
              <a:ext uri="{FF2B5EF4-FFF2-40B4-BE49-F238E27FC236}">
                <a16:creationId xmlns:a16="http://schemas.microsoft.com/office/drawing/2014/main" id="{192CF0CE-782B-4CE5-840A-FCD520A9A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18" y="2425013"/>
            <a:ext cx="3143816" cy="3092278"/>
          </a:xfrm>
          <a:prstGeom prst="rect">
            <a:avLst/>
          </a:prstGeom>
        </p:spPr>
      </p:pic>
      <p:sp>
        <p:nvSpPr>
          <p:cNvPr id="10" name="矩形 9">
            <a:extLst>
              <a:ext uri="{FF2B5EF4-FFF2-40B4-BE49-F238E27FC236}">
                <a16:creationId xmlns:a16="http://schemas.microsoft.com/office/drawing/2014/main" id="{AA03B283-D1E3-4B62-9399-201ED30473A2}"/>
              </a:ext>
            </a:extLst>
          </p:cNvPr>
          <p:cNvSpPr/>
          <p:nvPr/>
        </p:nvSpPr>
        <p:spPr>
          <a:xfrm>
            <a:off x="4465034" y="5576378"/>
            <a:ext cx="3545183"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1600" b="1" dirty="0">
                <a:ln/>
                <a:solidFill>
                  <a:schemeClr val="accent4"/>
                </a:solidFill>
              </a:rPr>
              <a:t>6</a:t>
            </a:r>
            <a:r>
              <a:rPr lang="zh-CN" altLang="en-US" sz="1600" b="1" dirty="0">
                <a:ln/>
                <a:solidFill>
                  <a:schemeClr val="accent4"/>
                </a:solidFill>
              </a:rPr>
              <a:t>个国家级森林城市群示范</a:t>
            </a:r>
            <a:endParaRPr lang="zh-CN" altLang="en-US" sz="1600" b="1" cap="none" spc="0" dirty="0">
              <a:ln/>
              <a:solidFill>
                <a:schemeClr val="accent4"/>
              </a:solidFill>
              <a:effectLst/>
            </a:endParaRPr>
          </a:p>
        </p:txBody>
      </p:sp>
      <p:pic>
        <p:nvPicPr>
          <p:cNvPr id="12" name="图片 11">
            <a:extLst>
              <a:ext uri="{FF2B5EF4-FFF2-40B4-BE49-F238E27FC236}">
                <a16:creationId xmlns:a16="http://schemas.microsoft.com/office/drawing/2014/main" id="{9A3B7608-68F7-44EA-94FA-713AEF935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250" y="2436272"/>
            <a:ext cx="4108026" cy="3081019"/>
          </a:xfrm>
          <a:prstGeom prst="rect">
            <a:avLst/>
          </a:prstGeom>
        </p:spPr>
      </p:pic>
      <p:sp>
        <p:nvSpPr>
          <p:cNvPr id="13" name="矩形 12">
            <a:extLst>
              <a:ext uri="{FF2B5EF4-FFF2-40B4-BE49-F238E27FC236}">
                <a16:creationId xmlns:a16="http://schemas.microsoft.com/office/drawing/2014/main" id="{44572A43-6372-4727-A3F2-AC61A2624A39}"/>
              </a:ext>
            </a:extLst>
          </p:cNvPr>
          <p:cNvSpPr/>
          <p:nvPr/>
        </p:nvSpPr>
        <p:spPr>
          <a:xfrm>
            <a:off x="8177671" y="5576378"/>
            <a:ext cx="3545183"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1600" b="1" dirty="0">
                <a:ln/>
                <a:solidFill>
                  <a:schemeClr val="accent4"/>
                </a:solidFill>
              </a:rPr>
              <a:t>20000</a:t>
            </a:r>
            <a:r>
              <a:rPr lang="zh-CN" altLang="en-US" sz="1600" b="1" dirty="0">
                <a:ln/>
                <a:solidFill>
                  <a:schemeClr val="accent4"/>
                </a:solidFill>
              </a:rPr>
              <a:t>个国家森林乡村</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6716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21B7D3-E570-42CB-930E-20F725667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40" y="1196690"/>
            <a:ext cx="6098186" cy="4654948"/>
          </a:xfrm>
          <a:prstGeom prst="rect">
            <a:avLst/>
          </a:prstGeom>
        </p:spPr>
      </p:pic>
      <p:sp>
        <p:nvSpPr>
          <p:cNvPr id="4" name="矩形 3">
            <a:extLst>
              <a:ext uri="{FF2B5EF4-FFF2-40B4-BE49-F238E27FC236}">
                <a16:creationId xmlns:a16="http://schemas.microsoft.com/office/drawing/2014/main" id="{A4AF7DCD-6BF4-446C-9FD1-7CE181B83112}"/>
              </a:ext>
            </a:extLst>
          </p:cNvPr>
          <p:cNvSpPr/>
          <p:nvPr/>
        </p:nvSpPr>
        <p:spPr>
          <a:xfrm>
            <a:off x="7680220" y="1418459"/>
            <a:ext cx="3744520" cy="4211409"/>
          </a:xfrm>
          <a:prstGeom prst="rect">
            <a:avLst/>
          </a:prstGeom>
          <a:noFill/>
        </p:spPr>
        <p:txBody>
          <a:bodyPr wrap="square" lIns="91440" tIns="45720" rIns="91440" bIns="45720">
            <a:spAutoFit/>
          </a:bodyPr>
          <a:lstStyle/>
          <a:p>
            <a:pPr>
              <a:lnSpc>
                <a:spcPts val="3600"/>
              </a:lnSpc>
            </a:pPr>
            <a:r>
              <a:rPr lang="zh-CN" altLang="en-US" dirty="0">
                <a:ln w="0"/>
                <a:solidFill>
                  <a:schemeClr val="accent1"/>
                </a:solidFill>
                <a:effectLst>
                  <a:outerShdw blurRad="38100" dist="25400" dir="5400000" algn="ctr" rotWithShape="0">
                    <a:srgbClr val="6E747A">
                      <a:alpha val="43000"/>
                    </a:srgbClr>
                  </a:outerShdw>
                </a:effectLst>
              </a:rPr>
              <a:t>        今年</a:t>
            </a:r>
            <a:r>
              <a:rPr lang="en-US" altLang="zh-CN" dirty="0">
                <a:ln w="0"/>
                <a:solidFill>
                  <a:schemeClr val="accent1"/>
                </a:solidFill>
                <a:effectLst>
                  <a:outerShdw blurRad="38100" dist="25400" dir="5400000" algn="ctr" rotWithShape="0">
                    <a:srgbClr val="6E747A">
                      <a:alpha val="43000"/>
                    </a:srgbClr>
                  </a:outerShdw>
                </a:effectLst>
              </a:rPr>
              <a:t>4</a:t>
            </a:r>
            <a:r>
              <a:rPr lang="zh-CN" altLang="en-US" dirty="0">
                <a:ln w="0"/>
                <a:solidFill>
                  <a:schemeClr val="accent1"/>
                </a:solidFill>
                <a:effectLst>
                  <a:outerShdw blurRad="38100" dist="25400" dir="5400000" algn="ctr" rotWithShape="0">
                    <a:srgbClr val="6E747A">
                      <a:alpha val="43000"/>
                    </a:srgbClr>
                  </a:outerShdw>
                </a:effectLst>
              </a:rPr>
              <a:t>月</a:t>
            </a:r>
            <a:r>
              <a:rPr lang="en-US" altLang="zh-CN" dirty="0">
                <a:ln w="0"/>
                <a:solidFill>
                  <a:schemeClr val="accent1"/>
                </a:solidFill>
                <a:effectLst>
                  <a:outerShdw blurRad="38100" dist="25400" dir="5400000" algn="ctr" rotWithShape="0">
                    <a:srgbClr val="6E747A">
                      <a:alpha val="43000"/>
                    </a:srgbClr>
                  </a:outerShdw>
                </a:effectLst>
              </a:rPr>
              <a:t>8</a:t>
            </a:r>
            <a:r>
              <a:rPr lang="zh-CN" altLang="en-US" dirty="0">
                <a:ln w="0"/>
                <a:solidFill>
                  <a:schemeClr val="accent1"/>
                </a:solidFill>
                <a:effectLst>
                  <a:outerShdw blurRad="38100" dist="25400" dir="5400000" algn="ctr" rotWithShape="0">
                    <a:srgbClr val="6E747A">
                      <a:alpha val="43000"/>
                    </a:srgbClr>
                  </a:outerShdw>
                </a:effectLst>
              </a:rPr>
              <a:t>日，习近平总书记在参加首都义务植树活动时强调，要发扬中华民族爱树植树护树好传统，全国动员、全民动手、全社会共同参与，深入推进大规模国土绿化行动，推动国土绿化不断取得实实在在的成效。</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200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9BBC4DD-4947-4751-8989-92224D808BB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2C69313C-B51A-4CEC-9042-9F42246DBEF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严格保护生态资源</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E96FEEAB-30FD-4C73-B8CF-27688D980287}"/>
              </a:ext>
            </a:extLst>
          </p:cNvPr>
          <p:cNvGraphicFramePr/>
          <p:nvPr>
            <p:extLst>
              <p:ext uri="{D42A27DB-BD31-4B8C-83A1-F6EECF244321}">
                <p14:modId xmlns:p14="http://schemas.microsoft.com/office/powerpoint/2010/main" val="2546333679"/>
              </p:ext>
            </p:extLst>
          </p:nvPr>
        </p:nvGraphicFramePr>
        <p:xfrm>
          <a:off x="1254637" y="1916790"/>
          <a:ext cx="9882063" cy="422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9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FD48837-82A0-44D4-A978-EFF4E993018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B0451548-945C-4F9E-A81F-AB0C88128BD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强化森林抚育经营</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C38D4812-AA66-4649-8F92-20C8CF97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360" y="1856315"/>
            <a:ext cx="3888540" cy="2916405"/>
          </a:xfrm>
          <a:prstGeom prst="rect">
            <a:avLst/>
          </a:prstGeom>
        </p:spPr>
      </p:pic>
      <p:pic>
        <p:nvPicPr>
          <p:cNvPr id="7" name="图片 6">
            <a:extLst>
              <a:ext uri="{FF2B5EF4-FFF2-40B4-BE49-F238E27FC236}">
                <a16:creationId xmlns:a16="http://schemas.microsoft.com/office/drawing/2014/main" id="{3FA869A3-78AB-417E-8F5C-3459FE6AF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88" y="4835140"/>
            <a:ext cx="2455412" cy="1839492"/>
          </a:xfrm>
          <a:prstGeom prst="rect">
            <a:avLst/>
          </a:prstGeom>
        </p:spPr>
      </p:pic>
      <p:pic>
        <p:nvPicPr>
          <p:cNvPr id="9" name="图片 8">
            <a:extLst>
              <a:ext uri="{FF2B5EF4-FFF2-40B4-BE49-F238E27FC236}">
                <a16:creationId xmlns:a16="http://schemas.microsoft.com/office/drawing/2014/main" id="{D20F18B1-41F7-4AF9-9925-6AD2153FD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312" y="1856315"/>
            <a:ext cx="4978079" cy="3323970"/>
          </a:xfrm>
          <a:prstGeom prst="rect">
            <a:avLst/>
          </a:prstGeom>
        </p:spPr>
      </p:pic>
      <p:pic>
        <p:nvPicPr>
          <p:cNvPr id="11" name="图片 10">
            <a:extLst>
              <a:ext uri="{FF2B5EF4-FFF2-40B4-BE49-F238E27FC236}">
                <a16:creationId xmlns:a16="http://schemas.microsoft.com/office/drawing/2014/main" id="{D7EE5AC4-0EC6-4C4B-82AD-3FDA1B5E4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0303" y="4889881"/>
            <a:ext cx="1730009" cy="1730009"/>
          </a:xfrm>
          <a:prstGeom prst="rect">
            <a:avLst/>
          </a:prstGeom>
        </p:spPr>
      </p:pic>
      <p:sp>
        <p:nvSpPr>
          <p:cNvPr id="12" name="矩形 11">
            <a:extLst>
              <a:ext uri="{FF2B5EF4-FFF2-40B4-BE49-F238E27FC236}">
                <a16:creationId xmlns:a16="http://schemas.microsoft.com/office/drawing/2014/main" id="{318C03DC-45E1-4D54-A917-2EB9B41FD3AA}"/>
              </a:ext>
            </a:extLst>
          </p:cNvPr>
          <p:cNvSpPr/>
          <p:nvPr/>
        </p:nvSpPr>
        <p:spPr>
          <a:xfrm>
            <a:off x="6562546" y="5352187"/>
            <a:ext cx="3545183"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坚持数量和质量并重、质量优先</a:t>
            </a:r>
            <a:endParaRPr lang="en-US" altLang="zh-CN" sz="1600" b="1" dirty="0">
              <a:ln/>
              <a:solidFill>
                <a:schemeClr val="accent4"/>
              </a:solidFill>
            </a:endParaRPr>
          </a:p>
          <a:p>
            <a:pPr algn="ctr"/>
            <a:r>
              <a:rPr lang="zh-CN" altLang="en-US" sz="1600" b="1" dirty="0">
                <a:ln/>
                <a:solidFill>
                  <a:schemeClr val="accent4"/>
                </a:solidFill>
              </a:rPr>
              <a:t>真正把提高森林资源质量提升到</a:t>
            </a:r>
            <a:endParaRPr lang="en-US" altLang="zh-CN" sz="1600" b="1" dirty="0">
              <a:ln/>
              <a:solidFill>
                <a:schemeClr val="accent4"/>
              </a:solidFill>
            </a:endParaRPr>
          </a:p>
          <a:p>
            <a:pPr algn="ctr"/>
            <a:r>
              <a:rPr lang="zh-CN" altLang="en-US" sz="1600" b="1" dirty="0">
                <a:ln/>
                <a:solidFill>
                  <a:schemeClr val="accent4"/>
                </a:solidFill>
              </a:rPr>
              <a:t>突出重要位置</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1514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96"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147734945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20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0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08" name="组合"/>
          <p:cNvGrpSpPr>
            <a:grpSpLocks/>
          </p:cNvGrpSpPr>
          <p:nvPr/>
        </p:nvGrpSpPr>
        <p:grpSpPr>
          <a:xfrm>
            <a:off x="361955" y="-4761"/>
            <a:ext cx="2070099" cy="1585912"/>
            <a:chOff x="361955" y="-4761"/>
            <a:chExt cx="2070099" cy="1585912"/>
          </a:xfrm>
        </p:grpSpPr>
        <p:sp>
          <p:nvSpPr>
            <p:cNvPr id="120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0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0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21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21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12"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13"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14"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1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1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1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18"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19"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122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21" name="图片" descr="时事报告.gif"/>
          <p:cNvPicPr>
            <a:picLocks/>
          </p:cNvPicPr>
          <p:nvPr/>
        </p:nvPicPr>
        <p:blipFill>
          <a:blip r:embed="rId5" cstate="print"/>
          <a:stretch>
            <a:fillRect/>
          </a:stretch>
        </p:blipFill>
        <p:spPr>
          <a:xfrm>
            <a:off x="3219531" y="242537"/>
            <a:ext cx="10070400" cy="5039997"/>
          </a:xfrm>
          <a:prstGeom prst="rect">
            <a:avLst/>
          </a:prstGeom>
          <a:noFill/>
          <a:ln w="9525" cap="flat" cmpd="sng">
            <a:noFill/>
            <a:prstDash val="solid"/>
            <a:miter/>
          </a:ln>
        </p:spPr>
      </p:pic>
      <p:sp>
        <p:nvSpPr>
          <p:cNvPr id="1222"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供各级领导干部讲形势、作报告，大中专院校和中学思想政治课教师讲授形势与政策课和时事课，参加公务员考试、遴选、公选以及关心国内外形势的读者使用。</a:t>
            </a:r>
          </a:p>
        </p:txBody>
      </p:sp>
      <p:pic>
        <p:nvPicPr>
          <p:cNvPr id="1223"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99744940"/>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3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3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35" name="组合"/>
          <p:cNvGrpSpPr>
            <a:grpSpLocks/>
          </p:cNvGrpSpPr>
          <p:nvPr/>
        </p:nvGrpSpPr>
        <p:grpSpPr>
          <a:xfrm>
            <a:off x="361955" y="-4761"/>
            <a:ext cx="2070099" cy="1585912"/>
            <a:chOff x="361955" y="-4761"/>
            <a:chExt cx="2070099" cy="1585912"/>
          </a:xfrm>
        </p:grpSpPr>
        <p:sp>
          <p:nvSpPr>
            <p:cNvPr id="123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3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3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3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3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39"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7"/>
                </a:lnTo>
                <a:lnTo>
                  <a:pt x="21600" y="21585"/>
                </a:lnTo>
                <a:close/>
              </a:path>
            </a:pathLst>
          </a:custGeom>
          <a:solidFill>
            <a:schemeClr val="tx2"/>
          </a:solidFill>
          <a:ln w="9525" cap="flat" cmpd="sng">
            <a:noFill/>
            <a:prstDash val="solid"/>
            <a:round/>
          </a:ln>
        </p:spPr>
      </p:sp>
      <p:sp>
        <p:nvSpPr>
          <p:cNvPr id="1240"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598"/>
                </a:moveTo>
                <a:lnTo>
                  <a:pt x="0" y="0"/>
                </a:lnTo>
                <a:lnTo>
                  <a:pt x="0" y="427"/>
                </a:lnTo>
                <a:lnTo>
                  <a:pt x="19499" y="21598"/>
                </a:lnTo>
                <a:lnTo>
                  <a:pt x="21600" y="21598"/>
                </a:lnTo>
                <a:close/>
              </a:path>
            </a:pathLst>
          </a:custGeom>
          <a:solidFill>
            <a:schemeClr val="accent1"/>
          </a:solidFill>
          <a:ln w="9525" cap="flat" cmpd="sng">
            <a:noFill/>
            <a:prstDash val="solid"/>
            <a:round/>
          </a:ln>
        </p:spPr>
      </p:sp>
      <p:sp>
        <p:nvSpPr>
          <p:cNvPr id="1241" name="曲线"/>
          <p:cNvSpPr>
            <a:spLocks/>
          </p:cNvSpPr>
          <p:nvPr/>
        </p:nvSpPr>
        <p:spPr>
          <a:xfrm>
            <a:off x="2419352" y="4703757"/>
            <a:ext cx="3928530" cy="2344739"/>
          </a:xfrm>
          <a:custGeom>
            <a:avLst/>
            <a:gdLst>
              <a:gd name="T1" fmla="*/ 0 w 21600"/>
              <a:gd name="T2" fmla="*/ 0 h 21600"/>
              <a:gd name="T3" fmla="*/ 21600 w 21600"/>
              <a:gd name="T4" fmla="*/ 21600 h 21600"/>
            </a:gdLst>
            <a:ahLst/>
            <a:cxnLst/>
            <a:rect l="T1" t="T2" r="T3" b="T4"/>
            <a:pathLst>
              <a:path w="21600" h="21600">
                <a:moveTo>
                  <a:pt x="15639" y="21553"/>
                </a:moveTo>
                <a:lnTo>
                  <a:pt x="0" y="1418"/>
                </a:lnTo>
                <a:lnTo>
                  <a:pt x="0" y="0"/>
                </a:lnTo>
                <a:lnTo>
                  <a:pt x="21599" y="21553"/>
                </a:lnTo>
                <a:lnTo>
                  <a:pt x="21504" y="21600"/>
                </a:lnTo>
                <a:lnTo>
                  <a:pt x="15639" y="21553"/>
                </a:lnTo>
                <a:close/>
              </a:path>
            </a:pathLst>
          </a:custGeom>
          <a:solidFill>
            <a:schemeClr val="accent2"/>
          </a:solidFill>
          <a:ln w="9525" cap="flat" cmpd="sng">
            <a:noFill/>
            <a:prstDash val="solid"/>
            <a:round/>
          </a:ln>
        </p:spPr>
      </p:sp>
      <p:sp>
        <p:nvSpPr>
          <p:cNvPr id="124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4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4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45"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1"/>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246"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24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248"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刊物以专题稿件为主，作者为中央和国家机关部委领导、省（区、市）党委政府负责同志和相关领域的权威专家，内容准确权威、系统实用，是党委中心组学习不可多得的材料。</a:t>
            </a:r>
          </a:p>
        </p:txBody>
      </p:sp>
      <p:sp>
        <p:nvSpPr>
          <p:cNvPr id="1249"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250"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631326279"/>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58"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59"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62" name="组合"/>
          <p:cNvGrpSpPr>
            <a:grpSpLocks/>
          </p:cNvGrpSpPr>
          <p:nvPr/>
        </p:nvGrpSpPr>
        <p:grpSpPr>
          <a:xfrm>
            <a:off x="361955" y="-4761"/>
            <a:ext cx="2070099" cy="1585912"/>
            <a:chOff x="361955" y="-4761"/>
            <a:chExt cx="2070099" cy="1585912"/>
          </a:xfrm>
        </p:grpSpPr>
        <p:sp>
          <p:nvSpPr>
            <p:cNvPr id="1260"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61"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63"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64"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65"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66"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67"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68"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69"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70"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71"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72"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73"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74"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275"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每学年两期，于每学期开学前出版。</a:t>
            </a:r>
          </a:p>
        </p:txBody>
      </p:sp>
      <p:sp>
        <p:nvSpPr>
          <p:cNvPr id="1276"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27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94381290"/>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85"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86"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89" name="组合"/>
          <p:cNvGrpSpPr>
            <a:grpSpLocks/>
          </p:cNvGrpSpPr>
          <p:nvPr/>
        </p:nvGrpSpPr>
        <p:grpSpPr>
          <a:xfrm>
            <a:off x="361955" y="-4761"/>
            <a:ext cx="2070099" cy="1585912"/>
            <a:chOff x="361955" y="-4761"/>
            <a:chExt cx="2070099" cy="1585912"/>
          </a:xfrm>
        </p:grpSpPr>
        <p:sp>
          <p:nvSpPr>
            <p:cNvPr id="1287"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88"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90"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91"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92"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93"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94"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95"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96"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97"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98"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99"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0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01" name="图片" descr="zhijiao.gif"/>
          <p:cNvPicPr>
            <a:picLocks noChangeAspect="1"/>
          </p:cNvPicPr>
          <p:nvPr/>
        </p:nvPicPr>
        <p:blipFill>
          <a:blip r:embed="rId5" cstate="print"/>
          <a:stretch>
            <a:fillRect/>
          </a:stretch>
        </p:blipFill>
        <p:spPr>
          <a:xfrm>
            <a:off x="3213122" y="234063"/>
            <a:ext cx="10072137" cy="5039997"/>
          </a:xfrm>
          <a:prstGeom prst="rect">
            <a:avLst/>
          </a:prstGeom>
          <a:noFill/>
          <a:ln w="9525" cap="flat" cmpd="sng">
            <a:noFill/>
            <a:prstDash val="solid"/>
            <a:miter/>
          </a:ln>
        </p:spPr>
      </p:pic>
      <p:sp>
        <p:nvSpPr>
          <p:cNvPr id="1302"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《时事（职教）》紧密结合中职院校德育课特点，解读政策、分析形势，帮助学生开拓眼界、提升素质，被誉为“填补时政教育空白的权威教材”。 </a:t>
            </a:r>
          </a:p>
        </p:txBody>
      </p:sp>
      <p:sp>
        <p:nvSpPr>
          <p:cNvPr id="1303"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04"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44184979"/>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1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1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16" name="组合"/>
          <p:cNvGrpSpPr>
            <a:grpSpLocks/>
          </p:cNvGrpSpPr>
          <p:nvPr/>
        </p:nvGrpSpPr>
        <p:grpSpPr>
          <a:xfrm>
            <a:off x="361955" y="-4761"/>
            <a:ext cx="2070099" cy="1585912"/>
            <a:chOff x="361955" y="-4761"/>
            <a:chExt cx="2070099" cy="1585912"/>
          </a:xfrm>
        </p:grpSpPr>
        <p:sp>
          <p:nvSpPr>
            <p:cNvPr id="131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1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1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31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31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2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2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2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2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2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2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2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2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28"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329"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《时事（高中）》是教育部基础教育司委托，中共中央宣传部时事报告杂志社编辑出版的面向高中生时事教育教学的权威刊物。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紧密配合高中思想政治课新课标要求，传递中央精神，针对经济社会发展中的热点难点问题，为高中生答疑解惑，是高考时事复习的好帮手。</a:t>
            </a:r>
          </a:p>
        </p:txBody>
      </p:sp>
      <p:sp>
        <p:nvSpPr>
          <p:cNvPr id="133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3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379288426"/>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43" name="组合"/>
          <p:cNvGrpSpPr>
            <a:grpSpLocks/>
          </p:cNvGrpSpPr>
          <p:nvPr/>
        </p:nvGrpSpPr>
        <p:grpSpPr>
          <a:xfrm>
            <a:off x="361955" y="-4761"/>
            <a:ext cx="2070099" cy="1585912"/>
            <a:chOff x="361955" y="-4761"/>
            <a:chExt cx="2070099" cy="1585912"/>
          </a:xfrm>
        </p:grpSpPr>
        <p:sp>
          <p:nvSpPr>
            <p:cNvPr id="13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55"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356"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时事（初中）》是教育部基础教育司委托，中共中央宣传部时事报告杂志社编辑出版的面向初中生时事教育教学的权威刊物。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《道德与法治》课“动态教材”。</a:t>
            </a:r>
          </a:p>
        </p:txBody>
      </p:sp>
      <p:sp>
        <p:nvSpPr>
          <p:cNvPr id="13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57013340"/>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6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6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70" name="组合"/>
          <p:cNvGrpSpPr>
            <a:grpSpLocks/>
          </p:cNvGrpSpPr>
          <p:nvPr/>
        </p:nvGrpSpPr>
        <p:grpSpPr>
          <a:xfrm>
            <a:off x="361955" y="-4761"/>
            <a:ext cx="2070099" cy="1585912"/>
            <a:chOff x="361955" y="-4761"/>
            <a:chExt cx="2070099" cy="1585912"/>
          </a:xfrm>
        </p:grpSpPr>
        <p:sp>
          <p:nvSpPr>
            <p:cNvPr id="136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6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7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7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7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7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7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7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7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7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7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8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8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82"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383"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38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8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492246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文本框"/>
          <p:cNvSpPr>
            <a:spLocks noGrp="1"/>
          </p:cNvSpPr>
          <p:nvPr>
            <p:ph type="title"/>
          </p:nvPr>
        </p:nvSpPr>
        <p:spPr>
          <a:xfrm>
            <a:off x="2509283" y="1363957"/>
            <a:ext cx="8197703"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rPr>
              <a:t>一</a:t>
            </a:r>
            <a:r>
              <a:rPr lang="zh-CN" altLang="en-US" b="1" dirty="0">
                <a:solidFill>
                  <a:srgbClr val="C00000"/>
                </a:solidFill>
                <a:effectLst>
                  <a:glow rad="228600">
                    <a:srgbClr val="FF9004">
                      <a:alpha val="40000"/>
                    </a:srgbClr>
                  </a:glow>
                </a:effectLst>
                <a:latin typeface="Calibri" pitchFamily="34" charset="0"/>
                <a:cs typeface="等线" charset="0"/>
              </a:rPr>
              <a:t>、深入学习领会习近平总书记关于国土绿化工作的重要指示精神</a:t>
            </a: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6246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97" name="组合"/>
          <p:cNvGrpSpPr>
            <a:grpSpLocks/>
          </p:cNvGrpSpPr>
          <p:nvPr/>
        </p:nvGrpSpPr>
        <p:grpSpPr>
          <a:xfrm>
            <a:off x="361955" y="-4761"/>
            <a:ext cx="2070099" cy="1585912"/>
            <a:chOff x="361955" y="-4761"/>
            <a:chExt cx="2070099" cy="1585912"/>
          </a:xfrm>
        </p:grpSpPr>
        <p:sp>
          <p:nvSpPr>
            <p:cNvPr id="13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4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4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4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4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4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4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4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4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4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40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41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41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352585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9C4B8268-9E0D-434B-A36B-B0200B70444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21FC5ADB-B4BD-4400-812D-2A16DB52BBE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充分肯定了国土绿化工作成效</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BF029D15-F2C2-4DF5-8FCF-134BA4F5C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833271"/>
            <a:ext cx="3041113" cy="2025382"/>
          </a:xfrm>
          <a:prstGeom prst="rect">
            <a:avLst/>
          </a:prstGeom>
        </p:spPr>
      </p:pic>
      <p:sp>
        <p:nvSpPr>
          <p:cNvPr id="6" name="矩形 5">
            <a:extLst>
              <a:ext uri="{FF2B5EF4-FFF2-40B4-BE49-F238E27FC236}">
                <a16:creationId xmlns:a16="http://schemas.microsoft.com/office/drawing/2014/main" id="{4F04D635-5720-4B93-9C03-523DA5CE78B9}"/>
              </a:ext>
            </a:extLst>
          </p:cNvPr>
          <p:cNvSpPr/>
          <p:nvPr/>
        </p:nvSpPr>
        <p:spPr>
          <a:xfrm>
            <a:off x="1364805" y="3882453"/>
            <a:ext cx="3118734"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全国每年完成营造林</a:t>
            </a:r>
            <a:r>
              <a:rPr lang="en-US" altLang="zh-CN" sz="1600" b="1" dirty="0">
                <a:ln/>
                <a:solidFill>
                  <a:schemeClr val="accent4"/>
                </a:solidFill>
              </a:rPr>
              <a:t>1</a:t>
            </a:r>
            <a:r>
              <a:rPr lang="zh-CN" altLang="en-US" sz="1600" b="1" dirty="0">
                <a:ln/>
                <a:solidFill>
                  <a:schemeClr val="accent4"/>
                </a:solidFill>
              </a:rPr>
              <a:t>亿多亩</a:t>
            </a:r>
            <a:endParaRPr lang="zh-CN" altLang="en-US" sz="1600" b="1" cap="none" spc="0" dirty="0">
              <a:ln/>
              <a:solidFill>
                <a:schemeClr val="accent4"/>
              </a:solidFill>
              <a:effectLst/>
            </a:endParaRPr>
          </a:p>
        </p:txBody>
      </p:sp>
      <p:pic>
        <p:nvPicPr>
          <p:cNvPr id="8" name="图片 7">
            <a:extLst>
              <a:ext uri="{FF2B5EF4-FFF2-40B4-BE49-F238E27FC236}">
                <a16:creationId xmlns:a16="http://schemas.microsoft.com/office/drawing/2014/main" id="{C672644C-8CE4-4085-A459-1E6861A6F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4271624"/>
            <a:ext cx="3041113" cy="2027409"/>
          </a:xfrm>
          <a:prstGeom prst="rect">
            <a:avLst/>
          </a:prstGeom>
        </p:spPr>
      </p:pic>
      <p:sp>
        <p:nvSpPr>
          <p:cNvPr id="9" name="矩形 8">
            <a:extLst>
              <a:ext uri="{FF2B5EF4-FFF2-40B4-BE49-F238E27FC236}">
                <a16:creationId xmlns:a16="http://schemas.microsoft.com/office/drawing/2014/main" id="{049E70FB-90ED-4B54-A341-E331761D26E4}"/>
              </a:ext>
            </a:extLst>
          </p:cNvPr>
          <p:cNvSpPr/>
          <p:nvPr/>
        </p:nvSpPr>
        <p:spPr>
          <a:xfrm>
            <a:off x="1351845" y="6349650"/>
            <a:ext cx="3118734"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全国每年抚育森林</a:t>
            </a:r>
            <a:r>
              <a:rPr lang="en-US" altLang="zh-CN" sz="1600" b="1" dirty="0">
                <a:ln/>
                <a:solidFill>
                  <a:schemeClr val="accent4"/>
                </a:solidFill>
              </a:rPr>
              <a:t>1.2</a:t>
            </a:r>
            <a:r>
              <a:rPr lang="zh-CN" altLang="en-US" sz="1600" b="1" dirty="0">
                <a:ln/>
                <a:solidFill>
                  <a:schemeClr val="accent4"/>
                </a:solidFill>
              </a:rPr>
              <a:t>亿多亩</a:t>
            </a:r>
            <a:endParaRPr lang="zh-CN" altLang="en-US" sz="1600" b="1" cap="none" spc="0" dirty="0">
              <a:ln/>
              <a:solidFill>
                <a:schemeClr val="accent4"/>
              </a:solidFill>
              <a:effectLst/>
            </a:endParaRPr>
          </a:p>
        </p:txBody>
      </p:sp>
      <p:pic>
        <p:nvPicPr>
          <p:cNvPr id="11" name="图片 10">
            <a:extLst>
              <a:ext uri="{FF2B5EF4-FFF2-40B4-BE49-F238E27FC236}">
                <a16:creationId xmlns:a16="http://schemas.microsoft.com/office/drawing/2014/main" id="{9039FE7D-E69E-4BF7-93C5-5F3B20756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539" y="1838126"/>
            <a:ext cx="3041113" cy="2029252"/>
          </a:xfrm>
          <a:prstGeom prst="rect">
            <a:avLst/>
          </a:prstGeom>
        </p:spPr>
      </p:pic>
      <p:sp>
        <p:nvSpPr>
          <p:cNvPr id="12" name="矩形 11">
            <a:extLst>
              <a:ext uri="{FF2B5EF4-FFF2-40B4-BE49-F238E27FC236}">
                <a16:creationId xmlns:a16="http://schemas.microsoft.com/office/drawing/2014/main" id="{9C7FBF56-791F-4484-9CFE-AB271EDF56E4}"/>
              </a:ext>
            </a:extLst>
          </p:cNvPr>
          <p:cNvSpPr/>
          <p:nvPr/>
        </p:nvSpPr>
        <p:spPr>
          <a:xfrm>
            <a:off x="4439770" y="3903677"/>
            <a:ext cx="3264122"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600" b="1" dirty="0">
                <a:ln/>
                <a:solidFill>
                  <a:schemeClr val="accent4"/>
                </a:solidFill>
              </a:rPr>
              <a:t>全国每年治理沙化土地</a:t>
            </a:r>
            <a:r>
              <a:rPr lang="en-US" altLang="zh-CN" sz="1600" b="1" dirty="0">
                <a:ln/>
                <a:solidFill>
                  <a:schemeClr val="accent4"/>
                </a:solidFill>
              </a:rPr>
              <a:t>5000</a:t>
            </a:r>
            <a:r>
              <a:rPr lang="zh-CN" altLang="en-US" sz="1600" b="1" dirty="0">
                <a:ln/>
                <a:solidFill>
                  <a:schemeClr val="accent4"/>
                </a:solidFill>
              </a:rPr>
              <a:t>多万亩</a:t>
            </a:r>
            <a:endParaRPr lang="zh-CN" altLang="en-US" sz="1600" b="1" cap="none" spc="0" dirty="0">
              <a:ln/>
              <a:solidFill>
                <a:schemeClr val="accent4"/>
              </a:solidFill>
              <a:effectLst/>
            </a:endParaRPr>
          </a:p>
        </p:txBody>
      </p:sp>
      <p:pic>
        <p:nvPicPr>
          <p:cNvPr id="14" name="图片 13">
            <a:extLst>
              <a:ext uri="{FF2B5EF4-FFF2-40B4-BE49-F238E27FC236}">
                <a16:creationId xmlns:a16="http://schemas.microsoft.com/office/drawing/2014/main" id="{A7B6279A-243C-4B27-8AD6-97E68FDE0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077" y="4292848"/>
            <a:ext cx="3118734" cy="2179598"/>
          </a:xfrm>
          <a:prstGeom prst="rect">
            <a:avLst/>
          </a:prstGeom>
        </p:spPr>
      </p:pic>
      <p:pic>
        <p:nvPicPr>
          <p:cNvPr id="16" name="图片 15">
            <a:extLst>
              <a:ext uri="{FF2B5EF4-FFF2-40B4-BE49-F238E27FC236}">
                <a16:creationId xmlns:a16="http://schemas.microsoft.com/office/drawing/2014/main" id="{F6E15F57-1426-4402-A4AB-F907274344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7331" y="1833270"/>
            <a:ext cx="4054422" cy="1171935"/>
          </a:xfrm>
          <a:prstGeom prst="rect">
            <a:avLst/>
          </a:prstGeom>
        </p:spPr>
      </p:pic>
      <p:sp>
        <p:nvSpPr>
          <p:cNvPr id="17" name="矩形 16">
            <a:extLst>
              <a:ext uri="{FF2B5EF4-FFF2-40B4-BE49-F238E27FC236}">
                <a16:creationId xmlns:a16="http://schemas.microsoft.com/office/drawing/2014/main" id="{C5FD56D5-CDC3-4992-A13D-7FA903DCAAFA}"/>
              </a:ext>
            </a:extLst>
          </p:cNvPr>
          <p:cNvSpPr/>
          <p:nvPr/>
        </p:nvSpPr>
        <p:spPr>
          <a:xfrm>
            <a:off x="7955765" y="3184366"/>
            <a:ext cx="3337553" cy="3288080"/>
          </a:xfrm>
          <a:prstGeom prst="rect">
            <a:avLst/>
          </a:prstGeom>
          <a:noFill/>
        </p:spPr>
        <p:txBody>
          <a:bodyPr wrap="square" lIns="91440" tIns="45720" rIns="91440" bIns="45720">
            <a:spAutoFit/>
          </a:bodyPr>
          <a:lstStyle/>
          <a:p>
            <a:pPr>
              <a:lnSpc>
                <a:spcPts val="3600"/>
              </a:lnSpc>
            </a:pPr>
            <a:r>
              <a:rPr lang="zh-CN" altLang="en-US" dirty="0">
                <a:ln w="22225">
                  <a:solidFill>
                    <a:schemeClr val="accent2"/>
                  </a:solidFill>
                  <a:prstDash val="solid"/>
                </a:ln>
                <a:solidFill>
                  <a:schemeClr val="accent2">
                    <a:lumMod val="40000"/>
                    <a:lumOff val="60000"/>
                  </a:schemeClr>
                </a:solidFill>
                <a:effectLst>
                  <a:outerShdw blurRad="38100" dist="25400" dir="5400000" algn="ctr" rotWithShape="0">
                    <a:srgbClr val="6E747A">
                      <a:alpha val="43000"/>
                    </a:srgbClr>
                  </a:outerShdw>
                </a:effectLst>
              </a:rPr>
              <a:t>      </a:t>
            </a:r>
            <a:r>
              <a:rPr lang="zh-CN" altLang="en-US" dirty="0">
                <a:ln w="0"/>
                <a:solidFill>
                  <a:schemeClr val="accent1"/>
                </a:solidFill>
                <a:effectLst>
                  <a:outerShdw blurRad="38100" dist="25400" dir="5400000" algn="ctr" rotWithShape="0">
                    <a:srgbClr val="6E747A">
                      <a:alpha val="43000"/>
                    </a:srgbClr>
                  </a:outerShdw>
                </a:effectLst>
              </a:rPr>
              <a:t>新中国植树节设立</a:t>
            </a:r>
            <a:r>
              <a:rPr lang="en-US" altLang="zh-CN" dirty="0">
                <a:ln w="0"/>
                <a:solidFill>
                  <a:schemeClr val="accent1"/>
                </a:solidFill>
                <a:effectLst>
                  <a:outerShdw blurRad="38100" dist="25400" dir="5400000" algn="ctr" rotWithShape="0">
                    <a:srgbClr val="6E747A">
                      <a:alpha val="43000"/>
                    </a:srgbClr>
                  </a:outerShdw>
                </a:effectLst>
              </a:rPr>
              <a:t>40</a:t>
            </a:r>
            <a:r>
              <a:rPr lang="zh-CN" altLang="en-US" dirty="0">
                <a:ln w="0"/>
                <a:solidFill>
                  <a:schemeClr val="accent1"/>
                </a:solidFill>
                <a:effectLst>
                  <a:outerShdw blurRad="38100" dist="25400" dir="5400000" algn="ctr" rotWithShape="0">
                    <a:srgbClr val="6E747A">
                      <a:alpha val="43000"/>
                    </a:srgbClr>
                  </a:outerShdw>
                </a:effectLst>
              </a:rPr>
              <a:t>年来，我国森林面积、森林蓄积分别增长一倍左右，人工林面积居全球第一，我国对全球植被增量的贡献比例居世界首位</a:t>
            </a:r>
            <a:endParaRPr lang="zh-CN" altLang="en-US"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151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75FFE9F-82A0-4A55-B216-978EA844243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5176E38D-C1C5-46FE-AB6F-81172E96B8A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进一步强调了加快推进国土绿化的重要性</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6" name="图表 5">
            <a:extLst>
              <a:ext uri="{FF2B5EF4-FFF2-40B4-BE49-F238E27FC236}">
                <a16:creationId xmlns:a16="http://schemas.microsoft.com/office/drawing/2014/main" id="{78236834-8B5D-4C28-AD77-9D72E1128ADB}"/>
              </a:ext>
            </a:extLst>
          </p:cNvPr>
          <p:cNvGraphicFramePr/>
          <p:nvPr>
            <p:extLst>
              <p:ext uri="{D42A27DB-BD31-4B8C-83A1-F6EECF244321}">
                <p14:modId xmlns:p14="http://schemas.microsoft.com/office/powerpoint/2010/main" val="2489267630"/>
              </p:ext>
            </p:extLst>
          </p:nvPr>
        </p:nvGraphicFramePr>
        <p:xfrm>
          <a:off x="1254636" y="1907322"/>
          <a:ext cx="2032974" cy="37894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a:extLst>
              <a:ext uri="{FF2B5EF4-FFF2-40B4-BE49-F238E27FC236}">
                <a16:creationId xmlns:a16="http://schemas.microsoft.com/office/drawing/2014/main" id="{837F2B1C-EDAE-453D-9808-5411B6B6999C}"/>
              </a:ext>
            </a:extLst>
          </p:cNvPr>
          <p:cNvGraphicFramePr/>
          <p:nvPr>
            <p:extLst>
              <p:ext uri="{D42A27DB-BD31-4B8C-83A1-F6EECF244321}">
                <p14:modId xmlns:p14="http://schemas.microsoft.com/office/powerpoint/2010/main" val="2108029951"/>
              </p:ext>
            </p:extLst>
          </p:nvPr>
        </p:nvGraphicFramePr>
        <p:xfrm>
          <a:off x="3503640" y="1907322"/>
          <a:ext cx="2032974" cy="3789483"/>
        </p:xfrm>
        <a:graphic>
          <a:graphicData uri="http://schemas.openxmlformats.org/drawingml/2006/chart">
            <c:chart xmlns:c="http://schemas.openxmlformats.org/drawingml/2006/chart" xmlns:r="http://schemas.openxmlformats.org/officeDocument/2006/relationships" r:id="rId3"/>
          </a:graphicData>
        </a:graphic>
      </p:graphicFrame>
      <p:pic>
        <p:nvPicPr>
          <p:cNvPr id="9" name="图片 8">
            <a:extLst>
              <a:ext uri="{FF2B5EF4-FFF2-40B4-BE49-F238E27FC236}">
                <a16:creationId xmlns:a16="http://schemas.microsoft.com/office/drawing/2014/main" id="{B877C055-4790-4078-8AEA-A751DBD1E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644" y="1907322"/>
            <a:ext cx="2520350" cy="1890263"/>
          </a:xfrm>
          <a:prstGeom prst="rect">
            <a:avLst/>
          </a:prstGeom>
        </p:spPr>
      </p:pic>
      <p:sp>
        <p:nvSpPr>
          <p:cNvPr id="10" name="矩形 9">
            <a:extLst>
              <a:ext uri="{FF2B5EF4-FFF2-40B4-BE49-F238E27FC236}">
                <a16:creationId xmlns:a16="http://schemas.microsoft.com/office/drawing/2014/main" id="{2738EAA0-6B44-4890-B45C-800784586B12}"/>
              </a:ext>
            </a:extLst>
          </p:cNvPr>
          <p:cNvSpPr/>
          <p:nvPr/>
        </p:nvSpPr>
        <p:spPr>
          <a:xfrm>
            <a:off x="5752644" y="3851217"/>
            <a:ext cx="252035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1200" b="1" dirty="0">
                <a:ln/>
                <a:solidFill>
                  <a:schemeClr val="accent4"/>
                </a:solidFill>
              </a:rPr>
              <a:t>90%</a:t>
            </a:r>
            <a:r>
              <a:rPr lang="zh-CN" altLang="en-US" sz="1200" b="1" dirty="0">
                <a:ln/>
                <a:solidFill>
                  <a:schemeClr val="accent4"/>
                </a:solidFill>
              </a:rPr>
              <a:t>的草原已经退化，高于全球</a:t>
            </a:r>
            <a:r>
              <a:rPr lang="en-US" altLang="zh-CN" sz="1200" b="1" dirty="0">
                <a:ln/>
                <a:solidFill>
                  <a:schemeClr val="accent4"/>
                </a:solidFill>
              </a:rPr>
              <a:t>30%</a:t>
            </a:r>
            <a:r>
              <a:rPr lang="zh-CN" altLang="en-US" sz="1200" b="1" dirty="0">
                <a:ln/>
                <a:solidFill>
                  <a:schemeClr val="accent4"/>
                </a:solidFill>
              </a:rPr>
              <a:t>的平均水平</a:t>
            </a:r>
            <a:endParaRPr lang="zh-CN" altLang="en-US" sz="1200" b="1" cap="none" spc="0" dirty="0">
              <a:ln/>
              <a:solidFill>
                <a:schemeClr val="accent4"/>
              </a:solidFill>
              <a:effectLst/>
            </a:endParaRPr>
          </a:p>
        </p:txBody>
      </p:sp>
      <p:graphicFrame>
        <p:nvGraphicFramePr>
          <p:cNvPr id="13" name="图表 12">
            <a:extLst>
              <a:ext uri="{FF2B5EF4-FFF2-40B4-BE49-F238E27FC236}">
                <a16:creationId xmlns:a16="http://schemas.microsoft.com/office/drawing/2014/main" id="{5C183669-1BC7-4E92-8F87-0FF4403F0AE9}"/>
              </a:ext>
            </a:extLst>
          </p:cNvPr>
          <p:cNvGraphicFramePr/>
          <p:nvPr>
            <p:extLst>
              <p:ext uri="{D42A27DB-BD31-4B8C-83A1-F6EECF244321}">
                <p14:modId xmlns:p14="http://schemas.microsoft.com/office/powerpoint/2010/main" val="2396548763"/>
              </p:ext>
            </p:extLst>
          </p:nvPr>
        </p:nvGraphicFramePr>
        <p:xfrm>
          <a:off x="7824240" y="1738045"/>
          <a:ext cx="3583806" cy="2481116"/>
        </p:xfrm>
        <a:graphic>
          <a:graphicData uri="http://schemas.openxmlformats.org/drawingml/2006/chart">
            <c:chart xmlns:c="http://schemas.openxmlformats.org/drawingml/2006/chart" xmlns:r="http://schemas.openxmlformats.org/officeDocument/2006/relationships" r:id="rId5"/>
          </a:graphicData>
        </a:graphic>
      </p:graphicFrame>
      <p:sp>
        <p:nvSpPr>
          <p:cNvPr id="14" name="矩形 13">
            <a:extLst>
              <a:ext uri="{FF2B5EF4-FFF2-40B4-BE49-F238E27FC236}">
                <a16:creationId xmlns:a16="http://schemas.microsoft.com/office/drawing/2014/main" id="{44A9C119-8AC0-47D6-9057-F2C98832B8DA}"/>
              </a:ext>
            </a:extLst>
          </p:cNvPr>
          <p:cNvSpPr/>
          <p:nvPr/>
        </p:nvSpPr>
        <p:spPr>
          <a:xfrm>
            <a:off x="5536614" y="4529203"/>
            <a:ext cx="5344251" cy="1200329"/>
          </a:xfrm>
          <a:prstGeom prst="rect">
            <a:avLst/>
          </a:prstGeom>
          <a:noFill/>
        </p:spPr>
        <p:txBody>
          <a:bodyPr wrap="square" lIns="91440" tIns="45720" rIns="91440" bIns="45720">
            <a:spAutoFit/>
          </a:bodyPr>
          <a:lstStyle/>
          <a:p>
            <a:pPr algn="ctr"/>
            <a:r>
              <a:rPr lang="zh-CN" altLang="en-US" dirty="0">
                <a:ln w="0"/>
                <a:solidFill>
                  <a:schemeClr val="accent1"/>
                </a:solidFill>
                <a:effectLst>
                  <a:outerShdw blurRad="38100" dist="25400" dir="5400000" algn="ctr" rotWithShape="0">
                    <a:srgbClr val="6E747A">
                      <a:alpha val="43000"/>
                    </a:srgbClr>
                  </a:outerShdw>
                </a:effectLst>
              </a:rPr>
              <a:t>    我国生态欠账依然很大，缺林少绿、生态脆弱仍是一个需要下大气力解决的问题，要着力推进国土绿化</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087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Graphic spid="7" grpId="0">
        <p:bldAsOne/>
      </p:bldGraphic>
      <p:bldGraphic spid="13" grpId="0">
        <p:bldAsOne/>
      </p:bldGraphic>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44C26B90-1F61-4C33-B3FA-00C59223EBA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8FCAE763-0ECB-4260-BCEE-0E4941186B6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深入阐释了新时代国土绿化工作理念</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BDD6CDEC-77D3-44AE-8E18-0AD7AA2644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37" y="1988800"/>
            <a:ext cx="5774549" cy="4032560"/>
          </a:xfrm>
          <a:prstGeom prst="rect">
            <a:avLst/>
          </a:prstGeom>
        </p:spPr>
      </p:pic>
      <p:pic>
        <p:nvPicPr>
          <p:cNvPr id="7" name="图片 6">
            <a:extLst>
              <a:ext uri="{FF2B5EF4-FFF2-40B4-BE49-F238E27FC236}">
                <a16:creationId xmlns:a16="http://schemas.microsoft.com/office/drawing/2014/main" id="{2732AA79-4F18-427D-BEAF-6BDE01240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70" y="1988800"/>
            <a:ext cx="4234423" cy="2346577"/>
          </a:xfrm>
          <a:prstGeom prst="rect">
            <a:avLst/>
          </a:prstGeom>
        </p:spPr>
      </p:pic>
      <p:sp>
        <p:nvSpPr>
          <p:cNvPr id="8" name="矩形 7">
            <a:extLst>
              <a:ext uri="{FF2B5EF4-FFF2-40B4-BE49-F238E27FC236}">
                <a16:creationId xmlns:a16="http://schemas.microsoft.com/office/drawing/2014/main" id="{15CC0549-B915-4321-99FE-C0B549EDABFA}"/>
              </a:ext>
            </a:extLst>
          </p:cNvPr>
          <p:cNvSpPr/>
          <p:nvPr/>
        </p:nvSpPr>
        <p:spPr>
          <a:xfrm>
            <a:off x="7169066" y="4437140"/>
            <a:ext cx="4536630" cy="1745606"/>
          </a:xfrm>
          <a:prstGeom prst="rect">
            <a:avLst/>
          </a:prstGeom>
          <a:noFill/>
        </p:spPr>
        <p:txBody>
          <a:bodyPr wrap="square" lIns="91440" tIns="45720" rIns="91440" bIns="45720">
            <a:spAutoFit/>
          </a:bodyPr>
          <a:lstStyle/>
          <a:p>
            <a:pPr>
              <a:lnSpc>
                <a:spcPts val="3300"/>
              </a:lnSpc>
            </a:pPr>
            <a:r>
              <a:rPr lang="zh-CN" altLang="en-US" sz="2000" dirty="0">
                <a:ln w="0"/>
                <a:solidFill>
                  <a:schemeClr val="accent1"/>
                </a:solidFill>
                <a:effectLst>
                  <a:outerShdw blurRad="38100" dist="25400" dir="5400000" algn="ctr" rotWithShape="0">
                    <a:srgbClr val="6E747A">
                      <a:alpha val="43000"/>
                    </a:srgbClr>
                  </a:outerShdw>
                </a:effectLst>
              </a:rPr>
              <a:t>        要践行绿水青山就是金山银山的理念，推动国土绿化高质量发展，统筹山水林田湖草系统治理，因地制宜深入推进大规模国土绿化行动</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899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398B47F-1CCB-4DCA-B842-C23FCF069F6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13247873-60A0-4A73-B920-C158A31BDF7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丰富完善了国土绿化工作内涵</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D8E87FEC-8930-4874-8A52-D8F28BDC7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988801"/>
            <a:ext cx="4458771" cy="3960550"/>
          </a:xfrm>
          <a:prstGeom prst="rect">
            <a:avLst/>
          </a:prstGeom>
        </p:spPr>
      </p:pic>
      <p:pic>
        <p:nvPicPr>
          <p:cNvPr id="7" name="图片 6">
            <a:extLst>
              <a:ext uri="{FF2B5EF4-FFF2-40B4-BE49-F238E27FC236}">
                <a16:creationId xmlns:a16="http://schemas.microsoft.com/office/drawing/2014/main" id="{2281A9EF-4671-4432-AF12-99AE7501B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858" y="1988801"/>
            <a:ext cx="2803929" cy="3960550"/>
          </a:xfrm>
          <a:prstGeom prst="rect">
            <a:avLst/>
          </a:prstGeom>
        </p:spPr>
      </p:pic>
      <p:pic>
        <p:nvPicPr>
          <p:cNvPr id="9" name="图片 8">
            <a:extLst>
              <a:ext uri="{FF2B5EF4-FFF2-40B4-BE49-F238E27FC236}">
                <a16:creationId xmlns:a16="http://schemas.microsoft.com/office/drawing/2014/main" id="{41C8E473-E7D9-4B06-8255-72BB892942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488" y="1988801"/>
            <a:ext cx="2803929" cy="1246218"/>
          </a:xfrm>
          <a:prstGeom prst="rect">
            <a:avLst/>
          </a:prstGeom>
        </p:spPr>
      </p:pic>
      <p:sp>
        <p:nvSpPr>
          <p:cNvPr id="10" name="矩形 9">
            <a:extLst>
              <a:ext uri="{FF2B5EF4-FFF2-40B4-BE49-F238E27FC236}">
                <a16:creationId xmlns:a16="http://schemas.microsoft.com/office/drawing/2014/main" id="{75AEE59C-3214-4A60-A8CB-982A33741743}"/>
              </a:ext>
            </a:extLst>
          </p:cNvPr>
          <p:cNvSpPr/>
          <p:nvPr/>
        </p:nvSpPr>
        <p:spPr>
          <a:xfrm>
            <a:off x="8533501" y="3364028"/>
            <a:ext cx="3240450" cy="2585323"/>
          </a:xfrm>
          <a:prstGeom prst="rect">
            <a:avLst/>
          </a:prstGeom>
          <a:noFill/>
        </p:spPr>
        <p:txBody>
          <a:bodyPr wrap="square" lIns="91440" tIns="45720" rIns="91440" bIns="45720">
            <a:spAutoFit/>
          </a:bodyPr>
          <a:lstStyle/>
          <a:p>
            <a:pPr>
              <a:lnSpc>
                <a:spcPts val="3300"/>
              </a:lnSpc>
            </a:pPr>
            <a:r>
              <a:rPr lang="zh-CN" altLang="en-US" sz="1800" dirty="0">
                <a:ln w="0"/>
                <a:solidFill>
                  <a:schemeClr val="accent1"/>
                </a:solidFill>
                <a:effectLst>
                  <a:outerShdw blurRad="38100" dist="25400" dir="5400000" algn="ctr" rotWithShape="0">
                    <a:srgbClr val="6E747A">
                      <a:alpha val="43000"/>
                    </a:srgbClr>
                  </a:outerShdw>
                </a:effectLst>
              </a:rPr>
              <a:t>    要持续推进森林城市、森林乡村建设，着力改善人居环境，做到四季常绿、季季有花，发展绿色经济，加强森林管护，推动国土绿化不断取得实实在在的成效</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273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7AFCFAB-C3D4-41B1-848E-D36DB97C5957}"/>
              </a:ext>
            </a:extLst>
          </p:cNvPr>
          <p:cNvSpPr>
            <a:spLocks noGrp="1"/>
          </p:cNvSpPr>
          <p:nvPr>
            <p:ph type="ctrTitle"/>
          </p:nvPr>
        </p:nvSpPr>
        <p:spPr>
          <a:xfrm>
            <a:off x="1127310" y="2204830"/>
            <a:ext cx="10363200" cy="1470025"/>
          </a:xfrm>
        </p:spPr>
        <p:txBody>
          <a:bodyPr/>
          <a:lstStyle/>
          <a:p>
            <a:pPr algn="ctr">
              <a:lnSpc>
                <a:spcPts val="4600"/>
              </a:lnSpc>
            </a:pPr>
            <a:r>
              <a:rPr lang="zh-CN" altLang="en-US" b="1" dirty="0">
                <a:solidFill>
                  <a:srgbClr val="C00000"/>
                </a:solidFill>
                <a:effectLst>
                  <a:glow rad="228600">
                    <a:srgbClr val="FF9004">
                      <a:alpha val="40000"/>
                    </a:srgbClr>
                  </a:glow>
                </a:effectLst>
                <a:latin typeface="Calibri" pitchFamily="34" charset="0"/>
                <a:cs typeface="等线" charset="0"/>
              </a:rPr>
              <a:t>二、</a:t>
            </a:r>
            <a:r>
              <a:rPr lang="en-US" altLang="zh-CN" b="1" dirty="0">
                <a:solidFill>
                  <a:srgbClr val="C00000"/>
                </a:solidFill>
                <a:effectLst>
                  <a:glow rad="228600">
                    <a:srgbClr val="FF9004">
                      <a:alpha val="40000"/>
                    </a:srgbClr>
                  </a:glow>
                </a:effectLst>
                <a:latin typeface="Calibri" pitchFamily="34" charset="0"/>
                <a:cs typeface="等线" charset="0"/>
              </a:rPr>
              <a:t>2018</a:t>
            </a:r>
            <a:r>
              <a:rPr lang="zh-CN" altLang="en-US" b="1" dirty="0">
                <a:solidFill>
                  <a:srgbClr val="C00000"/>
                </a:solidFill>
                <a:effectLst>
                  <a:glow rad="228600">
                    <a:srgbClr val="FF9004">
                      <a:alpha val="40000"/>
                    </a:srgbClr>
                  </a:glow>
                </a:effectLst>
                <a:latin typeface="Calibri" pitchFamily="34" charset="0"/>
                <a:cs typeface="等线" charset="0"/>
              </a:rPr>
              <a:t>年国土绿化工作取得了明显成效</a:t>
            </a:r>
            <a:endParaRPr lang="zh-CN" altLang="en-US" dirty="0"/>
          </a:p>
        </p:txBody>
      </p:sp>
    </p:spTree>
    <p:extLst>
      <p:ext uri="{BB962C8B-B14F-4D97-AF65-F5344CB8AC3E}">
        <p14:creationId xmlns:p14="http://schemas.microsoft.com/office/powerpoint/2010/main" val="20721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5.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1768</Words>
  <Application>Microsoft Office PowerPoint</Application>
  <PresentationFormat>宽屏</PresentationFormat>
  <Paragraphs>357</Paragraphs>
  <Slides>40</Slides>
  <Notes>12</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40</vt:i4>
      </vt:variant>
    </vt:vector>
  </HeadingPairs>
  <TitlesOfParts>
    <vt:vector size="53" baseType="lpstr">
      <vt:lpstr>等线</vt:lpstr>
      <vt:lpstr>等线 Light</vt:lpstr>
      <vt:lpstr>黑体</vt:lpstr>
      <vt:lpstr>华文楷体</vt:lpstr>
      <vt:lpstr>微软雅黑</vt:lpstr>
      <vt:lpstr>Arial</vt:lpstr>
      <vt:lpstr>Calibri</vt:lpstr>
      <vt:lpstr>Century Gothic</vt:lpstr>
      <vt:lpstr>Wingdings 2</vt:lpstr>
      <vt:lpstr>A000120141119A01PPBG</vt:lpstr>
      <vt:lpstr>A000120141119A01PPBG</vt:lpstr>
      <vt:lpstr>A000120141119A01PPBG</vt:lpstr>
      <vt:lpstr>A000120141119A01PPBG</vt:lpstr>
      <vt:lpstr>PowerPoint 演示文稿</vt:lpstr>
      <vt:lpstr>PowerPoint 演示文稿</vt:lpstr>
      <vt:lpstr>PowerPoint 演示文稿</vt:lpstr>
      <vt:lpstr>一、深入学习领会习近平总书记关于国土绿化工作的重要指示精神</vt:lpstr>
      <vt:lpstr>PowerPoint 演示文稿</vt:lpstr>
      <vt:lpstr>PowerPoint 演示文稿</vt:lpstr>
      <vt:lpstr>PowerPoint 演示文稿</vt:lpstr>
      <vt:lpstr>PowerPoint 演示文稿</vt:lpstr>
      <vt:lpstr>二、2018年国土绿化工作取得了明显成效</vt:lpstr>
      <vt:lpstr>PowerPoint 演示文稿</vt:lpstr>
      <vt:lpstr>PowerPoint 演示文稿</vt:lpstr>
      <vt:lpstr>PowerPoint 演示文稿</vt:lpstr>
      <vt:lpstr>PowerPoint 演示文稿</vt:lpstr>
      <vt:lpstr>PowerPoint 演示文稿</vt:lpstr>
      <vt:lpstr>PowerPoint 演示文稿</vt:lpstr>
      <vt:lpstr>三、科学谋划新时代国土绿化事业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四、扎实做好2019年国土绿化重点工作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zhai jian</cp:lastModifiedBy>
  <cp:revision>1063</cp:revision>
  <dcterms:created xsi:type="dcterms:W3CDTF">2016-05-11T13:49:14Z</dcterms:created>
  <dcterms:modified xsi:type="dcterms:W3CDTF">2019-07-01T06:52:37Z</dcterms:modified>
</cp:coreProperties>
</file>