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jpg" ContentType="image/jpeg"/>
  <Override PartName="/ppt/media/image5.jpg" ContentType="image/jpeg"/>
  <Override PartName="/ppt/media/image6.jpg" ContentType="image/jpeg"/>
  <Override PartName="/ppt/media/image7.jpg" ContentType="image/jpeg"/>
  <Override PartName="/ppt/media/image8.jpg" ContentType="image/jpeg"/>
  <Override PartName="/ppt/media/image9.jpg" ContentType="image/jpeg"/>
  <Override PartName="/ppt/media/image10.jpg" ContentType="image/jpeg"/>
  <Override PartName="/ppt/media/image11.jpg" ContentType="image/jpeg"/>
  <Override PartName="/ppt/media/image12.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4.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6.jpg" ContentType="image/jpeg"/>
  <Override PartName="/ppt/media/image17.jpg" ContentType="image/jpeg"/>
  <Override PartName="/ppt/media/image18.jpg" ContentType="image/jpeg"/>
  <Override PartName="/ppt/media/image19.jpg" ContentType="image/jpeg"/>
  <Override PartName="/ppt/media/image20.jpg" ContentType="image/jpeg"/>
  <Override PartName="/ppt/media/image21.jpg" ContentType="image/jpeg"/>
  <Override PartName="/ppt/media/image22.jpg" ContentType="image/jpeg"/>
  <Override PartName="/ppt/media/image23.jpg" ContentType="image/jpeg"/>
  <Override PartName="/ppt/media/image24.jpg" ContentType="image/jpeg"/>
  <Override PartName="/ppt/media/image25.jpg" ContentType="image/jpeg"/>
  <Override PartName="/ppt/media/image26.jpg" ContentType="image/jpeg"/>
  <Override PartName="/ppt/media/image27.jpg" ContentType="image/jpeg"/>
  <Override PartName="/ppt/media/image28.jpg" ContentType="image/jpeg"/>
  <Override PartName="/ppt/media/image29.jpg" ContentType="image/jpeg"/>
  <Override PartName="/ppt/media/image30.jpg" ContentType="image/jpeg"/>
  <Override PartName="/ppt/media/image31.jpg" ContentType="image/jpeg"/>
  <Override PartName="/ppt/media/image32.jpg" ContentType="image/jpeg"/>
  <Override PartName="/ppt/media/image33.jpg" ContentType="image/jpeg"/>
  <Override PartName="/ppt/media/image34.jpg" ContentType="image/jpeg"/>
  <Override PartName="/ppt/media/image35.jpg" ContentType="image/jpeg"/>
  <Override PartName="/ppt/media/image36.jpg" ContentType="image/jpeg"/>
  <Override PartName="/ppt/media/image38.jpg" ContentType="image/jpeg"/>
  <Override PartName="/ppt/media/image39.jpg" ContentType="image/jpeg"/>
  <Override PartName="/ppt/media/image40.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35" r:id="rId1"/>
    <p:sldMasterId id="2147483947" r:id="rId2"/>
    <p:sldMasterId id="2147483959" r:id="rId3"/>
  </p:sldMasterIdLst>
  <p:notesMasterIdLst>
    <p:notesMasterId r:id="rId40"/>
  </p:notesMasterIdLst>
  <p:sldIdLst>
    <p:sldId id="257" r:id="rId4"/>
    <p:sldId id="258" r:id="rId5"/>
    <p:sldId id="259" r:id="rId6"/>
    <p:sldId id="425" r:id="rId7"/>
    <p:sldId id="426" r:id="rId8"/>
    <p:sldId id="428" r:id="rId9"/>
    <p:sldId id="427" r:id="rId10"/>
    <p:sldId id="429" r:id="rId11"/>
    <p:sldId id="430" r:id="rId12"/>
    <p:sldId id="355" r:id="rId13"/>
    <p:sldId id="431" r:id="rId14"/>
    <p:sldId id="432" r:id="rId15"/>
    <p:sldId id="433" r:id="rId16"/>
    <p:sldId id="435" r:id="rId17"/>
    <p:sldId id="436" r:id="rId18"/>
    <p:sldId id="361" r:id="rId19"/>
    <p:sldId id="437" r:id="rId20"/>
    <p:sldId id="438" r:id="rId21"/>
    <p:sldId id="439" r:id="rId22"/>
    <p:sldId id="410" r:id="rId23"/>
    <p:sldId id="440" r:id="rId24"/>
    <p:sldId id="441" r:id="rId25"/>
    <p:sldId id="443" r:id="rId26"/>
    <p:sldId id="444" r:id="rId27"/>
    <p:sldId id="442" r:id="rId28"/>
    <p:sldId id="434" r:id="rId29"/>
    <p:sldId id="445" r:id="rId30"/>
    <p:sldId id="312" r:id="rId31"/>
    <p:sldId id="313" r:id="rId32"/>
    <p:sldId id="314" r:id="rId33"/>
    <p:sldId id="315" r:id="rId34"/>
    <p:sldId id="316" r:id="rId35"/>
    <p:sldId id="317" r:id="rId36"/>
    <p:sldId id="318" r:id="rId37"/>
    <p:sldId id="319" r:id="rId38"/>
    <p:sldId id="320" r:id="rId39"/>
  </p:sldIdLst>
  <p:sldSz cx="12192000" cy="6858000"/>
  <p:notesSz cx="6797675" cy="9928225"/>
  <p:kinsoku lang="zh-CN" invalStChars="!%),.:;?]}¨·ˇˉ་―‖’”…‰∶、。〃々〉》」』】〕〗！＂＇％），．：；？］｀｜｝～￠" invalEndChars="([{·‘“〈《「『【〔〖（．［｛￡￥"/>
  <p:defaultTextStyle>
    <a:defPPr>
      <a:defRPr lang="zh-CN"/>
    </a:defPPr>
    <a:lvl1pPr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1pPr>
    <a:lvl2pPr marL="607949" indent="-1507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2pPr>
    <a:lvl3pPr marL="1217549" indent="-3031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3pPr>
    <a:lvl4pPr marL="1827149" indent="-4555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4pPr>
    <a:lvl5pPr marL="2436749" indent="-607949" algn="l" defTabSz="914400" eaLnBrk="0" fontAlgn="base" hangingPunct="0">
      <a:spcBef>
        <a:spcPts val="0"/>
      </a:spcBef>
      <a:spcAft>
        <a:spcPts val="0"/>
      </a:spcAft>
      <a:buNone/>
      <a:defRPr sz="2400" kern="1200">
        <a:solidFill>
          <a:schemeClr val="tx1"/>
        </a:solidFill>
        <a:latin typeface="Calibri" pitchFamily="34" charset="0"/>
        <a:ea typeface="幼圆" pitchFamily="49" charset="-122"/>
        <a:cs typeface="Times New Roman" charset="0"/>
      </a:defRPr>
    </a:lvl5pPr>
    <a:lvl6pPr marL="22860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6pPr>
    <a:lvl7pPr marL="27432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7pPr>
    <a:lvl8pPr marL="32004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8pPr>
    <a:lvl9pPr marL="3200400" indent="0" algn="l" defTabSz="914400" eaLnBrk="1" fontAlgn="auto" latinLnBrk="0" hangingPunct="1">
      <a:buNone/>
      <a:defRPr sz="2400" kern="1200">
        <a:solidFill>
          <a:schemeClr val="tx1"/>
        </a:solidFill>
        <a:latin typeface="Calibri" pitchFamily="34" charset="0"/>
        <a:ea typeface="幼圆" pitchFamily="49" charset="-122"/>
        <a:cs typeface="Times New Roman"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8" autoAdjust="0"/>
    <p:restoredTop sz="99396" autoAdjust="0"/>
  </p:normalViewPr>
  <p:slideViewPr>
    <p:cSldViewPr>
      <p:cViewPr varScale="1">
        <p:scale>
          <a:sx n="114" d="100"/>
          <a:sy n="114" d="100"/>
        </p:scale>
        <p:origin x="480"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7" d="100"/>
          <a:sy n="57" d="100"/>
        </p:scale>
        <p:origin x="0" y="0"/>
      </p:cViewPr>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3.jpeg"/></Relationships>
</file>

<file path=ppt/diagrams/_rels/data2.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A8D678-6A44-415E-85A6-AAE0F33A12B4}" type="doc">
      <dgm:prSet loTypeId="urn:microsoft.com/office/officeart/2005/8/layout/vList3" loCatId="list" qsTypeId="urn:microsoft.com/office/officeart/2005/8/quickstyle/simple1" qsCatId="simple" csTypeId="urn:microsoft.com/office/officeart/2005/8/colors/accent2_2" csCatId="accent2" phldr="1"/>
      <dgm:spPr/>
    </dgm:pt>
    <dgm:pt modelId="{B905FAFA-D5C9-46B7-810D-F28932493C38}">
      <dgm:prSet phldrT="[文本]" custT="1"/>
      <dgm:spPr/>
      <dgm:t>
        <a:bodyPr/>
        <a:lstStyle/>
        <a:p>
          <a:r>
            <a:rPr lang="zh-CN" altLang="en-US" sz="1600" dirty="0"/>
            <a:t>持续推动建设高质量、可持续、抗风险、价格合理、包容可及的基础设施</a:t>
          </a:r>
        </a:p>
      </dgm:t>
    </dgm:pt>
    <dgm:pt modelId="{C6BEF954-6ADD-48EB-B2F9-E40D824B6FCD}" type="parTrans" cxnId="{958E2030-126F-4B3D-8439-4800CB84CD86}">
      <dgm:prSet/>
      <dgm:spPr/>
      <dgm:t>
        <a:bodyPr/>
        <a:lstStyle/>
        <a:p>
          <a:endParaRPr lang="zh-CN" altLang="en-US"/>
        </a:p>
      </dgm:t>
    </dgm:pt>
    <dgm:pt modelId="{39F6C1EB-32F5-4A60-AD9A-D0AAB5F968BD}" type="sibTrans" cxnId="{958E2030-126F-4B3D-8439-4800CB84CD86}">
      <dgm:prSet/>
      <dgm:spPr/>
      <dgm:t>
        <a:bodyPr/>
        <a:lstStyle/>
        <a:p>
          <a:endParaRPr lang="zh-CN" altLang="en-US"/>
        </a:p>
      </dgm:t>
    </dgm:pt>
    <dgm:pt modelId="{8AF3F1B1-C876-4FA0-BAE4-6672563ADB89}">
      <dgm:prSet phldrT="[文本]" custT="1"/>
      <dgm:spPr/>
      <dgm:t>
        <a:bodyPr/>
        <a:lstStyle/>
        <a:p>
          <a:pPr marL="0" lvl="0" indent="0" algn="ctr" defTabSz="533400">
            <a:lnSpc>
              <a:spcPct val="90000"/>
            </a:lnSpc>
            <a:spcBef>
              <a:spcPct val="0"/>
            </a:spcBef>
            <a:spcAft>
              <a:spcPct val="35000"/>
            </a:spcAft>
            <a:buNone/>
          </a:pPr>
          <a:r>
            <a:rPr lang="zh-CN" sz="1600" kern="1200" dirty="0">
              <a:solidFill>
                <a:srgbClr val="FFFFFF"/>
              </a:solidFill>
              <a:latin typeface="+mn-lt"/>
              <a:ea typeface="+mn-ea"/>
              <a:cs typeface="+mn-cs"/>
            </a:rPr>
            <a:t>持续推动</a:t>
          </a:r>
          <a:r>
            <a:rPr lang="zh-CN" altLang="en-US" sz="1600" kern="1200" dirty="0">
              <a:solidFill>
                <a:srgbClr val="FFFFFF"/>
              </a:solidFill>
              <a:latin typeface="+mn-lt"/>
              <a:ea typeface="+mn-ea"/>
              <a:cs typeface="+mn-cs"/>
            </a:rPr>
            <a:t>可持续发展理念融入项目选择、实施、管理的方方面面</a:t>
          </a:r>
        </a:p>
      </dgm:t>
    </dgm:pt>
    <dgm:pt modelId="{AA85FDD9-FE46-4287-94F3-32FDFBECD1D2}" type="parTrans" cxnId="{033B745F-A1C1-4895-8C63-9C4E9043D48F}">
      <dgm:prSet/>
      <dgm:spPr/>
      <dgm:t>
        <a:bodyPr/>
        <a:lstStyle/>
        <a:p>
          <a:endParaRPr lang="zh-CN" altLang="en-US"/>
        </a:p>
      </dgm:t>
    </dgm:pt>
    <dgm:pt modelId="{881152DD-4B9B-4EBB-AA51-2DE9B9569A92}" type="sibTrans" cxnId="{033B745F-A1C1-4895-8C63-9C4E9043D48F}">
      <dgm:prSet/>
      <dgm:spPr/>
      <dgm:t>
        <a:bodyPr/>
        <a:lstStyle/>
        <a:p>
          <a:endParaRPr lang="zh-CN" altLang="en-US"/>
        </a:p>
      </dgm:t>
    </dgm:pt>
    <dgm:pt modelId="{56A8F733-F514-4074-AA52-53DEBC066EC2}">
      <dgm:prSet phldrT="[文本]" custT="1"/>
      <dgm:spPr/>
      <dgm:t>
        <a:bodyPr/>
        <a:lstStyle/>
        <a:p>
          <a:pPr marL="0" lvl="0" indent="0" algn="ctr" defTabSz="533400">
            <a:lnSpc>
              <a:spcPct val="90000"/>
            </a:lnSpc>
            <a:spcBef>
              <a:spcPct val="0"/>
            </a:spcBef>
            <a:spcAft>
              <a:spcPct val="35000"/>
            </a:spcAft>
            <a:buNone/>
          </a:pPr>
          <a:r>
            <a:rPr lang="zh-CN" sz="1600" kern="1200" dirty="0">
              <a:solidFill>
                <a:srgbClr val="FFFFFF"/>
              </a:solidFill>
              <a:latin typeface="+mn-lt"/>
              <a:ea typeface="+mn-ea"/>
              <a:cs typeface="+mn-cs"/>
            </a:rPr>
            <a:t>持续推动</a:t>
          </a:r>
          <a:r>
            <a:rPr lang="zh-CN" altLang="en-US" sz="1600" kern="1200" dirty="0">
              <a:solidFill>
                <a:srgbClr val="FFFFFF"/>
              </a:solidFill>
              <a:latin typeface="+mn-lt"/>
              <a:ea typeface="+mn-ea"/>
              <a:cs typeface="+mn-cs"/>
            </a:rPr>
            <a:t>不同文明互学互鉴与交流合作</a:t>
          </a:r>
        </a:p>
      </dgm:t>
    </dgm:pt>
    <dgm:pt modelId="{1DA38DE8-CA56-4BE2-B592-6F6739AA6158}" type="parTrans" cxnId="{929D24C8-8952-48C4-9E0F-E6615829DB8F}">
      <dgm:prSet/>
      <dgm:spPr/>
      <dgm:t>
        <a:bodyPr/>
        <a:lstStyle/>
        <a:p>
          <a:endParaRPr lang="zh-CN" altLang="en-US"/>
        </a:p>
      </dgm:t>
    </dgm:pt>
    <dgm:pt modelId="{2F84D6BC-53BD-40E7-9753-B13D1A659DF5}" type="sibTrans" cxnId="{929D24C8-8952-48C4-9E0F-E6615829DB8F}">
      <dgm:prSet/>
      <dgm:spPr/>
      <dgm:t>
        <a:bodyPr/>
        <a:lstStyle/>
        <a:p>
          <a:endParaRPr lang="zh-CN" altLang="en-US"/>
        </a:p>
      </dgm:t>
    </dgm:pt>
    <dgm:pt modelId="{AF9C01E5-10FD-4C18-AAE9-8A9B52DF853B}">
      <dgm:prSet custT="1"/>
      <dgm:spPr/>
      <dgm:t>
        <a:bodyPr/>
        <a:lstStyle/>
        <a:p>
          <a:r>
            <a:rPr lang="zh-CN" altLang="en-US" sz="1600" dirty="0"/>
            <a:t>持续推动贸易投资合作优化升级，旗帜鲜明反对保护主义</a:t>
          </a:r>
        </a:p>
      </dgm:t>
    </dgm:pt>
    <dgm:pt modelId="{B8EFE387-56DD-4174-836C-960E60F689C9}" type="parTrans" cxnId="{10C8E91D-B37A-40B1-A777-382BECDAFEB3}">
      <dgm:prSet/>
      <dgm:spPr/>
      <dgm:t>
        <a:bodyPr/>
        <a:lstStyle/>
        <a:p>
          <a:endParaRPr lang="zh-CN" altLang="en-US"/>
        </a:p>
      </dgm:t>
    </dgm:pt>
    <dgm:pt modelId="{7FF6B6C8-3AF5-4154-90B7-6798EDF93C49}" type="sibTrans" cxnId="{10C8E91D-B37A-40B1-A777-382BECDAFEB3}">
      <dgm:prSet/>
      <dgm:spPr/>
      <dgm:t>
        <a:bodyPr/>
        <a:lstStyle/>
        <a:p>
          <a:endParaRPr lang="zh-CN" altLang="en-US"/>
        </a:p>
      </dgm:t>
    </dgm:pt>
    <dgm:pt modelId="{23B91505-EE8C-4E1C-BB44-7A5551B93C6E}">
      <dgm:prSet custT="1"/>
      <dgm:spPr/>
      <dgm:t>
        <a:bodyPr/>
        <a:lstStyle/>
        <a:p>
          <a:r>
            <a:rPr lang="zh-CN" sz="1600" kern="1200" dirty="0">
              <a:solidFill>
                <a:srgbClr val="FFFFFF"/>
              </a:solidFill>
              <a:latin typeface="+mn-lt"/>
              <a:ea typeface="+mn-ea"/>
              <a:cs typeface="+mn-cs"/>
            </a:rPr>
            <a:t>持续推动</a:t>
          </a:r>
          <a:r>
            <a:rPr lang="zh-CN" altLang="en-US" sz="1600" kern="1200" dirty="0">
              <a:solidFill>
                <a:srgbClr val="FFFFFF"/>
              </a:solidFill>
              <a:latin typeface="+mn-lt"/>
              <a:ea typeface="+mn-ea"/>
              <a:cs typeface="+mn-cs"/>
            </a:rPr>
            <a:t>共建“一带一路”创新合作</a:t>
          </a:r>
        </a:p>
      </dgm:t>
    </dgm:pt>
    <dgm:pt modelId="{9C8C4432-36ED-444C-B71A-07FDDFDE9419}" type="parTrans" cxnId="{CE48894D-16B8-40F0-A51D-101A23FADD7D}">
      <dgm:prSet/>
      <dgm:spPr/>
      <dgm:t>
        <a:bodyPr/>
        <a:lstStyle/>
        <a:p>
          <a:endParaRPr lang="zh-CN" altLang="en-US"/>
        </a:p>
      </dgm:t>
    </dgm:pt>
    <dgm:pt modelId="{96E56334-810D-4B90-BB28-BC7351A6BBBB}" type="sibTrans" cxnId="{CE48894D-16B8-40F0-A51D-101A23FADD7D}">
      <dgm:prSet/>
      <dgm:spPr/>
      <dgm:t>
        <a:bodyPr/>
        <a:lstStyle/>
        <a:p>
          <a:endParaRPr lang="zh-CN" altLang="en-US"/>
        </a:p>
      </dgm:t>
    </dgm:pt>
    <dgm:pt modelId="{242ADFA1-DA33-4E47-BED5-050134352538}" type="pres">
      <dgm:prSet presAssocID="{75A8D678-6A44-415E-85A6-AAE0F33A12B4}" presName="linearFlow" presStyleCnt="0">
        <dgm:presLayoutVars>
          <dgm:dir/>
          <dgm:resizeHandles val="exact"/>
        </dgm:presLayoutVars>
      </dgm:prSet>
      <dgm:spPr/>
    </dgm:pt>
    <dgm:pt modelId="{4E47C968-1923-458C-A9B3-7D8CE1B79C55}" type="pres">
      <dgm:prSet presAssocID="{B905FAFA-D5C9-46B7-810D-F28932493C38}" presName="composite" presStyleCnt="0"/>
      <dgm:spPr/>
    </dgm:pt>
    <dgm:pt modelId="{31DE96EB-012A-45BC-A4FA-0AEDA41F82FE}" type="pres">
      <dgm:prSet presAssocID="{B905FAFA-D5C9-46B7-810D-F28932493C38}"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pt>
    <dgm:pt modelId="{68A9FF65-44BA-4588-8176-E8EBDF27E009}" type="pres">
      <dgm:prSet presAssocID="{B905FAFA-D5C9-46B7-810D-F28932493C38}" presName="txShp" presStyleLbl="node1" presStyleIdx="0" presStyleCnt="5">
        <dgm:presLayoutVars>
          <dgm:bulletEnabled val="1"/>
        </dgm:presLayoutVars>
      </dgm:prSet>
      <dgm:spPr/>
    </dgm:pt>
    <dgm:pt modelId="{D6AC1896-1C3B-4FEB-B49A-B5F56482F174}" type="pres">
      <dgm:prSet presAssocID="{39F6C1EB-32F5-4A60-AD9A-D0AAB5F968BD}" presName="spacing" presStyleCnt="0"/>
      <dgm:spPr/>
    </dgm:pt>
    <dgm:pt modelId="{58F01983-A55B-4A9A-9EB8-FF54258FEB23}" type="pres">
      <dgm:prSet presAssocID="{AF9C01E5-10FD-4C18-AAE9-8A9B52DF853B}" presName="composite" presStyleCnt="0"/>
      <dgm:spPr/>
    </dgm:pt>
    <dgm:pt modelId="{DEC85DBC-1577-46FE-8C79-B6AA1E616EC9}" type="pres">
      <dgm:prSet presAssocID="{AF9C01E5-10FD-4C18-AAE9-8A9B52DF853B}" presName="imgShp" presStyleLbl="fgImgPlace1" presStyleIdx="1"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pt>
    <dgm:pt modelId="{74F59AD5-C7A2-4A14-8E56-C00F3EA6BB28}" type="pres">
      <dgm:prSet presAssocID="{AF9C01E5-10FD-4C18-AAE9-8A9B52DF853B}" presName="txShp" presStyleLbl="node1" presStyleIdx="1" presStyleCnt="5">
        <dgm:presLayoutVars>
          <dgm:bulletEnabled val="1"/>
        </dgm:presLayoutVars>
      </dgm:prSet>
      <dgm:spPr/>
    </dgm:pt>
    <dgm:pt modelId="{09243A8D-B313-4A5C-A24C-A7CB5A0502BE}" type="pres">
      <dgm:prSet presAssocID="{7FF6B6C8-3AF5-4154-90B7-6798EDF93C49}" presName="spacing" presStyleCnt="0"/>
      <dgm:spPr/>
    </dgm:pt>
    <dgm:pt modelId="{28D39C4C-F4E2-4CD3-AE2C-1BF38CB5626A}" type="pres">
      <dgm:prSet presAssocID="{23B91505-EE8C-4E1C-BB44-7A5551B93C6E}" presName="composite" presStyleCnt="0"/>
      <dgm:spPr/>
    </dgm:pt>
    <dgm:pt modelId="{052AE6E5-5092-4B0A-9D24-075AC1F9692F}" type="pres">
      <dgm:prSet presAssocID="{23B91505-EE8C-4E1C-BB44-7A5551B93C6E}" presName="imgShp" presStyleLbl="fgImgPlace1" presStyleIdx="2"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pt>
    <dgm:pt modelId="{90BE9C67-3072-4D37-A8EE-399C282F8467}" type="pres">
      <dgm:prSet presAssocID="{23B91505-EE8C-4E1C-BB44-7A5551B93C6E}" presName="txShp" presStyleLbl="node1" presStyleIdx="2" presStyleCnt="5">
        <dgm:presLayoutVars>
          <dgm:bulletEnabled val="1"/>
        </dgm:presLayoutVars>
      </dgm:prSet>
      <dgm:spPr/>
    </dgm:pt>
    <dgm:pt modelId="{F20B4909-6FE4-4EE2-B73B-E2AFEDEA26C4}" type="pres">
      <dgm:prSet presAssocID="{96E56334-810D-4B90-BB28-BC7351A6BBBB}" presName="spacing" presStyleCnt="0"/>
      <dgm:spPr/>
    </dgm:pt>
    <dgm:pt modelId="{0DB1E808-BB98-45D4-8AFC-36FA9E7FD32A}" type="pres">
      <dgm:prSet presAssocID="{8AF3F1B1-C876-4FA0-BAE4-6672563ADB89}" presName="composite" presStyleCnt="0"/>
      <dgm:spPr/>
    </dgm:pt>
    <dgm:pt modelId="{916DEAF3-3636-489C-B1C4-75FF669C6911}" type="pres">
      <dgm:prSet presAssocID="{8AF3F1B1-C876-4FA0-BAE4-6672563ADB89}" presName="imgShp" presStyleLbl="fgImgPlace1" presStyleIdx="3"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pt>
    <dgm:pt modelId="{3A016E90-68B9-43FB-923E-5A22C0C16D59}" type="pres">
      <dgm:prSet presAssocID="{8AF3F1B1-C876-4FA0-BAE4-6672563ADB89}" presName="txShp" presStyleLbl="node1" presStyleIdx="3" presStyleCnt="5">
        <dgm:presLayoutVars>
          <dgm:bulletEnabled val="1"/>
        </dgm:presLayoutVars>
      </dgm:prSet>
      <dgm:spPr/>
    </dgm:pt>
    <dgm:pt modelId="{7558CC68-FDC4-4C76-9984-836E56CAA16B}" type="pres">
      <dgm:prSet presAssocID="{881152DD-4B9B-4EBB-AA51-2DE9B9569A92}" presName="spacing" presStyleCnt="0"/>
      <dgm:spPr/>
    </dgm:pt>
    <dgm:pt modelId="{B456960E-081A-4A52-A4DA-75E0921BDCA2}" type="pres">
      <dgm:prSet presAssocID="{56A8F733-F514-4074-AA52-53DEBC066EC2}" presName="composite" presStyleCnt="0"/>
      <dgm:spPr/>
    </dgm:pt>
    <dgm:pt modelId="{7E7E9179-0BF2-42B8-A6CD-5D7C76F0B006}" type="pres">
      <dgm:prSet presAssocID="{56A8F733-F514-4074-AA52-53DEBC066EC2}" presName="imgShp" presStyleLbl="fgImgPlace1" presStyleIdx="4"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pt>
    <dgm:pt modelId="{6C969F34-86EC-459A-8749-C4C3C5CAD218}" type="pres">
      <dgm:prSet presAssocID="{56A8F733-F514-4074-AA52-53DEBC066EC2}" presName="txShp" presStyleLbl="node1" presStyleIdx="4" presStyleCnt="5">
        <dgm:presLayoutVars>
          <dgm:bulletEnabled val="1"/>
        </dgm:presLayoutVars>
      </dgm:prSet>
      <dgm:spPr/>
    </dgm:pt>
  </dgm:ptLst>
  <dgm:cxnLst>
    <dgm:cxn modelId="{10C8E91D-B37A-40B1-A777-382BECDAFEB3}" srcId="{75A8D678-6A44-415E-85A6-AAE0F33A12B4}" destId="{AF9C01E5-10FD-4C18-AAE9-8A9B52DF853B}" srcOrd="1" destOrd="0" parTransId="{B8EFE387-56DD-4174-836C-960E60F689C9}" sibTransId="{7FF6B6C8-3AF5-4154-90B7-6798EDF93C49}"/>
    <dgm:cxn modelId="{958E2030-126F-4B3D-8439-4800CB84CD86}" srcId="{75A8D678-6A44-415E-85A6-AAE0F33A12B4}" destId="{B905FAFA-D5C9-46B7-810D-F28932493C38}" srcOrd="0" destOrd="0" parTransId="{C6BEF954-6ADD-48EB-B2F9-E40D824B6FCD}" sibTransId="{39F6C1EB-32F5-4A60-AD9A-D0AAB5F968BD}"/>
    <dgm:cxn modelId="{7A6EBE3A-CAE6-413F-951C-F4E8D87C22C8}" type="presOf" srcId="{8AF3F1B1-C876-4FA0-BAE4-6672563ADB89}" destId="{3A016E90-68B9-43FB-923E-5A22C0C16D59}" srcOrd="0" destOrd="0" presId="urn:microsoft.com/office/officeart/2005/8/layout/vList3"/>
    <dgm:cxn modelId="{033B745F-A1C1-4895-8C63-9C4E9043D48F}" srcId="{75A8D678-6A44-415E-85A6-AAE0F33A12B4}" destId="{8AF3F1B1-C876-4FA0-BAE4-6672563ADB89}" srcOrd="3" destOrd="0" parTransId="{AA85FDD9-FE46-4287-94F3-32FDFBECD1D2}" sibTransId="{881152DD-4B9B-4EBB-AA51-2DE9B9569A92}"/>
    <dgm:cxn modelId="{CE48894D-16B8-40F0-A51D-101A23FADD7D}" srcId="{75A8D678-6A44-415E-85A6-AAE0F33A12B4}" destId="{23B91505-EE8C-4E1C-BB44-7A5551B93C6E}" srcOrd="2" destOrd="0" parTransId="{9C8C4432-36ED-444C-B71A-07FDDFDE9419}" sibTransId="{96E56334-810D-4B90-BB28-BC7351A6BBBB}"/>
    <dgm:cxn modelId="{2FC9AA78-6F30-460B-9749-DF7F2959E454}" type="presOf" srcId="{23B91505-EE8C-4E1C-BB44-7A5551B93C6E}" destId="{90BE9C67-3072-4D37-A8EE-399C282F8467}" srcOrd="0" destOrd="0" presId="urn:microsoft.com/office/officeart/2005/8/layout/vList3"/>
    <dgm:cxn modelId="{A4AF5E94-F561-4357-BE41-23CCCE12E29A}" type="presOf" srcId="{56A8F733-F514-4074-AA52-53DEBC066EC2}" destId="{6C969F34-86EC-459A-8749-C4C3C5CAD218}" srcOrd="0" destOrd="0" presId="urn:microsoft.com/office/officeart/2005/8/layout/vList3"/>
    <dgm:cxn modelId="{919675BD-A5D3-4E3F-BA23-35DBEF35B3CC}" type="presOf" srcId="{75A8D678-6A44-415E-85A6-AAE0F33A12B4}" destId="{242ADFA1-DA33-4E47-BED5-050134352538}" srcOrd="0" destOrd="0" presId="urn:microsoft.com/office/officeart/2005/8/layout/vList3"/>
    <dgm:cxn modelId="{929D24C8-8952-48C4-9E0F-E6615829DB8F}" srcId="{75A8D678-6A44-415E-85A6-AAE0F33A12B4}" destId="{56A8F733-F514-4074-AA52-53DEBC066EC2}" srcOrd="4" destOrd="0" parTransId="{1DA38DE8-CA56-4BE2-B592-6F6739AA6158}" sibTransId="{2F84D6BC-53BD-40E7-9753-B13D1A659DF5}"/>
    <dgm:cxn modelId="{F570D0C9-A526-4E0E-B6EF-DE63DE574ABE}" type="presOf" srcId="{AF9C01E5-10FD-4C18-AAE9-8A9B52DF853B}" destId="{74F59AD5-C7A2-4A14-8E56-C00F3EA6BB28}" srcOrd="0" destOrd="0" presId="urn:microsoft.com/office/officeart/2005/8/layout/vList3"/>
    <dgm:cxn modelId="{10A1ECDB-21BD-4F07-A414-4E51F96D6562}" type="presOf" srcId="{B905FAFA-D5C9-46B7-810D-F28932493C38}" destId="{68A9FF65-44BA-4588-8176-E8EBDF27E009}" srcOrd="0" destOrd="0" presId="urn:microsoft.com/office/officeart/2005/8/layout/vList3"/>
    <dgm:cxn modelId="{6855BEFA-6AFE-4C41-9BBF-D76088CD500F}" type="presParOf" srcId="{242ADFA1-DA33-4E47-BED5-050134352538}" destId="{4E47C968-1923-458C-A9B3-7D8CE1B79C55}" srcOrd="0" destOrd="0" presId="urn:microsoft.com/office/officeart/2005/8/layout/vList3"/>
    <dgm:cxn modelId="{81FC7274-AAB1-4477-A35E-3CEA6957B73C}" type="presParOf" srcId="{4E47C968-1923-458C-A9B3-7D8CE1B79C55}" destId="{31DE96EB-012A-45BC-A4FA-0AEDA41F82FE}" srcOrd="0" destOrd="0" presId="urn:microsoft.com/office/officeart/2005/8/layout/vList3"/>
    <dgm:cxn modelId="{87733E8F-9FF6-47E4-8EAA-811733F853E7}" type="presParOf" srcId="{4E47C968-1923-458C-A9B3-7D8CE1B79C55}" destId="{68A9FF65-44BA-4588-8176-E8EBDF27E009}" srcOrd="1" destOrd="0" presId="urn:microsoft.com/office/officeart/2005/8/layout/vList3"/>
    <dgm:cxn modelId="{7F0ECBBE-05ED-4BA4-9D82-FBF05272148E}" type="presParOf" srcId="{242ADFA1-DA33-4E47-BED5-050134352538}" destId="{D6AC1896-1C3B-4FEB-B49A-B5F56482F174}" srcOrd="1" destOrd="0" presId="urn:microsoft.com/office/officeart/2005/8/layout/vList3"/>
    <dgm:cxn modelId="{79EFBEBA-34F3-4CBD-B657-1FEAAF06546F}" type="presParOf" srcId="{242ADFA1-DA33-4E47-BED5-050134352538}" destId="{58F01983-A55B-4A9A-9EB8-FF54258FEB23}" srcOrd="2" destOrd="0" presId="urn:microsoft.com/office/officeart/2005/8/layout/vList3"/>
    <dgm:cxn modelId="{847078CA-6167-4368-8154-42DEEEDDA6DC}" type="presParOf" srcId="{58F01983-A55B-4A9A-9EB8-FF54258FEB23}" destId="{DEC85DBC-1577-46FE-8C79-B6AA1E616EC9}" srcOrd="0" destOrd="0" presId="urn:microsoft.com/office/officeart/2005/8/layout/vList3"/>
    <dgm:cxn modelId="{833AFB33-F20E-4F03-BEB5-D67D5C503E93}" type="presParOf" srcId="{58F01983-A55B-4A9A-9EB8-FF54258FEB23}" destId="{74F59AD5-C7A2-4A14-8E56-C00F3EA6BB28}" srcOrd="1" destOrd="0" presId="urn:microsoft.com/office/officeart/2005/8/layout/vList3"/>
    <dgm:cxn modelId="{4981A7F0-6903-4FF9-BA40-B6F7177EB893}" type="presParOf" srcId="{242ADFA1-DA33-4E47-BED5-050134352538}" destId="{09243A8D-B313-4A5C-A24C-A7CB5A0502BE}" srcOrd="3" destOrd="0" presId="urn:microsoft.com/office/officeart/2005/8/layout/vList3"/>
    <dgm:cxn modelId="{53102A9F-7085-4B82-9A3E-34DAC4E5C0ED}" type="presParOf" srcId="{242ADFA1-DA33-4E47-BED5-050134352538}" destId="{28D39C4C-F4E2-4CD3-AE2C-1BF38CB5626A}" srcOrd="4" destOrd="0" presId="urn:microsoft.com/office/officeart/2005/8/layout/vList3"/>
    <dgm:cxn modelId="{A58FDDE2-54FE-42D1-9537-6CDED6E193F3}" type="presParOf" srcId="{28D39C4C-F4E2-4CD3-AE2C-1BF38CB5626A}" destId="{052AE6E5-5092-4B0A-9D24-075AC1F9692F}" srcOrd="0" destOrd="0" presId="urn:microsoft.com/office/officeart/2005/8/layout/vList3"/>
    <dgm:cxn modelId="{1138E0BE-F980-4F25-A97B-5A38B345AADB}" type="presParOf" srcId="{28D39C4C-F4E2-4CD3-AE2C-1BF38CB5626A}" destId="{90BE9C67-3072-4D37-A8EE-399C282F8467}" srcOrd="1" destOrd="0" presId="urn:microsoft.com/office/officeart/2005/8/layout/vList3"/>
    <dgm:cxn modelId="{3B67044A-B3FF-4CA5-AAA6-476A9CBE049B}" type="presParOf" srcId="{242ADFA1-DA33-4E47-BED5-050134352538}" destId="{F20B4909-6FE4-4EE2-B73B-E2AFEDEA26C4}" srcOrd="5" destOrd="0" presId="urn:microsoft.com/office/officeart/2005/8/layout/vList3"/>
    <dgm:cxn modelId="{6BA7B3FC-2B3D-4602-BEEC-6D15F5342F16}" type="presParOf" srcId="{242ADFA1-DA33-4E47-BED5-050134352538}" destId="{0DB1E808-BB98-45D4-8AFC-36FA9E7FD32A}" srcOrd="6" destOrd="0" presId="urn:microsoft.com/office/officeart/2005/8/layout/vList3"/>
    <dgm:cxn modelId="{096B14F2-1624-4867-BD8B-01EB375C4D75}" type="presParOf" srcId="{0DB1E808-BB98-45D4-8AFC-36FA9E7FD32A}" destId="{916DEAF3-3636-489C-B1C4-75FF669C6911}" srcOrd="0" destOrd="0" presId="urn:microsoft.com/office/officeart/2005/8/layout/vList3"/>
    <dgm:cxn modelId="{A2F3D3C7-8A56-4E32-908F-4CF06F9961BC}" type="presParOf" srcId="{0DB1E808-BB98-45D4-8AFC-36FA9E7FD32A}" destId="{3A016E90-68B9-43FB-923E-5A22C0C16D59}" srcOrd="1" destOrd="0" presId="urn:microsoft.com/office/officeart/2005/8/layout/vList3"/>
    <dgm:cxn modelId="{6BC672C3-C783-42C1-A832-6646A7A4FA93}" type="presParOf" srcId="{242ADFA1-DA33-4E47-BED5-050134352538}" destId="{7558CC68-FDC4-4C76-9984-836E56CAA16B}" srcOrd="7" destOrd="0" presId="urn:microsoft.com/office/officeart/2005/8/layout/vList3"/>
    <dgm:cxn modelId="{60A36850-82E8-4E66-B057-C5BE68DB667D}" type="presParOf" srcId="{242ADFA1-DA33-4E47-BED5-050134352538}" destId="{B456960E-081A-4A52-A4DA-75E0921BDCA2}" srcOrd="8" destOrd="0" presId="urn:microsoft.com/office/officeart/2005/8/layout/vList3"/>
    <dgm:cxn modelId="{7AF131E6-9207-400E-BA12-E0424660F44B}" type="presParOf" srcId="{B456960E-081A-4A52-A4DA-75E0921BDCA2}" destId="{7E7E9179-0BF2-42B8-A6CD-5D7C76F0B006}" srcOrd="0" destOrd="0" presId="urn:microsoft.com/office/officeart/2005/8/layout/vList3"/>
    <dgm:cxn modelId="{9D45984E-7EF1-41DF-8C36-190C8F9C5998}" type="presParOf" srcId="{B456960E-081A-4A52-A4DA-75E0921BDCA2}" destId="{6C969F34-86EC-459A-8749-C4C3C5CAD21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A8D678-6A44-415E-85A6-AAE0F33A12B4}" type="doc">
      <dgm:prSet loTypeId="urn:microsoft.com/office/officeart/2005/8/layout/vList3" loCatId="list" qsTypeId="urn:microsoft.com/office/officeart/2005/8/quickstyle/simple1" qsCatId="simple" csTypeId="urn:microsoft.com/office/officeart/2005/8/colors/accent2_2" csCatId="accent2" phldr="1"/>
      <dgm:spPr/>
    </dgm:pt>
    <dgm:pt modelId="{B905FAFA-D5C9-46B7-810D-F28932493C38}">
      <dgm:prSet phldrT="[文本]" custT="1"/>
      <dgm:spPr/>
      <dgm:t>
        <a:bodyPr/>
        <a:lstStyle/>
        <a:p>
          <a:r>
            <a:rPr lang="zh-CN" altLang="en-US" sz="1600" dirty="0"/>
            <a:t>更广领域扩大外资市场准入</a:t>
          </a:r>
        </a:p>
      </dgm:t>
    </dgm:pt>
    <dgm:pt modelId="{C6BEF954-6ADD-48EB-B2F9-E40D824B6FCD}" type="parTrans" cxnId="{958E2030-126F-4B3D-8439-4800CB84CD86}">
      <dgm:prSet/>
      <dgm:spPr/>
      <dgm:t>
        <a:bodyPr/>
        <a:lstStyle/>
        <a:p>
          <a:endParaRPr lang="zh-CN" altLang="en-US"/>
        </a:p>
      </dgm:t>
    </dgm:pt>
    <dgm:pt modelId="{39F6C1EB-32F5-4A60-AD9A-D0AAB5F968BD}" type="sibTrans" cxnId="{958E2030-126F-4B3D-8439-4800CB84CD86}">
      <dgm:prSet/>
      <dgm:spPr/>
      <dgm:t>
        <a:bodyPr/>
        <a:lstStyle/>
        <a:p>
          <a:endParaRPr lang="zh-CN" altLang="en-US"/>
        </a:p>
      </dgm:t>
    </dgm:pt>
    <dgm:pt modelId="{8AF3F1B1-C876-4FA0-BAE4-6672563ADB89}">
      <dgm:prSet phldrT="[文本]" custT="1"/>
      <dgm:spPr/>
      <dgm:t>
        <a:bodyPr/>
        <a:lstStyle/>
        <a:p>
          <a:pPr marL="0" lvl="0" indent="0" algn="ctr" defTabSz="533400">
            <a:lnSpc>
              <a:spcPct val="90000"/>
            </a:lnSpc>
            <a:spcBef>
              <a:spcPct val="0"/>
            </a:spcBef>
            <a:spcAft>
              <a:spcPct val="35000"/>
            </a:spcAft>
            <a:buNone/>
          </a:pPr>
          <a:r>
            <a:rPr lang="zh-CN" altLang="en-US" sz="1600" kern="1200" dirty="0">
              <a:solidFill>
                <a:srgbClr val="FFFFFF"/>
              </a:solidFill>
              <a:latin typeface="+mn-lt"/>
              <a:ea typeface="+mn-ea"/>
              <a:cs typeface="+mn-cs"/>
            </a:rPr>
            <a:t>更加有效实施国际宏观经济政策协调</a:t>
          </a:r>
        </a:p>
      </dgm:t>
    </dgm:pt>
    <dgm:pt modelId="{AA85FDD9-FE46-4287-94F3-32FDFBECD1D2}" type="parTrans" cxnId="{033B745F-A1C1-4895-8C63-9C4E9043D48F}">
      <dgm:prSet/>
      <dgm:spPr/>
      <dgm:t>
        <a:bodyPr/>
        <a:lstStyle/>
        <a:p>
          <a:endParaRPr lang="zh-CN" altLang="en-US"/>
        </a:p>
      </dgm:t>
    </dgm:pt>
    <dgm:pt modelId="{881152DD-4B9B-4EBB-AA51-2DE9B9569A92}" type="sibTrans" cxnId="{033B745F-A1C1-4895-8C63-9C4E9043D48F}">
      <dgm:prSet/>
      <dgm:spPr/>
      <dgm:t>
        <a:bodyPr/>
        <a:lstStyle/>
        <a:p>
          <a:endParaRPr lang="zh-CN" altLang="en-US"/>
        </a:p>
      </dgm:t>
    </dgm:pt>
    <dgm:pt modelId="{56A8F733-F514-4074-AA52-53DEBC066EC2}">
      <dgm:prSet phldrT="[文本]" custT="1"/>
      <dgm:spPr/>
      <dgm:t>
        <a:bodyPr/>
        <a:lstStyle/>
        <a:p>
          <a:pPr marL="0" lvl="0" indent="0" algn="ctr" defTabSz="533400">
            <a:lnSpc>
              <a:spcPct val="90000"/>
            </a:lnSpc>
            <a:spcBef>
              <a:spcPct val="0"/>
            </a:spcBef>
            <a:spcAft>
              <a:spcPct val="35000"/>
            </a:spcAft>
            <a:buNone/>
          </a:pPr>
          <a:r>
            <a:rPr lang="zh-CN" altLang="en-US" sz="1600" kern="1200" dirty="0">
              <a:solidFill>
                <a:srgbClr val="FFFFFF"/>
              </a:solidFill>
              <a:latin typeface="+mn-lt"/>
              <a:ea typeface="+mn-ea"/>
              <a:cs typeface="+mn-cs"/>
            </a:rPr>
            <a:t>更加重视对外开放政策贯彻落实</a:t>
          </a:r>
        </a:p>
      </dgm:t>
    </dgm:pt>
    <dgm:pt modelId="{1DA38DE8-CA56-4BE2-B592-6F6739AA6158}" type="parTrans" cxnId="{929D24C8-8952-48C4-9E0F-E6615829DB8F}">
      <dgm:prSet/>
      <dgm:spPr/>
      <dgm:t>
        <a:bodyPr/>
        <a:lstStyle/>
        <a:p>
          <a:endParaRPr lang="zh-CN" altLang="en-US"/>
        </a:p>
      </dgm:t>
    </dgm:pt>
    <dgm:pt modelId="{2F84D6BC-53BD-40E7-9753-B13D1A659DF5}" type="sibTrans" cxnId="{929D24C8-8952-48C4-9E0F-E6615829DB8F}">
      <dgm:prSet/>
      <dgm:spPr/>
      <dgm:t>
        <a:bodyPr/>
        <a:lstStyle/>
        <a:p>
          <a:endParaRPr lang="zh-CN" altLang="en-US"/>
        </a:p>
      </dgm:t>
    </dgm:pt>
    <dgm:pt modelId="{AF9C01E5-10FD-4C18-AAE9-8A9B52DF853B}">
      <dgm:prSet custT="1"/>
      <dgm:spPr/>
      <dgm:t>
        <a:bodyPr/>
        <a:lstStyle/>
        <a:p>
          <a:r>
            <a:rPr lang="zh-CN" altLang="en-US" sz="1600" dirty="0"/>
            <a:t>更大力度加强知识产权保护国际合作</a:t>
          </a:r>
        </a:p>
      </dgm:t>
    </dgm:pt>
    <dgm:pt modelId="{B8EFE387-56DD-4174-836C-960E60F689C9}" type="parTrans" cxnId="{10C8E91D-B37A-40B1-A777-382BECDAFEB3}">
      <dgm:prSet/>
      <dgm:spPr/>
      <dgm:t>
        <a:bodyPr/>
        <a:lstStyle/>
        <a:p>
          <a:endParaRPr lang="zh-CN" altLang="en-US"/>
        </a:p>
      </dgm:t>
    </dgm:pt>
    <dgm:pt modelId="{7FF6B6C8-3AF5-4154-90B7-6798EDF93C49}" type="sibTrans" cxnId="{10C8E91D-B37A-40B1-A777-382BECDAFEB3}">
      <dgm:prSet/>
      <dgm:spPr/>
      <dgm:t>
        <a:bodyPr/>
        <a:lstStyle/>
        <a:p>
          <a:endParaRPr lang="zh-CN" altLang="en-US"/>
        </a:p>
      </dgm:t>
    </dgm:pt>
    <dgm:pt modelId="{23B91505-EE8C-4E1C-BB44-7A5551B93C6E}">
      <dgm:prSet custT="1"/>
      <dgm:spPr/>
      <dgm:t>
        <a:bodyPr/>
        <a:lstStyle/>
        <a:p>
          <a:r>
            <a:rPr lang="zh-CN" altLang="en-US" sz="1600" kern="1200" dirty="0">
              <a:solidFill>
                <a:srgbClr val="FFFFFF"/>
              </a:solidFill>
              <a:latin typeface="+mn-lt"/>
              <a:ea typeface="+mn-ea"/>
              <a:cs typeface="+mn-cs"/>
            </a:rPr>
            <a:t>更大规模增加商品和服务进口</a:t>
          </a:r>
        </a:p>
      </dgm:t>
    </dgm:pt>
    <dgm:pt modelId="{9C8C4432-36ED-444C-B71A-07FDDFDE9419}" type="parTrans" cxnId="{CE48894D-16B8-40F0-A51D-101A23FADD7D}">
      <dgm:prSet/>
      <dgm:spPr/>
      <dgm:t>
        <a:bodyPr/>
        <a:lstStyle/>
        <a:p>
          <a:endParaRPr lang="zh-CN" altLang="en-US"/>
        </a:p>
      </dgm:t>
    </dgm:pt>
    <dgm:pt modelId="{96E56334-810D-4B90-BB28-BC7351A6BBBB}" type="sibTrans" cxnId="{CE48894D-16B8-40F0-A51D-101A23FADD7D}">
      <dgm:prSet/>
      <dgm:spPr/>
      <dgm:t>
        <a:bodyPr/>
        <a:lstStyle/>
        <a:p>
          <a:endParaRPr lang="zh-CN" altLang="en-US"/>
        </a:p>
      </dgm:t>
    </dgm:pt>
    <dgm:pt modelId="{242ADFA1-DA33-4E47-BED5-050134352538}" type="pres">
      <dgm:prSet presAssocID="{75A8D678-6A44-415E-85A6-AAE0F33A12B4}" presName="linearFlow" presStyleCnt="0">
        <dgm:presLayoutVars>
          <dgm:dir/>
          <dgm:resizeHandles val="exact"/>
        </dgm:presLayoutVars>
      </dgm:prSet>
      <dgm:spPr/>
    </dgm:pt>
    <dgm:pt modelId="{4E47C968-1923-458C-A9B3-7D8CE1B79C55}" type="pres">
      <dgm:prSet presAssocID="{B905FAFA-D5C9-46B7-810D-F28932493C38}" presName="composite" presStyleCnt="0"/>
      <dgm:spPr/>
    </dgm:pt>
    <dgm:pt modelId="{31DE96EB-012A-45BC-A4FA-0AEDA41F82FE}" type="pres">
      <dgm:prSet presAssocID="{B905FAFA-D5C9-46B7-810D-F28932493C38}"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pt>
    <dgm:pt modelId="{68A9FF65-44BA-4588-8176-E8EBDF27E009}" type="pres">
      <dgm:prSet presAssocID="{B905FAFA-D5C9-46B7-810D-F28932493C38}" presName="txShp" presStyleLbl="node1" presStyleIdx="0" presStyleCnt="5">
        <dgm:presLayoutVars>
          <dgm:bulletEnabled val="1"/>
        </dgm:presLayoutVars>
      </dgm:prSet>
      <dgm:spPr/>
    </dgm:pt>
    <dgm:pt modelId="{D6AC1896-1C3B-4FEB-B49A-B5F56482F174}" type="pres">
      <dgm:prSet presAssocID="{39F6C1EB-32F5-4A60-AD9A-D0AAB5F968BD}" presName="spacing" presStyleCnt="0"/>
      <dgm:spPr/>
    </dgm:pt>
    <dgm:pt modelId="{58F01983-A55B-4A9A-9EB8-FF54258FEB23}" type="pres">
      <dgm:prSet presAssocID="{AF9C01E5-10FD-4C18-AAE9-8A9B52DF853B}" presName="composite" presStyleCnt="0"/>
      <dgm:spPr/>
    </dgm:pt>
    <dgm:pt modelId="{DEC85DBC-1577-46FE-8C79-B6AA1E616EC9}" type="pres">
      <dgm:prSet presAssocID="{AF9C01E5-10FD-4C18-AAE9-8A9B52DF853B}" presName="imgShp" presStyleLbl="fgImgPlace1" presStyleIdx="1"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pt>
    <dgm:pt modelId="{74F59AD5-C7A2-4A14-8E56-C00F3EA6BB28}" type="pres">
      <dgm:prSet presAssocID="{AF9C01E5-10FD-4C18-AAE9-8A9B52DF853B}" presName="txShp" presStyleLbl="node1" presStyleIdx="1" presStyleCnt="5">
        <dgm:presLayoutVars>
          <dgm:bulletEnabled val="1"/>
        </dgm:presLayoutVars>
      </dgm:prSet>
      <dgm:spPr/>
    </dgm:pt>
    <dgm:pt modelId="{09243A8D-B313-4A5C-A24C-A7CB5A0502BE}" type="pres">
      <dgm:prSet presAssocID="{7FF6B6C8-3AF5-4154-90B7-6798EDF93C49}" presName="spacing" presStyleCnt="0"/>
      <dgm:spPr/>
    </dgm:pt>
    <dgm:pt modelId="{28D39C4C-F4E2-4CD3-AE2C-1BF38CB5626A}" type="pres">
      <dgm:prSet presAssocID="{23B91505-EE8C-4E1C-BB44-7A5551B93C6E}" presName="composite" presStyleCnt="0"/>
      <dgm:spPr/>
    </dgm:pt>
    <dgm:pt modelId="{052AE6E5-5092-4B0A-9D24-075AC1F9692F}" type="pres">
      <dgm:prSet presAssocID="{23B91505-EE8C-4E1C-BB44-7A5551B93C6E}" presName="imgShp" presStyleLbl="fgImgPlace1" presStyleIdx="2"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pt>
    <dgm:pt modelId="{90BE9C67-3072-4D37-A8EE-399C282F8467}" type="pres">
      <dgm:prSet presAssocID="{23B91505-EE8C-4E1C-BB44-7A5551B93C6E}" presName="txShp" presStyleLbl="node1" presStyleIdx="2" presStyleCnt="5">
        <dgm:presLayoutVars>
          <dgm:bulletEnabled val="1"/>
        </dgm:presLayoutVars>
      </dgm:prSet>
      <dgm:spPr/>
    </dgm:pt>
    <dgm:pt modelId="{F20B4909-6FE4-4EE2-B73B-E2AFEDEA26C4}" type="pres">
      <dgm:prSet presAssocID="{96E56334-810D-4B90-BB28-BC7351A6BBBB}" presName="spacing" presStyleCnt="0"/>
      <dgm:spPr/>
    </dgm:pt>
    <dgm:pt modelId="{0DB1E808-BB98-45D4-8AFC-36FA9E7FD32A}" type="pres">
      <dgm:prSet presAssocID="{8AF3F1B1-C876-4FA0-BAE4-6672563ADB89}" presName="composite" presStyleCnt="0"/>
      <dgm:spPr/>
    </dgm:pt>
    <dgm:pt modelId="{916DEAF3-3636-489C-B1C4-75FF669C6911}" type="pres">
      <dgm:prSet presAssocID="{8AF3F1B1-C876-4FA0-BAE4-6672563ADB89}" presName="imgShp" presStyleLbl="fgImgPlace1" presStyleIdx="3"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pt>
    <dgm:pt modelId="{3A016E90-68B9-43FB-923E-5A22C0C16D59}" type="pres">
      <dgm:prSet presAssocID="{8AF3F1B1-C876-4FA0-BAE4-6672563ADB89}" presName="txShp" presStyleLbl="node1" presStyleIdx="3" presStyleCnt="5">
        <dgm:presLayoutVars>
          <dgm:bulletEnabled val="1"/>
        </dgm:presLayoutVars>
      </dgm:prSet>
      <dgm:spPr/>
    </dgm:pt>
    <dgm:pt modelId="{7558CC68-FDC4-4C76-9984-836E56CAA16B}" type="pres">
      <dgm:prSet presAssocID="{881152DD-4B9B-4EBB-AA51-2DE9B9569A92}" presName="spacing" presStyleCnt="0"/>
      <dgm:spPr/>
    </dgm:pt>
    <dgm:pt modelId="{B456960E-081A-4A52-A4DA-75E0921BDCA2}" type="pres">
      <dgm:prSet presAssocID="{56A8F733-F514-4074-AA52-53DEBC066EC2}" presName="composite" presStyleCnt="0"/>
      <dgm:spPr/>
    </dgm:pt>
    <dgm:pt modelId="{7E7E9179-0BF2-42B8-A6CD-5D7C76F0B006}" type="pres">
      <dgm:prSet presAssocID="{56A8F733-F514-4074-AA52-53DEBC066EC2}" presName="imgShp" presStyleLbl="fgImgPlace1" presStyleIdx="4"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pt>
    <dgm:pt modelId="{6C969F34-86EC-459A-8749-C4C3C5CAD218}" type="pres">
      <dgm:prSet presAssocID="{56A8F733-F514-4074-AA52-53DEBC066EC2}" presName="txShp" presStyleLbl="node1" presStyleIdx="4" presStyleCnt="5">
        <dgm:presLayoutVars>
          <dgm:bulletEnabled val="1"/>
        </dgm:presLayoutVars>
      </dgm:prSet>
      <dgm:spPr/>
    </dgm:pt>
  </dgm:ptLst>
  <dgm:cxnLst>
    <dgm:cxn modelId="{10C8E91D-B37A-40B1-A777-382BECDAFEB3}" srcId="{75A8D678-6A44-415E-85A6-AAE0F33A12B4}" destId="{AF9C01E5-10FD-4C18-AAE9-8A9B52DF853B}" srcOrd="1" destOrd="0" parTransId="{B8EFE387-56DD-4174-836C-960E60F689C9}" sibTransId="{7FF6B6C8-3AF5-4154-90B7-6798EDF93C49}"/>
    <dgm:cxn modelId="{958E2030-126F-4B3D-8439-4800CB84CD86}" srcId="{75A8D678-6A44-415E-85A6-AAE0F33A12B4}" destId="{B905FAFA-D5C9-46B7-810D-F28932493C38}" srcOrd="0" destOrd="0" parTransId="{C6BEF954-6ADD-48EB-B2F9-E40D824B6FCD}" sibTransId="{39F6C1EB-32F5-4A60-AD9A-D0AAB5F968BD}"/>
    <dgm:cxn modelId="{7A6EBE3A-CAE6-413F-951C-F4E8D87C22C8}" type="presOf" srcId="{8AF3F1B1-C876-4FA0-BAE4-6672563ADB89}" destId="{3A016E90-68B9-43FB-923E-5A22C0C16D59}" srcOrd="0" destOrd="0" presId="urn:microsoft.com/office/officeart/2005/8/layout/vList3"/>
    <dgm:cxn modelId="{033B745F-A1C1-4895-8C63-9C4E9043D48F}" srcId="{75A8D678-6A44-415E-85A6-AAE0F33A12B4}" destId="{8AF3F1B1-C876-4FA0-BAE4-6672563ADB89}" srcOrd="3" destOrd="0" parTransId="{AA85FDD9-FE46-4287-94F3-32FDFBECD1D2}" sibTransId="{881152DD-4B9B-4EBB-AA51-2DE9B9569A92}"/>
    <dgm:cxn modelId="{CE48894D-16B8-40F0-A51D-101A23FADD7D}" srcId="{75A8D678-6A44-415E-85A6-AAE0F33A12B4}" destId="{23B91505-EE8C-4E1C-BB44-7A5551B93C6E}" srcOrd="2" destOrd="0" parTransId="{9C8C4432-36ED-444C-B71A-07FDDFDE9419}" sibTransId="{96E56334-810D-4B90-BB28-BC7351A6BBBB}"/>
    <dgm:cxn modelId="{2FC9AA78-6F30-460B-9749-DF7F2959E454}" type="presOf" srcId="{23B91505-EE8C-4E1C-BB44-7A5551B93C6E}" destId="{90BE9C67-3072-4D37-A8EE-399C282F8467}" srcOrd="0" destOrd="0" presId="urn:microsoft.com/office/officeart/2005/8/layout/vList3"/>
    <dgm:cxn modelId="{A4AF5E94-F561-4357-BE41-23CCCE12E29A}" type="presOf" srcId="{56A8F733-F514-4074-AA52-53DEBC066EC2}" destId="{6C969F34-86EC-459A-8749-C4C3C5CAD218}" srcOrd="0" destOrd="0" presId="urn:microsoft.com/office/officeart/2005/8/layout/vList3"/>
    <dgm:cxn modelId="{919675BD-A5D3-4E3F-BA23-35DBEF35B3CC}" type="presOf" srcId="{75A8D678-6A44-415E-85A6-AAE0F33A12B4}" destId="{242ADFA1-DA33-4E47-BED5-050134352538}" srcOrd="0" destOrd="0" presId="urn:microsoft.com/office/officeart/2005/8/layout/vList3"/>
    <dgm:cxn modelId="{929D24C8-8952-48C4-9E0F-E6615829DB8F}" srcId="{75A8D678-6A44-415E-85A6-AAE0F33A12B4}" destId="{56A8F733-F514-4074-AA52-53DEBC066EC2}" srcOrd="4" destOrd="0" parTransId="{1DA38DE8-CA56-4BE2-B592-6F6739AA6158}" sibTransId="{2F84D6BC-53BD-40E7-9753-B13D1A659DF5}"/>
    <dgm:cxn modelId="{F570D0C9-A526-4E0E-B6EF-DE63DE574ABE}" type="presOf" srcId="{AF9C01E5-10FD-4C18-AAE9-8A9B52DF853B}" destId="{74F59AD5-C7A2-4A14-8E56-C00F3EA6BB28}" srcOrd="0" destOrd="0" presId="urn:microsoft.com/office/officeart/2005/8/layout/vList3"/>
    <dgm:cxn modelId="{10A1ECDB-21BD-4F07-A414-4E51F96D6562}" type="presOf" srcId="{B905FAFA-D5C9-46B7-810D-F28932493C38}" destId="{68A9FF65-44BA-4588-8176-E8EBDF27E009}" srcOrd="0" destOrd="0" presId="urn:microsoft.com/office/officeart/2005/8/layout/vList3"/>
    <dgm:cxn modelId="{6855BEFA-6AFE-4C41-9BBF-D76088CD500F}" type="presParOf" srcId="{242ADFA1-DA33-4E47-BED5-050134352538}" destId="{4E47C968-1923-458C-A9B3-7D8CE1B79C55}" srcOrd="0" destOrd="0" presId="urn:microsoft.com/office/officeart/2005/8/layout/vList3"/>
    <dgm:cxn modelId="{81FC7274-AAB1-4477-A35E-3CEA6957B73C}" type="presParOf" srcId="{4E47C968-1923-458C-A9B3-7D8CE1B79C55}" destId="{31DE96EB-012A-45BC-A4FA-0AEDA41F82FE}" srcOrd="0" destOrd="0" presId="urn:microsoft.com/office/officeart/2005/8/layout/vList3"/>
    <dgm:cxn modelId="{87733E8F-9FF6-47E4-8EAA-811733F853E7}" type="presParOf" srcId="{4E47C968-1923-458C-A9B3-7D8CE1B79C55}" destId="{68A9FF65-44BA-4588-8176-E8EBDF27E009}" srcOrd="1" destOrd="0" presId="urn:microsoft.com/office/officeart/2005/8/layout/vList3"/>
    <dgm:cxn modelId="{7F0ECBBE-05ED-4BA4-9D82-FBF05272148E}" type="presParOf" srcId="{242ADFA1-DA33-4E47-BED5-050134352538}" destId="{D6AC1896-1C3B-4FEB-B49A-B5F56482F174}" srcOrd="1" destOrd="0" presId="urn:microsoft.com/office/officeart/2005/8/layout/vList3"/>
    <dgm:cxn modelId="{79EFBEBA-34F3-4CBD-B657-1FEAAF06546F}" type="presParOf" srcId="{242ADFA1-DA33-4E47-BED5-050134352538}" destId="{58F01983-A55B-4A9A-9EB8-FF54258FEB23}" srcOrd="2" destOrd="0" presId="urn:microsoft.com/office/officeart/2005/8/layout/vList3"/>
    <dgm:cxn modelId="{847078CA-6167-4368-8154-42DEEEDDA6DC}" type="presParOf" srcId="{58F01983-A55B-4A9A-9EB8-FF54258FEB23}" destId="{DEC85DBC-1577-46FE-8C79-B6AA1E616EC9}" srcOrd="0" destOrd="0" presId="urn:microsoft.com/office/officeart/2005/8/layout/vList3"/>
    <dgm:cxn modelId="{833AFB33-F20E-4F03-BEB5-D67D5C503E93}" type="presParOf" srcId="{58F01983-A55B-4A9A-9EB8-FF54258FEB23}" destId="{74F59AD5-C7A2-4A14-8E56-C00F3EA6BB28}" srcOrd="1" destOrd="0" presId="urn:microsoft.com/office/officeart/2005/8/layout/vList3"/>
    <dgm:cxn modelId="{4981A7F0-6903-4FF9-BA40-B6F7177EB893}" type="presParOf" srcId="{242ADFA1-DA33-4E47-BED5-050134352538}" destId="{09243A8D-B313-4A5C-A24C-A7CB5A0502BE}" srcOrd="3" destOrd="0" presId="urn:microsoft.com/office/officeart/2005/8/layout/vList3"/>
    <dgm:cxn modelId="{53102A9F-7085-4B82-9A3E-34DAC4E5C0ED}" type="presParOf" srcId="{242ADFA1-DA33-4E47-BED5-050134352538}" destId="{28D39C4C-F4E2-4CD3-AE2C-1BF38CB5626A}" srcOrd="4" destOrd="0" presId="urn:microsoft.com/office/officeart/2005/8/layout/vList3"/>
    <dgm:cxn modelId="{A58FDDE2-54FE-42D1-9537-6CDED6E193F3}" type="presParOf" srcId="{28D39C4C-F4E2-4CD3-AE2C-1BF38CB5626A}" destId="{052AE6E5-5092-4B0A-9D24-075AC1F9692F}" srcOrd="0" destOrd="0" presId="urn:microsoft.com/office/officeart/2005/8/layout/vList3"/>
    <dgm:cxn modelId="{1138E0BE-F980-4F25-A97B-5A38B345AADB}" type="presParOf" srcId="{28D39C4C-F4E2-4CD3-AE2C-1BF38CB5626A}" destId="{90BE9C67-3072-4D37-A8EE-399C282F8467}" srcOrd="1" destOrd="0" presId="urn:microsoft.com/office/officeart/2005/8/layout/vList3"/>
    <dgm:cxn modelId="{3B67044A-B3FF-4CA5-AAA6-476A9CBE049B}" type="presParOf" srcId="{242ADFA1-DA33-4E47-BED5-050134352538}" destId="{F20B4909-6FE4-4EE2-B73B-E2AFEDEA26C4}" srcOrd="5" destOrd="0" presId="urn:microsoft.com/office/officeart/2005/8/layout/vList3"/>
    <dgm:cxn modelId="{6BA7B3FC-2B3D-4602-BEEC-6D15F5342F16}" type="presParOf" srcId="{242ADFA1-DA33-4E47-BED5-050134352538}" destId="{0DB1E808-BB98-45D4-8AFC-36FA9E7FD32A}" srcOrd="6" destOrd="0" presId="urn:microsoft.com/office/officeart/2005/8/layout/vList3"/>
    <dgm:cxn modelId="{096B14F2-1624-4867-BD8B-01EB375C4D75}" type="presParOf" srcId="{0DB1E808-BB98-45D4-8AFC-36FA9E7FD32A}" destId="{916DEAF3-3636-489C-B1C4-75FF669C6911}" srcOrd="0" destOrd="0" presId="urn:microsoft.com/office/officeart/2005/8/layout/vList3"/>
    <dgm:cxn modelId="{A2F3D3C7-8A56-4E32-908F-4CF06F9961BC}" type="presParOf" srcId="{0DB1E808-BB98-45D4-8AFC-36FA9E7FD32A}" destId="{3A016E90-68B9-43FB-923E-5A22C0C16D59}" srcOrd="1" destOrd="0" presId="urn:microsoft.com/office/officeart/2005/8/layout/vList3"/>
    <dgm:cxn modelId="{6BC672C3-C783-42C1-A832-6646A7A4FA93}" type="presParOf" srcId="{242ADFA1-DA33-4E47-BED5-050134352538}" destId="{7558CC68-FDC4-4C76-9984-836E56CAA16B}" srcOrd="7" destOrd="0" presId="urn:microsoft.com/office/officeart/2005/8/layout/vList3"/>
    <dgm:cxn modelId="{60A36850-82E8-4E66-B057-C5BE68DB667D}" type="presParOf" srcId="{242ADFA1-DA33-4E47-BED5-050134352538}" destId="{B456960E-081A-4A52-A4DA-75E0921BDCA2}" srcOrd="8" destOrd="0" presId="urn:microsoft.com/office/officeart/2005/8/layout/vList3"/>
    <dgm:cxn modelId="{7AF131E6-9207-400E-BA12-E0424660F44B}" type="presParOf" srcId="{B456960E-081A-4A52-A4DA-75E0921BDCA2}" destId="{7E7E9179-0BF2-42B8-A6CD-5D7C76F0B006}" srcOrd="0" destOrd="0" presId="urn:microsoft.com/office/officeart/2005/8/layout/vList3"/>
    <dgm:cxn modelId="{9D45984E-7EF1-41DF-8C36-190C8F9C5998}" type="presParOf" srcId="{B456960E-081A-4A52-A4DA-75E0921BDCA2}" destId="{6C969F34-86EC-459A-8749-C4C3C5CAD21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9FF65-44BA-4588-8176-E8EBDF27E009}">
      <dsp:nvSpPr>
        <dsp:cNvPr id="0" name=""/>
        <dsp:cNvSpPr/>
      </dsp:nvSpPr>
      <dsp:spPr>
        <a:xfrm rot="10800000">
          <a:off x="1398506" y="1703"/>
          <a:ext cx="4980211" cy="576369"/>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54163" tIns="60960" rIns="113792"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持续推动建设高质量、可持续、抗风险、价格合理、包容可及的基础设施</a:t>
          </a:r>
        </a:p>
      </dsp:txBody>
      <dsp:txXfrm rot="10800000">
        <a:off x="1542598" y="1703"/>
        <a:ext cx="4836119" cy="576369"/>
      </dsp:txXfrm>
    </dsp:sp>
    <dsp:sp modelId="{31DE96EB-012A-45BC-A4FA-0AEDA41F82FE}">
      <dsp:nvSpPr>
        <dsp:cNvPr id="0" name=""/>
        <dsp:cNvSpPr/>
      </dsp:nvSpPr>
      <dsp:spPr>
        <a:xfrm>
          <a:off x="1110321" y="1703"/>
          <a:ext cx="576369" cy="57636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a:effectLst/>
      </dsp:spPr>
      <dsp:style>
        <a:lnRef idx="2">
          <a:scrgbClr r="0" g="0" b="0"/>
        </a:lnRef>
        <a:fillRef idx="1">
          <a:scrgbClr r="0" g="0" b="0"/>
        </a:fillRef>
        <a:effectRef idx="0">
          <a:scrgbClr r="0" g="0" b="0"/>
        </a:effectRef>
        <a:fontRef idx="minor"/>
      </dsp:style>
    </dsp:sp>
    <dsp:sp modelId="{74F59AD5-C7A2-4A14-8E56-C00F3EA6BB28}">
      <dsp:nvSpPr>
        <dsp:cNvPr id="0" name=""/>
        <dsp:cNvSpPr/>
      </dsp:nvSpPr>
      <dsp:spPr>
        <a:xfrm rot="10800000">
          <a:off x="1398506" y="750122"/>
          <a:ext cx="4980211" cy="576369"/>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54163" tIns="60960" rIns="113792"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持续推动贸易投资合作优化升级，旗帜鲜明反对保护主义</a:t>
          </a:r>
        </a:p>
      </dsp:txBody>
      <dsp:txXfrm rot="10800000">
        <a:off x="1542598" y="750122"/>
        <a:ext cx="4836119" cy="576369"/>
      </dsp:txXfrm>
    </dsp:sp>
    <dsp:sp modelId="{DEC85DBC-1577-46FE-8C79-B6AA1E616EC9}">
      <dsp:nvSpPr>
        <dsp:cNvPr id="0" name=""/>
        <dsp:cNvSpPr/>
      </dsp:nvSpPr>
      <dsp:spPr>
        <a:xfrm>
          <a:off x="1110321" y="750122"/>
          <a:ext cx="576369" cy="57636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a:effectLst/>
      </dsp:spPr>
      <dsp:style>
        <a:lnRef idx="2">
          <a:scrgbClr r="0" g="0" b="0"/>
        </a:lnRef>
        <a:fillRef idx="1">
          <a:scrgbClr r="0" g="0" b="0"/>
        </a:fillRef>
        <a:effectRef idx="0">
          <a:scrgbClr r="0" g="0" b="0"/>
        </a:effectRef>
        <a:fontRef idx="minor"/>
      </dsp:style>
    </dsp:sp>
    <dsp:sp modelId="{90BE9C67-3072-4D37-A8EE-399C282F8467}">
      <dsp:nvSpPr>
        <dsp:cNvPr id="0" name=""/>
        <dsp:cNvSpPr/>
      </dsp:nvSpPr>
      <dsp:spPr>
        <a:xfrm rot="10800000">
          <a:off x="1398506" y="1498541"/>
          <a:ext cx="4980211" cy="576369"/>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54163" tIns="60960" rIns="113792"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solidFill>
                <a:srgbClr val="FFFFFF"/>
              </a:solidFill>
              <a:latin typeface="+mn-lt"/>
              <a:ea typeface="+mn-ea"/>
              <a:cs typeface="+mn-cs"/>
            </a:rPr>
            <a:t>持续推动共建“一带一路”创新合作</a:t>
          </a:r>
        </a:p>
      </dsp:txBody>
      <dsp:txXfrm rot="10800000">
        <a:off x="1542598" y="1498541"/>
        <a:ext cx="4836119" cy="576369"/>
      </dsp:txXfrm>
    </dsp:sp>
    <dsp:sp modelId="{052AE6E5-5092-4B0A-9D24-075AC1F9692F}">
      <dsp:nvSpPr>
        <dsp:cNvPr id="0" name=""/>
        <dsp:cNvSpPr/>
      </dsp:nvSpPr>
      <dsp:spPr>
        <a:xfrm>
          <a:off x="1110321" y="1498541"/>
          <a:ext cx="576369" cy="57636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a:effectLst/>
      </dsp:spPr>
      <dsp:style>
        <a:lnRef idx="2">
          <a:scrgbClr r="0" g="0" b="0"/>
        </a:lnRef>
        <a:fillRef idx="1">
          <a:scrgbClr r="0" g="0" b="0"/>
        </a:fillRef>
        <a:effectRef idx="0">
          <a:scrgbClr r="0" g="0" b="0"/>
        </a:effectRef>
        <a:fontRef idx="minor"/>
      </dsp:style>
    </dsp:sp>
    <dsp:sp modelId="{3A016E90-68B9-43FB-923E-5A22C0C16D59}">
      <dsp:nvSpPr>
        <dsp:cNvPr id="0" name=""/>
        <dsp:cNvSpPr/>
      </dsp:nvSpPr>
      <dsp:spPr>
        <a:xfrm rot="10800000">
          <a:off x="1398506" y="2246961"/>
          <a:ext cx="4980211" cy="576369"/>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54163" tIns="60960" rIns="113792" bIns="60960" numCol="1" spcCol="1270" anchor="ctr" anchorCtr="0">
          <a:noAutofit/>
        </a:bodyPr>
        <a:lstStyle/>
        <a:p>
          <a:pPr marL="0" lvl="0" indent="0" algn="ctr" defTabSz="533400">
            <a:lnSpc>
              <a:spcPct val="90000"/>
            </a:lnSpc>
            <a:spcBef>
              <a:spcPct val="0"/>
            </a:spcBef>
            <a:spcAft>
              <a:spcPct val="35000"/>
            </a:spcAft>
            <a:buNone/>
          </a:pPr>
          <a:r>
            <a:rPr lang="zh-CN" altLang="en-US" sz="1600" kern="1200" dirty="0">
              <a:solidFill>
                <a:srgbClr val="FFFFFF"/>
              </a:solidFill>
              <a:latin typeface="+mn-lt"/>
              <a:ea typeface="+mn-ea"/>
              <a:cs typeface="+mn-cs"/>
            </a:rPr>
            <a:t>持续推动可持续发展理念融入项目选择、实施、管理的方方面面</a:t>
          </a:r>
        </a:p>
      </dsp:txBody>
      <dsp:txXfrm rot="10800000">
        <a:off x="1542598" y="2246961"/>
        <a:ext cx="4836119" cy="576369"/>
      </dsp:txXfrm>
    </dsp:sp>
    <dsp:sp modelId="{916DEAF3-3636-489C-B1C4-75FF669C6911}">
      <dsp:nvSpPr>
        <dsp:cNvPr id="0" name=""/>
        <dsp:cNvSpPr/>
      </dsp:nvSpPr>
      <dsp:spPr>
        <a:xfrm>
          <a:off x="1110321" y="2246961"/>
          <a:ext cx="576369" cy="57636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a:effectLst/>
      </dsp:spPr>
      <dsp:style>
        <a:lnRef idx="2">
          <a:scrgbClr r="0" g="0" b="0"/>
        </a:lnRef>
        <a:fillRef idx="1">
          <a:scrgbClr r="0" g="0" b="0"/>
        </a:fillRef>
        <a:effectRef idx="0">
          <a:scrgbClr r="0" g="0" b="0"/>
        </a:effectRef>
        <a:fontRef idx="minor"/>
      </dsp:style>
    </dsp:sp>
    <dsp:sp modelId="{6C969F34-86EC-459A-8749-C4C3C5CAD218}">
      <dsp:nvSpPr>
        <dsp:cNvPr id="0" name=""/>
        <dsp:cNvSpPr/>
      </dsp:nvSpPr>
      <dsp:spPr>
        <a:xfrm rot="10800000">
          <a:off x="1398506" y="2995380"/>
          <a:ext cx="4980211" cy="576369"/>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54163" tIns="60960" rIns="113792" bIns="60960" numCol="1" spcCol="1270" anchor="ctr" anchorCtr="0">
          <a:noAutofit/>
        </a:bodyPr>
        <a:lstStyle/>
        <a:p>
          <a:pPr marL="0" lvl="0" indent="0" algn="ctr" defTabSz="533400">
            <a:lnSpc>
              <a:spcPct val="90000"/>
            </a:lnSpc>
            <a:spcBef>
              <a:spcPct val="0"/>
            </a:spcBef>
            <a:spcAft>
              <a:spcPct val="35000"/>
            </a:spcAft>
            <a:buNone/>
          </a:pPr>
          <a:r>
            <a:rPr lang="zh-CN" altLang="en-US" sz="1600" kern="1200" dirty="0">
              <a:solidFill>
                <a:srgbClr val="FFFFFF"/>
              </a:solidFill>
              <a:latin typeface="+mn-lt"/>
              <a:ea typeface="+mn-ea"/>
              <a:cs typeface="+mn-cs"/>
            </a:rPr>
            <a:t>持续推动不同文明互学互鉴与交流合作</a:t>
          </a:r>
        </a:p>
      </dsp:txBody>
      <dsp:txXfrm rot="10800000">
        <a:off x="1542598" y="2995380"/>
        <a:ext cx="4836119" cy="576369"/>
      </dsp:txXfrm>
    </dsp:sp>
    <dsp:sp modelId="{7E7E9179-0BF2-42B8-A6CD-5D7C76F0B006}">
      <dsp:nvSpPr>
        <dsp:cNvPr id="0" name=""/>
        <dsp:cNvSpPr/>
      </dsp:nvSpPr>
      <dsp:spPr>
        <a:xfrm>
          <a:off x="1110321" y="2995380"/>
          <a:ext cx="576369" cy="57636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9FF65-44BA-4588-8176-E8EBDF27E009}">
      <dsp:nvSpPr>
        <dsp:cNvPr id="0" name=""/>
        <dsp:cNvSpPr/>
      </dsp:nvSpPr>
      <dsp:spPr>
        <a:xfrm rot="10800000">
          <a:off x="1398506" y="1703"/>
          <a:ext cx="4980211" cy="576369"/>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54163" tIns="60960" rIns="113792"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更广领域扩大外资市场准入</a:t>
          </a:r>
        </a:p>
      </dsp:txBody>
      <dsp:txXfrm rot="10800000">
        <a:off x="1542598" y="1703"/>
        <a:ext cx="4836119" cy="576369"/>
      </dsp:txXfrm>
    </dsp:sp>
    <dsp:sp modelId="{31DE96EB-012A-45BC-A4FA-0AEDA41F82FE}">
      <dsp:nvSpPr>
        <dsp:cNvPr id="0" name=""/>
        <dsp:cNvSpPr/>
      </dsp:nvSpPr>
      <dsp:spPr>
        <a:xfrm>
          <a:off x="1110321" y="1703"/>
          <a:ext cx="576369" cy="57636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a:effectLst/>
      </dsp:spPr>
      <dsp:style>
        <a:lnRef idx="2">
          <a:scrgbClr r="0" g="0" b="0"/>
        </a:lnRef>
        <a:fillRef idx="1">
          <a:scrgbClr r="0" g="0" b="0"/>
        </a:fillRef>
        <a:effectRef idx="0">
          <a:scrgbClr r="0" g="0" b="0"/>
        </a:effectRef>
        <a:fontRef idx="minor"/>
      </dsp:style>
    </dsp:sp>
    <dsp:sp modelId="{74F59AD5-C7A2-4A14-8E56-C00F3EA6BB28}">
      <dsp:nvSpPr>
        <dsp:cNvPr id="0" name=""/>
        <dsp:cNvSpPr/>
      </dsp:nvSpPr>
      <dsp:spPr>
        <a:xfrm rot="10800000">
          <a:off x="1398506" y="750122"/>
          <a:ext cx="4980211" cy="576369"/>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54163" tIns="60960" rIns="113792"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更大力度加强知识产权保护国际合作</a:t>
          </a:r>
        </a:p>
      </dsp:txBody>
      <dsp:txXfrm rot="10800000">
        <a:off x="1542598" y="750122"/>
        <a:ext cx="4836119" cy="576369"/>
      </dsp:txXfrm>
    </dsp:sp>
    <dsp:sp modelId="{DEC85DBC-1577-46FE-8C79-B6AA1E616EC9}">
      <dsp:nvSpPr>
        <dsp:cNvPr id="0" name=""/>
        <dsp:cNvSpPr/>
      </dsp:nvSpPr>
      <dsp:spPr>
        <a:xfrm>
          <a:off x="1110321" y="750122"/>
          <a:ext cx="576369" cy="57636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a:effectLst/>
      </dsp:spPr>
      <dsp:style>
        <a:lnRef idx="2">
          <a:scrgbClr r="0" g="0" b="0"/>
        </a:lnRef>
        <a:fillRef idx="1">
          <a:scrgbClr r="0" g="0" b="0"/>
        </a:fillRef>
        <a:effectRef idx="0">
          <a:scrgbClr r="0" g="0" b="0"/>
        </a:effectRef>
        <a:fontRef idx="minor"/>
      </dsp:style>
    </dsp:sp>
    <dsp:sp modelId="{90BE9C67-3072-4D37-A8EE-399C282F8467}">
      <dsp:nvSpPr>
        <dsp:cNvPr id="0" name=""/>
        <dsp:cNvSpPr/>
      </dsp:nvSpPr>
      <dsp:spPr>
        <a:xfrm rot="10800000">
          <a:off x="1398506" y="1498541"/>
          <a:ext cx="4980211" cy="576369"/>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54163" tIns="60960" rIns="113792"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solidFill>
                <a:srgbClr val="FFFFFF"/>
              </a:solidFill>
              <a:latin typeface="+mn-lt"/>
              <a:ea typeface="+mn-ea"/>
              <a:cs typeface="+mn-cs"/>
            </a:rPr>
            <a:t>更大规模增加商品和服务进口</a:t>
          </a:r>
        </a:p>
      </dsp:txBody>
      <dsp:txXfrm rot="10800000">
        <a:off x="1542598" y="1498541"/>
        <a:ext cx="4836119" cy="576369"/>
      </dsp:txXfrm>
    </dsp:sp>
    <dsp:sp modelId="{052AE6E5-5092-4B0A-9D24-075AC1F9692F}">
      <dsp:nvSpPr>
        <dsp:cNvPr id="0" name=""/>
        <dsp:cNvSpPr/>
      </dsp:nvSpPr>
      <dsp:spPr>
        <a:xfrm>
          <a:off x="1110321" y="1498541"/>
          <a:ext cx="576369" cy="57636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a:effectLst/>
      </dsp:spPr>
      <dsp:style>
        <a:lnRef idx="2">
          <a:scrgbClr r="0" g="0" b="0"/>
        </a:lnRef>
        <a:fillRef idx="1">
          <a:scrgbClr r="0" g="0" b="0"/>
        </a:fillRef>
        <a:effectRef idx="0">
          <a:scrgbClr r="0" g="0" b="0"/>
        </a:effectRef>
        <a:fontRef idx="minor"/>
      </dsp:style>
    </dsp:sp>
    <dsp:sp modelId="{3A016E90-68B9-43FB-923E-5A22C0C16D59}">
      <dsp:nvSpPr>
        <dsp:cNvPr id="0" name=""/>
        <dsp:cNvSpPr/>
      </dsp:nvSpPr>
      <dsp:spPr>
        <a:xfrm rot="10800000">
          <a:off x="1398506" y="2246961"/>
          <a:ext cx="4980211" cy="576369"/>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54163" tIns="60960" rIns="113792" bIns="60960" numCol="1" spcCol="1270" anchor="ctr" anchorCtr="0">
          <a:noAutofit/>
        </a:bodyPr>
        <a:lstStyle/>
        <a:p>
          <a:pPr marL="0" lvl="0" indent="0" algn="ctr" defTabSz="533400">
            <a:lnSpc>
              <a:spcPct val="90000"/>
            </a:lnSpc>
            <a:spcBef>
              <a:spcPct val="0"/>
            </a:spcBef>
            <a:spcAft>
              <a:spcPct val="35000"/>
            </a:spcAft>
            <a:buNone/>
          </a:pPr>
          <a:r>
            <a:rPr lang="zh-CN" altLang="en-US" sz="1600" kern="1200" dirty="0">
              <a:solidFill>
                <a:srgbClr val="FFFFFF"/>
              </a:solidFill>
              <a:latin typeface="+mn-lt"/>
              <a:ea typeface="+mn-ea"/>
              <a:cs typeface="+mn-cs"/>
            </a:rPr>
            <a:t>更加有效实施国际宏观经济政策协调</a:t>
          </a:r>
        </a:p>
      </dsp:txBody>
      <dsp:txXfrm rot="10800000">
        <a:off x="1542598" y="2246961"/>
        <a:ext cx="4836119" cy="576369"/>
      </dsp:txXfrm>
    </dsp:sp>
    <dsp:sp modelId="{916DEAF3-3636-489C-B1C4-75FF669C6911}">
      <dsp:nvSpPr>
        <dsp:cNvPr id="0" name=""/>
        <dsp:cNvSpPr/>
      </dsp:nvSpPr>
      <dsp:spPr>
        <a:xfrm>
          <a:off x="1110321" y="2246961"/>
          <a:ext cx="576369" cy="57636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a:effectLst/>
      </dsp:spPr>
      <dsp:style>
        <a:lnRef idx="2">
          <a:scrgbClr r="0" g="0" b="0"/>
        </a:lnRef>
        <a:fillRef idx="1">
          <a:scrgbClr r="0" g="0" b="0"/>
        </a:fillRef>
        <a:effectRef idx="0">
          <a:scrgbClr r="0" g="0" b="0"/>
        </a:effectRef>
        <a:fontRef idx="minor"/>
      </dsp:style>
    </dsp:sp>
    <dsp:sp modelId="{6C969F34-86EC-459A-8749-C4C3C5CAD218}">
      <dsp:nvSpPr>
        <dsp:cNvPr id="0" name=""/>
        <dsp:cNvSpPr/>
      </dsp:nvSpPr>
      <dsp:spPr>
        <a:xfrm rot="10800000">
          <a:off x="1398506" y="2995380"/>
          <a:ext cx="4980211" cy="576369"/>
        </a:xfrm>
        <a:prstGeom prst="homePlate">
          <a:avLst/>
        </a:prstGeom>
        <a:solidFill>
          <a:schemeClr val="accent2">
            <a:hueOff val="0"/>
            <a:satOff val="0"/>
            <a:lumOff val="0"/>
            <a:alphaOff val="0"/>
          </a:schemeClr>
        </a:solidFill>
        <a:ln/>
        <a:effectLst/>
      </dsp:spPr>
      <dsp:style>
        <a:lnRef idx="2">
          <a:scrgbClr r="0" g="0" b="0"/>
        </a:lnRef>
        <a:fillRef idx="1">
          <a:scrgbClr r="0" g="0" b="0"/>
        </a:fillRef>
        <a:effectRef idx="0">
          <a:scrgbClr r="0" g="0" b="0"/>
        </a:effectRef>
        <a:fontRef idx="minor">
          <a:schemeClr val="lt1"/>
        </a:fontRef>
      </dsp:style>
      <dsp:txBody>
        <a:bodyPr spcFirstLastPara="0" vert="horz" wrap="square" lIns="254163" tIns="60960" rIns="113792" bIns="60960" numCol="1" spcCol="1270" anchor="ctr" anchorCtr="0">
          <a:noAutofit/>
        </a:bodyPr>
        <a:lstStyle/>
        <a:p>
          <a:pPr marL="0" lvl="0" indent="0" algn="ctr" defTabSz="533400">
            <a:lnSpc>
              <a:spcPct val="90000"/>
            </a:lnSpc>
            <a:spcBef>
              <a:spcPct val="0"/>
            </a:spcBef>
            <a:spcAft>
              <a:spcPct val="35000"/>
            </a:spcAft>
            <a:buNone/>
          </a:pPr>
          <a:r>
            <a:rPr lang="zh-CN" altLang="en-US" sz="1600" kern="1200" dirty="0">
              <a:solidFill>
                <a:srgbClr val="FFFFFF"/>
              </a:solidFill>
              <a:latin typeface="+mn-lt"/>
              <a:ea typeface="+mn-ea"/>
              <a:cs typeface="+mn-cs"/>
            </a:rPr>
            <a:t>更加重视对外开放政策贯彻落实</a:t>
          </a:r>
        </a:p>
      </dsp:txBody>
      <dsp:txXfrm rot="10800000">
        <a:off x="1542598" y="2995380"/>
        <a:ext cx="4836119" cy="576369"/>
      </dsp:txXfrm>
    </dsp:sp>
    <dsp:sp modelId="{7E7E9179-0BF2-42B8-A6CD-5D7C76F0B006}">
      <dsp:nvSpPr>
        <dsp:cNvPr id="0" name=""/>
        <dsp:cNvSpPr/>
      </dsp:nvSpPr>
      <dsp:spPr>
        <a:xfrm>
          <a:off x="1110321" y="2995380"/>
          <a:ext cx="576369" cy="57636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a:t>
            </a:fld>
            <a:endParaRPr lang="zh-CN" altLang="en-US" sz="1200">
              <a:latin typeface="Calibri" pitchFamily="34" charset="0"/>
              <a:ea typeface="幼圆" pitchFamily="49" charset="-122"/>
              <a:cs typeface="等线" charset="0"/>
            </a:endParaRPr>
          </a:p>
        </p:txBody>
      </p:sp>
      <p:sp>
        <p:nvSpPr>
          <p:cNvPr id="91" name="文本框"/>
          <p:cNvSpPr>
            <a:spLocks noGrp="1"/>
          </p:cNvSpPr>
          <p:nvPr>
            <p:ph type="hdr"/>
          </p:nvPr>
        </p:nvSpPr>
        <p:spPr>
          <a:xfrm>
            <a:off x="1" y="1"/>
            <a:ext cx="2945658" cy="498134"/>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l"/>
            <a:endParaRPr lang="zh-CN" altLang="en-US" sz="1200">
              <a:latin typeface="Calibri" pitchFamily="34" charset="0"/>
              <a:ea typeface="幼圆" pitchFamily="49" charset="-122"/>
              <a:cs typeface="等线" charset="0"/>
            </a:endParaRPr>
          </a:p>
        </p:txBody>
      </p:sp>
      <p:sp>
        <p:nvSpPr>
          <p:cNvPr id="92" name="文本框"/>
          <p:cNvSpPr>
            <a:spLocks noGrp="1"/>
          </p:cNvSpPr>
          <p:nvPr>
            <p:ph type="dt" idx="1"/>
          </p:nvPr>
        </p:nvSpPr>
        <p:spPr>
          <a:xfrm>
            <a:off x="3850443" y="1"/>
            <a:ext cx="2945659" cy="498134"/>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algn="r"/>
            <a:fld id="{CAD2D6BD-DE1B-4B5F-8B41-2702339687B9}" type="datetime1">
              <a:rPr lang="en-US" altLang="zh-CN" sz="1200">
                <a:latin typeface="Calibri" pitchFamily="34" charset="0"/>
                <a:ea typeface="幼圆" pitchFamily="49" charset="-122"/>
                <a:cs typeface="等线" charset="0"/>
              </a:rPr>
              <a:t>9/3/2019</a:t>
            </a:fld>
            <a:endParaRPr lang="zh-CN" altLang="en-US" sz="1200">
              <a:latin typeface="Calibri" pitchFamily="34" charset="0"/>
              <a:ea typeface="幼圆" pitchFamily="49" charset="-122"/>
              <a:cs typeface="等线" charset="0"/>
            </a:endParaRPr>
          </a:p>
        </p:txBody>
      </p:sp>
      <p:sp>
        <p:nvSpPr>
          <p:cNvPr id="93" name="对象"/>
          <p:cNvSpPr>
            <a:spLocks noGrp="1" noRot="1" noChangeAspect="1"/>
          </p:cNvSpPr>
          <p:nvPr>
            <p:ph type="sldImg" idx="2"/>
          </p:nvPr>
        </p:nvSpPr>
        <p:spPr>
          <a:xfrm>
            <a:off x="422275" y="1241425"/>
            <a:ext cx="5953125" cy="3349625"/>
          </a:xfrm>
          <a:prstGeom prst="rect">
            <a:avLst/>
          </a:prstGeom>
          <a:noFill/>
          <a:ln w="12700" cap="flat" cmpd="sng">
            <a:solidFill>
              <a:srgbClr val="000000"/>
            </a:solidFill>
            <a:prstDash val="solid"/>
            <a:round/>
          </a:ln>
        </p:spPr>
      </p:sp>
      <p:sp>
        <p:nvSpPr>
          <p:cNvPr id="94" name="文本框"/>
          <p:cNvSpPr>
            <a:spLocks noGrp="1"/>
          </p:cNvSpPr>
          <p:nvPr>
            <p:ph type="body" idx="3"/>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95" name="文本框"/>
          <p:cNvSpPr>
            <a:spLocks noGrp="1"/>
          </p:cNvSpPr>
          <p:nvPr>
            <p:ph type="ftr" idx="4"/>
          </p:nvPr>
        </p:nvSpPr>
        <p:spPr>
          <a:xfrm>
            <a:off x="1" y="9430091"/>
            <a:ext cx="2945658"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l"/>
            <a:endParaRPr lang="zh-CN" altLang="en-US" sz="1200">
              <a:latin typeface="Calibri" pitchFamily="34" charset="0"/>
              <a:ea typeface="幼圆" pitchFamily="49" charset="-122"/>
              <a:cs typeface="等线" charset="0"/>
            </a:endParaRPr>
          </a:p>
        </p:txBody>
      </p:sp>
    </p:spTree>
    <p:extLst>
      <p:ext uri="{BB962C8B-B14F-4D97-AF65-F5344CB8AC3E}">
        <p14:creationId xmlns:p14="http://schemas.microsoft.com/office/powerpoint/2010/main" val="1520522897"/>
      </p:ext>
    </p:extLst>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buNone/>
      <a:defRPr sz="1200" kern="1200">
        <a:solidFill>
          <a:schemeClr val="tx1"/>
        </a:solidFill>
        <a:latin typeface="等线" charset="0"/>
        <a:ea typeface="等线" charset="0"/>
        <a:cs typeface="等线" charset="0"/>
      </a:defRPr>
    </a:lvl1pPr>
    <a:lvl2pPr marL="457200" indent="0" algn="l" defTabSz="914400" eaLnBrk="1" fontAlgn="auto" latinLnBrk="0" hangingPunct="1">
      <a:buNone/>
      <a:defRPr sz="1200" kern="1200">
        <a:solidFill>
          <a:schemeClr val="tx1"/>
        </a:solidFill>
        <a:latin typeface="等线" charset="0"/>
        <a:ea typeface="等线" charset="0"/>
        <a:cs typeface="等线" charset="0"/>
      </a:defRPr>
    </a:lvl2pPr>
    <a:lvl3pPr marL="914400" indent="0" algn="l" defTabSz="914400" eaLnBrk="1" fontAlgn="auto" latinLnBrk="0" hangingPunct="1">
      <a:buNone/>
      <a:defRPr sz="1200" kern="1200">
        <a:solidFill>
          <a:schemeClr val="tx1"/>
        </a:solidFill>
        <a:latin typeface="等线" charset="0"/>
        <a:ea typeface="等线" charset="0"/>
        <a:cs typeface="等线" charset="0"/>
      </a:defRPr>
    </a:lvl3pPr>
    <a:lvl4pPr marL="1371600" indent="0" algn="l" defTabSz="914400" eaLnBrk="1" fontAlgn="auto" latinLnBrk="0" hangingPunct="1">
      <a:buNone/>
      <a:defRPr sz="1200" kern="1200">
        <a:solidFill>
          <a:schemeClr val="tx1"/>
        </a:solidFill>
        <a:latin typeface="等线" charset="0"/>
        <a:ea typeface="等线" charset="0"/>
        <a:cs typeface="等线" charset="0"/>
      </a:defRPr>
    </a:lvl4pPr>
    <a:lvl5pPr marL="1828800" indent="0" algn="l" defTabSz="914400" eaLnBrk="1" fontAlgn="auto" latinLnBrk="0" hangingPunct="1">
      <a:buNone/>
      <a:defRPr sz="1200" kern="1200">
        <a:solidFill>
          <a:schemeClr val="tx1"/>
        </a:solidFill>
        <a:latin typeface="等线" charset="0"/>
        <a:ea typeface="等线" charset="0"/>
        <a:cs typeface="等线" charset="0"/>
      </a:defRPr>
    </a:lvl5pPr>
    <a:lvl6pPr marL="2286000" indent="0" algn="l" defTabSz="914400" eaLnBrk="1" fontAlgn="auto" latinLnBrk="0" hangingPunct="1">
      <a:buNone/>
      <a:defRPr sz="1200" kern="1200">
        <a:solidFill>
          <a:schemeClr val="tx1"/>
        </a:solidFill>
        <a:latin typeface="等线" charset="0"/>
        <a:ea typeface="等线" charset="0"/>
        <a:cs typeface="等线" charset="0"/>
      </a:defRPr>
    </a:lvl6pPr>
    <a:lvl7pPr marL="2743200" indent="0" algn="l" defTabSz="914400" eaLnBrk="1" fontAlgn="auto" latinLnBrk="0" hangingPunct="1">
      <a:buNone/>
      <a:defRPr sz="1200" kern="1200">
        <a:solidFill>
          <a:schemeClr val="tx1"/>
        </a:solidFill>
        <a:latin typeface="等线" charset="0"/>
        <a:ea typeface="等线" charset="0"/>
        <a:cs typeface="等线" charset="0"/>
      </a:defRPr>
    </a:lvl7pPr>
    <a:lvl8pPr marL="3200400" indent="0" algn="l" defTabSz="914400" eaLnBrk="1" fontAlgn="auto" latinLnBrk="0" hangingPunct="1">
      <a:buNone/>
      <a:defRPr sz="1200" kern="1200">
        <a:solidFill>
          <a:schemeClr val="tx1"/>
        </a:solidFill>
        <a:latin typeface="等线" charset="0"/>
        <a:ea typeface="等线" charset="0"/>
        <a:cs typeface="等线" charset="0"/>
      </a:defRPr>
    </a:lvl8pPr>
    <a:lvl9pPr marL="3200400" indent="0" algn="l" defTabSz="914400" eaLnBrk="1" fontAlgn="auto" latinLnBrk="0" hangingPunct="1">
      <a:buNone/>
      <a:defRPr sz="1200" kern="1200">
        <a:solidFill>
          <a:schemeClr val="tx1"/>
        </a:solidFill>
        <a:latin typeface="等线" charset="0"/>
        <a:ea typeface="等线" charset="0"/>
        <a:cs typeface="等线"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a:latin typeface="Calibri" pitchFamily="34" charset="0"/>
              <a:ea typeface="幼圆" pitchFamily="49" charset="-122"/>
              <a:cs typeface="等线" charset="0"/>
            </a:endParaRPr>
          </a:p>
        </p:txBody>
      </p:sp>
      <p:sp>
        <p:nvSpPr>
          <p:cNvPr id="13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7" name="对象"/>
          <p:cNvSpPr>
            <a:spLocks noGrp="1" noRot="1" noChangeAspect="1"/>
          </p:cNvSpPr>
          <p:nvPr>
            <p:ph type="sldImg"/>
          </p:nvPr>
        </p:nvSpPr>
        <p:spPr>
          <a:xfrm>
            <a:off x="422275" y="1241425"/>
            <a:ext cx="5953125" cy="3349625"/>
          </a:xfrm>
          <a:prstGeom prst="rect">
            <a:avLst/>
          </a:prstGeom>
          <a:noFill/>
          <a:ln w="9525" cap="flat" cmpd="sng">
            <a:solidFill>
              <a:srgbClr val="000000"/>
            </a:solidFill>
            <a:prstDash val="solid"/>
            <a:miter/>
          </a:ln>
        </p:spPr>
      </p:sp>
      <p:sp>
        <p:nvSpPr>
          <p:cNvPr id="138"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9" name="矩形"/>
          <p:cNvSpPr>
            <a:spLocks/>
          </p:cNvSpP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defTabSz="1217549" fontAlgn="base">
              <a:lnSpc>
                <a:spcPct val="100000"/>
              </a:lnSpc>
              <a:spcBef>
                <a:spcPts val="0"/>
              </a:spcBef>
              <a:spcAft>
                <a:spcPts val="0"/>
              </a:spcAft>
              <a:buNone/>
            </a:pPr>
            <a:fld id="{CAD2D6BD-DE1B-4B5F-8B41-2702339687B9}" type="slidenum">
              <a:rPr lang="en-US" altLang="zh-CN" sz="2400" u="none" strike="noStrike" kern="1200" cap="none" spc="0" baseline="0">
                <a:solidFill>
                  <a:schemeClr val="tx1"/>
                </a:solidFill>
                <a:latin typeface="Calibri" pitchFamily="34" charset="0"/>
                <a:ea typeface="宋体" pitchFamily="2" charset="-122"/>
                <a:cs typeface="等线" charset="0"/>
              </a:rPr>
              <a:t>1</a:t>
            </a:fld>
            <a:endParaRPr lang="zh-CN" altLang="en-US" sz="2400" u="none" strike="noStrike" kern="1200" cap="none" spc="0" baseline="0">
              <a:solidFill>
                <a:schemeClr val="tx1"/>
              </a:solidFill>
              <a:latin typeface="Calibri" pitchFamily="34" charset="0"/>
              <a:ea typeface="宋体" pitchFamily="2" charset="-122"/>
              <a:cs typeface="等线" charset="0"/>
            </a:endParaRPr>
          </a:p>
        </p:txBody>
      </p:sp>
    </p:spTree>
    <p:extLst>
      <p:ext uri="{BB962C8B-B14F-4D97-AF65-F5344CB8AC3E}">
        <p14:creationId xmlns:p14="http://schemas.microsoft.com/office/powerpoint/2010/main" val="265009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a:latin typeface="Calibri" pitchFamily="34" charset="0"/>
              <a:ea typeface="幼圆" pitchFamily="49" charset="-122"/>
              <a:cs typeface="等线" charset="0"/>
            </a:endParaRPr>
          </a:p>
        </p:txBody>
      </p:sp>
      <p:sp>
        <p:nvSpPr>
          <p:cNvPr id="135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63"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64"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6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34</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917160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a:latin typeface="Calibri" pitchFamily="34" charset="0"/>
              <a:ea typeface="幼圆" pitchFamily="49" charset="-122"/>
              <a:cs typeface="等线" charset="0"/>
            </a:endParaRPr>
          </a:p>
        </p:txBody>
      </p:sp>
      <p:sp>
        <p:nvSpPr>
          <p:cNvPr id="138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8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8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8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90"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91"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9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35</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589272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a:latin typeface="Calibri" pitchFamily="34" charset="0"/>
              <a:ea typeface="幼圆" pitchFamily="49" charset="-122"/>
              <a:cs typeface="等线" charset="0"/>
            </a:endParaRPr>
          </a:p>
        </p:txBody>
      </p:sp>
      <p:sp>
        <p:nvSpPr>
          <p:cNvPr id="141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416"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417"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41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36</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9491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a:latin typeface="Calibri" pitchFamily="34" charset="0"/>
              <a:ea typeface="幼圆" pitchFamily="49" charset="-122"/>
              <a:cs typeface="等线" charset="0"/>
            </a:endParaRPr>
          </a:p>
        </p:txBody>
      </p:sp>
      <p:sp>
        <p:nvSpPr>
          <p:cNvPr id="15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5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5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5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0"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61"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6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287451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a:latin typeface="Calibri" pitchFamily="34" charset="0"/>
              <a:ea typeface="幼圆" pitchFamily="49" charset="-122"/>
              <a:cs typeface="等线" charset="0"/>
            </a:endParaRPr>
          </a:p>
        </p:txBody>
      </p:sp>
      <p:sp>
        <p:nvSpPr>
          <p:cNvPr id="16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6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7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71"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72"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7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04835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28</a:t>
            </a:fld>
            <a:endParaRPr lang="zh-CN" altLang="en-US" sz="1200">
              <a:latin typeface="Calibri" pitchFamily="34" charset="0"/>
              <a:ea typeface="幼圆" pitchFamily="49" charset="-122"/>
              <a:cs typeface="等线" charset="0"/>
            </a:endParaRPr>
          </a:p>
        </p:txBody>
      </p:sp>
      <p:sp>
        <p:nvSpPr>
          <p:cNvPr id="119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19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19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0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01"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02"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0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28</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14704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29</a:t>
            </a:fld>
            <a:endParaRPr lang="zh-CN" altLang="en-US" sz="1200">
              <a:latin typeface="Calibri" pitchFamily="34" charset="0"/>
              <a:ea typeface="幼圆" pitchFamily="49" charset="-122"/>
              <a:cs typeface="等线" charset="0"/>
            </a:endParaRPr>
          </a:p>
        </p:txBody>
      </p:sp>
      <p:sp>
        <p:nvSpPr>
          <p:cNvPr id="122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28"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29"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3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29</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404634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30</a:t>
            </a:fld>
            <a:endParaRPr lang="zh-CN" altLang="en-US" sz="1200">
              <a:latin typeface="Calibri" pitchFamily="34" charset="0"/>
              <a:ea typeface="幼圆" pitchFamily="49" charset="-122"/>
              <a:cs typeface="等线" charset="0"/>
            </a:endParaRPr>
          </a:p>
        </p:txBody>
      </p:sp>
      <p:sp>
        <p:nvSpPr>
          <p:cNvPr id="125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55"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56"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5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30</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440957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31</a:t>
            </a:fld>
            <a:endParaRPr lang="zh-CN" altLang="en-US" sz="1200">
              <a:latin typeface="Calibri" pitchFamily="34" charset="0"/>
              <a:ea typeface="幼圆" pitchFamily="49" charset="-122"/>
              <a:cs typeface="等线" charset="0"/>
            </a:endParaRPr>
          </a:p>
        </p:txBody>
      </p:sp>
      <p:sp>
        <p:nvSpPr>
          <p:cNvPr id="127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79"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80"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8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282"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283"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8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31</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1219252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32</a:t>
            </a:fld>
            <a:endParaRPr lang="zh-CN" altLang="en-US" sz="1200">
              <a:latin typeface="Calibri" pitchFamily="34" charset="0"/>
              <a:ea typeface="幼圆" pitchFamily="49" charset="-122"/>
              <a:cs typeface="等线" charset="0"/>
            </a:endParaRPr>
          </a:p>
        </p:txBody>
      </p:sp>
      <p:sp>
        <p:nvSpPr>
          <p:cNvPr id="130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6"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7"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09"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10"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11"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32</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417151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文本框"/>
          <p:cNvSpPr>
            <a:spLocks noGrp="1"/>
          </p:cNvSpPr>
          <p:nvPr>
            <p:ph type="sldNum" idx="5"/>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algn="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33</a:t>
            </a:fld>
            <a:endParaRPr lang="zh-CN" altLang="en-US" sz="1200">
              <a:latin typeface="Calibri" pitchFamily="34" charset="0"/>
              <a:ea typeface="幼圆" pitchFamily="49" charset="-122"/>
              <a:cs typeface="等线" charset="0"/>
            </a:endParaRPr>
          </a:p>
        </p:txBody>
      </p:sp>
      <p:sp>
        <p:nvSpPr>
          <p:cNvPr id="1332"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3"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4"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5"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
        <p:nvSpPr>
          <p:cNvPr id="1336" name="对象"/>
          <p:cNvSpPr>
            <a:spLocks noGrp="1" noRot="1" noChangeAspect="1"/>
          </p:cNvSpPr>
          <p:nvPr>
            <p:ph type="sldImg"/>
          </p:nvPr>
        </p:nvSpPr>
        <p:spPr>
          <a:xfrm>
            <a:off x="422275" y="1241425"/>
            <a:ext cx="5953125" cy="3349625"/>
          </a:xfrm>
          <a:prstGeom prst="rect">
            <a:avLst/>
          </a:prstGeom>
          <a:noFill/>
          <a:ln w="9525" cap="flat" cmpd="sng">
            <a:noFill/>
            <a:prstDash val="solid"/>
            <a:miter/>
          </a:ln>
        </p:spPr>
      </p:sp>
      <p:sp>
        <p:nvSpPr>
          <p:cNvPr id="1337" name="文本框"/>
          <p:cNvSpPr>
            <a:spLocks noGrp="1"/>
          </p:cNvSpPr>
          <p:nvPr>
            <p:ph type="body" idx="1"/>
          </p:nvPr>
        </p:nvSpPr>
        <p:spPr>
          <a:xfrm>
            <a:off x="679768" y="4777958"/>
            <a:ext cx="5438140" cy="3909239"/>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338" name="矩形"/>
          <p:cNvSpPr>
            <a:spLocks/>
          </p:cNvSpPr>
          <p:nvPr/>
        </p:nvSpPr>
        <p:spPr>
          <a:xfrm>
            <a:off x="3850443" y="9430091"/>
            <a:ext cx="2945659" cy="498134"/>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1200" u="none" strike="noStrike" kern="1200" cap="none" spc="0" baseline="0">
                <a:solidFill>
                  <a:schemeClr val="tx1"/>
                </a:solidFill>
                <a:latin typeface="Calibri" pitchFamily="34" charset="0"/>
                <a:ea typeface="幼圆" pitchFamily="49" charset="-122"/>
                <a:cs typeface="等线" charset="0"/>
              </a:rPr>
              <a:t>33</a:t>
            </a:fld>
            <a:endParaRPr lang="zh-CN" altLang="en-US" sz="1200" u="none" strike="noStrike" kern="1200" cap="none" spc="0" baseline="0">
              <a:solidFill>
                <a:schemeClr val="tx1"/>
              </a:solidFill>
              <a:latin typeface="Calibri" pitchFamily="34" charset="0"/>
              <a:ea typeface="幼圆" pitchFamily="49" charset="-122"/>
              <a:cs typeface="等线" charset="0"/>
            </a:endParaRPr>
          </a:p>
        </p:txBody>
      </p:sp>
    </p:spTree>
    <p:extLst>
      <p:ext uri="{BB962C8B-B14F-4D97-AF65-F5344CB8AC3E}">
        <p14:creationId xmlns:p14="http://schemas.microsoft.com/office/powerpoint/2010/main" val="662693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11561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33642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69348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56485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815457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26111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33979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22955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83304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45578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20040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75530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36056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936059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8714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文本框"/>
          <p:cNvSpPr>
            <a:spLocks noGrp="1"/>
          </p:cNvSpPr>
          <p:nvPr>
            <p:ph type="subTitle" idx="1"/>
          </p:nvPr>
        </p:nvSpPr>
        <p:spPr>
          <a:xfrm>
            <a:off x="1828800" y="3886199"/>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20496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3067271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20292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58943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54156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802089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04910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799816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351457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51987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75368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50182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8092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4432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68518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2487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19524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2019/9/3</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44677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21" name="图片"/>
          <p:cNvPicPr>
            <a:picLocks noChangeAspect="1"/>
          </p:cNvPicPr>
          <p:nvPr/>
        </p:nvPicPr>
        <p:blipFill>
          <a:blip r:embed="rId13" cstate="print"/>
          <a:stretch>
            <a:fillRect/>
          </a:stretch>
        </p:blipFill>
        <p:spPr>
          <a:xfrm>
            <a:off x="2" y="0"/>
            <a:ext cx="12191996" cy="6857997"/>
          </a:xfrm>
          <a:prstGeom prst="rect">
            <a:avLst/>
          </a:prstGeom>
          <a:noFill/>
          <a:ln w="9525" cap="flat" cmpd="sng">
            <a:noFill/>
            <a:prstDash val="solid"/>
            <a:miter/>
          </a:ln>
        </p:spPr>
      </p:pic>
      <p:sp>
        <p:nvSpPr>
          <p:cNvPr id="124"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9/3/2019</a:t>
            </a:fld>
            <a:endParaRPr lang="zh-CN" altLang="en-US">
              <a:latin typeface="Calibri" pitchFamily="34" charset="0"/>
              <a:ea typeface="幼圆" pitchFamily="49" charset="-122"/>
              <a:cs typeface="Times New Roman" charset="0"/>
            </a:endParaRPr>
          </a:p>
        </p:txBody>
      </p:sp>
      <p:sp>
        <p:nvSpPr>
          <p:cNvPr id="125"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126"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632733640"/>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1420" name="图片"/>
          <p:cNvPicPr>
            <a:picLocks noChangeAspect="1"/>
          </p:cNvPicPr>
          <p:nvPr/>
        </p:nvPicPr>
        <p:blipFill>
          <a:blip r:embed="rId13" cstate="print"/>
          <a:stretch>
            <a:fillRect/>
          </a:stretch>
        </p:blipFill>
        <p:spPr>
          <a:xfrm>
            <a:off x="0" y="0"/>
            <a:ext cx="12191996" cy="6857997"/>
          </a:xfrm>
          <a:prstGeom prst="rect">
            <a:avLst/>
          </a:prstGeom>
          <a:noFill/>
          <a:ln w="9525" cap="flat" cmpd="sng">
            <a:noFill/>
            <a:prstDash val="solid"/>
            <a:miter/>
          </a:ln>
        </p:spPr>
      </p:pic>
      <p:sp>
        <p:nvSpPr>
          <p:cNvPr id="140"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9/3/2019</a:t>
            </a:fld>
            <a:endParaRPr lang="zh-CN" altLang="en-US">
              <a:latin typeface="Calibri" pitchFamily="34" charset="0"/>
              <a:ea typeface="幼圆" pitchFamily="49" charset="-122"/>
              <a:cs typeface="Times New Roman" charset="0"/>
            </a:endParaRPr>
          </a:p>
        </p:txBody>
      </p:sp>
      <p:sp>
        <p:nvSpPr>
          <p:cNvPr id="141"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142"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1739511284"/>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19" name="图片"/>
          <p:cNvPicPr>
            <a:picLocks noChangeAspect="1"/>
          </p:cNvPicPr>
          <p:nvPr/>
        </p:nvPicPr>
        <p:blipFill>
          <a:blip r:embed="rId13" cstate="print"/>
          <a:stretch>
            <a:fillRect/>
          </a:stretch>
        </p:blipFill>
        <p:spPr>
          <a:xfrm>
            <a:off x="2" y="0"/>
            <a:ext cx="12191996" cy="6857997"/>
          </a:xfrm>
          <a:prstGeom prst="rect">
            <a:avLst/>
          </a:prstGeom>
          <a:noFill/>
          <a:ln w="9525" cap="flat" cmpd="sng">
            <a:noFill/>
            <a:prstDash val="solid"/>
            <a:miter/>
          </a:ln>
        </p:spPr>
      </p:pic>
      <p:sp>
        <p:nvSpPr>
          <p:cNvPr id="163" name="文本框"/>
          <p:cNvSpPr>
            <a:spLocks noGrp="1"/>
          </p:cNvSpPr>
          <p:nvPr>
            <p:ph type="dt" idx="10"/>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datetime1">
              <a:rPr lang="en-US" altLang="zh-CN">
                <a:latin typeface="Calibri" pitchFamily="34" charset="0"/>
                <a:ea typeface="幼圆" pitchFamily="49" charset="-122"/>
                <a:cs typeface="Times New Roman" charset="0"/>
              </a:rPr>
              <a:t>9/3/2019</a:t>
            </a:fld>
            <a:endParaRPr lang="zh-CN" altLang="en-US">
              <a:latin typeface="Calibri" pitchFamily="34" charset="0"/>
              <a:ea typeface="幼圆" pitchFamily="49" charset="-122"/>
              <a:cs typeface="Times New Roman" charset="0"/>
            </a:endParaRPr>
          </a:p>
        </p:txBody>
      </p:sp>
      <p:sp>
        <p:nvSpPr>
          <p:cNvPr id="164" name="文本框"/>
          <p:cNvSpPr>
            <a:spLocks noGrp="1"/>
          </p:cNvSpPr>
          <p:nvPr>
            <p:ph type="ftr"/>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Calibri" pitchFamily="34" charset="0"/>
              <a:ea typeface="幼圆" pitchFamily="49" charset="-122"/>
              <a:cs typeface="Times New Roman" charset="0"/>
            </a:endParaRPr>
          </a:p>
        </p:txBody>
      </p:sp>
      <p:sp>
        <p:nvSpPr>
          <p:cNvPr id="165" name="文本框"/>
          <p:cNvSpPr>
            <a:spLocks noGrp="1"/>
          </p:cNvSpPr>
          <p:nvPr>
            <p:ph type="sldNum"/>
          </p:nvPr>
        </p:nvSpPr>
        <p:spPr>
          <a:xfrm>
            <a:off x="0" y="0"/>
            <a:ext cx="0" cy="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u="none" strike="noStrike" kern="1200" cap="none" spc="0" baseline="0">
                <a:solidFill>
                  <a:schemeClr val="tx1"/>
                </a:solidFill>
                <a:latin typeface="Calibri" pitchFamily="34" charset="0"/>
                <a:ea typeface="幼圆" pitchFamily="49" charset="-122"/>
                <a:cs typeface="Times New Roman" charset="0"/>
              </a:rPr>
              <a:t>‹#›</a:t>
            </a:fld>
            <a:endParaRPr lang="zh-CN" altLang="en-US">
              <a:latin typeface="Calibri" pitchFamily="34" charset="0"/>
              <a:ea typeface="幼圆" pitchFamily="49" charset="-122"/>
              <a:cs typeface="Times New Roman" charset="0"/>
            </a:endParaRPr>
          </a:p>
        </p:txBody>
      </p:sp>
    </p:spTree>
    <p:extLst>
      <p:ext uri="{BB962C8B-B14F-4D97-AF65-F5344CB8AC3E}">
        <p14:creationId xmlns:p14="http://schemas.microsoft.com/office/powerpoint/2010/main" val="1100308847"/>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hf sldNum="0" hdr="0" ftr="0" dt="0"/>
  <p:txStyles>
    <p:titleStyle>
      <a:lvl1pPr algn="l" defTabSz="914400" eaLnBrk="1" fontAlgn="base" hangingPunct="1">
        <a:lnSpc>
          <a:spcPct val="90000"/>
        </a:lnSpc>
        <a:spcBef>
          <a:spcPts val="0"/>
        </a:spcBef>
        <a:spcAft>
          <a:spcPts val="0"/>
        </a:spcAft>
        <a:buNone/>
        <a:defRPr sz="3600" kern="1200">
          <a:solidFill>
            <a:schemeClr val="accent1"/>
          </a:solidFill>
          <a:latin typeface="等线 Light" charset="0"/>
          <a:ea typeface="微软雅黑" charset="0"/>
          <a:cs typeface="等线 Light" charset="0"/>
        </a:defRPr>
      </a:lvl1pPr>
    </p:titleStyle>
    <p:bodyStyle>
      <a:lvl1pPr marL="357124" indent="-357124" algn="l" defTabSz="914400" eaLnBrk="1" fontAlgn="base" hangingPunct="1">
        <a:lnSpc>
          <a:spcPct val="90000"/>
        </a:lnSpc>
        <a:spcBef>
          <a:spcPts val="1800"/>
        </a:spcBef>
        <a:spcAft>
          <a:spcPts val="0"/>
        </a:spcAft>
        <a:buClr>
          <a:schemeClr val="tx1"/>
        </a:buClr>
        <a:buSzPct val="80000"/>
        <a:buFont typeface="Wingdings 2" pitchFamily="18" charset="2"/>
        <a:buChar char="ê"/>
        <a:defRPr sz="2400" kern="1200">
          <a:solidFill>
            <a:schemeClr val="tx1"/>
          </a:solidFill>
          <a:latin typeface="等线" charset="0"/>
          <a:ea typeface="幼圆" pitchFamily="49" charset="-122"/>
          <a:cs typeface="等线" charset="0"/>
        </a:defRPr>
      </a:lvl1pPr>
      <a:lvl2pPr marL="357124" indent="-357124" algn="l" defTabSz="914400" eaLnBrk="1" fontAlgn="base" hangingPunct="1">
        <a:lnSpc>
          <a:spcPct val="129000"/>
        </a:lnSpc>
        <a:spcBef>
          <a:spcPts val="0"/>
        </a:spcBef>
        <a:spcAft>
          <a:spcPts val="0"/>
        </a:spcAft>
        <a:buClr>
          <a:schemeClr val="tx1"/>
        </a:buClr>
        <a:buFont typeface="Wingdings 2" pitchFamily="18" charset="2"/>
        <a:buChar char="ê"/>
        <a:defRPr sz="1600" kern="1200">
          <a:solidFill>
            <a:schemeClr val="tx1"/>
          </a:solidFill>
          <a:latin typeface="等线" charset="0"/>
          <a:ea typeface="幼圆" pitchFamily="49" charset="-122"/>
          <a:cs typeface="等线" charset="0"/>
        </a:defRPr>
      </a:lvl2pPr>
      <a:lvl3pPr marL="1143000" indent="-228600" algn="l" defTabSz="914400" eaLnBrk="1" fontAlgn="base" hangingPunct="1">
        <a:lnSpc>
          <a:spcPct val="90000"/>
        </a:lnSpc>
        <a:spcBef>
          <a:spcPts val="500"/>
        </a:spcBef>
        <a:spcAft>
          <a:spcPts val="0"/>
        </a:spcAft>
        <a:buFont typeface="Arial" pitchFamily="34" charset="0"/>
        <a:buChar char="•"/>
        <a:defRPr sz="2000" kern="1200">
          <a:solidFill>
            <a:srgbClr val="262626"/>
          </a:solidFill>
          <a:latin typeface="等线" charset="0"/>
          <a:ea typeface="幼圆" pitchFamily="49" charset="-122"/>
          <a:cs typeface="等线" charset="0"/>
        </a:defRPr>
      </a:lvl3pPr>
      <a:lvl4pPr marL="16002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4pPr>
      <a:lvl5pPr marL="2057400" indent="-228600" algn="l" defTabSz="914400" eaLnBrk="1" fontAlgn="base" hangingPunct="1">
        <a:lnSpc>
          <a:spcPct val="90000"/>
        </a:lnSpc>
        <a:spcBef>
          <a:spcPts val="500"/>
        </a:spcBef>
        <a:spcAft>
          <a:spcPts val="0"/>
        </a:spcAft>
        <a:buFont typeface="Arial" pitchFamily="34" charset="0"/>
        <a:buChar char="•"/>
        <a:defRPr sz="1800" kern="1200">
          <a:solidFill>
            <a:srgbClr val="262626"/>
          </a:solidFill>
          <a:latin typeface="等线" charset="0"/>
          <a:ea typeface="幼圆" pitchFamily="49" charset="-122"/>
          <a:cs typeface="等线" charset="0"/>
        </a:defRPr>
      </a:lvl5pPr>
      <a:lvl6pPr marL="25146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6pPr>
      <a:lvl7pPr marL="29718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7pPr>
      <a:lvl8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8pPr>
      <a:lvl9pPr marL="3429000" indent="-228600" algn="l" defTabSz="914400" eaLnBrk="1" fontAlgn="auto" latinLnBrk="0" hangingPunct="1">
        <a:lnSpc>
          <a:spcPct val="90000"/>
        </a:lnSpc>
        <a:spcBef>
          <a:spcPts val="500"/>
        </a:spcBef>
        <a:buFont typeface="Arial" pitchFamily="34" charset="0"/>
        <a:buChar char="•"/>
        <a:defRPr sz="1800" kern="1200">
          <a:solidFill>
            <a:schemeClr val="tx1"/>
          </a:solidFill>
          <a:latin typeface="等线" charset="0"/>
          <a:ea typeface="幼圆" pitchFamily="49" charset="-122"/>
          <a:cs typeface="等线"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8.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8.xml"/><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4.gif"/><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6.gif"/><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7.gif"/><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8.gif"/><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9.gif"/><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50.gif"/><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51.gif"/><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52.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8.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8.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jp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jp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 name="矩形"/>
          <p:cNvSpPr>
            <a:spLocks/>
          </p:cNvSpPr>
          <p:nvPr/>
        </p:nvSpPr>
        <p:spPr>
          <a:xfrm>
            <a:off x="2351480" y="2636890"/>
            <a:ext cx="8353160" cy="108015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algn="ctr" eaLnBrk="1" fontAlgn="auto" hangingPunct="1">
              <a:lnSpc>
                <a:spcPts val="4500"/>
              </a:lnSpc>
            </a:pPr>
            <a:r>
              <a:rPr lang="zh-CN" altLang="en-US" sz="3200" b="1" dirty="0">
                <a:solidFill>
                  <a:srgbClr val="D70000"/>
                </a:solidFill>
                <a:latin typeface="微软雅黑" charset="0"/>
                <a:ea typeface="微软雅黑" charset="0"/>
                <a:cs typeface="等线" charset="0"/>
              </a:rPr>
              <a:t>深入学习贯彻习近平总书记重要讲话精神</a:t>
            </a:r>
          </a:p>
          <a:p>
            <a:pPr algn="ctr" eaLnBrk="1" fontAlgn="auto" hangingPunct="1">
              <a:lnSpc>
                <a:spcPts val="4500"/>
              </a:lnSpc>
            </a:pPr>
            <a:r>
              <a:rPr lang="zh-CN" altLang="en-US" sz="3200" b="1" dirty="0">
                <a:solidFill>
                  <a:srgbClr val="D70000"/>
                </a:solidFill>
                <a:latin typeface="微软雅黑" charset="0"/>
                <a:ea typeface="微软雅黑" charset="0"/>
                <a:cs typeface="等线" charset="0"/>
              </a:rPr>
              <a:t>扎实推进“一带一路”建设高质量发展</a:t>
            </a:r>
          </a:p>
          <a:p>
            <a:pPr algn="ctr" eaLnBrk="1" fontAlgn="auto" hangingPunct="1"/>
            <a:endParaRPr lang="zh-CN" altLang="en-US" sz="3200" b="1" u="none" strike="noStrike" kern="1200" cap="none" spc="0" baseline="0" dirty="0">
              <a:solidFill>
                <a:srgbClr val="D70000"/>
              </a:solidFill>
              <a:latin typeface="微软雅黑" charset="0"/>
              <a:ea typeface="微软雅黑" charset="0"/>
              <a:cs typeface="等线" charset="0"/>
            </a:endParaRPr>
          </a:p>
        </p:txBody>
      </p:sp>
    </p:spTree>
    <p:extLst>
      <p:ext uri="{BB962C8B-B14F-4D97-AF65-F5344CB8AC3E}">
        <p14:creationId xmlns:p14="http://schemas.microsoft.com/office/powerpoint/2010/main" val="18248355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7AFCFAB-C3D4-41B1-848E-D36DB97C5957}"/>
              </a:ext>
            </a:extLst>
          </p:cNvPr>
          <p:cNvSpPr>
            <a:spLocks noGrp="1"/>
          </p:cNvSpPr>
          <p:nvPr>
            <p:ph type="ctrTitle"/>
          </p:nvPr>
        </p:nvSpPr>
        <p:spPr>
          <a:xfrm>
            <a:off x="1847410" y="2130425"/>
            <a:ext cx="9430190" cy="1470025"/>
          </a:xfrm>
        </p:spPr>
        <p:txBody>
          <a:bodyPr/>
          <a:lstStyle/>
          <a:p>
            <a:pPr algn="ctr">
              <a:lnSpc>
                <a:spcPts val="4600"/>
              </a:lnSpc>
            </a:pPr>
            <a:r>
              <a:rPr lang="zh-CN" altLang="en-US" b="1" dirty="0">
                <a:solidFill>
                  <a:srgbClr val="C00000"/>
                </a:solidFill>
                <a:effectLst>
                  <a:glow rad="228600">
                    <a:srgbClr val="FF9004">
                      <a:alpha val="40000"/>
                    </a:srgbClr>
                  </a:glow>
                </a:effectLst>
                <a:latin typeface="Calibri" pitchFamily="34" charset="0"/>
                <a:cs typeface="等线" charset="0"/>
              </a:rPr>
              <a:t>二、夯基垒台，立柱架梁，推进“一带一路”建设取得重要进展和明显成效</a:t>
            </a:r>
            <a:endParaRPr lang="zh-CN" altLang="en-US" dirty="0"/>
          </a:p>
        </p:txBody>
      </p:sp>
    </p:spTree>
    <p:extLst>
      <p:ext uri="{BB962C8B-B14F-4D97-AF65-F5344CB8AC3E}">
        <p14:creationId xmlns:p14="http://schemas.microsoft.com/office/powerpoint/2010/main" val="207216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7DF8652D-8136-4EB8-9083-BAC56B31DC59}"/>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DC4906E5-41ED-48D2-B5F5-7533CAA6AD98}"/>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在政策沟通方面，共建“一带一路”国际共识持续扩大</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3A7E69C3-870E-40FD-9EEF-8B7D9AD11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37" y="2010793"/>
            <a:ext cx="4265283" cy="28364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图片 8">
            <a:extLst>
              <a:ext uri="{FF2B5EF4-FFF2-40B4-BE49-F238E27FC236}">
                <a16:creationId xmlns:a16="http://schemas.microsoft.com/office/drawing/2014/main" id="{BBBB5A0C-01C3-4C99-AE45-A6B1A5F89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010793"/>
            <a:ext cx="4256986" cy="283641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矩形 9">
            <a:extLst>
              <a:ext uri="{FF2B5EF4-FFF2-40B4-BE49-F238E27FC236}">
                <a16:creationId xmlns:a16="http://schemas.microsoft.com/office/drawing/2014/main" id="{5C461465-9BEA-4FF4-80F4-10CC5C4445C2}"/>
              </a:ext>
            </a:extLst>
          </p:cNvPr>
          <p:cNvSpPr/>
          <p:nvPr/>
        </p:nvSpPr>
        <p:spPr>
          <a:xfrm>
            <a:off x="1127310" y="5430162"/>
            <a:ext cx="4680650"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截至</a:t>
            </a:r>
            <a:r>
              <a:rPr lang="en-US" altLang="zh-CN" sz="1600" b="1" dirty="0">
                <a:ln/>
                <a:solidFill>
                  <a:schemeClr val="accent4"/>
                </a:solidFill>
              </a:rPr>
              <a:t>2019</a:t>
            </a:r>
            <a:r>
              <a:rPr lang="zh-CN" altLang="en-US" sz="1600" b="1" dirty="0">
                <a:ln/>
                <a:solidFill>
                  <a:schemeClr val="accent4"/>
                </a:solidFill>
              </a:rPr>
              <a:t>年</a:t>
            </a:r>
            <a:r>
              <a:rPr lang="en-US" altLang="zh-CN" sz="1600" b="1" dirty="0">
                <a:ln/>
                <a:solidFill>
                  <a:schemeClr val="accent4"/>
                </a:solidFill>
              </a:rPr>
              <a:t>7</a:t>
            </a:r>
            <a:r>
              <a:rPr lang="zh-CN" altLang="en-US" sz="1600" b="1" dirty="0">
                <a:ln/>
                <a:solidFill>
                  <a:schemeClr val="accent4"/>
                </a:solidFill>
              </a:rPr>
              <a:t>月底，已有</a:t>
            </a:r>
            <a:r>
              <a:rPr lang="en-US" altLang="zh-CN" sz="1600" b="1" dirty="0">
                <a:ln/>
                <a:solidFill>
                  <a:schemeClr val="accent4"/>
                </a:solidFill>
              </a:rPr>
              <a:t>136</a:t>
            </a:r>
            <a:r>
              <a:rPr lang="zh-CN" altLang="en-US" sz="1600" b="1" dirty="0">
                <a:ln/>
                <a:solidFill>
                  <a:schemeClr val="accent4"/>
                </a:solidFill>
              </a:rPr>
              <a:t>个国家和</a:t>
            </a:r>
            <a:r>
              <a:rPr lang="en-US" altLang="zh-CN" sz="1600" b="1" dirty="0">
                <a:ln/>
                <a:solidFill>
                  <a:schemeClr val="accent4"/>
                </a:solidFill>
              </a:rPr>
              <a:t>30</a:t>
            </a:r>
            <a:r>
              <a:rPr lang="zh-CN" altLang="en-US" sz="1600" b="1" dirty="0">
                <a:ln/>
                <a:solidFill>
                  <a:schemeClr val="accent4"/>
                </a:solidFill>
              </a:rPr>
              <a:t>个国际组织与中国签署了</a:t>
            </a:r>
            <a:r>
              <a:rPr lang="en-US" altLang="zh-CN" sz="1600" b="1" dirty="0">
                <a:ln/>
                <a:solidFill>
                  <a:schemeClr val="accent4"/>
                </a:solidFill>
              </a:rPr>
              <a:t>194</a:t>
            </a:r>
            <a:r>
              <a:rPr lang="zh-CN" altLang="en-US" sz="1600" b="1" dirty="0">
                <a:ln/>
                <a:solidFill>
                  <a:schemeClr val="accent4"/>
                </a:solidFill>
              </a:rPr>
              <a:t>份政府间合作协议</a:t>
            </a:r>
            <a:endParaRPr lang="zh-CN" altLang="en-US" sz="1600" b="1" cap="none" spc="0" dirty="0">
              <a:ln/>
              <a:solidFill>
                <a:schemeClr val="accent4"/>
              </a:solidFill>
              <a:effectLst/>
            </a:endParaRPr>
          </a:p>
        </p:txBody>
      </p:sp>
      <p:sp>
        <p:nvSpPr>
          <p:cNvPr id="11" name="矩形 10">
            <a:extLst>
              <a:ext uri="{FF2B5EF4-FFF2-40B4-BE49-F238E27FC236}">
                <a16:creationId xmlns:a16="http://schemas.microsoft.com/office/drawing/2014/main" id="{49227DDF-4745-4A77-939E-F65E4E6BD300}"/>
              </a:ext>
            </a:extLst>
          </p:cNvPr>
          <p:cNvSpPr/>
          <p:nvPr/>
        </p:nvSpPr>
        <p:spPr>
          <a:xfrm>
            <a:off x="5951980" y="5430162"/>
            <a:ext cx="4680650"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商签范围由亚欧地区延伸至非洲、拉美、</a:t>
            </a:r>
            <a:endParaRPr lang="en-US" altLang="zh-CN" sz="1600" b="1" dirty="0">
              <a:ln/>
              <a:solidFill>
                <a:schemeClr val="accent4"/>
              </a:solidFill>
            </a:endParaRPr>
          </a:p>
          <a:p>
            <a:pPr algn="ctr"/>
            <a:r>
              <a:rPr lang="zh-CN" altLang="en-US" sz="1600" b="1" dirty="0">
                <a:ln/>
                <a:solidFill>
                  <a:schemeClr val="accent4"/>
                </a:solidFill>
              </a:rPr>
              <a:t>南太、西欧等相关国家</a:t>
            </a:r>
            <a:endParaRPr lang="zh-CN" altLang="en-US" sz="1600" b="1" cap="none" spc="0" dirty="0">
              <a:ln/>
              <a:solidFill>
                <a:schemeClr val="accent4"/>
              </a:solidFill>
              <a:effectLst/>
            </a:endParaRPr>
          </a:p>
        </p:txBody>
      </p:sp>
    </p:spTree>
    <p:extLst>
      <p:ext uri="{BB962C8B-B14F-4D97-AF65-F5344CB8AC3E}">
        <p14:creationId xmlns:p14="http://schemas.microsoft.com/office/powerpoint/2010/main" val="243229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B72D4A10-37B6-4E20-802E-96758EF621ED}"/>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5930E6A5-BC24-435F-9F04-0B8C6A99D824}"/>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在设施联通方面，聚焦“六廊六路多国多港”主骨架</a:t>
            </a:r>
            <a:endParaRPr lang="en-US" altLang="zh-CN" sz="2800" b="1" dirty="0">
              <a:solidFill>
                <a:srgbClr val="A53010"/>
              </a:solidFill>
              <a:latin typeface="微软雅黑" charset="0"/>
              <a:ea typeface="微软雅黑" charset="0"/>
              <a:cs typeface="幼圆" pitchFamily="49" charset="-122"/>
              <a:sym typeface="微软雅黑" charset="0"/>
            </a:endParaRPr>
          </a:p>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推动一批标志性项目取得实质性进展</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EFEFF654-AAA9-4269-834C-DB43BA0E169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43340" y="2454835"/>
            <a:ext cx="4464620" cy="2759793"/>
          </a:xfrm>
          <a:prstGeom prst="ellipse">
            <a:avLst/>
          </a:prstGeom>
          <a:ln>
            <a:noFill/>
          </a:ln>
          <a:effectLst>
            <a:softEdge rad="112500"/>
          </a:effectLst>
        </p:spPr>
      </p:pic>
      <p:pic>
        <p:nvPicPr>
          <p:cNvPr id="7" name="图片 6">
            <a:extLst>
              <a:ext uri="{FF2B5EF4-FFF2-40B4-BE49-F238E27FC236}">
                <a16:creationId xmlns:a16="http://schemas.microsoft.com/office/drawing/2014/main" id="{D39C5E5B-6BC1-445D-8312-D3839A2A4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990" y="2348850"/>
            <a:ext cx="4824670" cy="29825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矩形 7">
            <a:extLst>
              <a:ext uri="{FF2B5EF4-FFF2-40B4-BE49-F238E27FC236}">
                <a16:creationId xmlns:a16="http://schemas.microsoft.com/office/drawing/2014/main" id="{EC09DF48-DF33-480A-BB05-4F1297B1CD61}"/>
              </a:ext>
            </a:extLst>
          </p:cNvPr>
          <p:cNvSpPr/>
          <p:nvPr/>
        </p:nvSpPr>
        <p:spPr>
          <a:xfrm>
            <a:off x="1127310" y="5616579"/>
            <a:ext cx="4680650" cy="33855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六大经济走廊取得了重要进展</a:t>
            </a:r>
            <a:endParaRPr lang="zh-CN" altLang="en-US" sz="1600" b="1" cap="none" spc="0" dirty="0">
              <a:ln/>
              <a:solidFill>
                <a:schemeClr val="accent4"/>
              </a:solidFill>
              <a:effectLst/>
            </a:endParaRPr>
          </a:p>
        </p:txBody>
      </p:sp>
      <p:sp>
        <p:nvSpPr>
          <p:cNvPr id="9" name="矩形 8">
            <a:extLst>
              <a:ext uri="{FF2B5EF4-FFF2-40B4-BE49-F238E27FC236}">
                <a16:creationId xmlns:a16="http://schemas.microsoft.com/office/drawing/2014/main" id="{8593ECB4-D77C-4B25-B5C7-C233317A477B}"/>
              </a:ext>
            </a:extLst>
          </p:cNvPr>
          <p:cNvSpPr/>
          <p:nvPr/>
        </p:nvSpPr>
        <p:spPr>
          <a:xfrm>
            <a:off x="5807960" y="5616579"/>
            <a:ext cx="4680650" cy="33855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 中欧班列成为共建“一带一路”重要品牌</a:t>
            </a:r>
            <a:endParaRPr lang="zh-CN" altLang="en-US" sz="1600" b="1" cap="none" spc="0" dirty="0">
              <a:ln/>
              <a:solidFill>
                <a:schemeClr val="accent4"/>
              </a:solidFill>
              <a:effectLst/>
            </a:endParaRPr>
          </a:p>
        </p:txBody>
      </p:sp>
    </p:spTree>
    <p:extLst>
      <p:ext uri="{BB962C8B-B14F-4D97-AF65-F5344CB8AC3E}">
        <p14:creationId xmlns:p14="http://schemas.microsoft.com/office/powerpoint/2010/main" val="99363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4404DC3A-6A7F-4988-9955-7372623B9785}"/>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F2E97C96-7284-4FB4-9B49-E3C312EBC3BA}"/>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在贸易畅通方面，经贸投资合作不断扩大</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椭圆 3">
            <a:extLst>
              <a:ext uri="{FF2B5EF4-FFF2-40B4-BE49-F238E27FC236}">
                <a16:creationId xmlns:a16="http://schemas.microsoft.com/office/drawing/2014/main" id="{4C91992F-EADE-481E-914B-005DC1F4E786}"/>
              </a:ext>
            </a:extLst>
          </p:cNvPr>
          <p:cNvSpPr/>
          <p:nvPr/>
        </p:nvSpPr>
        <p:spPr>
          <a:xfrm>
            <a:off x="1254637" y="2132820"/>
            <a:ext cx="2448340" cy="7921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dirty="0"/>
              <a:t>积极提升贸易便利化水平</a:t>
            </a:r>
          </a:p>
        </p:txBody>
      </p:sp>
      <p:sp>
        <p:nvSpPr>
          <p:cNvPr id="5" name="椭圆 4">
            <a:extLst>
              <a:ext uri="{FF2B5EF4-FFF2-40B4-BE49-F238E27FC236}">
                <a16:creationId xmlns:a16="http://schemas.microsoft.com/office/drawing/2014/main" id="{C0708B6F-3B2D-464C-96FF-0873054816B3}"/>
              </a:ext>
            </a:extLst>
          </p:cNvPr>
          <p:cNvSpPr/>
          <p:nvPr/>
        </p:nvSpPr>
        <p:spPr>
          <a:xfrm>
            <a:off x="4871830" y="2139788"/>
            <a:ext cx="2448340" cy="7921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dirty="0"/>
              <a:t>促进双向投资升级</a:t>
            </a:r>
          </a:p>
        </p:txBody>
      </p:sp>
      <p:sp>
        <p:nvSpPr>
          <p:cNvPr id="6" name="椭圆 5">
            <a:extLst>
              <a:ext uri="{FF2B5EF4-FFF2-40B4-BE49-F238E27FC236}">
                <a16:creationId xmlns:a16="http://schemas.microsoft.com/office/drawing/2014/main" id="{22F6C125-F969-4CF1-8171-FC860838A0F0}"/>
              </a:ext>
            </a:extLst>
          </p:cNvPr>
          <p:cNvSpPr/>
          <p:nvPr/>
        </p:nvSpPr>
        <p:spPr>
          <a:xfrm>
            <a:off x="8256300" y="2139788"/>
            <a:ext cx="2448340" cy="7921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dirty="0"/>
              <a:t>推动境外合作园区建设</a:t>
            </a:r>
          </a:p>
        </p:txBody>
      </p:sp>
      <p:pic>
        <p:nvPicPr>
          <p:cNvPr id="8" name="图片 7">
            <a:extLst>
              <a:ext uri="{FF2B5EF4-FFF2-40B4-BE49-F238E27FC236}">
                <a16:creationId xmlns:a16="http://schemas.microsoft.com/office/drawing/2014/main" id="{6DE0F066-060C-4462-8E6E-064DE64BF8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120" y="3140960"/>
            <a:ext cx="2772570" cy="20794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图片 9">
            <a:extLst>
              <a:ext uri="{FF2B5EF4-FFF2-40B4-BE49-F238E27FC236}">
                <a16:creationId xmlns:a16="http://schemas.microsoft.com/office/drawing/2014/main" id="{1075B168-B253-448F-820E-B113E7BDD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770" y="3140960"/>
            <a:ext cx="3152831" cy="220698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图片 11">
            <a:extLst>
              <a:ext uri="{FF2B5EF4-FFF2-40B4-BE49-F238E27FC236}">
                <a16:creationId xmlns:a16="http://schemas.microsoft.com/office/drawing/2014/main" id="{E7D62571-E80F-47B5-BC10-9CABF3FCC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4240" y="3376164"/>
            <a:ext cx="3564494" cy="17282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3" name="矩形 12">
            <a:extLst>
              <a:ext uri="{FF2B5EF4-FFF2-40B4-BE49-F238E27FC236}">
                <a16:creationId xmlns:a16="http://schemas.microsoft.com/office/drawing/2014/main" id="{1DF2E458-E965-4E8B-B567-90F96439FE36}"/>
              </a:ext>
            </a:extLst>
          </p:cNvPr>
          <p:cNvSpPr/>
          <p:nvPr/>
        </p:nvSpPr>
        <p:spPr>
          <a:xfrm>
            <a:off x="921679" y="5386436"/>
            <a:ext cx="3281524" cy="107721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CN" sz="1600" b="1" dirty="0">
                <a:ln/>
                <a:solidFill>
                  <a:schemeClr val="accent4"/>
                </a:solidFill>
              </a:rPr>
              <a:t>2013-2018</a:t>
            </a:r>
            <a:r>
              <a:rPr lang="zh-CN" altLang="en-US" sz="1600" b="1" dirty="0">
                <a:ln/>
                <a:solidFill>
                  <a:schemeClr val="accent4"/>
                </a:solidFill>
              </a:rPr>
              <a:t>年，我国与“一带一路”沿线国家货物贸易总额超过</a:t>
            </a:r>
            <a:r>
              <a:rPr lang="en-US" altLang="zh-CN" sz="1600" b="1" dirty="0">
                <a:ln/>
                <a:solidFill>
                  <a:schemeClr val="accent4"/>
                </a:solidFill>
              </a:rPr>
              <a:t>6</a:t>
            </a:r>
            <a:r>
              <a:rPr lang="zh-CN" altLang="en-US" sz="1600" b="1" dirty="0">
                <a:ln/>
                <a:solidFill>
                  <a:schemeClr val="accent4"/>
                </a:solidFill>
              </a:rPr>
              <a:t>万亿美元，对“一带一路”沿线国家直接投资约</a:t>
            </a:r>
            <a:r>
              <a:rPr lang="en-US" altLang="zh-CN" sz="1600" b="1" dirty="0">
                <a:ln/>
                <a:solidFill>
                  <a:schemeClr val="accent4"/>
                </a:solidFill>
              </a:rPr>
              <a:t>900</a:t>
            </a:r>
            <a:r>
              <a:rPr lang="zh-CN" altLang="en-US" sz="1600" b="1" dirty="0">
                <a:ln/>
                <a:solidFill>
                  <a:schemeClr val="accent4"/>
                </a:solidFill>
              </a:rPr>
              <a:t>亿美元</a:t>
            </a:r>
            <a:endParaRPr lang="zh-CN" altLang="en-US" sz="1600" b="1" cap="none" spc="0" dirty="0">
              <a:ln/>
              <a:solidFill>
                <a:schemeClr val="accent4"/>
              </a:solidFill>
              <a:effectLst/>
            </a:endParaRPr>
          </a:p>
        </p:txBody>
      </p:sp>
      <p:sp>
        <p:nvSpPr>
          <p:cNvPr id="14" name="矩形 13">
            <a:extLst>
              <a:ext uri="{FF2B5EF4-FFF2-40B4-BE49-F238E27FC236}">
                <a16:creationId xmlns:a16="http://schemas.microsoft.com/office/drawing/2014/main" id="{90D5AAB2-4CF4-412A-A2E7-C575FAF9E7C6}"/>
              </a:ext>
            </a:extLst>
          </p:cNvPr>
          <p:cNvSpPr/>
          <p:nvPr/>
        </p:nvSpPr>
        <p:spPr>
          <a:xfrm>
            <a:off x="4375423" y="5527818"/>
            <a:ext cx="3281524"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与</a:t>
            </a:r>
            <a:r>
              <a:rPr lang="en-US" altLang="zh-CN" sz="1600" b="1" dirty="0">
                <a:ln/>
                <a:solidFill>
                  <a:schemeClr val="accent4"/>
                </a:solidFill>
              </a:rPr>
              <a:t>50</a:t>
            </a:r>
            <a:r>
              <a:rPr lang="zh-CN" altLang="en-US" sz="1600" b="1" dirty="0">
                <a:ln/>
                <a:solidFill>
                  <a:schemeClr val="accent4"/>
                </a:solidFill>
              </a:rPr>
              <a:t>多个沿线国家签署双边投资协定，已与</a:t>
            </a:r>
            <a:r>
              <a:rPr lang="en-US" altLang="zh-CN" sz="1600" b="1" dirty="0">
                <a:ln/>
                <a:solidFill>
                  <a:schemeClr val="accent4"/>
                </a:solidFill>
              </a:rPr>
              <a:t>41</a:t>
            </a:r>
            <a:r>
              <a:rPr lang="zh-CN" altLang="en-US" sz="1600" b="1" dirty="0">
                <a:ln/>
                <a:solidFill>
                  <a:schemeClr val="accent4"/>
                </a:solidFill>
              </a:rPr>
              <a:t>个国家签署产能合作协议并建立了双边产能合作机制</a:t>
            </a:r>
            <a:endParaRPr lang="zh-CN" altLang="en-US" sz="1600" b="1" cap="none" spc="0" dirty="0">
              <a:ln/>
              <a:solidFill>
                <a:schemeClr val="accent4"/>
              </a:solidFill>
              <a:effectLst/>
            </a:endParaRPr>
          </a:p>
        </p:txBody>
      </p:sp>
      <p:sp>
        <p:nvSpPr>
          <p:cNvPr id="15" name="矩形 14">
            <a:extLst>
              <a:ext uri="{FF2B5EF4-FFF2-40B4-BE49-F238E27FC236}">
                <a16:creationId xmlns:a16="http://schemas.microsoft.com/office/drawing/2014/main" id="{E5DD8515-F138-4EB0-AE1F-A2C831FC458A}"/>
              </a:ext>
            </a:extLst>
          </p:cNvPr>
          <p:cNvSpPr/>
          <p:nvPr/>
        </p:nvSpPr>
        <p:spPr>
          <a:xfrm>
            <a:off x="7965725" y="5509546"/>
            <a:ext cx="3281524"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中白工业园、中阿（联酋）产能合作园区、中埃及苏伊士经贸合作区等建设和发展势头良好</a:t>
            </a:r>
            <a:endParaRPr lang="zh-CN" altLang="en-US" sz="1600" b="1" cap="none" spc="0" dirty="0">
              <a:ln/>
              <a:solidFill>
                <a:schemeClr val="accent4"/>
              </a:solidFill>
              <a:effectLst/>
            </a:endParaRPr>
          </a:p>
        </p:txBody>
      </p:sp>
    </p:spTree>
    <p:extLst>
      <p:ext uri="{BB962C8B-B14F-4D97-AF65-F5344CB8AC3E}">
        <p14:creationId xmlns:p14="http://schemas.microsoft.com/office/powerpoint/2010/main" val="286423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D1EE5AE8-7846-4257-81A3-488F83EDE217}"/>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91F8B5F1-96D8-4C21-8B6A-F560A2B1A270}"/>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在资金融通方面，建设多元化投融资体系</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7C79F8E7-DDE8-4A13-B2BD-8A32352D7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260" y="2276840"/>
            <a:ext cx="4049253" cy="26959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图片 6">
            <a:extLst>
              <a:ext uri="{FF2B5EF4-FFF2-40B4-BE49-F238E27FC236}">
                <a16:creationId xmlns:a16="http://schemas.microsoft.com/office/drawing/2014/main" id="{848D186B-887E-410A-9E75-A8088BEB0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990" y="1978947"/>
            <a:ext cx="3672510" cy="23734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矩形 7">
            <a:extLst>
              <a:ext uri="{FF2B5EF4-FFF2-40B4-BE49-F238E27FC236}">
                <a16:creationId xmlns:a16="http://schemas.microsoft.com/office/drawing/2014/main" id="{EE472ED3-052B-4AE5-A93A-5F93A66C29F6}"/>
              </a:ext>
            </a:extLst>
          </p:cNvPr>
          <p:cNvSpPr/>
          <p:nvPr/>
        </p:nvSpPr>
        <p:spPr>
          <a:xfrm>
            <a:off x="5876390" y="4646920"/>
            <a:ext cx="5004475" cy="149181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lnSpc>
                <a:spcPts val="2800"/>
              </a:lnSpc>
            </a:pPr>
            <a:r>
              <a:rPr lang="zh-CN" altLang="en-US" sz="1600" b="1" dirty="0">
                <a:ln/>
                <a:solidFill>
                  <a:schemeClr val="accent4"/>
                </a:solidFill>
              </a:rPr>
              <a:t>截至</a:t>
            </a:r>
            <a:r>
              <a:rPr lang="en-US" altLang="zh-CN" sz="1600" b="1" dirty="0">
                <a:ln/>
                <a:solidFill>
                  <a:schemeClr val="accent4"/>
                </a:solidFill>
              </a:rPr>
              <a:t>2019</a:t>
            </a:r>
            <a:r>
              <a:rPr lang="zh-CN" altLang="en-US" sz="1600" b="1" dirty="0">
                <a:ln/>
                <a:solidFill>
                  <a:schemeClr val="accent4"/>
                </a:solidFill>
              </a:rPr>
              <a:t>年</a:t>
            </a:r>
            <a:r>
              <a:rPr lang="en-US" altLang="zh-CN" sz="1600" b="1" dirty="0">
                <a:ln/>
                <a:solidFill>
                  <a:schemeClr val="accent4"/>
                </a:solidFill>
              </a:rPr>
              <a:t>6</a:t>
            </a:r>
            <a:r>
              <a:rPr lang="zh-CN" altLang="en-US" sz="1600" b="1" dirty="0">
                <a:ln/>
                <a:solidFill>
                  <a:schemeClr val="accent4"/>
                </a:solidFill>
              </a:rPr>
              <a:t>月底，中国出口信用保险公司在沿线国家累计实现保额约</a:t>
            </a:r>
            <a:r>
              <a:rPr lang="en-US" altLang="zh-CN" sz="1600" b="1" dirty="0">
                <a:ln/>
                <a:solidFill>
                  <a:schemeClr val="accent2"/>
                </a:solidFill>
              </a:rPr>
              <a:t>7704</a:t>
            </a:r>
            <a:r>
              <a:rPr lang="zh-CN" altLang="en-US" sz="1600" b="1" dirty="0">
                <a:ln/>
                <a:solidFill>
                  <a:schemeClr val="accent2"/>
                </a:solidFill>
              </a:rPr>
              <a:t>亿</a:t>
            </a:r>
            <a:r>
              <a:rPr lang="zh-CN" altLang="en-US" sz="1600" b="1" dirty="0">
                <a:ln/>
                <a:solidFill>
                  <a:schemeClr val="accent4"/>
                </a:solidFill>
              </a:rPr>
              <a:t>美元；丝路基金实际出资额近</a:t>
            </a:r>
            <a:r>
              <a:rPr lang="en-US" altLang="zh-CN" sz="1600" b="1" dirty="0">
                <a:ln/>
                <a:solidFill>
                  <a:schemeClr val="accent2"/>
                </a:solidFill>
              </a:rPr>
              <a:t>100</a:t>
            </a:r>
            <a:r>
              <a:rPr lang="zh-CN" altLang="en-US" sz="1600" b="1" dirty="0">
                <a:ln/>
                <a:solidFill>
                  <a:schemeClr val="accent2"/>
                </a:solidFill>
              </a:rPr>
              <a:t>亿</a:t>
            </a:r>
            <a:r>
              <a:rPr lang="zh-CN" altLang="en-US" sz="1600" b="1" dirty="0">
                <a:ln/>
                <a:solidFill>
                  <a:schemeClr val="accent4"/>
                </a:solidFill>
              </a:rPr>
              <a:t>美元。先后与</a:t>
            </a:r>
            <a:r>
              <a:rPr lang="en-US" altLang="zh-CN" sz="1600" b="1" dirty="0">
                <a:ln/>
                <a:solidFill>
                  <a:schemeClr val="accent2"/>
                </a:solidFill>
              </a:rPr>
              <a:t>21</a:t>
            </a:r>
            <a:r>
              <a:rPr lang="zh-CN" altLang="en-US" sz="1600" b="1" dirty="0">
                <a:ln/>
                <a:solidFill>
                  <a:schemeClr val="accent2"/>
                </a:solidFill>
              </a:rPr>
              <a:t>个</a:t>
            </a:r>
            <a:r>
              <a:rPr lang="zh-CN" altLang="en-US" sz="1600" b="1" dirty="0">
                <a:ln/>
                <a:solidFill>
                  <a:schemeClr val="accent4"/>
                </a:solidFill>
              </a:rPr>
              <a:t>沿线国家签署双边本币互换协议，</a:t>
            </a:r>
            <a:r>
              <a:rPr lang="en-US" altLang="zh-CN" sz="1600" b="1" dirty="0">
                <a:ln/>
                <a:solidFill>
                  <a:schemeClr val="accent4"/>
                </a:solidFill>
              </a:rPr>
              <a:t>CIPS</a:t>
            </a:r>
            <a:r>
              <a:rPr lang="zh-CN" altLang="en-US" sz="1600" b="1" dirty="0">
                <a:ln/>
                <a:solidFill>
                  <a:schemeClr val="accent4"/>
                </a:solidFill>
              </a:rPr>
              <a:t>业务范围已覆盖</a:t>
            </a:r>
            <a:r>
              <a:rPr lang="en-US" altLang="zh-CN" sz="1600" b="1" dirty="0">
                <a:ln/>
                <a:solidFill>
                  <a:schemeClr val="accent2"/>
                </a:solidFill>
              </a:rPr>
              <a:t>60</a:t>
            </a:r>
            <a:r>
              <a:rPr lang="zh-CN" altLang="en-US" sz="1600" b="1" dirty="0">
                <a:ln/>
                <a:solidFill>
                  <a:schemeClr val="accent2"/>
                </a:solidFill>
              </a:rPr>
              <a:t>多个</a:t>
            </a:r>
            <a:r>
              <a:rPr lang="zh-CN" altLang="en-US" sz="1600" b="1" dirty="0">
                <a:ln/>
                <a:solidFill>
                  <a:schemeClr val="accent4"/>
                </a:solidFill>
              </a:rPr>
              <a:t>沿线国家和地区</a:t>
            </a:r>
            <a:endParaRPr lang="zh-CN" altLang="en-US" sz="1600" b="1" cap="none" spc="0" dirty="0">
              <a:ln/>
              <a:solidFill>
                <a:schemeClr val="accent4"/>
              </a:solidFill>
              <a:effectLst/>
            </a:endParaRPr>
          </a:p>
        </p:txBody>
      </p:sp>
    </p:spTree>
    <p:extLst>
      <p:ext uri="{BB962C8B-B14F-4D97-AF65-F5344CB8AC3E}">
        <p14:creationId xmlns:p14="http://schemas.microsoft.com/office/powerpoint/2010/main" val="265128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7B766746-CAFD-4768-A1D6-A9BEC8E76571}"/>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第二部分</a:t>
            </a:r>
          </a:p>
        </p:txBody>
      </p:sp>
      <p:sp>
        <p:nvSpPr>
          <p:cNvPr id="3" name="矩形">
            <a:extLst>
              <a:ext uri="{FF2B5EF4-FFF2-40B4-BE49-F238E27FC236}">
                <a16:creationId xmlns:a16="http://schemas.microsoft.com/office/drawing/2014/main" id="{D57E9828-24A1-443C-84B1-437F689EF1A6}"/>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在民心相通方面，人文交流合作不断深入</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4" name="椭圆 3">
            <a:extLst>
              <a:ext uri="{FF2B5EF4-FFF2-40B4-BE49-F238E27FC236}">
                <a16:creationId xmlns:a16="http://schemas.microsoft.com/office/drawing/2014/main" id="{7B922DDE-5ABA-433F-93E8-26839F075C98}"/>
              </a:ext>
            </a:extLst>
          </p:cNvPr>
          <p:cNvSpPr/>
          <p:nvPr/>
        </p:nvSpPr>
        <p:spPr>
          <a:xfrm>
            <a:off x="1415350" y="2138381"/>
            <a:ext cx="2448340" cy="7921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dirty="0"/>
              <a:t>密切人文交流</a:t>
            </a:r>
          </a:p>
        </p:txBody>
      </p:sp>
      <p:sp>
        <p:nvSpPr>
          <p:cNvPr id="5" name="椭圆 4">
            <a:extLst>
              <a:ext uri="{FF2B5EF4-FFF2-40B4-BE49-F238E27FC236}">
                <a16:creationId xmlns:a16="http://schemas.microsoft.com/office/drawing/2014/main" id="{30B29675-0F77-496D-9D60-F239F2179C97}"/>
              </a:ext>
            </a:extLst>
          </p:cNvPr>
          <p:cNvSpPr/>
          <p:nvPr/>
        </p:nvSpPr>
        <p:spPr>
          <a:xfrm>
            <a:off x="4871830" y="2132820"/>
            <a:ext cx="2448340" cy="7921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dirty="0"/>
              <a:t>加强科技教育合作</a:t>
            </a:r>
          </a:p>
        </p:txBody>
      </p:sp>
      <p:sp>
        <p:nvSpPr>
          <p:cNvPr id="6" name="椭圆 5">
            <a:extLst>
              <a:ext uri="{FF2B5EF4-FFF2-40B4-BE49-F238E27FC236}">
                <a16:creationId xmlns:a16="http://schemas.microsoft.com/office/drawing/2014/main" id="{9B17C266-5F98-4BC3-904E-96BD9B8F0401}"/>
              </a:ext>
            </a:extLst>
          </p:cNvPr>
          <p:cNvSpPr/>
          <p:nvPr/>
        </p:nvSpPr>
        <p:spPr>
          <a:xfrm>
            <a:off x="8320831" y="2155159"/>
            <a:ext cx="2448340" cy="7921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dirty="0"/>
              <a:t>援助等领域</a:t>
            </a:r>
            <a:endParaRPr lang="en-US" altLang="zh-CN" sz="2000" dirty="0"/>
          </a:p>
          <a:p>
            <a:pPr algn="ctr"/>
            <a:r>
              <a:rPr lang="zh-CN" altLang="en-US" sz="2000" dirty="0"/>
              <a:t>合作</a:t>
            </a:r>
          </a:p>
        </p:txBody>
      </p:sp>
      <p:pic>
        <p:nvPicPr>
          <p:cNvPr id="8" name="图片 7">
            <a:extLst>
              <a:ext uri="{FF2B5EF4-FFF2-40B4-BE49-F238E27FC236}">
                <a16:creationId xmlns:a16="http://schemas.microsoft.com/office/drawing/2014/main" id="{51296508-8DFD-4525-96F8-CB2EE819E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290" y="3342636"/>
            <a:ext cx="3312460" cy="220830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图片 9">
            <a:extLst>
              <a:ext uri="{FF2B5EF4-FFF2-40B4-BE49-F238E27FC236}">
                <a16:creationId xmlns:a16="http://schemas.microsoft.com/office/drawing/2014/main" id="{BA3287E9-73DD-4418-99B6-AE88CD614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880" y="3302262"/>
            <a:ext cx="2998240" cy="224868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2" name="图片 11">
            <a:extLst>
              <a:ext uri="{FF2B5EF4-FFF2-40B4-BE49-F238E27FC236}">
                <a16:creationId xmlns:a16="http://schemas.microsoft.com/office/drawing/2014/main" id="{53116F46-88B7-43BA-B365-5898BB113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2231" y="3302262"/>
            <a:ext cx="3672510" cy="224023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矩形 10">
            <a:extLst>
              <a:ext uri="{FF2B5EF4-FFF2-40B4-BE49-F238E27FC236}">
                <a16:creationId xmlns:a16="http://schemas.microsoft.com/office/drawing/2014/main" id="{652AEBA8-2F62-459A-B640-FD8B543DBB8C}"/>
              </a:ext>
            </a:extLst>
          </p:cNvPr>
          <p:cNvSpPr/>
          <p:nvPr/>
        </p:nvSpPr>
        <p:spPr>
          <a:xfrm>
            <a:off x="921679" y="5696805"/>
            <a:ext cx="3281524"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互办艺术节、电影节、音乐节、文物展、图书展等活动</a:t>
            </a:r>
            <a:endParaRPr lang="zh-CN" altLang="en-US" sz="1600" b="1" cap="none" spc="0" dirty="0">
              <a:ln/>
              <a:solidFill>
                <a:schemeClr val="accent4"/>
              </a:solidFill>
              <a:effectLst/>
            </a:endParaRPr>
          </a:p>
        </p:txBody>
      </p:sp>
      <p:sp>
        <p:nvSpPr>
          <p:cNvPr id="13" name="矩形 12">
            <a:extLst>
              <a:ext uri="{FF2B5EF4-FFF2-40B4-BE49-F238E27FC236}">
                <a16:creationId xmlns:a16="http://schemas.microsoft.com/office/drawing/2014/main" id="{E6717AED-66D5-44C4-980D-A828DB1AD581}"/>
              </a:ext>
            </a:extLst>
          </p:cNvPr>
          <p:cNvSpPr/>
          <p:nvPr/>
        </p:nvSpPr>
        <p:spPr>
          <a:xfrm>
            <a:off x="4455238" y="5698280"/>
            <a:ext cx="3281524"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持续实施“丝绸之路”中国政府</a:t>
            </a:r>
            <a:endParaRPr lang="en-US" altLang="zh-CN" sz="1600" b="1" dirty="0">
              <a:ln/>
              <a:solidFill>
                <a:schemeClr val="accent4"/>
              </a:solidFill>
            </a:endParaRPr>
          </a:p>
          <a:p>
            <a:pPr algn="ctr"/>
            <a:r>
              <a:rPr lang="zh-CN" altLang="en-US" sz="1600" b="1" dirty="0">
                <a:ln/>
                <a:solidFill>
                  <a:schemeClr val="accent4"/>
                </a:solidFill>
              </a:rPr>
              <a:t>奖学金项目</a:t>
            </a:r>
            <a:endParaRPr lang="zh-CN" altLang="en-US" sz="1600" b="1" cap="none" spc="0" dirty="0">
              <a:ln/>
              <a:solidFill>
                <a:schemeClr val="accent4"/>
              </a:solidFill>
              <a:effectLst/>
            </a:endParaRPr>
          </a:p>
        </p:txBody>
      </p:sp>
      <p:sp>
        <p:nvSpPr>
          <p:cNvPr id="14" name="矩形 13">
            <a:extLst>
              <a:ext uri="{FF2B5EF4-FFF2-40B4-BE49-F238E27FC236}">
                <a16:creationId xmlns:a16="http://schemas.microsoft.com/office/drawing/2014/main" id="{8894A5BD-F71B-4D18-B0F4-3686E36FDE33}"/>
              </a:ext>
            </a:extLst>
          </p:cNvPr>
          <p:cNvSpPr/>
          <p:nvPr/>
        </p:nvSpPr>
        <p:spPr>
          <a:xfrm>
            <a:off x="7904239" y="5709619"/>
            <a:ext cx="3281524"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中国向沿线发展中国家提供</a:t>
            </a:r>
            <a:r>
              <a:rPr lang="en-US" altLang="zh-CN" sz="1600" b="1" dirty="0">
                <a:ln/>
                <a:solidFill>
                  <a:schemeClr val="accent4"/>
                </a:solidFill>
              </a:rPr>
              <a:t>20</a:t>
            </a:r>
            <a:r>
              <a:rPr lang="zh-CN" altLang="en-US" sz="1600" b="1" dirty="0">
                <a:ln/>
                <a:solidFill>
                  <a:schemeClr val="accent4"/>
                </a:solidFill>
              </a:rPr>
              <a:t>亿人民币紧急粮食援助，向南南合作援助基金增资</a:t>
            </a:r>
            <a:r>
              <a:rPr lang="en-US" altLang="zh-CN" sz="1600" b="1" dirty="0">
                <a:ln/>
                <a:solidFill>
                  <a:schemeClr val="accent4"/>
                </a:solidFill>
              </a:rPr>
              <a:t>10</a:t>
            </a:r>
            <a:r>
              <a:rPr lang="zh-CN" altLang="en-US" sz="1600" b="1" dirty="0">
                <a:ln/>
                <a:solidFill>
                  <a:schemeClr val="accent4"/>
                </a:solidFill>
              </a:rPr>
              <a:t>亿美元等</a:t>
            </a:r>
            <a:endParaRPr lang="zh-CN" altLang="en-US" sz="1600" b="1" cap="none" spc="0" dirty="0">
              <a:ln/>
              <a:solidFill>
                <a:schemeClr val="accent4"/>
              </a:solidFill>
              <a:effectLst/>
            </a:endParaRPr>
          </a:p>
        </p:txBody>
      </p:sp>
    </p:spTree>
    <p:extLst>
      <p:ext uri="{BB962C8B-B14F-4D97-AF65-F5344CB8AC3E}">
        <p14:creationId xmlns:p14="http://schemas.microsoft.com/office/powerpoint/2010/main" val="36801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9C97A8-E39A-43AB-92D6-5C81E2265CCC}"/>
              </a:ext>
            </a:extLst>
          </p:cNvPr>
          <p:cNvSpPr>
            <a:spLocks noGrp="1"/>
          </p:cNvSpPr>
          <p:nvPr>
            <p:ph type="ctrTitle"/>
          </p:nvPr>
        </p:nvSpPr>
        <p:spPr>
          <a:xfrm>
            <a:off x="1847410" y="1944213"/>
            <a:ext cx="8137130" cy="1470025"/>
          </a:xfrm>
        </p:spPr>
        <p:txBody>
          <a:bodyPr/>
          <a:lstStyle/>
          <a:p>
            <a:pPr algn="ctr">
              <a:lnSpc>
                <a:spcPts val="4500"/>
              </a:lnSpc>
            </a:pPr>
            <a:r>
              <a:rPr lang="zh-CN" altLang="en-US" b="1" dirty="0">
                <a:solidFill>
                  <a:srgbClr val="C00000"/>
                </a:solidFill>
                <a:effectLst>
                  <a:glow rad="228600">
                    <a:srgbClr val="FF9004">
                      <a:alpha val="40000"/>
                    </a:srgbClr>
                  </a:glow>
                </a:effectLst>
                <a:latin typeface="Calibri" pitchFamily="34" charset="0"/>
                <a:cs typeface="等线" charset="0"/>
              </a:rPr>
              <a:t>三、放眼全局，把握大局，科学研判准确把握新形势下推进“一带一路”建设面临的机遇与挑战</a:t>
            </a:r>
            <a:endParaRPr lang="zh-CN" altLang="en-US" dirty="0"/>
          </a:p>
        </p:txBody>
      </p:sp>
    </p:spTree>
    <p:extLst>
      <p:ext uri="{BB962C8B-B14F-4D97-AF65-F5344CB8AC3E}">
        <p14:creationId xmlns:p14="http://schemas.microsoft.com/office/powerpoint/2010/main" val="1422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3F9F8464-40EC-4E9E-82EA-3C930D7ADD2E}"/>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57C58953-34A0-4BDF-8834-8455C9FEE8C8}"/>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世界进入百年未有之大变局为“一带一路”建设</a:t>
            </a:r>
            <a:endParaRPr lang="en-US" altLang="zh-CN" sz="2800" b="1" dirty="0">
              <a:solidFill>
                <a:srgbClr val="A53010"/>
              </a:solidFill>
              <a:latin typeface="微软雅黑" charset="0"/>
              <a:ea typeface="微软雅黑" charset="0"/>
              <a:cs typeface="幼圆" pitchFamily="49" charset="-122"/>
              <a:sym typeface="微软雅黑" charset="0"/>
            </a:endParaRPr>
          </a:p>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提供了历史性新机遇</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7" name="图片 6">
            <a:extLst>
              <a:ext uri="{FF2B5EF4-FFF2-40B4-BE49-F238E27FC236}">
                <a16:creationId xmlns:a16="http://schemas.microsoft.com/office/drawing/2014/main" id="{D8B12C7E-93EF-440E-ADB5-A8AA2BC08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400" y="2420860"/>
            <a:ext cx="4800666" cy="3600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矩形 7">
            <a:extLst>
              <a:ext uri="{FF2B5EF4-FFF2-40B4-BE49-F238E27FC236}">
                <a16:creationId xmlns:a16="http://schemas.microsoft.com/office/drawing/2014/main" id="{F3F88723-ADAC-47BB-BC79-CEB604827ECA}"/>
              </a:ext>
            </a:extLst>
          </p:cNvPr>
          <p:cNvSpPr/>
          <p:nvPr/>
        </p:nvSpPr>
        <p:spPr>
          <a:xfrm>
            <a:off x="6672080" y="2423260"/>
            <a:ext cx="4800667" cy="2308324"/>
          </a:xfrm>
          <a:prstGeom prst="rect">
            <a:avLst/>
          </a:prstGeom>
          <a:noFill/>
        </p:spPr>
        <p:txBody>
          <a:bodyPr wrap="square" lIns="91440" tIns="45720" rIns="91440" bIns="45720">
            <a:spAutoFit/>
          </a:bodyPr>
          <a:lstStyle/>
          <a:p>
            <a:pPr algn="ctr"/>
            <a:r>
              <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rPr>
              <a:t>通过共建“一带一路”倡议，中国愿意将自身的发展机遇转换为世界发展机遇，将“中国梦”同“世界梦”结合起来，使之成为促进合作发展、互利共赢，实现全球经济复苏的中国方案</a:t>
            </a:r>
            <a:endParaRPr lang="zh-CN" alt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10" name="图片 9">
            <a:extLst>
              <a:ext uri="{FF2B5EF4-FFF2-40B4-BE49-F238E27FC236}">
                <a16:creationId xmlns:a16="http://schemas.microsoft.com/office/drawing/2014/main" id="{4025EC1F-58A9-40BB-AA68-4273E04963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8172" y="4869200"/>
            <a:ext cx="1692151" cy="1152160"/>
          </a:xfrm>
          <a:prstGeom prst="rect">
            <a:avLst/>
          </a:prstGeom>
        </p:spPr>
      </p:pic>
      <p:pic>
        <p:nvPicPr>
          <p:cNvPr id="12" name="图片 11">
            <a:extLst>
              <a:ext uri="{FF2B5EF4-FFF2-40B4-BE49-F238E27FC236}">
                <a16:creationId xmlns:a16="http://schemas.microsoft.com/office/drawing/2014/main" id="{D729A852-76A2-47EC-9B78-0235A6F898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8605" y="4869200"/>
            <a:ext cx="1872260" cy="1166408"/>
          </a:xfrm>
          <a:prstGeom prst="rect">
            <a:avLst/>
          </a:prstGeom>
        </p:spPr>
      </p:pic>
    </p:spTree>
    <p:extLst>
      <p:ext uri="{BB962C8B-B14F-4D97-AF65-F5344CB8AC3E}">
        <p14:creationId xmlns:p14="http://schemas.microsoft.com/office/powerpoint/2010/main" val="249320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7B091C24-87B5-48C4-A831-BDF368E9958E}"/>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588D43A1-264C-4F26-82C7-B8DEC98EA18B}"/>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共建人类命运共同体的先进理念为“一带一路”建设</a:t>
            </a:r>
            <a:endParaRPr lang="en-US" altLang="zh-CN" sz="2800" b="1" dirty="0">
              <a:solidFill>
                <a:srgbClr val="A53010"/>
              </a:solidFill>
              <a:latin typeface="微软雅黑" charset="0"/>
              <a:ea typeface="微软雅黑" charset="0"/>
              <a:cs typeface="幼圆" pitchFamily="49" charset="-122"/>
              <a:sym typeface="微软雅黑" charset="0"/>
            </a:endParaRPr>
          </a:p>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拓展国际合作空间</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sp>
        <p:nvSpPr>
          <p:cNvPr id="8" name="矩形 7">
            <a:extLst>
              <a:ext uri="{FF2B5EF4-FFF2-40B4-BE49-F238E27FC236}">
                <a16:creationId xmlns:a16="http://schemas.microsoft.com/office/drawing/2014/main" id="{AC871482-384D-4B65-A6FF-6B5103598067}"/>
              </a:ext>
            </a:extLst>
          </p:cNvPr>
          <p:cNvSpPr/>
          <p:nvPr/>
        </p:nvSpPr>
        <p:spPr>
          <a:xfrm>
            <a:off x="7608210" y="3284980"/>
            <a:ext cx="3756701" cy="21687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lnSpc>
                <a:spcPts val="3300"/>
              </a:lnSpc>
            </a:pPr>
            <a:r>
              <a:rPr lang="zh-CN" altLang="en-US" sz="2000" b="1" dirty="0">
                <a:ln/>
                <a:solidFill>
                  <a:schemeClr val="accent4"/>
                </a:solidFill>
              </a:rPr>
              <a:t>共建“一带一路”将使全球贸易</a:t>
            </a:r>
            <a:endParaRPr lang="en-US" altLang="zh-CN" sz="2000" b="1" dirty="0">
              <a:ln/>
              <a:solidFill>
                <a:schemeClr val="accent4"/>
              </a:solidFill>
            </a:endParaRPr>
          </a:p>
          <a:p>
            <a:pPr algn="ctr">
              <a:lnSpc>
                <a:spcPts val="3300"/>
              </a:lnSpc>
            </a:pPr>
            <a:r>
              <a:rPr lang="zh-CN" altLang="en-US" sz="2000" b="1" dirty="0">
                <a:ln/>
                <a:solidFill>
                  <a:schemeClr val="accent4"/>
                </a:solidFill>
              </a:rPr>
              <a:t>成本降低</a:t>
            </a:r>
            <a:r>
              <a:rPr lang="en-US" altLang="zh-CN" sz="2000" b="1" dirty="0">
                <a:ln/>
                <a:solidFill>
                  <a:schemeClr val="accent2"/>
                </a:solidFill>
              </a:rPr>
              <a:t>1.1%-2.2%</a:t>
            </a:r>
          </a:p>
          <a:p>
            <a:pPr algn="ctr">
              <a:lnSpc>
                <a:spcPts val="3300"/>
              </a:lnSpc>
            </a:pPr>
            <a:endParaRPr lang="en-US" altLang="zh-CN" sz="2000" b="1" dirty="0">
              <a:ln/>
              <a:solidFill>
                <a:schemeClr val="accent2"/>
              </a:solidFill>
            </a:endParaRPr>
          </a:p>
          <a:p>
            <a:pPr algn="ctr">
              <a:lnSpc>
                <a:spcPts val="3300"/>
              </a:lnSpc>
            </a:pPr>
            <a:r>
              <a:rPr lang="zh-CN" altLang="en-US" sz="2000" b="1" dirty="0">
                <a:ln/>
                <a:solidFill>
                  <a:schemeClr val="accent4"/>
                </a:solidFill>
              </a:rPr>
              <a:t>还将促进</a:t>
            </a:r>
            <a:r>
              <a:rPr lang="en-US" altLang="zh-CN" sz="2000" b="1" dirty="0">
                <a:ln/>
                <a:solidFill>
                  <a:schemeClr val="accent4"/>
                </a:solidFill>
              </a:rPr>
              <a:t>2019</a:t>
            </a:r>
            <a:r>
              <a:rPr lang="zh-CN" altLang="en-US" sz="2000" b="1" dirty="0">
                <a:ln/>
                <a:solidFill>
                  <a:schemeClr val="accent4"/>
                </a:solidFill>
              </a:rPr>
              <a:t>年全球经济增速</a:t>
            </a:r>
            <a:endParaRPr lang="en-US" altLang="zh-CN" sz="2000" b="1" dirty="0">
              <a:ln/>
              <a:solidFill>
                <a:schemeClr val="accent4"/>
              </a:solidFill>
            </a:endParaRPr>
          </a:p>
          <a:p>
            <a:pPr algn="ctr">
              <a:lnSpc>
                <a:spcPts val="3300"/>
              </a:lnSpc>
            </a:pPr>
            <a:r>
              <a:rPr lang="zh-CN" altLang="en-US" sz="2000" b="1" dirty="0">
                <a:ln/>
                <a:solidFill>
                  <a:schemeClr val="accent4"/>
                </a:solidFill>
              </a:rPr>
              <a:t>至少提高</a:t>
            </a:r>
            <a:r>
              <a:rPr lang="en-US" altLang="zh-CN" sz="2000" b="1" dirty="0">
                <a:ln/>
                <a:solidFill>
                  <a:schemeClr val="accent2"/>
                </a:solidFill>
              </a:rPr>
              <a:t>0.1%</a:t>
            </a:r>
            <a:endParaRPr lang="zh-CN" altLang="en-US" sz="2000" b="1" cap="none" spc="0" dirty="0">
              <a:ln/>
              <a:solidFill>
                <a:schemeClr val="accent2"/>
              </a:solidFill>
              <a:effectLst/>
            </a:endParaRPr>
          </a:p>
        </p:txBody>
      </p:sp>
      <p:pic>
        <p:nvPicPr>
          <p:cNvPr id="6" name="图片 5">
            <a:extLst>
              <a:ext uri="{FF2B5EF4-FFF2-40B4-BE49-F238E27FC236}">
                <a16:creationId xmlns:a16="http://schemas.microsoft.com/office/drawing/2014/main" id="{6A702DDE-74C6-436B-902D-0D58549F2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340" y="2348850"/>
            <a:ext cx="5616780" cy="3161415"/>
          </a:xfrm>
          <a:prstGeom prst="rect">
            <a:avLst/>
          </a:prstGeom>
        </p:spPr>
      </p:pic>
      <p:sp>
        <p:nvSpPr>
          <p:cNvPr id="9" name="矩形 8">
            <a:extLst>
              <a:ext uri="{FF2B5EF4-FFF2-40B4-BE49-F238E27FC236}">
                <a16:creationId xmlns:a16="http://schemas.microsoft.com/office/drawing/2014/main" id="{156CE570-EFA0-48AB-824F-7682B3CC8346}"/>
              </a:ext>
            </a:extLst>
          </p:cNvPr>
          <p:cNvSpPr/>
          <p:nvPr/>
        </p:nvSpPr>
        <p:spPr>
          <a:xfrm>
            <a:off x="1415350" y="5589927"/>
            <a:ext cx="5472760"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共建“一带一路”倡议已成为全球广受欢迎的公共产品。如中国企业接管经营的希腊比雷埃夫斯港集装箱吞吐量全球排名从</a:t>
            </a:r>
            <a:r>
              <a:rPr lang="en-US" altLang="zh-CN" sz="1600" b="1" dirty="0">
                <a:ln/>
                <a:solidFill>
                  <a:schemeClr val="accent4"/>
                </a:solidFill>
              </a:rPr>
              <a:t>2010</a:t>
            </a:r>
            <a:r>
              <a:rPr lang="zh-CN" altLang="en-US" sz="1600" b="1" dirty="0">
                <a:ln/>
                <a:solidFill>
                  <a:schemeClr val="accent4"/>
                </a:solidFill>
              </a:rPr>
              <a:t>年的第</a:t>
            </a:r>
            <a:r>
              <a:rPr lang="en-US" altLang="zh-CN" sz="1600" b="1" dirty="0">
                <a:ln/>
                <a:solidFill>
                  <a:schemeClr val="accent4"/>
                </a:solidFill>
              </a:rPr>
              <a:t>93</a:t>
            </a:r>
            <a:r>
              <a:rPr lang="zh-CN" altLang="en-US" sz="1600" b="1" dirty="0">
                <a:ln/>
                <a:solidFill>
                  <a:schemeClr val="accent4"/>
                </a:solidFill>
              </a:rPr>
              <a:t>位跃升至第</a:t>
            </a:r>
            <a:r>
              <a:rPr lang="en-US" altLang="zh-CN" sz="1600" b="1" dirty="0">
                <a:ln/>
                <a:solidFill>
                  <a:schemeClr val="accent4"/>
                </a:solidFill>
              </a:rPr>
              <a:t>36</a:t>
            </a:r>
            <a:r>
              <a:rPr lang="zh-CN" altLang="en-US" sz="1600" b="1" dirty="0">
                <a:ln/>
                <a:solidFill>
                  <a:schemeClr val="accent4"/>
                </a:solidFill>
              </a:rPr>
              <a:t>位</a:t>
            </a:r>
            <a:endParaRPr lang="zh-CN" altLang="en-US" sz="1600" b="1" cap="none" spc="0" dirty="0">
              <a:ln/>
              <a:solidFill>
                <a:schemeClr val="accent4"/>
              </a:solidFill>
              <a:effectLst/>
            </a:endParaRPr>
          </a:p>
        </p:txBody>
      </p:sp>
    </p:spTree>
    <p:extLst>
      <p:ext uri="{BB962C8B-B14F-4D97-AF65-F5344CB8AC3E}">
        <p14:creationId xmlns:p14="http://schemas.microsoft.com/office/powerpoint/2010/main" val="419386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88CA7BCA-7F45-47D4-9AEC-FB20B602B1EA}"/>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第三部分</a:t>
            </a:r>
          </a:p>
        </p:txBody>
      </p:sp>
      <p:sp>
        <p:nvSpPr>
          <p:cNvPr id="3" name="矩形">
            <a:extLst>
              <a:ext uri="{FF2B5EF4-FFF2-40B4-BE49-F238E27FC236}">
                <a16:creationId xmlns:a16="http://schemas.microsoft.com/office/drawing/2014/main" id="{69AACBF1-1E30-4F4B-9E5E-B84CBCC07008}"/>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“一带一路”建设为推动我国经济社会平稳健康发展</a:t>
            </a:r>
            <a:endParaRPr lang="en-US" altLang="zh-CN" sz="2800" b="1" dirty="0">
              <a:solidFill>
                <a:srgbClr val="A53010"/>
              </a:solidFill>
              <a:latin typeface="微软雅黑" charset="0"/>
              <a:ea typeface="微软雅黑" charset="0"/>
              <a:cs typeface="幼圆" pitchFamily="49" charset="-122"/>
              <a:sym typeface="微软雅黑" charset="0"/>
            </a:endParaRPr>
          </a:p>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提供了不竭动力</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4DA2F5FB-F5BC-41B0-8098-E8F0B5477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13" y="2636890"/>
            <a:ext cx="5197714" cy="34564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矩形 5">
            <a:extLst>
              <a:ext uri="{FF2B5EF4-FFF2-40B4-BE49-F238E27FC236}">
                <a16:creationId xmlns:a16="http://schemas.microsoft.com/office/drawing/2014/main" id="{DCB87219-A840-434A-B7CA-0B6C30FC35E4}"/>
              </a:ext>
            </a:extLst>
          </p:cNvPr>
          <p:cNvSpPr/>
          <p:nvPr/>
        </p:nvSpPr>
        <p:spPr>
          <a:xfrm>
            <a:off x="7392180" y="2852920"/>
            <a:ext cx="4368607" cy="2303836"/>
          </a:xfrm>
          <a:prstGeom prst="rect">
            <a:avLst/>
          </a:prstGeom>
          <a:noFill/>
        </p:spPr>
        <p:txBody>
          <a:bodyPr wrap="square" lIns="91440" tIns="45720" rIns="91440" bIns="45720">
            <a:spAutoFit/>
          </a:bodyPr>
          <a:lstStyle/>
          <a:p>
            <a:pPr algn="ctr">
              <a:lnSpc>
                <a:spcPts val="3500"/>
              </a:lnSpc>
            </a:pPr>
            <a:r>
              <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rPr>
              <a:t>“一带一路”建设促进广大中西部地区的对外开放，变我国的开放末梢为开放前沿，改善海强陆弱、东强西弱的状况，促进区域协调发展</a:t>
            </a:r>
            <a:endParaRPr lang="zh-CN" alt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94954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sp>
        <p:nvSpPr>
          <p:cNvPr id="143" name="矩形"/>
          <p:cNvSpPr>
            <a:spLocks/>
          </p:cNvSpPr>
          <p:nvPr/>
        </p:nvSpPr>
        <p:spPr>
          <a:xfrm>
            <a:off x="479220" y="2460645"/>
            <a:ext cx="2548392" cy="968355"/>
          </a:xfrm>
          <a:prstGeom prst="rect">
            <a:avLst/>
          </a:prstGeom>
          <a:noFill/>
          <a:ln w="9525" cap="flat" cmpd="sng">
            <a:noFill/>
            <a:prstDash val="solid"/>
            <a:round/>
          </a:ln>
        </p:spPr>
        <p:txBody>
          <a:bodyPr vert="horz" wrap="square" lIns="91440" tIns="45720" rIns="91440" bIns="45720" anchor="t" anchorCtr="0">
            <a:prstTxWarp prst="textNoShape">
              <a:avLst/>
            </a:prstTxWarp>
          </a:bodyPr>
          <a:lstStyle/>
          <a:p>
            <a:pPr marL="0" indent="0" algn="dist">
              <a:lnSpc>
                <a:spcPct val="100000"/>
              </a:lnSpc>
              <a:spcBef>
                <a:spcPts val="0"/>
              </a:spcBef>
              <a:spcAft>
                <a:spcPts val="0"/>
              </a:spcAft>
              <a:buNone/>
            </a:pPr>
            <a:r>
              <a:rPr lang="zh-CN" altLang="en-US" sz="6000" b="1" u="none" strike="noStrike" kern="1200" cap="none" spc="0" baseline="0" dirty="0">
                <a:solidFill>
                  <a:schemeClr val="accent1"/>
                </a:solidFill>
                <a:latin typeface="微软雅黑" charset="0"/>
                <a:ea typeface="微软雅黑" charset="0"/>
                <a:cs typeface="等线" charset="0"/>
              </a:rPr>
              <a:t>目录</a:t>
            </a:r>
          </a:p>
        </p:txBody>
      </p:sp>
      <p:sp>
        <p:nvSpPr>
          <p:cNvPr id="144" name="矩形"/>
          <p:cNvSpPr>
            <a:spLocks/>
          </p:cNvSpPr>
          <p:nvPr/>
        </p:nvSpPr>
        <p:spPr>
          <a:xfrm>
            <a:off x="4953006" y="2152068"/>
            <a:ext cx="5967662" cy="800515"/>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gn="ctr">
              <a:lnSpc>
                <a:spcPts val="3000"/>
              </a:lnSpc>
            </a:pPr>
            <a:r>
              <a:rPr lang="zh-CN" altLang="en-US" sz="1800" b="1" dirty="0">
                <a:solidFill>
                  <a:srgbClr val="FEFFFF"/>
                </a:solidFill>
                <a:cs typeface="等线" charset="0"/>
              </a:rPr>
              <a:t>夯基垒台，立柱架梁</a:t>
            </a:r>
            <a:endParaRPr lang="en-US" altLang="zh-CN" sz="1800" b="1" dirty="0">
              <a:solidFill>
                <a:srgbClr val="FEFFFF"/>
              </a:solidFill>
              <a:cs typeface="等线" charset="0"/>
            </a:endParaRPr>
          </a:p>
          <a:p>
            <a:pPr algn="ctr">
              <a:lnSpc>
                <a:spcPts val="3000"/>
              </a:lnSpc>
            </a:pPr>
            <a:r>
              <a:rPr lang="zh-CN" altLang="en-US" sz="1800" b="1" dirty="0">
                <a:solidFill>
                  <a:srgbClr val="FEFFFF"/>
                </a:solidFill>
                <a:cs typeface="等线" charset="0"/>
              </a:rPr>
              <a:t>推进“一带一路”建设取得重要进展和明显成效</a:t>
            </a:r>
            <a:endParaRPr lang="zh-CN" altLang="en-US" sz="1800" b="1" u="none" strike="noStrike" kern="1200" cap="none" spc="0" baseline="0" dirty="0">
              <a:solidFill>
                <a:srgbClr val="FEFFFF"/>
              </a:solidFill>
              <a:cs typeface="等线" charset="0"/>
            </a:endParaRPr>
          </a:p>
        </p:txBody>
      </p:sp>
      <p:sp>
        <p:nvSpPr>
          <p:cNvPr id="145" name="矩形"/>
          <p:cNvSpPr>
            <a:spLocks/>
          </p:cNvSpPr>
          <p:nvPr/>
        </p:nvSpPr>
        <p:spPr>
          <a:xfrm>
            <a:off x="4953007" y="3546639"/>
            <a:ext cx="5967661" cy="800515"/>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gn="ctr">
              <a:lnSpc>
                <a:spcPts val="3000"/>
              </a:lnSpc>
            </a:pPr>
            <a:r>
              <a:rPr lang="zh-CN" altLang="en-US" sz="1800" b="1" dirty="0">
                <a:solidFill>
                  <a:srgbClr val="FEFFFF"/>
                </a:solidFill>
                <a:cs typeface="等线" charset="0"/>
              </a:rPr>
              <a:t>放眼全局，把握大局，科学研判准确把握</a:t>
            </a:r>
            <a:endParaRPr lang="en-US" altLang="zh-CN" sz="1800" b="1" dirty="0">
              <a:solidFill>
                <a:srgbClr val="FEFFFF"/>
              </a:solidFill>
              <a:cs typeface="等线" charset="0"/>
            </a:endParaRPr>
          </a:p>
          <a:p>
            <a:pPr algn="ctr">
              <a:lnSpc>
                <a:spcPts val="3000"/>
              </a:lnSpc>
            </a:pPr>
            <a:r>
              <a:rPr lang="zh-CN" altLang="en-US" sz="1800" b="1" dirty="0">
                <a:solidFill>
                  <a:srgbClr val="FEFFFF"/>
                </a:solidFill>
                <a:cs typeface="等线" charset="0"/>
              </a:rPr>
              <a:t>新形势下推进“一带一路”建设面临的机遇与挑战</a:t>
            </a:r>
            <a:endParaRPr lang="zh-CN" altLang="en-US" sz="1800" b="1" u="none" strike="noStrike" kern="1200" cap="none" spc="0" baseline="0" dirty="0">
              <a:solidFill>
                <a:srgbClr val="FEFFFF"/>
              </a:solidFill>
              <a:cs typeface="等线" charset="0"/>
            </a:endParaRPr>
          </a:p>
        </p:txBody>
      </p:sp>
      <p:sp>
        <p:nvSpPr>
          <p:cNvPr id="148" name="五角星"/>
          <p:cNvSpPr>
            <a:spLocks/>
          </p:cNvSpPr>
          <p:nvPr/>
        </p:nvSpPr>
        <p:spPr>
          <a:xfrm>
            <a:off x="3683030" y="2136283"/>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sz="2400" b="1" u="none" strike="noStrike" kern="1200" cap="none" spc="0" baseline="0" dirty="0">
                <a:solidFill>
                  <a:srgbClr val="FEFFFF"/>
                </a:solidFill>
                <a:latin typeface="黑体" pitchFamily="49" charset="-122"/>
                <a:ea typeface="黑体" pitchFamily="49" charset="-122"/>
                <a:cs typeface="等线" charset="0"/>
              </a:rPr>
              <a:t>二</a:t>
            </a:r>
          </a:p>
        </p:txBody>
      </p:sp>
      <p:sp>
        <p:nvSpPr>
          <p:cNvPr id="151" name="五角星"/>
          <p:cNvSpPr>
            <a:spLocks/>
          </p:cNvSpPr>
          <p:nvPr/>
        </p:nvSpPr>
        <p:spPr>
          <a:xfrm>
            <a:off x="3683030" y="3447978"/>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sz="2400" b="1" u="none" strike="noStrike" kern="1200" cap="none" spc="0" baseline="0" dirty="0">
                <a:solidFill>
                  <a:srgbClr val="FEFFFF"/>
                </a:solidFill>
                <a:latin typeface="黑体" pitchFamily="49" charset="-122"/>
                <a:ea typeface="黑体" pitchFamily="49" charset="-122"/>
                <a:cs typeface="等线" charset="0"/>
              </a:rPr>
              <a:t>三</a:t>
            </a:r>
          </a:p>
        </p:txBody>
      </p:sp>
      <p:sp>
        <p:nvSpPr>
          <p:cNvPr id="152" name="五角星"/>
          <p:cNvSpPr>
            <a:spLocks/>
          </p:cNvSpPr>
          <p:nvPr/>
        </p:nvSpPr>
        <p:spPr>
          <a:xfrm>
            <a:off x="3683030" y="643051"/>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sz="2400" b="1" u="none" strike="noStrike" kern="1200" cap="none" spc="0" baseline="0" dirty="0">
                <a:solidFill>
                  <a:srgbClr val="FEFFFF"/>
                </a:solidFill>
                <a:latin typeface="黑体" pitchFamily="49" charset="-122"/>
                <a:ea typeface="黑体" pitchFamily="49" charset="-122"/>
                <a:cs typeface="等线" charset="0"/>
              </a:rPr>
              <a:t>一</a:t>
            </a:r>
          </a:p>
        </p:txBody>
      </p:sp>
      <p:sp>
        <p:nvSpPr>
          <p:cNvPr id="153" name="矩形"/>
          <p:cNvSpPr>
            <a:spLocks/>
          </p:cNvSpPr>
          <p:nvPr/>
        </p:nvSpPr>
        <p:spPr>
          <a:xfrm>
            <a:off x="4953008" y="643051"/>
            <a:ext cx="5967662" cy="800515"/>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gn="ctr">
              <a:lnSpc>
                <a:spcPts val="3000"/>
              </a:lnSpc>
            </a:pPr>
            <a:r>
              <a:rPr lang="zh-CN" altLang="en-US" sz="1800" b="1" dirty="0">
                <a:solidFill>
                  <a:srgbClr val="FEFFFF"/>
                </a:solidFill>
                <a:cs typeface="等线" charset="0"/>
              </a:rPr>
              <a:t>提高站位，深刻领会，深入贯彻</a:t>
            </a:r>
            <a:endParaRPr lang="en-US" altLang="zh-CN" sz="1800" b="1" dirty="0">
              <a:solidFill>
                <a:srgbClr val="FEFFFF"/>
              </a:solidFill>
              <a:cs typeface="等线" charset="0"/>
            </a:endParaRPr>
          </a:p>
          <a:p>
            <a:pPr algn="ctr">
              <a:lnSpc>
                <a:spcPts val="3000"/>
              </a:lnSpc>
            </a:pPr>
            <a:r>
              <a:rPr lang="zh-CN" altLang="en-US" sz="1800" b="1" dirty="0">
                <a:solidFill>
                  <a:srgbClr val="FEFFFF"/>
                </a:solidFill>
                <a:cs typeface="等线" charset="0"/>
              </a:rPr>
              <a:t>习近平总书记关于共建“一带一路”倡议重要讲话精神</a:t>
            </a:r>
            <a:endParaRPr lang="zh-CN" altLang="en-US" sz="1800" b="1" u="none" strike="noStrike" kern="1200" cap="none" spc="0" baseline="0" dirty="0">
              <a:solidFill>
                <a:srgbClr val="FEFFFF"/>
              </a:solidFill>
              <a:cs typeface="等线" charset="0"/>
            </a:endParaRPr>
          </a:p>
        </p:txBody>
      </p:sp>
      <p:sp>
        <p:nvSpPr>
          <p:cNvPr id="9" name="五角星">
            <a:extLst>
              <a:ext uri="{FF2B5EF4-FFF2-40B4-BE49-F238E27FC236}">
                <a16:creationId xmlns:a16="http://schemas.microsoft.com/office/drawing/2014/main" id="{F76FC343-7853-49F6-8974-22B212827427}"/>
              </a:ext>
            </a:extLst>
          </p:cNvPr>
          <p:cNvSpPr>
            <a:spLocks/>
          </p:cNvSpPr>
          <p:nvPr/>
        </p:nvSpPr>
        <p:spPr>
          <a:xfrm>
            <a:off x="3683030" y="4941210"/>
            <a:ext cx="800515" cy="800515"/>
          </a:xfrm>
          <a:prstGeom prst="star5">
            <a:avLst/>
          </a:prstGeom>
          <a:solidFill>
            <a:schemeClr val="accent1"/>
          </a:solidFill>
          <a:ln w="12700" cap="flat" cmpd="sng">
            <a:noFill/>
            <a:prstDash val="solid"/>
            <a:round/>
          </a:ln>
        </p:spPr>
        <p:txBody>
          <a:bodyPr vert="horz" wrap="square" lIns="0" tIns="45720" rIns="0" bIns="45720" anchor="ctr" anchorCtr="0">
            <a:prstTxWarp prst="textNoShape">
              <a:avLst/>
            </a:prstTxWarp>
          </a:bodyPr>
          <a:lstStyle/>
          <a:p>
            <a:pPr marL="0" indent="0" algn="ctr">
              <a:lnSpc>
                <a:spcPct val="100000"/>
              </a:lnSpc>
              <a:spcBef>
                <a:spcPts val="0"/>
              </a:spcBef>
              <a:spcAft>
                <a:spcPts val="0"/>
              </a:spcAft>
              <a:buNone/>
            </a:pPr>
            <a:r>
              <a:rPr lang="zh-CN" altLang="en-US" b="1" dirty="0">
                <a:solidFill>
                  <a:srgbClr val="FEFFFF"/>
                </a:solidFill>
                <a:latin typeface="黑体" pitchFamily="49" charset="-122"/>
                <a:ea typeface="黑体" pitchFamily="49" charset="-122"/>
                <a:cs typeface="等线" charset="0"/>
              </a:rPr>
              <a:t>四</a:t>
            </a:r>
            <a:endParaRPr lang="zh-CN" altLang="en-US" sz="2400" b="1" u="none" strike="noStrike" kern="1200" cap="none" spc="0" baseline="0" dirty="0">
              <a:solidFill>
                <a:srgbClr val="FEFFFF"/>
              </a:solidFill>
              <a:latin typeface="黑体" pitchFamily="49" charset="-122"/>
              <a:ea typeface="黑体" pitchFamily="49" charset="-122"/>
              <a:cs typeface="等线" charset="0"/>
            </a:endParaRPr>
          </a:p>
        </p:txBody>
      </p:sp>
      <p:sp>
        <p:nvSpPr>
          <p:cNvPr id="10" name="矩形">
            <a:extLst>
              <a:ext uri="{FF2B5EF4-FFF2-40B4-BE49-F238E27FC236}">
                <a16:creationId xmlns:a16="http://schemas.microsoft.com/office/drawing/2014/main" id="{CE98F0FE-C402-4E01-BE53-3736EF9A3E42}"/>
              </a:ext>
            </a:extLst>
          </p:cNvPr>
          <p:cNvSpPr>
            <a:spLocks/>
          </p:cNvSpPr>
          <p:nvPr/>
        </p:nvSpPr>
        <p:spPr>
          <a:xfrm>
            <a:off x="4953006" y="5060468"/>
            <a:ext cx="5967661" cy="800515"/>
          </a:xfrm>
          <a:prstGeom prst="rect">
            <a:avLst/>
          </a:prstGeom>
          <a:solidFill>
            <a:schemeClr val="accent1"/>
          </a:solidFill>
          <a:ln w="38100" cap="flat" cmpd="sng">
            <a:noFill/>
            <a:prstDash val="solid"/>
            <a:miter/>
          </a:ln>
        </p:spPr>
        <p:txBody>
          <a:bodyPr vert="horz" wrap="none" lIns="72000" tIns="72000" rIns="72000" bIns="72000" anchor="ctr" anchorCtr="0">
            <a:prstTxWarp prst="textNoShape">
              <a:avLst/>
            </a:prstTxWarp>
          </a:bodyPr>
          <a:lstStyle/>
          <a:p>
            <a:pPr algn="ctr">
              <a:lnSpc>
                <a:spcPts val="3000"/>
              </a:lnSpc>
            </a:pPr>
            <a:r>
              <a:rPr lang="zh-CN" altLang="en-US" sz="1800" b="1" dirty="0">
                <a:solidFill>
                  <a:srgbClr val="FEFFFF"/>
                </a:solidFill>
                <a:cs typeface="等线" charset="0"/>
              </a:rPr>
              <a:t>不忘初心，坚定前进，推进“一带一路”建设高质量发展</a:t>
            </a:r>
            <a:endParaRPr lang="zh-CN" altLang="en-US" sz="1800" b="1" u="none" strike="noStrike" kern="1200" cap="none" spc="0" baseline="0" dirty="0">
              <a:solidFill>
                <a:srgbClr val="FEFFFF"/>
              </a:solidFill>
              <a:cs typeface="等线" charset="0"/>
            </a:endParaRPr>
          </a:p>
        </p:txBody>
      </p:sp>
      <p:pic>
        <p:nvPicPr>
          <p:cNvPr id="3" name="图片 2">
            <a:extLst>
              <a:ext uri="{FF2B5EF4-FFF2-40B4-BE49-F238E27FC236}">
                <a16:creationId xmlns:a16="http://schemas.microsoft.com/office/drawing/2014/main" id="{09F29EA6-2C82-4929-A112-A01CFE6280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91019" y="4048911"/>
            <a:ext cx="2621943" cy="14118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316706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fill="hold"/>
                                        <p:tgtEl>
                                          <p:spTgt spid="143"/>
                                        </p:tgtEl>
                                        <p:attrNameLst>
                                          <p:attrName>ppt_x</p:attrName>
                                        </p:attrNameLst>
                                      </p:cBhvr>
                                      <p:tavLst>
                                        <p:tav tm="0">
                                          <p:val>
                                            <p:strVal val="#ppt_x"/>
                                          </p:val>
                                        </p:tav>
                                        <p:tav tm="100000">
                                          <p:val>
                                            <p:strVal val="#ppt_x"/>
                                          </p:val>
                                        </p:tav>
                                      </p:tavLst>
                                    </p:anim>
                                    <p:anim calcmode="lin" valueType="num">
                                      <p:cBhvr additive="base">
                                        <p:cTn id="8"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2"/>
                                        </p:tgtEl>
                                        <p:attrNameLst>
                                          <p:attrName>style.visibility</p:attrName>
                                        </p:attrNameLst>
                                      </p:cBhvr>
                                      <p:to>
                                        <p:strVal val="visible"/>
                                      </p:to>
                                    </p:set>
                                    <p:anim calcmode="lin" valueType="num">
                                      <p:cBhvr additive="base">
                                        <p:cTn id="13" dur="500" fill="hold"/>
                                        <p:tgtEl>
                                          <p:spTgt spid="152"/>
                                        </p:tgtEl>
                                        <p:attrNameLst>
                                          <p:attrName>ppt_x</p:attrName>
                                        </p:attrNameLst>
                                      </p:cBhvr>
                                      <p:tavLst>
                                        <p:tav tm="0">
                                          <p:val>
                                            <p:strVal val="#ppt_x"/>
                                          </p:val>
                                        </p:tav>
                                        <p:tav tm="100000">
                                          <p:val>
                                            <p:strVal val="#ppt_x"/>
                                          </p:val>
                                        </p:tav>
                                      </p:tavLst>
                                    </p:anim>
                                    <p:anim calcmode="lin" valueType="num">
                                      <p:cBhvr additive="base">
                                        <p:cTn id="14"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fade">
                                      <p:cBhvr>
                                        <p:cTn id="19" dur="1000"/>
                                        <p:tgtEl>
                                          <p:spTgt spid="153"/>
                                        </p:tgtEl>
                                      </p:cBhvr>
                                    </p:animEffect>
                                    <p:anim calcmode="lin" valueType="num">
                                      <p:cBhvr>
                                        <p:cTn id="20" dur="1000" fill="hold"/>
                                        <p:tgtEl>
                                          <p:spTgt spid="153"/>
                                        </p:tgtEl>
                                        <p:attrNameLst>
                                          <p:attrName>ppt_x</p:attrName>
                                        </p:attrNameLst>
                                      </p:cBhvr>
                                      <p:tavLst>
                                        <p:tav tm="0">
                                          <p:val>
                                            <p:strVal val="#ppt_x"/>
                                          </p:val>
                                        </p:tav>
                                        <p:tav tm="100000">
                                          <p:val>
                                            <p:strVal val="#ppt_x"/>
                                          </p:val>
                                        </p:tav>
                                      </p:tavLst>
                                    </p:anim>
                                    <p:anim calcmode="lin" valueType="num">
                                      <p:cBhvr>
                                        <p:cTn id="21" dur="1000" fill="hold"/>
                                        <p:tgtEl>
                                          <p:spTgt spid="15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8"/>
                                        </p:tgtEl>
                                        <p:attrNameLst>
                                          <p:attrName>style.visibility</p:attrName>
                                        </p:attrNameLst>
                                      </p:cBhvr>
                                      <p:to>
                                        <p:strVal val="visible"/>
                                      </p:to>
                                    </p:set>
                                    <p:anim calcmode="lin" valueType="num">
                                      <p:cBhvr additive="base">
                                        <p:cTn id="26" dur="500" fill="hold"/>
                                        <p:tgtEl>
                                          <p:spTgt spid="148"/>
                                        </p:tgtEl>
                                        <p:attrNameLst>
                                          <p:attrName>ppt_x</p:attrName>
                                        </p:attrNameLst>
                                      </p:cBhvr>
                                      <p:tavLst>
                                        <p:tav tm="0">
                                          <p:val>
                                            <p:strVal val="#ppt_x"/>
                                          </p:val>
                                        </p:tav>
                                        <p:tav tm="100000">
                                          <p:val>
                                            <p:strVal val="#ppt_x"/>
                                          </p:val>
                                        </p:tav>
                                      </p:tavLst>
                                    </p:anim>
                                    <p:anim calcmode="lin" valueType="num">
                                      <p:cBhvr additive="base">
                                        <p:cTn id="27"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4"/>
                                        </p:tgtEl>
                                        <p:attrNameLst>
                                          <p:attrName>style.visibility</p:attrName>
                                        </p:attrNameLst>
                                      </p:cBhvr>
                                      <p:to>
                                        <p:strVal val="visible"/>
                                      </p:to>
                                    </p:set>
                                    <p:animEffect transition="in" filter="fade">
                                      <p:cBhvr>
                                        <p:cTn id="32" dur="1000"/>
                                        <p:tgtEl>
                                          <p:spTgt spid="144"/>
                                        </p:tgtEl>
                                      </p:cBhvr>
                                    </p:animEffect>
                                    <p:anim calcmode="lin" valueType="num">
                                      <p:cBhvr>
                                        <p:cTn id="33" dur="1000" fill="hold"/>
                                        <p:tgtEl>
                                          <p:spTgt spid="144"/>
                                        </p:tgtEl>
                                        <p:attrNameLst>
                                          <p:attrName>ppt_x</p:attrName>
                                        </p:attrNameLst>
                                      </p:cBhvr>
                                      <p:tavLst>
                                        <p:tav tm="0">
                                          <p:val>
                                            <p:strVal val="#ppt_x"/>
                                          </p:val>
                                        </p:tav>
                                        <p:tav tm="100000">
                                          <p:val>
                                            <p:strVal val="#ppt_x"/>
                                          </p:val>
                                        </p:tav>
                                      </p:tavLst>
                                    </p:anim>
                                    <p:anim calcmode="lin" valueType="num">
                                      <p:cBhvr>
                                        <p:cTn id="34"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1"/>
                                        </p:tgtEl>
                                        <p:attrNameLst>
                                          <p:attrName>style.visibility</p:attrName>
                                        </p:attrNameLst>
                                      </p:cBhvr>
                                      <p:to>
                                        <p:strVal val="visible"/>
                                      </p:to>
                                    </p:set>
                                    <p:anim calcmode="lin" valueType="num">
                                      <p:cBhvr additive="base">
                                        <p:cTn id="39" dur="500" fill="hold"/>
                                        <p:tgtEl>
                                          <p:spTgt spid="151"/>
                                        </p:tgtEl>
                                        <p:attrNameLst>
                                          <p:attrName>ppt_x</p:attrName>
                                        </p:attrNameLst>
                                      </p:cBhvr>
                                      <p:tavLst>
                                        <p:tav tm="0">
                                          <p:val>
                                            <p:strVal val="#ppt_x"/>
                                          </p:val>
                                        </p:tav>
                                        <p:tav tm="100000">
                                          <p:val>
                                            <p:strVal val="#ppt_x"/>
                                          </p:val>
                                        </p:tav>
                                      </p:tavLst>
                                    </p:anim>
                                    <p:anim calcmode="lin" valueType="num">
                                      <p:cBhvr additive="base">
                                        <p:cTn id="40"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5"/>
                                        </p:tgtEl>
                                        <p:attrNameLst>
                                          <p:attrName>style.visibility</p:attrName>
                                        </p:attrNameLst>
                                      </p:cBhvr>
                                      <p:to>
                                        <p:strVal val="visible"/>
                                      </p:to>
                                    </p:set>
                                    <p:animEffect transition="in" filter="fade">
                                      <p:cBhvr>
                                        <p:cTn id="45" dur="1000"/>
                                        <p:tgtEl>
                                          <p:spTgt spid="145"/>
                                        </p:tgtEl>
                                      </p:cBhvr>
                                    </p:animEffect>
                                    <p:anim calcmode="lin" valueType="num">
                                      <p:cBhvr>
                                        <p:cTn id="46" dur="1000" fill="hold"/>
                                        <p:tgtEl>
                                          <p:spTgt spid="145"/>
                                        </p:tgtEl>
                                        <p:attrNameLst>
                                          <p:attrName>ppt_x</p:attrName>
                                        </p:attrNameLst>
                                      </p:cBhvr>
                                      <p:tavLst>
                                        <p:tav tm="0">
                                          <p:val>
                                            <p:strVal val="#ppt_x"/>
                                          </p:val>
                                        </p:tav>
                                        <p:tav tm="100000">
                                          <p:val>
                                            <p:strVal val="#ppt_x"/>
                                          </p:val>
                                        </p:tav>
                                      </p:tavLst>
                                    </p:anim>
                                    <p:anim calcmode="lin" valueType="num">
                                      <p:cBhvr>
                                        <p:cTn id="47" dur="1000" fill="hold"/>
                                        <p:tgtEl>
                                          <p:spTgt spid="14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4" grpId="0" animBg="1"/>
      <p:bldP spid="145" grpId="0" animBg="1"/>
      <p:bldP spid="148" grpId="0" animBg="1"/>
      <p:bldP spid="151" grpId="0" animBg="1"/>
      <p:bldP spid="152" grpId="0" animBg="1"/>
      <p:bldP spid="153"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65E579-6690-4CBA-B3B1-77EEF1573FC3}"/>
              </a:ext>
            </a:extLst>
          </p:cNvPr>
          <p:cNvSpPr>
            <a:spLocks noGrp="1"/>
          </p:cNvSpPr>
          <p:nvPr>
            <p:ph type="ctrTitle"/>
          </p:nvPr>
        </p:nvSpPr>
        <p:spPr>
          <a:xfrm>
            <a:off x="2207460" y="2130425"/>
            <a:ext cx="9070140" cy="1470025"/>
          </a:xfrm>
        </p:spPr>
        <p:txBody>
          <a:bodyPr/>
          <a:lstStyle/>
          <a:p>
            <a:pPr algn="ctr">
              <a:lnSpc>
                <a:spcPts val="4500"/>
              </a:lnSpc>
            </a:pPr>
            <a:r>
              <a:rPr lang="zh-CN" altLang="en-US" b="1" dirty="0">
                <a:solidFill>
                  <a:srgbClr val="C00000"/>
                </a:solidFill>
                <a:effectLst>
                  <a:glow rad="228600">
                    <a:srgbClr val="FF9004">
                      <a:alpha val="40000"/>
                    </a:srgbClr>
                  </a:glow>
                </a:effectLst>
                <a:latin typeface="Calibri" pitchFamily="34" charset="0"/>
                <a:cs typeface="等线" charset="0"/>
              </a:rPr>
              <a:t> 四、不忘初心，坚定前进，推进“一带一路”建设高质量发展</a:t>
            </a:r>
            <a:endParaRPr lang="zh-CN" altLang="en-US" dirty="0"/>
          </a:p>
        </p:txBody>
      </p:sp>
    </p:spTree>
    <p:extLst>
      <p:ext uri="{BB962C8B-B14F-4D97-AF65-F5344CB8AC3E}">
        <p14:creationId xmlns:p14="http://schemas.microsoft.com/office/powerpoint/2010/main" val="124566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33A9FEBB-3699-49FA-B599-04244B837E06}"/>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第四部分</a:t>
            </a:r>
          </a:p>
        </p:txBody>
      </p:sp>
      <p:sp>
        <p:nvSpPr>
          <p:cNvPr id="3" name="矩形">
            <a:extLst>
              <a:ext uri="{FF2B5EF4-FFF2-40B4-BE49-F238E27FC236}">
                <a16:creationId xmlns:a16="http://schemas.microsoft.com/office/drawing/2014/main" id="{6059A93E-614F-477F-9858-66A2C901699F}"/>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推进和平之路建设，强化政策协调和安全保障</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E14F74BD-E1A8-408F-965F-793A641FD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400" y="2000293"/>
            <a:ext cx="5383512" cy="3589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矩形 5">
            <a:extLst>
              <a:ext uri="{FF2B5EF4-FFF2-40B4-BE49-F238E27FC236}">
                <a16:creationId xmlns:a16="http://schemas.microsoft.com/office/drawing/2014/main" id="{28EF3124-0D30-4264-8992-4A6086588B4F}"/>
              </a:ext>
            </a:extLst>
          </p:cNvPr>
          <p:cNvSpPr/>
          <p:nvPr/>
        </p:nvSpPr>
        <p:spPr>
          <a:xfrm>
            <a:off x="2054821" y="5696805"/>
            <a:ext cx="4824670"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为保证共建“一带一路”顺利推进，积极同沿线国家共同构建争端解决机制，共建安全风险预警防控机制，共同制定应急处置工作机制</a:t>
            </a:r>
            <a:endParaRPr lang="zh-CN" altLang="en-US" sz="1600" b="1" cap="none" spc="0" dirty="0">
              <a:ln/>
              <a:solidFill>
                <a:schemeClr val="accent4"/>
              </a:solidFill>
              <a:effectLst/>
            </a:endParaRPr>
          </a:p>
        </p:txBody>
      </p:sp>
      <p:sp>
        <p:nvSpPr>
          <p:cNvPr id="7" name="卷形: 垂直 6">
            <a:extLst>
              <a:ext uri="{FF2B5EF4-FFF2-40B4-BE49-F238E27FC236}">
                <a16:creationId xmlns:a16="http://schemas.microsoft.com/office/drawing/2014/main" id="{29529BA4-D58F-4CE8-B432-AE66BE2EA420}"/>
              </a:ext>
            </a:extLst>
          </p:cNvPr>
          <p:cNvSpPr/>
          <p:nvPr/>
        </p:nvSpPr>
        <p:spPr>
          <a:xfrm>
            <a:off x="7832859" y="2000293"/>
            <a:ext cx="2304320" cy="4222625"/>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t>和平安全是推进共建“一带一路”的基本前提和保证</a:t>
            </a:r>
          </a:p>
        </p:txBody>
      </p:sp>
    </p:spTree>
    <p:extLst>
      <p:ext uri="{BB962C8B-B14F-4D97-AF65-F5344CB8AC3E}">
        <p14:creationId xmlns:p14="http://schemas.microsoft.com/office/powerpoint/2010/main" val="1338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5DA05B75-B6E8-4513-A378-111AFE8D0541}"/>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第四部分</a:t>
            </a:r>
          </a:p>
        </p:txBody>
      </p:sp>
      <p:sp>
        <p:nvSpPr>
          <p:cNvPr id="3" name="矩形">
            <a:extLst>
              <a:ext uri="{FF2B5EF4-FFF2-40B4-BE49-F238E27FC236}">
                <a16:creationId xmlns:a16="http://schemas.microsoft.com/office/drawing/2014/main" id="{4F001DCE-9822-4C70-90FF-FF206AD02A4E}"/>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推进繁荣之路建设，提高联通能力和水平</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81736855-BB92-48FC-866C-1D1C46FB1F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350" y="2420860"/>
            <a:ext cx="6235007" cy="35100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卷形: 垂直 5">
            <a:extLst>
              <a:ext uri="{FF2B5EF4-FFF2-40B4-BE49-F238E27FC236}">
                <a16:creationId xmlns:a16="http://schemas.microsoft.com/office/drawing/2014/main" id="{AD0A7DDC-3C4A-4EA7-9FB5-4FC3E10D860B}"/>
              </a:ext>
            </a:extLst>
          </p:cNvPr>
          <p:cNvSpPr/>
          <p:nvPr/>
        </p:nvSpPr>
        <p:spPr>
          <a:xfrm>
            <a:off x="8400320" y="1988800"/>
            <a:ext cx="2016280" cy="4014147"/>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t>共建“一带一路”</a:t>
            </a:r>
            <a:endParaRPr lang="en-US" altLang="zh-CN" dirty="0"/>
          </a:p>
          <a:p>
            <a:pPr algn="ctr"/>
            <a:r>
              <a:rPr lang="zh-CN" altLang="en-US" dirty="0"/>
              <a:t>关键是互联互通</a:t>
            </a:r>
          </a:p>
        </p:txBody>
      </p:sp>
    </p:spTree>
    <p:extLst>
      <p:ext uri="{BB962C8B-B14F-4D97-AF65-F5344CB8AC3E}">
        <p14:creationId xmlns:p14="http://schemas.microsoft.com/office/powerpoint/2010/main" val="28932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73973D9A-B7A5-437E-808D-EEB4E448356B}"/>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第四部分</a:t>
            </a:r>
          </a:p>
        </p:txBody>
      </p:sp>
      <p:sp>
        <p:nvSpPr>
          <p:cNvPr id="3" name="矩形">
            <a:extLst>
              <a:ext uri="{FF2B5EF4-FFF2-40B4-BE49-F238E27FC236}">
                <a16:creationId xmlns:a16="http://schemas.microsoft.com/office/drawing/2014/main" id="{220DCDE1-DC87-4C71-97AA-53CB1DF087AF}"/>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推进开放之路建设，深化经贸投资合作</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6841C5D2-AFBC-45F3-B05C-F01E987FBE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390" y="2015513"/>
            <a:ext cx="5472760" cy="364850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矩形 5">
            <a:extLst>
              <a:ext uri="{FF2B5EF4-FFF2-40B4-BE49-F238E27FC236}">
                <a16:creationId xmlns:a16="http://schemas.microsoft.com/office/drawing/2014/main" id="{72C60553-C8E1-430F-A7CE-DF8B9EE13477}"/>
              </a:ext>
            </a:extLst>
          </p:cNvPr>
          <p:cNvSpPr/>
          <p:nvPr/>
        </p:nvSpPr>
        <p:spPr>
          <a:xfrm>
            <a:off x="1487360" y="5733320"/>
            <a:ext cx="5904820"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同更多国家商签高标准自由贸易协定。图为中国商务部部长钟山与马尔代夫经济发展部部长穆罕默德</a:t>
            </a:r>
            <a:r>
              <a:rPr lang="en-US" altLang="zh-CN" sz="1600" b="1" dirty="0">
                <a:ln/>
                <a:solidFill>
                  <a:schemeClr val="accent4"/>
                </a:solidFill>
              </a:rPr>
              <a:t>·</a:t>
            </a:r>
            <a:r>
              <a:rPr lang="zh-CN" altLang="en-US" sz="1600" b="1" dirty="0">
                <a:ln/>
                <a:solidFill>
                  <a:schemeClr val="accent4"/>
                </a:solidFill>
              </a:rPr>
              <a:t>萨伊德在北京共同签署</a:t>
            </a:r>
            <a:r>
              <a:rPr lang="en-US" altLang="zh-CN" sz="1600" b="1" dirty="0">
                <a:ln/>
                <a:solidFill>
                  <a:schemeClr val="accent4"/>
                </a:solidFill>
              </a:rPr>
              <a:t>《</a:t>
            </a:r>
            <a:r>
              <a:rPr lang="zh-CN" altLang="en-US" sz="1600" b="1" dirty="0">
                <a:ln/>
                <a:solidFill>
                  <a:schemeClr val="accent4"/>
                </a:solidFill>
              </a:rPr>
              <a:t>关于结束中国</a:t>
            </a:r>
            <a:r>
              <a:rPr lang="en-US" altLang="zh-CN" sz="1600" b="1" dirty="0">
                <a:ln/>
                <a:solidFill>
                  <a:schemeClr val="accent4"/>
                </a:solidFill>
              </a:rPr>
              <a:t>—</a:t>
            </a:r>
            <a:r>
              <a:rPr lang="zh-CN" altLang="en-US" sz="1600" b="1" dirty="0">
                <a:ln/>
                <a:solidFill>
                  <a:schemeClr val="accent4"/>
                </a:solidFill>
              </a:rPr>
              <a:t>马尔代夫自由贸易协定谈判的谅解备忘录</a:t>
            </a:r>
            <a:r>
              <a:rPr lang="en-US" altLang="zh-CN" sz="1600" b="1" dirty="0">
                <a:ln/>
                <a:solidFill>
                  <a:schemeClr val="accent4"/>
                </a:solidFill>
              </a:rPr>
              <a:t>》</a:t>
            </a:r>
            <a:r>
              <a:rPr lang="zh-CN" altLang="en-US" sz="1600" b="1" dirty="0">
                <a:ln/>
                <a:solidFill>
                  <a:schemeClr val="accent4"/>
                </a:solidFill>
              </a:rPr>
              <a:t>。</a:t>
            </a:r>
            <a:endParaRPr lang="zh-CN" altLang="en-US" sz="1600" b="1" cap="none" spc="0" dirty="0">
              <a:ln/>
              <a:solidFill>
                <a:schemeClr val="accent4"/>
              </a:solidFill>
              <a:effectLst/>
            </a:endParaRPr>
          </a:p>
        </p:txBody>
      </p:sp>
      <p:sp>
        <p:nvSpPr>
          <p:cNvPr id="7" name="卷形: 垂直 6">
            <a:extLst>
              <a:ext uri="{FF2B5EF4-FFF2-40B4-BE49-F238E27FC236}">
                <a16:creationId xmlns:a16="http://schemas.microsoft.com/office/drawing/2014/main" id="{33D93324-5A0D-48CF-A61E-B5D60926FCF2}"/>
              </a:ext>
            </a:extLst>
          </p:cNvPr>
          <p:cNvSpPr/>
          <p:nvPr/>
        </p:nvSpPr>
        <p:spPr>
          <a:xfrm>
            <a:off x="7680220" y="1926193"/>
            <a:ext cx="2304320" cy="4222625"/>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t>共建“一带一路”以开放为导向，努力解决经济增长和平衡发展问题</a:t>
            </a:r>
          </a:p>
        </p:txBody>
      </p:sp>
    </p:spTree>
    <p:extLst>
      <p:ext uri="{BB962C8B-B14F-4D97-AF65-F5344CB8AC3E}">
        <p14:creationId xmlns:p14="http://schemas.microsoft.com/office/powerpoint/2010/main" val="169030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4D200A9B-FEC5-4EDF-9F5D-9631D836A7CF}"/>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第四部分</a:t>
            </a:r>
          </a:p>
        </p:txBody>
      </p:sp>
      <p:sp>
        <p:nvSpPr>
          <p:cNvPr id="3" name="矩形">
            <a:extLst>
              <a:ext uri="{FF2B5EF4-FFF2-40B4-BE49-F238E27FC236}">
                <a16:creationId xmlns:a16="http://schemas.microsoft.com/office/drawing/2014/main" id="{783AF633-E54A-478D-9EF4-3646C319A867}"/>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推进绿色之路建设，坚持可持续发展</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EBB7F45B-606F-48F9-82BB-A549A204DA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7360" y="2019668"/>
            <a:ext cx="5757152" cy="44487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卷形: 垂直 5">
            <a:extLst>
              <a:ext uri="{FF2B5EF4-FFF2-40B4-BE49-F238E27FC236}">
                <a16:creationId xmlns:a16="http://schemas.microsoft.com/office/drawing/2014/main" id="{3CFDAE08-ACA0-4074-93B1-654215BC5D47}"/>
              </a:ext>
            </a:extLst>
          </p:cNvPr>
          <p:cNvSpPr/>
          <p:nvPr/>
        </p:nvSpPr>
        <p:spPr>
          <a:xfrm>
            <a:off x="7824240" y="2005853"/>
            <a:ext cx="2304320" cy="4222625"/>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t>致力于和沿线国家加强生态环保合作，共同实现</a:t>
            </a:r>
            <a:r>
              <a:rPr lang="en-US" altLang="zh-CN" dirty="0"/>
              <a:t>2030</a:t>
            </a:r>
            <a:r>
              <a:rPr lang="zh-CN" altLang="en-US" dirty="0"/>
              <a:t>年可持续发展目标</a:t>
            </a:r>
          </a:p>
        </p:txBody>
      </p:sp>
    </p:spTree>
    <p:extLst>
      <p:ext uri="{BB962C8B-B14F-4D97-AF65-F5344CB8AC3E}">
        <p14:creationId xmlns:p14="http://schemas.microsoft.com/office/powerpoint/2010/main" val="355450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7E955CE8-E3BE-4788-B423-91B67B031237}"/>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第四部分</a:t>
            </a:r>
          </a:p>
        </p:txBody>
      </p:sp>
      <p:sp>
        <p:nvSpPr>
          <p:cNvPr id="3" name="矩形">
            <a:extLst>
              <a:ext uri="{FF2B5EF4-FFF2-40B4-BE49-F238E27FC236}">
                <a16:creationId xmlns:a16="http://schemas.microsoft.com/office/drawing/2014/main" id="{EAC28849-9701-4BAC-9E46-5C1319D24D81}"/>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推进创新之路建设，开展创新合作</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3CAAFC57-CCE6-4523-8247-2E88B41214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128" y="2436380"/>
            <a:ext cx="6187806" cy="34714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卷形: 垂直 7">
            <a:extLst>
              <a:ext uri="{FF2B5EF4-FFF2-40B4-BE49-F238E27FC236}">
                <a16:creationId xmlns:a16="http://schemas.microsoft.com/office/drawing/2014/main" id="{7B19A0C1-C819-4D99-B8A7-7D1E06F2BCD8}"/>
              </a:ext>
            </a:extLst>
          </p:cNvPr>
          <p:cNvSpPr/>
          <p:nvPr/>
        </p:nvSpPr>
        <p:spPr>
          <a:xfrm>
            <a:off x="8040270" y="2060810"/>
            <a:ext cx="2304320" cy="3960550"/>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t>推进“一带一路”建设本身就是创新之举。以创新思维推进“一带一路”建设</a:t>
            </a:r>
          </a:p>
        </p:txBody>
      </p:sp>
      <p:sp>
        <p:nvSpPr>
          <p:cNvPr id="6" name="矩形 5">
            <a:extLst>
              <a:ext uri="{FF2B5EF4-FFF2-40B4-BE49-F238E27FC236}">
                <a16:creationId xmlns:a16="http://schemas.microsoft.com/office/drawing/2014/main" id="{3B19078D-1CFC-46F8-99A8-41494F3567EA}"/>
              </a:ext>
            </a:extLst>
          </p:cNvPr>
          <p:cNvSpPr/>
          <p:nvPr/>
        </p:nvSpPr>
        <p:spPr>
          <a:xfrm>
            <a:off x="4465078" y="6017341"/>
            <a:ext cx="3281524"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1600" b="1" dirty="0">
                <a:ln/>
                <a:solidFill>
                  <a:schemeClr val="accent4"/>
                </a:solidFill>
              </a:rPr>
              <a:t>图为</a:t>
            </a:r>
            <a:r>
              <a:rPr lang="en-US" altLang="zh-CN" sz="1600" b="1" dirty="0">
                <a:ln/>
                <a:solidFill>
                  <a:schemeClr val="accent4"/>
                </a:solidFill>
              </a:rPr>
              <a:t>2017</a:t>
            </a:r>
            <a:r>
              <a:rPr lang="zh-CN" altLang="en-US" sz="1600" b="1" dirty="0">
                <a:ln/>
                <a:solidFill>
                  <a:schemeClr val="accent4"/>
                </a:solidFill>
              </a:rPr>
              <a:t>年底，多国发起“一带一路”数字经济国际合作倡议</a:t>
            </a:r>
            <a:endParaRPr lang="zh-CN" altLang="en-US" sz="1600" b="1" cap="none" spc="0" dirty="0">
              <a:ln/>
              <a:solidFill>
                <a:schemeClr val="accent4"/>
              </a:solidFill>
              <a:effectLst/>
            </a:endParaRPr>
          </a:p>
        </p:txBody>
      </p:sp>
    </p:spTree>
    <p:extLst>
      <p:ext uri="{BB962C8B-B14F-4D97-AF65-F5344CB8AC3E}">
        <p14:creationId xmlns:p14="http://schemas.microsoft.com/office/powerpoint/2010/main" val="184172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F6D3B534-53E6-442C-B9D9-90B10164FCF0}"/>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第四部分</a:t>
            </a:r>
          </a:p>
        </p:txBody>
      </p:sp>
      <p:sp>
        <p:nvSpPr>
          <p:cNvPr id="3" name="矩形">
            <a:extLst>
              <a:ext uri="{FF2B5EF4-FFF2-40B4-BE49-F238E27FC236}">
                <a16:creationId xmlns:a16="http://schemas.microsoft.com/office/drawing/2014/main" id="{84E77E68-CA35-4BAC-B044-1EBDFFD13672}"/>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推进文明之路建设，促进人文交流</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302989F1-1B55-4ABA-A56A-F873A0DF8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310" y="2132820"/>
            <a:ext cx="6238649" cy="377784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卷形: 垂直 5">
            <a:extLst>
              <a:ext uri="{FF2B5EF4-FFF2-40B4-BE49-F238E27FC236}">
                <a16:creationId xmlns:a16="http://schemas.microsoft.com/office/drawing/2014/main" id="{4F5E35EB-882B-4ABE-B173-AE27B8126DBC}"/>
              </a:ext>
            </a:extLst>
          </p:cNvPr>
          <p:cNvSpPr/>
          <p:nvPr/>
        </p:nvSpPr>
        <p:spPr>
          <a:xfrm>
            <a:off x="7824240" y="2132820"/>
            <a:ext cx="2304320" cy="3777849"/>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t>相互理解</a:t>
            </a:r>
            <a:endParaRPr lang="en-US" altLang="zh-CN" dirty="0"/>
          </a:p>
          <a:p>
            <a:pPr algn="ctr"/>
            <a:endParaRPr lang="en-US" altLang="zh-CN" dirty="0"/>
          </a:p>
          <a:p>
            <a:pPr algn="ctr"/>
            <a:r>
              <a:rPr lang="zh-CN" altLang="en-US" dirty="0"/>
              <a:t>相互尊重</a:t>
            </a:r>
            <a:endParaRPr lang="en-US" altLang="zh-CN" dirty="0"/>
          </a:p>
          <a:p>
            <a:pPr algn="ctr"/>
            <a:endParaRPr lang="en-US" altLang="zh-CN" dirty="0"/>
          </a:p>
          <a:p>
            <a:pPr algn="ctr"/>
            <a:r>
              <a:rPr lang="zh-CN" altLang="en-US" dirty="0"/>
              <a:t>相互信任</a:t>
            </a:r>
          </a:p>
        </p:txBody>
      </p:sp>
    </p:spTree>
    <p:extLst>
      <p:ext uri="{BB962C8B-B14F-4D97-AF65-F5344CB8AC3E}">
        <p14:creationId xmlns:p14="http://schemas.microsoft.com/office/powerpoint/2010/main" val="104596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E898120D-4794-499E-8756-5D60700E1762}"/>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第四部分</a:t>
            </a:r>
          </a:p>
        </p:txBody>
      </p:sp>
      <p:sp>
        <p:nvSpPr>
          <p:cNvPr id="3" name="矩形">
            <a:extLst>
              <a:ext uri="{FF2B5EF4-FFF2-40B4-BE49-F238E27FC236}">
                <a16:creationId xmlns:a16="http://schemas.microsoft.com/office/drawing/2014/main" id="{C2B3C13B-02F7-4FDB-A8F1-025C197D2F9B}"/>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推进廉洁之路建设，构建廉洁高效营商环境</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pic>
        <p:nvPicPr>
          <p:cNvPr id="5" name="图片 4">
            <a:extLst>
              <a:ext uri="{FF2B5EF4-FFF2-40B4-BE49-F238E27FC236}">
                <a16:creationId xmlns:a16="http://schemas.microsoft.com/office/drawing/2014/main" id="{094FB62F-B897-4D6D-8671-BCD9CF34B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360" y="2022552"/>
            <a:ext cx="5760800" cy="367425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卷形: 垂直 5">
            <a:extLst>
              <a:ext uri="{FF2B5EF4-FFF2-40B4-BE49-F238E27FC236}">
                <a16:creationId xmlns:a16="http://schemas.microsoft.com/office/drawing/2014/main" id="{CFCF35BF-416A-4CCE-9752-92407ABA29FD}"/>
              </a:ext>
            </a:extLst>
          </p:cNvPr>
          <p:cNvSpPr/>
          <p:nvPr/>
        </p:nvSpPr>
        <p:spPr>
          <a:xfrm>
            <a:off x="8184290" y="2132820"/>
            <a:ext cx="2016280" cy="3777849"/>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t>推动与沿线国家协力打造廉洁高效的现代营商环境</a:t>
            </a:r>
          </a:p>
        </p:txBody>
      </p:sp>
      <p:sp>
        <p:nvSpPr>
          <p:cNvPr id="7" name="矩形 6">
            <a:extLst>
              <a:ext uri="{FF2B5EF4-FFF2-40B4-BE49-F238E27FC236}">
                <a16:creationId xmlns:a16="http://schemas.microsoft.com/office/drawing/2014/main" id="{88AFFC9C-9394-468A-B1CC-633B8771F555}"/>
              </a:ext>
            </a:extLst>
          </p:cNvPr>
          <p:cNvSpPr/>
          <p:nvPr/>
        </p:nvSpPr>
        <p:spPr>
          <a:xfrm>
            <a:off x="2233163" y="5854065"/>
            <a:ext cx="4233122"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CN" sz="1600" b="1" dirty="0">
                <a:ln/>
                <a:solidFill>
                  <a:schemeClr val="accent4"/>
                </a:solidFill>
              </a:rPr>
              <a:t>2019</a:t>
            </a:r>
            <a:r>
              <a:rPr lang="zh-CN" altLang="en-US" sz="1600" b="1" dirty="0">
                <a:ln/>
                <a:solidFill>
                  <a:schemeClr val="accent4"/>
                </a:solidFill>
              </a:rPr>
              <a:t>年</a:t>
            </a:r>
            <a:r>
              <a:rPr lang="en-US" altLang="zh-CN" sz="1600" b="1" dirty="0">
                <a:ln/>
                <a:solidFill>
                  <a:schemeClr val="accent4"/>
                </a:solidFill>
              </a:rPr>
              <a:t>4</a:t>
            </a:r>
            <a:r>
              <a:rPr lang="zh-CN" altLang="en-US" sz="1600" b="1" dirty="0">
                <a:ln/>
                <a:solidFill>
                  <a:schemeClr val="accent4"/>
                </a:solidFill>
              </a:rPr>
              <a:t>月</a:t>
            </a:r>
            <a:r>
              <a:rPr lang="en-US" altLang="zh-CN" sz="1600" b="1" dirty="0">
                <a:ln/>
                <a:solidFill>
                  <a:schemeClr val="accent4"/>
                </a:solidFill>
              </a:rPr>
              <a:t>25</a:t>
            </a:r>
            <a:r>
              <a:rPr lang="zh-CN" altLang="en-US" sz="1600" b="1" dirty="0">
                <a:ln/>
                <a:solidFill>
                  <a:schemeClr val="accent4"/>
                </a:solidFill>
              </a:rPr>
              <a:t>日，第二届“一带一路”国际合作高峰论坛廉洁丝绸之路分论坛在北京举行</a:t>
            </a:r>
            <a:endParaRPr lang="zh-CN" altLang="en-US" sz="1600" b="1" cap="none" spc="0" dirty="0">
              <a:ln/>
              <a:solidFill>
                <a:schemeClr val="accent4"/>
              </a:solidFill>
              <a:effectLst/>
            </a:endParaRPr>
          </a:p>
        </p:txBody>
      </p:sp>
    </p:spTree>
    <p:extLst>
      <p:ext uri="{BB962C8B-B14F-4D97-AF65-F5344CB8AC3E}">
        <p14:creationId xmlns:p14="http://schemas.microsoft.com/office/powerpoint/2010/main" val="24063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1196" name="图片" descr="郑重声明.png"/>
          <p:cNvPicPr>
            <a:picLocks noChangeAspect="1"/>
          </p:cNvPicPr>
          <p:nvPr/>
        </p:nvPicPr>
        <p:blipFill>
          <a:blip r:embed="rId3" cstate="print"/>
          <a:stretch>
            <a:fillRect/>
          </a:stretch>
        </p:blipFill>
        <p:spPr>
          <a:xfrm>
            <a:off x="2540906" y="2031481"/>
            <a:ext cx="6688819" cy="2697239"/>
          </a:xfrm>
          <a:prstGeom prst="rect">
            <a:avLst/>
          </a:prstGeom>
          <a:noFill/>
          <a:ln w="9525" cap="flat" cmpd="sng">
            <a:noFill/>
            <a:prstDash val="solid"/>
            <a:miter/>
          </a:ln>
        </p:spPr>
      </p:pic>
    </p:spTree>
    <p:extLst>
      <p:ext uri="{BB962C8B-B14F-4D97-AF65-F5344CB8AC3E}">
        <p14:creationId xmlns:p14="http://schemas.microsoft.com/office/powerpoint/2010/main" val="147734945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3000"/>
          </a:blip>
          <a:tile/>
        </a:blipFill>
        <a:effectLst/>
      </p:bgPr>
    </p:bg>
    <p:spTree>
      <p:nvGrpSpPr>
        <p:cNvPr id="1" name=""/>
        <p:cNvGrpSpPr/>
        <p:nvPr/>
      </p:nvGrpSpPr>
      <p:grpSpPr>
        <a:xfrm>
          <a:off x="0" y="0"/>
          <a:ext cx="0" cy="0"/>
          <a:chOff x="0" y="0"/>
          <a:chExt cx="0" cy="0"/>
        </a:xfrm>
      </p:grpSpPr>
      <p:pic>
        <p:nvPicPr>
          <p:cNvPr id="1204"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05"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08" name="组合"/>
          <p:cNvGrpSpPr>
            <a:grpSpLocks/>
          </p:cNvGrpSpPr>
          <p:nvPr/>
        </p:nvGrpSpPr>
        <p:grpSpPr>
          <a:xfrm>
            <a:off x="361955" y="-4761"/>
            <a:ext cx="2070099" cy="1585912"/>
            <a:chOff x="361955" y="-4761"/>
            <a:chExt cx="2070099" cy="1585912"/>
          </a:xfrm>
        </p:grpSpPr>
        <p:sp>
          <p:nvSpPr>
            <p:cNvPr id="1206"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07"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09"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210"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211"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12"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213"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214"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215"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16"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17"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18"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219" name="矩形"/>
          <p:cNvSpPr>
            <a:spLocks/>
          </p:cNvSpPr>
          <p:nvPr/>
        </p:nvSpPr>
        <p:spPr>
          <a:xfrm>
            <a:off x="-35981"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sp>
        <p:nvSpPr>
          <p:cNvPr id="1220"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221" name="图片" descr="时事报告.gif"/>
          <p:cNvPicPr>
            <a:picLocks/>
          </p:cNvPicPr>
          <p:nvPr/>
        </p:nvPicPr>
        <p:blipFill>
          <a:blip r:embed="rId5" cstate="print"/>
          <a:stretch>
            <a:fillRect/>
          </a:stretch>
        </p:blipFill>
        <p:spPr>
          <a:xfrm>
            <a:off x="3219531" y="242537"/>
            <a:ext cx="10070400" cy="5039997"/>
          </a:xfrm>
          <a:prstGeom prst="rect">
            <a:avLst/>
          </a:prstGeom>
          <a:noFill/>
          <a:ln w="9525" cap="flat" cmpd="sng">
            <a:noFill/>
            <a:prstDash val="solid"/>
            <a:miter/>
          </a:ln>
        </p:spPr>
      </p:pic>
      <p:sp>
        <p:nvSpPr>
          <p:cNvPr id="1222" name="矩形"/>
          <p:cNvSpPr>
            <a:spLocks/>
          </p:cNvSpPr>
          <p:nvPr/>
        </p:nvSpPr>
        <p:spPr>
          <a:xfrm>
            <a:off x="3210401" y="2166306"/>
            <a:ext cx="8953563"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《时事报告》是中共中央宣传部主管的时政月刊，是广大党员干部以及宣传、教育工作者认识、把握国内外形势发展变化、做好宣传教育工作的必备学习资料。</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供各级领导干部讲形势、作报告，大中专院校和中学思想政治课教师讲授形势与政策课和时事课，参加公务员考试、遴选、公选以及关心国内外形势的读者使用。</a:t>
            </a:r>
          </a:p>
        </p:txBody>
      </p:sp>
      <p:pic>
        <p:nvPicPr>
          <p:cNvPr id="1223"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6997449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 name="文本框"/>
          <p:cNvSpPr>
            <a:spLocks noGrp="1"/>
          </p:cNvSpPr>
          <p:nvPr>
            <p:ph type="title"/>
          </p:nvPr>
        </p:nvSpPr>
        <p:spPr>
          <a:xfrm>
            <a:off x="2509283" y="1363957"/>
            <a:ext cx="8197703" cy="2357252"/>
          </a:xfrm>
          <a:prstGeom prst="rect">
            <a:avLst/>
          </a:prstGeom>
          <a:noFill/>
          <a:ln w="9525" cap="flat" cmpd="sng">
            <a:noFill/>
            <a:prstDash val="solid"/>
            <a:round/>
          </a:ln>
        </p:spPr>
        <p:txBody>
          <a:bodyPr vert="horz" wrap="square" lIns="91440" tIns="45720" rIns="91440" bIns="45720" anchor="ctr" anchorCtr="0">
            <a:prstTxWarp prst="textNoShape">
              <a:avLst/>
            </a:prstTxWarp>
          </a:bodyPr>
          <a:lstStyle/>
          <a:p>
            <a:pPr algn="ctr" defTabSz="1217549" eaLnBrk="0" hangingPunct="0">
              <a:lnSpc>
                <a:spcPts val="5000"/>
              </a:lnSpc>
            </a:pPr>
            <a:r>
              <a:rPr lang="zh-CN" altLang="en-US" b="1" u="none" strike="noStrike" kern="1200" cap="none" spc="0" baseline="0" dirty="0">
                <a:solidFill>
                  <a:srgbClr val="C00000"/>
                </a:solidFill>
                <a:effectLst>
                  <a:glow rad="228600">
                    <a:srgbClr val="FF9004">
                      <a:alpha val="40000"/>
                    </a:srgbClr>
                  </a:glow>
                </a:effectLst>
                <a:latin typeface="Calibri" pitchFamily="34" charset="0"/>
                <a:cs typeface="等线" charset="0"/>
              </a:rPr>
              <a:t>一</a:t>
            </a:r>
            <a:r>
              <a:rPr lang="zh-CN" altLang="en-US" b="1" dirty="0">
                <a:solidFill>
                  <a:srgbClr val="C00000"/>
                </a:solidFill>
                <a:effectLst>
                  <a:glow rad="228600">
                    <a:srgbClr val="FF9004">
                      <a:alpha val="40000"/>
                    </a:srgbClr>
                  </a:glow>
                </a:effectLst>
                <a:latin typeface="Calibri" pitchFamily="34" charset="0"/>
                <a:cs typeface="等线" charset="0"/>
              </a:rPr>
              <a:t>、提高站位，深刻领会，深入贯彻</a:t>
            </a:r>
            <a:br>
              <a:rPr lang="en-US" altLang="zh-CN" b="1" dirty="0">
                <a:solidFill>
                  <a:srgbClr val="C00000"/>
                </a:solidFill>
                <a:effectLst>
                  <a:glow rad="228600">
                    <a:srgbClr val="FF9004">
                      <a:alpha val="40000"/>
                    </a:srgbClr>
                  </a:glow>
                </a:effectLst>
                <a:latin typeface="Calibri" pitchFamily="34" charset="0"/>
                <a:cs typeface="等线" charset="0"/>
              </a:rPr>
            </a:br>
            <a:r>
              <a:rPr lang="zh-CN" altLang="en-US" b="1" dirty="0">
                <a:solidFill>
                  <a:srgbClr val="C00000"/>
                </a:solidFill>
                <a:effectLst>
                  <a:glow rad="228600">
                    <a:srgbClr val="FF9004">
                      <a:alpha val="40000"/>
                    </a:srgbClr>
                  </a:glow>
                </a:effectLst>
                <a:latin typeface="Calibri" pitchFamily="34" charset="0"/>
                <a:cs typeface="等线" charset="0"/>
              </a:rPr>
              <a:t>习近平总书记关于共建“一带一路”</a:t>
            </a:r>
            <a:br>
              <a:rPr lang="en-US" altLang="zh-CN" b="1" dirty="0">
                <a:solidFill>
                  <a:srgbClr val="C00000"/>
                </a:solidFill>
                <a:effectLst>
                  <a:glow rad="228600">
                    <a:srgbClr val="FF9004">
                      <a:alpha val="40000"/>
                    </a:srgbClr>
                  </a:glow>
                </a:effectLst>
                <a:latin typeface="Calibri" pitchFamily="34" charset="0"/>
                <a:cs typeface="等线" charset="0"/>
              </a:rPr>
            </a:br>
            <a:r>
              <a:rPr lang="zh-CN" altLang="en-US" b="1" dirty="0">
                <a:solidFill>
                  <a:srgbClr val="C00000"/>
                </a:solidFill>
                <a:effectLst>
                  <a:glow rad="228600">
                    <a:srgbClr val="FF9004">
                      <a:alpha val="40000"/>
                    </a:srgbClr>
                  </a:glow>
                </a:effectLst>
                <a:latin typeface="Calibri" pitchFamily="34" charset="0"/>
                <a:cs typeface="等线" charset="0"/>
              </a:rPr>
              <a:t>倡议重要讲话精神</a:t>
            </a:r>
            <a:endParaRPr lang="zh-CN" altLang="en-US" b="1" u="none" strike="noStrike" kern="1200" cap="none" spc="0" baseline="0" dirty="0">
              <a:solidFill>
                <a:srgbClr val="C00000"/>
              </a:solidFill>
              <a:effectLst>
                <a:glow rad="228600">
                  <a:srgbClr val="FF9004">
                    <a:alpha val="40000"/>
                  </a:srgbClr>
                </a:glow>
              </a:effectLst>
              <a:latin typeface="Calibri" pitchFamily="34" charset="0"/>
              <a:ea typeface="幼圆" pitchFamily="49" charset="-122"/>
              <a:cs typeface="等线" charset="0"/>
            </a:endParaRPr>
          </a:p>
        </p:txBody>
      </p:sp>
    </p:spTree>
    <p:extLst>
      <p:ext uri="{BB962C8B-B14F-4D97-AF65-F5344CB8AC3E}">
        <p14:creationId xmlns:p14="http://schemas.microsoft.com/office/powerpoint/2010/main" val="1862466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anim calcmode="lin" valueType="num">
                                      <p:cBhvr>
                                        <p:cTn id="8" dur="1000" fill="hold"/>
                                        <p:tgtEl>
                                          <p:spTgt spid="166"/>
                                        </p:tgtEl>
                                        <p:attrNameLst>
                                          <p:attrName>ppt_x</p:attrName>
                                        </p:attrNameLst>
                                      </p:cBhvr>
                                      <p:tavLst>
                                        <p:tav tm="0">
                                          <p:val>
                                            <p:strVal val="#ppt_x"/>
                                          </p:val>
                                        </p:tav>
                                        <p:tav tm="100000">
                                          <p:val>
                                            <p:strVal val="#ppt_x"/>
                                          </p:val>
                                        </p:tav>
                                      </p:tavLst>
                                    </p:anim>
                                    <p:anim calcmode="lin" valueType="num">
                                      <p:cBhvr>
                                        <p:cTn id="9"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231"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32"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35" name="组合"/>
          <p:cNvGrpSpPr>
            <a:grpSpLocks/>
          </p:cNvGrpSpPr>
          <p:nvPr/>
        </p:nvGrpSpPr>
        <p:grpSpPr>
          <a:xfrm>
            <a:off x="361955" y="-4761"/>
            <a:ext cx="2070099" cy="1585912"/>
            <a:chOff x="361955" y="-4761"/>
            <a:chExt cx="2070099" cy="1585912"/>
          </a:xfrm>
        </p:grpSpPr>
        <p:sp>
          <p:nvSpPr>
            <p:cNvPr id="1233"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34"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36"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237"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238"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39" name="曲线"/>
          <p:cNvSpPr>
            <a:spLocks/>
          </p:cNvSpPr>
          <p:nvPr/>
        </p:nvSpPr>
        <p:spPr>
          <a:xfrm>
            <a:off x="2423587" y="4622800"/>
            <a:ext cx="4701116" cy="2435224"/>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8" y="351"/>
                </a:lnTo>
                <a:lnTo>
                  <a:pt x="20023" y="21597"/>
                </a:lnTo>
                <a:lnTo>
                  <a:pt x="21600" y="21585"/>
                </a:lnTo>
                <a:close/>
              </a:path>
            </a:pathLst>
          </a:custGeom>
          <a:solidFill>
            <a:schemeClr val="tx2"/>
          </a:solidFill>
          <a:ln w="9525" cap="flat" cmpd="sng">
            <a:noFill/>
            <a:prstDash val="solid"/>
            <a:round/>
          </a:ln>
        </p:spPr>
      </p:sp>
      <p:sp>
        <p:nvSpPr>
          <p:cNvPr id="1240" name="曲线"/>
          <p:cNvSpPr>
            <a:spLocks/>
          </p:cNvSpPr>
          <p:nvPr/>
        </p:nvSpPr>
        <p:spPr>
          <a:xfrm>
            <a:off x="2425700" y="4660897"/>
            <a:ext cx="4353984" cy="2392363"/>
          </a:xfrm>
          <a:custGeom>
            <a:avLst/>
            <a:gdLst>
              <a:gd name="T1" fmla="*/ 0 w 21600"/>
              <a:gd name="T2" fmla="*/ 0 h 21600"/>
              <a:gd name="T3" fmla="*/ 21600 w 21600"/>
              <a:gd name="T4" fmla="*/ 21600 h 21600"/>
            </a:gdLst>
            <a:ahLst/>
            <a:cxnLst/>
            <a:rect l="T1" t="T2" r="T3" b="T4"/>
            <a:pathLst>
              <a:path w="21600" h="21600">
                <a:moveTo>
                  <a:pt x="21600" y="21598"/>
                </a:moveTo>
                <a:lnTo>
                  <a:pt x="0" y="0"/>
                </a:lnTo>
                <a:lnTo>
                  <a:pt x="0" y="427"/>
                </a:lnTo>
                <a:lnTo>
                  <a:pt x="19499" y="21598"/>
                </a:lnTo>
                <a:lnTo>
                  <a:pt x="21600" y="21598"/>
                </a:lnTo>
                <a:close/>
              </a:path>
            </a:pathLst>
          </a:custGeom>
          <a:solidFill>
            <a:schemeClr val="accent1"/>
          </a:solidFill>
          <a:ln w="9525" cap="flat" cmpd="sng">
            <a:noFill/>
            <a:prstDash val="solid"/>
            <a:round/>
          </a:ln>
        </p:spPr>
      </p:sp>
      <p:sp>
        <p:nvSpPr>
          <p:cNvPr id="1241" name="曲线"/>
          <p:cNvSpPr>
            <a:spLocks/>
          </p:cNvSpPr>
          <p:nvPr/>
        </p:nvSpPr>
        <p:spPr>
          <a:xfrm>
            <a:off x="2419352" y="4703757"/>
            <a:ext cx="3928530" cy="2344739"/>
          </a:xfrm>
          <a:custGeom>
            <a:avLst/>
            <a:gdLst>
              <a:gd name="T1" fmla="*/ 0 w 21600"/>
              <a:gd name="T2" fmla="*/ 0 h 21600"/>
              <a:gd name="T3" fmla="*/ 21600 w 21600"/>
              <a:gd name="T4" fmla="*/ 21600 h 21600"/>
            </a:gdLst>
            <a:ahLst/>
            <a:cxnLst/>
            <a:rect l="T1" t="T2" r="T3" b="T4"/>
            <a:pathLst>
              <a:path w="21600" h="21600">
                <a:moveTo>
                  <a:pt x="15639" y="21553"/>
                </a:moveTo>
                <a:lnTo>
                  <a:pt x="0" y="1418"/>
                </a:lnTo>
                <a:lnTo>
                  <a:pt x="0" y="0"/>
                </a:lnTo>
                <a:lnTo>
                  <a:pt x="21599" y="21553"/>
                </a:lnTo>
                <a:lnTo>
                  <a:pt x="21504" y="21600"/>
                </a:lnTo>
                <a:lnTo>
                  <a:pt x="15639" y="21553"/>
                </a:lnTo>
                <a:close/>
              </a:path>
            </a:pathLst>
          </a:custGeom>
          <a:solidFill>
            <a:schemeClr val="accent2"/>
          </a:solidFill>
          <a:ln w="9525" cap="flat" cmpd="sng">
            <a:noFill/>
            <a:prstDash val="solid"/>
            <a:round/>
          </a:ln>
        </p:spPr>
      </p:sp>
      <p:sp>
        <p:nvSpPr>
          <p:cNvPr id="1242"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43"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44"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45" name="曲线"/>
          <p:cNvSpPr>
            <a:spLocks/>
          </p:cNvSpPr>
          <p:nvPr/>
        </p:nvSpPr>
        <p:spPr>
          <a:xfrm>
            <a:off x="2415117" y="-9526"/>
            <a:ext cx="9776883" cy="7105650"/>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1"/>
                </a:lnTo>
                <a:lnTo>
                  <a:pt x="10476" y="21600"/>
                </a:lnTo>
                <a:lnTo>
                  <a:pt x="21600" y="21570"/>
                </a:lnTo>
                <a:lnTo>
                  <a:pt x="21571" y="0"/>
                </a:lnTo>
                <a:lnTo>
                  <a:pt x="6937" y="0"/>
                </a:lnTo>
                <a:close/>
              </a:path>
            </a:pathLst>
          </a:custGeom>
          <a:solidFill>
            <a:schemeClr val="bg1"/>
          </a:solidFill>
          <a:ln w="9525" cap="flat" cmpd="sng">
            <a:noFill/>
            <a:prstDash val="solid"/>
            <a:round/>
          </a:ln>
        </p:spPr>
      </p:sp>
      <p:pic>
        <p:nvPicPr>
          <p:cNvPr id="1246" name="图片" descr="中心组学习2.gif"/>
          <p:cNvPicPr>
            <a:picLocks noChangeAspect="1"/>
          </p:cNvPicPr>
          <p:nvPr/>
        </p:nvPicPr>
        <p:blipFill>
          <a:blip r:embed="rId5" cstate="print"/>
          <a:stretch>
            <a:fillRect/>
          </a:stretch>
        </p:blipFill>
        <p:spPr>
          <a:xfrm>
            <a:off x="3193152" y="226707"/>
            <a:ext cx="10075545" cy="5045940"/>
          </a:xfrm>
          <a:prstGeom prst="rect">
            <a:avLst/>
          </a:prstGeom>
          <a:noFill/>
          <a:ln w="9525" cap="flat" cmpd="sng">
            <a:noFill/>
            <a:prstDash val="solid"/>
            <a:miter/>
          </a:ln>
        </p:spPr>
      </p:pic>
      <p:pic>
        <p:nvPicPr>
          <p:cNvPr id="1247"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
        <p:nvSpPr>
          <p:cNvPr id="1248" name="矩形"/>
          <p:cNvSpPr>
            <a:spLocks/>
          </p:cNvSpPr>
          <p:nvPr/>
        </p:nvSpPr>
        <p:spPr>
          <a:xfrm>
            <a:off x="2377914" y="1730851"/>
            <a:ext cx="9814085" cy="3031591"/>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党委中心组学习》是中共中央宣传部主管，为各级党委中心组学习服务的专门刊物，旨在宣传和阐释党的最新理论创新成果，解读党和国家的重大政策及中央领导同志重要指示精神，探讨经济社会发展的重大问题。</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刊物以专题稿件为主，作者为中央和国家机关部委领导、省（区、市）党委政府负责同志和相关领域的权威专家，内容准确权威、系统实用，是党委中心组学习不可多得的材料。</a:t>
            </a:r>
          </a:p>
        </p:txBody>
      </p:sp>
      <p:sp>
        <p:nvSpPr>
          <p:cNvPr id="1249" name="矩形"/>
          <p:cNvSpPr>
            <a:spLocks/>
          </p:cNvSpPr>
          <p:nvPr/>
        </p:nvSpPr>
        <p:spPr>
          <a:xfrm>
            <a:off x="86787" y="4457703"/>
            <a:ext cx="2267308" cy="215900"/>
          </a:xfrm>
          <a:prstGeom prst="rect">
            <a:avLst/>
          </a:prstGeom>
          <a:solidFill>
            <a:schemeClr val="bg2"/>
          </a:solidFill>
          <a:ln w="9525" cap="flat" cmpd="sng">
            <a:noFill/>
            <a:prstDash val="solid"/>
            <a:round/>
          </a:ln>
        </p:spPr>
      </p:sp>
      <p:sp>
        <p:nvSpPr>
          <p:cNvPr id="1250" name="矩形"/>
          <p:cNvSpPr>
            <a:spLocks/>
          </p:cNvSpPr>
          <p:nvPr/>
        </p:nvSpPr>
        <p:spPr>
          <a:xfrm>
            <a:off x="-66675" y="4389441"/>
            <a:ext cx="2686045"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spTree>
    <p:extLst>
      <p:ext uri="{BB962C8B-B14F-4D97-AF65-F5344CB8AC3E}">
        <p14:creationId xmlns:p14="http://schemas.microsoft.com/office/powerpoint/2010/main" val="631326279"/>
      </p:ext>
    </p:extLst>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258"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59"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62" name="组合"/>
          <p:cNvGrpSpPr>
            <a:grpSpLocks/>
          </p:cNvGrpSpPr>
          <p:nvPr/>
        </p:nvGrpSpPr>
        <p:grpSpPr>
          <a:xfrm>
            <a:off x="361955" y="-4761"/>
            <a:ext cx="2070099" cy="1585912"/>
            <a:chOff x="361955" y="-4761"/>
            <a:chExt cx="2070099" cy="1585912"/>
          </a:xfrm>
        </p:grpSpPr>
        <p:sp>
          <p:nvSpPr>
            <p:cNvPr id="1260"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61"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63"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264"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265"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66"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267"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268"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269"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70"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71"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72"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273"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274" name="图片" descr="大学生.gif"/>
          <p:cNvPicPr>
            <a:picLocks noChangeAspect="1"/>
          </p:cNvPicPr>
          <p:nvPr/>
        </p:nvPicPr>
        <p:blipFill>
          <a:blip r:embed="rId5" cstate="print"/>
          <a:stretch>
            <a:fillRect/>
          </a:stretch>
        </p:blipFill>
        <p:spPr>
          <a:xfrm>
            <a:off x="3262667" y="199638"/>
            <a:ext cx="10071100" cy="5039484"/>
          </a:xfrm>
          <a:prstGeom prst="rect">
            <a:avLst/>
          </a:prstGeom>
          <a:noFill/>
          <a:ln w="9525" cap="flat" cmpd="sng">
            <a:noFill/>
            <a:prstDash val="solid"/>
            <a:round/>
          </a:ln>
        </p:spPr>
      </p:pic>
      <p:sp>
        <p:nvSpPr>
          <p:cNvPr id="1275" name="矩形"/>
          <p:cNvSpPr>
            <a:spLocks/>
          </p:cNvSpPr>
          <p:nvPr/>
        </p:nvSpPr>
        <p:spPr>
          <a:xfrm>
            <a:off x="2841644" y="2451870"/>
            <a:ext cx="9048813" cy="2277538"/>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32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《时事报告大学生版》是教育部社会科学司和思想政治工作司委托，中共中央宣传部时事报告杂志社编辑出版，专供高校形势与政策课使用的权威教材。连续三年摘得期刊平均期印数全国第一的桂冠。</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每学年两期，于每学期开学前出版。</a:t>
            </a:r>
          </a:p>
        </p:txBody>
      </p:sp>
      <p:sp>
        <p:nvSpPr>
          <p:cNvPr id="1276"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277"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794381290"/>
      </p:ext>
    </p:extLst>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285"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286"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289" name="组合"/>
          <p:cNvGrpSpPr>
            <a:grpSpLocks/>
          </p:cNvGrpSpPr>
          <p:nvPr/>
        </p:nvGrpSpPr>
        <p:grpSpPr>
          <a:xfrm>
            <a:off x="361955" y="-4761"/>
            <a:ext cx="2070099" cy="1585912"/>
            <a:chOff x="361955" y="-4761"/>
            <a:chExt cx="2070099" cy="1585912"/>
          </a:xfrm>
        </p:grpSpPr>
        <p:sp>
          <p:nvSpPr>
            <p:cNvPr id="1287"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288"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290"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291"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292"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293"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294"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295"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296"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297"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298"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299"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00"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01" name="图片" descr="zhijiao.gif"/>
          <p:cNvPicPr>
            <a:picLocks noChangeAspect="1"/>
          </p:cNvPicPr>
          <p:nvPr/>
        </p:nvPicPr>
        <p:blipFill>
          <a:blip r:embed="rId5" cstate="print"/>
          <a:stretch>
            <a:fillRect/>
          </a:stretch>
        </p:blipFill>
        <p:spPr>
          <a:xfrm>
            <a:off x="3213122" y="234063"/>
            <a:ext cx="10072137" cy="5039997"/>
          </a:xfrm>
          <a:prstGeom prst="rect">
            <a:avLst/>
          </a:prstGeom>
          <a:noFill/>
          <a:ln w="9525" cap="flat" cmpd="sng">
            <a:noFill/>
            <a:prstDash val="solid"/>
            <a:miter/>
          </a:ln>
        </p:spPr>
      </p:pic>
      <p:sp>
        <p:nvSpPr>
          <p:cNvPr id="1302" name="矩形"/>
          <p:cNvSpPr>
            <a:spLocks/>
          </p:cNvSpPr>
          <p:nvPr/>
        </p:nvSpPr>
        <p:spPr>
          <a:xfrm>
            <a:off x="3198425" y="2425092"/>
            <a:ext cx="8739786"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《时事（职教）》是教育部职业教育与成人教育司委托，中共中央宣传部时事报告杂志社编辑出版的全国中职院校形势与政策教育唯一指定教材。</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《时事（职教）》紧密结合中职院校德育课特点，解读政策、分析形势，帮助学生开拓眼界、提升素质，被誉为“填补时政教育空白的权威教材”。 </a:t>
            </a:r>
          </a:p>
        </p:txBody>
      </p:sp>
      <p:sp>
        <p:nvSpPr>
          <p:cNvPr id="1303"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04"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244184979"/>
      </p:ext>
    </p:extLst>
  </p:cSld>
  <p:clrMapOvr>
    <a:masterClrMapping/>
  </p:clrMapOvr>
  <p:transition spd="slow">
    <p:pull/>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12"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13"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16" name="组合"/>
          <p:cNvGrpSpPr>
            <a:grpSpLocks/>
          </p:cNvGrpSpPr>
          <p:nvPr/>
        </p:nvGrpSpPr>
        <p:grpSpPr>
          <a:xfrm>
            <a:off x="361955" y="-4761"/>
            <a:ext cx="2070099" cy="1585912"/>
            <a:chOff x="361955" y="-4761"/>
            <a:chExt cx="2070099" cy="1585912"/>
          </a:xfrm>
        </p:grpSpPr>
        <p:sp>
          <p:nvSpPr>
            <p:cNvPr id="1314"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15"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17"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accent2"/>
          </a:solidFill>
          <a:ln w="9525" cap="flat" cmpd="sng">
            <a:noFill/>
            <a:prstDash val="solid"/>
            <a:round/>
          </a:ln>
        </p:spPr>
      </p:sp>
      <p:sp>
        <p:nvSpPr>
          <p:cNvPr id="1318"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1"/>
          </a:solidFill>
          <a:ln w="9525" cap="flat" cmpd="sng">
            <a:noFill/>
            <a:prstDash val="solid"/>
            <a:round/>
          </a:ln>
        </p:spPr>
      </p:sp>
      <p:sp>
        <p:nvSpPr>
          <p:cNvPr id="1319"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320"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321"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322"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323"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324"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325"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326"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27"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28" name="图片" descr="高中.gif"/>
          <p:cNvPicPr>
            <a:picLocks noChangeAspect="1"/>
          </p:cNvPicPr>
          <p:nvPr/>
        </p:nvPicPr>
        <p:blipFill>
          <a:blip r:embed="rId5" cstate="print"/>
          <a:stretch>
            <a:fillRect/>
          </a:stretch>
        </p:blipFill>
        <p:spPr>
          <a:xfrm>
            <a:off x="3215663" y="207739"/>
            <a:ext cx="10071100" cy="5039484"/>
          </a:xfrm>
          <a:prstGeom prst="rect">
            <a:avLst/>
          </a:prstGeom>
          <a:noFill/>
          <a:ln w="9525" cap="flat" cmpd="sng">
            <a:noFill/>
            <a:prstDash val="solid"/>
            <a:round/>
          </a:ln>
        </p:spPr>
      </p:pic>
      <p:sp>
        <p:nvSpPr>
          <p:cNvPr id="1329" name="矩形"/>
          <p:cNvSpPr>
            <a:spLocks/>
          </p:cNvSpPr>
          <p:nvPr/>
        </p:nvSpPr>
        <p:spPr>
          <a:xfrm>
            <a:off x="3238480" y="2438977"/>
            <a:ext cx="8572561" cy="26160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《时事（高中）》是教育部基础教育司委托，中共中央宣传部时事报告杂志社编辑出版的面向高中生时事教育教学的权威刊物。</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紧密配合高中思想政治课新课标要求，传递中央精神，针对经济社会发展中的热点难点问题，为高中生答疑解惑，是高考时事复习的好帮手。</a:t>
            </a:r>
          </a:p>
        </p:txBody>
      </p:sp>
      <p:sp>
        <p:nvSpPr>
          <p:cNvPr id="1330"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31"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379288426"/>
      </p:ext>
    </p:extLst>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39"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40"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43" name="组合"/>
          <p:cNvGrpSpPr>
            <a:grpSpLocks/>
          </p:cNvGrpSpPr>
          <p:nvPr/>
        </p:nvGrpSpPr>
        <p:grpSpPr>
          <a:xfrm>
            <a:off x="361955" y="-4761"/>
            <a:ext cx="2070099" cy="1585912"/>
            <a:chOff x="361955" y="-4761"/>
            <a:chExt cx="2070099" cy="1585912"/>
          </a:xfrm>
        </p:grpSpPr>
        <p:sp>
          <p:nvSpPr>
            <p:cNvPr id="1341"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42"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44"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345"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346"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347"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348"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349"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350"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351"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352"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353"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54"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55" name="图片" descr="初中.gif"/>
          <p:cNvPicPr>
            <a:picLocks noChangeAspect="1"/>
          </p:cNvPicPr>
          <p:nvPr/>
        </p:nvPicPr>
        <p:blipFill>
          <a:blip r:embed="rId5" cstate="print"/>
          <a:stretch>
            <a:fillRect/>
          </a:stretch>
        </p:blipFill>
        <p:spPr>
          <a:xfrm>
            <a:off x="3247327" y="239403"/>
            <a:ext cx="10071100" cy="5039484"/>
          </a:xfrm>
          <a:prstGeom prst="rect">
            <a:avLst/>
          </a:prstGeom>
          <a:noFill/>
          <a:ln w="9525" cap="flat" cmpd="sng">
            <a:noFill/>
            <a:prstDash val="solid"/>
            <a:round/>
          </a:ln>
        </p:spPr>
      </p:pic>
      <p:sp>
        <p:nvSpPr>
          <p:cNvPr id="1356" name="矩形"/>
          <p:cNvSpPr>
            <a:spLocks/>
          </p:cNvSpPr>
          <p:nvPr/>
        </p:nvSpPr>
        <p:spPr>
          <a:xfrm>
            <a:off x="3325129" y="2078128"/>
            <a:ext cx="8866873" cy="3031591"/>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时事（初中）》是教育部基础教育司委托，中共中央宣传部时事报告杂志社编辑出版的面向初中生时事教育教学的权威刊物。</a:t>
            </a:r>
            <a:endPar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endParaRPr>
          </a:p>
          <a:p>
            <a:pPr marL="0" indent="0" algn="just" defTabSz="1219073">
              <a:lnSpc>
                <a:spcPct val="100000"/>
              </a:lnSpc>
              <a:spcBef>
                <a:spcPts val="0"/>
              </a:spcBef>
              <a:spcAft>
                <a:spcPts val="0"/>
              </a:spcAft>
              <a:buNone/>
            </a:pPr>
            <a:r>
              <a:rPr lang="en-US" altLang="zh-CN"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    秉承“通俗精炼透彻”原则，为初中生精解国内外大事和大势，在世界和初中生之间架起桥梁，内容被全国各地中考广泛采用，誉为初中</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《道德与法治》课“动态教材”。</a:t>
            </a:r>
          </a:p>
        </p:txBody>
      </p:sp>
      <p:sp>
        <p:nvSpPr>
          <p:cNvPr id="1357"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58"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557013340"/>
      </p:ext>
    </p:extLst>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66"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67"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70" name="组合"/>
          <p:cNvGrpSpPr>
            <a:grpSpLocks/>
          </p:cNvGrpSpPr>
          <p:nvPr/>
        </p:nvGrpSpPr>
        <p:grpSpPr>
          <a:xfrm>
            <a:off x="361955" y="-4761"/>
            <a:ext cx="2070099" cy="1585912"/>
            <a:chOff x="361955" y="-4761"/>
            <a:chExt cx="2070099" cy="1585912"/>
          </a:xfrm>
        </p:grpSpPr>
        <p:sp>
          <p:nvSpPr>
            <p:cNvPr id="1368"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69"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71"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372"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373"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374"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375"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376"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377"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378"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379"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380"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381"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382" name="图片" descr="小学.gif"/>
          <p:cNvPicPr>
            <a:picLocks noChangeAspect="1"/>
          </p:cNvPicPr>
          <p:nvPr/>
        </p:nvPicPr>
        <p:blipFill>
          <a:blip r:embed="rId5" cstate="print"/>
          <a:stretch>
            <a:fillRect/>
          </a:stretch>
        </p:blipFill>
        <p:spPr>
          <a:xfrm>
            <a:off x="3198095" y="243734"/>
            <a:ext cx="10071097" cy="5039484"/>
          </a:xfrm>
          <a:prstGeom prst="rect">
            <a:avLst/>
          </a:prstGeom>
          <a:noFill/>
          <a:ln w="9525" cap="flat" cmpd="sng">
            <a:noFill/>
            <a:prstDash val="solid"/>
            <a:round/>
          </a:ln>
        </p:spPr>
      </p:pic>
      <p:sp>
        <p:nvSpPr>
          <p:cNvPr id="1383" name="矩形"/>
          <p:cNvSpPr>
            <a:spLocks/>
          </p:cNvSpPr>
          <p:nvPr/>
        </p:nvSpPr>
        <p:spPr>
          <a:xfrm>
            <a:off x="3230293" y="2461658"/>
            <a:ext cx="8961707" cy="2200593"/>
          </a:xfrm>
          <a:prstGeom prst="rect">
            <a:avLst/>
          </a:prstGeom>
          <a:noFill/>
          <a:ln w="9525" cap="flat" cmpd="sng">
            <a:noFill/>
            <a:prstDash val="solid"/>
            <a:miter/>
          </a:ln>
        </p:spPr>
        <p:txBody>
          <a:bodyPr vert="horz" wrap="square" lIns="121912" tIns="60956" rIns="121912" bIns="60956" anchor="t" anchorCtr="0">
            <a:prstTxWarp prst="textNoShape">
              <a:avLst/>
            </a:prstTxWarp>
          </a:bodyPr>
          <a:lstStyle/>
          <a:p>
            <a:pPr marL="0" indent="0" algn="just" defTabSz="1219073">
              <a:lnSpc>
                <a:spcPct val="100000"/>
              </a:lnSpc>
              <a:spcBef>
                <a:spcPts val="0"/>
              </a:spcBef>
              <a:spcAft>
                <a:spcPts val="0"/>
              </a:spcAft>
              <a:buNone/>
            </a:pPr>
            <a:r>
              <a:rPr lang="zh-CN" altLang="en-US" sz="2700" u="none" strike="noStrike" kern="1200" cap="none" spc="0" baseline="0">
                <a:ln w="18415" cap="flat">
                  <a:solidFill>
                    <a:srgbClr val="FFFFFF"/>
                  </a:solidFill>
                  <a:prstDash val="solid"/>
                  <a:round/>
                </a:ln>
                <a:solidFill>
                  <a:srgbClr val="FFFFFF"/>
                </a:solidFill>
                <a:effectLst>
                  <a:outerShdw blurRad="63500" dir="3600000" algn="tl">
                    <a:srgbClr val="000000">
                      <a:alpha val="70000"/>
                    </a:srgbClr>
                  </a:outerShdw>
                </a:effectLst>
                <a:latin typeface="黑体" pitchFamily="49" charset="-122"/>
                <a:ea typeface="黑体" pitchFamily="49" charset="-122"/>
                <a:cs typeface="Calibri" pitchFamily="34" charset="0"/>
              </a:rPr>
              <a:t>　　</a:t>
            </a:r>
            <a:r>
              <a:rPr lang="zh-CN" altLang="en-US" sz="2700" b="1" u="none" strike="noStrike" kern="1200" cap="none" spc="67" baseline="0">
                <a:ln w="13423" cap="flat">
                  <a:solidFill>
                    <a:srgbClr val="06111E">
                      <a:alpha val="6000"/>
                    </a:srgbClr>
                  </a:solidFill>
                  <a:prstDash val="solid"/>
                  <a:round/>
                </a:ln>
                <a:solidFill>
                  <a:srgbClr val="000000"/>
                </a:solidFill>
                <a:effectLst>
                  <a:innerShdw blurRad="50825" dist="38481" dir="13500000">
                    <a:srgbClr val="000000">
                      <a:alpha val="60000"/>
                    </a:srgbClr>
                  </a:innerShdw>
                </a:effectLst>
                <a:latin typeface="黑体" pitchFamily="49" charset="-122"/>
                <a:ea typeface="黑体" pitchFamily="49" charset="-122"/>
                <a:cs typeface="Calibri" pitchFamily="34" charset="0"/>
              </a:rPr>
              <a:t>《时事画刊》以介绍时事为主线，贴近小学生的认知特点，以图文并茂的形式，通俗易懂的文笔，向广大小学生介绍国家改革开放的成就和国内外时事热点，集时政性、知识性、趣味性为一身，为小学生了解时事、开阔眼界、增长知识提供了专门的动态教材。</a:t>
            </a:r>
          </a:p>
        </p:txBody>
      </p:sp>
      <p:sp>
        <p:nvSpPr>
          <p:cNvPr id="1384"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385"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684922464"/>
      </p:ext>
    </p:extLst>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0">
          <a:blip r:embed="rId3">
            <a:alphaModFix amt="40000"/>
          </a:blip>
          <a:tile/>
        </a:blipFill>
        <a:effectLst/>
      </p:bgPr>
    </p:bg>
    <p:spTree>
      <p:nvGrpSpPr>
        <p:cNvPr id="1" name=""/>
        <p:cNvGrpSpPr/>
        <p:nvPr/>
      </p:nvGrpSpPr>
      <p:grpSpPr>
        <a:xfrm>
          <a:off x="0" y="0"/>
          <a:ext cx="0" cy="0"/>
          <a:chOff x="0" y="0"/>
          <a:chExt cx="0" cy="0"/>
        </a:xfrm>
      </p:grpSpPr>
      <p:pic>
        <p:nvPicPr>
          <p:cNvPr id="1393" name="图片"/>
          <p:cNvPicPr>
            <a:picLocks noChangeAspect="1"/>
          </p:cNvPicPr>
          <p:nvPr/>
        </p:nvPicPr>
        <p:blipFill>
          <a:blip r:embed="rId4" cstate="print"/>
          <a:srcRect l="58899" b="74556"/>
          <a:stretch>
            <a:fillRect/>
          </a:stretch>
        </p:blipFill>
        <p:spPr>
          <a:xfrm>
            <a:off x="133352" y="-66675"/>
            <a:ext cx="3445933" cy="1198563"/>
          </a:xfrm>
          <a:prstGeom prst="rect">
            <a:avLst/>
          </a:prstGeom>
          <a:noFill/>
          <a:ln w="9525" cap="flat" cmpd="sng">
            <a:noFill/>
            <a:prstDash val="solid"/>
            <a:round/>
          </a:ln>
        </p:spPr>
      </p:pic>
      <p:sp>
        <p:nvSpPr>
          <p:cNvPr id="1394" name="直线"/>
          <p:cNvSpPr>
            <a:spLocks/>
          </p:cNvSpPr>
          <p:nvPr/>
        </p:nvSpPr>
        <p:spPr>
          <a:xfrm>
            <a:off x="2415117" y="1455737"/>
            <a:ext cx="0" cy="3128963"/>
          </a:xfrm>
          <a:prstGeom prst="line">
            <a:avLst/>
          </a:prstGeom>
          <a:noFill/>
          <a:ln w="9525" cap="flat" cmpd="sng">
            <a:solidFill>
              <a:srgbClr val="EEECE1"/>
            </a:solidFill>
            <a:prstDash val="solid"/>
            <a:round/>
          </a:ln>
        </p:spPr>
      </p:sp>
      <p:grpSp>
        <p:nvGrpSpPr>
          <p:cNvPr id="1397" name="组合"/>
          <p:cNvGrpSpPr>
            <a:grpSpLocks/>
          </p:cNvGrpSpPr>
          <p:nvPr/>
        </p:nvGrpSpPr>
        <p:grpSpPr>
          <a:xfrm>
            <a:off x="361955" y="-4761"/>
            <a:ext cx="2070099" cy="1585912"/>
            <a:chOff x="361955" y="-4761"/>
            <a:chExt cx="2070099" cy="1585912"/>
          </a:xfrm>
        </p:grpSpPr>
        <p:sp>
          <p:nvSpPr>
            <p:cNvPr id="1395" name="曲线"/>
            <p:cNvSpPr>
              <a:spLocks/>
            </p:cNvSpPr>
            <p:nvPr/>
          </p:nvSpPr>
          <p:spPr>
            <a:xfrm>
              <a:off x="1382188" y="-4761"/>
              <a:ext cx="1049866" cy="1585912"/>
            </a:xfrm>
            <a:custGeom>
              <a:avLst/>
              <a:gdLst>
                <a:gd name="T1" fmla="*/ 0 w 21600"/>
                <a:gd name="T2" fmla="*/ 0 h 21600"/>
                <a:gd name="T3" fmla="*/ 21600 w 21600"/>
                <a:gd name="T4" fmla="*/ 21600 h 21600"/>
              </a:gdLst>
              <a:ahLst/>
              <a:cxnLst/>
              <a:rect l="T1" t="T2" r="T3" b="T4"/>
              <a:pathLst>
                <a:path w="21600" h="21600">
                  <a:moveTo>
                    <a:pt x="3658" y="0"/>
                  </a:moveTo>
                  <a:lnTo>
                    <a:pt x="21600" y="18464"/>
                  </a:lnTo>
                  <a:lnTo>
                    <a:pt x="21600" y="21600"/>
                  </a:lnTo>
                  <a:lnTo>
                    <a:pt x="0" y="4064"/>
                  </a:lnTo>
                  <a:lnTo>
                    <a:pt x="3658" y="0"/>
                  </a:lnTo>
                  <a:close/>
                </a:path>
              </a:pathLst>
            </a:custGeom>
            <a:solidFill>
              <a:schemeClr val="bg2"/>
            </a:solidFill>
            <a:ln w="9525" cap="flat" cmpd="sng">
              <a:noFill/>
              <a:prstDash val="solid"/>
              <a:round/>
            </a:ln>
          </p:spPr>
        </p:sp>
        <p:sp>
          <p:nvSpPr>
            <p:cNvPr id="1396" name="曲线"/>
            <p:cNvSpPr>
              <a:spLocks/>
            </p:cNvSpPr>
            <p:nvPr/>
          </p:nvSpPr>
          <p:spPr>
            <a:xfrm>
              <a:off x="361955" y="1"/>
              <a:ext cx="1193800" cy="296862"/>
            </a:xfrm>
            <a:custGeom>
              <a:avLst/>
              <a:gdLst>
                <a:gd name="T1" fmla="*/ 0 w 21600"/>
                <a:gd name="T2" fmla="*/ 0 h 21600"/>
                <a:gd name="T3" fmla="*/ 21600 w 21600"/>
                <a:gd name="T4" fmla="*/ 21600 h 21600"/>
              </a:gdLst>
              <a:ahLst/>
              <a:cxnLst/>
              <a:rect l="T1" t="T2" r="T3" b="T4"/>
              <a:pathLst>
                <a:path w="21600" h="21600">
                  <a:moveTo>
                    <a:pt x="21600" y="0"/>
                  </a:moveTo>
                  <a:lnTo>
                    <a:pt x="18459" y="21599"/>
                  </a:lnTo>
                  <a:lnTo>
                    <a:pt x="0" y="0"/>
                  </a:lnTo>
                  <a:lnTo>
                    <a:pt x="21600" y="0"/>
                  </a:lnTo>
                  <a:close/>
                </a:path>
              </a:pathLst>
            </a:custGeom>
            <a:solidFill>
              <a:schemeClr val="bg2"/>
            </a:solidFill>
            <a:ln w="9525" cap="flat" cmpd="sng">
              <a:noFill/>
              <a:prstDash val="solid"/>
              <a:round/>
            </a:ln>
          </p:spPr>
        </p:sp>
      </p:grpSp>
      <p:sp>
        <p:nvSpPr>
          <p:cNvPr id="1398" name="曲线"/>
          <p:cNvSpPr>
            <a:spLocks/>
          </p:cNvSpPr>
          <p:nvPr/>
        </p:nvSpPr>
        <p:spPr>
          <a:xfrm>
            <a:off x="2495555" y="-9524"/>
            <a:ext cx="2527300" cy="1519239"/>
          </a:xfrm>
          <a:custGeom>
            <a:avLst/>
            <a:gdLst>
              <a:gd name="T1" fmla="*/ 0 w 21600"/>
              <a:gd name="T2" fmla="*/ 0 h 21600"/>
              <a:gd name="T3" fmla="*/ 21600 w 21600"/>
              <a:gd name="T4" fmla="*/ 21600 h 21600"/>
            </a:gdLst>
            <a:ahLst/>
            <a:cxnLst/>
            <a:rect l="T1" t="T2" r="T3" b="T4"/>
            <a:pathLst>
              <a:path w="21600" h="21600">
                <a:moveTo>
                  <a:pt x="15249" y="0"/>
                </a:moveTo>
                <a:lnTo>
                  <a:pt x="0" y="19974"/>
                </a:lnTo>
                <a:lnTo>
                  <a:pt x="0" y="21600"/>
                </a:lnTo>
                <a:lnTo>
                  <a:pt x="21600" y="0"/>
                </a:lnTo>
                <a:lnTo>
                  <a:pt x="15249" y="0"/>
                </a:lnTo>
                <a:close/>
              </a:path>
            </a:pathLst>
          </a:custGeom>
          <a:solidFill>
            <a:schemeClr val="bg2"/>
          </a:solidFill>
          <a:ln w="9525" cap="flat" cmpd="sng">
            <a:noFill/>
            <a:prstDash val="solid"/>
            <a:round/>
          </a:ln>
        </p:spPr>
      </p:sp>
      <p:sp>
        <p:nvSpPr>
          <p:cNvPr id="1399" name="曲线"/>
          <p:cNvSpPr>
            <a:spLocks/>
          </p:cNvSpPr>
          <p:nvPr/>
        </p:nvSpPr>
        <p:spPr>
          <a:xfrm>
            <a:off x="2495551" y="-14288"/>
            <a:ext cx="2851149" cy="1581151"/>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0" y="20754"/>
                </a:lnTo>
                <a:lnTo>
                  <a:pt x="19098" y="0"/>
                </a:lnTo>
                <a:lnTo>
                  <a:pt x="21600" y="0"/>
                </a:lnTo>
                <a:close/>
              </a:path>
            </a:pathLst>
          </a:custGeom>
          <a:solidFill>
            <a:schemeClr val="accent2"/>
          </a:solidFill>
          <a:ln w="9525" cap="flat" cmpd="sng">
            <a:noFill/>
            <a:prstDash val="solid"/>
            <a:round/>
          </a:ln>
        </p:spPr>
      </p:sp>
      <p:sp>
        <p:nvSpPr>
          <p:cNvPr id="1400" name="曲线"/>
          <p:cNvSpPr>
            <a:spLocks/>
          </p:cNvSpPr>
          <p:nvPr/>
        </p:nvSpPr>
        <p:spPr>
          <a:xfrm>
            <a:off x="2495553" y="-14286"/>
            <a:ext cx="3117848" cy="1627187"/>
          </a:xfrm>
          <a:custGeom>
            <a:avLst/>
            <a:gdLst>
              <a:gd name="T1" fmla="*/ 0 w 21600"/>
              <a:gd name="T2" fmla="*/ 0 h 21600"/>
              <a:gd name="T3" fmla="*/ 21600 w 21600"/>
              <a:gd name="T4" fmla="*/ 21600 h 21600"/>
            </a:gdLst>
            <a:ahLst/>
            <a:cxnLst/>
            <a:rect l="T1" t="T2" r="T3" b="T4"/>
            <a:pathLst>
              <a:path w="21600" h="21600">
                <a:moveTo>
                  <a:pt x="21600" y="126"/>
                </a:moveTo>
                <a:lnTo>
                  <a:pt x="29" y="21600"/>
                </a:lnTo>
                <a:lnTo>
                  <a:pt x="0" y="20967"/>
                </a:lnTo>
                <a:lnTo>
                  <a:pt x="19707" y="0"/>
                </a:lnTo>
                <a:lnTo>
                  <a:pt x="21600" y="126"/>
                </a:lnTo>
                <a:close/>
              </a:path>
            </a:pathLst>
          </a:custGeom>
          <a:solidFill>
            <a:schemeClr val="tx2"/>
          </a:solidFill>
          <a:ln w="9525" cap="flat" cmpd="sng">
            <a:noFill/>
            <a:prstDash val="solid"/>
            <a:round/>
          </a:ln>
        </p:spPr>
      </p:sp>
      <p:sp>
        <p:nvSpPr>
          <p:cNvPr id="1401" name="曲线"/>
          <p:cNvSpPr>
            <a:spLocks/>
          </p:cNvSpPr>
          <p:nvPr/>
        </p:nvSpPr>
        <p:spPr>
          <a:xfrm>
            <a:off x="2499787" y="4437068"/>
            <a:ext cx="4701116" cy="2435225"/>
          </a:xfrm>
          <a:custGeom>
            <a:avLst/>
            <a:gdLst>
              <a:gd name="T1" fmla="*/ 0 w 21600"/>
              <a:gd name="T2" fmla="*/ 0 h 21600"/>
              <a:gd name="T3" fmla="*/ 21600 w 21600"/>
              <a:gd name="T4" fmla="*/ 21600 h 21600"/>
            </a:gdLst>
            <a:ahLst/>
            <a:cxnLst/>
            <a:rect l="T1" t="T2" r="T3" b="T4"/>
            <a:pathLst>
              <a:path w="21600" h="21600">
                <a:moveTo>
                  <a:pt x="21600" y="21585"/>
                </a:moveTo>
                <a:lnTo>
                  <a:pt x="0" y="0"/>
                </a:lnTo>
                <a:lnTo>
                  <a:pt x="9" y="351"/>
                </a:lnTo>
                <a:lnTo>
                  <a:pt x="20023" y="21599"/>
                </a:lnTo>
                <a:lnTo>
                  <a:pt x="21600" y="21585"/>
                </a:lnTo>
                <a:close/>
              </a:path>
            </a:pathLst>
          </a:custGeom>
          <a:solidFill>
            <a:schemeClr val="tx2"/>
          </a:solidFill>
          <a:ln w="9525" cap="flat" cmpd="sng">
            <a:noFill/>
            <a:prstDash val="solid"/>
            <a:round/>
          </a:ln>
        </p:spPr>
      </p:sp>
      <p:sp>
        <p:nvSpPr>
          <p:cNvPr id="1402" name="曲线"/>
          <p:cNvSpPr>
            <a:spLocks/>
          </p:cNvSpPr>
          <p:nvPr/>
        </p:nvSpPr>
        <p:spPr>
          <a:xfrm>
            <a:off x="2501899" y="4475165"/>
            <a:ext cx="4353984" cy="2392363"/>
          </a:xfrm>
          <a:custGeom>
            <a:avLst/>
            <a:gdLst>
              <a:gd name="T1" fmla="*/ 0 w 21600"/>
              <a:gd name="T2" fmla="*/ 0 h 21600"/>
              <a:gd name="T3" fmla="*/ 21600 w 21600"/>
              <a:gd name="T4" fmla="*/ 21600 h 21600"/>
            </a:gdLst>
            <a:ahLst/>
            <a:cxnLst/>
            <a:rect l="T1" t="T2" r="T3" b="T4"/>
            <a:pathLst>
              <a:path w="21600" h="21600">
                <a:moveTo>
                  <a:pt x="21600" y="21600"/>
                </a:moveTo>
                <a:lnTo>
                  <a:pt x="0" y="0"/>
                </a:lnTo>
                <a:lnTo>
                  <a:pt x="0" y="427"/>
                </a:lnTo>
                <a:lnTo>
                  <a:pt x="19499" y="21600"/>
                </a:lnTo>
                <a:lnTo>
                  <a:pt x="21600" y="21600"/>
                </a:lnTo>
                <a:close/>
              </a:path>
            </a:pathLst>
          </a:custGeom>
          <a:solidFill>
            <a:schemeClr val="accent1"/>
          </a:solidFill>
          <a:ln w="9525" cap="flat" cmpd="sng">
            <a:noFill/>
            <a:prstDash val="solid"/>
            <a:round/>
          </a:ln>
        </p:spPr>
      </p:sp>
      <p:sp>
        <p:nvSpPr>
          <p:cNvPr id="1403" name="曲线"/>
          <p:cNvSpPr>
            <a:spLocks/>
          </p:cNvSpPr>
          <p:nvPr/>
        </p:nvSpPr>
        <p:spPr>
          <a:xfrm>
            <a:off x="2495551" y="4518025"/>
            <a:ext cx="3928532" cy="2344739"/>
          </a:xfrm>
          <a:custGeom>
            <a:avLst/>
            <a:gdLst>
              <a:gd name="T1" fmla="*/ 0 w 21600"/>
              <a:gd name="T2" fmla="*/ 0 h 21600"/>
              <a:gd name="T3" fmla="*/ 21600 w 21600"/>
              <a:gd name="T4" fmla="*/ 21600 h 21600"/>
            </a:gdLst>
            <a:ahLst/>
            <a:cxnLst/>
            <a:rect l="T1" t="T2" r="T3" b="T4"/>
            <a:pathLst>
              <a:path w="21600" h="21600">
                <a:moveTo>
                  <a:pt x="15641" y="21556"/>
                </a:moveTo>
                <a:lnTo>
                  <a:pt x="0" y="1418"/>
                </a:lnTo>
                <a:lnTo>
                  <a:pt x="0" y="0"/>
                </a:lnTo>
                <a:lnTo>
                  <a:pt x="21599" y="21556"/>
                </a:lnTo>
                <a:lnTo>
                  <a:pt x="21506" y="21600"/>
                </a:lnTo>
                <a:lnTo>
                  <a:pt x="15641" y="21556"/>
                </a:lnTo>
                <a:close/>
              </a:path>
            </a:pathLst>
          </a:custGeom>
          <a:solidFill>
            <a:schemeClr val="accent2"/>
          </a:solidFill>
          <a:ln w="9525" cap="flat" cmpd="sng">
            <a:noFill/>
            <a:prstDash val="solid"/>
            <a:round/>
          </a:ln>
        </p:spPr>
      </p:sp>
      <p:sp>
        <p:nvSpPr>
          <p:cNvPr id="1404" name="直线"/>
          <p:cNvSpPr>
            <a:spLocks/>
          </p:cNvSpPr>
          <p:nvPr/>
        </p:nvSpPr>
        <p:spPr>
          <a:xfrm>
            <a:off x="2501899" y="1552578"/>
            <a:ext cx="0" cy="2957512"/>
          </a:xfrm>
          <a:prstGeom prst="line">
            <a:avLst/>
          </a:prstGeom>
          <a:noFill/>
          <a:ln w="9525" cap="flat" cmpd="sng">
            <a:solidFill>
              <a:srgbClr val="4F81BD"/>
            </a:solidFill>
            <a:prstDash val="solid"/>
            <a:round/>
          </a:ln>
        </p:spPr>
      </p:sp>
      <p:sp>
        <p:nvSpPr>
          <p:cNvPr id="1405" name="矩形"/>
          <p:cNvSpPr>
            <a:spLocks/>
          </p:cNvSpPr>
          <p:nvPr/>
        </p:nvSpPr>
        <p:spPr>
          <a:xfrm>
            <a:off x="2351622" y="2060578"/>
            <a:ext cx="6625168" cy="1366839"/>
          </a:xfrm>
          <a:prstGeom prst="rect">
            <a:avLst/>
          </a:prstGeom>
          <a:noFill/>
          <a:ln w="9525" cap="flat" cmpd="sng">
            <a:noFill/>
            <a:prstDash val="solid"/>
            <a:round/>
          </a:ln>
        </p:spPr>
        <p:txBody>
          <a:bodyPr vert="horz" wrap="square" lIns="121912" tIns="60956" rIns="121912" bIns="60956" anchor="ctr" anchorCtr="0">
            <a:prstTxWarp prst="textNoShape">
              <a:avLst/>
            </a:prstTxWarp>
          </a:bodyPr>
          <a:lstStyle/>
          <a:p>
            <a:pPr marL="0" indent="0" algn="l" defTabSz="1219073" fontAlgn="base">
              <a:lnSpc>
                <a:spcPct val="70000"/>
              </a:lnSpc>
              <a:spcBef>
                <a:spcPts val="0"/>
              </a:spcBef>
              <a:spcAft>
                <a:spcPts val="0"/>
              </a:spcAft>
              <a:buNone/>
            </a:pPr>
            <a:r>
              <a:rPr lang="zh-CN" altLang="en-US" sz="5300" b="1" u="none" strike="noStrike" kern="1200" cap="none" spc="0" baseline="0">
                <a:solidFill>
                  <a:srgbClr val="FFFFFF"/>
                </a:solidFill>
                <a:latin typeface="微软雅黑" charset="0"/>
                <a:ea typeface="微软雅黑" charset="0"/>
                <a:cs typeface="Calibri" pitchFamily="34" charset="0"/>
              </a:rPr>
              <a:t>《时事报告》杂志社</a:t>
            </a:r>
            <a:endParaRPr lang="zh-CN" altLang="en-US" sz="5300" b="1" u="none" strike="noStrike" kern="1200" cap="none" spc="0" baseline="0">
              <a:solidFill>
                <a:srgbClr val="FFFFFF"/>
              </a:solidFill>
              <a:latin typeface="微软雅黑" charset="0"/>
              <a:ea typeface="冬青黑体简体中文 W6" charset="-122"/>
              <a:cs typeface="冬青黑体简体中文 W6" charset="-122"/>
            </a:endParaRPr>
          </a:p>
        </p:txBody>
      </p:sp>
      <p:sp>
        <p:nvSpPr>
          <p:cNvPr id="1406" name="矩形"/>
          <p:cNvSpPr>
            <a:spLocks/>
          </p:cNvSpPr>
          <p:nvPr/>
        </p:nvSpPr>
        <p:spPr>
          <a:xfrm>
            <a:off x="2734733" y="2997200"/>
            <a:ext cx="7298266" cy="43179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eaLnBrk="1" fontAlgn="base" latinLnBrk="1" hangingPunct="1">
              <a:lnSpc>
                <a:spcPct val="100000"/>
              </a:lnSpc>
              <a:spcBef>
                <a:spcPct val="20000"/>
              </a:spcBef>
              <a:spcAft>
                <a:spcPts val="0"/>
              </a:spcAft>
              <a:buNone/>
            </a:pPr>
            <a:r>
              <a:rPr lang="zh-CN" altLang="en-US" sz="3700" b="1" u="none" strike="noStrike" kern="1200" cap="none" spc="0" baseline="0">
                <a:solidFill>
                  <a:srgbClr val="FFFFFF"/>
                </a:solidFill>
                <a:latin typeface="华文楷体" pitchFamily="2" charset="-122"/>
                <a:ea typeface="华文楷体" pitchFamily="2" charset="-122"/>
                <a:cs typeface="Calibri" pitchFamily="34" charset="0"/>
              </a:rPr>
              <a:t>形势与政策课专用</a:t>
            </a:r>
            <a:endParaRPr lang="zh-CN" altLang="en-US" sz="3700" b="1" u="none" strike="noStrike" kern="1200" cap="none" spc="0" baseline="0">
              <a:solidFill>
                <a:srgbClr val="FFFFFF"/>
              </a:solidFill>
              <a:latin typeface="华文楷体" pitchFamily="2" charset="-122"/>
              <a:ea typeface="楷体-简" charset="-122"/>
              <a:cs typeface="楷体-简" charset="-122"/>
            </a:endParaRPr>
          </a:p>
        </p:txBody>
      </p:sp>
      <p:sp>
        <p:nvSpPr>
          <p:cNvPr id="1407" name="矩形"/>
          <p:cNvSpPr>
            <a:spLocks/>
          </p:cNvSpPr>
          <p:nvPr/>
        </p:nvSpPr>
        <p:spPr>
          <a:xfrm>
            <a:off x="86787" y="4457703"/>
            <a:ext cx="2349500" cy="215900"/>
          </a:xfrm>
          <a:prstGeom prst="rect">
            <a:avLst/>
          </a:prstGeom>
          <a:solidFill>
            <a:schemeClr val="bg2"/>
          </a:solidFill>
          <a:ln w="9525" cap="flat" cmpd="sng">
            <a:noFill/>
            <a:prstDash val="solid"/>
            <a:round/>
          </a:ln>
        </p:spPr>
      </p:sp>
      <p:sp>
        <p:nvSpPr>
          <p:cNvPr id="1408" name="曲线"/>
          <p:cNvSpPr>
            <a:spLocks/>
          </p:cNvSpPr>
          <p:nvPr/>
        </p:nvSpPr>
        <p:spPr>
          <a:xfrm>
            <a:off x="2415117" y="-9525"/>
            <a:ext cx="9776883" cy="6946899"/>
          </a:xfrm>
          <a:custGeom>
            <a:avLst/>
            <a:gdLst>
              <a:gd name="T1" fmla="*/ 0 w 21600"/>
              <a:gd name="T2" fmla="*/ 0 h 21600"/>
              <a:gd name="T3" fmla="*/ 21600 w 21600"/>
              <a:gd name="T4" fmla="*/ 21600 h 21600"/>
            </a:gdLst>
            <a:ahLst/>
            <a:cxnLst/>
            <a:rect l="T1" t="T2" r="T3" b="T4"/>
            <a:pathLst>
              <a:path w="21600" h="21600">
                <a:moveTo>
                  <a:pt x="6937" y="0"/>
                </a:moveTo>
                <a:lnTo>
                  <a:pt x="3" y="5078"/>
                </a:lnTo>
                <a:lnTo>
                  <a:pt x="0" y="13966"/>
                </a:lnTo>
                <a:lnTo>
                  <a:pt x="10476" y="21600"/>
                </a:lnTo>
                <a:lnTo>
                  <a:pt x="21600" y="21569"/>
                </a:lnTo>
                <a:lnTo>
                  <a:pt x="21571" y="0"/>
                </a:lnTo>
                <a:lnTo>
                  <a:pt x="6937" y="0"/>
                </a:lnTo>
                <a:close/>
              </a:path>
            </a:pathLst>
          </a:custGeom>
          <a:solidFill>
            <a:schemeClr val="bg1"/>
          </a:solidFill>
          <a:ln w="9525" cap="flat" cmpd="sng">
            <a:noFill/>
            <a:prstDash val="solid"/>
            <a:round/>
          </a:ln>
        </p:spPr>
      </p:sp>
      <p:pic>
        <p:nvPicPr>
          <p:cNvPr id="1409" name="图片" descr="谢谢.png"/>
          <p:cNvPicPr>
            <a:picLocks noChangeAspect="1"/>
          </p:cNvPicPr>
          <p:nvPr/>
        </p:nvPicPr>
        <p:blipFill>
          <a:blip r:embed="rId5" cstate="print"/>
          <a:stretch>
            <a:fillRect/>
          </a:stretch>
        </p:blipFill>
        <p:spPr>
          <a:xfrm>
            <a:off x="5334000" y="2214563"/>
            <a:ext cx="1625599" cy="2400300"/>
          </a:xfrm>
          <a:prstGeom prst="rect">
            <a:avLst/>
          </a:prstGeom>
          <a:noFill/>
          <a:ln w="9525" cap="flat" cmpd="sng">
            <a:noFill/>
            <a:prstDash val="solid"/>
            <a:round/>
          </a:ln>
        </p:spPr>
      </p:pic>
      <p:sp>
        <p:nvSpPr>
          <p:cNvPr id="1410" name="矩形"/>
          <p:cNvSpPr>
            <a:spLocks/>
          </p:cNvSpPr>
          <p:nvPr/>
        </p:nvSpPr>
        <p:spPr>
          <a:xfrm>
            <a:off x="5" y="4418016"/>
            <a:ext cx="2783417" cy="353939"/>
          </a:xfrm>
          <a:prstGeom prst="rect">
            <a:avLst/>
          </a:prstGeom>
          <a:noFill/>
          <a:ln w="9525" cap="flat" cmpd="sng">
            <a:noFill/>
            <a:prstDash val="solid"/>
            <a:round/>
          </a:ln>
        </p:spPr>
        <p:txBody>
          <a:bodyPr vert="horz" wrap="square" lIns="121912" tIns="60956" rIns="121912" bIns="60956" anchor="t" anchorCtr="0">
            <a:prstTxWarp prst="textNoShape">
              <a:avLst/>
            </a:prstTxWarp>
          </a:bodyPr>
          <a:lstStyle/>
          <a:p>
            <a:pPr marL="0" indent="0" algn="l" defTabSz="1219073" fontAlgn="base">
              <a:lnSpc>
                <a:spcPct val="100000"/>
              </a:lnSpc>
              <a:spcBef>
                <a:spcPts val="0"/>
              </a:spcBef>
              <a:spcAft>
                <a:spcPts val="0"/>
              </a:spcAft>
              <a:buNone/>
            </a:pPr>
            <a:r>
              <a:rPr lang="en-US" altLang="zh-CN" sz="1500" b="1" u="none" strike="noStrike" kern="1200" cap="none" spc="0" baseline="0">
                <a:solidFill>
                  <a:srgbClr val="A6A6A6"/>
                </a:solidFill>
                <a:latin typeface="Arial" pitchFamily="34" charset="0"/>
                <a:ea typeface="黑体" pitchFamily="49" charset="-122"/>
                <a:cs typeface="Arial" pitchFamily="34" charset="0"/>
              </a:rPr>
              <a:t>www.xingshizhengce.com</a:t>
            </a:r>
            <a:endParaRPr lang="zh-CN" altLang="en-US" sz="1500" b="1" u="none" strike="noStrike" kern="1200" cap="none" spc="0" baseline="0">
              <a:solidFill>
                <a:srgbClr val="A6A6A6"/>
              </a:solidFill>
              <a:latin typeface="Arial" pitchFamily="34" charset="0"/>
              <a:ea typeface="黑体" pitchFamily="49" charset="-122"/>
              <a:cs typeface="Arial" pitchFamily="34" charset="0"/>
            </a:endParaRPr>
          </a:p>
        </p:txBody>
      </p:sp>
      <p:pic>
        <p:nvPicPr>
          <p:cNvPr id="1411" name="图片" descr="章.tif"/>
          <p:cNvPicPr>
            <a:picLocks/>
          </p:cNvPicPr>
          <p:nvPr/>
        </p:nvPicPr>
        <p:blipFill>
          <a:blip r:embed="rId6" cstate="print"/>
          <a:stretch>
            <a:fillRect/>
          </a:stretch>
        </p:blipFill>
        <p:spPr>
          <a:xfrm>
            <a:off x="480133" y="2337007"/>
            <a:ext cx="1536000" cy="1536000"/>
          </a:xfrm>
          <a:prstGeom prst="rect">
            <a:avLst/>
          </a:prstGeom>
          <a:noFill/>
          <a:ln w="9525" cap="flat" cmpd="sng">
            <a:noFill/>
            <a:prstDash val="solid"/>
            <a:round/>
          </a:ln>
        </p:spPr>
      </p:pic>
    </p:spTree>
    <p:extLst>
      <p:ext uri="{BB962C8B-B14F-4D97-AF65-F5344CB8AC3E}">
        <p14:creationId xmlns:p14="http://schemas.microsoft.com/office/powerpoint/2010/main" val="193525858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D2678FC0-7364-4A55-AED4-D29413AC4D55}"/>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5" name="矩形: 圆角 4">
            <a:extLst>
              <a:ext uri="{FF2B5EF4-FFF2-40B4-BE49-F238E27FC236}">
                <a16:creationId xmlns:a16="http://schemas.microsoft.com/office/drawing/2014/main" id="{06A5B25A-82AE-4D32-999E-731434A32AFD}"/>
              </a:ext>
            </a:extLst>
          </p:cNvPr>
          <p:cNvSpPr/>
          <p:nvPr/>
        </p:nvSpPr>
        <p:spPr>
          <a:xfrm>
            <a:off x="1631380" y="2060810"/>
            <a:ext cx="720100" cy="32404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lang="zh-CN" altLang="en-US" sz="2000" dirty="0"/>
              <a:t>习近平的一带一路足迹</a:t>
            </a:r>
          </a:p>
        </p:txBody>
      </p:sp>
      <p:pic>
        <p:nvPicPr>
          <p:cNvPr id="7" name="图片 6">
            <a:extLst>
              <a:ext uri="{FF2B5EF4-FFF2-40B4-BE49-F238E27FC236}">
                <a16:creationId xmlns:a16="http://schemas.microsoft.com/office/drawing/2014/main" id="{7D3BD230-82FA-4D9F-B17E-16CE7E148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620" y="1220693"/>
            <a:ext cx="6408890" cy="42725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矩形 7">
            <a:extLst>
              <a:ext uri="{FF2B5EF4-FFF2-40B4-BE49-F238E27FC236}">
                <a16:creationId xmlns:a16="http://schemas.microsoft.com/office/drawing/2014/main" id="{BF51A9C8-A8C8-43EA-A4A1-08E4E252264A}"/>
              </a:ext>
            </a:extLst>
          </p:cNvPr>
          <p:cNvSpPr/>
          <p:nvPr/>
        </p:nvSpPr>
        <p:spPr>
          <a:xfrm>
            <a:off x="4237146" y="5666113"/>
            <a:ext cx="4653838" cy="899221"/>
          </a:xfrm>
          <a:prstGeom prst="rect">
            <a:avLst/>
          </a:prstGeom>
          <a:noFill/>
        </p:spPr>
        <p:txBody>
          <a:bodyPr wrap="none" lIns="91440" tIns="45720" rIns="91440" bIns="45720">
            <a:spAutoFit/>
          </a:bodyPr>
          <a:lstStyle/>
          <a:p>
            <a:pPr algn="ctr">
              <a:lnSpc>
                <a:spcPts val="3300"/>
              </a:lnSpc>
            </a:pPr>
            <a:r>
              <a:rPr lang="zh-CN" alt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“一带一路”从谋篇布局的“大写意”</a:t>
            </a:r>
            <a:endParaRPr lang="en-US" altLang="zh-CN" sz="20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lnSpc>
                <a:spcPts val="3300"/>
              </a:lnSpc>
            </a:pPr>
            <a:r>
              <a:rPr lang="zh-CN" alt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迈向精耕细作的“工笔画”</a:t>
            </a:r>
            <a:endParaRPr lang="zh-CN" altLang="en-US" sz="2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87964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009D115C-2E08-482C-AB89-A1E467B4F459}"/>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85C07676-3DD8-46F3-9B58-313AE16AC2F2}"/>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推动共建“一带一路”沿着高质量发展方向不断前进</a:t>
            </a:r>
          </a:p>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的原则、理念和目标</a:t>
            </a:r>
          </a:p>
        </p:txBody>
      </p:sp>
      <p:pic>
        <p:nvPicPr>
          <p:cNvPr id="7" name="图片 6">
            <a:extLst>
              <a:ext uri="{FF2B5EF4-FFF2-40B4-BE49-F238E27FC236}">
                <a16:creationId xmlns:a16="http://schemas.microsoft.com/office/drawing/2014/main" id="{7804F599-C804-47B2-8C3D-7408794DB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37" y="2636890"/>
            <a:ext cx="1133475" cy="6762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图片 8">
            <a:extLst>
              <a:ext uri="{FF2B5EF4-FFF2-40B4-BE49-F238E27FC236}">
                <a16:creationId xmlns:a16="http://schemas.microsoft.com/office/drawing/2014/main" id="{3C75439D-8033-4D7A-859D-E29E0A3F1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486" y="3861060"/>
            <a:ext cx="1247775" cy="6762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1" name="图片 10">
            <a:extLst>
              <a:ext uri="{FF2B5EF4-FFF2-40B4-BE49-F238E27FC236}">
                <a16:creationId xmlns:a16="http://schemas.microsoft.com/office/drawing/2014/main" id="{CF34FEAB-674A-4857-A9C4-D032FFE6F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6535" y="5085230"/>
            <a:ext cx="1209675" cy="7429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2" name="箭头: 右 11">
            <a:extLst>
              <a:ext uri="{FF2B5EF4-FFF2-40B4-BE49-F238E27FC236}">
                <a16:creationId xmlns:a16="http://schemas.microsoft.com/office/drawing/2014/main" id="{F2E08399-77F2-4C49-A38C-55084CE06AA5}"/>
              </a:ext>
            </a:extLst>
          </p:cNvPr>
          <p:cNvSpPr/>
          <p:nvPr/>
        </p:nvSpPr>
        <p:spPr>
          <a:xfrm>
            <a:off x="2625358" y="2708900"/>
            <a:ext cx="1022301" cy="59522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dirty="0"/>
              <a:t>建什么</a:t>
            </a:r>
          </a:p>
        </p:txBody>
      </p:sp>
      <p:sp>
        <p:nvSpPr>
          <p:cNvPr id="13" name="箭头: 右 12">
            <a:extLst>
              <a:ext uri="{FF2B5EF4-FFF2-40B4-BE49-F238E27FC236}">
                <a16:creationId xmlns:a16="http://schemas.microsoft.com/office/drawing/2014/main" id="{FC9ACBAE-9F1F-43C2-9969-EFFAE27E6B8C}"/>
              </a:ext>
            </a:extLst>
          </p:cNvPr>
          <p:cNvSpPr/>
          <p:nvPr/>
        </p:nvSpPr>
        <p:spPr>
          <a:xfrm>
            <a:off x="2625358" y="3901583"/>
            <a:ext cx="1022301" cy="59522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dirty="0"/>
              <a:t>怎么建</a:t>
            </a:r>
          </a:p>
        </p:txBody>
      </p:sp>
      <p:sp>
        <p:nvSpPr>
          <p:cNvPr id="14" name="箭头: 右 13">
            <a:extLst>
              <a:ext uri="{FF2B5EF4-FFF2-40B4-BE49-F238E27FC236}">
                <a16:creationId xmlns:a16="http://schemas.microsoft.com/office/drawing/2014/main" id="{97EDAEC2-3E6E-459E-A175-B9360108824D}"/>
              </a:ext>
            </a:extLst>
          </p:cNvPr>
          <p:cNvSpPr/>
          <p:nvPr/>
        </p:nvSpPr>
        <p:spPr>
          <a:xfrm>
            <a:off x="2625357" y="5159091"/>
            <a:ext cx="1022301" cy="59522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600" dirty="0"/>
              <a:t>为谁建</a:t>
            </a:r>
          </a:p>
        </p:txBody>
      </p:sp>
      <p:sp>
        <p:nvSpPr>
          <p:cNvPr id="15" name="矩形 14">
            <a:extLst>
              <a:ext uri="{FF2B5EF4-FFF2-40B4-BE49-F238E27FC236}">
                <a16:creationId xmlns:a16="http://schemas.microsoft.com/office/drawing/2014/main" id="{EF12CC02-E71A-4EEA-84B7-68C5E33B33CD}"/>
              </a:ext>
            </a:extLst>
          </p:cNvPr>
          <p:cNvSpPr/>
          <p:nvPr/>
        </p:nvSpPr>
        <p:spPr>
          <a:xfrm>
            <a:off x="3685306" y="2821847"/>
            <a:ext cx="2794356" cy="369332"/>
          </a:xfrm>
          <a:prstGeom prst="rect">
            <a:avLst/>
          </a:prstGeom>
          <a:noFill/>
        </p:spPr>
        <p:txBody>
          <a:bodyPr wrap="none" lIns="91440" tIns="45720" rIns="91440" bIns="45720">
            <a:spAutoFit/>
          </a:bodyPr>
          <a:lstStyle/>
          <a:p>
            <a:pPr algn="ctr"/>
            <a:r>
              <a:rPr lang="zh-CN" alt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大家的事情大家商量着办</a:t>
            </a:r>
            <a:endParaRPr lang="zh-CN" alt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6" name="矩形 15">
            <a:extLst>
              <a:ext uri="{FF2B5EF4-FFF2-40B4-BE49-F238E27FC236}">
                <a16:creationId xmlns:a16="http://schemas.microsoft.com/office/drawing/2014/main" id="{6E59C76E-5741-4EA2-8805-B60E9911A556}"/>
              </a:ext>
            </a:extLst>
          </p:cNvPr>
          <p:cNvSpPr/>
          <p:nvPr/>
        </p:nvSpPr>
        <p:spPr>
          <a:xfrm>
            <a:off x="3503640" y="3769944"/>
            <a:ext cx="3268844" cy="923330"/>
          </a:xfrm>
          <a:prstGeom prst="rect">
            <a:avLst/>
          </a:prstGeom>
          <a:noFill/>
        </p:spPr>
        <p:txBody>
          <a:bodyPr wrap="none" lIns="91440" tIns="45720" rIns="91440" bIns="45720">
            <a:spAutoFit/>
          </a:bodyPr>
          <a:lstStyle/>
          <a:p>
            <a:pPr algn="ctr"/>
            <a:r>
              <a:rPr lang="zh-CN" alt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共建各方都是平等的参与者</a:t>
            </a:r>
            <a:endParaRPr lang="en-US" altLang="zh-CN" sz="18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zh-CN" alt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建设者和贡献者</a:t>
            </a:r>
            <a:endParaRPr lang="en-US" altLang="zh-CN" sz="18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zh-CN" alt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也是责任和风险的共同承担者</a:t>
            </a:r>
            <a:endParaRPr lang="zh-CN" alt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7" name="矩形 16">
            <a:extLst>
              <a:ext uri="{FF2B5EF4-FFF2-40B4-BE49-F238E27FC236}">
                <a16:creationId xmlns:a16="http://schemas.microsoft.com/office/drawing/2014/main" id="{2001F8A3-4211-4FF9-ACE5-31EDF9112CC8}"/>
              </a:ext>
            </a:extLst>
          </p:cNvPr>
          <p:cNvSpPr/>
          <p:nvPr/>
        </p:nvSpPr>
        <p:spPr>
          <a:xfrm>
            <a:off x="3622262" y="5107987"/>
            <a:ext cx="3031599" cy="646331"/>
          </a:xfrm>
          <a:prstGeom prst="rect">
            <a:avLst/>
          </a:prstGeom>
          <a:noFill/>
        </p:spPr>
        <p:txBody>
          <a:bodyPr wrap="none" lIns="91440" tIns="45720" rIns="91440" bIns="45720">
            <a:spAutoFit/>
          </a:bodyPr>
          <a:lstStyle/>
          <a:p>
            <a:pPr algn="ctr"/>
            <a:r>
              <a:rPr lang="zh-CN" alt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实现互利共赢，使合作成果</a:t>
            </a:r>
            <a:endParaRPr lang="en-US" altLang="zh-CN" sz="18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zh-CN" alt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福及双方、惠泽各方</a:t>
            </a:r>
            <a:endParaRPr lang="zh-CN" alt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19" name="图片 18">
            <a:extLst>
              <a:ext uri="{FF2B5EF4-FFF2-40B4-BE49-F238E27FC236}">
                <a16:creationId xmlns:a16="http://schemas.microsoft.com/office/drawing/2014/main" id="{5A0EF758-07E3-4D91-A40F-EF96AE7761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0120" y="2561630"/>
            <a:ext cx="4488230" cy="326144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7048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06483C18-F4AF-46D3-842C-6D3FE164E834}"/>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4" name="矩形">
            <a:extLst>
              <a:ext uri="{FF2B5EF4-FFF2-40B4-BE49-F238E27FC236}">
                <a16:creationId xmlns:a16="http://schemas.microsoft.com/office/drawing/2014/main" id="{47D3019E-9585-4F2C-90C2-13EA788AB500}"/>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推动共建“一带一路”沿着高质量发展方向不断前进</a:t>
            </a:r>
          </a:p>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的原则、理念和目标</a:t>
            </a:r>
          </a:p>
        </p:txBody>
      </p:sp>
      <p:pic>
        <p:nvPicPr>
          <p:cNvPr id="6" name="图片 5">
            <a:extLst>
              <a:ext uri="{FF2B5EF4-FFF2-40B4-BE49-F238E27FC236}">
                <a16:creationId xmlns:a16="http://schemas.microsoft.com/office/drawing/2014/main" id="{74CFE228-AB5B-4694-BEC2-11DB9D6FAE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390" y="2388607"/>
            <a:ext cx="3096430" cy="40454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矩形 7">
            <a:extLst>
              <a:ext uri="{FF2B5EF4-FFF2-40B4-BE49-F238E27FC236}">
                <a16:creationId xmlns:a16="http://schemas.microsoft.com/office/drawing/2014/main" id="{891F9320-1A95-4EC2-BF7F-F8EEB7812743}"/>
              </a:ext>
            </a:extLst>
          </p:cNvPr>
          <p:cNvSpPr/>
          <p:nvPr/>
        </p:nvSpPr>
        <p:spPr>
          <a:xfrm>
            <a:off x="4943840" y="2603754"/>
            <a:ext cx="6340198" cy="461665"/>
          </a:xfrm>
          <a:prstGeom prst="rect">
            <a:avLst/>
          </a:prstGeom>
          <a:noFill/>
        </p:spPr>
        <p:txBody>
          <a:bodyPr wrap="none" lIns="91440" tIns="45720" rIns="91440" bIns="45720">
            <a:spAutoFit/>
          </a:bodyPr>
          <a:lstStyle/>
          <a:p>
            <a:pPr algn="ctr"/>
            <a:r>
              <a:rPr lang="zh-CN" altLang="en-US" b="1" dirty="0">
                <a:ln w="9525">
                  <a:solidFill>
                    <a:schemeClr val="bg1"/>
                  </a:solidFill>
                  <a:prstDash val="solid"/>
                </a:ln>
                <a:effectLst>
                  <a:outerShdw blurRad="12700" dist="38100" dir="2700000" algn="tl" rotWithShape="0">
                    <a:schemeClr val="bg1">
                      <a:lumMod val="50000"/>
                    </a:schemeClr>
                  </a:outerShdw>
                </a:effectLst>
              </a:rPr>
              <a:t>共建“一带一路”是开放包容、共同发展进程</a:t>
            </a:r>
            <a:endParaRPr lang="zh-CN" altLang="en-US"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9" name="矩形 8">
            <a:extLst>
              <a:ext uri="{FF2B5EF4-FFF2-40B4-BE49-F238E27FC236}">
                <a16:creationId xmlns:a16="http://schemas.microsoft.com/office/drawing/2014/main" id="{215446E9-263C-489B-B7CE-F1EC6F620688}"/>
              </a:ext>
            </a:extLst>
          </p:cNvPr>
          <p:cNvSpPr/>
          <p:nvPr/>
        </p:nvSpPr>
        <p:spPr>
          <a:xfrm>
            <a:off x="5231880" y="3792581"/>
            <a:ext cx="4801314" cy="461665"/>
          </a:xfrm>
          <a:prstGeom prst="rect">
            <a:avLst/>
          </a:prstGeom>
          <a:noFill/>
        </p:spPr>
        <p:txBody>
          <a:bodyPr wrap="none" lIns="91440" tIns="45720" rIns="91440" bIns="45720">
            <a:spAutoFit/>
          </a:bodyPr>
          <a:lstStyle/>
          <a:p>
            <a:pPr algn="ctr"/>
            <a:r>
              <a:rPr lang="zh-CN" altLang="en-US" b="1" dirty="0">
                <a:ln w="9525">
                  <a:solidFill>
                    <a:schemeClr val="bg1"/>
                  </a:solidFill>
                  <a:prstDash val="solid"/>
                </a:ln>
                <a:effectLst>
                  <a:outerShdw blurRad="12700" dist="38100" dir="2700000" algn="tl" rotWithShape="0">
                    <a:schemeClr val="bg1">
                      <a:lumMod val="50000"/>
                    </a:schemeClr>
                  </a:outerShdw>
                </a:effectLst>
              </a:rPr>
              <a:t>“一带一路”建设把绿色作为底色</a:t>
            </a:r>
            <a:endParaRPr lang="zh-CN" altLang="en-US"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0" name="矩形 9">
            <a:extLst>
              <a:ext uri="{FF2B5EF4-FFF2-40B4-BE49-F238E27FC236}">
                <a16:creationId xmlns:a16="http://schemas.microsoft.com/office/drawing/2014/main" id="{999E2EF6-CCE3-4F9E-9230-0DB66D68D3AF}"/>
              </a:ext>
            </a:extLst>
          </p:cNvPr>
          <p:cNvSpPr/>
          <p:nvPr/>
        </p:nvSpPr>
        <p:spPr>
          <a:xfrm>
            <a:off x="6453268" y="5085230"/>
            <a:ext cx="4185761" cy="461665"/>
          </a:xfrm>
          <a:prstGeom prst="rect">
            <a:avLst/>
          </a:prstGeom>
          <a:noFill/>
        </p:spPr>
        <p:txBody>
          <a:bodyPr wrap="none" lIns="91440" tIns="45720" rIns="91440" bIns="45720">
            <a:spAutoFit/>
          </a:bodyPr>
          <a:lstStyle/>
          <a:p>
            <a:pPr algn="ctr"/>
            <a:r>
              <a:rPr lang="zh-CN" altLang="en-US" b="1" dirty="0">
                <a:ln w="9525">
                  <a:solidFill>
                    <a:schemeClr val="bg1"/>
                  </a:solidFill>
                  <a:prstDash val="solid"/>
                </a:ln>
                <a:effectLst>
                  <a:outerShdw blurRad="12700" dist="38100" dir="2700000" algn="tl" rotWithShape="0">
                    <a:schemeClr val="bg1">
                      <a:lumMod val="50000"/>
                    </a:schemeClr>
                  </a:outerShdw>
                </a:effectLst>
              </a:rPr>
              <a:t>让“一带一路”成为廉洁之路</a:t>
            </a:r>
            <a:endParaRPr lang="zh-CN" altLang="en-US"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1719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D445B145-2CD1-4384-AE6E-58099A055ABA}"/>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5521D306-96BB-4A27-8D8C-9287818EEADD}"/>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推动共建“一带一路”沿着高质量发展方向不断前进</a:t>
            </a:r>
          </a:p>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的原则、理念和目标</a:t>
            </a:r>
          </a:p>
        </p:txBody>
      </p:sp>
      <p:pic>
        <p:nvPicPr>
          <p:cNvPr id="5" name="图片 4">
            <a:extLst>
              <a:ext uri="{FF2B5EF4-FFF2-40B4-BE49-F238E27FC236}">
                <a16:creationId xmlns:a16="http://schemas.microsoft.com/office/drawing/2014/main" id="{8A28D1A6-9281-477D-84F1-75CAD387513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6266" y="2491268"/>
            <a:ext cx="3247349" cy="2161516"/>
          </a:xfrm>
          <a:prstGeom prst="rect">
            <a:avLst/>
          </a:prstGeom>
        </p:spPr>
      </p:pic>
      <p:pic>
        <p:nvPicPr>
          <p:cNvPr id="7" name="图片 6">
            <a:extLst>
              <a:ext uri="{FF2B5EF4-FFF2-40B4-BE49-F238E27FC236}">
                <a16:creationId xmlns:a16="http://schemas.microsoft.com/office/drawing/2014/main" id="{C669F001-0F9F-4DE7-AA82-5C034023C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791" y="2492424"/>
            <a:ext cx="2880994" cy="2160746"/>
          </a:xfrm>
          <a:prstGeom prst="rect">
            <a:avLst/>
          </a:prstGeom>
        </p:spPr>
      </p:pic>
      <p:pic>
        <p:nvPicPr>
          <p:cNvPr id="9" name="图片 8">
            <a:extLst>
              <a:ext uri="{FF2B5EF4-FFF2-40B4-BE49-F238E27FC236}">
                <a16:creationId xmlns:a16="http://schemas.microsoft.com/office/drawing/2014/main" id="{20BBAE91-E8FF-4E4B-ACF7-0A1F07B6871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536199" y="2491268"/>
            <a:ext cx="4019662" cy="2161516"/>
          </a:xfrm>
          <a:prstGeom prst="rect">
            <a:avLst/>
          </a:prstGeom>
        </p:spPr>
      </p:pic>
      <p:sp>
        <p:nvSpPr>
          <p:cNvPr id="10" name="矩形 9">
            <a:extLst>
              <a:ext uri="{FF2B5EF4-FFF2-40B4-BE49-F238E27FC236}">
                <a16:creationId xmlns:a16="http://schemas.microsoft.com/office/drawing/2014/main" id="{3FF78036-DC9A-4BD7-B9F9-9E3E9B239A65}"/>
              </a:ext>
            </a:extLst>
          </p:cNvPr>
          <p:cNvSpPr/>
          <p:nvPr/>
        </p:nvSpPr>
        <p:spPr>
          <a:xfrm>
            <a:off x="1349116" y="4995090"/>
            <a:ext cx="2492990" cy="400110"/>
          </a:xfrm>
          <a:prstGeom prst="rect">
            <a:avLst/>
          </a:prstGeom>
          <a:noFill/>
        </p:spPr>
        <p:txBody>
          <a:bodyPr wrap="none" lIns="91440" tIns="45720" rIns="91440" bIns="45720">
            <a:spAutoFit/>
          </a:bodyPr>
          <a:lstStyle/>
          <a:p>
            <a:pPr algn="ctr"/>
            <a:r>
              <a:rPr lang="zh-CN" altLang="en-US" sz="2000" b="1" dirty="0">
                <a:ln w="9525">
                  <a:solidFill>
                    <a:schemeClr val="bg1"/>
                  </a:solidFill>
                  <a:prstDash val="solid"/>
                </a:ln>
                <a:effectLst>
                  <a:outerShdw blurRad="12700" dist="38100" dir="2700000" algn="tl" rotWithShape="0">
                    <a:schemeClr val="bg1">
                      <a:lumMod val="50000"/>
                    </a:schemeClr>
                  </a:outerShdw>
                </a:effectLst>
              </a:rPr>
              <a:t>实现高标准发展目标</a:t>
            </a:r>
            <a:endParaRPr lang="zh-CN" alt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 name="矩形 10">
            <a:extLst>
              <a:ext uri="{FF2B5EF4-FFF2-40B4-BE49-F238E27FC236}">
                <a16:creationId xmlns:a16="http://schemas.microsoft.com/office/drawing/2014/main" id="{780DAFBD-6490-49F0-95BC-5FE407CE1F5D}"/>
              </a:ext>
            </a:extLst>
          </p:cNvPr>
          <p:cNvSpPr/>
          <p:nvPr/>
        </p:nvSpPr>
        <p:spPr>
          <a:xfrm>
            <a:off x="4521312" y="4841202"/>
            <a:ext cx="3005951" cy="707886"/>
          </a:xfrm>
          <a:prstGeom prst="rect">
            <a:avLst/>
          </a:prstGeom>
          <a:noFill/>
        </p:spPr>
        <p:txBody>
          <a:bodyPr wrap="none" lIns="91440" tIns="45720" rIns="91440" bIns="45720">
            <a:spAutoFit/>
          </a:bodyPr>
          <a:lstStyle/>
          <a:p>
            <a:pPr algn="ctr"/>
            <a:r>
              <a:rPr lang="zh-CN" altLang="en-US" sz="2000" b="1" dirty="0">
                <a:ln w="9525">
                  <a:solidFill>
                    <a:schemeClr val="bg1"/>
                  </a:solidFill>
                  <a:prstDash val="solid"/>
                </a:ln>
                <a:effectLst>
                  <a:outerShdw blurRad="12700" dist="38100" dir="2700000" algn="tl" rotWithShape="0">
                    <a:schemeClr val="bg1">
                      <a:lumMod val="50000"/>
                    </a:schemeClr>
                  </a:outerShdw>
                </a:effectLst>
              </a:rPr>
              <a:t>聚焦消除贫困、增加就业</a:t>
            </a:r>
            <a:endParaRPr lang="en-US" altLang="zh-CN" sz="2000" b="1" dirty="0">
              <a:ln w="9525">
                <a:solidFill>
                  <a:schemeClr val="bg1"/>
                </a:solidFill>
                <a:prstDash val="solid"/>
              </a:ln>
              <a:effectLst>
                <a:outerShdw blurRad="12700" dist="38100" dir="2700000" algn="tl" rotWithShape="0">
                  <a:schemeClr val="bg1">
                    <a:lumMod val="50000"/>
                  </a:schemeClr>
                </a:outerShdw>
              </a:effectLst>
            </a:endParaRPr>
          </a:p>
          <a:p>
            <a:pPr algn="ctr"/>
            <a:r>
              <a:rPr lang="zh-CN" altLang="en-US" sz="2000" b="1" dirty="0">
                <a:ln w="9525">
                  <a:solidFill>
                    <a:schemeClr val="bg1"/>
                  </a:solidFill>
                  <a:prstDash val="solid"/>
                </a:ln>
                <a:effectLst>
                  <a:outerShdw blurRad="12700" dist="38100" dir="2700000" algn="tl" rotWithShape="0">
                    <a:schemeClr val="bg1">
                      <a:lumMod val="50000"/>
                    </a:schemeClr>
                  </a:outerShdw>
                </a:effectLst>
              </a:rPr>
              <a:t>改善民生</a:t>
            </a:r>
            <a:endParaRPr lang="zh-CN" alt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2" name="矩形 11">
            <a:extLst>
              <a:ext uri="{FF2B5EF4-FFF2-40B4-BE49-F238E27FC236}">
                <a16:creationId xmlns:a16="http://schemas.microsoft.com/office/drawing/2014/main" id="{89F17CFD-CE0B-4750-9142-26C864E2F64B}"/>
              </a:ext>
            </a:extLst>
          </p:cNvPr>
          <p:cNvSpPr/>
          <p:nvPr/>
        </p:nvSpPr>
        <p:spPr>
          <a:xfrm>
            <a:off x="7547636" y="4841202"/>
            <a:ext cx="3960343" cy="1077218"/>
          </a:xfrm>
          <a:prstGeom prst="rect">
            <a:avLst/>
          </a:prstGeom>
          <a:noFill/>
        </p:spPr>
        <p:txBody>
          <a:bodyPr wrap="square" lIns="91440" tIns="45720" rIns="91440" bIns="45720">
            <a:spAutoFit/>
          </a:bodyPr>
          <a:lstStyle/>
          <a:p>
            <a:pPr algn="ctr"/>
            <a:r>
              <a:rPr lang="zh-CN" altLang="en-US" sz="1600" b="1" dirty="0">
                <a:ln w="9525">
                  <a:solidFill>
                    <a:schemeClr val="bg1"/>
                  </a:solidFill>
                  <a:prstDash val="solid"/>
                </a:ln>
                <a:effectLst>
                  <a:outerShdw blurRad="12700" dist="38100" dir="2700000" algn="tl" rotWithShape="0">
                    <a:schemeClr val="bg1">
                      <a:lumMod val="50000"/>
                    </a:schemeClr>
                  </a:outerShdw>
                </a:effectLst>
              </a:rPr>
              <a:t>可持续发展是破解当前全球性问题的</a:t>
            </a:r>
            <a:endParaRPr lang="en-US" altLang="zh-CN" sz="1600" b="1" dirty="0">
              <a:ln w="9525">
                <a:solidFill>
                  <a:schemeClr val="bg1"/>
                </a:solidFill>
                <a:prstDash val="solid"/>
              </a:ln>
              <a:effectLst>
                <a:outerShdw blurRad="12700" dist="38100" dir="2700000" algn="tl" rotWithShape="0">
                  <a:schemeClr val="bg1">
                    <a:lumMod val="50000"/>
                  </a:schemeClr>
                </a:outerShdw>
              </a:effectLst>
            </a:endParaRPr>
          </a:p>
          <a:p>
            <a:pPr algn="ctr"/>
            <a:r>
              <a:rPr lang="zh-CN" altLang="en-US" sz="1600" b="1" dirty="0">
                <a:ln w="9525">
                  <a:solidFill>
                    <a:schemeClr val="bg1"/>
                  </a:solidFill>
                  <a:prstDash val="solid"/>
                </a:ln>
                <a:effectLst>
                  <a:outerShdw blurRad="12700" dist="38100" dir="2700000" algn="tl" rotWithShape="0">
                    <a:schemeClr val="bg1">
                      <a:lumMod val="50000"/>
                    </a:schemeClr>
                  </a:outerShdw>
                </a:effectLst>
              </a:rPr>
              <a:t>“金钥匙”</a:t>
            </a:r>
            <a:endParaRPr lang="en-US" altLang="zh-CN" sz="1600" b="1" dirty="0">
              <a:ln w="9525">
                <a:solidFill>
                  <a:schemeClr val="bg1"/>
                </a:solidFill>
                <a:prstDash val="solid"/>
              </a:ln>
              <a:effectLst>
                <a:outerShdw blurRad="12700" dist="38100" dir="2700000" algn="tl" rotWithShape="0">
                  <a:schemeClr val="bg1">
                    <a:lumMod val="50000"/>
                  </a:schemeClr>
                </a:outerShdw>
              </a:effectLst>
            </a:endParaRPr>
          </a:p>
          <a:p>
            <a:pPr algn="ctr"/>
            <a:r>
              <a:rPr lang="zh-CN" altLang="en-US" sz="1600" b="1" dirty="0">
                <a:ln w="9525">
                  <a:solidFill>
                    <a:schemeClr val="bg1"/>
                  </a:solidFill>
                  <a:prstDash val="solid"/>
                </a:ln>
                <a:effectLst>
                  <a:outerShdw blurRad="12700" dist="38100" dir="2700000" algn="tl" rotWithShape="0">
                    <a:schemeClr val="bg1">
                      <a:lumMod val="50000"/>
                    </a:schemeClr>
                  </a:outerShdw>
                </a:effectLst>
              </a:rPr>
              <a:t>共建“一带一路”是中国为世界提供的以合作共赢推动可持续发展的新方案</a:t>
            </a:r>
            <a:endParaRPr lang="zh-CN" altLang="en-US" sz="1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25124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2F5AC193-C93A-4EA4-9ED3-7026D4DA5435}"/>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02C2F4AE-6B9F-4CA2-8094-12D8FA751B07}"/>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推动构建全球互联互通伙伴关系</a:t>
            </a:r>
            <a:endParaRPr lang="en-US" altLang="zh-CN" sz="2800" b="1" dirty="0">
              <a:solidFill>
                <a:srgbClr val="A53010"/>
              </a:solidFill>
              <a:latin typeface="微软雅黑" charset="0"/>
              <a:ea typeface="微软雅黑" charset="0"/>
              <a:cs typeface="幼圆" pitchFamily="49" charset="-122"/>
              <a:sym typeface="微软雅黑" charset="0"/>
            </a:endParaRPr>
          </a:p>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促进各方在共建“一带一路”框架下实现共同发展繁荣</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graphicFrame>
        <p:nvGraphicFramePr>
          <p:cNvPr id="4" name="图示 3">
            <a:extLst>
              <a:ext uri="{FF2B5EF4-FFF2-40B4-BE49-F238E27FC236}">
                <a16:creationId xmlns:a16="http://schemas.microsoft.com/office/drawing/2014/main" id="{945723A7-69B2-4A5E-846B-FCEBA4DB9C7B}"/>
              </a:ext>
            </a:extLst>
          </p:cNvPr>
          <p:cNvGraphicFramePr/>
          <p:nvPr>
            <p:extLst>
              <p:ext uri="{D42A27DB-BD31-4B8C-83A1-F6EECF244321}">
                <p14:modId xmlns:p14="http://schemas.microsoft.com/office/powerpoint/2010/main" val="3600121428"/>
              </p:ext>
            </p:extLst>
          </p:nvPr>
        </p:nvGraphicFramePr>
        <p:xfrm>
          <a:off x="623240" y="2564880"/>
          <a:ext cx="7489040" cy="3573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图片 5">
            <a:extLst>
              <a:ext uri="{FF2B5EF4-FFF2-40B4-BE49-F238E27FC236}">
                <a16:creationId xmlns:a16="http://schemas.microsoft.com/office/drawing/2014/main" id="{05BF66C0-EABF-4240-9790-85DBE64941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4140" y="2566328"/>
            <a:ext cx="4372036" cy="24483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矩形 7">
            <a:extLst>
              <a:ext uri="{FF2B5EF4-FFF2-40B4-BE49-F238E27FC236}">
                <a16:creationId xmlns:a16="http://schemas.microsoft.com/office/drawing/2014/main" id="{C310048B-EA1B-4770-9272-07636EF0A48A}"/>
              </a:ext>
            </a:extLst>
          </p:cNvPr>
          <p:cNvSpPr/>
          <p:nvPr/>
        </p:nvSpPr>
        <p:spPr>
          <a:xfrm>
            <a:off x="7489024" y="5369450"/>
            <a:ext cx="3602268" cy="707886"/>
          </a:xfrm>
          <a:prstGeom prst="rect">
            <a:avLst/>
          </a:prstGeom>
          <a:noFill/>
        </p:spPr>
        <p:txBody>
          <a:bodyPr wrap="none" lIns="91440" tIns="45720" rIns="91440" bIns="45720">
            <a:spAutoFit/>
          </a:bodyPr>
          <a:lstStyle/>
          <a:p>
            <a:pPr algn="ctr"/>
            <a:r>
              <a:rPr lang="zh-CN" alt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共建“一带一路”以</a:t>
            </a:r>
            <a:endParaRPr lang="en-US" altLang="zh-CN" sz="20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zh-CN" alt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“五个持续推动”为重要抓手</a:t>
            </a:r>
            <a:endParaRPr lang="zh-CN" altLang="en-US" sz="2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03565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a:extLst>
              <a:ext uri="{FF2B5EF4-FFF2-40B4-BE49-F238E27FC236}">
                <a16:creationId xmlns:a16="http://schemas.microsoft.com/office/drawing/2014/main" id="{E4CCDD50-C85B-4218-88A6-08DEC210CD97}"/>
              </a:ext>
            </a:extLst>
          </p:cNvPr>
          <p:cNvSpPr>
            <a:spLocks/>
          </p:cNvSpPr>
          <p:nvPr/>
        </p:nvSpPr>
        <p:spPr>
          <a:xfrm>
            <a:off x="1254637" y="419160"/>
            <a:ext cx="1307804" cy="593178"/>
          </a:xfrm>
          <a:prstGeom prst="roundRect">
            <a:avLst>
              <a:gd name="adj" fmla="val 50000"/>
            </a:avLst>
          </a:prstGeom>
          <a:solidFill>
            <a:srgbClr val="D70000"/>
          </a:solidFill>
          <a:ln w="9525" cap="flat" cmpd="sng">
            <a:solidFill>
              <a:srgbClr val="D70000"/>
            </a:solidFill>
            <a:prstDash val="solid"/>
            <a:round/>
          </a:ln>
        </p:spPr>
        <p:txBody>
          <a:bodyPr vert="horz" wrap="square" lIns="0" tIns="0" rIns="0" bIns="0" anchor="ctr" anchorCtr="0">
            <a:prstTxWarp prst="textNoShape">
              <a:avLst/>
            </a:prstTxWarp>
          </a:bodyPr>
          <a:lstStyle/>
          <a:p>
            <a:pPr marL="0" indent="0" algn="ctr" eaLnBrk="1" fontAlgn="auto" latinLnBrk="0" hangingPunct="1">
              <a:lnSpc>
                <a:spcPct val="100000"/>
              </a:lnSpc>
              <a:spcBef>
                <a:spcPts val="0"/>
              </a:spcBef>
              <a:spcAft>
                <a:spcPts val="0"/>
              </a:spcAft>
              <a:buNone/>
            </a:pPr>
            <a:r>
              <a:rPr lang="zh-CN" altLang="en-US" sz="2000" b="1" i="0" u="none" strike="noStrike" kern="0" cap="none" spc="0" baseline="0" dirty="0">
                <a:solidFill>
                  <a:srgbClr val="FFFFFF"/>
                </a:solidFill>
                <a:latin typeface="微软雅黑" charset="0"/>
                <a:ea typeface="微软雅黑" charset="0"/>
                <a:cs typeface="等线" charset="0"/>
              </a:rPr>
              <a:t>第一部分</a:t>
            </a:r>
          </a:p>
        </p:txBody>
      </p:sp>
      <p:sp>
        <p:nvSpPr>
          <p:cNvPr id="3" name="矩形">
            <a:extLst>
              <a:ext uri="{FF2B5EF4-FFF2-40B4-BE49-F238E27FC236}">
                <a16:creationId xmlns:a16="http://schemas.microsoft.com/office/drawing/2014/main" id="{718390DF-4A0D-4CAD-BC12-13F538EE1CCC}"/>
              </a:ext>
            </a:extLst>
          </p:cNvPr>
          <p:cNvSpPr>
            <a:spLocks/>
          </p:cNvSpPr>
          <p:nvPr/>
        </p:nvSpPr>
        <p:spPr>
          <a:xfrm>
            <a:off x="2078460" y="1161195"/>
            <a:ext cx="8802405" cy="523218"/>
          </a:xfrm>
          <a:prstGeom prst="rect">
            <a:avLst/>
          </a:prstGeom>
          <a:noFill/>
          <a:ln w="9525" cap="flat" cmpd="sng">
            <a:noFill/>
            <a:prstDash val="solid"/>
            <a:miter/>
          </a:ln>
        </p:spPr>
        <p:txBody>
          <a:bodyPr vert="horz" wrap="none" lIns="91438" tIns="45719" rIns="91438" bIns="45719" anchor="t" anchorCtr="0">
            <a:prstTxWarp prst="textNoShape">
              <a:avLst/>
            </a:prstTxWarp>
          </a:bodyPr>
          <a:lstStyle/>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推动我国更高水平对外开放</a:t>
            </a:r>
            <a:endParaRPr lang="en-US" altLang="zh-CN" sz="2800" b="1" dirty="0">
              <a:solidFill>
                <a:srgbClr val="A53010"/>
              </a:solidFill>
              <a:latin typeface="微软雅黑" charset="0"/>
              <a:ea typeface="微软雅黑" charset="0"/>
              <a:cs typeface="幼圆" pitchFamily="49" charset="-122"/>
              <a:sym typeface="微软雅黑" charset="0"/>
            </a:endParaRPr>
          </a:p>
          <a:p>
            <a:pPr algn="ctr" eaLnBrk="1" fontAlgn="auto" hangingPunct="1"/>
            <a:r>
              <a:rPr lang="zh-CN" altLang="en-US" sz="2800" b="1" dirty="0">
                <a:solidFill>
                  <a:srgbClr val="A53010"/>
                </a:solidFill>
                <a:latin typeface="微软雅黑" charset="0"/>
                <a:ea typeface="微软雅黑" charset="0"/>
                <a:cs typeface="幼圆" pitchFamily="49" charset="-122"/>
                <a:sym typeface="微软雅黑" charset="0"/>
              </a:rPr>
              <a:t>为共建“一带一路”注入新动力</a:t>
            </a:r>
            <a:endParaRPr lang="zh-CN" altLang="en-US" sz="2800" b="1" u="none" strike="noStrike" kern="1200" cap="none" spc="0" baseline="0" dirty="0">
              <a:solidFill>
                <a:srgbClr val="A53010"/>
              </a:solidFill>
              <a:latin typeface="微软雅黑" charset="0"/>
              <a:ea typeface="微软雅黑" charset="0"/>
              <a:cs typeface="幼圆" pitchFamily="49" charset="-122"/>
              <a:sym typeface="微软雅黑" charset="0"/>
            </a:endParaRPr>
          </a:p>
        </p:txBody>
      </p:sp>
      <p:graphicFrame>
        <p:nvGraphicFramePr>
          <p:cNvPr id="4" name="图示 3">
            <a:extLst>
              <a:ext uri="{FF2B5EF4-FFF2-40B4-BE49-F238E27FC236}">
                <a16:creationId xmlns:a16="http://schemas.microsoft.com/office/drawing/2014/main" id="{3BFECE2C-890F-42A0-B57B-893DD196F416}"/>
              </a:ext>
            </a:extLst>
          </p:cNvPr>
          <p:cNvGraphicFramePr/>
          <p:nvPr>
            <p:extLst>
              <p:ext uri="{D42A27DB-BD31-4B8C-83A1-F6EECF244321}">
                <p14:modId xmlns:p14="http://schemas.microsoft.com/office/powerpoint/2010/main" val="3469789075"/>
              </p:ext>
            </p:extLst>
          </p:nvPr>
        </p:nvGraphicFramePr>
        <p:xfrm>
          <a:off x="623240" y="2564880"/>
          <a:ext cx="7489040" cy="3573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图片 5">
            <a:extLst>
              <a:ext uri="{FF2B5EF4-FFF2-40B4-BE49-F238E27FC236}">
                <a16:creationId xmlns:a16="http://schemas.microsoft.com/office/drawing/2014/main" id="{171EEA84-FF76-4724-8FED-6B8696324B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76150" y="2564880"/>
            <a:ext cx="3618820" cy="240199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矩形 6">
            <a:extLst>
              <a:ext uri="{FF2B5EF4-FFF2-40B4-BE49-F238E27FC236}">
                <a16:creationId xmlns:a16="http://schemas.microsoft.com/office/drawing/2014/main" id="{5CBCE16F-05FD-4AB6-96C1-85CBE2C95724}"/>
              </a:ext>
            </a:extLst>
          </p:cNvPr>
          <p:cNvSpPr/>
          <p:nvPr/>
        </p:nvSpPr>
        <p:spPr>
          <a:xfrm>
            <a:off x="7176150" y="5198659"/>
            <a:ext cx="3960550" cy="707886"/>
          </a:xfrm>
          <a:prstGeom prst="rect">
            <a:avLst/>
          </a:prstGeom>
          <a:noFill/>
        </p:spPr>
        <p:txBody>
          <a:bodyPr wrap="square" lIns="91440" tIns="45720" rIns="91440" bIns="45720">
            <a:spAutoFit/>
          </a:bodyPr>
          <a:lstStyle/>
          <a:p>
            <a:pPr algn="ctr"/>
            <a:r>
              <a:rPr lang="zh-CN" alt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抓实“五个更”</a:t>
            </a:r>
            <a:endParaRPr lang="en-US" altLang="zh-CN" sz="2000"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zh-CN" alt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推动“中国开放之门越开越大”</a:t>
            </a:r>
            <a:endParaRPr lang="zh-CN" altLang="en-US" sz="2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44974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theme/theme1.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2.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3.xml><?xml version="1.0" encoding="utf-8"?>
<a:theme xmlns:a="http://schemas.openxmlformats.org/drawingml/2006/main" name="A000120141119A01PPBG">
  <a:themeElements>
    <a:clrScheme name="A000120141119A01PPBG">
      <a:dk1>
        <a:srgbClr val="4D4D4D"/>
      </a:dk1>
      <a:lt1>
        <a:srgbClr val="FFFFFF"/>
      </a:lt1>
      <a:dk2>
        <a:srgbClr val="4D4D4D"/>
      </a:dk2>
      <a:lt2>
        <a:srgbClr val="FFFFFF"/>
      </a:lt2>
      <a:accent1>
        <a:srgbClr val="DD3333"/>
      </a:accent1>
      <a:accent2>
        <a:srgbClr val="EE6316"/>
      </a:accent2>
      <a:accent3>
        <a:srgbClr val="FFFFFF"/>
      </a:accent3>
      <a:accent4>
        <a:srgbClr val="000000"/>
      </a:accent4>
      <a:accent5>
        <a:srgbClr val="DAEDEF"/>
      </a:accent5>
      <a:accent6>
        <a:srgbClr val="2D2D8A"/>
      </a:accent6>
      <a:hlink>
        <a:srgbClr val="BD89B9"/>
      </a:hlink>
      <a:folHlink>
        <a:srgbClr val="7F7F7F"/>
      </a:folHlink>
    </a:clrScheme>
    <a:fontScheme name="A000120141119A01PPBG">
      <a:majorFont>
        <a:latin typeface=""/>
        <a:ea typeface=""/>
        <a:cs typeface=""/>
      </a:majorFont>
      <a:minorFont>
        <a:latin typeface=""/>
        <a:ea typeface=""/>
        <a:cs typeface=""/>
      </a:minorFont>
    </a:fontScheme>
    <a:fmtScheme name="A000120141119A01PPBG">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4.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DAEDEF"/>
      </a:accent5>
      <a:accent6>
        <a:srgbClr val="2D2D8A"/>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Normal.eit</Template>
  <TotalTime>0</TotalTime>
  <Words>1570</Words>
  <Application>Microsoft Office PowerPoint</Application>
  <PresentationFormat>宽屏</PresentationFormat>
  <Paragraphs>257</Paragraphs>
  <Slides>36</Slides>
  <Notes>12</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36</vt:i4>
      </vt:variant>
    </vt:vector>
  </HeadingPairs>
  <TitlesOfParts>
    <vt:vector size="47" baseType="lpstr">
      <vt:lpstr>等线</vt:lpstr>
      <vt:lpstr>等线 Light</vt:lpstr>
      <vt:lpstr>黑体</vt:lpstr>
      <vt:lpstr>华文楷体</vt:lpstr>
      <vt:lpstr>微软雅黑</vt:lpstr>
      <vt:lpstr>Arial</vt:lpstr>
      <vt:lpstr>Calibri</vt:lpstr>
      <vt:lpstr>Wingdings 2</vt:lpstr>
      <vt:lpstr>A000120141119A01PPBG</vt:lpstr>
      <vt:lpstr>A000120141119A01PPBG</vt:lpstr>
      <vt:lpstr>A000120141119A01PPBG</vt:lpstr>
      <vt:lpstr>PowerPoint 演示文稿</vt:lpstr>
      <vt:lpstr>PowerPoint 演示文稿</vt:lpstr>
      <vt:lpstr>一、提高站位，深刻领会，深入贯彻 习近平总书记关于共建“一带一路” 倡议重要讲话精神</vt:lpstr>
      <vt:lpstr>PowerPoint 演示文稿</vt:lpstr>
      <vt:lpstr>PowerPoint 演示文稿</vt:lpstr>
      <vt:lpstr>PowerPoint 演示文稿</vt:lpstr>
      <vt:lpstr>PowerPoint 演示文稿</vt:lpstr>
      <vt:lpstr>PowerPoint 演示文稿</vt:lpstr>
      <vt:lpstr>PowerPoint 演示文稿</vt:lpstr>
      <vt:lpstr>二、夯基垒台，立柱架梁，推进“一带一路”建设取得重要进展和明显成效</vt:lpstr>
      <vt:lpstr>PowerPoint 演示文稿</vt:lpstr>
      <vt:lpstr>PowerPoint 演示文稿</vt:lpstr>
      <vt:lpstr>PowerPoint 演示文稿</vt:lpstr>
      <vt:lpstr>PowerPoint 演示文稿</vt:lpstr>
      <vt:lpstr>PowerPoint 演示文稿</vt:lpstr>
      <vt:lpstr>三、放眼全局，把握大局，科学研判准确把握新形势下推进“一带一路”建设面临的机遇与挑战</vt:lpstr>
      <vt:lpstr>PowerPoint 演示文稿</vt:lpstr>
      <vt:lpstr>PowerPoint 演示文稿</vt:lpstr>
      <vt:lpstr>PowerPoint 演示文稿</vt:lpstr>
      <vt:lpstr> 四、不忘初心，坚定前进，推进“一带一路”建设高质量发展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zhai</dc:creator>
  <cp:lastModifiedBy>zhai</cp:lastModifiedBy>
  <cp:revision>1153</cp:revision>
  <cp:lastPrinted>2019-07-01T06:50:54Z</cp:lastPrinted>
  <dcterms:created xsi:type="dcterms:W3CDTF">2016-05-11T13:49:14Z</dcterms:created>
  <dcterms:modified xsi:type="dcterms:W3CDTF">2019-09-03T11:29:22Z</dcterms:modified>
</cp:coreProperties>
</file>