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5.jpg" ContentType="image/jpeg"/>
  <Override PartName="/ppt/media/image6.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7.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8.jpg" ContentType="image/jpe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ppt/media/image21.jpg" ContentType="image/jpe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22.jpg" ContentType="image/jpeg"/>
  <Override PartName="/ppt/media/image24.jpg" ContentType="image/jpeg"/>
  <Override PartName="/ppt/media/image25.jpg" ContentType="image/jpeg"/>
  <Override PartName="/ppt/media/image26.jpg" ContentType="image/jpeg"/>
  <Override PartName="/ppt/media/image27.jpg" ContentType="image/jpeg"/>
  <Override PartName="/ppt/media/image28.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35" r:id="rId1"/>
    <p:sldMasterId id="2147483947" r:id="rId2"/>
    <p:sldMasterId id="2147483959" r:id="rId3"/>
  </p:sldMasterIdLst>
  <p:notesMasterIdLst>
    <p:notesMasterId r:id="rId41"/>
  </p:notesMasterIdLst>
  <p:sldIdLst>
    <p:sldId id="257" r:id="rId4"/>
    <p:sldId id="258" r:id="rId5"/>
    <p:sldId id="259" r:id="rId6"/>
    <p:sldId id="425" r:id="rId7"/>
    <p:sldId id="441" r:id="rId8"/>
    <p:sldId id="442" r:id="rId9"/>
    <p:sldId id="443" r:id="rId10"/>
    <p:sldId id="355" r:id="rId11"/>
    <p:sldId id="431" r:id="rId12"/>
    <p:sldId id="444" r:id="rId13"/>
    <p:sldId id="445" r:id="rId14"/>
    <p:sldId id="446" r:id="rId15"/>
    <p:sldId id="447" r:id="rId16"/>
    <p:sldId id="448" r:id="rId17"/>
    <p:sldId id="449" r:id="rId18"/>
    <p:sldId id="450" r:id="rId19"/>
    <p:sldId id="451" r:id="rId20"/>
    <p:sldId id="361" r:id="rId21"/>
    <p:sldId id="437" r:id="rId22"/>
    <p:sldId id="452" r:id="rId23"/>
    <p:sldId id="453" r:id="rId24"/>
    <p:sldId id="459" r:id="rId25"/>
    <p:sldId id="454" r:id="rId26"/>
    <p:sldId id="456" r:id="rId27"/>
    <p:sldId id="457" r:id="rId28"/>
    <p:sldId id="458" r:id="rId29"/>
    <p:sldId id="410" r:id="rId30"/>
    <p:sldId id="440" r:id="rId31"/>
    <p:sldId id="312" r:id="rId32"/>
    <p:sldId id="313" r:id="rId33"/>
    <p:sldId id="314" r:id="rId34"/>
    <p:sldId id="315" r:id="rId35"/>
    <p:sldId id="316" r:id="rId36"/>
    <p:sldId id="317" r:id="rId37"/>
    <p:sldId id="318" r:id="rId38"/>
    <p:sldId id="319" r:id="rId39"/>
    <p:sldId id="320" r:id="rId40"/>
  </p:sldIdLst>
  <p:sldSz cx="12192000" cy="6858000"/>
  <p:notesSz cx="6797675" cy="9928225"/>
  <p:kinsoku lang="zh-CN" invalStChars="!%),.:;?]}¨·ˇˉ་―‖’”…‰∶、。〃々〉》」』】〕〗！＂＇％），．：；？］｀｜｝～￠" invalEndChars="([{·‘“〈《「『【〔〖（．［｛￡￥"/>
  <p:defaultTextStyle>
    <a:defPPr>
      <a:defRPr lang="zh-CN"/>
    </a:defPPr>
    <a:lvl1pPr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1pPr>
    <a:lvl2pPr marL="607949" indent="-1507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2pPr>
    <a:lvl3pPr marL="1217549" indent="-3031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3pPr>
    <a:lvl4pPr marL="1827149" indent="-4555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4pPr>
    <a:lvl5pPr marL="2436749" indent="-6079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5pPr>
    <a:lvl6pPr marL="22860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6pPr>
    <a:lvl7pPr marL="27432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7pPr>
    <a:lvl8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8pPr>
    <a:lvl9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9396" autoAdjust="0"/>
  </p:normalViewPr>
  <p:slideViewPr>
    <p:cSldViewPr>
      <p:cViewPr varScale="1">
        <p:scale>
          <a:sx n="114" d="100"/>
          <a:sy n="114" d="100"/>
        </p:scale>
        <p:origin x="48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8.jp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1FEBB-14D3-4F80-A546-0B7BEC11DD22}" type="doc">
      <dgm:prSet loTypeId="urn:microsoft.com/office/officeart/2005/8/layout/equation1" loCatId="process" qsTypeId="urn:microsoft.com/office/officeart/2005/8/quickstyle/simple1" qsCatId="simple" csTypeId="urn:microsoft.com/office/officeart/2005/8/colors/accent2_2" csCatId="accent2" phldr="1"/>
      <dgm:spPr/>
    </dgm:pt>
    <dgm:pt modelId="{A3E6A3EB-31CF-441F-9F80-C6822638FD53}">
      <dgm:prSet phldrT="[文本]"/>
      <dgm:spPr/>
      <dgm:t>
        <a:bodyPr/>
        <a:lstStyle/>
        <a:p>
          <a:r>
            <a:rPr lang="zh-CN" dirty="0"/>
            <a:t>经济</a:t>
          </a:r>
          <a:endParaRPr lang="zh-CN" altLang="en-US" dirty="0"/>
        </a:p>
      </dgm:t>
    </dgm:pt>
    <dgm:pt modelId="{832C7569-CD43-4C76-9FF0-6D1E850A51A7}" type="parTrans" cxnId="{51C7CA4E-93C4-4161-967C-B0BA7F2772E7}">
      <dgm:prSet/>
      <dgm:spPr/>
      <dgm:t>
        <a:bodyPr/>
        <a:lstStyle/>
        <a:p>
          <a:endParaRPr lang="zh-CN" altLang="en-US"/>
        </a:p>
      </dgm:t>
    </dgm:pt>
    <dgm:pt modelId="{130A092A-5A8D-48CD-9447-8862029EEB29}" type="sibTrans" cxnId="{51C7CA4E-93C4-4161-967C-B0BA7F2772E7}">
      <dgm:prSet/>
      <dgm:spPr/>
      <dgm:t>
        <a:bodyPr/>
        <a:lstStyle/>
        <a:p>
          <a:endParaRPr lang="zh-CN" altLang="en-US"/>
        </a:p>
      </dgm:t>
    </dgm:pt>
    <dgm:pt modelId="{CC99554B-D446-4BFC-A0BA-467C99D1AED7}">
      <dgm:prSet phldrT="[文本]"/>
      <dgm:spPr/>
      <dgm:t>
        <a:bodyPr/>
        <a:lstStyle/>
        <a:p>
          <a:r>
            <a:rPr lang="zh-CN" dirty="0"/>
            <a:t>政治</a:t>
          </a:r>
          <a:endParaRPr lang="zh-CN" altLang="en-US" dirty="0"/>
        </a:p>
      </dgm:t>
    </dgm:pt>
    <dgm:pt modelId="{3EFE6A64-FEF9-41CE-89A7-A82F95A72EE8}" type="parTrans" cxnId="{413ED936-F2AE-4C3A-ABB1-337BC1331FE5}">
      <dgm:prSet/>
      <dgm:spPr/>
      <dgm:t>
        <a:bodyPr/>
        <a:lstStyle/>
        <a:p>
          <a:endParaRPr lang="zh-CN" altLang="en-US"/>
        </a:p>
      </dgm:t>
    </dgm:pt>
    <dgm:pt modelId="{4FAB6B57-0DF0-4E47-B1A9-0D4FD3739C62}" type="sibTrans" cxnId="{413ED936-F2AE-4C3A-ABB1-337BC1331FE5}">
      <dgm:prSet/>
      <dgm:spPr/>
      <dgm:t>
        <a:bodyPr/>
        <a:lstStyle/>
        <a:p>
          <a:endParaRPr lang="zh-CN" altLang="en-US"/>
        </a:p>
      </dgm:t>
    </dgm:pt>
    <dgm:pt modelId="{34263527-8752-4515-BB86-4037AC317BF1}">
      <dgm:prSet phldrT="[文本]"/>
      <dgm:spPr/>
      <dgm:t>
        <a:bodyPr/>
        <a:lstStyle/>
        <a:p>
          <a:r>
            <a:rPr lang="zh-CN" dirty="0"/>
            <a:t>五位一体</a:t>
          </a:r>
          <a:endParaRPr lang="zh-CN" altLang="en-US" dirty="0"/>
        </a:p>
      </dgm:t>
    </dgm:pt>
    <dgm:pt modelId="{12092347-00F7-40E3-93DB-ABCFD81936FA}" type="parTrans" cxnId="{DCA3E5F0-6336-4EB7-ACA3-4FD12DDF594E}">
      <dgm:prSet/>
      <dgm:spPr/>
      <dgm:t>
        <a:bodyPr/>
        <a:lstStyle/>
        <a:p>
          <a:endParaRPr lang="zh-CN" altLang="en-US"/>
        </a:p>
      </dgm:t>
    </dgm:pt>
    <dgm:pt modelId="{A9EA009B-4D85-43DB-BC09-DC8F6279C561}" type="sibTrans" cxnId="{DCA3E5F0-6336-4EB7-ACA3-4FD12DDF594E}">
      <dgm:prSet/>
      <dgm:spPr/>
      <dgm:t>
        <a:bodyPr/>
        <a:lstStyle/>
        <a:p>
          <a:endParaRPr lang="zh-CN" altLang="en-US"/>
        </a:p>
      </dgm:t>
    </dgm:pt>
    <dgm:pt modelId="{F24F6435-BB2A-4530-8624-7FC9BAEA836B}">
      <dgm:prSet/>
      <dgm:spPr/>
      <dgm:t>
        <a:bodyPr/>
        <a:lstStyle/>
        <a:p>
          <a:r>
            <a:rPr lang="zh-CN" dirty="0"/>
            <a:t>文化</a:t>
          </a:r>
          <a:endParaRPr lang="zh-CN" altLang="en-US" dirty="0"/>
        </a:p>
      </dgm:t>
    </dgm:pt>
    <dgm:pt modelId="{5A94E987-025C-42AB-AB8C-8A94B7644E8D}" type="parTrans" cxnId="{2163482F-BDD7-495C-9B6C-A823F45AB8E8}">
      <dgm:prSet/>
      <dgm:spPr/>
      <dgm:t>
        <a:bodyPr/>
        <a:lstStyle/>
        <a:p>
          <a:endParaRPr lang="zh-CN" altLang="en-US"/>
        </a:p>
      </dgm:t>
    </dgm:pt>
    <dgm:pt modelId="{85645CCF-E3BB-4B35-B746-FC581FF00F64}" type="sibTrans" cxnId="{2163482F-BDD7-495C-9B6C-A823F45AB8E8}">
      <dgm:prSet/>
      <dgm:spPr/>
      <dgm:t>
        <a:bodyPr/>
        <a:lstStyle/>
        <a:p>
          <a:endParaRPr lang="zh-CN" altLang="en-US"/>
        </a:p>
      </dgm:t>
    </dgm:pt>
    <dgm:pt modelId="{0797B095-CD6D-46F0-A1E8-AA7663FAD391}">
      <dgm:prSet/>
      <dgm:spPr/>
      <dgm:t>
        <a:bodyPr/>
        <a:lstStyle/>
        <a:p>
          <a:r>
            <a:rPr lang="zh-CN" dirty="0"/>
            <a:t>社会</a:t>
          </a:r>
          <a:endParaRPr lang="zh-CN" altLang="en-US" dirty="0"/>
        </a:p>
      </dgm:t>
    </dgm:pt>
    <dgm:pt modelId="{C3A4D2C8-C58F-460F-B16A-5D63D817432B}" type="parTrans" cxnId="{6546DCF4-127F-4BCF-B1C1-D0E097A3C2EA}">
      <dgm:prSet/>
      <dgm:spPr/>
      <dgm:t>
        <a:bodyPr/>
        <a:lstStyle/>
        <a:p>
          <a:endParaRPr lang="zh-CN" altLang="en-US"/>
        </a:p>
      </dgm:t>
    </dgm:pt>
    <dgm:pt modelId="{9D5A354A-F005-4311-B4EB-B32AAA0A002E}" type="sibTrans" cxnId="{6546DCF4-127F-4BCF-B1C1-D0E097A3C2EA}">
      <dgm:prSet/>
      <dgm:spPr/>
      <dgm:t>
        <a:bodyPr/>
        <a:lstStyle/>
        <a:p>
          <a:endParaRPr lang="zh-CN" altLang="en-US"/>
        </a:p>
      </dgm:t>
    </dgm:pt>
    <dgm:pt modelId="{FB34202F-94E0-48D9-9F7F-1A08720E1D93}">
      <dgm:prSet/>
      <dgm:spPr/>
      <dgm:t>
        <a:bodyPr/>
        <a:lstStyle/>
        <a:p>
          <a:r>
            <a:rPr lang="zh-CN" dirty="0"/>
            <a:t>生态文明</a:t>
          </a:r>
          <a:endParaRPr lang="zh-CN" altLang="en-US" dirty="0"/>
        </a:p>
      </dgm:t>
    </dgm:pt>
    <dgm:pt modelId="{F8FDBD31-63A7-4262-B1AE-68B54C7EA835}" type="parTrans" cxnId="{D16C2843-0A88-4169-8E47-6BA906CFEBFE}">
      <dgm:prSet/>
      <dgm:spPr/>
      <dgm:t>
        <a:bodyPr/>
        <a:lstStyle/>
        <a:p>
          <a:endParaRPr lang="zh-CN" altLang="en-US"/>
        </a:p>
      </dgm:t>
    </dgm:pt>
    <dgm:pt modelId="{933BCF2D-5363-4565-9EA5-C8125255919C}" type="sibTrans" cxnId="{D16C2843-0A88-4169-8E47-6BA906CFEBFE}">
      <dgm:prSet/>
      <dgm:spPr/>
      <dgm:t>
        <a:bodyPr/>
        <a:lstStyle/>
        <a:p>
          <a:endParaRPr lang="zh-CN" altLang="en-US"/>
        </a:p>
      </dgm:t>
    </dgm:pt>
    <dgm:pt modelId="{F8C9881C-8E5E-4AD1-873A-1C6AED4B480C}" type="pres">
      <dgm:prSet presAssocID="{40D1FEBB-14D3-4F80-A546-0B7BEC11DD22}" presName="linearFlow" presStyleCnt="0">
        <dgm:presLayoutVars>
          <dgm:dir/>
          <dgm:resizeHandles val="exact"/>
        </dgm:presLayoutVars>
      </dgm:prSet>
      <dgm:spPr/>
    </dgm:pt>
    <dgm:pt modelId="{1215E987-FC76-41CB-9E8F-B1E287F75C5E}" type="pres">
      <dgm:prSet presAssocID="{A3E6A3EB-31CF-441F-9F80-C6822638FD53}" presName="node" presStyleLbl="node1" presStyleIdx="0" presStyleCnt="6" custScaleX="191167" custScaleY="125758">
        <dgm:presLayoutVars>
          <dgm:bulletEnabled val="1"/>
        </dgm:presLayoutVars>
      </dgm:prSet>
      <dgm:spPr/>
    </dgm:pt>
    <dgm:pt modelId="{59B1F6EE-0ABC-4DAA-9F49-829048427E1E}" type="pres">
      <dgm:prSet presAssocID="{130A092A-5A8D-48CD-9447-8862029EEB29}" presName="spacerL" presStyleCnt="0"/>
      <dgm:spPr/>
    </dgm:pt>
    <dgm:pt modelId="{E1BC1FF5-8295-4B30-A15F-FD6F954B865F}" type="pres">
      <dgm:prSet presAssocID="{130A092A-5A8D-48CD-9447-8862029EEB29}" presName="sibTrans" presStyleLbl="sibTrans2D1" presStyleIdx="0" presStyleCnt="5"/>
      <dgm:spPr/>
    </dgm:pt>
    <dgm:pt modelId="{55A0D4F9-21F2-4138-AF8B-AC9A38E9E5B2}" type="pres">
      <dgm:prSet presAssocID="{130A092A-5A8D-48CD-9447-8862029EEB29}" presName="spacerR" presStyleCnt="0"/>
      <dgm:spPr/>
    </dgm:pt>
    <dgm:pt modelId="{8A31F5E4-125A-4A47-AA25-1DAFB6F6F36F}" type="pres">
      <dgm:prSet presAssocID="{CC99554B-D446-4BFC-A0BA-467C99D1AED7}" presName="node" presStyleLbl="node1" presStyleIdx="1" presStyleCnt="6" custScaleX="199002" custScaleY="121785">
        <dgm:presLayoutVars>
          <dgm:bulletEnabled val="1"/>
        </dgm:presLayoutVars>
      </dgm:prSet>
      <dgm:spPr/>
    </dgm:pt>
    <dgm:pt modelId="{208D43B8-11AE-46D1-9079-C6189E40D2DF}" type="pres">
      <dgm:prSet presAssocID="{4FAB6B57-0DF0-4E47-B1A9-0D4FD3739C62}" presName="spacerL" presStyleCnt="0"/>
      <dgm:spPr/>
    </dgm:pt>
    <dgm:pt modelId="{26582C81-2528-49BC-B88D-23F7B04B5953}" type="pres">
      <dgm:prSet presAssocID="{4FAB6B57-0DF0-4E47-B1A9-0D4FD3739C62}" presName="sibTrans" presStyleLbl="sibTrans2D1" presStyleIdx="1" presStyleCnt="5"/>
      <dgm:spPr/>
    </dgm:pt>
    <dgm:pt modelId="{07BA0B0E-B06B-4A53-98DC-F2771F73D936}" type="pres">
      <dgm:prSet presAssocID="{4FAB6B57-0DF0-4E47-B1A9-0D4FD3739C62}" presName="spacerR" presStyleCnt="0"/>
      <dgm:spPr/>
    </dgm:pt>
    <dgm:pt modelId="{E8AA8BE3-3C67-4F42-B717-F00182BA7474}" type="pres">
      <dgm:prSet presAssocID="{F24F6435-BB2A-4530-8624-7FC9BAEA836B}" presName="node" presStyleLbl="node1" presStyleIdx="2" presStyleCnt="6" custScaleX="192939" custScaleY="119082">
        <dgm:presLayoutVars>
          <dgm:bulletEnabled val="1"/>
        </dgm:presLayoutVars>
      </dgm:prSet>
      <dgm:spPr/>
    </dgm:pt>
    <dgm:pt modelId="{74EE76F3-90D4-4177-8C58-57696A19EB65}" type="pres">
      <dgm:prSet presAssocID="{85645CCF-E3BB-4B35-B746-FC581FF00F64}" presName="spacerL" presStyleCnt="0"/>
      <dgm:spPr/>
    </dgm:pt>
    <dgm:pt modelId="{B9248706-365C-4FD7-9AD1-B3CFE09ABC9B}" type="pres">
      <dgm:prSet presAssocID="{85645CCF-E3BB-4B35-B746-FC581FF00F64}" presName="sibTrans" presStyleLbl="sibTrans2D1" presStyleIdx="2" presStyleCnt="5"/>
      <dgm:spPr/>
    </dgm:pt>
    <dgm:pt modelId="{9D54A930-B45B-4B40-B0B9-E3E0FCB83A74}" type="pres">
      <dgm:prSet presAssocID="{85645CCF-E3BB-4B35-B746-FC581FF00F64}" presName="spacerR" presStyleCnt="0"/>
      <dgm:spPr/>
    </dgm:pt>
    <dgm:pt modelId="{D1D0EB59-D361-4CC1-A68E-48472261C0F6}" type="pres">
      <dgm:prSet presAssocID="{0797B095-CD6D-46F0-A1E8-AA7663FAD391}" presName="node" presStyleLbl="node1" presStyleIdx="3" presStyleCnt="6" custScaleX="195868" custScaleY="121147">
        <dgm:presLayoutVars>
          <dgm:bulletEnabled val="1"/>
        </dgm:presLayoutVars>
      </dgm:prSet>
      <dgm:spPr/>
    </dgm:pt>
    <dgm:pt modelId="{04EA89AE-E221-4D37-9874-C7EFABC9A06A}" type="pres">
      <dgm:prSet presAssocID="{9D5A354A-F005-4311-B4EB-B32AAA0A002E}" presName="spacerL" presStyleCnt="0"/>
      <dgm:spPr/>
    </dgm:pt>
    <dgm:pt modelId="{99F62132-53FC-40B7-B7CA-8E17F085F879}" type="pres">
      <dgm:prSet presAssocID="{9D5A354A-F005-4311-B4EB-B32AAA0A002E}" presName="sibTrans" presStyleLbl="sibTrans2D1" presStyleIdx="3" presStyleCnt="5"/>
      <dgm:spPr/>
    </dgm:pt>
    <dgm:pt modelId="{5ABF82AC-9905-429B-B1FD-449841172A0B}" type="pres">
      <dgm:prSet presAssocID="{9D5A354A-F005-4311-B4EB-B32AAA0A002E}" presName="spacerR" presStyleCnt="0"/>
      <dgm:spPr/>
    </dgm:pt>
    <dgm:pt modelId="{F1F90AA0-A33A-4789-969A-BB91F4B35C30}" type="pres">
      <dgm:prSet presAssocID="{FB34202F-94E0-48D9-9F7F-1A08720E1D93}" presName="node" presStyleLbl="node1" presStyleIdx="4" presStyleCnt="6" custScaleX="208421" custScaleY="120914">
        <dgm:presLayoutVars>
          <dgm:bulletEnabled val="1"/>
        </dgm:presLayoutVars>
      </dgm:prSet>
      <dgm:spPr/>
    </dgm:pt>
    <dgm:pt modelId="{0D87A476-3D78-49FB-9584-5FC20326E5E9}" type="pres">
      <dgm:prSet presAssocID="{933BCF2D-5363-4565-9EA5-C8125255919C}" presName="spacerL" presStyleCnt="0"/>
      <dgm:spPr/>
    </dgm:pt>
    <dgm:pt modelId="{79D4536B-6451-48A0-B6B4-D7AB390C511B}" type="pres">
      <dgm:prSet presAssocID="{933BCF2D-5363-4565-9EA5-C8125255919C}" presName="sibTrans" presStyleLbl="sibTrans2D1" presStyleIdx="4" presStyleCnt="5"/>
      <dgm:spPr/>
    </dgm:pt>
    <dgm:pt modelId="{3E3E3E0A-CC2C-4E2F-953E-5805EDB285CB}" type="pres">
      <dgm:prSet presAssocID="{933BCF2D-5363-4565-9EA5-C8125255919C}" presName="spacerR" presStyleCnt="0"/>
      <dgm:spPr/>
    </dgm:pt>
    <dgm:pt modelId="{C28D0513-6D8E-4F3F-A149-74090D1E96DA}" type="pres">
      <dgm:prSet presAssocID="{34263527-8752-4515-BB86-4037AC317BF1}" presName="node" presStyleLbl="node1" presStyleIdx="5" presStyleCnt="6" custScaleX="220248" custScaleY="151726">
        <dgm:presLayoutVars>
          <dgm:bulletEnabled val="1"/>
        </dgm:presLayoutVars>
      </dgm:prSet>
      <dgm:spPr/>
    </dgm:pt>
  </dgm:ptLst>
  <dgm:cxnLst>
    <dgm:cxn modelId="{2163482F-BDD7-495C-9B6C-A823F45AB8E8}" srcId="{40D1FEBB-14D3-4F80-A546-0B7BEC11DD22}" destId="{F24F6435-BB2A-4530-8624-7FC9BAEA836B}" srcOrd="2" destOrd="0" parTransId="{5A94E987-025C-42AB-AB8C-8A94B7644E8D}" sibTransId="{85645CCF-E3BB-4B35-B746-FC581FF00F64}"/>
    <dgm:cxn modelId="{838B0434-B707-4E3D-8F4F-1920C1DB8BDB}" type="presOf" srcId="{4FAB6B57-0DF0-4E47-B1A9-0D4FD3739C62}" destId="{26582C81-2528-49BC-B88D-23F7B04B5953}" srcOrd="0" destOrd="0" presId="urn:microsoft.com/office/officeart/2005/8/layout/equation1"/>
    <dgm:cxn modelId="{413ED936-F2AE-4C3A-ABB1-337BC1331FE5}" srcId="{40D1FEBB-14D3-4F80-A546-0B7BEC11DD22}" destId="{CC99554B-D446-4BFC-A0BA-467C99D1AED7}" srcOrd="1" destOrd="0" parTransId="{3EFE6A64-FEF9-41CE-89A7-A82F95A72EE8}" sibTransId="{4FAB6B57-0DF0-4E47-B1A9-0D4FD3739C62}"/>
    <dgm:cxn modelId="{FB314142-54D1-499C-8A6F-7998027698AA}" type="presOf" srcId="{FB34202F-94E0-48D9-9F7F-1A08720E1D93}" destId="{F1F90AA0-A33A-4789-969A-BB91F4B35C30}" srcOrd="0" destOrd="0" presId="urn:microsoft.com/office/officeart/2005/8/layout/equation1"/>
    <dgm:cxn modelId="{D16C2843-0A88-4169-8E47-6BA906CFEBFE}" srcId="{40D1FEBB-14D3-4F80-A546-0B7BEC11DD22}" destId="{FB34202F-94E0-48D9-9F7F-1A08720E1D93}" srcOrd="4" destOrd="0" parTransId="{F8FDBD31-63A7-4262-B1AE-68B54C7EA835}" sibTransId="{933BCF2D-5363-4565-9EA5-C8125255919C}"/>
    <dgm:cxn modelId="{276ECE6D-63F9-42B0-BFC6-03977E36EF7D}" type="presOf" srcId="{34263527-8752-4515-BB86-4037AC317BF1}" destId="{C28D0513-6D8E-4F3F-A149-74090D1E96DA}" srcOrd="0" destOrd="0" presId="urn:microsoft.com/office/officeart/2005/8/layout/equation1"/>
    <dgm:cxn modelId="{51C7CA4E-93C4-4161-967C-B0BA7F2772E7}" srcId="{40D1FEBB-14D3-4F80-A546-0B7BEC11DD22}" destId="{A3E6A3EB-31CF-441F-9F80-C6822638FD53}" srcOrd="0" destOrd="0" parTransId="{832C7569-CD43-4C76-9FF0-6D1E850A51A7}" sibTransId="{130A092A-5A8D-48CD-9447-8862029EEB29}"/>
    <dgm:cxn modelId="{8C456C57-0EB6-43D3-9E43-7048B7FB58E0}" type="presOf" srcId="{A3E6A3EB-31CF-441F-9F80-C6822638FD53}" destId="{1215E987-FC76-41CB-9E8F-B1E287F75C5E}" srcOrd="0" destOrd="0" presId="urn:microsoft.com/office/officeart/2005/8/layout/equation1"/>
    <dgm:cxn modelId="{608FC287-ECD3-4A31-A482-BD4726CB3CFA}" type="presOf" srcId="{933BCF2D-5363-4565-9EA5-C8125255919C}" destId="{79D4536B-6451-48A0-B6B4-D7AB390C511B}" srcOrd="0" destOrd="0" presId="urn:microsoft.com/office/officeart/2005/8/layout/equation1"/>
    <dgm:cxn modelId="{34824195-1977-4B15-BFF4-6CF1D7D9E078}" type="presOf" srcId="{F24F6435-BB2A-4530-8624-7FC9BAEA836B}" destId="{E8AA8BE3-3C67-4F42-B717-F00182BA7474}" srcOrd="0" destOrd="0" presId="urn:microsoft.com/office/officeart/2005/8/layout/equation1"/>
    <dgm:cxn modelId="{3F6692AA-CC6B-47B2-AEFD-A28778843ADD}" type="presOf" srcId="{85645CCF-E3BB-4B35-B746-FC581FF00F64}" destId="{B9248706-365C-4FD7-9AD1-B3CFE09ABC9B}" srcOrd="0" destOrd="0" presId="urn:microsoft.com/office/officeart/2005/8/layout/equation1"/>
    <dgm:cxn modelId="{5A83B5B3-6687-4843-9952-DCF2F4520653}" type="presOf" srcId="{40D1FEBB-14D3-4F80-A546-0B7BEC11DD22}" destId="{F8C9881C-8E5E-4AD1-873A-1C6AED4B480C}" srcOrd="0" destOrd="0" presId="urn:microsoft.com/office/officeart/2005/8/layout/equation1"/>
    <dgm:cxn modelId="{7B3498C7-3571-4836-8C97-2AB3E8373484}" type="presOf" srcId="{9D5A354A-F005-4311-B4EB-B32AAA0A002E}" destId="{99F62132-53FC-40B7-B7CA-8E17F085F879}" srcOrd="0" destOrd="0" presId="urn:microsoft.com/office/officeart/2005/8/layout/equation1"/>
    <dgm:cxn modelId="{F612B9CF-4E7B-492B-A7D7-ED28F214C547}" type="presOf" srcId="{0797B095-CD6D-46F0-A1E8-AA7663FAD391}" destId="{D1D0EB59-D361-4CC1-A68E-48472261C0F6}" srcOrd="0" destOrd="0" presId="urn:microsoft.com/office/officeart/2005/8/layout/equation1"/>
    <dgm:cxn modelId="{C3425BDD-5916-40AC-99E6-EA7F28F0D17C}" type="presOf" srcId="{CC99554B-D446-4BFC-A0BA-467C99D1AED7}" destId="{8A31F5E4-125A-4A47-AA25-1DAFB6F6F36F}" srcOrd="0" destOrd="0" presId="urn:microsoft.com/office/officeart/2005/8/layout/equation1"/>
    <dgm:cxn modelId="{DCA3E5F0-6336-4EB7-ACA3-4FD12DDF594E}" srcId="{40D1FEBB-14D3-4F80-A546-0B7BEC11DD22}" destId="{34263527-8752-4515-BB86-4037AC317BF1}" srcOrd="5" destOrd="0" parTransId="{12092347-00F7-40E3-93DB-ABCFD81936FA}" sibTransId="{A9EA009B-4D85-43DB-BC09-DC8F6279C561}"/>
    <dgm:cxn modelId="{577372F2-A544-477D-A059-612AD4E96763}" type="presOf" srcId="{130A092A-5A8D-48CD-9447-8862029EEB29}" destId="{E1BC1FF5-8295-4B30-A15F-FD6F954B865F}" srcOrd="0" destOrd="0" presId="urn:microsoft.com/office/officeart/2005/8/layout/equation1"/>
    <dgm:cxn modelId="{6546DCF4-127F-4BCF-B1C1-D0E097A3C2EA}" srcId="{40D1FEBB-14D3-4F80-A546-0B7BEC11DD22}" destId="{0797B095-CD6D-46F0-A1E8-AA7663FAD391}" srcOrd="3" destOrd="0" parTransId="{C3A4D2C8-C58F-460F-B16A-5D63D817432B}" sibTransId="{9D5A354A-F005-4311-B4EB-B32AAA0A002E}"/>
    <dgm:cxn modelId="{E0223077-8F79-4E35-A88F-0FB5C3887DD7}" type="presParOf" srcId="{F8C9881C-8E5E-4AD1-873A-1C6AED4B480C}" destId="{1215E987-FC76-41CB-9E8F-B1E287F75C5E}" srcOrd="0" destOrd="0" presId="urn:microsoft.com/office/officeart/2005/8/layout/equation1"/>
    <dgm:cxn modelId="{DCA999B5-AF0E-4133-BC3F-3BF93AC59647}" type="presParOf" srcId="{F8C9881C-8E5E-4AD1-873A-1C6AED4B480C}" destId="{59B1F6EE-0ABC-4DAA-9F49-829048427E1E}" srcOrd="1" destOrd="0" presId="urn:microsoft.com/office/officeart/2005/8/layout/equation1"/>
    <dgm:cxn modelId="{1A27C61C-5C48-4E07-96D9-F3FA21AFD5E3}" type="presParOf" srcId="{F8C9881C-8E5E-4AD1-873A-1C6AED4B480C}" destId="{E1BC1FF5-8295-4B30-A15F-FD6F954B865F}" srcOrd="2" destOrd="0" presId="urn:microsoft.com/office/officeart/2005/8/layout/equation1"/>
    <dgm:cxn modelId="{A5F83811-F077-4486-A4C2-2C68DFF95388}" type="presParOf" srcId="{F8C9881C-8E5E-4AD1-873A-1C6AED4B480C}" destId="{55A0D4F9-21F2-4138-AF8B-AC9A38E9E5B2}" srcOrd="3" destOrd="0" presId="urn:microsoft.com/office/officeart/2005/8/layout/equation1"/>
    <dgm:cxn modelId="{075A71F5-D4CC-48A1-B7E2-811BD1A4189E}" type="presParOf" srcId="{F8C9881C-8E5E-4AD1-873A-1C6AED4B480C}" destId="{8A31F5E4-125A-4A47-AA25-1DAFB6F6F36F}" srcOrd="4" destOrd="0" presId="urn:microsoft.com/office/officeart/2005/8/layout/equation1"/>
    <dgm:cxn modelId="{B938A99C-FA18-41C4-9A0A-E71BA6AD3802}" type="presParOf" srcId="{F8C9881C-8E5E-4AD1-873A-1C6AED4B480C}" destId="{208D43B8-11AE-46D1-9079-C6189E40D2DF}" srcOrd="5" destOrd="0" presId="urn:microsoft.com/office/officeart/2005/8/layout/equation1"/>
    <dgm:cxn modelId="{34DA99C2-F6B4-486A-BA09-4E8E6247F988}" type="presParOf" srcId="{F8C9881C-8E5E-4AD1-873A-1C6AED4B480C}" destId="{26582C81-2528-49BC-B88D-23F7B04B5953}" srcOrd="6" destOrd="0" presId="urn:microsoft.com/office/officeart/2005/8/layout/equation1"/>
    <dgm:cxn modelId="{BE46E761-9252-4A74-B01C-2AAF52F51775}" type="presParOf" srcId="{F8C9881C-8E5E-4AD1-873A-1C6AED4B480C}" destId="{07BA0B0E-B06B-4A53-98DC-F2771F73D936}" srcOrd="7" destOrd="0" presId="urn:microsoft.com/office/officeart/2005/8/layout/equation1"/>
    <dgm:cxn modelId="{95DE40D3-EFD0-4EF8-93D8-4D1D911252C3}" type="presParOf" srcId="{F8C9881C-8E5E-4AD1-873A-1C6AED4B480C}" destId="{E8AA8BE3-3C67-4F42-B717-F00182BA7474}" srcOrd="8" destOrd="0" presId="urn:microsoft.com/office/officeart/2005/8/layout/equation1"/>
    <dgm:cxn modelId="{77B5AD5E-9C1A-47AA-BF4D-42CB2CC47A19}" type="presParOf" srcId="{F8C9881C-8E5E-4AD1-873A-1C6AED4B480C}" destId="{74EE76F3-90D4-4177-8C58-57696A19EB65}" srcOrd="9" destOrd="0" presId="urn:microsoft.com/office/officeart/2005/8/layout/equation1"/>
    <dgm:cxn modelId="{67F9E6BC-79A3-4148-BE94-53754148A39F}" type="presParOf" srcId="{F8C9881C-8E5E-4AD1-873A-1C6AED4B480C}" destId="{B9248706-365C-4FD7-9AD1-B3CFE09ABC9B}" srcOrd="10" destOrd="0" presId="urn:microsoft.com/office/officeart/2005/8/layout/equation1"/>
    <dgm:cxn modelId="{94E0E536-B457-44B5-8754-64115E170E00}" type="presParOf" srcId="{F8C9881C-8E5E-4AD1-873A-1C6AED4B480C}" destId="{9D54A930-B45B-4B40-B0B9-E3E0FCB83A74}" srcOrd="11" destOrd="0" presId="urn:microsoft.com/office/officeart/2005/8/layout/equation1"/>
    <dgm:cxn modelId="{105E95D0-3939-4F73-97B8-135EB4716E77}" type="presParOf" srcId="{F8C9881C-8E5E-4AD1-873A-1C6AED4B480C}" destId="{D1D0EB59-D361-4CC1-A68E-48472261C0F6}" srcOrd="12" destOrd="0" presId="urn:microsoft.com/office/officeart/2005/8/layout/equation1"/>
    <dgm:cxn modelId="{9F9B28E5-922F-48BB-BA05-73EC670C13D7}" type="presParOf" srcId="{F8C9881C-8E5E-4AD1-873A-1C6AED4B480C}" destId="{04EA89AE-E221-4D37-9874-C7EFABC9A06A}" srcOrd="13" destOrd="0" presId="urn:microsoft.com/office/officeart/2005/8/layout/equation1"/>
    <dgm:cxn modelId="{C7043E3D-9D54-4DEB-949F-9B59A7B5CAEE}" type="presParOf" srcId="{F8C9881C-8E5E-4AD1-873A-1C6AED4B480C}" destId="{99F62132-53FC-40B7-B7CA-8E17F085F879}" srcOrd="14" destOrd="0" presId="urn:microsoft.com/office/officeart/2005/8/layout/equation1"/>
    <dgm:cxn modelId="{FD56AB66-3DF7-416F-B90B-CA6DB0BA4E65}" type="presParOf" srcId="{F8C9881C-8E5E-4AD1-873A-1C6AED4B480C}" destId="{5ABF82AC-9905-429B-B1FD-449841172A0B}" srcOrd="15" destOrd="0" presId="urn:microsoft.com/office/officeart/2005/8/layout/equation1"/>
    <dgm:cxn modelId="{986E3A55-6639-45B2-B415-AEEB9D320A4F}" type="presParOf" srcId="{F8C9881C-8E5E-4AD1-873A-1C6AED4B480C}" destId="{F1F90AA0-A33A-4789-969A-BB91F4B35C30}" srcOrd="16" destOrd="0" presId="urn:microsoft.com/office/officeart/2005/8/layout/equation1"/>
    <dgm:cxn modelId="{020235E0-8B82-428A-8E0A-59C379039D1A}" type="presParOf" srcId="{F8C9881C-8E5E-4AD1-873A-1C6AED4B480C}" destId="{0D87A476-3D78-49FB-9584-5FC20326E5E9}" srcOrd="17" destOrd="0" presId="urn:microsoft.com/office/officeart/2005/8/layout/equation1"/>
    <dgm:cxn modelId="{5057DFFE-38CF-45E4-85C7-5E48AFFAB0CA}" type="presParOf" srcId="{F8C9881C-8E5E-4AD1-873A-1C6AED4B480C}" destId="{79D4536B-6451-48A0-B6B4-D7AB390C511B}" srcOrd="18" destOrd="0" presId="urn:microsoft.com/office/officeart/2005/8/layout/equation1"/>
    <dgm:cxn modelId="{C5CC3746-F03D-4D97-BAE1-F1CD021A71CA}" type="presParOf" srcId="{F8C9881C-8E5E-4AD1-873A-1C6AED4B480C}" destId="{3E3E3E0A-CC2C-4E2F-953E-5805EDB285CB}" srcOrd="19" destOrd="0" presId="urn:microsoft.com/office/officeart/2005/8/layout/equation1"/>
    <dgm:cxn modelId="{DF385144-0098-499A-9715-CC5FC74E67CA}" type="presParOf" srcId="{F8C9881C-8E5E-4AD1-873A-1C6AED4B480C}" destId="{C28D0513-6D8E-4F3F-A149-74090D1E96DA}" srcOrd="2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DD357-9D3C-4C40-B5CB-E6FCDF097F17}"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zh-CN" altLang="en-US"/>
        </a:p>
      </dgm:t>
    </dgm:pt>
    <dgm:pt modelId="{B7BC32F2-C312-4ACB-9B8E-64A36083CDA2}">
      <dgm:prSet phldrT="[文本]"/>
      <dgm:spPr/>
      <dgm:t>
        <a:bodyPr/>
        <a:lstStyle/>
        <a:p>
          <a:r>
            <a:rPr lang="zh-CN" b="1" dirty="0"/>
            <a:t>东部地区、中西部城市近郊区等有基础、有条件的地区</a:t>
          </a:r>
          <a:endParaRPr lang="zh-CN" altLang="en-US" dirty="0"/>
        </a:p>
      </dgm:t>
    </dgm:pt>
    <dgm:pt modelId="{B42F96F1-6DB0-4395-94E3-D4E13B1E8AD8}" type="parTrans" cxnId="{83453EA8-180C-4C89-8ABE-1AF0A682691F}">
      <dgm:prSet/>
      <dgm:spPr/>
      <dgm:t>
        <a:bodyPr/>
        <a:lstStyle/>
        <a:p>
          <a:endParaRPr lang="zh-CN" altLang="en-US"/>
        </a:p>
      </dgm:t>
    </dgm:pt>
    <dgm:pt modelId="{CEA77D3D-E14D-4B6D-BE91-88ACA9B0F574}" type="sibTrans" cxnId="{83453EA8-180C-4C89-8ABE-1AF0A682691F}">
      <dgm:prSet/>
      <dgm:spPr/>
      <dgm:t>
        <a:bodyPr/>
        <a:lstStyle/>
        <a:p>
          <a:endParaRPr lang="zh-CN" altLang="en-US"/>
        </a:p>
      </dgm:t>
    </dgm:pt>
    <dgm:pt modelId="{9881ED31-AC2E-4153-9914-DE007347B8D3}">
      <dgm:prSet phldrT="[文本]"/>
      <dgm:spPr/>
      <dgm:t>
        <a:bodyPr/>
        <a:lstStyle/>
        <a:p>
          <a:r>
            <a:rPr lang="zh-CN" dirty="0"/>
            <a:t>人居环境质量全面提升</a:t>
          </a:r>
          <a:endParaRPr lang="zh-CN" altLang="en-US" dirty="0"/>
        </a:p>
      </dgm:t>
    </dgm:pt>
    <dgm:pt modelId="{DA614A9F-1851-454B-B226-C2AA4805D4AB}" type="parTrans" cxnId="{1D76AD49-0B2E-436F-8291-08C6FDB20720}">
      <dgm:prSet/>
      <dgm:spPr/>
      <dgm:t>
        <a:bodyPr/>
        <a:lstStyle/>
        <a:p>
          <a:endParaRPr lang="zh-CN" altLang="en-US"/>
        </a:p>
      </dgm:t>
    </dgm:pt>
    <dgm:pt modelId="{957EC51A-5FAD-41E8-ACC1-6B8BCA73FEFC}" type="sibTrans" cxnId="{1D76AD49-0B2E-436F-8291-08C6FDB20720}">
      <dgm:prSet/>
      <dgm:spPr/>
      <dgm:t>
        <a:bodyPr/>
        <a:lstStyle/>
        <a:p>
          <a:endParaRPr lang="zh-CN" altLang="en-US"/>
        </a:p>
      </dgm:t>
    </dgm:pt>
    <dgm:pt modelId="{AB29F393-0BAC-4CEB-BE3C-6E6628C86D6B}">
      <dgm:prSet phldrT="[文本]"/>
      <dgm:spPr/>
      <dgm:t>
        <a:bodyPr/>
        <a:lstStyle/>
        <a:p>
          <a:r>
            <a:rPr lang="zh-CN" altLang="en-US" dirty="0"/>
            <a:t>基本实现农村生活垃圾处置体系全覆盖</a:t>
          </a:r>
        </a:p>
      </dgm:t>
    </dgm:pt>
    <dgm:pt modelId="{61EA8581-7B4A-4879-9A34-E79C9DCC57A9}" type="parTrans" cxnId="{B9689C47-EB09-4DBD-96AB-D104A3B5A1A6}">
      <dgm:prSet/>
      <dgm:spPr/>
      <dgm:t>
        <a:bodyPr/>
        <a:lstStyle/>
        <a:p>
          <a:endParaRPr lang="zh-CN" altLang="en-US"/>
        </a:p>
      </dgm:t>
    </dgm:pt>
    <dgm:pt modelId="{DB0F9033-8CF8-4B44-8425-A89F943A71B7}" type="sibTrans" cxnId="{B9689C47-EB09-4DBD-96AB-D104A3B5A1A6}">
      <dgm:prSet/>
      <dgm:spPr/>
      <dgm:t>
        <a:bodyPr/>
        <a:lstStyle/>
        <a:p>
          <a:endParaRPr lang="zh-CN" altLang="en-US"/>
        </a:p>
      </dgm:t>
    </dgm:pt>
    <dgm:pt modelId="{5A95A549-C6C1-4ABE-9FA1-1518B039BC37}">
      <dgm:prSet phldrT="[文本]"/>
      <dgm:spPr/>
      <dgm:t>
        <a:bodyPr/>
        <a:lstStyle/>
        <a:p>
          <a:r>
            <a:rPr lang="zh-CN" dirty="0"/>
            <a:t>管护长效机制初步建立</a:t>
          </a:r>
          <a:endParaRPr lang="zh-CN" altLang="en-US" dirty="0"/>
        </a:p>
      </dgm:t>
    </dgm:pt>
    <dgm:pt modelId="{1EE87B55-013C-431E-851A-3B593AB0231F}" type="parTrans" cxnId="{748A56C6-7D58-4DFA-BC29-69E6975CA819}">
      <dgm:prSet/>
      <dgm:spPr/>
      <dgm:t>
        <a:bodyPr/>
        <a:lstStyle/>
        <a:p>
          <a:endParaRPr lang="zh-CN" altLang="en-US"/>
        </a:p>
      </dgm:t>
    </dgm:pt>
    <dgm:pt modelId="{E13950E3-F11C-42B5-B533-5CCBD2585CB2}" type="sibTrans" cxnId="{748A56C6-7D58-4DFA-BC29-69E6975CA819}">
      <dgm:prSet/>
      <dgm:spPr/>
      <dgm:t>
        <a:bodyPr/>
        <a:lstStyle/>
        <a:p>
          <a:endParaRPr lang="zh-CN" altLang="en-US"/>
        </a:p>
      </dgm:t>
    </dgm:pt>
    <dgm:pt modelId="{9FB937C5-6133-4E9C-B858-54EB793F2033}">
      <dgm:prSet/>
      <dgm:spPr/>
      <dgm:t>
        <a:bodyPr/>
        <a:lstStyle/>
        <a:p>
          <a:r>
            <a:rPr lang="zh-CN" dirty="0"/>
            <a:t>村容村貌显著提升</a:t>
          </a:r>
          <a:endParaRPr lang="zh-CN" altLang="en-US" dirty="0"/>
        </a:p>
      </dgm:t>
    </dgm:pt>
    <dgm:pt modelId="{39090CFE-5599-4D9F-8F74-E37E5A66CBB3}" type="parTrans" cxnId="{A78E1B64-1C1C-4A54-BB20-54FF060D277B}">
      <dgm:prSet/>
      <dgm:spPr/>
      <dgm:t>
        <a:bodyPr/>
        <a:lstStyle/>
        <a:p>
          <a:endParaRPr lang="zh-CN" altLang="en-US"/>
        </a:p>
      </dgm:t>
    </dgm:pt>
    <dgm:pt modelId="{FDA3E972-752A-4543-8366-914578853A72}" type="sibTrans" cxnId="{A78E1B64-1C1C-4A54-BB20-54FF060D277B}">
      <dgm:prSet/>
      <dgm:spPr/>
      <dgm:t>
        <a:bodyPr/>
        <a:lstStyle/>
        <a:p>
          <a:endParaRPr lang="zh-CN" altLang="en-US"/>
        </a:p>
      </dgm:t>
    </dgm:pt>
    <dgm:pt modelId="{3D707CB6-4310-43BE-86FA-097D8E990E67}">
      <dgm:prSet/>
      <dgm:spPr/>
      <dgm:t>
        <a:bodyPr/>
        <a:lstStyle/>
        <a:p>
          <a:r>
            <a:rPr lang="zh-CN" dirty="0"/>
            <a:t>农村生活污水治理率明显提高</a:t>
          </a:r>
          <a:endParaRPr lang="zh-CN" altLang="en-US" dirty="0"/>
        </a:p>
      </dgm:t>
    </dgm:pt>
    <dgm:pt modelId="{9A90F7E4-9CE8-4CFA-B3E3-2FC8F457A0F3}" type="parTrans" cxnId="{B9362688-7BE6-477C-BFDB-04B205742F78}">
      <dgm:prSet/>
      <dgm:spPr/>
      <dgm:t>
        <a:bodyPr/>
        <a:lstStyle/>
        <a:p>
          <a:endParaRPr lang="zh-CN" altLang="en-US"/>
        </a:p>
      </dgm:t>
    </dgm:pt>
    <dgm:pt modelId="{03419F89-8A77-4D52-A9EA-2899A96E6427}" type="sibTrans" cxnId="{B9362688-7BE6-477C-BFDB-04B205742F78}">
      <dgm:prSet/>
      <dgm:spPr/>
      <dgm:t>
        <a:bodyPr/>
        <a:lstStyle/>
        <a:p>
          <a:endParaRPr lang="zh-CN" altLang="en-US"/>
        </a:p>
      </dgm:t>
    </dgm:pt>
    <dgm:pt modelId="{0BEA639E-6767-454F-A939-DCD9F11D2885}">
      <dgm:prSet/>
      <dgm:spPr/>
      <dgm:t>
        <a:bodyPr/>
        <a:lstStyle/>
        <a:p>
          <a:r>
            <a:rPr lang="zh-CN" altLang="en-US" dirty="0"/>
            <a:t>厕所粪污基本得到处理或资源化利用</a:t>
          </a:r>
        </a:p>
      </dgm:t>
    </dgm:pt>
    <dgm:pt modelId="{D410FE10-CC3F-48EA-8C23-F307F8EBF709}" type="parTrans" cxnId="{A48FD7DC-D1F3-42F3-B67C-3B0E13D47A39}">
      <dgm:prSet/>
      <dgm:spPr/>
      <dgm:t>
        <a:bodyPr/>
        <a:lstStyle/>
        <a:p>
          <a:endParaRPr lang="zh-CN" altLang="en-US"/>
        </a:p>
      </dgm:t>
    </dgm:pt>
    <dgm:pt modelId="{CAE93F98-4C75-43FE-9CEA-B64CEA42B65F}" type="sibTrans" cxnId="{A48FD7DC-D1F3-42F3-B67C-3B0E13D47A39}">
      <dgm:prSet/>
      <dgm:spPr/>
      <dgm:t>
        <a:bodyPr/>
        <a:lstStyle/>
        <a:p>
          <a:endParaRPr lang="zh-CN" altLang="en-US"/>
        </a:p>
      </dgm:t>
    </dgm:pt>
    <dgm:pt modelId="{F36762B4-4FE7-4B8E-8994-BD7571BFF844}">
      <dgm:prSet/>
      <dgm:spPr/>
      <dgm:t>
        <a:bodyPr/>
        <a:lstStyle/>
        <a:p>
          <a:r>
            <a:rPr lang="zh-CN" altLang="en-US" dirty="0"/>
            <a:t>基本完成农村户用厕所无害化改造</a:t>
          </a:r>
        </a:p>
      </dgm:t>
    </dgm:pt>
    <dgm:pt modelId="{A58B0E43-000E-41AF-A973-6DE2B344D18D}" type="parTrans" cxnId="{F9E45E1B-7168-4902-86E1-15DCDEF890AB}">
      <dgm:prSet/>
      <dgm:spPr/>
      <dgm:t>
        <a:bodyPr/>
        <a:lstStyle/>
        <a:p>
          <a:endParaRPr lang="zh-CN" altLang="en-US"/>
        </a:p>
      </dgm:t>
    </dgm:pt>
    <dgm:pt modelId="{D57F981F-CE12-4AFF-AAC5-976EF7D8E5ED}" type="sibTrans" cxnId="{F9E45E1B-7168-4902-86E1-15DCDEF890AB}">
      <dgm:prSet/>
      <dgm:spPr/>
      <dgm:t>
        <a:bodyPr/>
        <a:lstStyle/>
        <a:p>
          <a:endParaRPr lang="zh-CN" altLang="en-US"/>
        </a:p>
      </dgm:t>
    </dgm:pt>
    <dgm:pt modelId="{52698A73-8AB4-4BA3-90C8-D3B89FD1E42C}" type="pres">
      <dgm:prSet presAssocID="{280DD357-9D3C-4C40-B5CB-E6FCDF097F17}" presName="cycle" presStyleCnt="0">
        <dgm:presLayoutVars>
          <dgm:chMax val="1"/>
          <dgm:dir/>
          <dgm:animLvl val="ctr"/>
          <dgm:resizeHandles val="exact"/>
        </dgm:presLayoutVars>
      </dgm:prSet>
      <dgm:spPr/>
    </dgm:pt>
    <dgm:pt modelId="{5137D152-DBD5-4771-BBD6-22493CCEED35}" type="pres">
      <dgm:prSet presAssocID="{B7BC32F2-C312-4ACB-9B8E-64A36083CDA2}" presName="centerShape" presStyleLbl="node0" presStyleIdx="0" presStyleCnt="1"/>
      <dgm:spPr/>
    </dgm:pt>
    <dgm:pt modelId="{931D1789-62BF-4812-94F4-A2CC2E8A2616}" type="pres">
      <dgm:prSet presAssocID="{DA614A9F-1851-454B-B226-C2AA4805D4AB}" presName="parTrans" presStyleLbl="bgSibTrans2D1" presStyleIdx="0" presStyleCnt="7"/>
      <dgm:spPr/>
    </dgm:pt>
    <dgm:pt modelId="{98863B9B-0261-43D6-BB9E-237D89A7A885}" type="pres">
      <dgm:prSet presAssocID="{9881ED31-AC2E-4153-9914-DE007347B8D3}" presName="node" presStyleLbl="node1" presStyleIdx="0" presStyleCnt="7">
        <dgm:presLayoutVars>
          <dgm:bulletEnabled val="1"/>
        </dgm:presLayoutVars>
      </dgm:prSet>
      <dgm:spPr/>
    </dgm:pt>
    <dgm:pt modelId="{9996FBCC-D53A-4580-B122-6EF319AFC4EE}" type="pres">
      <dgm:prSet presAssocID="{61EA8581-7B4A-4879-9A34-E79C9DCC57A9}" presName="parTrans" presStyleLbl="bgSibTrans2D1" presStyleIdx="1" presStyleCnt="7"/>
      <dgm:spPr/>
    </dgm:pt>
    <dgm:pt modelId="{49A28FAF-7EE2-4120-B653-62AFC4324DE7}" type="pres">
      <dgm:prSet presAssocID="{AB29F393-0BAC-4CEB-BE3C-6E6628C86D6B}" presName="node" presStyleLbl="node1" presStyleIdx="1" presStyleCnt="7">
        <dgm:presLayoutVars>
          <dgm:bulletEnabled val="1"/>
        </dgm:presLayoutVars>
      </dgm:prSet>
      <dgm:spPr/>
    </dgm:pt>
    <dgm:pt modelId="{E9F9F477-DD78-49FC-8685-4D083E63168E}" type="pres">
      <dgm:prSet presAssocID="{A58B0E43-000E-41AF-A973-6DE2B344D18D}" presName="parTrans" presStyleLbl="bgSibTrans2D1" presStyleIdx="2" presStyleCnt="7"/>
      <dgm:spPr/>
    </dgm:pt>
    <dgm:pt modelId="{BD6D16B8-A7AD-4ECA-88E9-4DAE65AF3970}" type="pres">
      <dgm:prSet presAssocID="{F36762B4-4FE7-4B8E-8994-BD7571BFF844}" presName="node" presStyleLbl="node1" presStyleIdx="2" presStyleCnt="7">
        <dgm:presLayoutVars>
          <dgm:bulletEnabled val="1"/>
        </dgm:presLayoutVars>
      </dgm:prSet>
      <dgm:spPr/>
    </dgm:pt>
    <dgm:pt modelId="{623558A2-DC4A-4C3D-AC6E-9C4CF7A4BB90}" type="pres">
      <dgm:prSet presAssocID="{D410FE10-CC3F-48EA-8C23-F307F8EBF709}" presName="parTrans" presStyleLbl="bgSibTrans2D1" presStyleIdx="3" presStyleCnt="7"/>
      <dgm:spPr/>
    </dgm:pt>
    <dgm:pt modelId="{46D88605-1DDD-45B2-A1C0-70FA55FCE196}" type="pres">
      <dgm:prSet presAssocID="{0BEA639E-6767-454F-A939-DCD9F11D2885}" presName="node" presStyleLbl="node1" presStyleIdx="3" presStyleCnt="7">
        <dgm:presLayoutVars>
          <dgm:bulletEnabled val="1"/>
        </dgm:presLayoutVars>
      </dgm:prSet>
      <dgm:spPr/>
    </dgm:pt>
    <dgm:pt modelId="{358686C6-035C-443C-BD87-07FCD20C87AC}" type="pres">
      <dgm:prSet presAssocID="{9A90F7E4-9CE8-4CFA-B3E3-2FC8F457A0F3}" presName="parTrans" presStyleLbl="bgSibTrans2D1" presStyleIdx="4" presStyleCnt="7"/>
      <dgm:spPr/>
    </dgm:pt>
    <dgm:pt modelId="{E53F7048-36B2-40EC-AA09-5007135C8094}" type="pres">
      <dgm:prSet presAssocID="{3D707CB6-4310-43BE-86FA-097D8E990E67}" presName="node" presStyleLbl="node1" presStyleIdx="4" presStyleCnt="7">
        <dgm:presLayoutVars>
          <dgm:bulletEnabled val="1"/>
        </dgm:presLayoutVars>
      </dgm:prSet>
      <dgm:spPr/>
    </dgm:pt>
    <dgm:pt modelId="{FB97780E-304C-4C14-AF09-806A4AB115D4}" type="pres">
      <dgm:prSet presAssocID="{39090CFE-5599-4D9F-8F74-E37E5A66CBB3}" presName="parTrans" presStyleLbl="bgSibTrans2D1" presStyleIdx="5" presStyleCnt="7"/>
      <dgm:spPr/>
    </dgm:pt>
    <dgm:pt modelId="{FA05E155-2799-493E-9E5C-5B940B7CF488}" type="pres">
      <dgm:prSet presAssocID="{9FB937C5-6133-4E9C-B858-54EB793F2033}" presName="node" presStyleLbl="node1" presStyleIdx="5" presStyleCnt="7">
        <dgm:presLayoutVars>
          <dgm:bulletEnabled val="1"/>
        </dgm:presLayoutVars>
      </dgm:prSet>
      <dgm:spPr/>
    </dgm:pt>
    <dgm:pt modelId="{A2F1821C-F78C-42CC-9D5C-D405347ED2CE}" type="pres">
      <dgm:prSet presAssocID="{1EE87B55-013C-431E-851A-3B593AB0231F}" presName="parTrans" presStyleLbl="bgSibTrans2D1" presStyleIdx="6" presStyleCnt="7"/>
      <dgm:spPr/>
    </dgm:pt>
    <dgm:pt modelId="{C1B8D139-9CE7-499D-86E5-D4D41599B776}" type="pres">
      <dgm:prSet presAssocID="{5A95A549-C6C1-4ABE-9FA1-1518B039BC37}" presName="node" presStyleLbl="node1" presStyleIdx="6" presStyleCnt="7">
        <dgm:presLayoutVars>
          <dgm:bulletEnabled val="1"/>
        </dgm:presLayoutVars>
      </dgm:prSet>
      <dgm:spPr/>
    </dgm:pt>
  </dgm:ptLst>
  <dgm:cxnLst>
    <dgm:cxn modelId="{8C74FA06-E4B3-409D-A3FC-02583C996652}" type="presOf" srcId="{9A90F7E4-9CE8-4CFA-B3E3-2FC8F457A0F3}" destId="{358686C6-035C-443C-BD87-07FCD20C87AC}" srcOrd="0" destOrd="0" presId="urn:microsoft.com/office/officeart/2005/8/layout/radial4"/>
    <dgm:cxn modelId="{1DEC6810-BA1F-4688-B030-9F13528E1F69}" type="presOf" srcId="{AB29F393-0BAC-4CEB-BE3C-6E6628C86D6B}" destId="{49A28FAF-7EE2-4120-B653-62AFC4324DE7}" srcOrd="0" destOrd="0" presId="urn:microsoft.com/office/officeart/2005/8/layout/radial4"/>
    <dgm:cxn modelId="{B925AB19-37F1-4614-B6BA-0CC0143A0ECB}" type="presOf" srcId="{0BEA639E-6767-454F-A939-DCD9F11D2885}" destId="{46D88605-1DDD-45B2-A1C0-70FA55FCE196}" srcOrd="0" destOrd="0" presId="urn:microsoft.com/office/officeart/2005/8/layout/radial4"/>
    <dgm:cxn modelId="{F9E45E1B-7168-4902-86E1-15DCDEF890AB}" srcId="{B7BC32F2-C312-4ACB-9B8E-64A36083CDA2}" destId="{F36762B4-4FE7-4B8E-8994-BD7571BFF844}" srcOrd="2" destOrd="0" parTransId="{A58B0E43-000E-41AF-A973-6DE2B344D18D}" sibTransId="{D57F981F-CE12-4AFF-AAC5-976EF7D8E5ED}"/>
    <dgm:cxn modelId="{3FBB8E24-29D4-471A-BEAF-7A81F156F6BE}" type="presOf" srcId="{39090CFE-5599-4D9F-8F74-E37E5A66CBB3}" destId="{FB97780E-304C-4C14-AF09-806A4AB115D4}" srcOrd="0" destOrd="0" presId="urn:microsoft.com/office/officeart/2005/8/layout/radial4"/>
    <dgm:cxn modelId="{AA3E5539-0EFE-4254-8F80-0212CB726C7C}" type="presOf" srcId="{280DD357-9D3C-4C40-B5CB-E6FCDF097F17}" destId="{52698A73-8AB4-4BA3-90C8-D3B89FD1E42C}" srcOrd="0" destOrd="0" presId="urn:microsoft.com/office/officeart/2005/8/layout/radial4"/>
    <dgm:cxn modelId="{A78E1B64-1C1C-4A54-BB20-54FF060D277B}" srcId="{B7BC32F2-C312-4ACB-9B8E-64A36083CDA2}" destId="{9FB937C5-6133-4E9C-B858-54EB793F2033}" srcOrd="5" destOrd="0" parTransId="{39090CFE-5599-4D9F-8F74-E37E5A66CBB3}" sibTransId="{FDA3E972-752A-4543-8366-914578853A72}"/>
    <dgm:cxn modelId="{B9905F67-ABBB-43E4-8D16-48D1B5D9BD5B}" type="presOf" srcId="{D410FE10-CC3F-48EA-8C23-F307F8EBF709}" destId="{623558A2-DC4A-4C3D-AC6E-9C4CF7A4BB90}" srcOrd="0" destOrd="0" presId="urn:microsoft.com/office/officeart/2005/8/layout/radial4"/>
    <dgm:cxn modelId="{B9689C47-EB09-4DBD-96AB-D104A3B5A1A6}" srcId="{B7BC32F2-C312-4ACB-9B8E-64A36083CDA2}" destId="{AB29F393-0BAC-4CEB-BE3C-6E6628C86D6B}" srcOrd="1" destOrd="0" parTransId="{61EA8581-7B4A-4879-9A34-E79C9DCC57A9}" sibTransId="{DB0F9033-8CF8-4B44-8425-A89F943A71B7}"/>
    <dgm:cxn modelId="{1D76AD49-0B2E-436F-8291-08C6FDB20720}" srcId="{B7BC32F2-C312-4ACB-9B8E-64A36083CDA2}" destId="{9881ED31-AC2E-4153-9914-DE007347B8D3}" srcOrd="0" destOrd="0" parTransId="{DA614A9F-1851-454B-B226-C2AA4805D4AB}" sibTransId="{957EC51A-5FAD-41E8-ACC1-6B8BCA73FEFC}"/>
    <dgm:cxn modelId="{596D346A-CCA2-4776-9607-88601DF5334E}" type="presOf" srcId="{9881ED31-AC2E-4153-9914-DE007347B8D3}" destId="{98863B9B-0261-43D6-BB9E-237D89A7A885}" srcOrd="0" destOrd="0" presId="urn:microsoft.com/office/officeart/2005/8/layout/radial4"/>
    <dgm:cxn modelId="{B9362688-7BE6-477C-BFDB-04B205742F78}" srcId="{B7BC32F2-C312-4ACB-9B8E-64A36083CDA2}" destId="{3D707CB6-4310-43BE-86FA-097D8E990E67}" srcOrd="4" destOrd="0" parTransId="{9A90F7E4-9CE8-4CFA-B3E3-2FC8F457A0F3}" sibTransId="{03419F89-8A77-4D52-A9EA-2899A96E6427}"/>
    <dgm:cxn modelId="{35B10298-C96B-448A-9F05-5ECCF8A8D0B2}" type="presOf" srcId="{F36762B4-4FE7-4B8E-8994-BD7571BFF844}" destId="{BD6D16B8-A7AD-4ECA-88E9-4DAE65AF3970}" srcOrd="0" destOrd="0" presId="urn:microsoft.com/office/officeart/2005/8/layout/radial4"/>
    <dgm:cxn modelId="{529350A5-2898-4365-AD9D-39C728BB0C71}" type="presOf" srcId="{3D707CB6-4310-43BE-86FA-097D8E990E67}" destId="{E53F7048-36B2-40EC-AA09-5007135C8094}" srcOrd="0" destOrd="0" presId="urn:microsoft.com/office/officeart/2005/8/layout/radial4"/>
    <dgm:cxn modelId="{0AC0B9A7-F330-4851-B67A-DDCBCC36944E}" type="presOf" srcId="{A58B0E43-000E-41AF-A973-6DE2B344D18D}" destId="{E9F9F477-DD78-49FC-8685-4D083E63168E}" srcOrd="0" destOrd="0" presId="urn:microsoft.com/office/officeart/2005/8/layout/radial4"/>
    <dgm:cxn modelId="{83453EA8-180C-4C89-8ABE-1AF0A682691F}" srcId="{280DD357-9D3C-4C40-B5CB-E6FCDF097F17}" destId="{B7BC32F2-C312-4ACB-9B8E-64A36083CDA2}" srcOrd="0" destOrd="0" parTransId="{B42F96F1-6DB0-4395-94E3-D4E13B1E8AD8}" sibTransId="{CEA77D3D-E14D-4B6D-BE91-88ACA9B0F574}"/>
    <dgm:cxn modelId="{F5526DB9-9262-4EB3-B9EA-7FE6BC124115}" type="presOf" srcId="{9FB937C5-6133-4E9C-B858-54EB793F2033}" destId="{FA05E155-2799-493E-9E5C-5B940B7CF488}" srcOrd="0" destOrd="0" presId="urn:microsoft.com/office/officeart/2005/8/layout/radial4"/>
    <dgm:cxn modelId="{D6271AC0-B45E-4A86-A890-533F7BEA8ED2}" type="presOf" srcId="{B7BC32F2-C312-4ACB-9B8E-64A36083CDA2}" destId="{5137D152-DBD5-4771-BBD6-22493CCEED35}" srcOrd="0" destOrd="0" presId="urn:microsoft.com/office/officeart/2005/8/layout/radial4"/>
    <dgm:cxn modelId="{748A56C6-7D58-4DFA-BC29-69E6975CA819}" srcId="{B7BC32F2-C312-4ACB-9B8E-64A36083CDA2}" destId="{5A95A549-C6C1-4ABE-9FA1-1518B039BC37}" srcOrd="6" destOrd="0" parTransId="{1EE87B55-013C-431E-851A-3B593AB0231F}" sibTransId="{E13950E3-F11C-42B5-B533-5CCBD2585CB2}"/>
    <dgm:cxn modelId="{1A2792CD-E759-44B2-A8C0-4AB295FAD0AF}" type="presOf" srcId="{1EE87B55-013C-431E-851A-3B593AB0231F}" destId="{A2F1821C-F78C-42CC-9D5C-D405347ED2CE}" srcOrd="0" destOrd="0" presId="urn:microsoft.com/office/officeart/2005/8/layout/radial4"/>
    <dgm:cxn modelId="{A48FD7DC-D1F3-42F3-B67C-3B0E13D47A39}" srcId="{B7BC32F2-C312-4ACB-9B8E-64A36083CDA2}" destId="{0BEA639E-6767-454F-A939-DCD9F11D2885}" srcOrd="3" destOrd="0" parTransId="{D410FE10-CC3F-48EA-8C23-F307F8EBF709}" sibTransId="{CAE93F98-4C75-43FE-9CEA-B64CEA42B65F}"/>
    <dgm:cxn modelId="{1E0C72DF-2343-4ECB-92F2-59226B13AE3F}" type="presOf" srcId="{61EA8581-7B4A-4879-9A34-E79C9DCC57A9}" destId="{9996FBCC-D53A-4580-B122-6EF319AFC4EE}" srcOrd="0" destOrd="0" presId="urn:microsoft.com/office/officeart/2005/8/layout/radial4"/>
    <dgm:cxn modelId="{46607EE8-CDAE-4F35-9D26-CA2798CD01FC}" type="presOf" srcId="{DA614A9F-1851-454B-B226-C2AA4805D4AB}" destId="{931D1789-62BF-4812-94F4-A2CC2E8A2616}" srcOrd="0" destOrd="0" presId="urn:microsoft.com/office/officeart/2005/8/layout/radial4"/>
    <dgm:cxn modelId="{69B630F7-F645-4444-81D8-DDFFD6BFEBA0}" type="presOf" srcId="{5A95A549-C6C1-4ABE-9FA1-1518B039BC37}" destId="{C1B8D139-9CE7-499D-86E5-D4D41599B776}" srcOrd="0" destOrd="0" presId="urn:microsoft.com/office/officeart/2005/8/layout/radial4"/>
    <dgm:cxn modelId="{25B0C013-92CD-4BA6-9302-FAD00B3B23AA}" type="presParOf" srcId="{52698A73-8AB4-4BA3-90C8-D3B89FD1E42C}" destId="{5137D152-DBD5-4771-BBD6-22493CCEED35}" srcOrd="0" destOrd="0" presId="urn:microsoft.com/office/officeart/2005/8/layout/radial4"/>
    <dgm:cxn modelId="{6D62C768-CCE0-4AAD-A43C-BC44D1094083}" type="presParOf" srcId="{52698A73-8AB4-4BA3-90C8-D3B89FD1E42C}" destId="{931D1789-62BF-4812-94F4-A2CC2E8A2616}" srcOrd="1" destOrd="0" presId="urn:microsoft.com/office/officeart/2005/8/layout/radial4"/>
    <dgm:cxn modelId="{3751B398-9737-4B90-B0BE-50D6498F76E9}" type="presParOf" srcId="{52698A73-8AB4-4BA3-90C8-D3B89FD1E42C}" destId="{98863B9B-0261-43D6-BB9E-237D89A7A885}" srcOrd="2" destOrd="0" presId="urn:microsoft.com/office/officeart/2005/8/layout/radial4"/>
    <dgm:cxn modelId="{3354CB58-F8E6-4F5A-8F80-06697F3FA6FD}" type="presParOf" srcId="{52698A73-8AB4-4BA3-90C8-D3B89FD1E42C}" destId="{9996FBCC-D53A-4580-B122-6EF319AFC4EE}" srcOrd="3" destOrd="0" presId="urn:microsoft.com/office/officeart/2005/8/layout/radial4"/>
    <dgm:cxn modelId="{0A76F3FB-5B19-4786-820D-1B7170D6BC0C}" type="presParOf" srcId="{52698A73-8AB4-4BA3-90C8-D3B89FD1E42C}" destId="{49A28FAF-7EE2-4120-B653-62AFC4324DE7}" srcOrd="4" destOrd="0" presId="urn:microsoft.com/office/officeart/2005/8/layout/radial4"/>
    <dgm:cxn modelId="{9793ABEA-260B-4E54-900B-297DBB614E8B}" type="presParOf" srcId="{52698A73-8AB4-4BA3-90C8-D3B89FD1E42C}" destId="{E9F9F477-DD78-49FC-8685-4D083E63168E}" srcOrd="5" destOrd="0" presId="urn:microsoft.com/office/officeart/2005/8/layout/radial4"/>
    <dgm:cxn modelId="{B7D6A96C-41DD-421C-B8D1-1023302FFC37}" type="presParOf" srcId="{52698A73-8AB4-4BA3-90C8-D3B89FD1E42C}" destId="{BD6D16B8-A7AD-4ECA-88E9-4DAE65AF3970}" srcOrd="6" destOrd="0" presId="urn:microsoft.com/office/officeart/2005/8/layout/radial4"/>
    <dgm:cxn modelId="{30598BF4-145C-4E14-8475-2F301B18FBC8}" type="presParOf" srcId="{52698A73-8AB4-4BA3-90C8-D3B89FD1E42C}" destId="{623558A2-DC4A-4C3D-AC6E-9C4CF7A4BB90}" srcOrd="7" destOrd="0" presId="urn:microsoft.com/office/officeart/2005/8/layout/radial4"/>
    <dgm:cxn modelId="{FC1070E1-E9A5-4704-A799-15F3F5AE0EC3}" type="presParOf" srcId="{52698A73-8AB4-4BA3-90C8-D3B89FD1E42C}" destId="{46D88605-1DDD-45B2-A1C0-70FA55FCE196}" srcOrd="8" destOrd="0" presId="urn:microsoft.com/office/officeart/2005/8/layout/radial4"/>
    <dgm:cxn modelId="{30A0C24B-FB2F-43DE-8628-F66A5AC4E975}" type="presParOf" srcId="{52698A73-8AB4-4BA3-90C8-D3B89FD1E42C}" destId="{358686C6-035C-443C-BD87-07FCD20C87AC}" srcOrd="9" destOrd="0" presId="urn:microsoft.com/office/officeart/2005/8/layout/radial4"/>
    <dgm:cxn modelId="{B592F536-805F-4CAB-A820-7CBBA27194AA}" type="presParOf" srcId="{52698A73-8AB4-4BA3-90C8-D3B89FD1E42C}" destId="{E53F7048-36B2-40EC-AA09-5007135C8094}" srcOrd="10" destOrd="0" presId="urn:microsoft.com/office/officeart/2005/8/layout/radial4"/>
    <dgm:cxn modelId="{85124729-8E3B-4559-BDD7-63E08A6AE96E}" type="presParOf" srcId="{52698A73-8AB4-4BA3-90C8-D3B89FD1E42C}" destId="{FB97780E-304C-4C14-AF09-806A4AB115D4}" srcOrd="11" destOrd="0" presId="urn:microsoft.com/office/officeart/2005/8/layout/radial4"/>
    <dgm:cxn modelId="{F5252687-BB0E-4C86-A347-CADFE8BCC8A2}" type="presParOf" srcId="{52698A73-8AB4-4BA3-90C8-D3B89FD1E42C}" destId="{FA05E155-2799-493E-9E5C-5B940B7CF488}" srcOrd="12" destOrd="0" presId="urn:microsoft.com/office/officeart/2005/8/layout/radial4"/>
    <dgm:cxn modelId="{C48C37E4-DA45-4626-B44B-D240C99FD672}" type="presParOf" srcId="{52698A73-8AB4-4BA3-90C8-D3B89FD1E42C}" destId="{A2F1821C-F78C-42CC-9D5C-D405347ED2CE}" srcOrd="13" destOrd="0" presId="urn:microsoft.com/office/officeart/2005/8/layout/radial4"/>
    <dgm:cxn modelId="{93505E60-1062-4696-BDFC-3C9A685518C2}" type="presParOf" srcId="{52698A73-8AB4-4BA3-90C8-D3B89FD1E42C}" destId="{C1B8D139-9CE7-499D-86E5-D4D41599B776}"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0DD357-9D3C-4C40-B5CB-E6FCDF097F17}"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zh-CN" altLang="en-US"/>
        </a:p>
      </dgm:t>
    </dgm:pt>
    <dgm:pt modelId="{B7BC32F2-C312-4ACB-9B8E-64A36083CDA2}">
      <dgm:prSet phldrT="[文本]"/>
      <dgm:spPr/>
      <dgm:t>
        <a:bodyPr/>
        <a:lstStyle/>
        <a:p>
          <a:r>
            <a:rPr lang="zh-CN" b="1" dirty="0"/>
            <a:t>中西部有较好基础、基本具备条件的地区</a:t>
          </a:r>
          <a:endParaRPr lang="zh-CN" altLang="en-US" dirty="0"/>
        </a:p>
      </dgm:t>
    </dgm:pt>
    <dgm:pt modelId="{B42F96F1-6DB0-4395-94E3-D4E13B1E8AD8}" type="parTrans" cxnId="{83453EA8-180C-4C89-8ABE-1AF0A682691F}">
      <dgm:prSet/>
      <dgm:spPr/>
      <dgm:t>
        <a:bodyPr/>
        <a:lstStyle/>
        <a:p>
          <a:endParaRPr lang="zh-CN" altLang="en-US"/>
        </a:p>
      </dgm:t>
    </dgm:pt>
    <dgm:pt modelId="{CEA77D3D-E14D-4B6D-BE91-88ACA9B0F574}" type="sibTrans" cxnId="{83453EA8-180C-4C89-8ABE-1AF0A682691F}">
      <dgm:prSet/>
      <dgm:spPr/>
      <dgm:t>
        <a:bodyPr/>
        <a:lstStyle/>
        <a:p>
          <a:endParaRPr lang="zh-CN" altLang="en-US"/>
        </a:p>
      </dgm:t>
    </dgm:pt>
    <dgm:pt modelId="{9881ED31-AC2E-4153-9914-DE007347B8D3}">
      <dgm:prSet phldrT="[文本]"/>
      <dgm:spPr/>
      <dgm:t>
        <a:bodyPr/>
        <a:lstStyle/>
        <a:p>
          <a:r>
            <a:rPr lang="zh-CN" dirty="0"/>
            <a:t>人居环境质量较大提升</a:t>
          </a:r>
          <a:endParaRPr lang="zh-CN" altLang="en-US" dirty="0"/>
        </a:p>
      </dgm:t>
    </dgm:pt>
    <dgm:pt modelId="{DA614A9F-1851-454B-B226-C2AA4805D4AB}" type="parTrans" cxnId="{1D76AD49-0B2E-436F-8291-08C6FDB20720}">
      <dgm:prSet/>
      <dgm:spPr/>
      <dgm:t>
        <a:bodyPr/>
        <a:lstStyle/>
        <a:p>
          <a:endParaRPr lang="zh-CN" altLang="en-US"/>
        </a:p>
      </dgm:t>
    </dgm:pt>
    <dgm:pt modelId="{957EC51A-5FAD-41E8-ACC1-6B8BCA73FEFC}" type="sibTrans" cxnId="{1D76AD49-0B2E-436F-8291-08C6FDB20720}">
      <dgm:prSet/>
      <dgm:spPr/>
      <dgm:t>
        <a:bodyPr/>
        <a:lstStyle/>
        <a:p>
          <a:endParaRPr lang="zh-CN" altLang="en-US"/>
        </a:p>
      </dgm:t>
    </dgm:pt>
    <dgm:pt modelId="{AB29F393-0BAC-4CEB-BE3C-6E6628C86D6B}">
      <dgm:prSet phldrT="[文本]"/>
      <dgm:spPr/>
      <dgm:t>
        <a:bodyPr/>
        <a:lstStyle/>
        <a:p>
          <a:r>
            <a:rPr lang="zh-CN" dirty="0"/>
            <a:t>力争实现</a:t>
          </a:r>
          <a:r>
            <a:rPr lang="en-US" dirty="0"/>
            <a:t>90%</a:t>
          </a:r>
          <a:r>
            <a:rPr lang="zh-CN" dirty="0"/>
            <a:t>左右的村庄生活垃圾得到治理</a:t>
          </a:r>
          <a:endParaRPr lang="zh-CN" altLang="en-US" dirty="0"/>
        </a:p>
      </dgm:t>
    </dgm:pt>
    <dgm:pt modelId="{61EA8581-7B4A-4879-9A34-E79C9DCC57A9}" type="parTrans" cxnId="{B9689C47-EB09-4DBD-96AB-D104A3B5A1A6}">
      <dgm:prSet/>
      <dgm:spPr/>
      <dgm:t>
        <a:bodyPr/>
        <a:lstStyle/>
        <a:p>
          <a:endParaRPr lang="zh-CN" altLang="en-US"/>
        </a:p>
      </dgm:t>
    </dgm:pt>
    <dgm:pt modelId="{DB0F9033-8CF8-4B44-8425-A89F943A71B7}" type="sibTrans" cxnId="{B9689C47-EB09-4DBD-96AB-D104A3B5A1A6}">
      <dgm:prSet/>
      <dgm:spPr/>
      <dgm:t>
        <a:bodyPr/>
        <a:lstStyle/>
        <a:p>
          <a:endParaRPr lang="zh-CN" altLang="en-US"/>
        </a:p>
      </dgm:t>
    </dgm:pt>
    <dgm:pt modelId="{3D707CB6-4310-43BE-86FA-097D8E990E67}">
      <dgm:prSet/>
      <dgm:spPr/>
      <dgm:t>
        <a:bodyPr/>
        <a:lstStyle/>
        <a:p>
          <a:r>
            <a:rPr lang="zh-CN" dirty="0"/>
            <a:t>村内道路通行条件明显改善</a:t>
          </a:r>
          <a:endParaRPr lang="zh-CN" altLang="en-US" dirty="0"/>
        </a:p>
      </dgm:t>
    </dgm:pt>
    <dgm:pt modelId="{9A90F7E4-9CE8-4CFA-B3E3-2FC8F457A0F3}" type="parTrans" cxnId="{B9362688-7BE6-477C-BFDB-04B205742F78}">
      <dgm:prSet/>
      <dgm:spPr/>
      <dgm:t>
        <a:bodyPr/>
        <a:lstStyle/>
        <a:p>
          <a:endParaRPr lang="zh-CN" altLang="en-US"/>
        </a:p>
      </dgm:t>
    </dgm:pt>
    <dgm:pt modelId="{03419F89-8A77-4D52-A9EA-2899A96E6427}" type="sibTrans" cxnId="{B9362688-7BE6-477C-BFDB-04B205742F78}">
      <dgm:prSet/>
      <dgm:spPr/>
      <dgm:t>
        <a:bodyPr/>
        <a:lstStyle/>
        <a:p>
          <a:endParaRPr lang="zh-CN" altLang="en-US"/>
        </a:p>
      </dgm:t>
    </dgm:pt>
    <dgm:pt modelId="{0BEA639E-6767-454F-A939-DCD9F11D2885}">
      <dgm:prSet/>
      <dgm:spPr/>
      <dgm:t>
        <a:bodyPr/>
        <a:lstStyle/>
        <a:p>
          <a:r>
            <a:rPr lang="zh-CN" dirty="0"/>
            <a:t>生活污水乱排乱放得到管控</a:t>
          </a:r>
          <a:endParaRPr lang="zh-CN" altLang="en-US" dirty="0"/>
        </a:p>
      </dgm:t>
    </dgm:pt>
    <dgm:pt modelId="{D410FE10-CC3F-48EA-8C23-F307F8EBF709}" type="parTrans" cxnId="{A48FD7DC-D1F3-42F3-B67C-3B0E13D47A39}">
      <dgm:prSet/>
      <dgm:spPr/>
      <dgm:t>
        <a:bodyPr/>
        <a:lstStyle/>
        <a:p>
          <a:endParaRPr lang="zh-CN" altLang="en-US"/>
        </a:p>
      </dgm:t>
    </dgm:pt>
    <dgm:pt modelId="{CAE93F98-4C75-43FE-9CEA-B64CEA42B65F}" type="sibTrans" cxnId="{A48FD7DC-D1F3-42F3-B67C-3B0E13D47A39}">
      <dgm:prSet/>
      <dgm:spPr/>
      <dgm:t>
        <a:bodyPr/>
        <a:lstStyle/>
        <a:p>
          <a:endParaRPr lang="zh-CN" altLang="en-US"/>
        </a:p>
      </dgm:t>
    </dgm:pt>
    <dgm:pt modelId="{F36762B4-4FE7-4B8E-8994-BD7571BFF844}">
      <dgm:prSet/>
      <dgm:spPr/>
      <dgm:t>
        <a:bodyPr/>
        <a:lstStyle/>
        <a:p>
          <a:r>
            <a:rPr lang="zh-CN" dirty="0"/>
            <a:t>卫生厕所普及率达到</a:t>
          </a:r>
          <a:r>
            <a:rPr lang="en-US" dirty="0"/>
            <a:t>85%</a:t>
          </a:r>
          <a:r>
            <a:rPr lang="zh-CN" dirty="0"/>
            <a:t>左右</a:t>
          </a:r>
          <a:endParaRPr lang="zh-CN" altLang="en-US" dirty="0"/>
        </a:p>
      </dgm:t>
    </dgm:pt>
    <dgm:pt modelId="{A58B0E43-000E-41AF-A973-6DE2B344D18D}" type="parTrans" cxnId="{F9E45E1B-7168-4902-86E1-15DCDEF890AB}">
      <dgm:prSet/>
      <dgm:spPr/>
      <dgm:t>
        <a:bodyPr/>
        <a:lstStyle/>
        <a:p>
          <a:endParaRPr lang="zh-CN" altLang="en-US"/>
        </a:p>
      </dgm:t>
    </dgm:pt>
    <dgm:pt modelId="{D57F981F-CE12-4AFF-AAC5-976EF7D8E5ED}" type="sibTrans" cxnId="{F9E45E1B-7168-4902-86E1-15DCDEF890AB}">
      <dgm:prSet/>
      <dgm:spPr/>
      <dgm:t>
        <a:bodyPr/>
        <a:lstStyle/>
        <a:p>
          <a:endParaRPr lang="zh-CN" altLang="en-US"/>
        </a:p>
      </dgm:t>
    </dgm:pt>
    <dgm:pt modelId="{52698A73-8AB4-4BA3-90C8-D3B89FD1E42C}" type="pres">
      <dgm:prSet presAssocID="{280DD357-9D3C-4C40-B5CB-E6FCDF097F17}" presName="cycle" presStyleCnt="0">
        <dgm:presLayoutVars>
          <dgm:chMax val="1"/>
          <dgm:dir/>
          <dgm:animLvl val="ctr"/>
          <dgm:resizeHandles val="exact"/>
        </dgm:presLayoutVars>
      </dgm:prSet>
      <dgm:spPr/>
    </dgm:pt>
    <dgm:pt modelId="{5137D152-DBD5-4771-BBD6-22493CCEED35}" type="pres">
      <dgm:prSet presAssocID="{B7BC32F2-C312-4ACB-9B8E-64A36083CDA2}" presName="centerShape" presStyleLbl="node0" presStyleIdx="0" presStyleCnt="1"/>
      <dgm:spPr/>
    </dgm:pt>
    <dgm:pt modelId="{931D1789-62BF-4812-94F4-A2CC2E8A2616}" type="pres">
      <dgm:prSet presAssocID="{DA614A9F-1851-454B-B226-C2AA4805D4AB}" presName="parTrans" presStyleLbl="bgSibTrans2D1" presStyleIdx="0" presStyleCnt="5"/>
      <dgm:spPr/>
    </dgm:pt>
    <dgm:pt modelId="{98863B9B-0261-43D6-BB9E-237D89A7A885}" type="pres">
      <dgm:prSet presAssocID="{9881ED31-AC2E-4153-9914-DE007347B8D3}" presName="node" presStyleLbl="node1" presStyleIdx="0" presStyleCnt="5">
        <dgm:presLayoutVars>
          <dgm:bulletEnabled val="1"/>
        </dgm:presLayoutVars>
      </dgm:prSet>
      <dgm:spPr/>
    </dgm:pt>
    <dgm:pt modelId="{9996FBCC-D53A-4580-B122-6EF319AFC4EE}" type="pres">
      <dgm:prSet presAssocID="{61EA8581-7B4A-4879-9A34-E79C9DCC57A9}" presName="parTrans" presStyleLbl="bgSibTrans2D1" presStyleIdx="1" presStyleCnt="5"/>
      <dgm:spPr/>
    </dgm:pt>
    <dgm:pt modelId="{49A28FAF-7EE2-4120-B653-62AFC4324DE7}" type="pres">
      <dgm:prSet presAssocID="{AB29F393-0BAC-4CEB-BE3C-6E6628C86D6B}" presName="node" presStyleLbl="node1" presStyleIdx="1" presStyleCnt="5">
        <dgm:presLayoutVars>
          <dgm:bulletEnabled val="1"/>
        </dgm:presLayoutVars>
      </dgm:prSet>
      <dgm:spPr/>
    </dgm:pt>
    <dgm:pt modelId="{E9F9F477-DD78-49FC-8685-4D083E63168E}" type="pres">
      <dgm:prSet presAssocID="{A58B0E43-000E-41AF-A973-6DE2B344D18D}" presName="parTrans" presStyleLbl="bgSibTrans2D1" presStyleIdx="2" presStyleCnt="5"/>
      <dgm:spPr/>
    </dgm:pt>
    <dgm:pt modelId="{BD6D16B8-A7AD-4ECA-88E9-4DAE65AF3970}" type="pres">
      <dgm:prSet presAssocID="{F36762B4-4FE7-4B8E-8994-BD7571BFF844}" presName="node" presStyleLbl="node1" presStyleIdx="2" presStyleCnt="5">
        <dgm:presLayoutVars>
          <dgm:bulletEnabled val="1"/>
        </dgm:presLayoutVars>
      </dgm:prSet>
      <dgm:spPr/>
    </dgm:pt>
    <dgm:pt modelId="{623558A2-DC4A-4C3D-AC6E-9C4CF7A4BB90}" type="pres">
      <dgm:prSet presAssocID="{D410FE10-CC3F-48EA-8C23-F307F8EBF709}" presName="parTrans" presStyleLbl="bgSibTrans2D1" presStyleIdx="3" presStyleCnt="5"/>
      <dgm:spPr/>
    </dgm:pt>
    <dgm:pt modelId="{46D88605-1DDD-45B2-A1C0-70FA55FCE196}" type="pres">
      <dgm:prSet presAssocID="{0BEA639E-6767-454F-A939-DCD9F11D2885}" presName="node" presStyleLbl="node1" presStyleIdx="3" presStyleCnt="5">
        <dgm:presLayoutVars>
          <dgm:bulletEnabled val="1"/>
        </dgm:presLayoutVars>
      </dgm:prSet>
      <dgm:spPr/>
    </dgm:pt>
    <dgm:pt modelId="{358686C6-035C-443C-BD87-07FCD20C87AC}" type="pres">
      <dgm:prSet presAssocID="{9A90F7E4-9CE8-4CFA-B3E3-2FC8F457A0F3}" presName="parTrans" presStyleLbl="bgSibTrans2D1" presStyleIdx="4" presStyleCnt="5"/>
      <dgm:spPr/>
    </dgm:pt>
    <dgm:pt modelId="{E53F7048-36B2-40EC-AA09-5007135C8094}" type="pres">
      <dgm:prSet presAssocID="{3D707CB6-4310-43BE-86FA-097D8E990E67}" presName="node" presStyleLbl="node1" presStyleIdx="4" presStyleCnt="5">
        <dgm:presLayoutVars>
          <dgm:bulletEnabled val="1"/>
        </dgm:presLayoutVars>
      </dgm:prSet>
      <dgm:spPr/>
    </dgm:pt>
  </dgm:ptLst>
  <dgm:cxnLst>
    <dgm:cxn modelId="{8C74FA06-E4B3-409D-A3FC-02583C996652}" type="presOf" srcId="{9A90F7E4-9CE8-4CFA-B3E3-2FC8F457A0F3}" destId="{358686C6-035C-443C-BD87-07FCD20C87AC}" srcOrd="0" destOrd="0" presId="urn:microsoft.com/office/officeart/2005/8/layout/radial4"/>
    <dgm:cxn modelId="{1DEC6810-BA1F-4688-B030-9F13528E1F69}" type="presOf" srcId="{AB29F393-0BAC-4CEB-BE3C-6E6628C86D6B}" destId="{49A28FAF-7EE2-4120-B653-62AFC4324DE7}" srcOrd="0" destOrd="0" presId="urn:microsoft.com/office/officeart/2005/8/layout/radial4"/>
    <dgm:cxn modelId="{B925AB19-37F1-4614-B6BA-0CC0143A0ECB}" type="presOf" srcId="{0BEA639E-6767-454F-A939-DCD9F11D2885}" destId="{46D88605-1DDD-45B2-A1C0-70FA55FCE196}" srcOrd="0" destOrd="0" presId="urn:microsoft.com/office/officeart/2005/8/layout/radial4"/>
    <dgm:cxn modelId="{F9E45E1B-7168-4902-86E1-15DCDEF890AB}" srcId="{B7BC32F2-C312-4ACB-9B8E-64A36083CDA2}" destId="{F36762B4-4FE7-4B8E-8994-BD7571BFF844}" srcOrd="2" destOrd="0" parTransId="{A58B0E43-000E-41AF-A973-6DE2B344D18D}" sibTransId="{D57F981F-CE12-4AFF-AAC5-976EF7D8E5ED}"/>
    <dgm:cxn modelId="{AA3E5539-0EFE-4254-8F80-0212CB726C7C}" type="presOf" srcId="{280DD357-9D3C-4C40-B5CB-E6FCDF097F17}" destId="{52698A73-8AB4-4BA3-90C8-D3B89FD1E42C}" srcOrd="0" destOrd="0" presId="urn:microsoft.com/office/officeart/2005/8/layout/radial4"/>
    <dgm:cxn modelId="{B9905F67-ABBB-43E4-8D16-48D1B5D9BD5B}" type="presOf" srcId="{D410FE10-CC3F-48EA-8C23-F307F8EBF709}" destId="{623558A2-DC4A-4C3D-AC6E-9C4CF7A4BB90}" srcOrd="0" destOrd="0" presId="urn:microsoft.com/office/officeart/2005/8/layout/radial4"/>
    <dgm:cxn modelId="{B9689C47-EB09-4DBD-96AB-D104A3B5A1A6}" srcId="{B7BC32F2-C312-4ACB-9B8E-64A36083CDA2}" destId="{AB29F393-0BAC-4CEB-BE3C-6E6628C86D6B}" srcOrd="1" destOrd="0" parTransId="{61EA8581-7B4A-4879-9A34-E79C9DCC57A9}" sibTransId="{DB0F9033-8CF8-4B44-8425-A89F943A71B7}"/>
    <dgm:cxn modelId="{1D76AD49-0B2E-436F-8291-08C6FDB20720}" srcId="{B7BC32F2-C312-4ACB-9B8E-64A36083CDA2}" destId="{9881ED31-AC2E-4153-9914-DE007347B8D3}" srcOrd="0" destOrd="0" parTransId="{DA614A9F-1851-454B-B226-C2AA4805D4AB}" sibTransId="{957EC51A-5FAD-41E8-ACC1-6B8BCA73FEFC}"/>
    <dgm:cxn modelId="{596D346A-CCA2-4776-9607-88601DF5334E}" type="presOf" srcId="{9881ED31-AC2E-4153-9914-DE007347B8D3}" destId="{98863B9B-0261-43D6-BB9E-237D89A7A885}" srcOrd="0" destOrd="0" presId="urn:microsoft.com/office/officeart/2005/8/layout/radial4"/>
    <dgm:cxn modelId="{B9362688-7BE6-477C-BFDB-04B205742F78}" srcId="{B7BC32F2-C312-4ACB-9B8E-64A36083CDA2}" destId="{3D707CB6-4310-43BE-86FA-097D8E990E67}" srcOrd="4" destOrd="0" parTransId="{9A90F7E4-9CE8-4CFA-B3E3-2FC8F457A0F3}" sibTransId="{03419F89-8A77-4D52-A9EA-2899A96E6427}"/>
    <dgm:cxn modelId="{35B10298-C96B-448A-9F05-5ECCF8A8D0B2}" type="presOf" srcId="{F36762B4-4FE7-4B8E-8994-BD7571BFF844}" destId="{BD6D16B8-A7AD-4ECA-88E9-4DAE65AF3970}" srcOrd="0" destOrd="0" presId="urn:microsoft.com/office/officeart/2005/8/layout/radial4"/>
    <dgm:cxn modelId="{529350A5-2898-4365-AD9D-39C728BB0C71}" type="presOf" srcId="{3D707CB6-4310-43BE-86FA-097D8E990E67}" destId="{E53F7048-36B2-40EC-AA09-5007135C8094}" srcOrd="0" destOrd="0" presId="urn:microsoft.com/office/officeart/2005/8/layout/radial4"/>
    <dgm:cxn modelId="{0AC0B9A7-F330-4851-B67A-DDCBCC36944E}" type="presOf" srcId="{A58B0E43-000E-41AF-A973-6DE2B344D18D}" destId="{E9F9F477-DD78-49FC-8685-4D083E63168E}" srcOrd="0" destOrd="0" presId="urn:microsoft.com/office/officeart/2005/8/layout/radial4"/>
    <dgm:cxn modelId="{83453EA8-180C-4C89-8ABE-1AF0A682691F}" srcId="{280DD357-9D3C-4C40-B5CB-E6FCDF097F17}" destId="{B7BC32F2-C312-4ACB-9B8E-64A36083CDA2}" srcOrd="0" destOrd="0" parTransId="{B42F96F1-6DB0-4395-94E3-D4E13B1E8AD8}" sibTransId="{CEA77D3D-E14D-4B6D-BE91-88ACA9B0F574}"/>
    <dgm:cxn modelId="{D6271AC0-B45E-4A86-A890-533F7BEA8ED2}" type="presOf" srcId="{B7BC32F2-C312-4ACB-9B8E-64A36083CDA2}" destId="{5137D152-DBD5-4771-BBD6-22493CCEED35}" srcOrd="0" destOrd="0" presId="urn:microsoft.com/office/officeart/2005/8/layout/radial4"/>
    <dgm:cxn modelId="{A48FD7DC-D1F3-42F3-B67C-3B0E13D47A39}" srcId="{B7BC32F2-C312-4ACB-9B8E-64A36083CDA2}" destId="{0BEA639E-6767-454F-A939-DCD9F11D2885}" srcOrd="3" destOrd="0" parTransId="{D410FE10-CC3F-48EA-8C23-F307F8EBF709}" sibTransId="{CAE93F98-4C75-43FE-9CEA-B64CEA42B65F}"/>
    <dgm:cxn modelId="{1E0C72DF-2343-4ECB-92F2-59226B13AE3F}" type="presOf" srcId="{61EA8581-7B4A-4879-9A34-E79C9DCC57A9}" destId="{9996FBCC-D53A-4580-B122-6EF319AFC4EE}" srcOrd="0" destOrd="0" presId="urn:microsoft.com/office/officeart/2005/8/layout/radial4"/>
    <dgm:cxn modelId="{46607EE8-CDAE-4F35-9D26-CA2798CD01FC}" type="presOf" srcId="{DA614A9F-1851-454B-B226-C2AA4805D4AB}" destId="{931D1789-62BF-4812-94F4-A2CC2E8A2616}" srcOrd="0" destOrd="0" presId="urn:microsoft.com/office/officeart/2005/8/layout/radial4"/>
    <dgm:cxn modelId="{25B0C013-92CD-4BA6-9302-FAD00B3B23AA}" type="presParOf" srcId="{52698A73-8AB4-4BA3-90C8-D3B89FD1E42C}" destId="{5137D152-DBD5-4771-BBD6-22493CCEED35}" srcOrd="0" destOrd="0" presId="urn:microsoft.com/office/officeart/2005/8/layout/radial4"/>
    <dgm:cxn modelId="{6D62C768-CCE0-4AAD-A43C-BC44D1094083}" type="presParOf" srcId="{52698A73-8AB4-4BA3-90C8-D3B89FD1E42C}" destId="{931D1789-62BF-4812-94F4-A2CC2E8A2616}" srcOrd="1" destOrd="0" presId="urn:microsoft.com/office/officeart/2005/8/layout/radial4"/>
    <dgm:cxn modelId="{3751B398-9737-4B90-B0BE-50D6498F76E9}" type="presParOf" srcId="{52698A73-8AB4-4BA3-90C8-D3B89FD1E42C}" destId="{98863B9B-0261-43D6-BB9E-237D89A7A885}" srcOrd="2" destOrd="0" presId="urn:microsoft.com/office/officeart/2005/8/layout/radial4"/>
    <dgm:cxn modelId="{3354CB58-F8E6-4F5A-8F80-06697F3FA6FD}" type="presParOf" srcId="{52698A73-8AB4-4BA3-90C8-D3B89FD1E42C}" destId="{9996FBCC-D53A-4580-B122-6EF319AFC4EE}" srcOrd="3" destOrd="0" presId="urn:microsoft.com/office/officeart/2005/8/layout/radial4"/>
    <dgm:cxn modelId="{0A76F3FB-5B19-4786-820D-1B7170D6BC0C}" type="presParOf" srcId="{52698A73-8AB4-4BA3-90C8-D3B89FD1E42C}" destId="{49A28FAF-7EE2-4120-B653-62AFC4324DE7}" srcOrd="4" destOrd="0" presId="urn:microsoft.com/office/officeart/2005/8/layout/radial4"/>
    <dgm:cxn modelId="{9793ABEA-260B-4E54-900B-297DBB614E8B}" type="presParOf" srcId="{52698A73-8AB4-4BA3-90C8-D3B89FD1E42C}" destId="{E9F9F477-DD78-49FC-8685-4D083E63168E}" srcOrd="5" destOrd="0" presId="urn:microsoft.com/office/officeart/2005/8/layout/radial4"/>
    <dgm:cxn modelId="{B7D6A96C-41DD-421C-B8D1-1023302FFC37}" type="presParOf" srcId="{52698A73-8AB4-4BA3-90C8-D3B89FD1E42C}" destId="{BD6D16B8-A7AD-4ECA-88E9-4DAE65AF3970}" srcOrd="6" destOrd="0" presId="urn:microsoft.com/office/officeart/2005/8/layout/radial4"/>
    <dgm:cxn modelId="{30598BF4-145C-4E14-8475-2F301B18FBC8}" type="presParOf" srcId="{52698A73-8AB4-4BA3-90C8-D3B89FD1E42C}" destId="{623558A2-DC4A-4C3D-AC6E-9C4CF7A4BB90}" srcOrd="7" destOrd="0" presId="urn:microsoft.com/office/officeart/2005/8/layout/radial4"/>
    <dgm:cxn modelId="{FC1070E1-E9A5-4704-A799-15F3F5AE0EC3}" type="presParOf" srcId="{52698A73-8AB4-4BA3-90C8-D3B89FD1E42C}" destId="{46D88605-1DDD-45B2-A1C0-70FA55FCE196}" srcOrd="8" destOrd="0" presId="urn:microsoft.com/office/officeart/2005/8/layout/radial4"/>
    <dgm:cxn modelId="{30A0C24B-FB2F-43DE-8628-F66A5AC4E975}" type="presParOf" srcId="{52698A73-8AB4-4BA3-90C8-D3B89FD1E42C}" destId="{358686C6-035C-443C-BD87-07FCD20C87AC}" srcOrd="9" destOrd="0" presId="urn:microsoft.com/office/officeart/2005/8/layout/radial4"/>
    <dgm:cxn modelId="{B592F536-805F-4CAB-A820-7CBBA27194AA}" type="presParOf" srcId="{52698A73-8AB4-4BA3-90C8-D3B89FD1E42C}" destId="{E53F7048-36B2-40EC-AA09-5007135C8094}"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1AF455-39AB-41C8-9E66-5C1F3CC36BD3}" type="doc">
      <dgm:prSet loTypeId="urn:microsoft.com/office/officeart/2005/8/layout/pList2" loCatId="list" qsTypeId="urn:microsoft.com/office/officeart/2005/8/quickstyle/simple1" qsCatId="simple" csTypeId="urn:microsoft.com/office/officeart/2005/8/colors/accent1_2" csCatId="accent1" phldr="1"/>
      <dgm:spPr/>
    </dgm:pt>
    <dgm:pt modelId="{45AD7C16-65FE-498D-9175-7AB5BF36FAB7}">
      <dgm:prSet phldrT="[文本]"/>
      <dgm:spPr/>
      <dgm:t>
        <a:bodyPr vert="eaVert" anchor="ctr"/>
        <a:lstStyle/>
        <a:p>
          <a:r>
            <a:rPr lang="zh-CN" altLang="en-US" dirty="0"/>
            <a:t>因地制宜分类指导</a:t>
          </a:r>
        </a:p>
      </dgm:t>
    </dgm:pt>
    <dgm:pt modelId="{03B86812-A736-46D8-A5B9-6E03604CDC17}" type="parTrans" cxnId="{5E0AB366-125C-4378-B0FC-698D82C00EAC}">
      <dgm:prSet/>
      <dgm:spPr/>
      <dgm:t>
        <a:bodyPr/>
        <a:lstStyle/>
        <a:p>
          <a:endParaRPr lang="zh-CN" altLang="en-US"/>
        </a:p>
      </dgm:t>
    </dgm:pt>
    <dgm:pt modelId="{2A199E07-5F9F-4E25-8C0B-E743A84D7E86}" type="sibTrans" cxnId="{5E0AB366-125C-4378-B0FC-698D82C00EAC}">
      <dgm:prSet/>
      <dgm:spPr/>
      <dgm:t>
        <a:bodyPr/>
        <a:lstStyle/>
        <a:p>
          <a:endParaRPr lang="zh-CN" altLang="en-US"/>
        </a:p>
      </dgm:t>
    </dgm:pt>
    <dgm:pt modelId="{E73CB683-17A0-4635-8DF1-C4C39DF1524A}">
      <dgm:prSet phldrT="[文本]" custT="1"/>
      <dgm:spPr/>
      <dgm:t>
        <a:bodyPr vert="eaVert" anchor="ctr"/>
        <a:lstStyle/>
        <a:p>
          <a:r>
            <a:rPr lang="zh-CN" sz="2200" kern="1200" dirty="0">
              <a:solidFill>
                <a:srgbClr val="FFFFFF"/>
              </a:solidFill>
              <a:latin typeface="+mn-lt"/>
              <a:ea typeface="+mn-ea"/>
              <a:cs typeface="+mn-cs"/>
            </a:rPr>
            <a:t>建管并重长效运行</a:t>
          </a:r>
          <a:endParaRPr lang="zh-CN" altLang="en-US" sz="2200" kern="1200" dirty="0">
            <a:solidFill>
              <a:srgbClr val="FFFFFF"/>
            </a:solidFill>
            <a:latin typeface="+mn-lt"/>
            <a:ea typeface="+mn-ea"/>
            <a:cs typeface="+mn-cs"/>
          </a:endParaRPr>
        </a:p>
      </dgm:t>
    </dgm:pt>
    <dgm:pt modelId="{4BAACD43-BAAD-45E3-A1CF-1407375B7F99}" type="parTrans" cxnId="{017BD3AD-D051-4A41-B2E8-D886F569CF8A}">
      <dgm:prSet/>
      <dgm:spPr/>
      <dgm:t>
        <a:bodyPr/>
        <a:lstStyle/>
        <a:p>
          <a:endParaRPr lang="zh-CN" altLang="en-US"/>
        </a:p>
      </dgm:t>
    </dgm:pt>
    <dgm:pt modelId="{A76C7264-3DC3-48E5-97C5-210AF3E7E5A8}" type="sibTrans" cxnId="{017BD3AD-D051-4A41-B2E8-D886F569CF8A}">
      <dgm:prSet/>
      <dgm:spPr/>
      <dgm:t>
        <a:bodyPr/>
        <a:lstStyle/>
        <a:p>
          <a:endParaRPr lang="zh-CN" altLang="en-US"/>
        </a:p>
      </dgm:t>
    </dgm:pt>
    <dgm:pt modelId="{F6801363-1794-446C-BE6A-20EAE7A7551D}">
      <dgm:prSet phldrT="[文本]" custT="1"/>
      <dgm:spPr/>
      <dgm:t>
        <a:bodyPr vert="eaVert" anchor="ctr"/>
        <a:lstStyle/>
        <a:p>
          <a:pPr marL="0" lvl="0" indent="0" algn="ctr" defTabSz="977900">
            <a:lnSpc>
              <a:spcPct val="90000"/>
            </a:lnSpc>
            <a:spcBef>
              <a:spcPct val="0"/>
            </a:spcBef>
            <a:spcAft>
              <a:spcPct val="35000"/>
            </a:spcAft>
            <a:buNone/>
          </a:pPr>
          <a:r>
            <a:rPr lang="zh-CN" sz="2200" kern="1200" dirty="0">
              <a:solidFill>
                <a:srgbClr val="FFFFFF"/>
              </a:solidFill>
              <a:latin typeface="+mn-lt"/>
              <a:ea typeface="+mn-ea"/>
              <a:cs typeface="+mn-cs"/>
            </a:rPr>
            <a:t>落实责任形成合力</a:t>
          </a:r>
          <a:endParaRPr lang="zh-CN" altLang="en-US" sz="2200" kern="1200" dirty="0">
            <a:solidFill>
              <a:srgbClr val="FFFFFF"/>
            </a:solidFill>
            <a:latin typeface="+mn-lt"/>
            <a:ea typeface="+mn-ea"/>
            <a:cs typeface="+mn-cs"/>
          </a:endParaRPr>
        </a:p>
      </dgm:t>
    </dgm:pt>
    <dgm:pt modelId="{1A238616-6B16-4A91-ABD8-7BF9B2EE6B93}" type="parTrans" cxnId="{2A317329-054C-4DE9-9D2C-83268B8FFC44}">
      <dgm:prSet/>
      <dgm:spPr/>
      <dgm:t>
        <a:bodyPr/>
        <a:lstStyle/>
        <a:p>
          <a:endParaRPr lang="zh-CN" altLang="en-US"/>
        </a:p>
      </dgm:t>
    </dgm:pt>
    <dgm:pt modelId="{37F6D98D-3543-4F7F-B171-D8CC2F95F7B3}" type="sibTrans" cxnId="{2A317329-054C-4DE9-9D2C-83268B8FFC44}">
      <dgm:prSet/>
      <dgm:spPr/>
      <dgm:t>
        <a:bodyPr/>
        <a:lstStyle/>
        <a:p>
          <a:endParaRPr lang="zh-CN" altLang="en-US"/>
        </a:p>
      </dgm:t>
    </dgm:pt>
    <dgm:pt modelId="{7C8A8F73-15E0-4B74-8D70-D7203090A606}">
      <dgm:prSet/>
      <dgm:spPr/>
      <dgm:t>
        <a:bodyPr vert="eaVert" anchor="ctr"/>
        <a:lstStyle/>
        <a:p>
          <a:r>
            <a:rPr lang="zh-CN" altLang="en-US" dirty="0"/>
            <a:t>示范先行有序推进</a:t>
          </a:r>
        </a:p>
      </dgm:t>
    </dgm:pt>
    <dgm:pt modelId="{A0BF4AF2-F2B2-4A6C-A096-DE06FB04417B}" type="parTrans" cxnId="{14E30EDA-0539-4A5E-8CAC-652409DAEC49}">
      <dgm:prSet/>
      <dgm:spPr/>
      <dgm:t>
        <a:bodyPr/>
        <a:lstStyle/>
        <a:p>
          <a:endParaRPr lang="zh-CN" altLang="en-US"/>
        </a:p>
      </dgm:t>
    </dgm:pt>
    <dgm:pt modelId="{1D7075A1-1195-489C-A3FD-505F37EBEE88}" type="sibTrans" cxnId="{14E30EDA-0539-4A5E-8CAC-652409DAEC49}">
      <dgm:prSet/>
      <dgm:spPr/>
      <dgm:t>
        <a:bodyPr/>
        <a:lstStyle/>
        <a:p>
          <a:endParaRPr lang="zh-CN" altLang="en-US"/>
        </a:p>
      </dgm:t>
    </dgm:pt>
    <dgm:pt modelId="{CC55845D-2551-4DD8-BDDC-7D08AD939786}">
      <dgm:prSet/>
      <dgm:spPr/>
      <dgm:t>
        <a:bodyPr vert="eaVert" anchor="ctr"/>
        <a:lstStyle/>
        <a:p>
          <a:r>
            <a:rPr lang="zh-CN" altLang="en-US" dirty="0"/>
            <a:t>注重保护留住乡愁</a:t>
          </a:r>
        </a:p>
      </dgm:t>
    </dgm:pt>
    <dgm:pt modelId="{8D64D702-83CB-4AE3-A965-3A8B3863E2F0}" type="parTrans" cxnId="{3ADD17D9-692F-462F-AEE4-42157513014B}">
      <dgm:prSet/>
      <dgm:spPr/>
      <dgm:t>
        <a:bodyPr/>
        <a:lstStyle/>
        <a:p>
          <a:endParaRPr lang="zh-CN" altLang="en-US"/>
        </a:p>
      </dgm:t>
    </dgm:pt>
    <dgm:pt modelId="{3FBE805D-8F6B-4AAE-8E74-CBCE7EB47FC7}" type="sibTrans" cxnId="{3ADD17D9-692F-462F-AEE4-42157513014B}">
      <dgm:prSet/>
      <dgm:spPr/>
      <dgm:t>
        <a:bodyPr/>
        <a:lstStyle/>
        <a:p>
          <a:endParaRPr lang="zh-CN" altLang="en-US"/>
        </a:p>
      </dgm:t>
    </dgm:pt>
    <dgm:pt modelId="{449B8DDB-5F47-4908-8C92-3D18100A5F45}">
      <dgm:prSet custT="1"/>
      <dgm:spPr/>
      <dgm:t>
        <a:bodyPr vert="eaVert" anchor="ctr"/>
        <a:lstStyle/>
        <a:p>
          <a:r>
            <a:rPr lang="zh-CN" sz="2200" kern="1200" dirty="0">
              <a:solidFill>
                <a:srgbClr val="FFFFFF"/>
              </a:solidFill>
              <a:latin typeface="+mn-lt"/>
              <a:ea typeface="+mn-ea"/>
              <a:cs typeface="+mn-cs"/>
            </a:rPr>
            <a:t>村民主体激发动力</a:t>
          </a:r>
          <a:endParaRPr lang="zh-CN" altLang="en-US" sz="2200" kern="1200" dirty="0">
            <a:solidFill>
              <a:srgbClr val="FFFFFF"/>
            </a:solidFill>
            <a:latin typeface="+mn-lt"/>
            <a:ea typeface="+mn-ea"/>
            <a:cs typeface="+mn-cs"/>
          </a:endParaRPr>
        </a:p>
      </dgm:t>
    </dgm:pt>
    <dgm:pt modelId="{23D70B95-EBB4-4A03-9C45-858A3D7C9283}" type="parTrans" cxnId="{17F4136A-9B2E-449D-8435-9E68CA5D0AAD}">
      <dgm:prSet/>
      <dgm:spPr/>
      <dgm:t>
        <a:bodyPr/>
        <a:lstStyle/>
        <a:p>
          <a:endParaRPr lang="zh-CN" altLang="en-US"/>
        </a:p>
      </dgm:t>
    </dgm:pt>
    <dgm:pt modelId="{6FEC4724-A8D5-4B4E-82BD-074B17DA97C4}" type="sibTrans" cxnId="{17F4136A-9B2E-449D-8435-9E68CA5D0AAD}">
      <dgm:prSet/>
      <dgm:spPr/>
      <dgm:t>
        <a:bodyPr/>
        <a:lstStyle/>
        <a:p>
          <a:endParaRPr lang="zh-CN" altLang="en-US"/>
        </a:p>
      </dgm:t>
    </dgm:pt>
    <dgm:pt modelId="{33F86452-B0AE-49D6-B375-E7D55E69EC4E}" type="pres">
      <dgm:prSet presAssocID="{CD1AF455-39AB-41C8-9E66-5C1F3CC36BD3}" presName="Name0" presStyleCnt="0">
        <dgm:presLayoutVars>
          <dgm:dir/>
          <dgm:resizeHandles val="exact"/>
        </dgm:presLayoutVars>
      </dgm:prSet>
      <dgm:spPr/>
    </dgm:pt>
    <dgm:pt modelId="{CBEFADD5-989B-416D-8F32-398F69C2CFBB}" type="pres">
      <dgm:prSet presAssocID="{CD1AF455-39AB-41C8-9E66-5C1F3CC36BD3}" presName="bkgdShp" presStyleLbl="alignAccFollowNode1" presStyleIdx="0" presStyleCnt="1"/>
      <dgm:spPr/>
    </dgm:pt>
    <dgm:pt modelId="{391B2EC9-D1D3-4D3D-B947-A80C6B61F91F}" type="pres">
      <dgm:prSet presAssocID="{CD1AF455-39AB-41C8-9E66-5C1F3CC36BD3}" presName="linComp" presStyleCnt="0"/>
      <dgm:spPr/>
    </dgm:pt>
    <dgm:pt modelId="{47706082-14AD-4451-AED4-85C7A738CC9F}" type="pres">
      <dgm:prSet presAssocID="{45AD7C16-65FE-498D-9175-7AB5BF36FAB7}" presName="compNode" presStyleCnt="0"/>
      <dgm:spPr/>
    </dgm:pt>
    <dgm:pt modelId="{EBEE78C5-5E84-4138-9E24-75FCB9FC3BD2}" type="pres">
      <dgm:prSet presAssocID="{45AD7C16-65FE-498D-9175-7AB5BF36FAB7}" presName="node" presStyleLbl="node1" presStyleIdx="0" presStyleCnt="6">
        <dgm:presLayoutVars>
          <dgm:bulletEnabled val="1"/>
        </dgm:presLayoutVars>
      </dgm:prSet>
      <dgm:spPr/>
    </dgm:pt>
    <dgm:pt modelId="{F92CB7C5-224A-487C-92E1-147A483AADA5}" type="pres">
      <dgm:prSet presAssocID="{45AD7C16-65FE-498D-9175-7AB5BF36FAB7}" presName="invisiNode" presStyleLbl="node1" presStyleIdx="0" presStyleCnt="6"/>
      <dgm:spPr/>
    </dgm:pt>
    <dgm:pt modelId="{3F04DCF4-E150-4805-88EE-992CD254D5D1}" type="pres">
      <dgm:prSet presAssocID="{45AD7C16-65FE-498D-9175-7AB5BF36FAB7}"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3D7D07AD-7A47-48E8-AAF5-4F8F8EE4F246}" type="pres">
      <dgm:prSet presAssocID="{2A199E07-5F9F-4E25-8C0B-E743A84D7E86}" presName="sibTrans" presStyleLbl="sibTrans2D1" presStyleIdx="0" presStyleCnt="0"/>
      <dgm:spPr/>
    </dgm:pt>
    <dgm:pt modelId="{2E4EFF11-15C8-4FBA-B338-580FC794E6E0}" type="pres">
      <dgm:prSet presAssocID="{7C8A8F73-15E0-4B74-8D70-D7203090A606}" presName="compNode" presStyleCnt="0"/>
      <dgm:spPr/>
    </dgm:pt>
    <dgm:pt modelId="{A73CA90E-9E4F-4431-870F-711E4566608D}" type="pres">
      <dgm:prSet presAssocID="{7C8A8F73-15E0-4B74-8D70-D7203090A606}" presName="node" presStyleLbl="node1" presStyleIdx="1" presStyleCnt="6">
        <dgm:presLayoutVars>
          <dgm:bulletEnabled val="1"/>
        </dgm:presLayoutVars>
      </dgm:prSet>
      <dgm:spPr/>
    </dgm:pt>
    <dgm:pt modelId="{0ED22A49-9EB5-41FA-B3C1-159C45DC04CE}" type="pres">
      <dgm:prSet presAssocID="{7C8A8F73-15E0-4B74-8D70-D7203090A606}" presName="invisiNode" presStyleLbl="node1" presStyleIdx="1" presStyleCnt="6"/>
      <dgm:spPr/>
    </dgm:pt>
    <dgm:pt modelId="{F14C3E05-BB2E-45BD-B413-865798423B53}" type="pres">
      <dgm:prSet presAssocID="{7C8A8F73-15E0-4B74-8D70-D7203090A606}" presName="imagNode" presStyleLbl="fgImgPlace1" presStyleIdx="1"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6D8B25FD-03F0-4054-A0D7-0CDE58329321}" type="pres">
      <dgm:prSet presAssocID="{1D7075A1-1195-489C-A3FD-505F37EBEE88}" presName="sibTrans" presStyleLbl="sibTrans2D1" presStyleIdx="0" presStyleCnt="0"/>
      <dgm:spPr/>
    </dgm:pt>
    <dgm:pt modelId="{BBA7CE17-980A-4DA1-B64C-20A14DDD866D}" type="pres">
      <dgm:prSet presAssocID="{CC55845D-2551-4DD8-BDDC-7D08AD939786}" presName="compNode" presStyleCnt="0"/>
      <dgm:spPr/>
    </dgm:pt>
    <dgm:pt modelId="{25036F40-B7BD-4381-9802-6768812891FB}" type="pres">
      <dgm:prSet presAssocID="{CC55845D-2551-4DD8-BDDC-7D08AD939786}" presName="node" presStyleLbl="node1" presStyleIdx="2" presStyleCnt="6">
        <dgm:presLayoutVars>
          <dgm:bulletEnabled val="1"/>
        </dgm:presLayoutVars>
      </dgm:prSet>
      <dgm:spPr/>
    </dgm:pt>
    <dgm:pt modelId="{30FD8F0A-199E-4B50-8695-F2C89B7ACD3B}" type="pres">
      <dgm:prSet presAssocID="{CC55845D-2551-4DD8-BDDC-7D08AD939786}" presName="invisiNode" presStyleLbl="node1" presStyleIdx="2" presStyleCnt="6"/>
      <dgm:spPr/>
    </dgm:pt>
    <dgm:pt modelId="{EDB86E1B-C00C-48E3-AB54-9C8FFF165229}" type="pres">
      <dgm:prSet presAssocID="{CC55845D-2551-4DD8-BDDC-7D08AD939786}" presName="imagNode" presStyleLbl="fgImgPlace1" presStyleIdx="2"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93CC141C-F80B-4C27-9A93-2ACF7ED21BB5}" type="pres">
      <dgm:prSet presAssocID="{3FBE805D-8F6B-4AAE-8E74-CBCE7EB47FC7}" presName="sibTrans" presStyleLbl="sibTrans2D1" presStyleIdx="0" presStyleCnt="0"/>
      <dgm:spPr/>
    </dgm:pt>
    <dgm:pt modelId="{4D0C9013-A330-48FD-A144-CB1F30F2F1A5}" type="pres">
      <dgm:prSet presAssocID="{449B8DDB-5F47-4908-8C92-3D18100A5F45}" presName="compNode" presStyleCnt="0"/>
      <dgm:spPr/>
    </dgm:pt>
    <dgm:pt modelId="{19F24A63-3151-4E3F-9CE2-F056584A833D}" type="pres">
      <dgm:prSet presAssocID="{449B8DDB-5F47-4908-8C92-3D18100A5F45}" presName="node" presStyleLbl="node1" presStyleIdx="3" presStyleCnt="6">
        <dgm:presLayoutVars>
          <dgm:bulletEnabled val="1"/>
        </dgm:presLayoutVars>
      </dgm:prSet>
      <dgm:spPr/>
    </dgm:pt>
    <dgm:pt modelId="{599CD229-2C4D-48BA-AF8B-210440266C02}" type="pres">
      <dgm:prSet presAssocID="{449B8DDB-5F47-4908-8C92-3D18100A5F45}" presName="invisiNode" presStyleLbl="node1" presStyleIdx="3" presStyleCnt="6"/>
      <dgm:spPr/>
    </dgm:pt>
    <dgm:pt modelId="{72385B82-C2F3-448E-AAC2-8F7E97F08232}" type="pres">
      <dgm:prSet presAssocID="{449B8DDB-5F47-4908-8C92-3D18100A5F45}" presName="imagNode" presStyleLbl="fgImgPlace1" presStyleIdx="3"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7769D4CB-5B8D-4FF5-A608-79FFC54D9BF1}" type="pres">
      <dgm:prSet presAssocID="{6FEC4724-A8D5-4B4E-82BD-074B17DA97C4}" presName="sibTrans" presStyleLbl="sibTrans2D1" presStyleIdx="0" presStyleCnt="0"/>
      <dgm:spPr/>
    </dgm:pt>
    <dgm:pt modelId="{A7CE3F6C-6D41-4A5E-82B9-A217E57F93BE}" type="pres">
      <dgm:prSet presAssocID="{E73CB683-17A0-4635-8DF1-C4C39DF1524A}" presName="compNode" presStyleCnt="0"/>
      <dgm:spPr/>
    </dgm:pt>
    <dgm:pt modelId="{808E2BFD-7E49-4DB2-82B9-D398CEACDEBE}" type="pres">
      <dgm:prSet presAssocID="{E73CB683-17A0-4635-8DF1-C4C39DF1524A}" presName="node" presStyleLbl="node1" presStyleIdx="4" presStyleCnt="6">
        <dgm:presLayoutVars>
          <dgm:bulletEnabled val="1"/>
        </dgm:presLayoutVars>
      </dgm:prSet>
      <dgm:spPr/>
    </dgm:pt>
    <dgm:pt modelId="{6E26A83C-ABE6-4F38-885B-AEF95F879A2D}" type="pres">
      <dgm:prSet presAssocID="{E73CB683-17A0-4635-8DF1-C4C39DF1524A}" presName="invisiNode" presStyleLbl="node1" presStyleIdx="4" presStyleCnt="6"/>
      <dgm:spPr/>
    </dgm:pt>
    <dgm:pt modelId="{358D38F1-A038-415F-8F8D-CDE68FCEA65F}" type="pres">
      <dgm:prSet presAssocID="{E73CB683-17A0-4635-8DF1-C4C39DF1524A}" presName="imagNode" presStyleLbl="fgImgPlace1" presStyleIdx="4"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3D4C7523-E0FB-42A0-BFB8-81458DEAE58B}" type="pres">
      <dgm:prSet presAssocID="{A76C7264-3DC3-48E5-97C5-210AF3E7E5A8}" presName="sibTrans" presStyleLbl="sibTrans2D1" presStyleIdx="0" presStyleCnt="0"/>
      <dgm:spPr/>
    </dgm:pt>
    <dgm:pt modelId="{89B38659-1C79-4B5A-BD92-9B0244892706}" type="pres">
      <dgm:prSet presAssocID="{F6801363-1794-446C-BE6A-20EAE7A7551D}" presName="compNode" presStyleCnt="0"/>
      <dgm:spPr/>
    </dgm:pt>
    <dgm:pt modelId="{42555129-765D-4F97-BA9B-1931AA3AA141}" type="pres">
      <dgm:prSet presAssocID="{F6801363-1794-446C-BE6A-20EAE7A7551D}" presName="node" presStyleLbl="node1" presStyleIdx="5" presStyleCnt="6">
        <dgm:presLayoutVars>
          <dgm:bulletEnabled val="1"/>
        </dgm:presLayoutVars>
      </dgm:prSet>
      <dgm:spPr/>
    </dgm:pt>
    <dgm:pt modelId="{CF744BDE-FD28-4187-BB49-D4FCEE98D201}" type="pres">
      <dgm:prSet presAssocID="{F6801363-1794-446C-BE6A-20EAE7A7551D}" presName="invisiNode" presStyleLbl="node1" presStyleIdx="5" presStyleCnt="6"/>
      <dgm:spPr/>
    </dgm:pt>
    <dgm:pt modelId="{9A59FE5C-625A-40AD-8EEB-4358B1EB9F99}" type="pres">
      <dgm:prSet presAssocID="{F6801363-1794-446C-BE6A-20EAE7A7551D}" presName="imagNode" presStyleLbl="fgImgPlace1" presStyleIdx="5"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Lst>
  <dgm:cxnLst>
    <dgm:cxn modelId="{E287DA26-80BF-4393-B8AD-6E39CF4FED8D}" type="presOf" srcId="{3FBE805D-8F6B-4AAE-8E74-CBCE7EB47FC7}" destId="{93CC141C-F80B-4C27-9A93-2ACF7ED21BB5}" srcOrd="0" destOrd="0" presId="urn:microsoft.com/office/officeart/2005/8/layout/pList2"/>
    <dgm:cxn modelId="{2A317329-054C-4DE9-9D2C-83268B8FFC44}" srcId="{CD1AF455-39AB-41C8-9E66-5C1F3CC36BD3}" destId="{F6801363-1794-446C-BE6A-20EAE7A7551D}" srcOrd="5" destOrd="0" parTransId="{1A238616-6B16-4A91-ABD8-7BF9B2EE6B93}" sibTransId="{37F6D98D-3543-4F7F-B171-D8CC2F95F7B3}"/>
    <dgm:cxn modelId="{25D6FC2A-9E46-4011-8F15-648CA25A2A76}" type="presOf" srcId="{F6801363-1794-446C-BE6A-20EAE7A7551D}" destId="{42555129-765D-4F97-BA9B-1931AA3AA141}" srcOrd="0" destOrd="0" presId="urn:microsoft.com/office/officeart/2005/8/layout/pList2"/>
    <dgm:cxn modelId="{FB33E040-67C8-4510-B01B-746860A5F016}" type="presOf" srcId="{2A199E07-5F9F-4E25-8C0B-E743A84D7E86}" destId="{3D7D07AD-7A47-48E8-AAF5-4F8F8EE4F246}" srcOrd="0" destOrd="0" presId="urn:microsoft.com/office/officeart/2005/8/layout/pList2"/>
    <dgm:cxn modelId="{E22EC25C-9880-441F-B6B6-AF3DDC892E80}" type="presOf" srcId="{7C8A8F73-15E0-4B74-8D70-D7203090A606}" destId="{A73CA90E-9E4F-4431-870F-711E4566608D}" srcOrd="0" destOrd="0" presId="urn:microsoft.com/office/officeart/2005/8/layout/pList2"/>
    <dgm:cxn modelId="{5E0AB366-125C-4378-B0FC-698D82C00EAC}" srcId="{CD1AF455-39AB-41C8-9E66-5C1F3CC36BD3}" destId="{45AD7C16-65FE-498D-9175-7AB5BF36FAB7}" srcOrd="0" destOrd="0" parTransId="{03B86812-A736-46D8-A5B9-6E03604CDC17}" sibTransId="{2A199E07-5F9F-4E25-8C0B-E743A84D7E86}"/>
    <dgm:cxn modelId="{17F4136A-9B2E-449D-8435-9E68CA5D0AAD}" srcId="{CD1AF455-39AB-41C8-9E66-5C1F3CC36BD3}" destId="{449B8DDB-5F47-4908-8C92-3D18100A5F45}" srcOrd="3" destOrd="0" parTransId="{23D70B95-EBB4-4A03-9C45-858A3D7C9283}" sibTransId="{6FEC4724-A8D5-4B4E-82BD-074B17DA97C4}"/>
    <dgm:cxn modelId="{DF785173-4FB8-4BF3-9D09-3C0B4C9EAAF2}" type="presOf" srcId="{CC55845D-2551-4DD8-BDDC-7D08AD939786}" destId="{25036F40-B7BD-4381-9802-6768812891FB}" srcOrd="0" destOrd="0" presId="urn:microsoft.com/office/officeart/2005/8/layout/pList2"/>
    <dgm:cxn modelId="{F0213956-E608-4126-AEFD-0E934464617E}" type="presOf" srcId="{449B8DDB-5F47-4908-8C92-3D18100A5F45}" destId="{19F24A63-3151-4E3F-9CE2-F056584A833D}" srcOrd="0" destOrd="0" presId="urn:microsoft.com/office/officeart/2005/8/layout/pList2"/>
    <dgm:cxn modelId="{7A5B5282-7B44-43B4-901B-655548D17529}" type="presOf" srcId="{E73CB683-17A0-4635-8DF1-C4C39DF1524A}" destId="{808E2BFD-7E49-4DB2-82B9-D398CEACDEBE}" srcOrd="0" destOrd="0" presId="urn:microsoft.com/office/officeart/2005/8/layout/pList2"/>
    <dgm:cxn modelId="{8888469D-F46E-4B41-B9AB-BD3F5C588B77}" type="presOf" srcId="{A76C7264-3DC3-48E5-97C5-210AF3E7E5A8}" destId="{3D4C7523-E0FB-42A0-BFB8-81458DEAE58B}" srcOrd="0" destOrd="0" presId="urn:microsoft.com/office/officeart/2005/8/layout/pList2"/>
    <dgm:cxn modelId="{0B618AAB-882C-4B3C-8570-0493D4A4EDE5}" type="presOf" srcId="{CD1AF455-39AB-41C8-9E66-5C1F3CC36BD3}" destId="{33F86452-B0AE-49D6-B375-E7D55E69EC4E}" srcOrd="0" destOrd="0" presId="urn:microsoft.com/office/officeart/2005/8/layout/pList2"/>
    <dgm:cxn modelId="{017BD3AD-D051-4A41-B2E8-D886F569CF8A}" srcId="{CD1AF455-39AB-41C8-9E66-5C1F3CC36BD3}" destId="{E73CB683-17A0-4635-8DF1-C4C39DF1524A}" srcOrd="4" destOrd="0" parTransId="{4BAACD43-BAAD-45E3-A1CF-1407375B7F99}" sibTransId="{A76C7264-3DC3-48E5-97C5-210AF3E7E5A8}"/>
    <dgm:cxn modelId="{BF0BDDB2-286C-4DC6-9839-D3E2AE0ACF93}" type="presOf" srcId="{6FEC4724-A8D5-4B4E-82BD-074B17DA97C4}" destId="{7769D4CB-5B8D-4FF5-A608-79FFC54D9BF1}" srcOrd="0" destOrd="0" presId="urn:microsoft.com/office/officeart/2005/8/layout/pList2"/>
    <dgm:cxn modelId="{2917A1B8-C44A-4E3D-8D39-3704186D5F2C}" type="presOf" srcId="{1D7075A1-1195-489C-A3FD-505F37EBEE88}" destId="{6D8B25FD-03F0-4054-A0D7-0CDE58329321}" srcOrd="0" destOrd="0" presId="urn:microsoft.com/office/officeart/2005/8/layout/pList2"/>
    <dgm:cxn modelId="{3ADD17D9-692F-462F-AEE4-42157513014B}" srcId="{CD1AF455-39AB-41C8-9E66-5C1F3CC36BD3}" destId="{CC55845D-2551-4DD8-BDDC-7D08AD939786}" srcOrd="2" destOrd="0" parTransId="{8D64D702-83CB-4AE3-A965-3A8B3863E2F0}" sibTransId="{3FBE805D-8F6B-4AAE-8E74-CBCE7EB47FC7}"/>
    <dgm:cxn modelId="{14E30EDA-0539-4A5E-8CAC-652409DAEC49}" srcId="{CD1AF455-39AB-41C8-9E66-5C1F3CC36BD3}" destId="{7C8A8F73-15E0-4B74-8D70-D7203090A606}" srcOrd="1" destOrd="0" parTransId="{A0BF4AF2-F2B2-4A6C-A096-DE06FB04417B}" sibTransId="{1D7075A1-1195-489C-A3FD-505F37EBEE88}"/>
    <dgm:cxn modelId="{D99075FC-D5AC-4CD6-A294-B2054544614F}" type="presOf" srcId="{45AD7C16-65FE-498D-9175-7AB5BF36FAB7}" destId="{EBEE78C5-5E84-4138-9E24-75FCB9FC3BD2}" srcOrd="0" destOrd="0" presId="urn:microsoft.com/office/officeart/2005/8/layout/pList2"/>
    <dgm:cxn modelId="{5F7F52D9-B7CA-44F2-BD36-21AA7615F2A5}" type="presParOf" srcId="{33F86452-B0AE-49D6-B375-E7D55E69EC4E}" destId="{CBEFADD5-989B-416D-8F32-398F69C2CFBB}" srcOrd="0" destOrd="0" presId="urn:microsoft.com/office/officeart/2005/8/layout/pList2"/>
    <dgm:cxn modelId="{D43B10AF-64E1-4F01-B41C-C2F79CF02AAB}" type="presParOf" srcId="{33F86452-B0AE-49D6-B375-E7D55E69EC4E}" destId="{391B2EC9-D1D3-4D3D-B947-A80C6B61F91F}" srcOrd="1" destOrd="0" presId="urn:microsoft.com/office/officeart/2005/8/layout/pList2"/>
    <dgm:cxn modelId="{7EDEC346-E50B-41D9-9B12-F942780040DA}" type="presParOf" srcId="{391B2EC9-D1D3-4D3D-B947-A80C6B61F91F}" destId="{47706082-14AD-4451-AED4-85C7A738CC9F}" srcOrd="0" destOrd="0" presId="urn:microsoft.com/office/officeart/2005/8/layout/pList2"/>
    <dgm:cxn modelId="{08E9A261-BFC6-43D7-8B2E-7A6598D94C0D}" type="presParOf" srcId="{47706082-14AD-4451-AED4-85C7A738CC9F}" destId="{EBEE78C5-5E84-4138-9E24-75FCB9FC3BD2}" srcOrd="0" destOrd="0" presId="urn:microsoft.com/office/officeart/2005/8/layout/pList2"/>
    <dgm:cxn modelId="{228C1838-43D0-45B1-9FC0-A0169F97D461}" type="presParOf" srcId="{47706082-14AD-4451-AED4-85C7A738CC9F}" destId="{F92CB7C5-224A-487C-92E1-147A483AADA5}" srcOrd="1" destOrd="0" presId="urn:microsoft.com/office/officeart/2005/8/layout/pList2"/>
    <dgm:cxn modelId="{35136579-BB4E-47C7-8E86-1E13F8E10770}" type="presParOf" srcId="{47706082-14AD-4451-AED4-85C7A738CC9F}" destId="{3F04DCF4-E150-4805-88EE-992CD254D5D1}" srcOrd="2" destOrd="0" presId="urn:microsoft.com/office/officeart/2005/8/layout/pList2"/>
    <dgm:cxn modelId="{92D2A67F-7AD0-4335-BB3E-876CF43BFC9A}" type="presParOf" srcId="{391B2EC9-D1D3-4D3D-B947-A80C6B61F91F}" destId="{3D7D07AD-7A47-48E8-AAF5-4F8F8EE4F246}" srcOrd="1" destOrd="0" presId="urn:microsoft.com/office/officeart/2005/8/layout/pList2"/>
    <dgm:cxn modelId="{7027D2C6-1D63-41B2-AEFB-2ACA4EEFA6BE}" type="presParOf" srcId="{391B2EC9-D1D3-4D3D-B947-A80C6B61F91F}" destId="{2E4EFF11-15C8-4FBA-B338-580FC794E6E0}" srcOrd="2" destOrd="0" presId="urn:microsoft.com/office/officeart/2005/8/layout/pList2"/>
    <dgm:cxn modelId="{D4B213F9-079B-4764-8959-5F55912BF1A1}" type="presParOf" srcId="{2E4EFF11-15C8-4FBA-B338-580FC794E6E0}" destId="{A73CA90E-9E4F-4431-870F-711E4566608D}" srcOrd="0" destOrd="0" presId="urn:microsoft.com/office/officeart/2005/8/layout/pList2"/>
    <dgm:cxn modelId="{6EC6B336-866D-4D85-9F22-3E5D2E499C22}" type="presParOf" srcId="{2E4EFF11-15C8-4FBA-B338-580FC794E6E0}" destId="{0ED22A49-9EB5-41FA-B3C1-159C45DC04CE}" srcOrd="1" destOrd="0" presId="urn:microsoft.com/office/officeart/2005/8/layout/pList2"/>
    <dgm:cxn modelId="{9FBF0D5C-B774-4E00-9BEC-0452F0AF2E16}" type="presParOf" srcId="{2E4EFF11-15C8-4FBA-B338-580FC794E6E0}" destId="{F14C3E05-BB2E-45BD-B413-865798423B53}" srcOrd="2" destOrd="0" presId="urn:microsoft.com/office/officeart/2005/8/layout/pList2"/>
    <dgm:cxn modelId="{EF69A028-8284-4856-9476-0D51BB0CD988}" type="presParOf" srcId="{391B2EC9-D1D3-4D3D-B947-A80C6B61F91F}" destId="{6D8B25FD-03F0-4054-A0D7-0CDE58329321}" srcOrd="3" destOrd="0" presId="urn:microsoft.com/office/officeart/2005/8/layout/pList2"/>
    <dgm:cxn modelId="{B91EA832-2567-4733-BCF5-F34EEFEAE88E}" type="presParOf" srcId="{391B2EC9-D1D3-4D3D-B947-A80C6B61F91F}" destId="{BBA7CE17-980A-4DA1-B64C-20A14DDD866D}" srcOrd="4" destOrd="0" presId="urn:microsoft.com/office/officeart/2005/8/layout/pList2"/>
    <dgm:cxn modelId="{223081AF-4C11-43C7-A8D7-C79111734F84}" type="presParOf" srcId="{BBA7CE17-980A-4DA1-B64C-20A14DDD866D}" destId="{25036F40-B7BD-4381-9802-6768812891FB}" srcOrd="0" destOrd="0" presId="urn:microsoft.com/office/officeart/2005/8/layout/pList2"/>
    <dgm:cxn modelId="{9D002E6B-444A-4D72-A557-5993C6D72B90}" type="presParOf" srcId="{BBA7CE17-980A-4DA1-B64C-20A14DDD866D}" destId="{30FD8F0A-199E-4B50-8695-F2C89B7ACD3B}" srcOrd="1" destOrd="0" presId="urn:microsoft.com/office/officeart/2005/8/layout/pList2"/>
    <dgm:cxn modelId="{A85C2332-ACA1-4779-BE36-EA338D733817}" type="presParOf" srcId="{BBA7CE17-980A-4DA1-B64C-20A14DDD866D}" destId="{EDB86E1B-C00C-48E3-AB54-9C8FFF165229}" srcOrd="2" destOrd="0" presId="urn:microsoft.com/office/officeart/2005/8/layout/pList2"/>
    <dgm:cxn modelId="{5138CA26-E581-4FC2-A0B8-4B09BA8E5453}" type="presParOf" srcId="{391B2EC9-D1D3-4D3D-B947-A80C6B61F91F}" destId="{93CC141C-F80B-4C27-9A93-2ACF7ED21BB5}" srcOrd="5" destOrd="0" presId="urn:microsoft.com/office/officeart/2005/8/layout/pList2"/>
    <dgm:cxn modelId="{BB156DD3-C077-4717-B55D-0180ADBFCABC}" type="presParOf" srcId="{391B2EC9-D1D3-4D3D-B947-A80C6B61F91F}" destId="{4D0C9013-A330-48FD-A144-CB1F30F2F1A5}" srcOrd="6" destOrd="0" presId="urn:microsoft.com/office/officeart/2005/8/layout/pList2"/>
    <dgm:cxn modelId="{47759434-943C-449B-8C16-3E8D17841D8C}" type="presParOf" srcId="{4D0C9013-A330-48FD-A144-CB1F30F2F1A5}" destId="{19F24A63-3151-4E3F-9CE2-F056584A833D}" srcOrd="0" destOrd="0" presId="urn:microsoft.com/office/officeart/2005/8/layout/pList2"/>
    <dgm:cxn modelId="{CFEBA749-BF57-4FE4-9057-0AEE78D69401}" type="presParOf" srcId="{4D0C9013-A330-48FD-A144-CB1F30F2F1A5}" destId="{599CD229-2C4D-48BA-AF8B-210440266C02}" srcOrd="1" destOrd="0" presId="urn:microsoft.com/office/officeart/2005/8/layout/pList2"/>
    <dgm:cxn modelId="{05E227DA-6BA8-487D-B5B3-B98B7F30250C}" type="presParOf" srcId="{4D0C9013-A330-48FD-A144-CB1F30F2F1A5}" destId="{72385B82-C2F3-448E-AAC2-8F7E97F08232}" srcOrd="2" destOrd="0" presId="urn:microsoft.com/office/officeart/2005/8/layout/pList2"/>
    <dgm:cxn modelId="{D376C4BC-8939-4FEC-A4BA-897392B570CD}" type="presParOf" srcId="{391B2EC9-D1D3-4D3D-B947-A80C6B61F91F}" destId="{7769D4CB-5B8D-4FF5-A608-79FFC54D9BF1}" srcOrd="7" destOrd="0" presId="urn:microsoft.com/office/officeart/2005/8/layout/pList2"/>
    <dgm:cxn modelId="{1792A863-542E-476B-B3FF-FE8DD2F0434A}" type="presParOf" srcId="{391B2EC9-D1D3-4D3D-B947-A80C6B61F91F}" destId="{A7CE3F6C-6D41-4A5E-82B9-A217E57F93BE}" srcOrd="8" destOrd="0" presId="urn:microsoft.com/office/officeart/2005/8/layout/pList2"/>
    <dgm:cxn modelId="{EFDA6AFE-F493-4CFA-9434-321298112967}" type="presParOf" srcId="{A7CE3F6C-6D41-4A5E-82B9-A217E57F93BE}" destId="{808E2BFD-7E49-4DB2-82B9-D398CEACDEBE}" srcOrd="0" destOrd="0" presId="urn:microsoft.com/office/officeart/2005/8/layout/pList2"/>
    <dgm:cxn modelId="{41F2433F-13BA-49C4-8466-3367BFF9DA45}" type="presParOf" srcId="{A7CE3F6C-6D41-4A5E-82B9-A217E57F93BE}" destId="{6E26A83C-ABE6-4F38-885B-AEF95F879A2D}" srcOrd="1" destOrd="0" presId="urn:microsoft.com/office/officeart/2005/8/layout/pList2"/>
    <dgm:cxn modelId="{F6624964-7DD3-4C67-9540-8417AA2378E1}" type="presParOf" srcId="{A7CE3F6C-6D41-4A5E-82B9-A217E57F93BE}" destId="{358D38F1-A038-415F-8F8D-CDE68FCEA65F}" srcOrd="2" destOrd="0" presId="urn:microsoft.com/office/officeart/2005/8/layout/pList2"/>
    <dgm:cxn modelId="{840141FB-B17B-4713-B64A-5D57DDF8C339}" type="presParOf" srcId="{391B2EC9-D1D3-4D3D-B947-A80C6B61F91F}" destId="{3D4C7523-E0FB-42A0-BFB8-81458DEAE58B}" srcOrd="9" destOrd="0" presId="urn:microsoft.com/office/officeart/2005/8/layout/pList2"/>
    <dgm:cxn modelId="{954D75AE-4555-4020-995D-A8C56D64D104}" type="presParOf" srcId="{391B2EC9-D1D3-4D3D-B947-A80C6B61F91F}" destId="{89B38659-1C79-4B5A-BD92-9B0244892706}" srcOrd="10" destOrd="0" presId="urn:microsoft.com/office/officeart/2005/8/layout/pList2"/>
    <dgm:cxn modelId="{64BB5B35-D026-43A7-8C02-D7D336F80316}" type="presParOf" srcId="{89B38659-1C79-4B5A-BD92-9B0244892706}" destId="{42555129-765D-4F97-BA9B-1931AA3AA141}" srcOrd="0" destOrd="0" presId="urn:microsoft.com/office/officeart/2005/8/layout/pList2"/>
    <dgm:cxn modelId="{80A6917C-A831-41AF-99BF-54FF12E1C339}" type="presParOf" srcId="{89B38659-1C79-4B5A-BD92-9B0244892706}" destId="{CF744BDE-FD28-4187-BB49-D4FCEE98D201}" srcOrd="1" destOrd="0" presId="urn:microsoft.com/office/officeart/2005/8/layout/pList2"/>
    <dgm:cxn modelId="{A209843E-F4AB-4FEC-9CB3-531D58938469}" type="presParOf" srcId="{89B38659-1C79-4B5A-BD92-9B0244892706}" destId="{9A59FE5C-625A-40AD-8EEB-4358B1EB9F9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0DD357-9D3C-4C40-B5CB-E6FCDF097F17}"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zh-CN" altLang="en-US"/>
        </a:p>
      </dgm:t>
    </dgm:pt>
    <dgm:pt modelId="{B7BC32F2-C312-4ACB-9B8E-64A36083CDA2}">
      <dgm:prSet phldrT="[文本]"/>
      <dgm:spPr/>
      <dgm:t>
        <a:bodyPr/>
        <a:lstStyle/>
        <a:p>
          <a:r>
            <a:rPr lang="zh-CN" altLang="en-US" b="1" dirty="0"/>
            <a:t>农村人居环境整治</a:t>
          </a:r>
          <a:endParaRPr lang="zh-CN" altLang="en-US" dirty="0"/>
        </a:p>
      </dgm:t>
    </dgm:pt>
    <dgm:pt modelId="{B42F96F1-6DB0-4395-94E3-D4E13B1E8AD8}" type="parTrans" cxnId="{83453EA8-180C-4C89-8ABE-1AF0A682691F}">
      <dgm:prSet/>
      <dgm:spPr/>
      <dgm:t>
        <a:bodyPr/>
        <a:lstStyle/>
        <a:p>
          <a:endParaRPr lang="zh-CN" altLang="en-US"/>
        </a:p>
      </dgm:t>
    </dgm:pt>
    <dgm:pt modelId="{CEA77D3D-E14D-4B6D-BE91-88ACA9B0F574}" type="sibTrans" cxnId="{83453EA8-180C-4C89-8ABE-1AF0A682691F}">
      <dgm:prSet/>
      <dgm:spPr/>
      <dgm:t>
        <a:bodyPr/>
        <a:lstStyle/>
        <a:p>
          <a:endParaRPr lang="zh-CN" altLang="en-US"/>
        </a:p>
      </dgm:t>
    </dgm:pt>
    <dgm:pt modelId="{9881ED31-AC2E-4153-9914-DE007347B8D3}">
      <dgm:prSet phldrT="[文本]"/>
      <dgm:spPr/>
      <dgm:t>
        <a:bodyPr/>
        <a:lstStyle/>
        <a:p>
          <a:r>
            <a:rPr lang="zh-CN" altLang="en-US" dirty="0"/>
            <a:t>村容村貌整治提升</a:t>
          </a:r>
        </a:p>
      </dgm:t>
    </dgm:pt>
    <dgm:pt modelId="{DA614A9F-1851-454B-B226-C2AA4805D4AB}" type="parTrans" cxnId="{1D76AD49-0B2E-436F-8291-08C6FDB20720}">
      <dgm:prSet/>
      <dgm:spPr/>
      <dgm:t>
        <a:bodyPr/>
        <a:lstStyle/>
        <a:p>
          <a:endParaRPr lang="zh-CN" altLang="en-US"/>
        </a:p>
      </dgm:t>
    </dgm:pt>
    <dgm:pt modelId="{957EC51A-5FAD-41E8-ACC1-6B8BCA73FEFC}" type="sibTrans" cxnId="{1D76AD49-0B2E-436F-8291-08C6FDB20720}">
      <dgm:prSet/>
      <dgm:spPr/>
      <dgm:t>
        <a:bodyPr/>
        <a:lstStyle/>
        <a:p>
          <a:endParaRPr lang="zh-CN" altLang="en-US"/>
        </a:p>
      </dgm:t>
    </dgm:pt>
    <dgm:pt modelId="{AB29F393-0BAC-4CEB-BE3C-6E6628C86D6B}">
      <dgm:prSet phldrT="[文本]"/>
      <dgm:spPr/>
      <dgm:t>
        <a:bodyPr/>
        <a:lstStyle/>
        <a:p>
          <a:r>
            <a:rPr lang="zh-CN" altLang="en-US" dirty="0"/>
            <a:t>农村生活垃圾治理</a:t>
          </a:r>
        </a:p>
      </dgm:t>
    </dgm:pt>
    <dgm:pt modelId="{61EA8581-7B4A-4879-9A34-E79C9DCC57A9}" type="parTrans" cxnId="{B9689C47-EB09-4DBD-96AB-D104A3B5A1A6}">
      <dgm:prSet/>
      <dgm:spPr/>
      <dgm:t>
        <a:bodyPr/>
        <a:lstStyle/>
        <a:p>
          <a:endParaRPr lang="zh-CN" altLang="en-US"/>
        </a:p>
      </dgm:t>
    </dgm:pt>
    <dgm:pt modelId="{DB0F9033-8CF8-4B44-8425-A89F943A71B7}" type="sibTrans" cxnId="{B9689C47-EB09-4DBD-96AB-D104A3B5A1A6}">
      <dgm:prSet/>
      <dgm:spPr/>
      <dgm:t>
        <a:bodyPr/>
        <a:lstStyle/>
        <a:p>
          <a:endParaRPr lang="zh-CN" altLang="en-US"/>
        </a:p>
      </dgm:t>
    </dgm:pt>
    <dgm:pt modelId="{0BEA639E-6767-454F-A939-DCD9F11D2885}">
      <dgm:prSet/>
      <dgm:spPr/>
      <dgm:t>
        <a:bodyPr/>
        <a:lstStyle/>
        <a:p>
          <a:r>
            <a:rPr lang="zh-CN" dirty="0"/>
            <a:t>完善建设和管护机制</a:t>
          </a:r>
          <a:endParaRPr lang="zh-CN" altLang="en-US" dirty="0"/>
        </a:p>
      </dgm:t>
    </dgm:pt>
    <dgm:pt modelId="{D410FE10-CC3F-48EA-8C23-F307F8EBF709}" type="parTrans" cxnId="{A48FD7DC-D1F3-42F3-B67C-3B0E13D47A39}">
      <dgm:prSet/>
      <dgm:spPr/>
      <dgm:t>
        <a:bodyPr/>
        <a:lstStyle/>
        <a:p>
          <a:endParaRPr lang="zh-CN" altLang="en-US"/>
        </a:p>
      </dgm:t>
    </dgm:pt>
    <dgm:pt modelId="{CAE93F98-4C75-43FE-9CEA-B64CEA42B65F}" type="sibTrans" cxnId="{A48FD7DC-D1F3-42F3-B67C-3B0E13D47A39}">
      <dgm:prSet/>
      <dgm:spPr/>
      <dgm:t>
        <a:bodyPr/>
        <a:lstStyle/>
        <a:p>
          <a:endParaRPr lang="zh-CN" altLang="en-US"/>
        </a:p>
      </dgm:t>
    </dgm:pt>
    <dgm:pt modelId="{F36762B4-4FE7-4B8E-8994-BD7571BFF844}">
      <dgm:prSet custT="1"/>
      <dgm:spPr/>
      <dgm:t>
        <a:bodyPr/>
        <a:lstStyle/>
        <a:p>
          <a:r>
            <a:rPr lang="zh-CN" altLang="en-US" sz="1800" dirty="0"/>
            <a:t>农业生产废弃物资源化利用</a:t>
          </a:r>
        </a:p>
      </dgm:t>
    </dgm:pt>
    <dgm:pt modelId="{A58B0E43-000E-41AF-A973-6DE2B344D18D}" type="parTrans" cxnId="{F9E45E1B-7168-4902-86E1-15DCDEF890AB}">
      <dgm:prSet/>
      <dgm:spPr/>
      <dgm:t>
        <a:bodyPr/>
        <a:lstStyle/>
        <a:p>
          <a:endParaRPr lang="zh-CN" altLang="en-US"/>
        </a:p>
      </dgm:t>
    </dgm:pt>
    <dgm:pt modelId="{D57F981F-CE12-4AFF-AAC5-976EF7D8E5ED}" type="sibTrans" cxnId="{F9E45E1B-7168-4902-86E1-15DCDEF890AB}">
      <dgm:prSet/>
      <dgm:spPr/>
      <dgm:t>
        <a:bodyPr/>
        <a:lstStyle/>
        <a:p>
          <a:endParaRPr lang="zh-CN" altLang="en-US"/>
        </a:p>
      </dgm:t>
    </dgm:pt>
    <dgm:pt modelId="{43CA34E2-912A-400B-8520-D75F9B5706A2}">
      <dgm:prSet/>
      <dgm:spPr/>
      <dgm:t>
        <a:bodyPr/>
        <a:lstStyle/>
        <a:p>
          <a:r>
            <a:rPr lang="zh-CN" altLang="en-US" dirty="0"/>
            <a:t>农村生活污水治理</a:t>
          </a:r>
        </a:p>
      </dgm:t>
    </dgm:pt>
    <dgm:pt modelId="{A6E5B2F6-3238-465F-B826-C47EDF058679}" type="parTrans" cxnId="{22B25715-5414-4BE2-BACA-95F00770A35F}">
      <dgm:prSet/>
      <dgm:spPr/>
      <dgm:t>
        <a:bodyPr/>
        <a:lstStyle/>
        <a:p>
          <a:endParaRPr lang="zh-CN" altLang="en-US"/>
        </a:p>
      </dgm:t>
    </dgm:pt>
    <dgm:pt modelId="{E97F4D22-C78E-4277-81E3-A2F9694E766C}" type="sibTrans" cxnId="{22B25715-5414-4BE2-BACA-95F00770A35F}">
      <dgm:prSet/>
      <dgm:spPr/>
      <dgm:t>
        <a:bodyPr/>
        <a:lstStyle/>
        <a:p>
          <a:endParaRPr lang="zh-CN" altLang="en-US"/>
        </a:p>
      </dgm:t>
    </dgm:pt>
    <dgm:pt modelId="{BE6275B5-5648-4270-BA29-9A75C1C7F1CF}">
      <dgm:prSet/>
      <dgm:spPr/>
      <dgm:t>
        <a:bodyPr/>
        <a:lstStyle/>
        <a:p>
          <a:r>
            <a:rPr lang="zh-CN" dirty="0"/>
            <a:t>农村厕所革命</a:t>
          </a:r>
          <a:endParaRPr lang="zh-CN" altLang="en-US" dirty="0"/>
        </a:p>
      </dgm:t>
    </dgm:pt>
    <dgm:pt modelId="{57202751-8A50-4DB9-AB93-7A9FE7065A94}" type="parTrans" cxnId="{44E19485-7CFB-411A-A3C1-133B9537B4E3}">
      <dgm:prSet/>
      <dgm:spPr/>
      <dgm:t>
        <a:bodyPr/>
        <a:lstStyle/>
        <a:p>
          <a:endParaRPr lang="zh-CN" altLang="en-US"/>
        </a:p>
      </dgm:t>
    </dgm:pt>
    <dgm:pt modelId="{6166318C-B4EB-4B7F-8A84-E4E46557FB9A}" type="sibTrans" cxnId="{44E19485-7CFB-411A-A3C1-133B9537B4E3}">
      <dgm:prSet/>
      <dgm:spPr/>
      <dgm:t>
        <a:bodyPr/>
        <a:lstStyle/>
        <a:p>
          <a:endParaRPr lang="zh-CN" altLang="en-US"/>
        </a:p>
      </dgm:t>
    </dgm:pt>
    <dgm:pt modelId="{52698A73-8AB4-4BA3-90C8-D3B89FD1E42C}" type="pres">
      <dgm:prSet presAssocID="{280DD357-9D3C-4C40-B5CB-E6FCDF097F17}" presName="cycle" presStyleCnt="0">
        <dgm:presLayoutVars>
          <dgm:chMax val="1"/>
          <dgm:dir/>
          <dgm:animLvl val="ctr"/>
          <dgm:resizeHandles val="exact"/>
        </dgm:presLayoutVars>
      </dgm:prSet>
      <dgm:spPr/>
    </dgm:pt>
    <dgm:pt modelId="{5137D152-DBD5-4771-BBD6-22493CCEED35}" type="pres">
      <dgm:prSet presAssocID="{B7BC32F2-C312-4ACB-9B8E-64A36083CDA2}" presName="centerShape" presStyleLbl="node0" presStyleIdx="0" presStyleCnt="1"/>
      <dgm:spPr/>
    </dgm:pt>
    <dgm:pt modelId="{931D1789-62BF-4812-94F4-A2CC2E8A2616}" type="pres">
      <dgm:prSet presAssocID="{DA614A9F-1851-454B-B226-C2AA4805D4AB}" presName="parTrans" presStyleLbl="bgSibTrans2D1" presStyleIdx="0" presStyleCnt="6"/>
      <dgm:spPr/>
    </dgm:pt>
    <dgm:pt modelId="{98863B9B-0261-43D6-BB9E-237D89A7A885}" type="pres">
      <dgm:prSet presAssocID="{9881ED31-AC2E-4153-9914-DE007347B8D3}" presName="node" presStyleLbl="node1" presStyleIdx="0" presStyleCnt="6">
        <dgm:presLayoutVars>
          <dgm:bulletEnabled val="1"/>
        </dgm:presLayoutVars>
      </dgm:prSet>
      <dgm:spPr/>
    </dgm:pt>
    <dgm:pt modelId="{9996FBCC-D53A-4580-B122-6EF319AFC4EE}" type="pres">
      <dgm:prSet presAssocID="{61EA8581-7B4A-4879-9A34-E79C9DCC57A9}" presName="parTrans" presStyleLbl="bgSibTrans2D1" presStyleIdx="1" presStyleCnt="6"/>
      <dgm:spPr/>
    </dgm:pt>
    <dgm:pt modelId="{49A28FAF-7EE2-4120-B653-62AFC4324DE7}" type="pres">
      <dgm:prSet presAssocID="{AB29F393-0BAC-4CEB-BE3C-6E6628C86D6B}" presName="node" presStyleLbl="node1" presStyleIdx="1" presStyleCnt="6">
        <dgm:presLayoutVars>
          <dgm:bulletEnabled val="1"/>
        </dgm:presLayoutVars>
      </dgm:prSet>
      <dgm:spPr/>
    </dgm:pt>
    <dgm:pt modelId="{78FD832A-CCCD-4499-9752-F18879FC044D}" type="pres">
      <dgm:prSet presAssocID="{A6E5B2F6-3238-465F-B826-C47EDF058679}" presName="parTrans" presStyleLbl="bgSibTrans2D1" presStyleIdx="2" presStyleCnt="6"/>
      <dgm:spPr/>
    </dgm:pt>
    <dgm:pt modelId="{39BFC067-B20A-42E3-8086-321034B17296}" type="pres">
      <dgm:prSet presAssocID="{43CA34E2-912A-400B-8520-D75F9B5706A2}" presName="node" presStyleLbl="node1" presStyleIdx="2" presStyleCnt="6">
        <dgm:presLayoutVars>
          <dgm:bulletEnabled val="1"/>
        </dgm:presLayoutVars>
      </dgm:prSet>
      <dgm:spPr/>
    </dgm:pt>
    <dgm:pt modelId="{5DEE3883-B8BD-4E59-A1FC-03617FD6C337}" type="pres">
      <dgm:prSet presAssocID="{57202751-8A50-4DB9-AB93-7A9FE7065A94}" presName="parTrans" presStyleLbl="bgSibTrans2D1" presStyleIdx="3" presStyleCnt="6"/>
      <dgm:spPr/>
    </dgm:pt>
    <dgm:pt modelId="{F7C3FBA3-7A87-4218-817B-CBFF25FDEF13}" type="pres">
      <dgm:prSet presAssocID="{BE6275B5-5648-4270-BA29-9A75C1C7F1CF}" presName="node" presStyleLbl="node1" presStyleIdx="3" presStyleCnt="6">
        <dgm:presLayoutVars>
          <dgm:bulletEnabled val="1"/>
        </dgm:presLayoutVars>
      </dgm:prSet>
      <dgm:spPr/>
    </dgm:pt>
    <dgm:pt modelId="{E9F9F477-DD78-49FC-8685-4D083E63168E}" type="pres">
      <dgm:prSet presAssocID="{A58B0E43-000E-41AF-A973-6DE2B344D18D}" presName="parTrans" presStyleLbl="bgSibTrans2D1" presStyleIdx="4" presStyleCnt="6"/>
      <dgm:spPr/>
    </dgm:pt>
    <dgm:pt modelId="{BD6D16B8-A7AD-4ECA-88E9-4DAE65AF3970}" type="pres">
      <dgm:prSet presAssocID="{F36762B4-4FE7-4B8E-8994-BD7571BFF844}" presName="node" presStyleLbl="node1" presStyleIdx="4" presStyleCnt="6">
        <dgm:presLayoutVars>
          <dgm:bulletEnabled val="1"/>
        </dgm:presLayoutVars>
      </dgm:prSet>
      <dgm:spPr/>
    </dgm:pt>
    <dgm:pt modelId="{623558A2-DC4A-4C3D-AC6E-9C4CF7A4BB90}" type="pres">
      <dgm:prSet presAssocID="{D410FE10-CC3F-48EA-8C23-F307F8EBF709}" presName="parTrans" presStyleLbl="bgSibTrans2D1" presStyleIdx="5" presStyleCnt="6"/>
      <dgm:spPr/>
    </dgm:pt>
    <dgm:pt modelId="{46D88605-1DDD-45B2-A1C0-70FA55FCE196}" type="pres">
      <dgm:prSet presAssocID="{0BEA639E-6767-454F-A939-DCD9F11D2885}" presName="node" presStyleLbl="node1" presStyleIdx="5" presStyleCnt="6">
        <dgm:presLayoutVars>
          <dgm:bulletEnabled val="1"/>
        </dgm:presLayoutVars>
      </dgm:prSet>
      <dgm:spPr/>
    </dgm:pt>
  </dgm:ptLst>
  <dgm:cxnLst>
    <dgm:cxn modelId="{1DEC6810-BA1F-4688-B030-9F13528E1F69}" type="presOf" srcId="{AB29F393-0BAC-4CEB-BE3C-6E6628C86D6B}" destId="{49A28FAF-7EE2-4120-B653-62AFC4324DE7}" srcOrd="0" destOrd="0" presId="urn:microsoft.com/office/officeart/2005/8/layout/radial4"/>
    <dgm:cxn modelId="{22B25715-5414-4BE2-BACA-95F00770A35F}" srcId="{B7BC32F2-C312-4ACB-9B8E-64A36083CDA2}" destId="{43CA34E2-912A-400B-8520-D75F9B5706A2}" srcOrd="2" destOrd="0" parTransId="{A6E5B2F6-3238-465F-B826-C47EDF058679}" sibTransId="{E97F4D22-C78E-4277-81E3-A2F9694E766C}"/>
    <dgm:cxn modelId="{B925AB19-37F1-4614-B6BA-0CC0143A0ECB}" type="presOf" srcId="{0BEA639E-6767-454F-A939-DCD9F11D2885}" destId="{46D88605-1DDD-45B2-A1C0-70FA55FCE196}" srcOrd="0" destOrd="0" presId="urn:microsoft.com/office/officeart/2005/8/layout/radial4"/>
    <dgm:cxn modelId="{F9E45E1B-7168-4902-86E1-15DCDEF890AB}" srcId="{B7BC32F2-C312-4ACB-9B8E-64A36083CDA2}" destId="{F36762B4-4FE7-4B8E-8994-BD7571BFF844}" srcOrd="4" destOrd="0" parTransId="{A58B0E43-000E-41AF-A973-6DE2B344D18D}" sibTransId="{D57F981F-CE12-4AFF-AAC5-976EF7D8E5ED}"/>
    <dgm:cxn modelId="{A626A31E-283B-460B-968E-A92DA710B80E}" type="presOf" srcId="{BE6275B5-5648-4270-BA29-9A75C1C7F1CF}" destId="{F7C3FBA3-7A87-4218-817B-CBFF25FDEF13}" srcOrd="0" destOrd="0" presId="urn:microsoft.com/office/officeart/2005/8/layout/radial4"/>
    <dgm:cxn modelId="{72F93E25-59B5-4500-BF64-4BA40D1B5D61}" type="presOf" srcId="{43CA34E2-912A-400B-8520-D75F9B5706A2}" destId="{39BFC067-B20A-42E3-8086-321034B17296}" srcOrd="0" destOrd="0" presId="urn:microsoft.com/office/officeart/2005/8/layout/radial4"/>
    <dgm:cxn modelId="{AA3E5539-0EFE-4254-8F80-0212CB726C7C}" type="presOf" srcId="{280DD357-9D3C-4C40-B5CB-E6FCDF097F17}" destId="{52698A73-8AB4-4BA3-90C8-D3B89FD1E42C}" srcOrd="0" destOrd="0" presId="urn:microsoft.com/office/officeart/2005/8/layout/radial4"/>
    <dgm:cxn modelId="{B9905F67-ABBB-43E4-8D16-48D1B5D9BD5B}" type="presOf" srcId="{D410FE10-CC3F-48EA-8C23-F307F8EBF709}" destId="{623558A2-DC4A-4C3D-AC6E-9C4CF7A4BB90}" srcOrd="0" destOrd="0" presId="urn:microsoft.com/office/officeart/2005/8/layout/radial4"/>
    <dgm:cxn modelId="{B9689C47-EB09-4DBD-96AB-D104A3B5A1A6}" srcId="{B7BC32F2-C312-4ACB-9B8E-64A36083CDA2}" destId="{AB29F393-0BAC-4CEB-BE3C-6E6628C86D6B}" srcOrd="1" destOrd="0" parTransId="{61EA8581-7B4A-4879-9A34-E79C9DCC57A9}" sibTransId="{DB0F9033-8CF8-4B44-8425-A89F943A71B7}"/>
    <dgm:cxn modelId="{1D76AD49-0B2E-436F-8291-08C6FDB20720}" srcId="{B7BC32F2-C312-4ACB-9B8E-64A36083CDA2}" destId="{9881ED31-AC2E-4153-9914-DE007347B8D3}" srcOrd="0" destOrd="0" parTransId="{DA614A9F-1851-454B-B226-C2AA4805D4AB}" sibTransId="{957EC51A-5FAD-41E8-ACC1-6B8BCA73FEFC}"/>
    <dgm:cxn modelId="{596D346A-CCA2-4776-9607-88601DF5334E}" type="presOf" srcId="{9881ED31-AC2E-4153-9914-DE007347B8D3}" destId="{98863B9B-0261-43D6-BB9E-237D89A7A885}" srcOrd="0" destOrd="0" presId="urn:microsoft.com/office/officeart/2005/8/layout/radial4"/>
    <dgm:cxn modelId="{44E19485-7CFB-411A-A3C1-133B9537B4E3}" srcId="{B7BC32F2-C312-4ACB-9B8E-64A36083CDA2}" destId="{BE6275B5-5648-4270-BA29-9A75C1C7F1CF}" srcOrd="3" destOrd="0" parTransId="{57202751-8A50-4DB9-AB93-7A9FE7065A94}" sibTransId="{6166318C-B4EB-4B7F-8A84-E4E46557FB9A}"/>
    <dgm:cxn modelId="{35B10298-C96B-448A-9F05-5ECCF8A8D0B2}" type="presOf" srcId="{F36762B4-4FE7-4B8E-8994-BD7571BFF844}" destId="{BD6D16B8-A7AD-4ECA-88E9-4DAE65AF3970}" srcOrd="0" destOrd="0" presId="urn:microsoft.com/office/officeart/2005/8/layout/radial4"/>
    <dgm:cxn modelId="{4CA3249B-EB5D-4A88-B391-3C403A494DF2}" type="presOf" srcId="{57202751-8A50-4DB9-AB93-7A9FE7065A94}" destId="{5DEE3883-B8BD-4E59-A1FC-03617FD6C337}" srcOrd="0" destOrd="0" presId="urn:microsoft.com/office/officeart/2005/8/layout/radial4"/>
    <dgm:cxn modelId="{0AC0B9A7-F330-4851-B67A-DDCBCC36944E}" type="presOf" srcId="{A58B0E43-000E-41AF-A973-6DE2B344D18D}" destId="{E9F9F477-DD78-49FC-8685-4D083E63168E}" srcOrd="0" destOrd="0" presId="urn:microsoft.com/office/officeart/2005/8/layout/radial4"/>
    <dgm:cxn modelId="{83453EA8-180C-4C89-8ABE-1AF0A682691F}" srcId="{280DD357-9D3C-4C40-B5CB-E6FCDF097F17}" destId="{B7BC32F2-C312-4ACB-9B8E-64A36083CDA2}" srcOrd="0" destOrd="0" parTransId="{B42F96F1-6DB0-4395-94E3-D4E13B1E8AD8}" sibTransId="{CEA77D3D-E14D-4B6D-BE91-88ACA9B0F574}"/>
    <dgm:cxn modelId="{D6271AC0-B45E-4A86-A890-533F7BEA8ED2}" type="presOf" srcId="{B7BC32F2-C312-4ACB-9B8E-64A36083CDA2}" destId="{5137D152-DBD5-4771-BBD6-22493CCEED35}" srcOrd="0" destOrd="0" presId="urn:microsoft.com/office/officeart/2005/8/layout/radial4"/>
    <dgm:cxn modelId="{9AC795C3-EA57-4189-8987-9517377C329E}" type="presOf" srcId="{A6E5B2F6-3238-465F-B826-C47EDF058679}" destId="{78FD832A-CCCD-4499-9752-F18879FC044D}" srcOrd="0" destOrd="0" presId="urn:microsoft.com/office/officeart/2005/8/layout/radial4"/>
    <dgm:cxn modelId="{A48FD7DC-D1F3-42F3-B67C-3B0E13D47A39}" srcId="{B7BC32F2-C312-4ACB-9B8E-64A36083CDA2}" destId="{0BEA639E-6767-454F-A939-DCD9F11D2885}" srcOrd="5" destOrd="0" parTransId="{D410FE10-CC3F-48EA-8C23-F307F8EBF709}" sibTransId="{CAE93F98-4C75-43FE-9CEA-B64CEA42B65F}"/>
    <dgm:cxn modelId="{1E0C72DF-2343-4ECB-92F2-59226B13AE3F}" type="presOf" srcId="{61EA8581-7B4A-4879-9A34-E79C9DCC57A9}" destId="{9996FBCC-D53A-4580-B122-6EF319AFC4EE}" srcOrd="0" destOrd="0" presId="urn:microsoft.com/office/officeart/2005/8/layout/radial4"/>
    <dgm:cxn modelId="{46607EE8-CDAE-4F35-9D26-CA2798CD01FC}" type="presOf" srcId="{DA614A9F-1851-454B-B226-C2AA4805D4AB}" destId="{931D1789-62BF-4812-94F4-A2CC2E8A2616}" srcOrd="0" destOrd="0" presId="urn:microsoft.com/office/officeart/2005/8/layout/radial4"/>
    <dgm:cxn modelId="{25B0C013-92CD-4BA6-9302-FAD00B3B23AA}" type="presParOf" srcId="{52698A73-8AB4-4BA3-90C8-D3B89FD1E42C}" destId="{5137D152-DBD5-4771-BBD6-22493CCEED35}" srcOrd="0" destOrd="0" presId="urn:microsoft.com/office/officeart/2005/8/layout/radial4"/>
    <dgm:cxn modelId="{6D62C768-CCE0-4AAD-A43C-BC44D1094083}" type="presParOf" srcId="{52698A73-8AB4-4BA3-90C8-D3B89FD1E42C}" destId="{931D1789-62BF-4812-94F4-A2CC2E8A2616}" srcOrd="1" destOrd="0" presId="urn:microsoft.com/office/officeart/2005/8/layout/radial4"/>
    <dgm:cxn modelId="{3751B398-9737-4B90-B0BE-50D6498F76E9}" type="presParOf" srcId="{52698A73-8AB4-4BA3-90C8-D3B89FD1E42C}" destId="{98863B9B-0261-43D6-BB9E-237D89A7A885}" srcOrd="2" destOrd="0" presId="urn:microsoft.com/office/officeart/2005/8/layout/radial4"/>
    <dgm:cxn modelId="{3354CB58-F8E6-4F5A-8F80-06697F3FA6FD}" type="presParOf" srcId="{52698A73-8AB4-4BA3-90C8-D3B89FD1E42C}" destId="{9996FBCC-D53A-4580-B122-6EF319AFC4EE}" srcOrd="3" destOrd="0" presId="urn:microsoft.com/office/officeart/2005/8/layout/radial4"/>
    <dgm:cxn modelId="{0A76F3FB-5B19-4786-820D-1B7170D6BC0C}" type="presParOf" srcId="{52698A73-8AB4-4BA3-90C8-D3B89FD1E42C}" destId="{49A28FAF-7EE2-4120-B653-62AFC4324DE7}" srcOrd="4" destOrd="0" presId="urn:microsoft.com/office/officeart/2005/8/layout/radial4"/>
    <dgm:cxn modelId="{42E19010-FFF0-4AD9-9E25-17792584AD2E}" type="presParOf" srcId="{52698A73-8AB4-4BA3-90C8-D3B89FD1E42C}" destId="{78FD832A-CCCD-4499-9752-F18879FC044D}" srcOrd="5" destOrd="0" presId="urn:microsoft.com/office/officeart/2005/8/layout/radial4"/>
    <dgm:cxn modelId="{4849F366-B675-4FB0-AFE6-3A622825D63C}" type="presParOf" srcId="{52698A73-8AB4-4BA3-90C8-D3B89FD1E42C}" destId="{39BFC067-B20A-42E3-8086-321034B17296}" srcOrd="6" destOrd="0" presId="urn:microsoft.com/office/officeart/2005/8/layout/radial4"/>
    <dgm:cxn modelId="{54F1BDD0-B6A7-4DB1-8A66-78E93FECBBCB}" type="presParOf" srcId="{52698A73-8AB4-4BA3-90C8-D3B89FD1E42C}" destId="{5DEE3883-B8BD-4E59-A1FC-03617FD6C337}" srcOrd="7" destOrd="0" presId="urn:microsoft.com/office/officeart/2005/8/layout/radial4"/>
    <dgm:cxn modelId="{9D388B21-E2E3-4BAD-8353-58D561C4AF50}" type="presParOf" srcId="{52698A73-8AB4-4BA3-90C8-D3B89FD1E42C}" destId="{F7C3FBA3-7A87-4218-817B-CBFF25FDEF13}" srcOrd="8" destOrd="0" presId="urn:microsoft.com/office/officeart/2005/8/layout/radial4"/>
    <dgm:cxn modelId="{9793ABEA-260B-4E54-900B-297DBB614E8B}" type="presParOf" srcId="{52698A73-8AB4-4BA3-90C8-D3B89FD1E42C}" destId="{E9F9F477-DD78-49FC-8685-4D083E63168E}" srcOrd="9" destOrd="0" presId="urn:microsoft.com/office/officeart/2005/8/layout/radial4"/>
    <dgm:cxn modelId="{B7D6A96C-41DD-421C-B8D1-1023302FFC37}" type="presParOf" srcId="{52698A73-8AB4-4BA3-90C8-D3B89FD1E42C}" destId="{BD6D16B8-A7AD-4ECA-88E9-4DAE65AF3970}" srcOrd="10" destOrd="0" presId="urn:microsoft.com/office/officeart/2005/8/layout/radial4"/>
    <dgm:cxn modelId="{30598BF4-145C-4E14-8475-2F301B18FBC8}" type="presParOf" srcId="{52698A73-8AB4-4BA3-90C8-D3B89FD1E42C}" destId="{623558A2-DC4A-4C3D-AC6E-9C4CF7A4BB90}" srcOrd="11" destOrd="0" presId="urn:microsoft.com/office/officeart/2005/8/layout/radial4"/>
    <dgm:cxn modelId="{FC1070E1-E9A5-4704-A799-15F3F5AE0EC3}" type="presParOf" srcId="{52698A73-8AB4-4BA3-90C8-D3B89FD1E42C}" destId="{46D88605-1DDD-45B2-A1C0-70FA55FCE196}" srcOrd="12" destOrd="0" presId="urn:microsoft.com/office/officeart/2005/8/layout/radial4"/>
  </dgm:cxnLst>
  <dgm:bg>
    <a:solidFill>
      <a:schemeClr val="accent3">
        <a:lumMod val="6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FB3838-6787-4CFA-8186-3946247F1B85}" type="doc">
      <dgm:prSet loTypeId="urn:microsoft.com/office/officeart/2005/8/layout/chart3" loCatId="cycle" qsTypeId="urn:microsoft.com/office/officeart/2005/8/quickstyle/simple1" qsCatId="simple" csTypeId="urn:microsoft.com/office/officeart/2005/8/colors/accent2_3" csCatId="accent2" phldr="1"/>
      <dgm:spPr/>
    </dgm:pt>
    <dgm:pt modelId="{F5172A7F-D20B-462C-B36E-0932B5C14B84}">
      <dgm:prSet/>
      <dgm:spPr/>
      <dgm:t>
        <a:bodyPr/>
        <a:lstStyle/>
        <a:p>
          <a:r>
            <a:rPr lang="zh-CN" altLang="en-US" dirty="0"/>
            <a:t>深入学习浙江经验</a:t>
          </a:r>
        </a:p>
      </dgm:t>
    </dgm:pt>
    <dgm:pt modelId="{5A26B39F-D909-4C8B-AEB2-14324737E0CF}" type="parTrans" cxnId="{A0695F63-5D06-44FE-8B3A-F7DF56300773}">
      <dgm:prSet/>
      <dgm:spPr/>
      <dgm:t>
        <a:bodyPr/>
        <a:lstStyle/>
        <a:p>
          <a:endParaRPr lang="zh-CN" altLang="en-US"/>
        </a:p>
      </dgm:t>
    </dgm:pt>
    <dgm:pt modelId="{B99986AD-2FC1-422F-A416-85A854D12E61}" type="sibTrans" cxnId="{A0695F63-5D06-44FE-8B3A-F7DF56300773}">
      <dgm:prSet/>
      <dgm:spPr/>
      <dgm:t>
        <a:bodyPr/>
        <a:lstStyle/>
        <a:p>
          <a:endParaRPr lang="zh-CN" altLang="en-US"/>
        </a:p>
      </dgm:t>
    </dgm:pt>
    <dgm:pt modelId="{9B3E9ADB-2B02-478F-A25E-293309AD3E5B}">
      <dgm:prSet/>
      <dgm:spPr/>
      <dgm:t>
        <a:bodyPr/>
        <a:lstStyle/>
        <a:p>
          <a:r>
            <a:rPr lang="zh-CN" altLang="en-US"/>
            <a:t>总结推广适宜模式</a:t>
          </a:r>
        </a:p>
      </dgm:t>
    </dgm:pt>
    <dgm:pt modelId="{592B1ECD-461C-4B90-9C8E-8B4484223B14}" type="parTrans" cxnId="{7E72A857-CF73-448D-B7F7-05F2A139ED27}">
      <dgm:prSet/>
      <dgm:spPr/>
      <dgm:t>
        <a:bodyPr/>
        <a:lstStyle/>
        <a:p>
          <a:endParaRPr lang="zh-CN" altLang="en-US"/>
        </a:p>
      </dgm:t>
    </dgm:pt>
    <dgm:pt modelId="{F5FA6086-1200-40FE-A958-E1FA69C53978}" type="sibTrans" cxnId="{7E72A857-CF73-448D-B7F7-05F2A139ED27}">
      <dgm:prSet/>
      <dgm:spPr/>
      <dgm:t>
        <a:bodyPr/>
        <a:lstStyle/>
        <a:p>
          <a:endParaRPr lang="zh-CN" altLang="en-US"/>
        </a:p>
      </dgm:t>
    </dgm:pt>
    <dgm:pt modelId="{EC5B2362-3873-4520-8E42-09D1249642D3}">
      <dgm:prSet/>
      <dgm:spPr/>
      <dgm:t>
        <a:bodyPr/>
        <a:lstStyle/>
        <a:p>
          <a:r>
            <a:rPr lang="zh-CN" altLang="en-US" dirty="0"/>
            <a:t>加快全面推进</a:t>
          </a:r>
        </a:p>
      </dgm:t>
    </dgm:pt>
    <dgm:pt modelId="{E148BAB4-610C-4A91-A64F-EB7FB608D9F3}" type="parTrans" cxnId="{445CD721-047C-4D88-890F-CA651ED3858C}">
      <dgm:prSet/>
      <dgm:spPr/>
      <dgm:t>
        <a:bodyPr/>
        <a:lstStyle/>
        <a:p>
          <a:endParaRPr lang="zh-CN" altLang="en-US"/>
        </a:p>
      </dgm:t>
    </dgm:pt>
    <dgm:pt modelId="{01ED9226-E5C8-4813-99B0-F1CE9016AD31}" type="sibTrans" cxnId="{445CD721-047C-4D88-890F-CA651ED3858C}">
      <dgm:prSet/>
      <dgm:spPr/>
      <dgm:t>
        <a:bodyPr/>
        <a:lstStyle/>
        <a:p>
          <a:endParaRPr lang="zh-CN" altLang="en-US"/>
        </a:p>
      </dgm:t>
    </dgm:pt>
    <dgm:pt modelId="{89F99CF2-30F5-4800-BB97-1A8BDB3BB319}" type="pres">
      <dgm:prSet presAssocID="{D7FB3838-6787-4CFA-8186-3946247F1B85}" presName="compositeShape" presStyleCnt="0">
        <dgm:presLayoutVars>
          <dgm:chMax val="7"/>
          <dgm:dir/>
          <dgm:resizeHandles val="exact"/>
        </dgm:presLayoutVars>
      </dgm:prSet>
      <dgm:spPr/>
    </dgm:pt>
    <dgm:pt modelId="{C06A7637-AE47-4FD8-83EF-C2FDF55373D4}" type="pres">
      <dgm:prSet presAssocID="{D7FB3838-6787-4CFA-8186-3946247F1B85}" presName="wedge1" presStyleLbl="node1" presStyleIdx="0" presStyleCnt="3" custLinFactNeighborX="-4748" custLinFactNeighborY="3213"/>
      <dgm:spPr/>
    </dgm:pt>
    <dgm:pt modelId="{2EF93DC7-335E-4A1F-BF72-37A126FBCB51}" type="pres">
      <dgm:prSet presAssocID="{D7FB3838-6787-4CFA-8186-3946247F1B85}" presName="wedge1Tx" presStyleLbl="node1" presStyleIdx="0" presStyleCnt="3">
        <dgm:presLayoutVars>
          <dgm:chMax val="0"/>
          <dgm:chPref val="0"/>
          <dgm:bulletEnabled val="1"/>
        </dgm:presLayoutVars>
      </dgm:prSet>
      <dgm:spPr/>
    </dgm:pt>
    <dgm:pt modelId="{FE0DFEBC-DFC5-4638-AEF4-6D8DFF32CC9C}" type="pres">
      <dgm:prSet presAssocID="{D7FB3838-6787-4CFA-8186-3946247F1B85}" presName="wedge2" presStyleLbl="node1" presStyleIdx="1" presStyleCnt="3"/>
      <dgm:spPr/>
    </dgm:pt>
    <dgm:pt modelId="{46A7778F-43EF-49C5-AEA0-F8E14E730483}" type="pres">
      <dgm:prSet presAssocID="{D7FB3838-6787-4CFA-8186-3946247F1B85}" presName="wedge2Tx" presStyleLbl="node1" presStyleIdx="1" presStyleCnt="3">
        <dgm:presLayoutVars>
          <dgm:chMax val="0"/>
          <dgm:chPref val="0"/>
          <dgm:bulletEnabled val="1"/>
        </dgm:presLayoutVars>
      </dgm:prSet>
      <dgm:spPr/>
    </dgm:pt>
    <dgm:pt modelId="{4F4B2D66-073F-429D-854D-BE6CA1700C16}" type="pres">
      <dgm:prSet presAssocID="{D7FB3838-6787-4CFA-8186-3946247F1B85}" presName="wedge3" presStyleLbl="node1" presStyleIdx="2" presStyleCnt="3"/>
      <dgm:spPr/>
    </dgm:pt>
    <dgm:pt modelId="{5ABDFFF4-760D-4F41-A4E3-2E7CD24FC9A0}" type="pres">
      <dgm:prSet presAssocID="{D7FB3838-6787-4CFA-8186-3946247F1B85}" presName="wedge3Tx" presStyleLbl="node1" presStyleIdx="2" presStyleCnt="3">
        <dgm:presLayoutVars>
          <dgm:chMax val="0"/>
          <dgm:chPref val="0"/>
          <dgm:bulletEnabled val="1"/>
        </dgm:presLayoutVars>
      </dgm:prSet>
      <dgm:spPr/>
    </dgm:pt>
  </dgm:ptLst>
  <dgm:cxnLst>
    <dgm:cxn modelId="{445CD721-047C-4D88-890F-CA651ED3858C}" srcId="{D7FB3838-6787-4CFA-8186-3946247F1B85}" destId="{EC5B2362-3873-4520-8E42-09D1249642D3}" srcOrd="1" destOrd="0" parTransId="{E148BAB4-610C-4A91-A64F-EB7FB608D9F3}" sibTransId="{01ED9226-E5C8-4813-99B0-F1CE9016AD31}"/>
    <dgm:cxn modelId="{A0695F63-5D06-44FE-8B3A-F7DF56300773}" srcId="{D7FB3838-6787-4CFA-8186-3946247F1B85}" destId="{F5172A7F-D20B-462C-B36E-0932B5C14B84}" srcOrd="2" destOrd="0" parTransId="{5A26B39F-D909-4C8B-AEB2-14324737E0CF}" sibTransId="{B99986AD-2FC1-422F-A416-85A854D12E61}"/>
    <dgm:cxn modelId="{D13B4E6A-EA19-46A3-B084-F94A413F86A8}" type="presOf" srcId="{9B3E9ADB-2B02-478F-A25E-293309AD3E5B}" destId="{C06A7637-AE47-4FD8-83EF-C2FDF55373D4}" srcOrd="0" destOrd="0" presId="urn:microsoft.com/office/officeart/2005/8/layout/chart3"/>
    <dgm:cxn modelId="{F5278256-204F-49B8-9AD7-3D81AA1EA812}" type="presOf" srcId="{F5172A7F-D20B-462C-B36E-0932B5C14B84}" destId="{4F4B2D66-073F-429D-854D-BE6CA1700C16}" srcOrd="0" destOrd="0" presId="urn:microsoft.com/office/officeart/2005/8/layout/chart3"/>
    <dgm:cxn modelId="{7E72A857-CF73-448D-B7F7-05F2A139ED27}" srcId="{D7FB3838-6787-4CFA-8186-3946247F1B85}" destId="{9B3E9ADB-2B02-478F-A25E-293309AD3E5B}" srcOrd="0" destOrd="0" parTransId="{592B1ECD-461C-4B90-9C8E-8B4484223B14}" sibTransId="{F5FA6086-1200-40FE-A958-E1FA69C53978}"/>
    <dgm:cxn modelId="{1755EF79-C379-4D3A-8891-8EE70941F7E4}" type="presOf" srcId="{D7FB3838-6787-4CFA-8186-3946247F1B85}" destId="{89F99CF2-30F5-4800-BB97-1A8BDB3BB319}" srcOrd="0" destOrd="0" presId="urn:microsoft.com/office/officeart/2005/8/layout/chart3"/>
    <dgm:cxn modelId="{771020A7-B2A0-43FE-B4BE-69FFA453F4DF}" type="presOf" srcId="{F5172A7F-D20B-462C-B36E-0932B5C14B84}" destId="{5ABDFFF4-760D-4F41-A4E3-2E7CD24FC9A0}" srcOrd="1" destOrd="0" presId="urn:microsoft.com/office/officeart/2005/8/layout/chart3"/>
    <dgm:cxn modelId="{AFF425AD-8067-49A5-A5C1-CEF3144F787D}" type="presOf" srcId="{EC5B2362-3873-4520-8E42-09D1249642D3}" destId="{FE0DFEBC-DFC5-4638-AEF4-6D8DFF32CC9C}" srcOrd="0" destOrd="0" presId="urn:microsoft.com/office/officeart/2005/8/layout/chart3"/>
    <dgm:cxn modelId="{380563CF-509A-49BB-97D2-7FB4A673247F}" type="presOf" srcId="{9B3E9ADB-2B02-478F-A25E-293309AD3E5B}" destId="{2EF93DC7-335E-4A1F-BF72-37A126FBCB51}" srcOrd="1" destOrd="0" presId="urn:microsoft.com/office/officeart/2005/8/layout/chart3"/>
    <dgm:cxn modelId="{A3EE89D5-7CF8-425A-B9DE-40D36390C8FF}" type="presOf" srcId="{EC5B2362-3873-4520-8E42-09D1249642D3}" destId="{46A7778F-43EF-49C5-AEA0-F8E14E730483}" srcOrd="1" destOrd="0" presId="urn:microsoft.com/office/officeart/2005/8/layout/chart3"/>
    <dgm:cxn modelId="{EFE301F9-0C3A-48C5-9493-F0014F46A1A3}" type="presParOf" srcId="{89F99CF2-30F5-4800-BB97-1A8BDB3BB319}" destId="{C06A7637-AE47-4FD8-83EF-C2FDF55373D4}" srcOrd="0" destOrd="0" presId="urn:microsoft.com/office/officeart/2005/8/layout/chart3"/>
    <dgm:cxn modelId="{5183E3E8-7AD6-4D7E-B560-A129B7568B94}" type="presParOf" srcId="{89F99CF2-30F5-4800-BB97-1A8BDB3BB319}" destId="{2EF93DC7-335E-4A1F-BF72-37A126FBCB51}" srcOrd="1" destOrd="0" presId="urn:microsoft.com/office/officeart/2005/8/layout/chart3"/>
    <dgm:cxn modelId="{701F66AD-0355-45FB-88D5-5EAF8A7709A8}" type="presParOf" srcId="{89F99CF2-30F5-4800-BB97-1A8BDB3BB319}" destId="{FE0DFEBC-DFC5-4638-AEF4-6D8DFF32CC9C}" srcOrd="2" destOrd="0" presId="urn:microsoft.com/office/officeart/2005/8/layout/chart3"/>
    <dgm:cxn modelId="{85F858D7-7B13-417D-AF92-138790356F38}" type="presParOf" srcId="{89F99CF2-30F5-4800-BB97-1A8BDB3BB319}" destId="{46A7778F-43EF-49C5-AEA0-F8E14E730483}" srcOrd="3" destOrd="0" presId="urn:microsoft.com/office/officeart/2005/8/layout/chart3"/>
    <dgm:cxn modelId="{6539729E-6530-4718-B557-681A676BEBE4}" type="presParOf" srcId="{89F99CF2-30F5-4800-BB97-1A8BDB3BB319}" destId="{4F4B2D66-073F-429D-854D-BE6CA1700C16}" srcOrd="4" destOrd="0" presId="urn:microsoft.com/office/officeart/2005/8/layout/chart3"/>
    <dgm:cxn modelId="{60CA894F-659D-4655-A1F2-5B1355330EAE}" type="presParOf" srcId="{89F99CF2-30F5-4800-BB97-1A8BDB3BB319}" destId="{5ABDFFF4-760D-4F41-A4E3-2E7CD24FC9A0}"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5E987-FC76-41CB-9E8F-B1E287F75C5E}">
      <dsp:nvSpPr>
        <dsp:cNvPr id="0" name=""/>
        <dsp:cNvSpPr/>
      </dsp:nvSpPr>
      <dsp:spPr>
        <a:xfrm>
          <a:off x="6222" y="2437952"/>
          <a:ext cx="907289" cy="596854"/>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zh-CN" sz="1300" kern="1200" dirty="0"/>
            <a:t>经济</a:t>
          </a:r>
          <a:endParaRPr lang="zh-CN" altLang="en-US" sz="1300" kern="1200" dirty="0"/>
        </a:p>
      </dsp:txBody>
      <dsp:txXfrm>
        <a:off x="139091" y="2525359"/>
        <a:ext cx="641551" cy="422040"/>
      </dsp:txXfrm>
    </dsp:sp>
    <dsp:sp modelId="{E1BC1FF5-8295-4B30-A15F-FD6F954B865F}">
      <dsp:nvSpPr>
        <dsp:cNvPr id="0" name=""/>
        <dsp:cNvSpPr/>
      </dsp:nvSpPr>
      <dsp:spPr>
        <a:xfrm>
          <a:off x="952049" y="2598743"/>
          <a:ext cx="275271" cy="275271"/>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988536" y="2704007"/>
        <a:ext cx="202297" cy="64743"/>
      </dsp:txXfrm>
    </dsp:sp>
    <dsp:sp modelId="{8A31F5E4-125A-4A47-AA25-1DAFB6F6F36F}">
      <dsp:nvSpPr>
        <dsp:cNvPr id="0" name=""/>
        <dsp:cNvSpPr/>
      </dsp:nvSpPr>
      <dsp:spPr>
        <a:xfrm>
          <a:off x="1265859" y="2447380"/>
          <a:ext cx="944474" cy="577998"/>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zh-CN" sz="1300" kern="1200" dirty="0"/>
            <a:t>政治</a:t>
          </a:r>
          <a:endParaRPr lang="zh-CN" altLang="en-US" sz="1300" kern="1200" dirty="0"/>
        </a:p>
      </dsp:txBody>
      <dsp:txXfrm>
        <a:off x="1404174" y="2532026"/>
        <a:ext cx="667844" cy="408706"/>
      </dsp:txXfrm>
    </dsp:sp>
    <dsp:sp modelId="{26582C81-2528-49BC-B88D-23F7B04B5953}">
      <dsp:nvSpPr>
        <dsp:cNvPr id="0" name=""/>
        <dsp:cNvSpPr/>
      </dsp:nvSpPr>
      <dsp:spPr>
        <a:xfrm>
          <a:off x="2248871" y="2598743"/>
          <a:ext cx="275271" cy="275271"/>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285358" y="2704007"/>
        <a:ext cx="202297" cy="64743"/>
      </dsp:txXfrm>
    </dsp:sp>
    <dsp:sp modelId="{E8AA8BE3-3C67-4F42-B717-F00182BA7474}">
      <dsp:nvSpPr>
        <dsp:cNvPr id="0" name=""/>
        <dsp:cNvSpPr/>
      </dsp:nvSpPr>
      <dsp:spPr>
        <a:xfrm>
          <a:off x="2562681" y="2453794"/>
          <a:ext cx="915699" cy="565169"/>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zh-CN" sz="1300" kern="1200" dirty="0"/>
            <a:t>文化</a:t>
          </a:r>
          <a:endParaRPr lang="zh-CN" altLang="en-US" sz="1300" kern="1200" dirty="0"/>
        </a:p>
      </dsp:txBody>
      <dsp:txXfrm>
        <a:off x="2696782" y="2536561"/>
        <a:ext cx="647497" cy="399635"/>
      </dsp:txXfrm>
    </dsp:sp>
    <dsp:sp modelId="{B9248706-365C-4FD7-9AD1-B3CFE09ABC9B}">
      <dsp:nvSpPr>
        <dsp:cNvPr id="0" name=""/>
        <dsp:cNvSpPr/>
      </dsp:nvSpPr>
      <dsp:spPr>
        <a:xfrm>
          <a:off x="3516918" y="2598743"/>
          <a:ext cx="275271" cy="275271"/>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553405" y="2704007"/>
        <a:ext cx="202297" cy="64743"/>
      </dsp:txXfrm>
    </dsp:sp>
    <dsp:sp modelId="{D1D0EB59-D361-4CC1-A68E-48472261C0F6}">
      <dsp:nvSpPr>
        <dsp:cNvPr id="0" name=""/>
        <dsp:cNvSpPr/>
      </dsp:nvSpPr>
      <dsp:spPr>
        <a:xfrm>
          <a:off x="3830727" y="2448894"/>
          <a:ext cx="929600" cy="574970"/>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zh-CN" sz="1300" kern="1200" dirty="0"/>
            <a:t>社会</a:t>
          </a:r>
          <a:endParaRPr lang="zh-CN" altLang="en-US" sz="1300" kern="1200" dirty="0"/>
        </a:p>
      </dsp:txBody>
      <dsp:txXfrm>
        <a:off x="3966864" y="2533096"/>
        <a:ext cx="657326" cy="406566"/>
      </dsp:txXfrm>
    </dsp:sp>
    <dsp:sp modelId="{99F62132-53FC-40B7-B7CA-8E17F085F879}">
      <dsp:nvSpPr>
        <dsp:cNvPr id="0" name=""/>
        <dsp:cNvSpPr/>
      </dsp:nvSpPr>
      <dsp:spPr>
        <a:xfrm>
          <a:off x="4798866" y="2598743"/>
          <a:ext cx="275271" cy="275271"/>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835353" y="2704007"/>
        <a:ext cx="202297" cy="64743"/>
      </dsp:txXfrm>
    </dsp:sp>
    <dsp:sp modelId="{F1F90AA0-A33A-4789-969A-BB91F4B35C30}">
      <dsp:nvSpPr>
        <dsp:cNvPr id="0" name=""/>
        <dsp:cNvSpPr/>
      </dsp:nvSpPr>
      <dsp:spPr>
        <a:xfrm>
          <a:off x="5112675" y="2449447"/>
          <a:ext cx="989177" cy="573864"/>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zh-CN" sz="1300" kern="1200" dirty="0"/>
            <a:t>生态文明</a:t>
          </a:r>
          <a:endParaRPr lang="zh-CN" altLang="en-US" sz="1300" kern="1200" dirty="0"/>
        </a:p>
      </dsp:txBody>
      <dsp:txXfrm>
        <a:off x="5257537" y="2533487"/>
        <a:ext cx="699453" cy="405784"/>
      </dsp:txXfrm>
    </dsp:sp>
    <dsp:sp modelId="{79D4536B-6451-48A0-B6B4-D7AB390C511B}">
      <dsp:nvSpPr>
        <dsp:cNvPr id="0" name=""/>
        <dsp:cNvSpPr/>
      </dsp:nvSpPr>
      <dsp:spPr>
        <a:xfrm>
          <a:off x="6140391" y="2598743"/>
          <a:ext cx="275271" cy="275271"/>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6176878" y="2655449"/>
        <a:ext cx="202297" cy="161859"/>
      </dsp:txXfrm>
    </dsp:sp>
    <dsp:sp modelId="{C28D0513-6D8E-4F3F-A149-74090D1E96DA}">
      <dsp:nvSpPr>
        <dsp:cNvPr id="0" name=""/>
        <dsp:cNvSpPr/>
      </dsp:nvSpPr>
      <dsp:spPr>
        <a:xfrm>
          <a:off x="6454200" y="2376329"/>
          <a:ext cx="1045309" cy="720100"/>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zh-CN" sz="1300" kern="1200" dirty="0"/>
            <a:t>五位一体</a:t>
          </a:r>
          <a:endParaRPr lang="zh-CN" altLang="en-US" sz="1300" kern="1200" dirty="0"/>
        </a:p>
      </dsp:txBody>
      <dsp:txXfrm>
        <a:off x="6607282" y="2481785"/>
        <a:ext cx="739145" cy="509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7D152-DBD5-4771-BBD6-22493CCEED35}">
      <dsp:nvSpPr>
        <dsp:cNvPr id="0" name=""/>
        <dsp:cNvSpPr/>
      </dsp:nvSpPr>
      <dsp:spPr>
        <a:xfrm>
          <a:off x="2692853" y="2650765"/>
          <a:ext cx="1774723" cy="1774723"/>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zh-CN" sz="1500" b="1" kern="1200" dirty="0"/>
            <a:t>东部地区、中西部城市近郊区等有基础、有条件的地区</a:t>
          </a:r>
          <a:endParaRPr lang="zh-CN" altLang="en-US" sz="1500" kern="1200" dirty="0"/>
        </a:p>
      </dsp:txBody>
      <dsp:txXfrm>
        <a:off x="2952755" y="2910667"/>
        <a:ext cx="1254919" cy="1254919"/>
      </dsp:txXfrm>
    </dsp:sp>
    <dsp:sp modelId="{931D1789-62BF-4812-94F4-A2CC2E8A2616}">
      <dsp:nvSpPr>
        <dsp:cNvPr id="0" name=""/>
        <dsp:cNvSpPr/>
      </dsp:nvSpPr>
      <dsp:spPr>
        <a:xfrm rot="10800000">
          <a:off x="623103" y="3285229"/>
          <a:ext cx="1955913" cy="50579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63B9B-0261-43D6-BB9E-237D89A7A885}">
      <dsp:nvSpPr>
        <dsp:cNvPr id="0" name=""/>
        <dsp:cNvSpPr/>
      </dsp:nvSpPr>
      <dsp:spPr>
        <a:xfrm>
          <a:off x="1950" y="3041204"/>
          <a:ext cx="1242306" cy="993845"/>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sz="1400" kern="1200" dirty="0"/>
            <a:t>人居环境质量全面提升</a:t>
          </a:r>
          <a:endParaRPr lang="zh-CN" altLang="en-US" sz="1400" kern="1200" dirty="0"/>
        </a:p>
      </dsp:txBody>
      <dsp:txXfrm>
        <a:off x="31059" y="3070313"/>
        <a:ext cx="1184088" cy="935627"/>
      </dsp:txXfrm>
    </dsp:sp>
    <dsp:sp modelId="{9996FBCC-D53A-4580-B122-6EF319AFC4EE}">
      <dsp:nvSpPr>
        <dsp:cNvPr id="0" name=""/>
        <dsp:cNvSpPr/>
      </dsp:nvSpPr>
      <dsp:spPr>
        <a:xfrm rot="12600000">
          <a:off x="888260" y="2295652"/>
          <a:ext cx="1955913" cy="50579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A28FAF-7EE2-4120-B653-62AFC4324DE7}">
      <dsp:nvSpPr>
        <dsp:cNvPr id="0" name=""/>
        <dsp:cNvSpPr/>
      </dsp:nvSpPr>
      <dsp:spPr>
        <a:xfrm>
          <a:off x="398128" y="1562649"/>
          <a:ext cx="1242306" cy="993845"/>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基本实现农村生活垃圾处置体系全覆盖</a:t>
          </a:r>
        </a:p>
      </dsp:txBody>
      <dsp:txXfrm>
        <a:off x="427237" y="1591758"/>
        <a:ext cx="1184088" cy="935627"/>
      </dsp:txXfrm>
    </dsp:sp>
    <dsp:sp modelId="{E9F9F477-DD78-49FC-8685-4D083E63168E}">
      <dsp:nvSpPr>
        <dsp:cNvPr id="0" name=""/>
        <dsp:cNvSpPr/>
      </dsp:nvSpPr>
      <dsp:spPr>
        <a:xfrm rot="14400000">
          <a:off x="1612681" y="1571231"/>
          <a:ext cx="1955913" cy="50579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D16B8-A7AD-4ECA-88E9-4DAE65AF3970}">
      <dsp:nvSpPr>
        <dsp:cNvPr id="0" name=""/>
        <dsp:cNvSpPr/>
      </dsp:nvSpPr>
      <dsp:spPr>
        <a:xfrm>
          <a:off x="1480506" y="480271"/>
          <a:ext cx="1242306" cy="993845"/>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基本完成农村户用厕所无害化改造</a:t>
          </a:r>
        </a:p>
      </dsp:txBody>
      <dsp:txXfrm>
        <a:off x="1509615" y="509380"/>
        <a:ext cx="1184088" cy="935627"/>
      </dsp:txXfrm>
    </dsp:sp>
    <dsp:sp modelId="{623558A2-DC4A-4C3D-AC6E-9C4CF7A4BB90}">
      <dsp:nvSpPr>
        <dsp:cNvPr id="0" name=""/>
        <dsp:cNvSpPr/>
      </dsp:nvSpPr>
      <dsp:spPr>
        <a:xfrm rot="16200000">
          <a:off x="2602258" y="1306074"/>
          <a:ext cx="1955913" cy="50579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D88605-1DDD-45B2-A1C0-70FA55FCE196}">
      <dsp:nvSpPr>
        <dsp:cNvPr id="0" name=""/>
        <dsp:cNvSpPr/>
      </dsp:nvSpPr>
      <dsp:spPr>
        <a:xfrm>
          <a:off x="2959061" y="84093"/>
          <a:ext cx="1242306" cy="993845"/>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厕所粪污基本得到处理或资源化利用</a:t>
          </a:r>
        </a:p>
      </dsp:txBody>
      <dsp:txXfrm>
        <a:off x="2988170" y="113202"/>
        <a:ext cx="1184088" cy="935627"/>
      </dsp:txXfrm>
    </dsp:sp>
    <dsp:sp modelId="{358686C6-035C-443C-BD87-07FCD20C87AC}">
      <dsp:nvSpPr>
        <dsp:cNvPr id="0" name=""/>
        <dsp:cNvSpPr/>
      </dsp:nvSpPr>
      <dsp:spPr>
        <a:xfrm rot="18000000">
          <a:off x="3591835" y="1571231"/>
          <a:ext cx="1955913" cy="50579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3F7048-36B2-40EC-AA09-5007135C8094}">
      <dsp:nvSpPr>
        <dsp:cNvPr id="0" name=""/>
        <dsp:cNvSpPr/>
      </dsp:nvSpPr>
      <dsp:spPr>
        <a:xfrm>
          <a:off x="4437617" y="480271"/>
          <a:ext cx="1242306" cy="993845"/>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sz="1400" kern="1200" dirty="0"/>
            <a:t>农村生活污水治理率明显提高</a:t>
          </a:r>
          <a:endParaRPr lang="zh-CN" altLang="en-US" sz="1400" kern="1200" dirty="0"/>
        </a:p>
      </dsp:txBody>
      <dsp:txXfrm>
        <a:off x="4466726" y="509380"/>
        <a:ext cx="1184088" cy="935627"/>
      </dsp:txXfrm>
    </dsp:sp>
    <dsp:sp modelId="{FB97780E-304C-4C14-AF09-806A4AB115D4}">
      <dsp:nvSpPr>
        <dsp:cNvPr id="0" name=""/>
        <dsp:cNvSpPr/>
      </dsp:nvSpPr>
      <dsp:spPr>
        <a:xfrm rot="19800000">
          <a:off x="4316256" y="2295652"/>
          <a:ext cx="1955913" cy="50579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05E155-2799-493E-9E5C-5B940B7CF488}">
      <dsp:nvSpPr>
        <dsp:cNvPr id="0" name=""/>
        <dsp:cNvSpPr/>
      </dsp:nvSpPr>
      <dsp:spPr>
        <a:xfrm>
          <a:off x="5519995" y="1562649"/>
          <a:ext cx="1242306" cy="993845"/>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sz="1400" kern="1200" dirty="0"/>
            <a:t>村容村貌显著提升</a:t>
          </a:r>
          <a:endParaRPr lang="zh-CN" altLang="en-US" sz="1400" kern="1200" dirty="0"/>
        </a:p>
      </dsp:txBody>
      <dsp:txXfrm>
        <a:off x="5549104" y="1591758"/>
        <a:ext cx="1184088" cy="935627"/>
      </dsp:txXfrm>
    </dsp:sp>
    <dsp:sp modelId="{A2F1821C-F78C-42CC-9D5C-D405347ED2CE}">
      <dsp:nvSpPr>
        <dsp:cNvPr id="0" name=""/>
        <dsp:cNvSpPr/>
      </dsp:nvSpPr>
      <dsp:spPr>
        <a:xfrm>
          <a:off x="4581413" y="3285229"/>
          <a:ext cx="1955913" cy="50579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B8D139-9CE7-499D-86E5-D4D41599B776}">
      <dsp:nvSpPr>
        <dsp:cNvPr id="0" name=""/>
        <dsp:cNvSpPr/>
      </dsp:nvSpPr>
      <dsp:spPr>
        <a:xfrm>
          <a:off x="5916172" y="3041204"/>
          <a:ext cx="1242306" cy="993845"/>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sz="1400" kern="1200" dirty="0"/>
            <a:t>管护长效机制初步建立</a:t>
          </a:r>
          <a:endParaRPr lang="zh-CN" altLang="en-US" sz="1400" kern="1200" dirty="0"/>
        </a:p>
      </dsp:txBody>
      <dsp:txXfrm>
        <a:off x="5945281" y="3070313"/>
        <a:ext cx="1184088" cy="93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7D152-DBD5-4771-BBD6-22493CCEED35}">
      <dsp:nvSpPr>
        <dsp:cNvPr id="0" name=""/>
        <dsp:cNvSpPr/>
      </dsp:nvSpPr>
      <dsp:spPr>
        <a:xfrm>
          <a:off x="2486758" y="2351839"/>
          <a:ext cx="1723413" cy="1723413"/>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zh-CN" sz="1500" b="1" kern="1200" dirty="0"/>
            <a:t>中西部有较好基础、基本具备条件的地区</a:t>
          </a:r>
          <a:endParaRPr lang="zh-CN" altLang="en-US" sz="1500" kern="1200" dirty="0"/>
        </a:p>
      </dsp:txBody>
      <dsp:txXfrm>
        <a:off x="2739146" y="2604227"/>
        <a:ext cx="1218637" cy="1218637"/>
      </dsp:txXfrm>
    </dsp:sp>
    <dsp:sp modelId="{931D1789-62BF-4812-94F4-A2CC2E8A2616}">
      <dsp:nvSpPr>
        <dsp:cNvPr id="0" name=""/>
        <dsp:cNvSpPr/>
      </dsp:nvSpPr>
      <dsp:spPr>
        <a:xfrm rot="10800000">
          <a:off x="819133" y="2967959"/>
          <a:ext cx="1575905" cy="49117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63B9B-0261-43D6-BB9E-237D89A7A885}">
      <dsp:nvSpPr>
        <dsp:cNvPr id="0" name=""/>
        <dsp:cNvSpPr/>
      </dsp:nvSpPr>
      <dsp:spPr>
        <a:xfrm>
          <a:off x="512" y="2558648"/>
          <a:ext cx="1637242" cy="130979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sz="1600" kern="1200" dirty="0"/>
            <a:t>人居环境质量较大提升</a:t>
          </a:r>
          <a:endParaRPr lang="zh-CN" altLang="en-US" sz="1600" kern="1200" dirty="0"/>
        </a:p>
      </dsp:txBody>
      <dsp:txXfrm>
        <a:off x="38875" y="2597011"/>
        <a:ext cx="1560516" cy="1233067"/>
      </dsp:txXfrm>
    </dsp:sp>
    <dsp:sp modelId="{9996FBCC-D53A-4580-B122-6EF319AFC4EE}">
      <dsp:nvSpPr>
        <dsp:cNvPr id="0" name=""/>
        <dsp:cNvSpPr/>
      </dsp:nvSpPr>
      <dsp:spPr>
        <a:xfrm rot="13500000">
          <a:off x="1329171" y="1736618"/>
          <a:ext cx="1575905" cy="49117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A28FAF-7EE2-4120-B653-62AFC4324DE7}">
      <dsp:nvSpPr>
        <dsp:cNvPr id="0" name=""/>
        <dsp:cNvSpPr/>
      </dsp:nvSpPr>
      <dsp:spPr>
        <a:xfrm>
          <a:off x="741336" y="770141"/>
          <a:ext cx="1637242" cy="130979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sz="1600" kern="1200" dirty="0"/>
            <a:t>力争实现</a:t>
          </a:r>
          <a:r>
            <a:rPr lang="en-US" sz="1600" kern="1200" dirty="0"/>
            <a:t>90%</a:t>
          </a:r>
          <a:r>
            <a:rPr lang="zh-CN" sz="1600" kern="1200" dirty="0"/>
            <a:t>左右的村庄生活垃圾得到治理</a:t>
          </a:r>
          <a:endParaRPr lang="zh-CN" altLang="en-US" sz="1600" kern="1200" dirty="0"/>
        </a:p>
      </dsp:txBody>
      <dsp:txXfrm>
        <a:off x="779699" y="808504"/>
        <a:ext cx="1560516" cy="1233067"/>
      </dsp:txXfrm>
    </dsp:sp>
    <dsp:sp modelId="{E9F9F477-DD78-49FC-8685-4D083E63168E}">
      <dsp:nvSpPr>
        <dsp:cNvPr id="0" name=""/>
        <dsp:cNvSpPr/>
      </dsp:nvSpPr>
      <dsp:spPr>
        <a:xfrm rot="16200000">
          <a:off x="2560512" y="1226580"/>
          <a:ext cx="1575905" cy="49117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D16B8-A7AD-4ECA-88E9-4DAE65AF3970}">
      <dsp:nvSpPr>
        <dsp:cNvPr id="0" name=""/>
        <dsp:cNvSpPr/>
      </dsp:nvSpPr>
      <dsp:spPr>
        <a:xfrm>
          <a:off x="2529843" y="29317"/>
          <a:ext cx="1637242" cy="130979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sz="1600" kern="1200" dirty="0"/>
            <a:t>卫生厕所普及率达到</a:t>
          </a:r>
          <a:r>
            <a:rPr lang="en-US" sz="1600" kern="1200" dirty="0"/>
            <a:t>85%</a:t>
          </a:r>
          <a:r>
            <a:rPr lang="zh-CN" sz="1600" kern="1200" dirty="0"/>
            <a:t>左右</a:t>
          </a:r>
          <a:endParaRPr lang="zh-CN" altLang="en-US" sz="1600" kern="1200" dirty="0"/>
        </a:p>
      </dsp:txBody>
      <dsp:txXfrm>
        <a:off x="2568206" y="67680"/>
        <a:ext cx="1560516" cy="1233067"/>
      </dsp:txXfrm>
    </dsp:sp>
    <dsp:sp modelId="{623558A2-DC4A-4C3D-AC6E-9C4CF7A4BB90}">
      <dsp:nvSpPr>
        <dsp:cNvPr id="0" name=""/>
        <dsp:cNvSpPr/>
      </dsp:nvSpPr>
      <dsp:spPr>
        <a:xfrm rot="18900000">
          <a:off x="3791852" y="1736618"/>
          <a:ext cx="1575905" cy="49117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D88605-1DDD-45B2-A1C0-70FA55FCE196}">
      <dsp:nvSpPr>
        <dsp:cNvPr id="0" name=""/>
        <dsp:cNvSpPr/>
      </dsp:nvSpPr>
      <dsp:spPr>
        <a:xfrm>
          <a:off x="4318350" y="770141"/>
          <a:ext cx="1637242" cy="130979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sz="1600" kern="1200" dirty="0"/>
            <a:t>生活污水乱排乱放得到管控</a:t>
          </a:r>
          <a:endParaRPr lang="zh-CN" altLang="en-US" sz="1600" kern="1200" dirty="0"/>
        </a:p>
      </dsp:txBody>
      <dsp:txXfrm>
        <a:off x="4356713" y="808504"/>
        <a:ext cx="1560516" cy="1233067"/>
      </dsp:txXfrm>
    </dsp:sp>
    <dsp:sp modelId="{358686C6-035C-443C-BD87-07FCD20C87AC}">
      <dsp:nvSpPr>
        <dsp:cNvPr id="0" name=""/>
        <dsp:cNvSpPr/>
      </dsp:nvSpPr>
      <dsp:spPr>
        <a:xfrm>
          <a:off x="4301890" y="2967959"/>
          <a:ext cx="1575905" cy="49117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3F7048-36B2-40EC-AA09-5007135C8094}">
      <dsp:nvSpPr>
        <dsp:cNvPr id="0" name=""/>
        <dsp:cNvSpPr/>
      </dsp:nvSpPr>
      <dsp:spPr>
        <a:xfrm>
          <a:off x="5059174" y="2558648"/>
          <a:ext cx="1637242" cy="130979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sz="1600" kern="1200" dirty="0"/>
            <a:t>村内道路通行条件明显改善</a:t>
          </a:r>
          <a:endParaRPr lang="zh-CN" altLang="en-US" sz="1600" kern="1200" dirty="0"/>
        </a:p>
      </dsp:txBody>
      <dsp:txXfrm>
        <a:off x="5097537" y="2597011"/>
        <a:ext cx="1560516" cy="1233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FADD5-989B-416D-8F32-398F69C2CFBB}">
      <dsp:nvSpPr>
        <dsp:cNvPr id="0" name=""/>
        <dsp:cNvSpPr/>
      </dsp:nvSpPr>
      <dsp:spPr>
        <a:xfrm>
          <a:off x="0" y="0"/>
          <a:ext cx="7664500" cy="2126525"/>
        </a:xfrm>
        <a:prstGeom prst="roundRect">
          <a:avLst>
            <a:gd name="adj" fmla="val 10000"/>
          </a:avLst>
        </a:prstGeom>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3F04DCF4-E150-4805-88EE-992CD254D5D1}">
      <dsp:nvSpPr>
        <dsp:cNvPr id="0" name=""/>
        <dsp:cNvSpPr/>
      </dsp:nvSpPr>
      <dsp:spPr>
        <a:xfrm>
          <a:off x="230814" y="283536"/>
          <a:ext cx="1108134" cy="15594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EBEE78C5-5E84-4138-9E24-75FCB9FC3BD2}">
      <dsp:nvSpPr>
        <dsp:cNvPr id="0" name=""/>
        <dsp:cNvSpPr/>
      </dsp:nvSpPr>
      <dsp:spPr>
        <a:xfrm rot="10800000">
          <a:off x="230814" y="2126525"/>
          <a:ext cx="1108134" cy="2599087"/>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eaVert"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因地制宜分类指导</a:t>
          </a:r>
        </a:p>
      </dsp:txBody>
      <dsp:txXfrm rot="10800000">
        <a:off x="264893" y="2126525"/>
        <a:ext cx="1039976" cy="2565008"/>
      </dsp:txXfrm>
    </dsp:sp>
    <dsp:sp modelId="{F14C3E05-BB2E-45BD-B413-865798423B53}">
      <dsp:nvSpPr>
        <dsp:cNvPr id="0" name=""/>
        <dsp:cNvSpPr/>
      </dsp:nvSpPr>
      <dsp:spPr>
        <a:xfrm>
          <a:off x="1449761" y="283536"/>
          <a:ext cx="1108134" cy="15594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A73CA90E-9E4F-4431-870F-711E4566608D}">
      <dsp:nvSpPr>
        <dsp:cNvPr id="0" name=""/>
        <dsp:cNvSpPr/>
      </dsp:nvSpPr>
      <dsp:spPr>
        <a:xfrm rot="10800000">
          <a:off x="1449761" y="2126525"/>
          <a:ext cx="1108134" cy="2599087"/>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eaVert"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示范先行有序推进</a:t>
          </a:r>
        </a:p>
      </dsp:txBody>
      <dsp:txXfrm rot="10800000">
        <a:off x="1483840" y="2126525"/>
        <a:ext cx="1039976" cy="2565008"/>
      </dsp:txXfrm>
    </dsp:sp>
    <dsp:sp modelId="{EDB86E1B-C00C-48E3-AB54-9C8FFF165229}">
      <dsp:nvSpPr>
        <dsp:cNvPr id="0" name=""/>
        <dsp:cNvSpPr/>
      </dsp:nvSpPr>
      <dsp:spPr>
        <a:xfrm>
          <a:off x="2668709" y="283536"/>
          <a:ext cx="1108134" cy="15594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25036F40-B7BD-4381-9802-6768812891FB}">
      <dsp:nvSpPr>
        <dsp:cNvPr id="0" name=""/>
        <dsp:cNvSpPr/>
      </dsp:nvSpPr>
      <dsp:spPr>
        <a:xfrm rot="10800000">
          <a:off x="2668709" y="2126525"/>
          <a:ext cx="1108134" cy="2599087"/>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eaVert"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注重保护留住乡愁</a:t>
          </a:r>
        </a:p>
      </dsp:txBody>
      <dsp:txXfrm rot="10800000">
        <a:off x="2702788" y="2126525"/>
        <a:ext cx="1039976" cy="2565008"/>
      </dsp:txXfrm>
    </dsp:sp>
    <dsp:sp modelId="{72385B82-C2F3-448E-AAC2-8F7E97F08232}">
      <dsp:nvSpPr>
        <dsp:cNvPr id="0" name=""/>
        <dsp:cNvSpPr/>
      </dsp:nvSpPr>
      <dsp:spPr>
        <a:xfrm>
          <a:off x="3887656" y="283536"/>
          <a:ext cx="1108134" cy="15594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19F24A63-3151-4E3F-9CE2-F056584A833D}">
      <dsp:nvSpPr>
        <dsp:cNvPr id="0" name=""/>
        <dsp:cNvSpPr/>
      </dsp:nvSpPr>
      <dsp:spPr>
        <a:xfrm rot="10800000">
          <a:off x="3887656" y="2126525"/>
          <a:ext cx="1108134" cy="2599087"/>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eaVert"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CN" sz="2200" kern="1200" dirty="0">
              <a:solidFill>
                <a:srgbClr val="FFFFFF"/>
              </a:solidFill>
              <a:latin typeface="+mn-lt"/>
              <a:ea typeface="+mn-ea"/>
              <a:cs typeface="+mn-cs"/>
            </a:rPr>
            <a:t>村民主体激发动力</a:t>
          </a:r>
          <a:endParaRPr lang="zh-CN" altLang="en-US" sz="2200" kern="1200" dirty="0">
            <a:solidFill>
              <a:srgbClr val="FFFFFF"/>
            </a:solidFill>
            <a:latin typeface="+mn-lt"/>
            <a:ea typeface="+mn-ea"/>
            <a:cs typeface="+mn-cs"/>
          </a:endParaRPr>
        </a:p>
      </dsp:txBody>
      <dsp:txXfrm rot="10800000">
        <a:off x="3921735" y="2126525"/>
        <a:ext cx="1039976" cy="2565008"/>
      </dsp:txXfrm>
    </dsp:sp>
    <dsp:sp modelId="{358D38F1-A038-415F-8F8D-CDE68FCEA65F}">
      <dsp:nvSpPr>
        <dsp:cNvPr id="0" name=""/>
        <dsp:cNvSpPr/>
      </dsp:nvSpPr>
      <dsp:spPr>
        <a:xfrm>
          <a:off x="5106604" y="283536"/>
          <a:ext cx="1108134" cy="15594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808E2BFD-7E49-4DB2-82B9-D398CEACDEBE}">
      <dsp:nvSpPr>
        <dsp:cNvPr id="0" name=""/>
        <dsp:cNvSpPr/>
      </dsp:nvSpPr>
      <dsp:spPr>
        <a:xfrm rot="10800000">
          <a:off x="5106604" y="2126525"/>
          <a:ext cx="1108134" cy="2599087"/>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eaVert"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CN" sz="2200" kern="1200" dirty="0">
              <a:solidFill>
                <a:srgbClr val="FFFFFF"/>
              </a:solidFill>
              <a:latin typeface="+mn-lt"/>
              <a:ea typeface="+mn-ea"/>
              <a:cs typeface="+mn-cs"/>
            </a:rPr>
            <a:t>建管并重长效运行</a:t>
          </a:r>
          <a:endParaRPr lang="zh-CN" altLang="en-US" sz="2200" kern="1200" dirty="0">
            <a:solidFill>
              <a:srgbClr val="FFFFFF"/>
            </a:solidFill>
            <a:latin typeface="+mn-lt"/>
            <a:ea typeface="+mn-ea"/>
            <a:cs typeface="+mn-cs"/>
          </a:endParaRPr>
        </a:p>
      </dsp:txBody>
      <dsp:txXfrm rot="10800000">
        <a:off x="5140683" y="2126525"/>
        <a:ext cx="1039976" cy="2565008"/>
      </dsp:txXfrm>
    </dsp:sp>
    <dsp:sp modelId="{9A59FE5C-625A-40AD-8EEB-4358B1EB9F99}">
      <dsp:nvSpPr>
        <dsp:cNvPr id="0" name=""/>
        <dsp:cNvSpPr/>
      </dsp:nvSpPr>
      <dsp:spPr>
        <a:xfrm>
          <a:off x="6325551" y="283536"/>
          <a:ext cx="1108134" cy="15594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42555129-765D-4F97-BA9B-1931AA3AA141}">
      <dsp:nvSpPr>
        <dsp:cNvPr id="0" name=""/>
        <dsp:cNvSpPr/>
      </dsp:nvSpPr>
      <dsp:spPr>
        <a:xfrm rot="10800000">
          <a:off x="6325551" y="2126525"/>
          <a:ext cx="1108134" cy="2599087"/>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eaVert"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CN" sz="2200" kern="1200" dirty="0">
              <a:solidFill>
                <a:srgbClr val="FFFFFF"/>
              </a:solidFill>
              <a:latin typeface="+mn-lt"/>
              <a:ea typeface="+mn-ea"/>
              <a:cs typeface="+mn-cs"/>
            </a:rPr>
            <a:t>落实责任形成合力</a:t>
          </a:r>
          <a:endParaRPr lang="zh-CN" altLang="en-US" sz="2200" kern="1200" dirty="0">
            <a:solidFill>
              <a:srgbClr val="FFFFFF"/>
            </a:solidFill>
            <a:latin typeface="+mn-lt"/>
            <a:ea typeface="+mn-ea"/>
            <a:cs typeface="+mn-cs"/>
          </a:endParaRPr>
        </a:p>
      </dsp:txBody>
      <dsp:txXfrm rot="10800000">
        <a:off x="6359630" y="2126525"/>
        <a:ext cx="1039976" cy="2565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7D152-DBD5-4771-BBD6-22493CCEED35}">
      <dsp:nvSpPr>
        <dsp:cNvPr id="0" name=""/>
        <dsp:cNvSpPr/>
      </dsp:nvSpPr>
      <dsp:spPr>
        <a:xfrm>
          <a:off x="3134179" y="2612594"/>
          <a:ext cx="2139263" cy="2139263"/>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t>农村人居环境整治</a:t>
          </a:r>
          <a:endParaRPr lang="zh-CN" altLang="en-US" sz="2900" kern="1200" dirty="0"/>
        </a:p>
      </dsp:txBody>
      <dsp:txXfrm>
        <a:off x="3447467" y="2925882"/>
        <a:ext cx="1512687" cy="1512687"/>
      </dsp:txXfrm>
    </dsp:sp>
    <dsp:sp modelId="{931D1789-62BF-4812-94F4-A2CC2E8A2616}">
      <dsp:nvSpPr>
        <dsp:cNvPr id="0" name=""/>
        <dsp:cNvSpPr/>
      </dsp:nvSpPr>
      <dsp:spPr>
        <a:xfrm rot="10800000">
          <a:off x="962752" y="3377380"/>
          <a:ext cx="2051998" cy="6096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63B9B-0261-43D6-BB9E-237D89A7A885}">
      <dsp:nvSpPr>
        <dsp:cNvPr id="0" name=""/>
        <dsp:cNvSpPr/>
      </dsp:nvSpPr>
      <dsp:spPr>
        <a:xfrm>
          <a:off x="214010" y="3083232"/>
          <a:ext cx="1497484" cy="1197987"/>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村容村貌整治提升</a:t>
          </a:r>
        </a:p>
      </dsp:txBody>
      <dsp:txXfrm>
        <a:off x="249098" y="3118320"/>
        <a:ext cx="1427308" cy="1127811"/>
      </dsp:txXfrm>
    </dsp:sp>
    <dsp:sp modelId="{9996FBCC-D53A-4580-B122-6EF319AFC4EE}">
      <dsp:nvSpPr>
        <dsp:cNvPr id="0" name=""/>
        <dsp:cNvSpPr/>
      </dsp:nvSpPr>
      <dsp:spPr>
        <a:xfrm rot="12960000">
          <a:off x="1385791" y="2075401"/>
          <a:ext cx="2051998" cy="6096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A28FAF-7EE2-4120-B653-62AFC4324DE7}">
      <dsp:nvSpPr>
        <dsp:cNvPr id="0" name=""/>
        <dsp:cNvSpPr/>
      </dsp:nvSpPr>
      <dsp:spPr>
        <a:xfrm>
          <a:off x="832997" y="1178185"/>
          <a:ext cx="1497484" cy="1197987"/>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农村生活垃圾治理</a:t>
          </a:r>
        </a:p>
      </dsp:txBody>
      <dsp:txXfrm>
        <a:off x="868085" y="1213273"/>
        <a:ext cx="1427308" cy="1127811"/>
      </dsp:txXfrm>
    </dsp:sp>
    <dsp:sp modelId="{78FD832A-CCCD-4499-9752-F18879FC044D}">
      <dsp:nvSpPr>
        <dsp:cNvPr id="0" name=""/>
        <dsp:cNvSpPr/>
      </dsp:nvSpPr>
      <dsp:spPr>
        <a:xfrm rot="15120000">
          <a:off x="2493320" y="1270734"/>
          <a:ext cx="2051998" cy="6096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BFC067-B20A-42E3-8086-321034B17296}">
      <dsp:nvSpPr>
        <dsp:cNvPr id="0" name=""/>
        <dsp:cNvSpPr/>
      </dsp:nvSpPr>
      <dsp:spPr>
        <a:xfrm>
          <a:off x="2453526" y="802"/>
          <a:ext cx="1497484" cy="1197987"/>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农村生活污水治理</a:t>
          </a:r>
        </a:p>
      </dsp:txBody>
      <dsp:txXfrm>
        <a:off x="2488614" y="35890"/>
        <a:ext cx="1427308" cy="1127811"/>
      </dsp:txXfrm>
    </dsp:sp>
    <dsp:sp modelId="{5DEE3883-B8BD-4E59-A1FC-03617FD6C337}">
      <dsp:nvSpPr>
        <dsp:cNvPr id="0" name=""/>
        <dsp:cNvSpPr/>
      </dsp:nvSpPr>
      <dsp:spPr>
        <a:xfrm rot="17280000">
          <a:off x="3862302" y="1270734"/>
          <a:ext cx="2051998" cy="6096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C3FBA3-7A87-4218-817B-CBFF25FDEF13}">
      <dsp:nvSpPr>
        <dsp:cNvPr id="0" name=""/>
        <dsp:cNvSpPr/>
      </dsp:nvSpPr>
      <dsp:spPr>
        <a:xfrm>
          <a:off x="4456610" y="802"/>
          <a:ext cx="1497484" cy="1197987"/>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zh-CN" sz="2100" kern="1200" dirty="0"/>
            <a:t>农村厕所革命</a:t>
          </a:r>
          <a:endParaRPr lang="zh-CN" altLang="en-US" sz="2100" kern="1200" dirty="0"/>
        </a:p>
      </dsp:txBody>
      <dsp:txXfrm>
        <a:off x="4491698" y="35890"/>
        <a:ext cx="1427308" cy="1127811"/>
      </dsp:txXfrm>
    </dsp:sp>
    <dsp:sp modelId="{E9F9F477-DD78-49FC-8685-4D083E63168E}">
      <dsp:nvSpPr>
        <dsp:cNvPr id="0" name=""/>
        <dsp:cNvSpPr/>
      </dsp:nvSpPr>
      <dsp:spPr>
        <a:xfrm rot="19440000">
          <a:off x="4969832" y="2075401"/>
          <a:ext cx="2051998" cy="6096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D16B8-A7AD-4ECA-88E9-4DAE65AF3970}">
      <dsp:nvSpPr>
        <dsp:cNvPr id="0" name=""/>
        <dsp:cNvSpPr/>
      </dsp:nvSpPr>
      <dsp:spPr>
        <a:xfrm>
          <a:off x="6077140" y="1178185"/>
          <a:ext cx="1497484" cy="1197987"/>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农业生产废弃物资源化利用</a:t>
          </a:r>
        </a:p>
      </dsp:txBody>
      <dsp:txXfrm>
        <a:off x="6112228" y="1213273"/>
        <a:ext cx="1427308" cy="1127811"/>
      </dsp:txXfrm>
    </dsp:sp>
    <dsp:sp modelId="{623558A2-DC4A-4C3D-AC6E-9C4CF7A4BB90}">
      <dsp:nvSpPr>
        <dsp:cNvPr id="0" name=""/>
        <dsp:cNvSpPr/>
      </dsp:nvSpPr>
      <dsp:spPr>
        <a:xfrm>
          <a:off x="5392871" y="3377380"/>
          <a:ext cx="2051998" cy="6096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D88605-1DDD-45B2-A1C0-70FA55FCE196}">
      <dsp:nvSpPr>
        <dsp:cNvPr id="0" name=""/>
        <dsp:cNvSpPr/>
      </dsp:nvSpPr>
      <dsp:spPr>
        <a:xfrm>
          <a:off x="6696127" y="3083232"/>
          <a:ext cx="1497484" cy="1197987"/>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zh-CN" sz="2100" kern="1200" dirty="0"/>
            <a:t>完善建设和管护机制</a:t>
          </a:r>
          <a:endParaRPr lang="zh-CN" altLang="en-US" sz="2100" kern="1200" dirty="0"/>
        </a:p>
      </dsp:txBody>
      <dsp:txXfrm>
        <a:off x="6731215" y="3118320"/>
        <a:ext cx="1427308" cy="11278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A7637-AE47-4FD8-83EF-C2FDF55373D4}">
      <dsp:nvSpPr>
        <dsp:cNvPr id="0" name=""/>
        <dsp:cNvSpPr/>
      </dsp:nvSpPr>
      <dsp:spPr>
        <a:xfrm>
          <a:off x="1512222" y="414835"/>
          <a:ext cx="3687846" cy="3687846"/>
        </a:xfrm>
        <a:prstGeom prst="pie">
          <a:avLst>
            <a:gd name="adj1" fmla="val 16200000"/>
            <a:gd name="adj2" fmla="val 1800000"/>
          </a:avLst>
        </a:prstGeom>
        <a:solidFill>
          <a:schemeClr val="accent2">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a:t>总结推广适宜模式</a:t>
          </a:r>
        </a:p>
      </dsp:txBody>
      <dsp:txXfrm>
        <a:off x="3517269" y="1095330"/>
        <a:ext cx="1251233" cy="1229282"/>
      </dsp:txXfrm>
    </dsp:sp>
    <dsp:sp modelId="{FE0DFEBC-DFC5-4638-AEF4-6D8DFF32CC9C}">
      <dsp:nvSpPr>
        <dsp:cNvPr id="0" name=""/>
        <dsp:cNvSpPr/>
      </dsp:nvSpPr>
      <dsp:spPr>
        <a:xfrm>
          <a:off x="1497222" y="406102"/>
          <a:ext cx="3687846" cy="3687846"/>
        </a:xfrm>
        <a:prstGeom prst="pie">
          <a:avLst>
            <a:gd name="adj1" fmla="val 1800000"/>
            <a:gd name="adj2" fmla="val 9000000"/>
          </a:avLst>
        </a:prstGeom>
        <a:solidFill>
          <a:schemeClr val="accent2">
            <a:shade val="80000"/>
            <a:hueOff val="-312335"/>
            <a:satOff val="-2043"/>
            <a:lumOff val="15586"/>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加快全面推进</a:t>
          </a:r>
        </a:p>
      </dsp:txBody>
      <dsp:txXfrm>
        <a:off x="2506989" y="2732957"/>
        <a:ext cx="1668311" cy="1141476"/>
      </dsp:txXfrm>
    </dsp:sp>
    <dsp:sp modelId="{4F4B2D66-073F-429D-854D-BE6CA1700C16}">
      <dsp:nvSpPr>
        <dsp:cNvPr id="0" name=""/>
        <dsp:cNvSpPr/>
      </dsp:nvSpPr>
      <dsp:spPr>
        <a:xfrm>
          <a:off x="1497222" y="406102"/>
          <a:ext cx="3687846" cy="3687846"/>
        </a:xfrm>
        <a:prstGeom prst="pie">
          <a:avLst>
            <a:gd name="adj1" fmla="val 9000000"/>
            <a:gd name="adj2" fmla="val 16200000"/>
          </a:avLst>
        </a:prstGeom>
        <a:solidFill>
          <a:schemeClr val="accent2">
            <a:shade val="80000"/>
            <a:hueOff val="-624670"/>
            <a:satOff val="-4086"/>
            <a:lumOff val="31172"/>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深入学习浙江经验</a:t>
          </a:r>
        </a:p>
      </dsp:txBody>
      <dsp:txXfrm>
        <a:off x="1892348" y="1130500"/>
        <a:ext cx="1251233" cy="122928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a:t>
            </a:fld>
            <a:endParaRPr lang="zh-CN" altLang="en-US" sz="1200">
              <a:latin typeface="Calibri" pitchFamily="34" charset="0"/>
              <a:ea typeface="幼圆" pitchFamily="49" charset="-122"/>
              <a:cs typeface="等线" charset="0"/>
            </a:endParaRPr>
          </a:p>
        </p:txBody>
      </p:sp>
      <p:sp>
        <p:nvSpPr>
          <p:cNvPr id="91" name="文本框"/>
          <p:cNvSpPr>
            <a:spLocks noGrp="1"/>
          </p:cNvSpPr>
          <p:nvPr>
            <p:ph type="hdr"/>
          </p:nvPr>
        </p:nvSpPr>
        <p:spPr>
          <a:xfrm>
            <a:off x="1" y="1"/>
            <a:ext cx="2945658"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Calibri" pitchFamily="34" charset="0"/>
              <a:ea typeface="幼圆" pitchFamily="49" charset="-122"/>
              <a:cs typeface="等线" charset="0"/>
            </a:endParaRPr>
          </a:p>
        </p:txBody>
      </p:sp>
      <p:sp>
        <p:nvSpPr>
          <p:cNvPr id="92" name="文本框"/>
          <p:cNvSpPr>
            <a:spLocks noGrp="1"/>
          </p:cNvSpPr>
          <p:nvPr>
            <p:ph type="dt" idx="1"/>
          </p:nvPr>
        </p:nvSpPr>
        <p:spPr>
          <a:xfrm>
            <a:off x="3850443" y="1"/>
            <a:ext cx="2945659"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en-US" altLang="zh-CN" sz="1200">
                <a:latin typeface="Calibri" pitchFamily="34" charset="0"/>
                <a:ea typeface="幼圆" pitchFamily="49" charset="-122"/>
                <a:cs typeface="等线" charset="0"/>
              </a:rPr>
              <a:t>11/2/2019</a:t>
            </a:fld>
            <a:endParaRPr lang="zh-CN" altLang="en-US" sz="1200">
              <a:latin typeface="Calibri" pitchFamily="34" charset="0"/>
              <a:ea typeface="幼圆" pitchFamily="49" charset="-122"/>
              <a:cs typeface="等线" charset="0"/>
            </a:endParaRPr>
          </a:p>
        </p:txBody>
      </p:sp>
      <p:sp>
        <p:nvSpPr>
          <p:cNvPr id="93" name="对象"/>
          <p:cNvSpPr>
            <a:spLocks noGrp="1" noRot="1" noChangeAspect="1"/>
          </p:cNvSpPr>
          <p:nvPr>
            <p:ph type="sldImg" idx="2"/>
          </p:nvPr>
        </p:nvSpPr>
        <p:spPr>
          <a:xfrm>
            <a:off x="422275" y="1241425"/>
            <a:ext cx="5953125" cy="3349625"/>
          </a:xfrm>
          <a:prstGeom prst="rect">
            <a:avLst/>
          </a:prstGeom>
          <a:noFill/>
          <a:ln w="12700" cap="flat" cmpd="sng">
            <a:solidFill>
              <a:srgbClr val="000000"/>
            </a:solidFill>
            <a:prstDash val="solid"/>
            <a:round/>
          </a:ln>
        </p:spPr>
      </p:sp>
      <p:sp>
        <p:nvSpPr>
          <p:cNvPr id="94" name="文本框"/>
          <p:cNvSpPr>
            <a:spLocks noGrp="1"/>
          </p:cNvSpPr>
          <p:nvPr>
            <p:ph type="body" idx="3"/>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95" name="文本框"/>
          <p:cNvSpPr>
            <a:spLocks noGrp="1"/>
          </p:cNvSpPr>
          <p:nvPr>
            <p:ph type="ftr" idx="4"/>
          </p:nvPr>
        </p:nvSpPr>
        <p:spPr>
          <a:xfrm>
            <a:off x="1" y="9430091"/>
            <a:ext cx="2945658"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Calibri" pitchFamily="34" charset="0"/>
              <a:ea typeface="幼圆" pitchFamily="49" charset="-122"/>
              <a:cs typeface="等线" charset="0"/>
            </a:endParaRPr>
          </a:p>
        </p:txBody>
      </p:sp>
    </p:spTree>
    <p:extLst>
      <p:ext uri="{BB962C8B-B14F-4D97-AF65-F5344CB8AC3E}">
        <p14:creationId xmlns:p14="http://schemas.microsoft.com/office/powerpoint/2010/main" val="1520522897"/>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buNone/>
      <a:defRPr sz="1200" kern="1200">
        <a:solidFill>
          <a:schemeClr val="tx1"/>
        </a:solidFill>
        <a:latin typeface="等线" charset="0"/>
        <a:ea typeface="等线" charset="0"/>
        <a:cs typeface="等线" charset="0"/>
      </a:defRPr>
    </a:lvl1pPr>
    <a:lvl2pPr marL="457200" indent="0" algn="l" defTabSz="914400" eaLnBrk="1" fontAlgn="auto" latinLnBrk="0" hangingPunct="1">
      <a:buNone/>
      <a:defRPr sz="1200" kern="1200">
        <a:solidFill>
          <a:schemeClr val="tx1"/>
        </a:solidFill>
        <a:latin typeface="等线" charset="0"/>
        <a:ea typeface="等线" charset="0"/>
        <a:cs typeface="等线" charset="0"/>
      </a:defRPr>
    </a:lvl2pPr>
    <a:lvl3pPr marL="914400" indent="0" algn="l" defTabSz="914400" eaLnBrk="1" fontAlgn="auto" latinLnBrk="0" hangingPunct="1">
      <a:buNone/>
      <a:defRPr sz="1200" kern="1200">
        <a:solidFill>
          <a:schemeClr val="tx1"/>
        </a:solidFill>
        <a:latin typeface="等线" charset="0"/>
        <a:ea typeface="等线" charset="0"/>
        <a:cs typeface="等线" charset="0"/>
      </a:defRPr>
    </a:lvl3pPr>
    <a:lvl4pPr marL="1371600" indent="0" algn="l" defTabSz="914400" eaLnBrk="1" fontAlgn="auto" latinLnBrk="0" hangingPunct="1">
      <a:buNone/>
      <a:defRPr sz="1200" kern="1200">
        <a:solidFill>
          <a:schemeClr val="tx1"/>
        </a:solidFill>
        <a:latin typeface="等线" charset="0"/>
        <a:ea typeface="等线" charset="0"/>
        <a:cs typeface="等线" charset="0"/>
      </a:defRPr>
    </a:lvl4pPr>
    <a:lvl5pPr marL="1828800" indent="0" algn="l" defTabSz="914400" eaLnBrk="1" fontAlgn="auto" latinLnBrk="0" hangingPunct="1">
      <a:buNone/>
      <a:defRPr sz="1200" kern="1200">
        <a:solidFill>
          <a:schemeClr val="tx1"/>
        </a:solidFill>
        <a:latin typeface="等线" charset="0"/>
        <a:ea typeface="等线" charset="0"/>
        <a:cs typeface="等线" charset="0"/>
      </a:defRPr>
    </a:lvl5pPr>
    <a:lvl6pPr marL="2286000" indent="0" algn="l" defTabSz="914400" eaLnBrk="1" fontAlgn="auto" latinLnBrk="0" hangingPunct="1">
      <a:buNone/>
      <a:defRPr sz="1200" kern="1200">
        <a:solidFill>
          <a:schemeClr val="tx1"/>
        </a:solidFill>
        <a:latin typeface="等线" charset="0"/>
        <a:ea typeface="等线" charset="0"/>
        <a:cs typeface="等线" charset="0"/>
      </a:defRPr>
    </a:lvl6pPr>
    <a:lvl7pPr marL="2743200" indent="0" algn="l" defTabSz="914400" eaLnBrk="1" fontAlgn="auto" latinLnBrk="0" hangingPunct="1">
      <a:buNone/>
      <a:defRPr sz="1200" kern="1200">
        <a:solidFill>
          <a:schemeClr val="tx1"/>
        </a:solidFill>
        <a:latin typeface="等线" charset="0"/>
        <a:ea typeface="等线" charset="0"/>
        <a:cs typeface="等线" charset="0"/>
      </a:defRPr>
    </a:lvl7pPr>
    <a:lvl8pPr marL="3200400" indent="0" algn="l" defTabSz="914400" eaLnBrk="1" fontAlgn="auto" latinLnBrk="0" hangingPunct="1">
      <a:buNone/>
      <a:defRPr sz="1200" kern="1200">
        <a:solidFill>
          <a:schemeClr val="tx1"/>
        </a:solidFill>
        <a:latin typeface="等线" charset="0"/>
        <a:ea typeface="等线" charset="0"/>
        <a:cs typeface="等线" charset="0"/>
      </a:defRPr>
    </a:lvl8pPr>
    <a:lvl9pPr marL="3200400" indent="0" algn="l" defTabSz="914400" eaLnBrk="1" fontAlgn="auto" latinLnBrk="0" hangingPunct="1">
      <a:buNone/>
      <a:defRPr sz="1200" kern="120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a:latin typeface="Calibri" pitchFamily="34" charset="0"/>
              <a:ea typeface="幼圆" pitchFamily="49" charset="-122"/>
              <a:cs typeface="等线" charset="0"/>
            </a:endParaRPr>
          </a:p>
        </p:txBody>
      </p:sp>
      <p:sp>
        <p:nvSpPr>
          <p:cNvPr id="1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7" name="对象"/>
          <p:cNvSpPr>
            <a:spLocks noGrp="1" noRot="1" noChangeAspect="1"/>
          </p:cNvSpPr>
          <p:nvPr>
            <p:ph type="sldImg"/>
          </p:nvPr>
        </p:nvSpPr>
        <p:spPr>
          <a:xfrm>
            <a:off x="422275" y="1241425"/>
            <a:ext cx="5953125" cy="3349625"/>
          </a:xfrm>
          <a:prstGeom prst="rect">
            <a:avLst/>
          </a:prstGeom>
          <a:noFill/>
          <a:ln w="9525" cap="flat" cmpd="sng">
            <a:solidFill>
              <a:srgbClr val="000000"/>
            </a:solidFill>
            <a:prstDash val="solid"/>
            <a:miter/>
          </a:ln>
        </p:spPr>
      </p:sp>
      <p:sp>
        <p:nvSpPr>
          <p:cNvPr id="138"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1217549" fontAlgn="base">
              <a:lnSpc>
                <a:spcPct val="100000"/>
              </a:lnSpc>
              <a:spcBef>
                <a:spcPts val="0"/>
              </a:spcBef>
              <a:spcAft>
                <a:spcPts val="0"/>
              </a:spcAft>
              <a:buNone/>
            </a:pPr>
            <a:fld id="{CAD2D6BD-DE1B-4B5F-8B41-2702339687B9}" type="slidenum">
              <a:rPr lang="en-US" altLang="zh-CN" sz="2400" u="none" strike="noStrike" kern="1200" cap="none" spc="0" baseline="0">
                <a:solidFill>
                  <a:schemeClr val="tx1"/>
                </a:solidFill>
                <a:latin typeface="Calibri" pitchFamily="34" charset="0"/>
                <a:ea typeface="宋体" pitchFamily="2" charset="-122"/>
                <a:cs typeface="等线" charset="0"/>
              </a:rPr>
              <a:t>1</a:t>
            </a:fld>
            <a:endParaRPr lang="zh-CN" altLang="en-US" sz="2400" u="none" strike="noStrike" kern="1200" cap="none" spc="0" baseline="0">
              <a:solidFill>
                <a:schemeClr val="tx1"/>
              </a:solidFill>
              <a:latin typeface="Calibri" pitchFamily="34" charset="0"/>
              <a:ea typeface="宋体" pitchFamily="2" charset="-122"/>
              <a:cs typeface="等线" charset="0"/>
            </a:endParaRPr>
          </a:p>
        </p:txBody>
      </p:sp>
    </p:spTree>
    <p:extLst>
      <p:ext uri="{BB962C8B-B14F-4D97-AF65-F5344CB8AC3E}">
        <p14:creationId xmlns:p14="http://schemas.microsoft.com/office/powerpoint/2010/main" val="26500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a:latin typeface="Calibri" pitchFamily="34" charset="0"/>
              <a:ea typeface="幼圆" pitchFamily="49" charset="-122"/>
              <a:cs typeface="等线" charset="0"/>
            </a:endParaRPr>
          </a:p>
        </p:txBody>
      </p:sp>
      <p:sp>
        <p:nvSpPr>
          <p:cNvPr id="13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3"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64"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6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91716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a:latin typeface="Calibri" pitchFamily="34" charset="0"/>
              <a:ea typeface="幼圆" pitchFamily="49" charset="-122"/>
              <a:cs typeface="等线" charset="0"/>
            </a:endParaRPr>
          </a:p>
        </p:txBody>
      </p:sp>
      <p:sp>
        <p:nvSpPr>
          <p:cNvPr id="138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9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9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58927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a:latin typeface="Calibri" pitchFamily="34" charset="0"/>
              <a:ea typeface="幼圆" pitchFamily="49" charset="-122"/>
              <a:cs typeface="等线" charset="0"/>
            </a:endParaRPr>
          </a:p>
        </p:txBody>
      </p:sp>
      <p:sp>
        <p:nvSpPr>
          <p:cNvPr id="141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41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41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9491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a:latin typeface="Calibri" pitchFamily="34" charset="0"/>
              <a:ea typeface="幼圆" pitchFamily="49" charset="-122"/>
              <a:cs typeface="等线" charset="0"/>
            </a:endParaRPr>
          </a:p>
        </p:txBody>
      </p:sp>
      <p:sp>
        <p:nvSpPr>
          <p:cNvPr id="15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6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28745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a:latin typeface="Calibri" pitchFamily="34" charset="0"/>
              <a:ea typeface="幼圆" pitchFamily="49" charset="-122"/>
              <a:cs typeface="等线" charset="0"/>
            </a:endParaRPr>
          </a:p>
        </p:txBody>
      </p:sp>
      <p:sp>
        <p:nvSpPr>
          <p:cNvPr id="16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7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7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0483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a:latin typeface="Calibri" pitchFamily="34" charset="0"/>
              <a:ea typeface="幼圆" pitchFamily="49" charset="-122"/>
              <a:cs typeface="等线" charset="0"/>
            </a:endParaRPr>
          </a:p>
        </p:txBody>
      </p:sp>
      <p:sp>
        <p:nvSpPr>
          <p:cNvPr id="119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0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0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14704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a:latin typeface="Calibri" pitchFamily="34" charset="0"/>
              <a:ea typeface="幼圆" pitchFamily="49" charset="-122"/>
              <a:cs typeface="等线" charset="0"/>
            </a:endParaRPr>
          </a:p>
        </p:txBody>
      </p:sp>
      <p:sp>
        <p:nvSpPr>
          <p:cNvPr id="122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8"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29"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3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40463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a:latin typeface="Calibri" pitchFamily="34" charset="0"/>
              <a:ea typeface="幼圆" pitchFamily="49" charset="-122"/>
              <a:cs typeface="等线" charset="0"/>
            </a:endParaRPr>
          </a:p>
        </p:txBody>
      </p:sp>
      <p:sp>
        <p:nvSpPr>
          <p:cNvPr id="125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5"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56"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4095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a:latin typeface="Calibri" pitchFamily="34" charset="0"/>
              <a:ea typeface="幼圆" pitchFamily="49" charset="-122"/>
              <a:cs typeface="等线" charset="0"/>
            </a:endParaRPr>
          </a:p>
        </p:txBody>
      </p:sp>
      <p:sp>
        <p:nvSpPr>
          <p:cNvPr id="127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7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2"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83"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8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21925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a:latin typeface="Calibri" pitchFamily="34" charset="0"/>
              <a:ea typeface="幼圆" pitchFamily="49" charset="-122"/>
              <a:cs typeface="等线" charset="0"/>
            </a:endParaRPr>
          </a:p>
        </p:txBody>
      </p:sp>
      <p:sp>
        <p:nvSpPr>
          <p:cNvPr id="130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9"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10"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1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1715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a:latin typeface="Calibri" pitchFamily="34" charset="0"/>
              <a:ea typeface="幼圆" pitchFamily="49" charset="-122"/>
              <a:cs typeface="等线" charset="0"/>
            </a:endParaRPr>
          </a:p>
        </p:txBody>
      </p:sp>
      <p:sp>
        <p:nvSpPr>
          <p:cNvPr id="13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3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3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66269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1156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364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6934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6485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1545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26111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3397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22955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83304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4557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040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5530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605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36059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714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20496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06727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0292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8943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4156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2089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4910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99816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1457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1987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7536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0182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092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4432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8518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2487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9524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4677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1"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24"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11/2/2019</a:t>
            </a:fld>
            <a:endParaRPr lang="zh-CN" altLang="en-US">
              <a:latin typeface="Calibri" pitchFamily="34" charset="0"/>
              <a:ea typeface="幼圆" pitchFamily="49" charset="-122"/>
              <a:cs typeface="Times New Roman" charset="0"/>
            </a:endParaRPr>
          </a:p>
        </p:txBody>
      </p:sp>
      <p:sp>
        <p:nvSpPr>
          <p:cNvPr id="125"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26"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63273364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420" name="图片"/>
          <p:cNvPicPr>
            <a:picLocks noChangeAspect="1"/>
          </p:cNvPicPr>
          <p:nvPr/>
        </p:nvPicPr>
        <p:blipFill>
          <a:blip r:embed="rId13" cstate="print"/>
          <a:stretch>
            <a:fillRect/>
          </a:stretch>
        </p:blipFill>
        <p:spPr>
          <a:xfrm>
            <a:off x="0" y="0"/>
            <a:ext cx="12191996" cy="6857997"/>
          </a:xfrm>
          <a:prstGeom prst="rect">
            <a:avLst/>
          </a:prstGeom>
          <a:noFill/>
          <a:ln w="9525" cap="flat" cmpd="sng">
            <a:noFill/>
            <a:prstDash val="solid"/>
            <a:miter/>
          </a:ln>
        </p:spPr>
      </p:pic>
      <p:sp>
        <p:nvSpPr>
          <p:cNvPr id="140"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11/2/2019</a:t>
            </a:fld>
            <a:endParaRPr lang="zh-CN" altLang="en-US">
              <a:latin typeface="Calibri" pitchFamily="34" charset="0"/>
              <a:ea typeface="幼圆" pitchFamily="49" charset="-122"/>
              <a:cs typeface="Times New Roman" charset="0"/>
            </a:endParaRPr>
          </a:p>
        </p:txBody>
      </p:sp>
      <p:sp>
        <p:nvSpPr>
          <p:cNvPr id="141"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42"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73951128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9"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63"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11/2/2019</a:t>
            </a:fld>
            <a:endParaRPr lang="zh-CN" altLang="en-US">
              <a:latin typeface="Calibri" pitchFamily="34" charset="0"/>
              <a:ea typeface="幼圆" pitchFamily="49" charset="-122"/>
              <a:cs typeface="Times New Roman" charset="0"/>
            </a:endParaRPr>
          </a:p>
        </p:txBody>
      </p:sp>
      <p:sp>
        <p:nvSpPr>
          <p:cNvPr id="164"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65"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10030884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8.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gif"/><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4.gif"/><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5.gif"/><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6.gif"/><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7.gif"/><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8.gif"/><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9.gif"/><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40.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矩形"/>
          <p:cNvSpPr>
            <a:spLocks/>
          </p:cNvSpPr>
          <p:nvPr/>
        </p:nvSpPr>
        <p:spPr>
          <a:xfrm>
            <a:off x="2351480" y="2636890"/>
            <a:ext cx="8353160" cy="108015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ctr" eaLnBrk="1" fontAlgn="auto" hangingPunct="1">
              <a:lnSpc>
                <a:spcPts val="4500"/>
              </a:lnSpc>
            </a:pPr>
            <a:r>
              <a:rPr lang="zh-CN" altLang="en-US" sz="3200" b="1" dirty="0">
                <a:solidFill>
                  <a:srgbClr val="D70000"/>
                </a:solidFill>
                <a:latin typeface="微软雅黑" charset="0"/>
                <a:ea typeface="微软雅黑" charset="0"/>
                <a:cs typeface="等线" charset="0"/>
              </a:rPr>
              <a:t>搞好农村人居环境整治 建设美丽宜居乡村</a:t>
            </a:r>
            <a:endParaRPr lang="zh-CN" altLang="en-US" sz="3200" b="1" u="none" strike="noStrike" kern="1200" cap="none" spc="0" baseline="0" dirty="0">
              <a:solidFill>
                <a:srgbClr val="D70000"/>
              </a:solidFill>
              <a:latin typeface="微软雅黑" charset="0"/>
              <a:ea typeface="微软雅黑" charset="0"/>
              <a:cs typeface="等线" charset="0"/>
            </a:endParaRPr>
          </a:p>
        </p:txBody>
      </p:sp>
    </p:spTree>
    <p:extLst>
      <p:ext uri="{BB962C8B-B14F-4D97-AF65-F5344CB8AC3E}">
        <p14:creationId xmlns:p14="http://schemas.microsoft.com/office/powerpoint/2010/main" val="18248355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E0953DB0-5E98-454E-A79B-A2D72BCB901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graphicFrame>
        <p:nvGraphicFramePr>
          <p:cNvPr id="3" name="图示 2">
            <a:extLst>
              <a:ext uri="{FF2B5EF4-FFF2-40B4-BE49-F238E27FC236}">
                <a16:creationId xmlns:a16="http://schemas.microsoft.com/office/drawing/2014/main" id="{00937659-7C5E-452C-919D-54C9168707A2}"/>
              </a:ext>
            </a:extLst>
          </p:cNvPr>
          <p:cNvGraphicFramePr/>
          <p:nvPr>
            <p:extLst>
              <p:ext uri="{D42A27DB-BD31-4B8C-83A1-F6EECF244321}">
                <p14:modId xmlns:p14="http://schemas.microsoft.com/office/powerpoint/2010/main" val="2854524684"/>
              </p:ext>
            </p:extLst>
          </p:nvPr>
        </p:nvGraphicFramePr>
        <p:xfrm>
          <a:off x="1127310" y="1628751"/>
          <a:ext cx="6696930" cy="4104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圆角 3">
            <a:extLst>
              <a:ext uri="{FF2B5EF4-FFF2-40B4-BE49-F238E27FC236}">
                <a16:creationId xmlns:a16="http://schemas.microsoft.com/office/drawing/2014/main" id="{068793FC-9C94-4B1F-B6A8-9E0FB104F47F}"/>
              </a:ext>
            </a:extLst>
          </p:cNvPr>
          <p:cNvSpPr/>
          <p:nvPr/>
        </p:nvSpPr>
        <p:spPr>
          <a:xfrm>
            <a:off x="8184290" y="1628751"/>
            <a:ext cx="3024420" cy="6480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地处偏远、经济欠发达等地区</a:t>
            </a:r>
          </a:p>
        </p:txBody>
      </p:sp>
      <p:sp>
        <p:nvSpPr>
          <p:cNvPr id="5" name="矩形 4">
            <a:extLst>
              <a:ext uri="{FF2B5EF4-FFF2-40B4-BE49-F238E27FC236}">
                <a16:creationId xmlns:a16="http://schemas.microsoft.com/office/drawing/2014/main" id="{C670BC49-4E5C-4F53-A8EE-E6C3E268E601}"/>
              </a:ext>
            </a:extLst>
          </p:cNvPr>
          <p:cNvSpPr/>
          <p:nvPr/>
        </p:nvSpPr>
        <p:spPr>
          <a:xfrm>
            <a:off x="8444386" y="2636890"/>
            <a:ext cx="2504227" cy="1649426"/>
          </a:xfrm>
          <a:prstGeom prst="rect">
            <a:avLst/>
          </a:prstGeom>
          <a:noFill/>
        </p:spPr>
        <p:txBody>
          <a:bodyPr wrap="square" lIns="91440" tIns="45720" rIns="91440" bIns="45720">
            <a:spAutoFit/>
          </a:bodyPr>
          <a:lstStyle/>
          <a:p>
            <a:pPr>
              <a:lnSpc>
                <a:spcPts val="3100"/>
              </a:lnSpc>
            </a:pPr>
            <a:r>
              <a:rPr lang="zh-CN" altLang="en-US" sz="2000" dirty="0">
                <a:ln w="0"/>
                <a:solidFill>
                  <a:schemeClr val="accent1"/>
                </a:solidFill>
                <a:effectLst>
                  <a:outerShdw blurRad="38100" dist="25400" dir="5400000" algn="ctr" rotWithShape="0">
                    <a:srgbClr val="6E747A">
                      <a:alpha val="43000"/>
                    </a:srgbClr>
                  </a:outerShdw>
                </a:effectLst>
              </a:rPr>
              <a:t>在优先保障农民基本生活条件基础上，实现人居环境干净整洁的基本要求</a:t>
            </a:r>
            <a:endParaRPr lang="zh-CN" altLang="en-US" sz="2000" b="0" cap="none" spc="0" dirty="0">
              <a:ln w="0"/>
              <a:solidFill>
                <a:schemeClr val="accent1"/>
              </a:solidFill>
              <a:effectLst>
                <a:outerShdw blurRad="38100" dist="25400" dir="5400000" algn="ctr" rotWithShape="0">
                  <a:srgbClr val="6E747A">
                    <a:alpha val="43000"/>
                  </a:srgbClr>
                </a:outerShdw>
              </a:effectLst>
            </a:endParaRPr>
          </a:p>
        </p:txBody>
      </p:sp>
      <p:pic>
        <p:nvPicPr>
          <p:cNvPr id="9" name="图片 8">
            <a:extLst>
              <a:ext uri="{FF2B5EF4-FFF2-40B4-BE49-F238E27FC236}">
                <a16:creationId xmlns:a16="http://schemas.microsoft.com/office/drawing/2014/main" id="{349A4E1B-89E0-4169-920D-536EB336ED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8310" y="4336686"/>
            <a:ext cx="2880400" cy="18278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899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a:extLst>
              <a:ext uri="{FF2B5EF4-FFF2-40B4-BE49-F238E27FC236}">
                <a16:creationId xmlns:a16="http://schemas.microsoft.com/office/drawing/2014/main" id="{2F35D4DB-100E-49A7-89C1-280F6BCC410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4" name="矩形: 单圆角 3">
            <a:extLst>
              <a:ext uri="{FF2B5EF4-FFF2-40B4-BE49-F238E27FC236}">
                <a16:creationId xmlns:a16="http://schemas.microsoft.com/office/drawing/2014/main" id="{30A0F068-4125-46D4-87BF-6FC175616571}"/>
              </a:ext>
            </a:extLst>
          </p:cNvPr>
          <p:cNvSpPr/>
          <p:nvPr/>
        </p:nvSpPr>
        <p:spPr>
          <a:xfrm>
            <a:off x="1254637" y="1618318"/>
            <a:ext cx="936130" cy="2880400"/>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lang="zh-CN" altLang="en-US" dirty="0"/>
              <a:t>在基本原则上</a:t>
            </a:r>
          </a:p>
        </p:txBody>
      </p:sp>
      <p:graphicFrame>
        <p:nvGraphicFramePr>
          <p:cNvPr id="5" name="图示 4">
            <a:extLst>
              <a:ext uri="{FF2B5EF4-FFF2-40B4-BE49-F238E27FC236}">
                <a16:creationId xmlns:a16="http://schemas.microsoft.com/office/drawing/2014/main" id="{3516D47D-0CA5-47FA-B759-A4D6E6D97A51}"/>
              </a:ext>
            </a:extLst>
          </p:cNvPr>
          <p:cNvGraphicFramePr/>
          <p:nvPr>
            <p:extLst>
              <p:ext uri="{D42A27DB-BD31-4B8C-83A1-F6EECF244321}">
                <p14:modId xmlns:p14="http://schemas.microsoft.com/office/powerpoint/2010/main" val="2892307434"/>
              </p:ext>
            </p:extLst>
          </p:nvPr>
        </p:nvGraphicFramePr>
        <p:xfrm>
          <a:off x="2351480" y="1613299"/>
          <a:ext cx="7664500" cy="472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715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D061A51-454F-4B98-BAD6-16064C3C019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单圆角 2">
            <a:extLst>
              <a:ext uri="{FF2B5EF4-FFF2-40B4-BE49-F238E27FC236}">
                <a16:creationId xmlns:a16="http://schemas.microsoft.com/office/drawing/2014/main" id="{B8C3137C-2CB8-4D45-823F-6B916E48D144}"/>
              </a:ext>
            </a:extLst>
          </p:cNvPr>
          <p:cNvSpPr/>
          <p:nvPr/>
        </p:nvSpPr>
        <p:spPr>
          <a:xfrm>
            <a:off x="1254637" y="1618318"/>
            <a:ext cx="936130" cy="2880400"/>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lang="zh-CN" altLang="en-US" dirty="0"/>
              <a:t>在重点任务上</a:t>
            </a:r>
          </a:p>
        </p:txBody>
      </p:sp>
      <p:graphicFrame>
        <p:nvGraphicFramePr>
          <p:cNvPr id="4" name="图示 3">
            <a:extLst>
              <a:ext uri="{FF2B5EF4-FFF2-40B4-BE49-F238E27FC236}">
                <a16:creationId xmlns:a16="http://schemas.microsoft.com/office/drawing/2014/main" id="{6ADEA776-00A6-4E96-81DE-99BDFCCF5DD4}"/>
              </a:ext>
            </a:extLst>
          </p:cNvPr>
          <p:cNvGraphicFramePr/>
          <p:nvPr>
            <p:extLst>
              <p:ext uri="{D42A27DB-BD31-4B8C-83A1-F6EECF244321}">
                <p14:modId xmlns:p14="http://schemas.microsoft.com/office/powerpoint/2010/main" val="1384189306"/>
              </p:ext>
            </p:extLst>
          </p:nvPr>
        </p:nvGraphicFramePr>
        <p:xfrm>
          <a:off x="2529741" y="1340710"/>
          <a:ext cx="8407622" cy="475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a:extLst>
              <a:ext uri="{FF2B5EF4-FFF2-40B4-BE49-F238E27FC236}">
                <a16:creationId xmlns:a16="http://schemas.microsoft.com/office/drawing/2014/main" id="{7642E0A2-AD2E-4F28-9D0C-31CB964A854D}"/>
              </a:ext>
            </a:extLst>
          </p:cNvPr>
          <p:cNvSpPr/>
          <p:nvPr/>
        </p:nvSpPr>
        <p:spPr>
          <a:xfrm rot="12973111" flipH="1" flipV="1">
            <a:off x="4694790" y="3774567"/>
            <a:ext cx="1008140" cy="276999"/>
          </a:xfrm>
          <a:prstGeom prst="rect">
            <a:avLst/>
          </a:prstGeom>
          <a:noFill/>
        </p:spPr>
        <p:txBody>
          <a:bodyPr wrap="square" lIns="91440" tIns="45720" rIns="91440" bIns="45720">
            <a:spAutoFit/>
          </a:bodyPr>
          <a:lstStyle/>
          <a:p>
            <a:pPr algn="ctr"/>
            <a:r>
              <a:rPr lang="zh-CN" altLang="en-US" sz="1200" b="0" cap="none" spc="0" dirty="0">
                <a:ln w="0"/>
                <a:solidFill>
                  <a:schemeClr val="tx1"/>
                </a:solidFill>
                <a:effectLst>
                  <a:outerShdw blurRad="38100" dist="19050" dir="2700000" algn="tl" rotWithShape="0">
                    <a:schemeClr val="dk1">
                      <a:alpha val="40000"/>
                    </a:schemeClr>
                  </a:outerShdw>
                </a:effectLst>
              </a:rPr>
              <a:t>三大革命</a:t>
            </a:r>
          </a:p>
        </p:txBody>
      </p:sp>
      <p:sp>
        <p:nvSpPr>
          <p:cNvPr id="7" name="矩形 6">
            <a:extLst>
              <a:ext uri="{FF2B5EF4-FFF2-40B4-BE49-F238E27FC236}">
                <a16:creationId xmlns:a16="http://schemas.microsoft.com/office/drawing/2014/main" id="{89FE057B-F20F-44DF-B2ED-F4099606D134}"/>
              </a:ext>
            </a:extLst>
          </p:cNvPr>
          <p:cNvSpPr/>
          <p:nvPr/>
        </p:nvSpPr>
        <p:spPr>
          <a:xfrm rot="15019365" flipH="1" flipV="1">
            <a:off x="5591929" y="2963845"/>
            <a:ext cx="1008140" cy="276999"/>
          </a:xfrm>
          <a:prstGeom prst="rect">
            <a:avLst/>
          </a:prstGeom>
          <a:noFill/>
        </p:spPr>
        <p:txBody>
          <a:bodyPr wrap="square" lIns="91440" tIns="45720" rIns="91440" bIns="45720">
            <a:spAutoFit/>
          </a:bodyPr>
          <a:lstStyle/>
          <a:p>
            <a:pPr algn="ctr"/>
            <a:r>
              <a:rPr lang="zh-CN" altLang="en-US" sz="1200" b="0" cap="none" spc="0" dirty="0">
                <a:ln w="0"/>
                <a:solidFill>
                  <a:schemeClr val="tx1"/>
                </a:solidFill>
                <a:effectLst>
                  <a:outerShdw blurRad="38100" dist="19050" dir="2700000" algn="tl" rotWithShape="0">
                    <a:schemeClr val="dk1">
                      <a:alpha val="40000"/>
                    </a:schemeClr>
                  </a:outerShdw>
                </a:effectLst>
              </a:rPr>
              <a:t>三大革命</a:t>
            </a:r>
          </a:p>
        </p:txBody>
      </p:sp>
      <p:sp>
        <p:nvSpPr>
          <p:cNvPr id="8" name="矩形 7">
            <a:extLst>
              <a:ext uri="{FF2B5EF4-FFF2-40B4-BE49-F238E27FC236}">
                <a16:creationId xmlns:a16="http://schemas.microsoft.com/office/drawing/2014/main" id="{9C828A92-EF96-40A2-A72F-AFC766E94571}"/>
              </a:ext>
            </a:extLst>
          </p:cNvPr>
          <p:cNvSpPr/>
          <p:nvPr/>
        </p:nvSpPr>
        <p:spPr>
          <a:xfrm rot="17328589" flipH="1" flipV="1">
            <a:off x="6848490" y="3005467"/>
            <a:ext cx="1008140" cy="276999"/>
          </a:xfrm>
          <a:prstGeom prst="rect">
            <a:avLst/>
          </a:prstGeom>
          <a:noFill/>
        </p:spPr>
        <p:txBody>
          <a:bodyPr wrap="square" lIns="91440" tIns="45720" rIns="91440" bIns="45720">
            <a:spAutoFit/>
          </a:bodyPr>
          <a:lstStyle/>
          <a:p>
            <a:pPr algn="ctr"/>
            <a:r>
              <a:rPr lang="zh-CN" altLang="en-US" sz="1200" b="0" cap="none" spc="0" dirty="0">
                <a:ln w="0"/>
                <a:solidFill>
                  <a:schemeClr val="tx1"/>
                </a:solidFill>
                <a:effectLst>
                  <a:outerShdw blurRad="38100" dist="19050" dir="2700000" algn="tl" rotWithShape="0">
                    <a:schemeClr val="dk1">
                      <a:alpha val="40000"/>
                    </a:schemeClr>
                  </a:outerShdw>
                </a:effectLst>
              </a:rPr>
              <a:t>三大革命</a:t>
            </a:r>
          </a:p>
        </p:txBody>
      </p:sp>
    </p:spTree>
    <p:extLst>
      <p:ext uri="{BB962C8B-B14F-4D97-AF65-F5344CB8AC3E}">
        <p14:creationId xmlns:p14="http://schemas.microsoft.com/office/powerpoint/2010/main" val="423258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A1D202D-1796-4B01-81FB-0BE1484E62D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97B9D7F7-7402-4B00-B27C-4ED7B9F5E34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推进农村厕所革命</a:t>
            </a:r>
          </a:p>
        </p:txBody>
      </p:sp>
      <p:pic>
        <p:nvPicPr>
          <p:cNvPr id="5" name="图片 4">
            <a:extLst>
              <a:ext uri="{FF2B5EF4-FFF2-40B4-BE49-F238E27FC236}">
                <a16:creationId xmlns:a16="http://schemas.microsoft.com/office/drawing/2014/main" id="{48DCCCE8-6DD5-42DD-B45B-45C4DA8D9D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637" y="2060810"/>
            <a:ext cx="2969103" cy="19794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图片 6">
            <a:extLst>
              <a:ext uri="{FF2B5EF4-FFF2-40B4-BE49-F238E27FC236}">
                <a16:creationId xmlns:a16="http://schemas.microsoft.com/office/drawing/2014/main" id="{80E421DD-478B-4A75-BC25-13F3F237E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289" y="2060810"/>
            <a:ext cx="3583332" cy="20066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a:extLst>
              <a:ext uri="{FF2B5EF4-FFF2-40B4-BE49-F238E27FC236}">
                <a16:creationId xmlns:a16="http://schemas.microsoft.com/office/drawing/2014/main" id="{1E85C532-1976-475C-B3D5-5A1CC8581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170" y="2060810"/>
            <a:ext cx="2976544" cy="19794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矩形 9">
            <a:extLst>
              <a:ext uri="{FF2B5EF4-FFF2-40B4-BE49-F238E27FC236}">
                <a16:creationId xmlns:a16="http://schemas.microsoft.com/office/drawing/2014/main" id="{3381A526-27F3-4697-BD66-EFB65DD92C99}"/>
              </a:ext>
            </a:extLst>
          </p:cNvPr>
          <p:cNvSpPr/>
          <p:nvPr/>
        </p:nvSpPr>
        <p:spPr>
          <a:xfrm>
            <a:off x="1107972" y="4094821"/>
            <a:ext cx="3262432"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推进农村户用卫生厕所改造</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11" name="矩形 10">
            <a:extLst>
              <a:ext uri="{FF2B5EF4-FFF2-40B4-BE49-F238E27FC236}">
                <a16:creationId xmlns:a16="http://schemas.microsoft.com/office/drawing/2014/main" id="{F09500C6-1594-438F-98CA-26E42C8BD575}"/>
              </a:ext>
            </a:extLst>
          </p:cNvPr>
          <p:cNvSpPr/>
          <p:nvPr/>
        </p:nvSpPr>
        <p:spPr>
          <a:xfrm>
            <a:off x="4815219" y="4094821"/>
            <a:ext cx="2749471"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加强农村公共厕所建设</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12" name="矩形 11">
            <a:extLst>
              <a:ext uri="{FF2B5EF4-FFF2-40B4-BE49-F238E27FC236}">
                <a16:creationId xmlns:a16="http://schemas.microsoft.com/office/drawing/2014/main" id="{ABD72873-CBE1-4247-9E1B-E4A7A8557E0C}"/>
              </a:ext>
            </a:extLst>
          </p:cNvPr>
          <p:cNvSpPr/>
          <p:nvPr/>
        </p:nvSpPr>
        <p:spPr>
          <a:xfrm>
            <a:off x="8782667" y="4094821"/>
            <a:ext cx="1723549"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厕所粪污处理</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14" name="图片 13">
            <a:extLst>
              <a:ext uri="{FF2B5EF4-FFF2-40B4-BE49-F238E27FC236}">
                <a16:creationId xmlns:a16="http://schemas.microsoft.com/office/drawing/2014/main" id="{8FCF0A08-BF39-495E-802F-7357127D3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271" y="4293120"/>
            <a:ext cx="2681063" cy="24732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 name="矩形 14">
            <a:extLst>
              <a:ext uri="{FF2B5EF4-FFF2-40B4-BE49-F238E27FC236}">
                <a16:creationId xmlns:a16="http://schemas.microsoft.com/office/drawing/2014/main" id="{A686614F-8AAA-4633-B4BB-A2F5F2926E99}"/>
              </a:ext>
            </a:extLst>
          </p:cNvPr>
          <p:cNvSpPr/>
          <p:nvPr/>
        </p:nvSpPr>
        <p:spPr>
          <a:xfrm>
            <a:off x="4630708" y="4837262"/>
            <a:ext cx="5867964" cy="1384995"/>
          </a:xfrm>
          <a:prstGeom prst="rect">
            <a:avLst/>
          </a:prstGeom>
          <a:noFill/>
        </p:spPr>
        <p:txBody>
          <a:bodyPr wrap="square" lIns="91440" tIns="45720" rIns="91440" bIns="45720">
            <a:spAutoFit/>
          </a:bodyPr>
          <a:lstStyle/>
          <a:p>
            <a:r>
              <a:rPr lang="zh-CN" alt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小厕所、大民生。农村厕所革命是农村人居环境整治“三大革命”的当头炮</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0375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004B0B59-59C7-433E-89EF-B4AAC5DC40A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E32D08A5-D6FB-4D76-9E56-420EA6449643}"/>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推进农村生活垃圾治理</a:t>
            </a:r>
          </a:p>
        </p:txBody>
      </p:sp>
      <p:pic>
        <p:nvPicPr>
          <p:cNvPr id="5" name="图片 4">
            <a:extLst>
              <a:ext uri="{FF2B5EF4-FFF2-40B4-BE49-F238E27FC236}">
                <a16:creationId xmlns:a16="http://schemas.microsoft.com/office/drawing/2014/main" id="{6BF08F0C-E682-40F8-8AC5-28331B225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788" y="1897211"/>
            <a:ext cx="3401163" cy="22280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图片 6">
            <a:extLst>
              <a:ext uri="{FF2B5EF4-FFF2-40B4-BE49-F238E27FC236}">
                <a16:creationId xmlns:a16="http://schemas.microsoft.com/office/drawing/2014/main" id="{5CB6221F-102D-471E-95A3-4BE486ADD4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636" y="1897211"/>
            <a:ext cx="3342052" cy="22280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a:extLst>
              <a:ext uri="{FF2B5EF4-FFF2-40B4-BE49-F238E27FC236}">
                <a16:creationId xmlns:a16="http://schemas.microsoft.com/office/drawing/2014/main" id="{7B0C97BB-54B7-4CF9-A923-DD773115D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403" y="1897211"/>
            <a:ext cx="3255063" cy="22280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矩形 9">
            <a:extLst>
              <a:ext uri="{FF2B5EF4-FFF2-40B4-BE49-F238E27FC236}">
                <a16:creationId xmlns:a16="http://schemas.microsoft.com/office/drawing/2014/main" id="{DD59D056-83AC-4CD4-B33B-384F63D47BA2}"/>
              </a:ext>
            </a:extLst>
          </p:cNvPr>
          <p:cNvSpPr/>
          <p:nvPr/>
        </p:nvSpPr>
        <p:spPr>
          <a:xfrm>
            <a:off x="2050335" y="4226105"/>
            <a:ext cx="1723549"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推进源头分类</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11" name="矩形 10">
            <a:extLst>
              <a:ext uri="{FF2B5EF4-FFF2-40B4-BE49-F238E27FC236}">
                <a16:creationId xmlns:a16="http://schemas.microsoft.com/office/drawing/2014/main" id="{B8074B5B-EBF2-452E-8566-9D734686D8E9}"/>
              </a:ext>
            </a:extLst>
          </p:cNvPr>
          <p:cNvSpPr/>
          <p:nvPr/>
        </p:nvSpPr>
        <p:spPr>
          <a:xfrm>
            <a:off x="4591965" y="4226105"/>
            <a:ext cx="3775394"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建立健全生活垃圾收运处置体系</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12" name="矩形 11">
            <a:extLst>
              <a:ext uri="{FF2B5EF4-FFF2-40B4-BE49-F238E27FC236}">
                <a16:creationId xmlns:a16="http://schemas.microsoft.com/office/drawing/2014/main" id="{E617B142-6115-4D32-9D4A-0B802048BEEA}"/>
              </a:ext>
            </a:extLst>
          </p:cNvPr>
          <p:cNvSpPr/>
          <p:nvPr/>
        </p:nvSpPr>
        <p:spPr>
          <a:xfrm>
            <a:off x="8952919" y="4226105"/>
            <a:ext cx="1980029"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加强资源化利用</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14" name="图片 13">
            <a:extLst>
              <a:ext uri="{FF2B5EF4-FFF2-40B4-BE49-F238E27FC236}">
                <a16:creationId xmlns:a16="http://schemas.microsoft.com/office/drawing/2014/main" id="{D75206D1-17DE-41AD-B166-AC6684AF7E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864" y="4727074"/>
            <a:ext cx="4193273" cy="14287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5" name="矩形 14">
            <a:extLst>
              <a:ext uri="{FF2B5EF4-FFF2-40B4-BE49-F238E27FC236}">
                <a16:creationId xmlns:a16="http://schemas.microsoft.com/office/drawing/2014/main" id="{A3B4AB2B-6C14-4BE2-A698-EB5C57DC615E}"/>
              </a:ext>
            </a:extLst>
          </p:cNvPr>
          <p:cNvSpPr/>
          <p:nvPr/>
        </p:nvSpPr>
        <p:spPr>
          <a:xfrm>
            <a:off x="1836045" y="6238785"/>
            <a:ext cx="2749471"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构建村庄保洁长效机制</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16" name="矩形 15">
            <a:extLst>
              <a:ext uri="{FF2B5EF4-FFF2-40B4-BE49-F238E27FC236}">
                <a16:creationId xmlns:a16="http://schemas.microsoft.com/office/drawing/2014/main" id="{5F1DBB1E-C768-4D81-BF49-B9F5A992DB29}"/>
              </a:ext>
            </a:extLst>
          </p:cNvPr>
          <p:cNvSpPr/>
          <p:nvPr/>
        </p:nvSpPr>
        <p:spPr>
          <a:xfrm>
            <a:off x="5591930" y="4964380"/>
            <a:ext cx="5867964" cy="954107"/>
          </a:xfrm>
          <a:prstGeom prst="rect">
            <a:avLst/>
          </a:prstGeom>
          <a:noFill/>
        </p:spPr>
        <p:txBody>
          <a:bodyPr wrap="square" lIns="91440" tIns="45720" rIns="91440" bIns="45720">
            <a:spAutoFit/>
          </a:bodyPr>
          <a:lstStyle/>
          <a:p>
            <a:r>
              <a:rPr lang="zh-CN" alt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到</a:t>
            </a:r>
            <a:r>
              <a:rPr lang="en-US" altLang="zh-CN" sz="2800" b="1" spc="50" dirty="0">
                <a:ln w="9525" cmpd="sng">
                  <a:solidFill>
                    <a:schemeClr val="accent1"/>
                  </a:solidFill>
                  <a:prstDash val="solid"/>
                </a:ln>
                <a:solidFill>
                  <a:srgbClr val="70AD47">
                    <a:tint val="1000"/>
                  </a:srgbClr>
                </a:solidFill>
                <a:effectLst>
                  <a:glow rad="38100">
                    <a:schemeClr val="accent1">
                      <a:alpha val="40000"/>
                    </a:schemeClr>
                  </a:glow>
                </a:effectLst>
              </a:rPr>
              <a:t>2020</a:t>
            </a:r>
            <a:r>
              <a:rPr lang="zh-CN" alt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年底基本完成全国农村</a:t>
            </a:r>
            <a:r>
              <a:rPr lang="en-US" altLang="zh-CN" sz="2800" b="1" spc="50" dirty="0">
                <a:ln w="9525" cmpd="sng">
                  <a:solidFill>
                    <a:schemeClr val="accent1"/>
                  </a:solidFill>
                  <a:prstDash val="solid"/>
                </a:ln>
                <a:solidFill>
                  <a:srgbClr val="70AD47">
                    <a:tint val="1000"/>
                  </a:srgbClr>
                </a:solidFill>
                <a:effectLst>
                  <a:glow rad="38100">
                    <a:schemeClr val="accent1">
                      <a:alpha val="40000"/>
                    </a:schemeClr>
                  </a:glow>
                </a:effectLst>
              </a:rPr>
              <a:t>2.7</a:t>
            </a:r>
            <a:r>
              <a:rPr lang="zh-CN" alt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万个非正规垃圾堆放点的清理整治</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9121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86E7DBD1-3744-4C08-BECA-47181DF6434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8D9D519F-6E2C-492A-AF8B-B4CF85AD88C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推进农村生活污水治理</a:t>
            </a:r>
          </a:p>
        </p:txBody>
      </p:sp>
      <p:sp>
        <p:nvSpPr>
          <p:cNvPr id="4" name="矩形 3">
            <a:extLst>
              <a:ext uri="{FF2B5EF4-FFF2-40B4-BE49-F238E27FC236}">
                <a16:creationId xmlns:a16="http://schemas.microsoft.com/office/drawing/2014/main" id="{6E551C5B-3E33-4055-9F53-D5ADCF036291}"/>
              </a:ext>
            </a:extLst>
          </p:cNvPr>
          <p:cNvSpPr/>
          <p:nvPr/>
        </p:nvSpPr>
        <p:spPr>
          <a:xfrm>
            <a:off x="1254637" y="2132820"/>
            <a:ext cx="1584220" cy="432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a:t>黑水</a:t>
            </a:r>
          </a:p>
        </p:txBody>
      </p:sp>
      <p:sp>
        <p:nvSpPr>
          <p:cNvPr id="5" name="矩形 4">
            <a:extLst>
              <a:ext uri="{FF2B5EF4-FFF2-40B4-BE49-F238E27FC236}">
                <a16:creationId xmlns:a16="http://schemas.microsoft.com/office/drawing/2014/main" id="{2FEB18EA-73BF-43DF-86BF-DD3A15CF287D}"/>
              </a:ext>
            </a:extLst>
          </p:cNvPr>
          <p:cNvSpPr/>
          <p:nvPr/>
        </p:nvSpPr>
        <p:spPr>
          <a:xfrm>
            <a:off x="2927560" y="2148795"/>
            <a:ext cx="5827236" cy="400110"/>
          </a:xfrm>
          <a:prstGeom prst="rect">
            <a:avLst/>
          </a:prstGeom>
          <a:noFill/>
        </p:spPr>
        <p:txBody>
          <a:bodyPr wrap="squar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厕所粪污水，其化学需氧量等主要污染物指标高</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6" name="矩形 5">
            <a:extLst>
              <a:ext uri="{FF2B5EF4-FFF2-40B4-BE49-F238E27FC236}">
                <a16:creationId xmlns:a16="http://schemas.microsoft.com/office/drawing/2014/main" id="{9757EE7A-F943-4B4A-95F2-07DE67BFC167}"/>
              </a:ext>
            </a:extLst>
          </p:cNvPr>
          <p:cNvSpPr/>
          <p:nvPr/>
        </p:nvSpPr>
        <p:spPr>
          <a:xfrm>
            <a:off x="1254637" y="2708900"/>
            <a:ext cx="1584220" cy="432060"/>
          </a:xfrm>
          <a:prstGeom prst="rect">
            <a:avLst/>
          </a:prstGeom>
          <a:solidFill>
            <a:schemeClr val="bg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t>灰水</a:t>
            </a:r>
          </a:p>
        </p:txBody>
      </p:sp>
      <p:sp>
        <p:nvSpPr>
          <p:cNvPr id="7" name="矩形 6">
            <a:extLst>
              <a:ext uri="{FF2B5EF4-FFF2-40B4-BE49-F238E27FC236}">
                <a16:creationId xmlns:a16="http://schemas.microsoft.com/office/drawing/2014/main" id="{C23A901F-B6F2-4F70-891A-068615FF20E7}"/>
              </a:ext>
            </a:extLst>
          </p:cNvPr>
          <p:cNvSpPr/>
          <p:nvPr/>
        </p:nvSpPr>
        <p:spPr>
          <a:xfrm>
            <a:off x="2927560" y="2740850"/>
            <a:ext cx="7777080" cy="400110"/>
          </a:xfrm>
          <a:prstGeom prst="rect">
            <a:avLst/>
          </a:prstGeom>
          <a:noFill/>
        </p:spPr>
        <p:txBody>
          <a:bodyPr wrap="squar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厨房用水、洗涤用水等，其化学需氧量等主要污染物指标相对较低</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椭圆 7">
            <a:extLst>
              <a:ext uri="{FF2B5EF4-FFF2-40B4-BE49-F238E27FC236}">
                <a16:creationId xmlns:a16="http://schemas.microsoft.com/office/drawing/2014/main" id="{9211FDFD-AB99-4F21-AF55-7A5E30D81C59}"/>
              </a:ext>
            </a:extLst>
          </p:cNvPr>
          <p:cNvSpPr/>
          <p:nvPr/>
        </p:nvSpPr>
        <p:spPr>
          <a:xfrm>
            <a:off x="1254637" y="3470524"/>
            <a:ext cx="1888952" cy="8832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600" dirty="0"/>
              <a:t>纳入城镇污水管网治理模式</a:t>
            </a:r>
            <a:endParaRPr lang="zh-CN" altLang="en-US" sz="1600" dirty="0">
              <a:solidFill>
                <a:srgbClr val="00B050"/>
              </a:solidFill>
            </a:endParaRPr>
          </a:p>
        </p:txBody>
      </p:sp>
      <p:sp>
        <p:nvSpPr>
          <p:cNvPr id="9" name="椭圆 8">
            <a:extLst>
              <a:ext uri="{FF2B5EF4-FFF2-40B4-BE49-F238E27FC236}">
                <a16:creationId xmlns:a16="http://schemas.microsoft.com/office/drawing/2014/main" id="{F452FDC8-7E6A-4B4B-8C32-1FD987B4C63B}"/>
              </a:ext>
            </a:extLst>
          </p:cNvPr>
          <p:cNvSpPr/>
          <p:nvPr/>
        </p:nvSpPr>
        <p:spPr>
          <a:xfrm>
            <a:off x="6276609" y="3470524"/>
            <a:ext cx="1888952" cy="8832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600" dirty="0"/>
              <a:t>单户治理模式</a:t>
            </a:r>
            <a:endParaRPr lang="zh-CN" altLang="en-US" sz="1600" dirty="0">
              <a:solidFill>
                <a:srgbClr val="00B050"/>
              </a:solidFill>
            </a:endParaRPr>
          </a:p>
        </p:txBody>
      </p:sp>
      <p:sp>
        <p:nvSpPr>
          <p:cNvPr id="10" name="椭圆 9">
            <a:extLst>
              <a:ext uri="{FF2B5EF4-FFF2-40B4-BE49-F238E27FC236}">
                <a16:creationId xmlns:a16="http://schemas.microsoft.com/office/drawing/2014/main" id="{0D8A45CE-0E1A-4432-BE08-A16615AA135F}"/>
              </a:ext>
            </a:extLst>
          </p:cNvPr>
          <p:cNvSpPr/>
          <p:nvPr/>
        </p:nvSpPr>
        <p:spPr>
          <a:xfrm>
            <a:off x="1254637" y="5255172"/>
            <a:ext cx="1888952" cy="8832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联户治理模式</a:t>
            </a:r>
            <a:endParaRPr lang="zh-CN" altLang="en-US" sz="1600" dirty="0">
              <a:solidFill>
                <a:srgbClr val="00B050"/>
              </a:solidFill>
            </a:endParaRPr>
          </a:p>
        </p:txBody>
      </p:sp>
      <p:sp>
        <p:nvSpPr>
          <p:cNvPr id="12" name="矩形 11">
            <a:extLst>
              <a:ext uri="{FF2B5EF4-FFF2-40B4-BE49-F238E27FC236}">
                <a16:creationId xmlns:a16="http://schemas.microsoft.com/office/drawing/2014/main" id="{4247FF28-6307-460B-892B-50794E115B18}"/>
              </a:ext>
            </a:extLst>
          </p:cNvPr>
          <p:cNvSpPr/>
          <p:nvPr/>
        </p:nvSpPr>
        <p:spPr>
          <a:xfrm>
            <a:off x="3232771" y="3588991"/>
            <a:ext cx="2954655" cy="646331"/>
          </a:xfrm>
          <a:prstGeom prst="rect">
            <a:avLst/>
          </a:prstGeom>
          <a:noFill/>
        </p:spPr>
        <p:txBody>
          <a:bodyPr wrap="none" lIns="91440" tIns="45720" rIns="91440" bIns="45720">
            <a:spAutoFit/>
          </a:bodyPr>
          <a:lstStyle/>
          <a:p>
            <a:pPr algn="ctr"/>
            <a:r>
              <a:rPr lang="zh-CN" altLang="en-US" sz="1800" dirty="0">
                <a:ln w="0"/>
                <a:solidFill>
                  <a:schemeClr val="accent1"/>
                </a:solidFill>
                <a:effectLst>
                  <a:outerShdw blurRad="38100" dist="25400" dir="5400000" algn="ctr" rotWithShape="0">
                    <a:srgbClr val="6E747A">
                      <a:alpha val="43000"/>
                    </a:srgbClr>
                  </a:outerShdw>
                </a:effectLst>
              </a:rPr>
              <a:t>主要针对人口分布相对集中</a:t>
            </a:r>
            <a:endParaRPr lang="en-US" altLang="zh-CN" sz="1800" dirty="0">
              <a:ln w="0"/>
              <a:solidFill>
                <a:schemeClr val="accent1"/>
              </a:solidFill>
              <a:effectLst>
                <a:outerShdw blurRad="38100" dist="25400" dir="5400000" algn="ctr" rotWithShape="0">
                  <a:srgbClr val="6E747A">
                    <a:alpha val="43000"/>
                  </a:srgbClr>
                </a:outerShdw>
              </a:effectLst>
            </a:endParaRPr>
          </a:p>
          <a:p>
            <a:pPr algn="ctr"/>
            <a:r>
              <a:rPr lang="zh-CN" altLang="en-US" sz="1800" dirty="0">
                <a:ln w="0"/>
                <a:solidFill>
                  <a:schemeClr val="accent1"/>
                </a:solidFill>
                <a:effectLst>
                  <a:outerShdw blurRad="38100" dist="25400" dir="5400000" algn="ctr" rotWithShape="0">
                    <a:srgbClr val="6E747A">
                      <a:alpha val="43000"/>
                    </a:srgbClr>
                  </a:outerShdw>
                </a:effectLst>
              </a:rPr>
              <a:t>管网建设较为完善的建制镇</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sp>
        <p:nvSpPr>
          <p:cNvPr id="13" name="椭圆 12">
            <a:extLst>
              <a:ext uri="{FF2B5EF4-FFF2-40B4-BE49-F238E27FC236}">
                <a16:creationId xmlns:a16="http://schemas.microsoft.com/office/drawing/2014/main" id="{F2539FFF-4C97-4F21-B8AF-B8A139E6D446}"/>
              </a:ext>
            </a:extLst>
          </p:cNvPr>
          <p:cNvSpPr/>
          <p:nvPr/>
        </p:nvSpPr>
        <p:spPr>
          <a:xfrm>
            <a:off x="6384040" y="5255172"/>
            <a:ext cx="1888952" cy="8832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600" dirty="0"/>
              <a:t>人工湿地污水处理模式</a:t>
            </a:r>
            <a:endParaRPr lang="zh-CN" altLang="en-US" sz="1600" dirty="0">
              <a:solidFill>
                <a:srgbClr val="00B050"/>
              </a:solidFill>
            </a:endParaRPr>
          </a:p>
        </p:txBody>
      </p:sp>
      <p:sp>
        <p:nvSpPr>
          <p:cNvPr id="14" name="矩形 13">
            <a:extLst>
              <a:ext uri="{FF2B5EF4-FFF2-40B4-BE49-F238E27FC236}">
                <a16:creationId xmlns:a16="http://schemas.microsoft.com/office/drawing/2014/main" id="{B447981C-F782-4EDA-9BD8-3F0BD77F0D21}"/>
              </a:ext>
            </a:extLst>
          </p:cNvPr>
          <p:cNvSpPr/>
          <p:nvPr/>
        </p:nvSpPr>
        <p:spPr>
          <a:xfrm>
            <a:off x="3143053" y="5373639"/>
            <a:ext cx="3185487" cy="646331"/>
          </a:xfrm>
          <a:prstGeom prst="rect">
            <a:avLst/>
          </a:prstGeom>
          <a:noFill/>
        </p:spPr>
        <p:txBody>
          <a:bodyPr wrap="none" lIns="91440" tIns="45720" rIns="91440" bIns="45720">
            <a:spAutoFit/>
          </a:bodyPr>
          <a:lstStyle/>
          <a:p>
            <a:pPr algn="ctr"/>
            <a:r>
              <a:rPr lang="zh-CN" altLang="en-US" sz="1800" dirty="0">
                <a:ln w="0"/>
                <a:solidFill>
                  <a:schemeClr val="accent1"/>
                </a:solidFill>
                <a:effectLst>
                  <a:outerShdw blurRad="38100" dist="25400" dir="5400000" algn="ctr" rotWithShape="0">
                    <a:srgbClr val="6E747A">
                      <a:alpha val="43000"/>
                    </a:srgbClr>
                  </a:outerShdw>
                </a:effectLst>
              </a:rPr>
              <a:t>主要针对人口相对较多且集中</a:t>
            </a:r>
            <a:endParaRPr lang="en-US" altLang="zh-CN" sz="1800" dirty="0">
              <a:ln w="0"/>
              <a:solidFill>
                <a:schemeClr val="accent1"/>
              </a:solidFill>
              <a:effectLst>
                <a:outerShdw blurRad="38100" dist="25400" dir="5400000" algn="ctr" rotWithShape="0">
                  <a:srgbClr val="6E747A">
                    <a:alpha val="43000"/>
                  </a:srgbClr>
                </a:outerShdw>
              </a:effectLst>
            </a:endParaRPr>
          </a:p>
          <a:p>
            <a:pPr algn="ctr"/>
            <a:r>
              <a:rPr lang="zh-CN" altLang="en-US" sz="1800" dirty="0">
                <a:ln w="0"/>
                <a:solidFill>
                  <a:schemeClr val="accent1"/>
                </a:solidFill>
                <a:effectLst>
                  <a:outerShdw blurRad="38100" dist="25400" dir="5400000" algn="ctr" rotWithShape="0">
                    <a:srgbClr val="6E747A">
                      <a:alpha val="43000"/>
                    </a:srgbClr>
                  </a:outerShdw>
                </a:effectLst>
              </a:rPr>
              <a:t>分布、距离集镇较远的村组</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sp>
        <p:nvSpPr>
          <p:cNvPr id="15" name="矩形 14">
            <a:extLst>
              <a:ext uri="{FF2B5EF4-FFF2-40B4-BE49-F238E27FC236}">
                <a16:creationId xmlns:a16="http://schemas.microsoft.com/office/drawing/2014/main" id="{D7773C64-6B04-4FFC-BA7B-D8FDD167D60C}"/>
              </a:ext>
            </a:extLst>
          </p:cNvPr>
          <p:cNvSpPr/>
          <p:nvPr/>
        </p:nvSpPr>
        <p:spPr>
          <a:xfrm>
            <a:off x="8328310" y="3588990"/>
            <a:ext cx="2723823" cy="646331"/>
          </a:xfrm>
          <a:prstGeom prst="rect">
            <a:avLst/>
          </a:prstGeom>
          <a:noFill/>
        </p:spPr>
        <p:txBody>
          <a:bodyPr wrap="none" lIns="91440" tIns="45720" rIns="91440" bIns="45720">
            <a:spAutoFit/>
          </a:bodyPr>
          <a:lstStyle/>
          <a:p>
            <a:pPr algn="ctr"/>
            <a:r>
              <a:rPr lang="zh-CN" altLang="en-US" sz="1800" dirty="0">
                <a:ln w="0"/>
                <a:solidFill>
                  <a:schemeClr val="accent1"/>
                </a:solidFill>
                <a:effectLst>
                  <a:outerShdw blurRad="38100" dist="25400" dir="5400000" algn="ctr" rotWithShape="0">
                    <a:srgbClr val="6E747A">
                      <a:alpha val="43000"/>
                    </a:srgbClr>
                  </a:outerShdw>
                </a:effectLst>
              </a:rPr>
              <a:t>主要针对人口相对较少且</a:t>
            </a:r>
            <a:endParaRPr lang="en-US" altLang="zh-CN" sz="1800" dirty="0">
              <a:ln w="0"/>
              <a:solidFill>
                <a:schemeClr val="accent1"/>
              </a:solidFill>
              <a:effectLst>
                <a:outerShdw blurRad="38100" dist="25400" dir="5400000" algn="ctr" rotWithShape="0">
                  <a:srgbClr val="6E747A">
                    <a:alpha val="43000"/>
                  </a:srgbClr>
                </a:outerShdw>
              </a:effectLst>
            </a:endParaRPr>
          </a:p>
          <a:p>
            <a:pPr algn="ctr"/>
            <a:r>
              <a:rPr lang="zh-CN" altLang="en-US" sz="1800" dirty="0">
                <a:ln w="0"/>
                <a:solidFill>
                  <a:schemeClr val="accent1"/>
                </a:solidFill>
                <a:effectLst>
                  <a:outerShdw blurRad="38100" dist="25400" dir="5400000" algn="ctr" rotWithShape="0">
                    <a:srgbClr val="6E747A">
                      <a:alpha val="43000"/>
                    </a:srgbClr>
                  </a:outerShdw>
                </a:effectLst>
              </a:rPr>
              <a:t>分布较为分散的偏远村庄</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sp>
        <p:nvSpPr>
          <p:cNvPr id="16" name="矩形 15">
            <a:extLst>
              <a:ext uri="{FF2B5EF4-FFF2-40B4-BE49-F238E27FC236}">
                <a16:creationId xmlns:a16="http://schemas.microsoft.com/office/drawing/2014/main" id="{41E6D558-C2BD-4776-8F15-34581582F804}"/>
              </a:ext>
            </a:extLst>
          </p:cNvPr>
          <p:cNvSpPr/>
          <p:nvPr/>
        </p:nvSpPr>
        <p:spPr>
          <a:xfrm>
            <a:off x="8443727" y="5373639"/>
            <a:ext cx="2492990" cy="646331"/>
          </a:xfrm>
          <a:prstGeom prst="rect">
            <a:avLst/>
          </a:prstGeom>
          <a:noFill/>
        </p:spPr>
        <p:txBody>
          <a:bodyPr wrap="none" lIns="91440" tIns="45720" rIns="91440" bIns="45720">
            <a:spAutoFit/>
          </a:bodyPr>
          <a:lstStyle/>
          <a:p>
            <a:pPr algn="ctr"/>
            <a:r>
              <a:rPr lang="zh-CN" altLang="en-US" sz="1800" dirty="0">
                <a:ln w="0"/>
                <a:solidFill>
                  <a:schemeClr val="accent1"/>
                </a:solidFill>
                <a:effectLst>
                  <a:outerShdw blurRad="38100" dist="25400" dir="5400000" algn="ctr" rotWithShape="0">
                    <a:srgbClr val="6E747A">
                      <a:alpha val="43000"/>
                    </a:srgbClr>
                  </a:outerShdw>
                </a:effectLst>
              </a:rPr>
              <a:t>主要针对有大型沟渠</a:t>
            </a:r>
            <a:endParaRPr lang="en-US" altLang="zh-CN" sz="1800" dirty="0">
              <a:ln w="0"/>
              <a:solidFill>
                <a:schemeClr val="accent1"/>
              </a:solidFill>
              <a:effectLst>
                <a:outerShdw blurRad="38100" dist="25400" dir="5400000" algn="ctr" rotWithShape="0">
                  <a:srgbClr val="6E747A">
                    <a:alpha val="43000"/>
                  </a:srgbClr>
                </a:outerShdw>
              </a:effectLst>
            </a:endParaRPr>
          </a:p>
          <a:p>
            <a:pPr algn="ctr"/>
            <a:r>
              <a:rPr lang="zh-CN" altLang="en-US" sz="1800" dirty="0">
                <a:ln w="0"/>
                <a:solidFill>
                  <a:schemeClr val="accent1"/>
                </a:solidFill>
                <a:effectLst>
                  <a:outerShdw blurRad="38100" dist="25400" dir="5400000" algn="ctr" rotWithShape="0">
                    <a:srgbClr val="6E747A">
                      <a:alpha val="43000"/>
                    </a:srgbClr>
                  </a:outerShdw>
                </a:effectLst>
              </a:rPr>
              <a:t>和景观建设需要的区域</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600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8"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ACFC6DC-535A-4ADE-BD68-192F03318A8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8591F539-AFE1-4FD1-B544-A7341CD1C5E4}"/>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推进农村生活污水治理</a:t>
            </a:r>
          </a:p>
        </p:txBody>
      </p:sp>
      <p:sp>
        <p:nvSpPr>
          <p:cNvPr id="4" name="矩形: 对角圆角 3">
            <a:extLst>
              <a:ext uri="{FF2B5EF4-FFF2-40B4-BE49-F238E27FC236}">
                <a16:creationId xmlns:a16="http://schemas.microsoft.com/office/drawing/2014/main" id="{0FB64B05-1AA6-42C8-AFCE-D00396EE73FF}"/>
              </a:ext>
            </a:extLst>
          </p:cNvPr>
          <p:cNvSpPr/>
          <p:nvPr/>
        </p:nvSpPr>
        <p:spPr>
          <a:xfrm>
            <a:off x="1254637" y="2204830"/>
            <a:ext cx="1872260" cy="523218"/>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因地制宜</a:t>
            </a:r>
          </a:p>
        </p:txBody>
      </p:sp>
      <p:sp>
        <p:nvSpPr>
          <p:cNvPr id="5" name="矩形: 对角圆角 4">
            <a:extLst>
              <a:ext uri="{FF2B5EF4-FFF2-40B4-BE49-F238E27FC236}">
                <a16:creationId xmlns:a16="http://schemas.microsoft.com/office/drawing/2014/main" id="{69315019-1218-4D95-83CB-78DE14FC736D}"/>
              </a:ext>
            </a:extLst>
          </p:cNvPr>
          <p:cNvSpPr/>
          <p:nvPr/>
        </p:nvSpPr>
        <p:spPr>
          <a:xfrm>
            <a:off x="1254637" y="3167391"/>
            <a:ext cx="1872260" cy="523218"/>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分类减量</a:t>
            </a:r>
          </a:p>
        </p:txBody>
      </p:sp>
      <p:sp>
        <p:nvSpPr>
          <p:cNvPr id="6" name="矩形: 对角圆角 5">
            <a:extLst>
              <a:ext uri="{FF2B5EF4-FFF2-40B4-BE49-F238E27FC236}">
                <a16:creationId xmlns:a16="http://schemas.microsoft.com/office/drawing/2014/main" id="{8F15E607-7489-46C7-82F5-C7D5F0E789FE}"/>
              </a:ext>
            </a:extLst>
          </p:cNvPr>
          <p:cNvSpPr/>
          <p:nvPr/>
        </p:nvSpPr>
        <p:spPr>
          <a:xfrm>
            <a:off x="1268403" y="4129952"/>
            <a:ext cx="1872260" cy="523218"/>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绿色治理</a:t>
            </a:r>
          </a:p>
        </p:txBody>
      </p:sp>
      <p:sp>
        <p:nvSpPr>
          <p:cNvPr id="7" name="矩形: 对角圆角 6">
            <a:extLst>
              <a:ext uri="{FF2B5EF4-FFF2-40B4-BE49-F238E27FC236}">
                <a16:creationId xmlns:a16="http://schemas.microsoft.com/office/drawing/2014/main" id="{1503F16F-274B-41B8-99EA-E4DFA816C004}"/>
              </a:ext>
            </a:extLst>
          </p:cNvPr>
          <p:cNvSpPr/>
          <p:nvPr/>
        </p:nvSpPr>
        <p:spPr>
          <a:xfrm>
            <a:off x="1268403" y="5173587"/>
            <a:ext cx="1872260" cy="523218"/>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实用高效</a:t>
            </a:r>
          </a:p>
        </p:txBody>
      </p:sp>
      <p:pic>
        <p:nvPicPr>
          <p:cNvPr id="9" name="图片 8">
            <a:extLst>
              <a:ext uri="{FF2B5EF4-FFF2-40B4-BE49-F238E27FC236}">
                <a16:creationId xmlns:a16="http://schemas.microsoft.com/office/drawing/2014/main" id="{A895B491-8F4D-4041-86D6-EDFC5B4DB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60" y="1842944"/>
            <a:ext cx="4447445" cy="33306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矩形 11">
            <a:extLst>
              <a:ext uri="{FF2B5EF4-FFF2-40B4-BE49-F238E27FC236}">
                <a16:creationId xmlns:a16="http://schemas.microsoft.com/office/drawing/2014/main" id="{693FB5C8-4CFC-4868-84BE-9C7428B475E8}"/>
              </a:ext>
            </a:extLst>
          </p:cNvPr>
          <p:cNvSpPr/>
          <p:nvPr/>
        </p:nvSpPr>
        <p:spPr>
          <a:xfrm>
            <a:off x="4295750" y="5281306"/>
            <a:ext cx="6984970" cy="830997"/>
          </a:xfrm>
          <a:prstGeom prst="rect">
            <a:avLst/>
          </a:prstGeom>
          <a:noFill/>
        </p:spPr>
        <p:txBody>
          <a:bodyPr wrap="square" lIns="91440" tIns="45720" rIns="91440" bIns="45720">
            <a:spAutoFit/>
          </a:bodyPr>
          <a:lstStyle/>
          <a:p>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推进农村生活污水治理要坚持梯次推进，探索出一条符合我国农业农村实际的治理路径</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4904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E54A588-BD9C-4C33-8A21-792299BA6B00}"/>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D9921382-5EAA-4208-9026-F621A051A56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开展村庄清洁行动</a:t>
            </a:r>
          </a:p>
        </p:txBody>
      </p:sp>
      <p:sp>
        <p:nvSpPr>
          <p:cNvPr id="4" name="卷形: 水平 3">
            <a:extLst>
              <a:ext uri="{FF2B5EF4-FFF2-40B4-BE49-F238E27FC236}">
                <a16:creationId xmlns:a16="http://schemas.microsoft.com/office/drawing/2014/main" id="{CEDD492E-5385-45C5-AFF5-6378A93A8A25}"/>
              </a:ext>
            </a:extLst>
          </p:cNvPr>
          <p:cNvSpPr/>
          <p:nvPr/>
        </p:nvSpPr>
        <p:spPr>
          <a:xfrm>
            <a:off x="1254636" y="2060810"/>
            <a:ext cx="1960964" cy="593178"/>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在行动内容上</a:t>
            </a:r>
          </a:p>
        </p:txBody>
      </p:sp>
      <p:sp>
        <p:nvSpPr>
          <p:cNvPr id="5" name="矩形 4">
            <a:extLst>
              <a:ext uri="{FF2B5EF4-FFF2-40B4-BE49-F238E27FC236}">
                <a16:creationId xmlns:a16="http://schemas.microsoft.com/office/drawing/2014/main" id="{3305EE2C-2518-4D46-99FB-6E07D9B57E4D}"/>
              </a:ext>
            </a:extLst>
          </p:cNvPr>
          <p:cNvSpPr/>
          <p:nvPr/>
        </p:nvSpPr>
        <p:spPr>
          <a:xfrm>
            <a:off x="1254636" y="3068950"/>
            <a:ext cx="1960964" cy="4320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1600" dirty="0"/>
              <a:t>清理农村生活垃圾</a:t>
            </a:r>
          </a:p>
        </p:txBody>
      </p:sp>
      <p:sp>
        <p:nvSpPr>
          <p:cNvPr id="6" name="矩形 5">
            <a:extLst>
              <a:ext uri="{FF2B5EF4-FFF2-40B4-BE49-F238E27FC236}">
                <a16:creationId xmlns:a16="http://schemas.microsoft.com/office/drawing/2014/main" id="{C5B37637-7623-46A0-A897-DC3D2735E483}"/>
              </a:ext>
            </a:extLst>
          </p:cNvPr>
          <p:cNvSpPr/>
          <p:nvPr/>
        </p:nvSpPr>
        <p:spPr>
          <a:xfrm>
            <a:off x="1254636" y="3715048"/>
            <a:ext cx="1960964" cy="4320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1600" dirty="0"/>
              <a:t>清理村内塘沟</a:t>
            </a:r>
          </a:p>
        </p:txBody>
      </p:sp>
      <p:sp>
        <p:nvSpPr>
          <p:cNvPr id="7" name="矩形 6">
            <a:extLst>
              <a:ext uri="{FF2B5EF4-FFF2-40B4-BE49-F238E27FC236}">
                <a16:creationId xmlns:a16="http://schemas.microsoft.com/office/drawing/2014/main" id="{6A078477-8E0E-4A44-AF45-4882DCC5A161}"/>
              </a:ext>
            </a:extLst>
          </p:cNvPr>
          <p:cNvSpPr/>
          <p:nvPr/>
        </p:nvSpPr>
        <p:spPr>
          <a:xfrm>
            <a:off x="1254636" y="4361146"/>
            <a:ext cx="1960964" cy="508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1600" dirty="0"/>
              <a:t>清理畜禽粪污等</a:t>
            </a:r>
            <a:endParaRPr lang="en-US" altLang="zh-CN" sz="1600" dirty="0"/>
          </a:p>
          <a:p>
            <a:r>
              <a:rPr lang="zh-CN" altLang="en-US" sz="1600" dirty="0"/>
              <a:t>农业生产废弃物</a:t>
            </a:r>
          </a:p>
        </p:txBody>
      </p:sp>
      <p:sp>
        <p:nvSpPr>
          <p:cNvPr id="8" name="矩形 7">
            <a:extLst>
              <a:ext uri="{FF2B5EF4-FFF2-40B4-BE49-F238E27FC236}">
                <a16:creationId xmlns:a16="http://schemas.microsoft.com/office/drawing/2014/main" id="{4ED8C963-9E65-4785-9548-382F604C6FDD}"/>
              </a:ext>
            </a:extLst>
          </p:cNvPr>
          <p:cNvSpPr/>
          <p:nvPr/>
        </p:nvSpPr>
        <p:spPr>
          <a:xfrm>
            <a:off x="1254636" y="5083238"/>
            <a:ext cx="1960964" cy="508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1600" dirty="0"/>
              <a:t>改变影响农村人居环境的不良习惯</a:t>
            </a:r>
          </a:p>
        </p:txBody>
      </p:sp>
      <p:sp>
        <p:nvSpPr>
          <p:cNvPr id="9" name="矩形 8">
            <a:extLst>
              <a:ext uri="{FF2B5EF4-FFF2-40B4-BE49-F238E27FC236}">
                <a16:creationId xmlns:a16="http://schemas.microsoft.com/office/drawing/2014/main" id="{8698F492-3B65-4123-B923-3D5C7057A1FD}"/>
              </a:ext>
            </a:extLst>
          </p:cNvPr>
          <p:cNvSpPr/>
          <p:nvPr/>
        </p:nvSpPr>
        <p:spPr>
          <a:xfrm>
            <a:off x="1373343" y="2630275"/>
            <a:ext cx="1723549"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（三清一改）</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10" name="卷形: 水平 9">
            <a:extLst>
              <a:ext uri="{FF2B5EF4-FFF2-40B4-BE49-F238E27FC236}">
                <a16:creationId xmlns:a16="http://schemas.microsoft.com/office/drawing/2014/main" id="{CD137ACF-BAE6-4950-9588-2ABCEFCD468A}"/>
              </a:ext>
            </a:extLst>
          </p:cNvPr>
          <p:cNvSpPr/>
          <p:nvPr/>
        </p:nvSpPr>
        <p:spPr>
          <a:xfrm>
            <a:off x="3575650" y="2054057"/>
            <a:ext cx="1960964" cy="593178"/>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在工作推进上</a:t>
            </a:r>
          </a:p>
        </p:txBody>
      </p:sp>
      <p:sp>
        <p:nvSpPr>
          <p:cNvPr id="12" name="矩形 11">
            <a:extLst>
              <a:ext uri="{FF2B5EF4-FFF2-40B4-BE49-F238E27FC236}">
                <a16:creationId xmlns:a16="http://schemas.microsoft.com/office/drawing/2014/main" id="{B850CE56-1643-4CA5-9940-9593CA4C039E}"/>
              </a:ext>
            </a:extLst>
          </p:cNvPr>
          <p:cNvSpPr/>
          <p:nvPr/>
        </p:nvSpPr>
        <p:spPr>
          <a:xfrm>
            <a:off x="3568470" y="3068950"/>
            <a:ext cx="1960964" cy="10781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1600" dirty="0"/>
              <a:t>坚持从农民自己动手能干、易实施、易见效的村庄环境卫生问题入手</a:t>
            </a:r>
          </a:p>
        </p:txBody>
      </p:sp>
      <p:sp>
        <p:nvSpPr>
          <p:cNvPr id="13" name="矩形 12">
            <a:extLst>
              <a:ext uri="{FF2B5EF4-FFF2-40B4-BE49-F238E27FC236}">
                <a16:creationId xmlns:a16="http://schemas.microsoft.com/office/drawing/2014/main" id="{AE110CE3-B94D-46B0-A7D6-2D5B1E8F5235}"/>
              </a:ext>
            </a:extLst>
          </p:cNvPr>
          <p:cNvSpPr/>
          <p:nvPr/>
        </p:nvSpPr>
        <p:spPr>
          <a:xfrm>
            <a:off x="3568470" y="4361146"/>
            <a:ext cx="1960964" cy="508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1600" dirty="0"/>
              <a:t>坚持少花钱或花小钱</a:t>
            </a:r>
          </a:p>
        </p:txBody>
      </p:sp>
      <p:sp>
        <p:nvSpPr>
          <p:cNvPr id="14" name="矩形 13">
            <a:extLst>
              <a:ext uri="{FF2B5EF4-FFF2-40B4-BE49-F238E27FC236}">
                <a16:creationId xmlns:a16="http://schemas.microsoft.com/office/drawing/2014/main" id="{5CD202DD-D5D7-4752-A00F-F7A13C6E8324}"/>
              </a:ext>
            </a:extLst>
          </p:cNvPr>
          <p:cNvSpPr/>
          <p:nvPr/>
        </p:nvSpPr>
        <p:spPr>
          <a:xfrm>
            <a:off x="3568470" y="5083238"/>
            <a:ext cx="1960964" cy="508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1600" dirty="0"/>
              <a:t>组织动员农民群众自觉行动</a:t>
            </a:r>
          </a:p>
        </p:txBody>
      </p:sp>
      <p:pic>
        <p:nvPicPr>
          <p:cNvPr id="16" name="图片 15">
            <a:extLst>
              <a:ext uri="{FF2B5EF4-FFF2-40B4-BE49-F238E27FC236}">
                <a16:creationId xmlns:a16="http://schemas.microsoft.com/office/drawing/2014/main" id="{BC45441A-36A7-4E4E-8570-8456E2E192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7960" y="4652870"/>
            <a:ext cx="2304320" cy="1444040"/>
          </a:xfrm>
          <a:prstGeom prst="rect">
            <a:avLst/>
          </a:prstGeom>
        </p:spPr>
      </p:pic>
      <p:pic>
        <p:nvPicPr>
          <p:cNvPr id="18" name="图片 17">
            <a:extLst>
              <a:ext uri="{FF2B5EF4-FFF2-40B4-BE49-F238E27FC236}">
                <a16:creationId xmlns:a16="http://schemas.microsoft.com/office/drawing/2014/main" id="{860E6F70-BA80-45CC-84DD-BAF9BF55A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60" y="2060810"/>
            <a:ext cx="4824670" cy="2535144"/>
          </a:xfrm>
          <a:prstGeom prst="rect">
            <a:avLst/>
          </a:prstGeom>
        </p:spPr>
      </p:pic>
      <p:sp>
        <p:nvSpPr>
          <p:cNvPr id="19" name="矩形 18">
            <a:extLst>
              <a:ext uri="{FF2B5EF4-FFF2-40B4-BE49-F238E27FC236}">
                <a16:creationId xmlns:a16="http://schemas.microsoft.com/office/drawing/2014/main" id="{9CC2E3FE-A2E8-4E5E-AF5D-A13506EFFB42}"/>
              </a:ext>
            </a:extLst>
          </p:cNvPr>
          <p:cNvSpPr/>
          <p:nvPr/>
        </p:nvSpPr>
        <p:spPr>
          <a:xfrm>
            <a:off x="7967374" y="4664844"/>
            <a:ext cx="2969990" cy="1569660"/>
          </a:xfrm>
          <a:prstGeom prst="rect">
            <a:avLst/>
          </a:prstGeom>
          <a:noFill/>
        </p:spPr>
        <p:txBody>
          <a:bodyPr wrap="squar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开展村庄清洁行动是推动农村人居环境整治由点到面推开的一项重要抓手</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01979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C97A8-E39A-43AB-92D6-5C81E2265CCC}"/>
              </a:ext>
            </a:extLst>
          </p:cNvPr>
          <p:cNvSpPr>
            <a:spLocks noGrp="1"/>
          </p:cNvSpPr>
          <p:nvPr>
            <p:ph type="ctrTitle"/>
          </p:nvPr>
        </p:nvSpPr>
        <p:spPr>
          <a:xfrm>
            <a:off x="1919420" y="2348850"/>
            <a:ext cx="9361300" cy="1470025"/>
          </a:xfrm>
        </p:spPr>
        <p:txBody>
          <a:bodyPr/>
          <a:lstStyle/>
          <a:p>
            <a:pPr algn="ctr">
              <a:lnSpc>
                <a:spcPts val="4500"/>
              </a:lnSpc>
            </a:pPr>
            <a:r>
              <a:rPr lang="zh-CN" altLang="en-US" b="1" dirty="0">
                <a:solidFill>
                  <a:srgbClr val="C00000"/>
                </a:solidFill>
                <a:effectLst>
                  <a:glow rad="228600">
                    <a:srgbClr val="FF9004">
                      <a:alpha val="40000"/>
                    </a:srgbClr>
                  </a:glow>
                </a:effectLst>
                <a:latin typeface="Calibri" pitchFamily="34" charset="0"/>
                <a:cs typeface="等线" charset="0"/>
              </a:rPr>
              <a:t>三、推进农村人居环境整治应</a:t>
            </a:r>
            <a:br>
              <a:rPr lang="en-US" altLang="zh-CN" b="1" dirty="0">
                <a:solidFill>
                  <a:srgbClr val="C00000"/>
                </a:solidFill>
                <a:effectLst>
                  <a:glow rad="228600">
                    <a:srgbClr val="FF9004">
                      <a:alpha val="40000"/>
                    </a:srgbClr>
                  </a:glow>
                </a:effectLst>
                <a:latin typeface="Calibri" pitchFamily="34" charset="0"/>
                <a:cs typeface="等线" charset="0"/>
              </a:rPr>
            </a:br>
            <a:r>
              <a:rPr lang="zh-CN" altLang="en-US" b="1" dirty="0">
                <a:solidFill>
                  <a:srgbClr val="C00000"/>
                </a:solidFill>
                <a:effectLst>
                  <a:glow rad="228600">
                    <a:srgbClr val="FF9004">
                      <a:alpha val="40000"/>
                    </a:srgbClr>
                  </a:glow>
                </a:effectLst>
                <a:latin typeface="Calibri" pitchFamily="34" charset="0"/>
                <a:cs typeface="等线" charset="0"/>
              </a:rPr>
              <a:t>处理好若干关系</a:t>
            </a:r>
            <a:br>
              <a:rPr lang="zh-CN" altLang="en-US" b="1" dirty="0">
                <a:solidFill>
                  <a:srgbClr val="C00000"/>
                </a:solidFill>
                <a:effectLst>
                  <a:glow rad="228600">
                    <a:srgbClr val="FF9004">
                      <a:alpha val="40000"/>
                    </a:srgbClr>
                  </a:glow>
                </a:effectLst>
                <a:latin typeface="Calibri" pitchFamily="34" charset="0"/>
                <a:cs typeface="等线" charset="0"/>
              </a:rPr>
            </a:br>
            <a:endParaRPr lang="zh-CN" altLang="en-US" dirty="0"/>
          </a:p>
        </p:txBody>
      </p:sp>
    </p:spTree>
    <p:extLst>
      <p:ext uri="{BB962C8B-B14F-4D97-AF65-F5344CB8AC3E}">
        <p14:creationId xmlns:p14="http://schemas.microsoft.com/office/powerpoint/2010/main" val="142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F9F8464-40EC-4E9E-82EA-3C930D7ADD2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EA37037B-7CEC-4F50-90DB-C3EC3544158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处理好长期目标和短期目标的关系</a:t>
            </a:r>
          </a:p>
        </p:txBody>
      </p:sp>
      <p:sp>
        <p:nvSpPr>
          <p:cNvPr id="4" name="椭圆 3">
            <a:extLst>
              <a:ext uri="{FF2B5EF4-FFF2-40B4-BE49-F238E27FC236}">
                <a16:creationId xmlns:a16="http://schemas.microsoft.com/office/drawing/2014/main" id="{CE2F2AC3-C9F5-47E0-A0EA-F724E2FA4B15}"/>
              </a:ext>
            </a:extLst>
          </p:cNvPr>
          <p:cNvSpPr/>
          <p:nvPr/>
        </p:nvSpPr>
        <p:spPr>
          <a:xfrm>
            <a:off x="1254637" y="2060810"/>
            <a:ext cx="1888952" cy="8832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合理确定</a:t>
            </a:r>
            <a:endParaRPr lang="en-US" altLang="zh-CN" sz="1800" dirty="0"/>
          </a:p>
          <a:p>
            <a:pPr algn="ctr"/>
            <a:r>
              <a:rPr lang="zh-CN" altLang="en-US" sz="1800" dirty="0"/>
              <a:t>目标</a:t>
            </a:r>
            <a:endParaRPr lang="zh-CN" altLang="en-US" sz="1800" dirty="0">
              <a:solidFill>
                <a:srgbClr val="00B050"/>
              </a:solidFill>
            </a:endParaRPr>
          </a:p>
        </p:txBody>
      </p:sp>
      <p:sp>
        <p:nvSpPr>
          <p:cNvPr id="5" name="椭圆 4">
            <a:extLst>
              <a:ext uri="{FF2B5EF4-FFF2-40B4-BE49-F238E27FC236}">
                <a16:creationId xmlns:a16="http://schemas.microsoft.com/office/drawing/2014/main" id="{D8C9426D-EEC4-4F88-AB8B-2AE8E2441636}"/>
              </a:ext>
            </a:extLst>
          </p:cNvPr>
          <p:cNvSpPr/>
          <p:nvPr/>
        </p:nvSpPr>
        <p:spPr>
          <a:xfrm>
            <a:off x="1254637" y="3394023"/>
            <a:ext cx="1888952" cy="8832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800" dirty="0"/>
              <a:t>优先实现基本目标</a:t>
            </a:r>
            <a:endParaRPr lang="zh-CN" altLang="en-US" sz="1800" dirty="0"/>
          </a:p>
        </p:txBody>
      </p:sp>
      <p:sp>
        <p:nvSpPr>
          <p:cNvPr id="6" name="椭圆 5">
            <a:extLst>
              <a:ext uri="{FF2B5EF4-FFF2-40B4-BE49-F238E27FC236}">
                <a16:creationId xmlns:a16="http://schemas.microsoft.com/office/drawing/2014/main" id="{B366BEE8-EEBA-4657-967B-6C166091CB24}"/>
              </a:ext>
            </a:extLst>
          </p:cNvPr>
          <p:cNvSpPr/>
          <p:nvPr/>
        </p:nvSpPr>
        <p:spPr>
          <a:xfrm>
            <a:off x="1254637" y="4727236"/>
            <a:ext cx="1888952" cy="8832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800" dirty="0"/>
              <a:t>久久为功实现长期目标</a:t>
            </a:r>
            <a:endParaRPr lang="zh-CN" altLang="en-US" sz="1800" dirty="0"/>
          </a:p>
        </p:txBody>
      </p:sp>
      <p:sp>
        <p:nvSpPr>
          <p:cNvPr id="7" name="矩形 6">
            <a:extLst>
              <a:ext uri="{FF2B5EF4-FFF2-40B4-BE49-F238E27FC236}">
                <a16:creationId xmlns:a16="http://schemas.microsoft.com/office/drawing/2014/main" id="{B6D12133-B850-45EB-A787-874BEC5B8CE8}"/>
              </a:ext>
            </a:extLst>
          </p:cNvPr>
          <p:cNvSpPr/>
          <p:nvPr/>
        </p:nvSpPr>
        <p:spPr>
          <a:xfrm>
            <a:off x="3316214" y="2179277"/>
            <a:ext cx="3185487" cy="646331"/>
          </a:xfrm>
          <a:prstGeom prst="rect">
            <a:avLst/>
          </a:prstGeom>
          <a:noFill/>
        </p:spPr>
        <p:txBody>
          <a:bodyPr wrap="none" lIns="91440" tIns="45720" rIns="91440" bIns="45720">
            <a:spAutoFit/>
          </a:bodyPr>
          <a:lstStyle/>
          <a:p>
            <a:r>
              <a:rPr lang="zh-CN" altLang="en-US" sz="1800" dirty="0">
                <a:ln w="0"/>
                <a:solidFill>
                  <a:schemeClr val="accent1"/>
                </a:solidFill>
                <a:effectLst>
                  <a:outerShdw blurRad="38100" dist="25400" dir="5400000" algn="ctr" rotWithShape="0">
                    <a:srgbClr val="6E747A">
                      <a:alpha val="43000"/>
                    </a:srgbClr>
                  </a:outerShdw>
                </a:effectLst>
              </a:rPr>
              <a:t>立足自身条件确定切实可行的</a:t>
            </a:r>
            <a:endParaRPr lang="en-US" altLang="zh-CN" sz="1800" dirty="0">
              <a:ln w="0"/>
              <a:solidFill>
                <a:schemeClr val="accent1"/>
              </a:solidFill>
              <a:effectLst>
                <a:outerShdw blurRad="38100" dist="25400" dir="5400000" algn="ctr" rotWithShape="0">
                  <a:srgbClr val="6E747A">
                    <a:alpha val="43000"/>
                  </a:srgbClr>
                </a:outerShdw>
              </a:effectLst>
            </a:endParaRPr>
          </a:p>
          <a:p>
            <a:r>
              <a:rPr lang="zh-CN" altLang="en-US" sz="1800" dirty="0">
                <a:ln w="0"/>
                <a:solidFill>
                  <a:schemeClr val="accent1"/>
                </a:solidFill>
                <a:effectLst>
                  <a:outerShdw blurRad="38100" dist="25400" dir="5400000" algn="ctr" rotWithShape="0">
                    <a:srgbClr val="6E747A">
                      <a:alpha val="43000"/>
                    </a:srgbClr>
                  </a:outerShdw>
                </a:effectLst>
              </a:rPr>
              <a:t>整治目标任务</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sp>
        <p:nvSpPr>
          <p:cNvPr id="8" name="矩形 7">
            <a:extLst>
              <a:ext uri="{FF2B5EF4-FFF2-40B4-BE49-F238E27FC236}">
                <a16:creationId xmlns:a16="http://schemas.microsoft.com/office/drawing/2014/main" id="{9DA34087-BA99-41D5-BA18-5A3B2220904C}"/>
              </a:ext>
            </a:extLst>
          </p:cNvPr>
          <p:cNvSpPr/>
          <p:nvPr/>
        </p:nvSpPr>
        <p:spPr>
          <a:xfrm>
            <a:off x="3316214" y="3512490"/>
            <a:ext cx="3185487" cy="646331"/>
          </a:xfrm>
          <a:prstGeom prst="rect">
            <a:avLst/>
          </a:prstGeom>
          <a:noFill/>
        </p:spPr>
        <p:txBody>
          <a:bodyPr wrap="square" lIns="91440" tIns="45720" rIns="91440" bIns="45720">
            <a:spAutoFit/>
          </a:bodyPr>
          <a:lstStyle/>
          <a:p>
            <a:r>
              <a:rPr lang="zh-CN" altLang="en-US" sz="1800" dirty="0">
                <a:ln w="0"/>
                <a:solidFill>
                  <a:schemeClr val="accent1"/>
                </a:solidFill>
                <a:effectLst>
                  <a:outerShdw blurRad="38100" dist="25400" dir="5400000" algn="ctr" rotWithShape="0">
                    <a:srgbClr val="6E747A">
                      <a:alpha val="43000"/>
                    </a:srgbClr>
                  </a:outerShdw>
                </a:effectLst>
              </a:rPr>
              <a:t>通过“三清一改”整治提升村容村貌实现干净整洁有序</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sp>
        <p:nvSpPr>
          <p:cNvPr id="9" name="矩形 8">
            <a:extLst>
              <a:ext uri="{FF2B5EF4-FFF2-40B4-BE49-F238E27FC236}">
                <a16:creationId xmlns:a16="http://schemas.microsoft.com/office/drawing/2014/main" id="{45486EA6-78DF-4B65-8A2E-0B0EF0C4C58F}"/>
              </a:ext>
            </a:extLst>
          </p:cNvPr>
          <p:cNvSpPr/>
          <p:nvPr/>
        </p:nvSpPr>
        <p:spPr>
          <a:xfrm>
            <a:off x="3316215" y="4929478"/>
            <a:ext cx="3185486" cy="646331"/>
          </a:xfrm>
          <a:prstGeom prst="rect">
            <a:avLst/>
          </a:prstGeom>
          <a:noFill/>
        </p:spPr>
        <p:txBody>
          <a:bodyPr wrap="square" lIns="91440" tIns="45720" rIns="91440" bIns="45720">
            <a:spAutoFit/>
          </a:bodyPr>
          <a:lstStyle/>
          <a:p>
            <a:r>
              <a:rPr lang="zh-CN" altLang="en-US" sz="1800" dirty="0">
                <a:ln w="0"/>
                <a:solidFill>
                  <a:schemeClr val="accent1"/>
                </a:solidFill>
                <a:effectLst>
                  <a:outerShdw blurRad="38100" dist="25400" dir="5400000" algn="ctr" rotWithShape="0">
                    <a:srgbClr val="6E747A">
                      <a:alpha val="43000"/>
                    </a:srgbClr>
                  </a:outerShdw>
                </a:effectLst>
              </a:rPr>
              <a:t>一张蓝图绘到底，一件事接着一件事办，一年接着一年干</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pic>
        <p:nvPicPr>
          <p:cNvPr id="11" name="图片 10">
            <a:extLst>
              <a:ext uri="{FF2B5EF4-FFF2-40B4-BE49-F238E27FC236}">
                <a16:creationId xmlns:a16="http://schemas.microsoft.com/office/drawing/2014/main" id="{BF41C5EB-23C6-407C-AA2B-444257D13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565" y="2060811"/>
            <a:ext cx="4043115" cy="3015490"/>
          </a:xfrm>
          <a:prstGeom prst="rect">
            <a:avLst/>
          </a:prstGeom>
        </p:spPr>
      </p:pic>
      <p:sp>
        <p:nvSpPr>
          <p:cNvPr id="12" name="矩形 11">
            <a:extLst>
              <a:ext uri="{FF2B5EF4-FFF2-40B4-BE49-F238E27FC236}">
                <a16:creationId xmlns:a16="http://schemas.microsoft.com/office/drawing/2014/main" id="{9E844DF9-4B02-4CA5-93A2-E77913270DAE}"/>
              </a:ext>
            </a:extLst>
          </p:cNvPr>
          <p:cNvSpPr/>
          <p:nvPr/>
        </p:nvSpPr>
        <p:spPr>
          <a:xfrm>
            <a:off x="7081822" y="5252644"/>
            <a:ext cx="3778599" cy="707886"/>
          </a:xfrm>
          <a:prstGeom prst="rect">
            <a:avLst/>
          </a:prstGeom>
          <a:noFill/>
        </p:spPr>
        <p:txBody>
          <a:bodyPr wrap="none" lIns="91440" tIns="45720" rIns="91440" bIns="45720">
            <a:spAutoFit/>
          </a:bodyPr>
          <a:lstStyle/>
          <a:p>
            <a:r>
              <a:rPr lang="zh-CN" altLang="en-US" sz="2000" dirty="0">
                <a:ln w="0"/>
                <a:effectLst>
                  <a:outerShdw blurRad="38100" dist="19050" dir="2700000" algn="tl" rotWithShape="0">
                    <a:schemeClr val="dk1">
                      <a:alpha val="40000"/>
                    </a:schemeClr>
                  </a:outerShdw>
                </a:effectLst>
              </a:rPr>
              <a:t>浙江“千万工程”接续开展</a:t>
            </a:r>
            <a:r>
              <a:rPr lang="en-US" altLang="zh-CN" sz="2000" dirty="0">
                <a:ln w="0"/>
                <a:effectLst>
                  <a:outerShdw blurRad="38100" dist="19050" dir="2700000" algn="tl" rotWithShape="0">
                    <a:schemeClr val="dk1">
                      <a:alpha val="40000"/>
                    </a:schemeClr>
                  </a:outerShdw>
                </a:effectLst>
              </a:rPr>
              <a:t>16</a:t>
            </a:r>
            <a:r>
              <a:rPr lang="zh-CN" altLang="en-US" sz="2000" dirty="0">
                <a:ln w="0"/>
                <a:effectLst>
                  <a:outerShdw blurRad="38100" dist="19050" dir="2700000" algn="tl" rotWithShape="0">
                    <a:schemeClr val="dk1">
                      <a:alpha val="40000"/>
                    </a:schemeClr>
                  </a:outerShdw>
                </a:effectLst>
              </a:rPr>
              <a:t>年</a:t>
            </a:r>
            <a:endParaRPr lang="en-US" altLang="zh-CN" sz="2000" dirty="0">
              <a:ln w="0"/>
              <a:effectLst>
                <a:outerShdw blurRad="38100" dist="19050" dir="2700000" algn="tl" rotWithShape="0">
                  <a:schemeClr val="dk1">
                    <a:alpha val="40000"/>
                  </a:schemeClr>
                </a:outerShdw>
              </a:effectLst>
            </a:endParaRPr>
          </a:p>
          <a:p>
            <a:r>
              <a:rPr lang="zh-CN" altLang="en-US" sz="2000" dirty="0">
                <a:ln w="0"/>
                <a:effectLst>
                  <a:outerShdw blurRad="38100" dist="19050" dir="2700000" algn="tl" rotWithShape="0">
                    <a:schemeClr val="dk1">
                      <a:alpha val="40000"/>
                    </a:schemeClr>
                  </a:outerShdw>
                </a:effectLst>
              </a:rPr>
              <a:t>才取得了目前成效</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32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3" name="矩形"/>
          <p:cNvSpPr>
            <a:spLocks/>
          </p:cNvSpPr>
          <p:nvPr/>
        </p:nvSpPr>
        <p:spPr>
          <a:xfrm>
            <a:off x="479220" y="2460645"/>
            <a:ext cx="2548392" cy="968355"/>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dist">
              <a:lnSpc>
                <a:spcPct val="100000"/>
              </a:lnSpc>
              <a:spcBef>
                <a:spcPts val="0"/>
              </a:spcBef>
              <a:spcAft>
                <a:spcPts val="0"/>
              </a:spcAft>
              <a:buNone/>
            </a:pPr>
            <a:r>
              <a:rPr lang="zh-CN" altLang="en-US" sz="6000" b="1" u="none" strike="noStrike" kern="1200" cap="none" spc="0" baseline="0" dirty="0">
                <a:solidFill>
                  <a:schemeClr val="accent1"/>
                </a:solidFill>
                <a:latin typeface="微软雅黑" charset="0"/>
                <a:ea typeface="微软雅黑" charset="0"/>
                <a:cs typeface="等线" charset="0"/>
              </a:rPr>
              <a:t>目录</a:t>
            </a:r>
          </a:p>
        </p:txBody>
      </p:sp>
      <p:sp>
        <p:nvSpPr>
          <p:cNvPr id="144" name="矩形"/>
          <p:cNvSpPr>
            <a:spLocks/>
          </p:cNvSpPr>
          <p:nvPr/>
        </p:nvSpPr>
        <p:spPr>
          <a:xfrm>
            <a:off x="4953006" y="2152068"/>
            <a:ext cx="5967662"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2000" b="1" dirty="0">
                <a:solidFill>
                  <a:srgbClr val="FEFFFF"/>
                </a:solidFill>
                <a:cs typeface="等线" charset="0"/>
              </a:rPr>
              <a:t>准确把握农村人居环境整治三年行动方案的目标任务</a:t>
            </a:r>
            <a:endParaRPr lang="zh-CN" altLang="en-US" sz="2000" b="1" u="none" strike="noStrike" kern="1200" cap="none" spc="0" baseline="0" dirty="0">
              <a:solidFill>
                <a:srgbClr val="FEFFFF"/>
              </a:solidFill>
              <a:cs typeface="等线" charset="0"/>
            </a:endParaRPr>
          </a:p>
        </p:txBody>
      </p:sp>
      <p:sp>
        <p:nvSpPr>
          <p:cNvPr id="145" name="矩形"/>
          <p:cNvSpPr>
            <a:spLocks/>
          </p:cNvSpPr>
          <p:nvPr/>
        </p:nvSpPr>
        <p:spPr>
          <a:xfrm>
            <a:off x="4953007" y="3546639"/>
            <a:ext cx="5967661"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nSpc>
                <a:spcPts val="3000"/>
              </a:lnSpc>
            </a:pPr>
            <a:r>
              <a:rPr lang="zh-CN" altLang="en-US" sz="2000" b="1" dirty="0">
                <a:solidFill>
                  <a:srgbClr val="FEFFFF"/>
                </a:solidFill>
                <a:cs typeface="等线" charset="0"/>
              </a:rPr>
              <a:t>推进农村人居环境整治应处理好若干关系</a:t>
            </a:r>
            <a:endParaRPr lang="zh-CN" altLang="en-US" sz="2000" b="1" u="none" strike="noStrike" kern="1200" cap="none" spc="0" baseline="0" dirty="0">
              <a:solidFill>
                <a:srgbClr val="FEFFFF"/>
              </a:solidFill>
              <a:cs typeface="等线" charset="0"/>
            </a:endParaRPr>
          </a:p>
        </p:txBody>
      </p:sp>
      <p:sp>
        <p:nvSpPr>
          <p:cNvPr id="148" name="五角星"/>
          <p:cNvSpPr>
            <a:spLocks/>
          </p:cNvSpPr>
          <p:nvPr/>
        </p:nvSpPr>
        <p:spPr>
          <a:xfrm>
            <a:off x="3683030" y="2136283"/>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二</a:t>
            </a:r>
          </a:p>
        </p:txBody>
      </p:sp>
      <p:sp>
        <p:nvSpPr>
          <p:cNvPr id="151" name="五角星"/>
          <p:cNvSpPr>
            <a:spLocks/>
          </p:cNvSpPr>
          <p:nvPr/>
        </p:nvSpPr>
        <p:spPr>
          <a:xfrm>
            <a:off x="3683030" y="3447978"/>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三</a:t>
            </a:r>
          </a:p>
        </p:txBody>
      </p:sp>
      <p:sp>
        <p:nvSpPr>
          <p:cNvPr id="152" name="五角星"/>
          <p:cNvSpPr>
            <a:spLocks/>
          </p:cNvSpPr>
          <p:nvPr/>
        </p:nvSpPr>
        <p:spPr>
          <a:xfrm>
            <a:off x="3683030" y="643051"/>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一</a:t>
            </a:r>
          </a:p>
        </p:txBody>
      </p:sp>
      <p:sp>
        <p:nvSpPr>
          <p:cNvPr id="153" name="矩形"/>
          <p:cNvSpPr>
            <a:spLocks/>
          </p:cNvSpPr>
          <p:nvPr/>
        </p:nvSpPr>
        <p:spPr>
          <a:xfrm>
            <a:off x="4953008" y="643051"/>
            <a:ext cx="5967662"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nSpc>
                <a:spcPts val="3000"/>
              </a:lnSpc>
            </a:pPr>
            <a:r>
              <a:rPr lang="zh-CN" altLang="en-US" sz="2000" b="1" dirty="0">
                <a:solidFill>
                  <a:srgbClr val="FEFFFF"/>
                </a:solidFill>
                <a:cs typeface="等线" charset="0"/>
              </a:rPr>
              <a:t>深刻认识改善农村人居环境的重大战略意义</a:t>
            </a:r>
            <a:endParaRPr lang="zh-CN" altLang="en-US" sz="2000" b="1" u="none" strike="noStrike" kern="1200" cap="none" spc="0" baseline="0" dirty="0">
              <a:solidFill>
                <a:srgbClr val="FEFFFF"/>
              </a:solidFill>
              <a:cs typeface="等线" charset="0"/>
            </a:endParaRPr>
          </a:p>
        </p:txBody>
      </p:sp>
      <p:sp>
        <p:nvSpPr>
          <p:cNvPr id="9" name="五角星">
            <a:extLst>
              <a:ext uri="{FF2B5EF4-FFF2-40B4-BE49-F238E27FC236}">
                <a16:creationId xmlns:a16="http://schemas.microsoft.com/office/drawing/2014/main" id="{F76FC343-7853-49F6-8974-22B212827427}"/>
              </a:ext>
            </a:extLst>
          </p:cNvPr>
          <p:cNvSpPr>
            <a:spLocks/>
          </p:cNvSpPr>
          <p:nvPr/>
        </p:nvSpPr>
        <p:spPr>
          <a:xfrm>
            <a:off x="3683030" y="4941210"/>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b="1" dirty="0">
                <a:solidFill>
                  <a:srgbClr val="FEFFFF"/>
                </a:solidFill>
                <a:latin typeface="黑体" pitchFamily="49" charset="-122"/>
                <a:ea typeface="黑体" pitchFamily="49" charset="-122"/>
                <a:cs typeface="等线" charset="0"/>
              </a:rPr>
              <a:t>四</a:t>
            </a:r>
            <a:endParaRPr lang="zh-CN" altLang="en-US" sz="2400" b="1" u="none" strike="noStrike" kern="1200" cap="none" spc="0" baseline="0" dirty="0">
              <a:solidFill>
                <a:srgbClr val="FEFFFF"/>
              </a:solidFill>
              <a:latin typeface="黑体" pitchFamily="49" charset="-122"/>
              <a:ea typeface="黑体" pitchFamily="49" charset="-122"/>
              <a:cs typeface="等线" charset="0"/>
            </a:endParaRPr>
          </a:p>
        </p:txBody>
      </p:sp>
      <p:sp>
        <p:nvSpPr>
          <p:cNvPr id="10" name="矩形">
            <a:extLst>
              <a:ext uri="{FF2B5EF4-FFF2-40B4-BE49-F238E27FC236}">
                <a16:creationId xmlns:a16="http://schemas.microsoft.com/office/drawing/2014/main" id="{CE98F0FE-C402-4E01-BE53-3736EF9A3E42}"/>
              </a:ext>
            </a:extLst>
          </p:cNvPr>
          <p:cNvSpPr>
            <a:spLocks/>
          </p:cNvSpPr>
          <p:nvPr/>
        </p:nvSpPr>
        <p:spPr>
          <a:xfrm>
            <a:off x="4953006" y="5060468"/>
            <a:ext cx="5967661"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nSpc>
                <a:spcPts val="3000"/>
              </a:lnSpc>
            </a:pPr>
            <a:r>
              <a:rPr lang="zh-CN" altLang="en-US" sz="2000" b="1" dirty="0">
                <a:solidFill>
                  <a:srgbClr val="FEFFFF"/>
                </a:solidFill>
                <a:cs typeface="等线" charset="0"/>
              </a:rPr>
              <a:t>强化农村人居环境整治工作保障</a:t>
            </a:r>
            <a:endParaRPr lang="zh-CN" altLang="en-US" sz="2000" b="1" u="none" strike="noStrike" kern="1200" cap="none" spc="0" baseline="0" dirty="0">
              <a:solidFill>
                <a:srgbClr val="FEFFFF"/>
              </a:solidFill>
              <a:cs typeface="等线" charset="0"/>
            </a:endParaRPr>
          </a:p>
        </p:txBody>
      </p:sp>
    </p:spTree>
    <p:extLst>
      <p:ext uri="{BB962C8B-B14F-4D97-AF65-F5344CB8AC3E}">
        <p14:creationId xmlns:p14="http://schemas.microsoft.com/office/powerpoint/2010/main" val="4316706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2"/>
                                        </p:tgtEl>
                                        <p:attrNameLst>
                                          <p:attrName>style.visibility</p:attrName>
                                        </p:attrNameLst>
                                      </p:cBhvr>
                                      <p:to>
                                        <p:strVal val="visible"/>
                                      </p:to>
                                    </p:set>
                                    <p:anim calcmode="lin" valueType="num">
                                      <p:cBhvr additive="base">
                                        <p:cTn id="13" dur="500" fill="hold"/>
                                        <p:tgtEl>
                                          <p:spTgt spid="152"/>
                                        </p:tgtEl>
                                        <p:attrNameLst>
                                          <p:attrName>ppt_x</p:attrName>
                                        </p:attrNameLst>
                                      </p:cBhvr>
                                      <p:tavLst>
                                        <p:tav tm="0">
                                          <p:val>
                                            <p:strVal val="#ppt_x"/>
                                          </p:val>
                                        </p:tav>
                                        <p:tav tm="100000">
                                          <p:val>
                                            <p:strVal val="#ppt_x"/>
                                          </p:val>
                                        </p:tav>
                                      </p:tavLst>
                                    </p:anim>
                                    <p:anim calcmode="lin" valueType="num">
                                      <p:cBhvr additive="base">
                                        <p:cTn id="14"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1000"/>
                                        <p:tgtEl>
                                          <p:spTgt spid="153"/>
                                        </p:tgtEl>
                                      </p:cBhvr>
                                    </p:animEffect>
                                    <p:anim calcmode="lin" valueType="num">
                                      <p:cBhvr>
                                        <p:cTn id="20" dur="1000" fill="hold"/>
                                        <p:tgtEl>
                                          <p:spTgt spid="153"/>
                                        </p:tgtEl>
                                        <p:attrNameLst>
                                          <p:attrName>ppt_x</p:attrName>
                                        </p:attrNameLst>
                                      </p:cBhvr>
                                      <p:tavLst>
                                        <p:tav tm="0">
                                          <p:val>
                                            <p:strVal val="#ppt_x"/>
                                          </p:val>
                                        </p:tav>
                                        <p:tav tm="100000">
                                          <p:val>
                                            <p:strVal val="#ppt_x"/>
                                          </p:val>
                                        </p:tav>
                                      </p:tavLst>
                                    </p:anim>
                                    <p:anim calcmode="lin" valueType="num">
                                      <p:cBhvr>
                                        <p:cTn id="21"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8"/>
                                        </p:tgtEl>
                                        <p:attrNameLst>
                                          <p:attrName>style.visibility</p:attrName>
                                        </p:attrNameLst>
                                      </p:cBhvr>
                                      <p:to>
                                        <p:strVal val="visible"/>
                                      </p:to>
                                    </p:set>
                                    <p:anim calcmode="lin" valueType="num">
                                      <p:cBhvr additive="base">
                                        <p:cTn id="26" dur="500" fill="hold"/>
                                        <p:tgtEl>
                                          <p:spTgt spid="148"/>
                                        </p:tgtEl>
                                        <p:attrNameLst>
                                          <p:attrName>ppt_x</p:attrName>
                                        </p:attrNameLst>
                                      </p:cBhvr>
                                      <p:tavLst>
                                        <p:tav tm="0">
                                          <p:val>
                                            <p:strVal val="#ppt_x"/>
                                          </p:val>
                                        </p:tav>
                                        <p:tav tm="100000">
                                          <p:val>
                                            <p:strVal val="#ppt_x"/>
                                          </p:val>
                                        </p:tav>
                                      </p:tavLst>
                                    </p:anim>
                                    <p:anim calcmode="lin" valueType="num">
                                      <p:cBhvr additive="base">
                                        <p:cTn id="2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1000"/>
                                        <p:tgtEl>
                                          <p:spTgt spid="144"/>
                                        </p:tgtEl>
                                      </p:cBhvr>
                                    </p:animEffect>
                                    <p:anim calcmode="lin" valueType="num">
                                      <p:cBhvr>
                                        <p:cTn id="33" dur="1000" fill="hold"/>
                                        <p:tgtEl>
                                          <p:spTgt spid="144"/>
                                        </p:tgtEl>
                                        <p:attrNameLst>
                                          <p:attrName>ppt_x</p:attrName>
                                        </p:attrNameLst>
                                      </p:cBhvr>
                                      <p:tavLst>
                                        <p:tav tm="0">
                                          <p:val>
                                            <p:strVal val="#ppt_x"/>
                                          </p:val>
                                        </p:tav>
                                        <p:tav tm="100000">
                                          <p:val>
                                            <p:strVal val="#ppt_x"/>
                                          </p:val>
                                        </p:tav>
                                      </p:tavLst>
                                    </p:anim>
                                    <p:anim calcmode="lin" valueType="num">
                                      <p:cBhvr>
                                        <p:cTn id="34"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1"/>
                                        </p:tgtEl>
                                        <p:attrNameLst>
                                          <p:attrName>style.visibility</p:attrName>
                                        </p:attrNameLst>
                                      </p:cBhvr>
                                      <p:to>
                                        <p:strVal val="visible"/>
                                      </p:to>
                                    </p:set>
                                    <p:anim calcmode="lin" valueType="num">
                                      <p:cBhvr additive="base">
                                        <p:cTn id="39" dur="500" fill="hold"/>
                                        <p:tgtEl>
                                          <p:spTgt spid="151"/>
                                        </p:tgtEl>
                                        <p:attrNameLst>
                                          <p:attrName>ppt_x</p:attrName>
                                        </p:attrNameLst>
                                      </p:cBhvr>
                                      <p:tavLst>
                                        <p:tav tm="0">
                                          <p:val>
                                            <p:strVal val="#ppt_x"/>
                                          </p:val>
                                        </p:tav>
                                        <p:tav tm="100000">
                                          <p:val>
                                            <p:strVal val="#ppt_x"/>
                                          </p:val>
                                        </p:tav>
                                      </p:tavLst>
                                    </p:anim>
                                    <p:anim calcmode="lin" valueType="num">
                                      <p:cBhvr additive="base">
                                        <p:cTn id="40"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1000"/>
                                        <p:tgtEl>
                                          <p:spTgt spid="145"/>
                                        </p:tgtEl>
                                      </p:cBhvr>
                                    </p:animEffect>
                                    <p:anim calcmode="lin" valueType="num">
                                      <p:cBhvr>
                                        <p:cTn id="46" dur="1000" fill="hold"/>
                                        <p:tgtEl>
                                          <p:spTgt spid="145"/>
                                        </p:tgtEl>
                                        <p:attrNameLst>
                                          <p:attrName>ppt_x</p:attrName>
                                        </p:attrNameLst>
                                      </p:cBhvr>
                                      <p:tavLst>
                                        <p:tav tm="0">
                                          <p:val>
                                            <p:strVal val="#ppt_x"/>
                                          </p:val>
                                        </p:tav>
                                        <p:tav tm="100000">
                                          <p:val>
                                            <p:strVal val="#ppt_x"/>
                                          </p:val>
                                        </p:tav>
                                      </p:tavLst>
                                    </p:anim>
                                    <p:anim calcmode="lin" valueType="num">
                                      <p:cBhvr>
                                        <p:cTn id="47"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animBg="1"/>
      <p:bldP spid="145" grpId="0" animBg="1"/>
      <p:bldP spid="148" grpId="0" animBg="1"/>
      <p:bldP spid="151" grpId="0" animBg="1"/>
      <p:bldP spid="152" grpId="0" animBg="1"/>
      <p:bldP spid="153"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3325E8D-1DC3-494D-A836-6FD27429C54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AA5C35C4-15ED-48BD-941D-10D49A33053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处理好统筹谋划与因地制宜的关系</a:t>
            </a:r>
          </a:p>
        </p:txBody>
      </p:sp>
      <p:sp>
        <p:nvSpPr>
          <p:cNvPr id="4" name="卷形: 水平 3">
            <a:extLst>
              <a:ext uri="{FF2B5EF4-FFF2-40B4-BE49-F238E27FC236}">
                <a16:creationId xmlns:a16="http://schemas.microsoft.com/office/drawing/2014/main" id="{75A20B34-5113-4B44-B55B-575C10196B13}"/>
              </a:ext>
            </a:extLst>
          </p:cNvPr>
          <p:cNvSpPr/>
          <p:nvPr/>
        </p:nvSpPr>
        <p:spPr>
          <a:xfrm>
            <a:off x="1254637" y="2420860"/>
            <a:ext cx="3600500" cy="79211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a:t>因地制宜确定村庄整治类型</a:t>
            </a:r>
          </a:p>
        </p:txBody>
      </p:sp>
      <p:sp>
        <p:nvSpPr>
          <p:cNvPr id="5" name="卷形: 水平 4">
            <a:extLst>
              <a:ext uri="{FF2B5EF4-FFF2-40B4-BE49-F238E27FC236}">
                <a16:creationId xmlns:a16="http://schemas.microsoft.com/office/drawing/2014/main" id="{D53E7D4A-0155-48EA-A138-BC915949E40D}"/>
              </a:ext>
            </a:extLst>
          </p:cNvPr>
          <p:cNvSpPr/>
          <p:nvPr/>
        </p:nvSpPr>
        <p:spPr>
          <a:xfrm>
            <a:off x="1254637" y="3645031"/>
            <a:ext cx="3600500" cy="79211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a:t>因地制宜分类确定整治任务</a:t>
            </a:r>
          </a:p>
        </p:txBody>
      </p:sp>
      <p:sp>
        <p:nvSpPr>
          <p:cNvPr id="6" name="卷形: 水平 5">
            <a:extLst>
              <a:ext uri="{FF2B5EF4-FFF2-40B4-BE49-F238E27FC236}">
                <a16:creationId xmlns:a16="http://schemas.microsoft.com/office/drawing/2014/main" id="{34A77F59-A618-4BFA-84D9-B83FC67CE550}"/>
              </a:ext>
            </a:extLst>
          </p:cNvPr>
          <p:cNvSpPr/>
          <p:nvPr/>
        </p:nvSpPr>
        <p:spPr>
          <a:xfrm>
            <a:off x="1254637" y="4869202"/>
            <a:ext cx="3600500" cy="79211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a:t>因地制宜选择治理模式</a:t>
            </a:r>
          </a:p>
        </p:txBody>
      </p:sp>
      <p:pic>
        <p:nvPicPr>
          <p:cNvPr id="8" name="图片 7">
            <a:extLst>
              <a:ext uri="{FF2B5EF4-FFF2-40B4-BE49-F238E27FC236}">
                <a16:creationId xmlns:a16="http://schemas.microsoft.com/office/drawing/2014/main" id="{4D2DC17F-2A52-4A24-8019-850546BCD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910" y="2204830"/>
            <a:ext cx="4464620" cy="297641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矩形 8">
            <a:extLst>
              <a:ext uri="{FF2B5EF4-FFF2-40B4-BE49-F238E27FC236}">
                <a16:creationId xmlns:a16="http://schemas.microsoft.com/office/drawing/2014/main" id="{4AD6C60D-174F-4FFE-ABB6-09E11A187C5C}"/>
              </a:ext>
            </a:extLst>
          </p:cNvPr>
          <p:cNvSpPr/>
          <p:nvPr/>
        </p:nvSpPr>
        <p:spPr>
          <a:xfrm>
            <a:off x="5519920" y="5461257"/>
            <a:ext cx="4544835"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打造各具特色的现代版“富春山居图”</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6272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89ECCC9-673A-4A69-ADD9-390E0F8DFDD1}"/>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54382596-15E1-4C26-9E68-2A01994C41D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处理好典型示范与面上推开的关系</a:t>
            </a:r>
          </a:p>
        </p:txBody>
      </p:sp>
      <p:sp>
        <p:nvSpPr>
          <p:cNvPr id="4" name="椭圆 3">
            <a:extLst>
              <a:ext uri="{FF2B5EF4-FFF2-40B4-BE49-F238E27FC236}">
                <a16:creationId xmlns:a16="http://schemas.microsoft.com/office/drawing/2014/main" id="{4A86C193-39B9-4881-A97F-29EFDF462756}"/>
              </a:ext>
            </a:extLst>
          </p:cNvPr>
          <p:cNvSpPr/>
          <p:nvPr/>
        </p:nvSpPr>
        <p:spPr>
          <a:xfrm>
            <a:off x="1250345" y="2276840"/>
            <a:ext cx="1656230" cy="5232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300</a:t>
            </a:r>
            <a:r>
              <a:rPr lang="zh-CN" altLang="en-US" sz="1600" dirty="0"/>
              <a:t>多个市</a:t>
            </a:r>
          </a:p>
        </p:txBody>
      </p:sp>
      <p:sp>
        <p:nvSpPr>
          <p:cNvPr id="5" name="椭圆 4">
            <a:extLst>
              <a:ext uri="{FF2B5EF4-FFF2-40B4-BE49-F238E27FC236}">
                <a16:creationId xmlns:a16="http://schemas.microsoft.com/office/drawing/2014/main" id="{FC20D690-CE05-4C2D-95AF-BB784C6B607D}"/>
              </a:ext>
            </a:extLst>
          </p:cNvPr>
          <p:cNvSpPr/>
          <p:nvPr/>
        </p:nvSpPr>
        <p:spPr>
          <a:xfrm>
            <a:off x="1250345" y="3130876"/>
            <a:ext cx="1656230" cy="5232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1800</a:t>
            </a:r>
            <a:r>
              <a:rPr lang="zh-CN" altLang="en-US" sz="1600" dirty="0"/>
              <a:t>多个县</a:t>
            </a:r>
          </a:p>
        </p:txBody>
      </p:sp>
      <p:sp>
        <p:nvSpPr>
          <p:cNvPr id="6" name="椭圆 5">
            <a:extLst>
              <a:ext uri="{FF2B5EF4-FFF2-40B4-BE49-F238E27FC236}">
                <a16:creationId xmlns:a16="http://schemas.microsoft.com/office/drawing/2014/main" id="{F58773BC-CA88-4F9A-9516-7E49391BE6D3}"/>
              </a:ext>
            </a:extLst>
          </p:cNvPr>
          <p:cNvSpPr/>
          <p:nvPr/>
        </p:nvSpPr>
        <p:spPr>
          <a:xfrm>
            <a:off x="1250345" y="4030002"/>
            <a:ext cx="1656230" cy="5232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3</a:t>
            </a:r>
            <a:r>
              <a:rPr lang="zh-CN" altLang="en-US" sz="1600" dirty="0"/>
              <a:t>万多个乡镇</a:t>
            </a:r>
          </a:p>
        </p:txBody>
      </p:sp>
      <p:sp>
        <p:nvSpPr>
          <p:cNvPr id="7" name="椭圆 6">
            <a:extLst>
              <a:ext uri="{FF2B5EF4-FFF2-40B4-BE49-F238E27FC236}">
                <a16:creationId xmlns:a16="http://schemas.microsoft.com/office/drawing/2014/main" id="{789AF36D-724F-407C-9B8D-44A401706138}"/>
              </a:ext>
            </a:extLst>
          </p:cNvPr>
          <p:cNvSpPr/>
          <p:nvPr/>
        </p:nvSpPr>
        <p:spPr>
          <a:xfrm>
            <a:off x="1250345" y="4869200"/>
            <a:ext cx="1656230" cy="5232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58</a:t>
            </a:r>
            <a:r>
              <a:rPr lang="zh-CN" altLang="en-US" sz="1600" dirty="0"/>
              <a:t>万个行政村</a:t>
            </a:r>
          </a:p>
        </p:txBody>
      </p:sp>
      <p:sp>
        <p:nvSpPr>
          <p:cNvPr id="8" name="椭圆 7">
            <a:extLst>
              <a:ext uri="{FF2B5EF4-FFF2-40B4-BE49-F238E27FC236}">
                <a16:creationId xmlns:a16="http://schemas.microsoft.com/office/drawing/2014/main" id="{6D26B651-712F-4B76-8301-8EC701BAE67E}"/>
              </a:ext>
            </a:extLst>
          </p:cNvPr>
          <p:cNvSpPr/>
          <p:nvPr/>
        </p:nvSpPr>
        <p:spPr>
          <a:xfrm>
            <a:off x="1250345" y="5661310"/>
            <a:ext cx="1656230" cy="5232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270</a:t>
            </a:r>
            <a:r>
              <a:rPr lang="zh-CN" altLang="en-US" sz="1600" dirty="0"/>
              <a:t>多万个自然村</a:t>
            </a:r>
          </a:p>
        </p:txBody>
      </p:sp>
      <p:graphicFrame>
        <p:nvGraphicFramePr>
          <p:cNvPr id="11" name="图示 10">
            <a:extLst>
              <a:ext uri="{FF2B5EF4-FFF2-40B4-BE49-F238E27FC236}">
                <a16:creationId xmlns:a16="http://schemas.microsoft.com/office/drawing/2014/main" id="{50D76F86-D7C0-4021-88BA-ABEC320A9BCB}"/>
              </a:ext>
            </a:extLst>
          </p:cNvPr>
          <p:cNvGraphicFramePr/>
          <p:nvPr>
            <p:extLst>
              <p:ext uri="{D42A27DB-BD31-4B8C-83A1-F6EECF244321}">
                <p14:modId xmlns:p14="http://schemas.microsoft.com/office/powerpoint/2010/main" val="2327148877"/>
              </p:ext>
            </p:extLst>
          </p:nvPr>
        </p:nvGraphicFramePr>
        <p:xfrm>
          <a:off x="5159870" y="1988800"/>
          <a:ext cx="6872390" cy="4390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矩形: 对角圆角 12">
            <a:extLst>
              <a:ext uri="{FF2B5EF4-FFF2-40B4-BE49-F238E27FC236}">
                <a16:creationId xmlns:a16="http://schemas.microsoft.com/office/drawing/2014/main" id="{D4234860-33C3-424F-ACC3-3778F0B50B27}"/>
              </a:ext>
            </a:extLst>
          </p:cNvPr>
          <p:cNvSpPr/>
          <p:nvPr/>
        </p:nvSpPr>
        <p:spPr>
          <a:xfrm>
            <a:off x="3190930" y="4869200"/>
            <a:ext cx="1944270" cy="523218"/>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2.6</a:t>
            </a:r>
            <a:r>
              <a:rPr lang="zh-CN" altLang="en-US" sz="1600" dirty="0"/>
              <a:t>亿户农民家庭</a:t>
            </a:r>
          </a:p>
        </p:txBody>
      </p:sp>
      <p:sp>
        <p:nvSpPr>
          <p:cNvPr id="14" name="矩形: 对角圆角 13">
            <a:extLst>
              <a:ext uri="{FF2B5EF4-FFF2-40B4-BE49-F238E27FC236}">
                <a16:creationId xmlns:a16="http://schemas.microsoft.com/office/drawing/2014/main" id="{0E6F1F29-A270-4E88-8EEE-C85BFDBB25B8}"/>
              </a:ext>
            </a:extLst>
          </p:cNvPr>
          <p:cNvSpPr/>
          <p:nvPr/>
        </p:nvSpPr>
        <p:spPr>
          <a:xfrm>
            <a:off x="3190930" y="5661310"/>
            <a:ext cx="1944270" cy="523218"/>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8</a:t>
            </a:r>
            <a:r>
              <a:rPr lang="zh-CN" altLang="en-US" sz="1600" dirty="0"/>
              <a:t>亿农民群众</a:t>
            </a:r>
          </a:p>
        </p:txBody>
      </p:sp>
      <p:sp>
        <p:nvSpPr>
          <p:cNvPr id="15" name="矩形 14">
            <a:extLst>
              <a:ext uri="{FF2B5EF4-FFF2-40B4-BE49-F238E27FC236}">
                <a16:creationId xmlns:a16="http://schemas.microsoft.com/office/drawing/2014/main" id="{9E0620FB-3ED3-4160-8AE7-9666AD81F87D}"/>
              </a:ext>
            </a:extLst>
          </p:cNvPr>
          <p:cNvSpPr/>
          <p:nvPr/>
        </p:nvSpPr>
        <p:spPr>
          <a:xfrm>
            <a:off x="3287610" y="2557405"/>
            <a:ext cx="2969990" cy="156966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一场前无</a:t>
            </a:r>
            <a:endParaRPr lang="en-US" altLang="zh-CN"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古人的伟</a:t>
            </a:r>
            <a:endParaRPr lang="en-US" altLang="zh-CN"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大事业和</a:t>
            </a:r>
            <a:endParaRPr lang="en-US" altLang="zh-CN"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民生工程</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71230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Graphic spid="1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62D70F9-5434-456C-B448-E348CE97F3F3}"/>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2">
            <a:extLst>
              <a:ext uri="{FF2B5EF4-FFF2-40B4-BE49-F238E27FC236}">
                <a16:creationId xmlns:a16="http://schemas.microsoft.com/office/drawing/2014/main" id="{B34D657F-3E94-4D42-A8F1-E39DA3D32B64}"/>
              </a:ext>
            </a:extLst>
          </p:cNvPr>
          <p:cNvSpPr/>
          <p:nvPr/>
        </p:nvSpPr>
        <p:spPr>
          <a:xfrm>
            <a:off x="4387840" y="1196690"/>
            <a:ext cx="3416320" cy="523220"/>
          </a:xfrm>
          <a:prstGeom prst="rect">
            <a:avLst/>
          </a:prstGeom>
          <a:noFill/>
        </p:spPr>
        <p:txBody>
          <a:bodyPr wrap="none" lIns="91440" tIns="45720" rIns="91440" bIns="45720">
            <a:spAutoFit/>
          </a:bodyPr>
          <a:lstStyle/>
          <a:p>
            <a:pPr algn="ctr"/>
            <a:r>
              <a:rPr lang="zh-CN" altLang="en-US" sz="2800" dirty="0">
                <a:ln w="0"/>
                <a:solidFill>
                  <a:schemeClr val="accent1"/>
                </a:solidFill>
                <a:effectLst>
                  <a:outerShdw blurRad="38100" dist="25400" dir="5400000" algn="ctr" rotWithShape="0">
                    <a:srgbClr val="6E747A">
                      <a:alpha val="43000"/>
                    </a:srgbClr>
                  </a:outerShdw>
                </a:effectLst>
              </a:rPr>
              <a:t>浙江经验的主要内容</a:t>
            </a:r>
            <a:endParaRPr lang="zh-CN" alt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4" name="矩形 3">
            <a:extLst>
              <a:ext uri="{FF2B5EF4-FFF2-40B4-BE49-F238E27FC236}">
                <a16:creationId xmlns:a16="http://schemas.microsoft.com/office/drawing/2014/main" id="{3986BEDB-0C1A-440A-8291-EDAA074EDC5C}"/>
              </a:ext>
            </a:extLst>
          </p:cNvPr>
          <p:cNvSpPr/>
          <p:nvPr/>
        </p:nvSpPr>
        <p:spPr>
          <a:xfrm>
            <a:off x="1254636" y="2162499"/>
            <a:ext cx="3473174" cy="804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sz="2000" dirty="0"/>
              <a:t>始终坚持以绿色发展理念</a:t>
            </a:r>
            <a:endParaRPr lang="en-US" altLang="zh-CN" sz="2000" dirty="0"/>
          </a:p>
          <a:p>
            <a:r>
              <a:rPr lang="zh-CN" altLang="en-US" sz="2000" dirty="0"/>
              <a:t>引领农村人居环境综合治理</a:t>
            </a:r>
          </a:p>
        </p:txBody>
      </p:sp>
      <p:sp>
        <p:nvSpPr>
          <p:cNvPr id="5" name="矩形 4">
            <a:extLst>
              <a:ext uri="{FF2B5EF4-FFF2-40B4-BE49-F238E27FC236}">
                <a16:creationId xmlns:a16="http://schemas.microsoft.com/office/drawing/2014/main" id="{1F49D0C0-E299-4EEA-BAB7-E55E56DDF83D}"/>
              </a:ext>
            </a:extLst>
          </p:cNvPr>
          <p:cNvSpPr/>
          <p:nvPr/>
        </p:nvSpPr>
        <p:spPr>
          <a:xfrm>
            <a:off x="1254636" y="3213040"/>
            <a:ext cx="3473174" cy="804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sz="2000" dirty="0"/>
              <a:t>始终坚持高位推动，党政“一把手”亲自抓</a:t>
            </a:r>
          </a:p>
        </p:txBody>
      </p:sp>
      <p:sp>
        <p:nvSpPr>
          <p:cNvPr id="6" name="矩形 5">
            <a:extLst>
              <a:ext uri="{FF2B5EF4-FFF2-40B4-BE49-F238E27FC236}">
                <a16:creationId xmlns:a16="http://schemas.microsoft.com/office/drawing/2014/main" id="{2DD1E5F1-B920-4F67-BC60-F1A7C4F58043}"/>
              </a:ext>
            </a:extLst>
          </p:cNvPr>
          <p:cNvSpPr/>
          <p:nvPr/>
        </p:nvSpPr>
        <p:spPr>
          <a:xfrm>
            <a:off x="1254636" y="4264175"/>
            <a:ext cx="3473174" cy="804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sz="2000" dirty="0"/>
              <a:t>始终坚持因地制宜，分类指导</a:t>
            </a:r>
          </a:p>
        </p:txBody>
      </p:sp>
      <p:sp>
        <p:nvSpPr>
          <p:cNvPr id="7" name="矩形 6">
            <a:extLst>
              <a:ext uri="{FF2B5EF4-FFF2-40B4-BE49-F238E27FC236}">
                <a16:creationId xmlns:a16="http://schemas.microsoft.com/office/drawing/2014/main" id="{BAA59C74-6E55-40AE-95B4-C9D21955F193}"/>
              </a:ext>
            </a:extLst>
          </p:cNvPr>
          <p:cNvSpPr/>
          <p:nvPr/>
        </p:nvSpPr>
        <p:spPr>
          <a:xfrm>
            <a:off x="1254636" y="5315310"/>
            <a:ext cx="3473174" cy="804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sz="2000" dirty="0"/>
              <a:t>始终坚持有序改善民生福祉，先易后难</a:t>
            </a:r>
          </a:p>
        </p:txBody>
      </p:sp>
      <p:sp>
        <p:nvSpPr>
          <p:cNvPr id="8" name="矩形 7">
            <a:extLst>
              <a:ext uri="{FF2B5EF4-FFF2-40B4-BE49-F238E27FC236}">
                <a16:creationId xmlns:a16="http://schemas.microsoft.com/office/drawing/2014/main" id="{0A21E3B2-A668-41F7-81B0-81FF2B572848}"/>
              </a:ext>
            </a:extLst>
          </p:cNvPr>
          <p:cNvSpPr/>
          <p:nvPr/>
        </p:nvSpPr>
        <p:spPr>
          <a:xfrm>
            <a:off x="5807960" y="2162499"/>
            <a:ext cx="3473174" cy="804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sz="2000" dirty="0"/>
              <a:t>始终坚持系统治理，久久为功</a:t>
            </a:r>
          </a:p>
        </p:txBody>
      </p:sp>
      <p:sp>
        <p:nvSpPr>
          <p:cNvPr id="9" name="矩形 8">
            <a:extLst>
              <a:ext uri="{FF2B5EF4-FFF2-40B4-BE49-F238E27FC236}">
                <a16:creationId xmlns:a16="http://schemas.microsoft.com/office/drawing/2014/main" id="{32F7A8D1-C875-4FD6-9BA6-0443D1EB1136}"/>
              </a:ext>
            </a:extLst>
          </p:cNvPr>
          <p:cNvSpPr/>
          <p:nvPr/>
        </p:nvSpPr>
        <p:spPr>
          <a:xfrm>
            <a:off x="5803810" y="3213040"/>
            <a:ext cx="3473174" cy="804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sz="2000" dirty="0"/>
              <a:t>始终坚持真金白银投入，强化要素保障</a:t>
            </a:r>
          </a:p>
        </p:txBody>
      </p:sp>
      <p:sp>
        <p:nvSpPr>
          <p:cNvPr id="10" name="矩形 9">
            <a:extLst>
              <a:ext uri="{FF2B5EF4-FFF2-40B4-BE49-F238E27FC236}">
                <a16:creationId xmlns:a16="http://schemas.microsoft.com/office/drawing/2014/main" id="{B3A06D8D-7496-43EC-9CC6-6E5E63E867A7}"/>
              </a:ext>
            </a:extLst>
          </p:cNvPr>
          <p:cNvSpPr/>
          <p:nvPr/>
        </p:nvSpPr>
        <p:spPr>
          <a:xfrm>
            <a:off x="5803810" y="4264174"/>
            <a:ext cx="3473174" cy="9650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sz="2000" dirty="0"/>
              <a:t>始终坚持强化政府引导作用，调动农民主体和市场主体力量</a:t>
            </a:r>
          </a:p>
        </p:txBody>
      </p:sp>
      <p:sp>
        <p:nvSpPr>
          <p:cNvPr id="11" name="矩形 10">
            <a:extLst>
              <a:ext uri="{FF2B5EF4-FFF2-40B4-BE49-F238E27FC236}">
                <a16:creationId xmlns:a16="http://schemas.microsoft.com/office/drawing/2014/main" id="{44BFE6C2-B4EF-4DAA-A059-2CBEBE2705C8}"/>
              </a:ext>
            </a:extLst>
          </p:cNvPr>
          <p:cNvSpPr/>
          <p:nvPr/>
        </p:nvSpPr>
        <p:spPr>
          <a:xfrm>
            <a:off x="5288086" y="5445280"/>
            <a:ext cx="5032147" cy="923330"/>
          </a:xfrm>
          <a:prstGeom prst="rect">
            <a:avLst/>
          </a:prstGeom>
          <a:noFill/>
        </p:spPr>
        <p:txBody>
          <a:bodyPr wrap="none" lIns="91440" tIns="45720" rIns="91440" bIns="45720">
            <a:spAutoFit/>
          </a:bodyPr>
          <a:lstStyle/>
          <a:p>
            <a:r>
              <a:rPr lang="zh-CN" altLang="en-US" sz="1800" b="0" cap="none" spc="0" dirty="0">
                <a:ln w="0"/>
                <a:solidFill>
                  <a:schemeClr val="accent1"/>
                </a:solidFill>
                <a:effectLst>
                  <a:outerShdw blurRad="38100" dist="25400" dir="5400000" algn="ctr" rotWithShape="0">
                    <a:srgbClr val="6E747A">
                      <a:alpha val="43000"/>
                    </a:srgbClr>
                  </a:outerShdw>
                </a:effectLst>
              </a:rPr>
              <a:t>摘自</a:t>
            </a:r>
            <a:r>
              <a:rPr lang="en-US" altLang="zh-CN" sz="1800" b="0" cap="none" spc="0" dirty="0">
                <a:ln w="0"/>
                <a:solidFill>
                  <a:schemeClr val="accent1"/>
                </a:solidFill>
                <a:effectLst>
                  <a:outerShdw blurRad="38100" dist="25400" dir="5400000" algn="ctr" rotWithShape="0">
                    <a:srgbClr val="6E747A">
                      <a:alpha val="43000"/>
                    </a:srgbClr>
                  </a:outerShdw>
                </a:effectLst>
              </a:rPr>
              <a:t>《</a:t>
            </a:r>
            <a:r>
              <a:rPr lang="zh-CN" altLang="en-US" sz="1800" dirty="0">
                <a:ln w="0"/>
                <a:solidFill>
                  <a:schemeClr val="accent1"/>
                </a:solidFill>
                <a:effectLst>
                  <a:outerShdw blurRad="38100" dist="25400" dir="5400000" algn="ctr" rotWithShape="0">
                    <a:srgbClr val="6E747A">
                      <a:alpha val="43000"/>
                    </a:srgbClr>
                  </a:outerShdw>
                </a:effectLst>
              </a:rPr>
              <a:t>中央农办、农业农村部、国家发展改革委</a:t>
            </a:r>
            <a:endParaRPr lang="en-US" altLang="zh-CN" sz="1800" dirty="0">
              <a:ln w="0"/>
              <a:solidFill>
                <a:schemeClr val="accent1"/>
              </a:solidFill>
              <a:effectLst>
                <a:outerShdw blurRad="38100" dist="25400" dir="5400000" algn="ctr" rotWithShape="0">
                  <a:srgbClr val="6E747A">
                    <a:alpha val="43000"/>
                  </a:srgbClr>
                </a:outerShdw>
              </a:effectLst>
            </a:endParaRPr>
          </a:p>
          <a:p>
            <a:r>
              <a:rPr lang="zh-CN" altLang="en-US" sz="1800" dirty="0">
                <a:ln w="0"/>
                <a:solidFill>
                  <a:schemeClr val="accent1"/>
                </a:solidFill>
                <a:effectLst>
                  <a:outerShdw blurRad="38100" dist="25400" dir="5400000" algn="ctr" rotWithShape="0">
                    <a:srgbClr val="6E747A">
                      <a:alpha val="43000"/>
                    </a:srgbClr>
                  </a:outerShdw>
                </a:effectLst>
              </a:rPr>
              <a:t>关于深入学习浙江“千村示范、万村整治”工程</a:t>
            </a:r>
            <a:endParaRPr lang="en-US" altLang="zh-CN" sz="1800" dirty="0">
              <a:ln w="0"/>
              <a:solidFill>
                <a:schemeClr val="accent1"/>
              </a:solidFill>
              <a:effectLst>
                <a:outerShdw blurRad="38100" dist="25400" dir="5400000" algn="ctr" rotWithShape="0">
                  <a:srgbClr val="6E747A">
                    <a:alpha val="43000"/>
                  </a:srgbClr>
                </a:outerShdw>
              </a:effectLst>
            </a:endParaRPr>
          </a:p>
          <a:p>
            <a:r>
              <a:rPr lang="zh-CN" altLang="en-US" sz="1800" dirty="0">
                <a:ln w="0"/>
                <a:solidFill>
                  <a:schemeClr val="accent1"/>
                </a:solidFill>
                <a:effectLst>
                  <a:outerShdw blurRad="38100" dist="25400" dir="5400000" algn="ctr" rotWithShape="0">
                    <a:srgbClr val="6E747A">
                      <a:alpha val="43000"/>
                    </a:srgbClr>
                  </a:outerShdw>
                </a:effectLst>
              </a:rPr>
              <a:t>经验扎实推进农村人居环境整治工作的报告</a:t>
            </a:r>
            <a:r>
              <a:rPr lang="en-US" altLang="zh-CN" sz="1800" b="0" cap="none" spc="0" dirty="0">
                <a:ln w="0"/>
                <a:solidFill>
                  <a:schemeClr val="accent1"/>
                </a:solidFill>
                <a:effectLst>
                  <a:outerShdw blurRad="38100" dist="25400" dir="5400000" algn="ctr" rotWithShape="0">
                    <a:srgbClr val="6E747A">
                      <a:alpha val="43000"/>
                    </a:srgbClr>
                  </a:outerShdw>
                </a:effectLst>
              </a:rPr>
              <a:t>》</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8489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C98887D-564C-45EC-9C36-07D325B478B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D134F8C6-0C54-47D8-BB4A-95A0114008A3}"/>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处理好政府引导、农民主体和市场参与的关系</a:t>
            </a:r>
          </a:p>
        </p:txBody>
      </p:sp>
      <p:pic>
        <p:nvPicPr>
          <p:cNvPr id="5" name="图片 4">
            <a:extLst>
              <a:ext uri="{FF2B5EF4-FFF2-40B4-BE49-F238E27FC236}">
                <a16:creationId xmlns:a16="http://schemas.microsoft.com/office/drawing/2014/main" id="{ABBD41AB-555C-4782-ADF7-4F1B67B98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300" y="2420859"/>
            <a:ext cx="3423770" cy="22853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图片 6">
            <a:extLst>
              <a:ext uri="{FF2B5EF4-FFF2-40B4-BE49-F238E27FC236}">
                <a16:creationId xmlns:a16="http://schemas.microsoft.com/office/drawing/2014/main" id="{650DF567-617F-4B17-9813-A726FE711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522" y="2420859"/>
            <a:ext cx="3429423" cy="2285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图片 8">
            <a:extLst>
              <a:ext uri="{FF2B5EF4-FFF2-40B4-BE49-F238E27FC236}">
                <a16:creationId xmlns:a16="http://schemas.microsoft.com/office/drawing/2014/main" id="{CA8521EB-CD74-4091-AD79-266A2F40E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581" y="2407641"/>
            <a:ext cx="3581254" cy="22985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矩形 9">
            <a:extLst>
              <a:ext uri="{FF2B5EF4-FFF2-40B4-BE49-F238E27FC236}">
                <a16:creationId xmlns:a16="http://schemas.microsoft.com/office/drawing/2014/main" id="{F1F524EC-6377-444F-A1A0-FBD9CE82C334}"/>
              </a:ext>
            </a:extLst>
          </p:cNvPr>
          <p:cNvSpPr/>
          <p:nvPr/>
        </p:nvSpPr>
        <p:spPr>
          <a:xfrm>
            <a:off x="1648930" y="5042562"/>
            <a:ext cx="2236510"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强化政府引导作用</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11" name="矩形 10">
            <a:extLst>
              <a:ext uri="{FF2B5EF4-FFF2-40B4-BE49-F238E27FC236}">
                <a16:creationId xmlns:a16="http://schemas.microsoft.com/office/drawing/2014/main" id="{02BB2C9C-DA46-43AF-A68D-CBF6C96FC218}"/>
              </a:ext>
            </a:extLst>
          </p:cNvPr>
          <p:cNvSpPr/>
          <p:nvPr/>
        </p:nvSpPr>
        <p:spPr>
          <a:xfrm>
            <a:off x="4977745" y="5042562"/>
            <a:ext cx="2236510"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调动农民主体作用</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12" name="矩形 11">
            <a:extLst>
              <a:ext uri="{FF2B5EF4-FFF2-40B4-BE49-F238E27FC236}">
                <a16:creationId xmlns:a16="http://schemas.microsoft.com/office/drawing/2014/main" id="{95E7C400-6E65-4C21-984C-33F743FF9C97}"/>
              </a:ext>
            </a:extLst>
          </p:cNvPr>
          <p:cNvSpPr/>
          <p:nvPr/>
        </p:nvSpPr>
        <p:spPr>
          <a:xfrm>
            <a:off x="9127433" y="5042562"/>
            <a:ext cx="1723549"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激发市场活力</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6953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F53FF30-2992-490B-92BB-08FDC6A85EE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0772AC87-8995-44FC-9343-739327184E4D}"/>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处理好建设与管护的关系</a:t>
            </a:r>
          </a:p>
        </p:txBody>
      </p:sp>
      <p:sp>
        <p:nvSpPr>
          <p:cNvPr id="4" name="卷形: 水平 3">
            <a:extLst>
              <a:ext uri="{FF2B5EF4-FFF2-40B4-BE49-F238E27FC236}">
                <a16:creationId xmlns:a16="http://schemas.microsoft.com/office/drawing/2014/main" id="{950CB3B4-05D8-485C-B21A-75DFD9533CEC}"/>
              </a:ext>
            </a:extLst>
          </p:cNvPr>
          <p:cNvSpPr/>
          <p:nvPr/>
        </p:nvSpPr>
        <p:spPr>
          <a:xfrm>
            <a:off x="1254637" y="2420860"/>
            <a:ext cx="3600500" cy="79211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a:t>坚持先建机制、后建工程</a:t>
            </a:r>
          </a:p>
        </p:txBody>
      </p:sp>
      <p:sp>
        <p:nvSpPr>
          <p:cNvPr id="5" name="卷形: 水平 4">
            <a:extLst>
              <a:ext uri="{FF2B5EF4-FFF2-40B4-BE49-F238E27FC236}">
                <a16:creationId xmlns:a16="http://schemas.microsoft.com/office/drawing/2014/main" id="{ACE00124-58A2-4368-9A40-2A9F94F51D59}"/>
              </a:ext>
            </a:extLst>
          </p:cNvPr>
          <p:cNvSpPr/>
          <p:nvPr/>
        </p:nvSpPr>
        <p:spPr>
          <a:xfrm>
            <a:off x="1254637" y="3645031"/>
            <a:ext cx="3600500" cy="79211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a:t>多样化运行管护机制</a:t>
            </a:r>
          </a:p>
        </p:txBody>
      </p:sp>
      <p:sp>
        <p:nvSpPr>
          <p:cNvPr id="6" name="卷形: 水平 5">
            <a:extLst>
              <a:ext uri="{FF2B5EF4-FFF2-40B4-BE49-F238E27FC236}">
                <a16:creationId xmlns:a16="http://schemas.microsoft.com/office/drawing/2014/main" id="{79B8879F-4A10-4645-8B96-07A249283298}"/>
              </a:ext>
            </a:extLst>
          </p:cNvPr>
          <p:cNvSpPr/>
          <p:nvPr/>
        </p:nvSpPr>
        <p:spPr>
          <a:xfrm>
            <a:off x="1254637" y="4869202"/>
            <a:ext cx="3600500" cy="79211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a:t>广泛发动农民参与运行管护</a:t>
            </a:r>
          </a:p>
        </p:txBody>
      </p:sp>
      <p:pic>
        <p:nvPicPr>
          <p:cNvPr id="8" name="图片 7">
            <a:extLst>
              <a:ext uri="{FF2B5EF4-FFF2-40B4-BE49-F238E27FC236}">
                <a16:creationId xmlns:a16="http://schemas.microsoft.com/office/drawing/2014/main" id="{F213284C-2D25-4EFF-9314-0E6190548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920" y="2060810"/>
            <a:ext cx="3936547" cy="29524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a:extLst>
              <a:ext uri="{FF2B5EF4-FFF2-40B4-BE49-F238E27FC236}">
                <a16:creationId xmlns:a16="http://schemas.microsoft.com/office/drawing/2014/main" id="{A1AA5057-EB38-4CE5-B269-67D2AC2BC903}"/>
              </a:ext>
            </a:extLst>
          </p:cNvPr>
          <p:cNvSpPr/>
          <p:nvPr/>
        </p:nvSpPr>
        <p:spPr>
          <a:xfrm>
            <a:off x="6545841" y="5310130"/>
            <a:ext cx="2492990" cy="707886"/>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三分建、七分管</a:t>
            </a:r>
            <a:endParaRPr lang="en-US" altLang="zh-CN" sz="2000" dirty="0">
              <a:ln w="0"/>
              <a:effectLst>
                <a:outerShdw blurRad="38100" dist="19050" dir="2700000" algn="tl" rotWithShape="0">
                  <a:schemeClr val="dk1">
                    <a:alpha val="40000"/>
                  </a:schemeClr>
                </a:outerShdw>
              </a:effectLst>
            </a:endParaRPr>
          </a:p>
          <a:p>
            <a:pPr algn="ctr"/>
            <a:r>
              <a:rPr lang="zh-CN" altLang="en-US" sz="2000" dirty="0">
                <a:ln w="0"/>
                <a:effectLst>
                  <a:outerShdw blurRad="38100" dist="19050" dir="2700000" algn="tl" rotWithShape="0">
                    <a:schemeClr val="dk1">
                      <a:alpha val="40000"/>
                    </a:schemeClr>
                  </a:outerShdw>
                </a:effectLst>
              </a:rPr>
              <a:t>以用为主、建管并重</a:t>
            </a:r>
            <a:endParaRPr lang="en-US" altLang="zh-CN"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7208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4038ABA0-78B2-4D9A-A3EF-B8D559258154}"/>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89232F9F-1353-4C5E-9EAB-B6DE5E04E75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处理好农业农村部门牵头抓总与多部门参与的关系</a:t>
            </a:r>
          </a:p>
        </p:txBody>
      </p:sp>
      <p:sp>
        <p:nvSpPr>
          <p:cNvPr id="4" name="卷形: 水平 3">
            <a:extLst>
              <a:ext uri="{FF2B5EF4-FFF2-40B4-BE49-F238E27FC236}">
                <a16:creationId xmlns:a16="http://schemas.microsoft.com/office/drawing/2014/main" id="{6DF38F15-A074-4DC5-9CB6-94C8711FD6DA}"/>
              </a:ext>
            </a:extLst>
          </p:cNvPr>
          <p:cNvSpPr/>
          <p:nvPr/>
        </p:nvSpPr>
        <p:spPr>
          <a:xfrm>
            <a:off x="6600069" y="1988800"/>
            <a:ext cx="3836925" cy="79211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a:t>不折不扣落实好牵头职责</a:t>
            </a:r>
          </a:p>
        </p:txBody>
      </p:sp>
      <p:sp>
        <p:nvSpPr>
          <p:cNvPr id="5" name="卷形: 水平 4">
            <a:extLst>
              <a:ext uri="{FF2B5EF4-FFF2-40B4-BE49-F238E27FC236}">
                <a16:creationId xmlns:a16="http://schemas.microsoft.com/office/drawing/2014/main" id="{F0E915AD-7AAF-4030-8A54-0F4C33A5BC49}"/>
              </a:ext>
            </a:extLst>
          </p:cNvPr>
          <p:cNvSpPr/>
          <p:nvPr/>
        </p:nvSpPr>
        <p:spPr>
          <a:xfrm>
            <a:off x="6600070" y="3284981"/>
            <a:ext cx="3836925" cy="79211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a:t>协调相关部门履行好相应职责</a:t>
            </a:r>
          </a:p>
        </p:txBody>
      </p:sp>
      <p:sp>
        <p:nvSpPr>
          <p:cNvPr id="6" name="卷形: 水平 5">
            <a:extLst>
              <a:ext uri="{FF2B5EF4-FFF2-40B4-BE49-F238E27FC236}">
                <a16:creationId xmlns:a16="http://schemas.microsoft.com/office/drawing/2014/main" id="{496EEEA7-F281-4DCE-BC10-1E42BAB6DCED}"/>
              </a:ext>
            </a:extLst>
          </p:cNvPr>
          <p:cNvSpPr/>
          <p:nvPr/>
        </p:nvSpPr>
        <p:spPr>
          <a:xfrm>
            <a:off x="6600070" y="4565832"/>
            <a:ext cx="3836925" cy="79211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a:t>督促县级政府落实好主体责任</a:t>
            </a:r>
          </a:p>
        </p:txBody>
      </p:sp>
      <p:pic>
        <p:nvPicPr>
          <p:cNvPr id="8" name="图片 7">
            <a:extLst>
              <a:ext uri="{FF2B5EF4-FFF2-40B4-BE49-F238E27FC236}">
                <a16:creationId xmlns:a16="http://schemas.microsoft.com/office/drawing/2014/main" id="{4ADB6150-7179-4AF5-98EC-1455BDAD6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310" y="1981860"/>
            <a:ext cx="4608640" cy="30801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矩形 8">
            <a:extLst>
              <a:ext uri="{FF2B5EF4-FFF2-40B4-BE49-F238E27FC236}">
                <a16:creationId xmlns:a16="http://schemas.microsoft.com/office/drawing/2014/main" id="{E008FD72-D433-4EDA-9853-2BA3E9A33F07}"/>
              </a:ext>
            </a:extLst>
          </p:cNvPr>
          <p:cNvSpPr/>
          <p:nvPr/>
        </p:nvSpPr>
        <p:spPr>
          <a:xfrm>
            <a:off x="1055300" y="5173276"/>
            <a:ext cx="4896680" cy="923330"/>
          </a:xfrm>
          <a:prstGeom prst="rect">
            <a:avLst/>
          </a:prstGeom>
          <a:noFill/>
        </p:spPr>
        <p:txBody>
          <a:bodyPr wrap="square" lIns="91440" tIns="45720" rIns="91440" bIns="45720">
            <a:spAutoFit/>
          </a:bodyPr>
          <a:lstStyle/>
          <a:p>
            <a:r>
              <a:rPr lang="zh-CN" altLang="en-US" sz="1800" dirty="0">
                <a:ln w="0"/>
                <a:effectLst>
                  <a:outerShdw blurRad="38100" dist="19050" dir="2700000" algn="tl" rotWithShape="0">
                    <a:schemeClr val="dk1">
                      <a:alpha val="40000"/>
                    </a:schemeClr>
                  </a:outerShdw>
                </a:effectLst>
              </a:rPr>
              <a:t>由中央农办、农业农村部牵头组织改善农村人居环境工作，明确了农业农村部门牵头抓总，相关部门共同参与的工作推进机制</a:t>
            </a:r>
            <a:endParaRPr lang="zh-CN" altLang="en-US" sz="1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231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BD07C5C-9BA9-4260-993B-14F0D638CC8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C1FF1243-5E88-40D3-B242-7EBC9D9937CB}"/>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处理好农村人居环境整治与“三农”整体工作的关系</a:t>
            </a:r>
          </a:p>
        </p:txBody>
      </p:sp>
      <p:pic>
        <p:nvPicPr>
          <p:cNvPr id="5" name="图片 4">
            <a:extLst>
              <a:ext uri="{FF2B5EF4-FFF2-40B4-BE49-F238E27FC236}">
                <a16:creationId xmlns:a16="http://schemas.microsoft.com/office/drawing/2014/main" id="{328A247E-FDBE-4860-91EE-BEF087FA3F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637" y="2060810"/>
            <a:ext cx="3545183" cy="3272729"/>
          </a:xfrm>
          <a:prstGeom prst="rect">
            <a:avLst/>
          </a:prstGeom>
        </p:spPr>
      </p:pic>
      <p:pic>
        <p:nvPicPr>
          <p:cNvPr id="7" name="图片 6">
            <a:extLst>
              <a:ext uri="{FF2B5EF4-FFF2-40B4-BE49-F238E27FC236}">
                <a16:creationId xmlns:a16="http://schemas.microsoft.com/office/drawing/2014/main" id="{D9AE85F6-45D4-4AAC-9DBC-76D88810D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840" y="2060810"/>
            <a:ext cx="3544367" cy="3312460"/>
          </a:xfrm>
          <a:prstGeom prst="rect">
            <a:avLst/>
          </a:prstGeom>
        </p:spPr>
      </p:pic>
      <p:sp>
        <p:nvSpPr>
          <p:cNvPr id="8" name="矩形 7">
            <a:extLst>
              <a:ext uri="{FF2B5EF4-FFF2-40B4-BE49-F238E27FC236}">
                <a16:creationId xmlns:a16="http://schemas.microsoft.com/office/drawing/2014/main" id="{93F13D2A-B8D1-451B-B670-CAE45AC0B8CE}"/>
              </a:ext>
            </a:extLst>
          </p:cNvPr>
          <p:cNvSpPr/>
          <p:nvPr/>
        </p:nvSpPr>
        <p:spPr>
          <a:xfrm>
            <a:off x="1908973" y="5373270"/>
            <a:ext cx="2236510"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统筹村庄生产生活</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9DF9BEE5-F8EE-42DB-AA4E-2718C3406EC9}"/>
              </a:ext>
            </a:extLst>
          </p:cNvPr>
          <p:cNvSpPr/>
          <p:nvPr/>
        </p:nvSpPr>
        <p:spPr>
          <a:xfrm>
            <a:off x="5341287" y="5383214"/>
            <a:ext cx="2749472" cy="400110"/>
          </a:xfrm>
          <a:prstGeom prst="rect">
            <a:avLst/>
          </a:prstGeom>
          <a:noFill/>
        </p:spPr>
        <p:txBody>
          <a:bodyPr wrap="non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统筹农村社会事业发展</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10" name="矩形 9">
            <a:extLst>
              <a:ext uri="{FF2B5EF4-FFF2-40B4-BE49-F238E27FC236}">
                <a16:creationId xmlns:a16="http://schemas.microsoft.com/office/drawing/2014/main" id="{89565B1D-7274-4CC3-B7B3-D0B4B1ADAC75}"/>
              </a:ext>
            </a:extLst>
          </p:cNvPr>
          <p:cNvSpPr/>
          <p:nvPr/>
        </p:nvSpPr>
        <p:spPr>
          <a:xfrm>
            <a:off x="8649293" y="5219382"/>
            <a:ext cx="3534596" cy="707886"/>
          </a:xfrm>
          <a:prstGeom prst="rect">
            <a:avLst/>
          </a:prstGeom>
          <a:noFill/>
        </p:spPr>
        <p:txBody>
          <a:bodyPr wrap="squar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统筹农村人居环境整治</a:t>
            </a:r>
            <a:endParaRPr lang="en-US" altLang="zh-CN" sz="2000" dirty="0">
              <a:ln w="0"/>
              <a:effectLst>
                <a:outerShdw blurRad="38100" dist="19050" dir="2700000" algn="tl" rotWithShape="0">
                  <a:schemeClr val="dk1">
                    <a:alpha val="40000"/>
                  </a:schemeClr>
                </a:outerShdw>
              </a:effectLst>
            </a:endParaRPr>
          </a:p>
          <a:p>
            <a:pPr algn="ctr"/>
            <a:r>
              <a:rPr lang="zh-CN" altLang="en-US" sz="2000" dirty="0">
                <a:ln w="0"/>
                <a:effectLst>
                  <a:outerShdw blurRad="38100" dist="19050" dir="2700000" algn="tl" rotWithShape="0">
                    <a:schemeClr val="dk1">
                      <a:alpha val="40000"/>
                    </a:schemeClr>
                  </a:outerShdw>
                </a:effectLst>
              </a:rPr>
              <a:t>各项任务</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
        <p:nvSpPr>
          <p:cNvPr id="11" name="矩形 10">
            <a:extLst>
              <a:ext uri="{FF2B5EF4-FFF2-40B4-BE49-F238E27FC236}">
                <a16:creationId xmlns:a16="http://schemas.microsoft.com/office/drawing/2014/main" id="{852D4021-197B-41E6-A4F9-D46A76691DE3}"/>
              </a:ext>
            </a:extLst>
          </p:cNvPr>
          <p:cNvSpPr/>
          <p:nvPr/>
        </p:nvSpPr>
        <p:spPr>
          <a:xfrm>
            <a:off x="8632227" y="2358346"/>
            <a:ext cx="3261971" cy="2677656"/>
          </a:xfrm>
          <a:prstGeom prst="rect">
            <a:avLst/>
          </a:prstGeom>
          <a:noFill/>
          <a:ln>
            <a:solidFill>
              <a:srgbClr val="FF0000"/>
            </a:solidFill>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wrap="squar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把农村改厕、生活垃圾治理、污水处理、村容村貌提升等农村人居环境整治各项任务综合考虑、统筹规划、协同推进，避免资源浪费和重复建设</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9146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5E579-6690-4CBA-B3B1-77EEF1573FC3}"/>
              </a:ext>
            </a:extLst>
          </p:cNvPr>
          <p:cNvSpPr>
            <a:spLocks noGrp="1"/>
          </p:cNvSpPr>
          <p:nvPr>
            <p:ph type="ctrTitle"/>
          </p:nvPr>
        </p:nvSpPr>
        <p:spPr>
          <a:xfrm>
            <a:off x="2135450" y="2492870"/>
            <a:ext cx="9070140" cy="1470025"/>
          </a:xfrm>
        </p:spPr>
        <p:txBody>
          <a:bodyPr/>
          <a:lstStyle/>
          <a:p>
            <a:pPr algn="ctr">
              <a:lnSpc>
                <a:spcPts val="4500"/>
              </a:lnSpc>
            </a:pPr>
            <a:r>
              <a:rPr lang="zh-CN" altLang="en-US" b="1" dirty="0">
                <a:solidFill>
                  <a:srgbClr val="C00000"/>
                </a:solidFill>
                <a:effectLst>
                  <a:glow rad="228600">
                    <a:srgbClr val="FF9004">
                      <a:alpha val="40000"/>
                    </a:srgbClr>
                  </a:glow>
                </a:effectLst>
                <a:latin typeface="Calibri" pitchFamily="34" charset="0"/>
                <a:cs typeface="等线" charset="0"/>
              </a:rPr>
              <a:t> 四、强化农村人居环境整治工作保障</a:t>
            </a:r>
            <a:br>
              <a:rPr lang="zh-CN" altLang="en-US" b="1" dirty="0">
                <a:solidFill>
                  <a:srgbClr val="C00000"/>
                </a:solidFill>
                <a:effectLst>
                  <a:glow rad="228600">
                    <a:srgbClr val="FF9004">
                      <a:alpha val="40000"/>
                    </a:srgbClr>
                  </a:glow>
                </a:effectLst>
                <a:latin typeface="Calibri" pitchFamily="34" charset="0"/>
                <a:cs typeface="等线" charset="0"/>
              </a:rPr>
            </a:br>
            <a:endParaRPr lang="zh-CN" altLang="en-US" dirty="0"/>
          </a:p>
        </p:txBody>
      </p:sp>
    </p:spTree>
    <p:extLst>
      <p:ext uri="{BB962C8B-B14F-4D97-AF65-F5344CB8AC3E}">
        <p14:creationId xmlns:p14="http://schemas.microsoft.com/office/powerpoint/2010/main" val="12456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3A9FEBB-3699-49FA-B599-04244B837E0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圆柱体 2">
            <a:extLst>
              <a:ext uri="{FF2B5EF4-FFF2-40B4-BE49-F238E27FC236}">
                <a16:creationId xmlns:a16="http://schemas.microsoft.com/office/drawing/2014/main" id="{D4D9031F-02A6-48DF-87EC-670F0FDDA87B}"/>
              </a:ext>
            </a:extLst>
          </p:cNvPr>
          <p:cNvSpPr/>
          <p:nvPr/>
        </p:nvSpPr>
        <p:spPr>
          <a:xfrm>
            <a:off x="1254637" y="1628750"/>
            <a:ext cx="936130" cy="40325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dirty="0"/>
              <a:t>加强组织领导</a:t>
            </a:r>
          </a:p>
        </p:txBody>
      </p:sp>
      <p:sp>
        <p:nvSpPr>
          <p:cNvPr id="4" name="圆柱体 3">
            <a:extLst>
              <a:ext uri="{FF2B5EF4-FFF2-40B4-BE49-F238E27FC236}">
                <a16:creationId xmlns:a16="http://schemas.microsoft.com/office/drawing/2014/main" id="{26A896B0-FE19-4571-9470-31F56E48C7A4}"/>
              </a:ext>
            </a:extLst>
          </p:cNvPr>
          <p:cNvSpPr/>
          <p:nvPr/>
        </p:nvSpPr>
        <p:spPr>
          <a:xfrm>
            <a:off x="2639520" y="1633742"/>
            <a:ext cx="936130" cy="40325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dirty="0"/>
              <a:t>加强村庄规划管理</a:t>
            </a:r>
          </a:p>
        </p:txBody>
      </p:sp>
      <p:sp>
        <p:nvSpPr>
          <p:cNvPr id="5" name="圆柱体 4">
            <a:extLst>
              <a:ext uri="{FF2B5EF4-FFF2-40B4-BE49-F238E27FC236}">
                <a16:creationId xmlns:a16="http://schemas.microsoft.com/office/drawing/2014/main" id="{A172EB03-CD4B-4159-BC4A-B81076B9BDD7}"/>
              </a:ext>
            </a:extLst>
          </p:cNvPr>
          <p:cNvSpPr/>
          <p:nvPr/>
        </p:nvSpPr>
        <p:spPr>
          <a:xfrm>
            <a:off x="4035330" y="1646353"/>
            <a:ext cx="936130" cy="40325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dirty="0"/>
              <a:t>健全投入机制</a:t>
            </a:r>
          </a:p>
        </p:txBody>
      </p:sp>
      <p:sp>
        <p:nvSpPr>
          <p:cNvPr id="6" name="圆柱体 5">
            <a:extLst>
              <a:ext uri="{FF2B5EF4-FFF2-40B4-BE49-F238E27FC236}">
                <a16:creationId xmlns:a16="http://schemas.microsoft.com/office/drawing/2014/main" id="{1EB570A9-ACA1-49B3-ADC8-EF6AEBC61AD7}"/>
              </a:ext>
            </a:extLst>
          </p:cNvPr>
          <p:cNvSpPr/>
          <p:nvPr/>
        </p:nvSpPr>
        <p:spPr>
          <a:xfrm>
            <a:off x="5482720" y="1646353"/>
            <a:ext cx="936130" cy="40325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dirty="0"/>
              <a:t>统筹兼顾突出重点</a:t>
            </a:r>
          </a:p>
        </p:txBody>
      </p:sp>
      <p:sp>
        <p:nvSpPr>
          <p:cNvPr id="7" name="圆柱体 6">
            <a:extLst>
              <a:ext uri="{FF2B5EF4-FFF2-40B4-BE49-F238E27FC236}">
                <a16:creationId xmlns:a16="http://schemas.microsoft.com/office/drawing/2014/main" id="{0A0F3959-A4A6-4054-9054-E3E6C6764183}"/>
              </a:ext>
            </a:extLst>
          </p:cNvPr>
          <p:cNvSpPr/>
          <p:nvPr/>
        </p:nvSpPr>
        <p:spPr>
          <a:xfrm>
            <a:off x="6946881" y="1646353"/>
            <a:ext cx="936130" cy="40325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dirty="0"/>
              <a:t>加大宣传力度</a:t>
            </a:r>
          </a:p>
        </p:txBody>
      </p:sp>
      <p:sp>
        <p:nvSpPr>
          <p:cNvPr id="8" name="圆柱体 7">
            <a:extLst>
              <a:ext uri="{FF2B5EF4-FFF2-40B4-BE49-F238E27FC236}">
                <a16:creationId xmlns:a16="http://schemas.microsoft.com/office/drawing/2014/main" id="{92FC4CBB-280E-4B0B-B6BA-958C9A1F0733}"/>
              </a:ext>
            </a:extLst>
          </p:cNvPr>
          <p:cNvSpPr/>
          <p:nvPr/>
        </p:nvSpPr>
        <p:spPr>
          <a:xfrm>
            <a:off x="8411042" y="1681411"/>
            <a:ext cx="936130" cy="40325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dirty="0"/>
              <a:t>强化监督考核</a:t>
            </a:r>
          </a:p>
        </p:txBody>
      </p:sp>
    </p:spTree>
    <p:extLst>
      <p:ext uri="{BB962C8B-B14F-4D97-AF65-F5344CB8AC3E}">
        <p14:creationId xmlns:p14="http://schemas.microsoft.com/office/powerpoint/2010/main" val="1338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196" name="图片" descr="郑重声明.png"/>
          <p:cNvPicPr>
            <a:picLocks noChangeAspect="1"/>
          </p:cNvPicPr>
          <p:nvPr/>
        </p:nvPicPr>
        <p:blipFill>
          <a:blip r:embed="rId3" cstate="print"/>
          <a:stretch>
            <a:fillRect/>
          </a:stretch>
        </p:blipFill>
        <p:spPr>
          <a:xfrm>
            <a:off x="2540906" y="2031481"/>
            <a:ext cx="6688819" cy="2697239"/>
          </a:xfrm>
          <a:prstGeom prst="rect">
            <a:avLst/>
          </a:prstGeom>
          <a:noFill/>
          <a:ln w="9525" cap="flat" cmpd="sng">
            <a:noFill/>
            <a:prstDash val="solid"/>
            <a:miter/>
          </a:ln>
        </p:spPr>
      </p:pic>
    </p:spTree>
    <p:extLst>
      <p:ext uri="{BB962C8B-B14F-4D97-AF65-F5344CB8AC3E}">
        <p14:creationId xmlns:p14="http://schemas.microsoft.com/office/powerpoint/2010/main" val="147734945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文本框"/>
          <p:cNvSpPr>
            <a:spLocks noGrp="1"/>
          </p:cNvSpPr>
          <p:nvPr>
            <p:ph type="title"/>
          </p:nvPr>
        </p:nvSpPr>
        <p:spPr>
          <a:xfrm>
            <a:off x="2423490" y="1916790"/>
            <a:ext cx="8197703" cy="2357252"/>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algn="ctr" defTabSz="1217549" eaLnBrk="0" hangingPunct="0">
              <a:lnSpc>
                <a:spcPts val="5000"/>
              </a:lnSpc>
            </a:pPr>
            <a:r>
              <a:rPr lang="zh-CN" altLang="en-US" b="1" u="none" strike="noStrike" kern="1200" cap="none" spc="0" baseline="0" dirty="0">
                <a:solidFill>
                  <a:srgbClr val="C00000"/>
                </a:solidFill>
                <a:effectLst>
                  <a:glow rad="228600">
                    <a:srgbClr val="FF9004">
                      <a:alpha val="40000"/>
                    </a:srgbClr>
                  </a:glow>
                </a:effectLst>
                <a:latin typeface="Calibri" pitchFamily="34" charset="0"/>
                <a:cs typeface="等线" charset="0"/>
              </a:rPr>
              <a:t>一</a:t>
            </a:r>
            <a:r>
              <a:rPr lang="zh-CN" altLang="en-US" b="1" dirty="0">
                <a:solidFill>
                  <a:srgbClr val="C00000"/>
                </a:solidFill>
                <a:effectLst>
                  <a:glow rad="228600">
                    <a:srgbClr val="FF9004">
                      <a:alpha val="40000"/>
                    </a:srgbClr>
                  </a:glow>
                </a:effectLst>
                <a:latin typeface="Calibri" pitchFamily="34" charset="0"/>
                <a:cs typeface="等线" charset="0"/>
              </a:rPr>
              <a:t>、深刻认识改善农村人居环境的</a:t>
            </a:r>
            <a:br>
              <a:rPr lang="en-US" altLang="zh-CN" b="1" dirty="0">
                <a:solidFill>
                  <a:srgbClr val="C00000"/>
                </a:solidFill>
                <a:effectLst>
                  <a:glow rad="228600">
                    <a:srgbClr val="FF9004">
                      <a:alpha val="40000"/>
                    </a:srgbClr>
                  </a:glow>
                </a:effectLst>
                <a:latin typeface="Calibri" pitchFamily="34" charset="0"/>
                <a:cs typeface="等线" charset="0"/>
              </a:rPr>
            </a:br>
            <a:r>
              <a:rPr lang="zh-CN" altLang="en-US" b="1" dirty="0">
                <a:solidFill>
                  <a:srgbClr val="C00000"/>
                </a:solidFill>
                <a:effectLst>
                  <a:glow rad="228600">
                    <a:srgbClr val="FF9004">
                      <a:alpha val="40000"/>
                    </a:srgbClr>
                  </a:glow>
                </a:effectLst>
                <a:latin typeface="Calibri" pitchFamily="34" charset="0"/>
                <a:cs typeface="等线" charset="0"/>
              </a:rPr>
              <a:t>重大战略意义</a:t>
            </a:r>
            <a:br>
              <a:rPr lang="zh-CN" altLang="en-US" b="1" dirty="0">
                <a:solidFill>
                  <a:srgbClr val="C00000"/>
                </a:solidFill>
                <a:effectLst>
                  <a:glow rad="228600">
                    <a:srgbClr val="FF9004">
                      <a:alpha val="40000"/>
                    </a:srgbClr>
                  </a:glow>
                </a:effectLst>
                <a:latin typeface="Calibri" pitchFamily="34" charset="0"/>
                <a:cs typeface="等线" charset="0"/>
              </a:rPr>
            </a:br>
            <a:endParaRPr lang="zh-CN" altLang="en-US" b="1" u="none" strike="noStrike" kern="1200" cap="none" spc="0" baseline="0" dirty="0">
              <a:solidFill>
                <a:srgbClr val="C00000"/>
              </a:solidFill>
              <a:effectLst>
                <a:glow rad="228600">
                  <a:srgbClr val="FF9004">
                    <a:alpha val="40000"/>
                  </a:srgbClr>
                </a:glow>
              </a:effectLst>
              <a:latin typeface="Calibri" pitchFamily="34" charset="0"/>
              <a:ea typeface="幼圆" pitchFamily="49" charset="-122"/>
              <a:cs typeface="等线" charset="0"/>
            </a:endParaRPr>
          </a:p>
        </p:txBody>
      </p:sp>
    </p:spTree>
    <p:extLst>
      <p:ext uri="{BB962C8B-B14F-4D97-AF65-F5344CB8AC3E}">
        <p14:creationId xmlns:p14="http://schemas.microsoft.com/office/powerpoint/2010/main" val="186246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3000"/>
          </a:blip>
          <a:tile/>
        </a:blipFill>
        <a:effectLst/>
      </p:bgPr>
    </p:bg>
    <p:spTree>
      <p:nvGrpSpPr>
        <p:cNvPr id="1" name=""/>
        <p:cNvGrpSpPr/>
        <p:nvPr/>
      </p:nvGrpSpPr>
      <p:grpSpPr>
        <a:xfrm>
          <a:off x="0" y="0"/>
          <a:ext cx="0" cy="0"/>
          <a:chOff x="0" y="0"/>
          <a:chExt cx="0" cy="0"/>
        </a:xfrm>
      </p:grpSpPr>
      <p:pic>
        <p:nvPicPr>
          <p:cNvPr id="1204"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05"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08" name="组合"/>
          <p:cNvGrpSpPr>
            <a:grpSpLocks/>
          </p:cNvGrpSpPr>
          <p:nvPr/>
        </p:nvGrpSpPr>
        <p:grpSpPr>
          <a:xfrm>
            <a:off x="361955" y="-4761"/>
            <a:ext cx="2070099" cy="1585912"/>
            <a:chOff x="361955" y="-4761"/>
            <a:chExt cx="2070099" cy="1585912"/>
          </a:xfrm>
        </p:grpSpPr>
        <p:sp>
          <p:nvSpPr>
            <p:cNvPr id="1206"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07"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09"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210"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211"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12"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13"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14"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15"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16"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17"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18"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19" name="矩形"/>
          <p:cNvSpPr>
            <a:spLocks/>
          </p:cNvSpPr>
          <p:nvPr/>
        </p:nvSpPr>
        <p:spPr>
          <a:xfrm>
            <a:off x="-35981"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
        <p:nvSpPr>
          <p:cNvPr id="122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21" name="图片" descr="时事报告.gif"/>
          <p:cNvPicPr>
            <a:picLocks/>
          </p:cNvPicPr>
          <p:nvPr/>
        </p:nvPicPr>
        <p:blipFill>
          <a:blip r:embed="rId5" cstate="print"/>
          <a:stretch>
            <a:fillRect/>
          </a:stretch>
        </p:blipFill>
        <p:spPr>
          <a:xfrm>
            <a:off x="3219531" y="242537"/>
            <a:ext cx="10070400" cy="5039997"/>
          </a:xfrm>
          <a:prstGeom prst="rect">
            <a:avLst/>
          </a:prstGeom>
          <a:noFill/>
          <a:ln w="9525" cap="flat" cmpd="sng">
            <a:noFill/>
            <a:prstDash val="solid"/>
            <a:miter/>
          </a:ln>
        </p:spPr>
      </p:pic>
      <p:sp>
        <p:nvSpPr>
          <p:cNvPr id="1222" name="矩形"/>
          <p:cNvSpPr>
            <a:spLocks/>
          </p:cNvSpPr>
          <p:nvPr/>
        </p:nvSpPr>
        <p:spPr>
          <a:xfrm>
            <a:off x="3210401" y="2166306"/>
            <a:ext cx="8953563"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dirty="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dirty="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《时事报告》是中共中央宣传部主管的时政月刊，是广大党员干部以及宣传、教育工作者认识、把握国内外形势发展变化、做好宣传教育工作的必备学习资料。</a:t>
            </a:r>
            <a:endParaRPr lang="en-US" altLang="zh-CN" sz="2700" b="1" u="none" strike="noStrike" kern="1200" cap="none" spc="67" baseline="0" dirty="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dirty="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dirty="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供各级领导干部讲形势作报告，大中专院校和中学思想政治课教师讲授形势与政策课和时事课，参加公务员考试、遴选、公选以及关心国内外形势的读者使用。</a:t>
            </a:r>
          </a:p>
        </p:txBody>
      </p:sp>
      <p:pic>
        <p:nvPicPr>
          <p:cNvPr id="1223"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699744940"/>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31"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32"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35" name="组合"/>
          <p:cNvGrpSpPr>
            <a:grpSpLocks/>
          </p:cNvGrpSpPr>
          <p:nvPr/>
        </p:nvGrpSpPr>
        <p:grpSpPr>
          <a:xfrm>
            <a:off x="361955" y="-4761"/>
            <a:ext cx="2070099" cy="1585912"/>
            <a:chOff x="361955" y="-4761"/>
            <a:chExt cx="2070099" cy="1585912"/>
          </a:xfrm>
        </p:grpSpPr>
        <p:sp>
          <p:nvSpPr>
            <p:cNvPr id="1233"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34"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36"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37"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38"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39" name="曲线"/>
          <p:cNvSpPr>
            <a:spLocks/>
          </p:cNvSpPr>
          <p:nvPr/>
        </p:nvSpPr>
        <p:spPr>
          <a:xfrm>
            <a:off x="2423587" y="4622800"/>
            <a:ext cx="4701116" cy="2435224"/>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8" y="351"/>
                </a:lnTo>
                <a:lnTo>
                  <a:pt x="20023" y="21597"/>
                </a:lnTo>
                <a:lnTo>
                  <a:pt x="21600" y="21585"/>
                </a:lnTo>
                <a:close/>
              </a:path>
            </a:pathLst>
          </a:custGeom>
          <a:solidFill>
            <a:schemeClr val="tx2"/>
          </a:solidFill>
          <a:ln w="9525" cap="flat" cmpd="sng">
            <a:noFill/>
            <a:prstDash val="solid"/>
            <a:round/>
          </a:ln>
        </p:spPr>
      </p:sp>
      <p:sp>
        <p:nvSpPr>
          <p:cNvPr id="1240" name="曲线"/>
          <p:cNvSpPr>
            <a:spLocks/>
          </p:cNvSpPr>
          <p:nvPr/>
        </p:nvSpPr>
        <p:spPr>
          <a:xfrm>
            <a:off x="2425700" y="4660897"/>
            <a:ext cx="4353984" cy="2392363"/>
          </a:xfrm>
          <a:custGeom>
            <a:avLst/>
            <a:gdLst>
              <a:gd name="T1" fmla="*/ 0 w 21600"/>
              <a:gd name="T2" fmla="*/ 0 h 21600"/>
              <a:gd name="T3" fmla="*/ 21600 w 21600"/>
              <a:gd name="T4" fmla="*/ 21600 h 21600"/>
            </a:gdLst>
            <a:ahLst/>
            <a:cxnLst/>
            <a:rect l="T1" t="T2" r="T3" b="T4"/>
            <a:pathLst>
              <a:path w="21600" h="21600">
                <a:moveTo>
                  <a:pt x="21600" y="21598"/>
                </a:moveTo>
                <a:lnTo>
                  <a:pt x="0" y="0"/>
                </a:lnTo>
                <a:lnTo>
                  <a:pt x="0" y="427"/>
                </a:lnTo>
                <a:lnTo>
                  <a:pt x="19499" y="21598"/>
                </a:lnTo>
                <a:lnTo>
                  <a:pt x="21600" y="21598"/>
                </a:lnTo>
                <a:close/>
              </a:path>
            </a:pathLst>
          </a:custGeom>
          <a:solidFill>
            <a:schemeClr val="accent1"/>
          </a:solidFill>
          <a:ln w="9525" cap="flat" cmpd="sng">
            <a:noFill/>
            <a:prstDash val="solid"/>
            <a:round/>
          </a:ln>
        </p:spPr>
      </p:sp>
      <p:sp>
        <p:nvSpPr>
          <p:cNvPr id="1241" name="曲线"/>
          <p:cNvSpPr>
            <a:spLocks/>
          </p:cNvSpPr>
          <p:nvPr/>
        </p:nvSpPr>
        <p:spPr>
          <a:xfrm>
            <a:off x="2419352" y="4703757"/>
            <a:ext cx="3928530" cy="2344739"/>
          </a:xfrm>
          <a:custGeom>
            <a:avLst/>
            <a:gdLst>
              <a:gd name="T1" fmla="*/ 0 w 21600"/>
              <a:gd name="T2" fmla="*/ 0 h 21600"/>
              <a:gd name="T3" fmla="*/ 21600 w 21600"/>
              <a:gd name="T4" fmla="*/ 21600 h 21600"/>
            </a:gdLst>
            <a:ahLst/>
            <a:cxnLst/>
            <a:rect l="T1" t="T2" r="T3" b="T4"/>
            <a:pathLst>
              <a:path w="21600" h="21600">
                <a:moveTo>
                  <a:pt x="15639" y="21553"/>
                </a:moveTo>
                <a:lnTo>
                  <a:pt x="0" y="1418"/>
                </a:lnTo>
                <a:lnTo>
                  <a:pt x="0" y="0"/>
                </a:lnTo>
                <a:lnTo>
                  <a:pt x="21599" y="21553"/>
                </a:lnTo>
                <a:lnTo>
                  <a:pt x="21504" y="21600"/>
                </a:lnTo>
                <a:lnTo>
                  <a:pt x="15639" y="21553"/>
                </a:lnTo>
                <a:close/>
              </a:path>
            </a:pathLst>
          </a:custGeom>
          <a:solidFill>
            <a:schemeClr val="accent2"/>
          </a:solidFill>
          <a:ln w="9525" cap="flat" cmpd="sng">
            <a:noFill/>
            <a:prstDash val="solid"/>
            <a:round/>
          </a:ln>
        </p:spPr>
      </p:sp>
      <p:sp>
        <p:nvSpPr>
          <p:cNvPr id="1242"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43"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44"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45" name="曲线"/>
          <p:cNvSpPr>
            <a:spLocks/>
          </p:cNvSpPr>
          <p:nvPr/>
        </p:nvSpPr>
        <p:spPr>
          <a:xfrm>
            <a:off x="2415117" y="-9526"/>
            <a:ext cx="9776883" cy="7105650"/>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1"/>
                </a:lnTo>
                <a:lnTo>
                  <a:pt x="10476" y="21600"/>
                </a:lnTo>
                <a:lnTo>
                  <a:pt x="21600" y="21570"/>
                </a:lnTo>
                <a:lnTo>
                  <a:pt x="21571" y="0"/>
                </a:lnTo>
                <a:lnTo>
                  <a:pt x="6937" y="0"/>
                </a:lnTo>
                <a:close/>
              </a:path>
            </a:pathLst>
          </a:custGeom>
          <a:solidFill>
            <a:schemeClr val="bg1"/>
          </a:solidFill>
          <a:ln w="9525" cap="flat" cmpd="sng">
            <a:noFill/>
            <a:prstDash val="solid"/>
            <a:round/>
          </a:ln>
        </p:spPr>
      </p:sp>
      <p:pic>
        <p:nvPicPr>
          <p:cNvPr id="1246" name="图片" descr="中心组学习2.gif"/>
          <p:cNvPicPr>
            <a:picLocks noChangeAspect="1"/>
          </p:cNvPicPr>
          <p:nvPr/>
        </p:nvPicPr>
        <p:blipFill>
          <a:blip r:embed="rId5" cstate="print"/>
          <a:stretch>
            <a:fillRect/>
          </a:stretch>
        </p:blipFill>
        <p:spPr>
          <a:xfrm>
            <a:off x="3193152" y="226707"/>
            <a:ext cx="10075545" cy="5045940"/>
          </a:xfrm>
          <a:prstGeom prst="rect">
            <a:avLst/>
          </a:prstGeom>
          <a:noFill/>
          <a:ln w="9525" cap="flat" cmpd="sng">
            <a:noFill/>
            <a:prstDash val="solid"/>
            <a:miter/>
          </a:ln>
        </p:spPr>
      </p:pic>
      <p:pic>
        <p:nvPicPr>
          <p:cNvPr id="124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
        <p:nvSpPr>
          <p:cNvPr id="1248" name="矩形"/>
          <p:cNvSpPr>
            <a:spLocks/>
          </p:cNvSpPr>
          <p:nvPr/>
        </p:nvSpPr>
        <p:spPr>
          <a:xfrm>
            <a:off x="2377914" y="1730851"/>
            <a:ext cx="9814085"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党委中心组学习》是中共中央宣传部主管，为各级党委中心组学习服务的专门刊物，旨在宣传和阐释党的最新理论创新成果，解读党和国家的重大政策及中央领导同志重要指示精神，探讨经济社会发展的重大问题。</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刊物以专题稿件为主，作者为中央和国家机关部委领导、省（区、市）党委政府负责同志和相关领域的权威专家，内容准确权威、系统实用，是党委中心组学习不可多得的材料。</a:t>
            </a:r>
          </a:p>
        </p:txBody>
      </p:sp>
      <p:sp>
        <p:nvSpPr>
          <p:cNvPr id="1249" name="矩形"/>
          <p:cNvSpPr>
            <a:spLocks/>
          </p:cNvSpPr>
          <p:nvPr/>
        </p:nvSpPr>
        <p:spPr>
          <a:xfrm>
            <a:off x="86787" y="4457703"/>
            <a:ext cx="2267308" cy="215900"/>
          </a:xfrm>
          <a:prstGeom prst="rect">
            <a:avLst/>
          </a:prstGeom>
          <a:solidFill>
            <a:schemeClr val="bg2"/>
          </a:solidFill>
          <a:ln w="9525" cap="flat" cmpd="sng">
            <a:noFill/>
            <a:prstDash val="solid"/>
            <a:round/>
          </a:ln>
        </p:spPr>
      </p:sp>
      <p:sp>
        <p:nvSpPr>
          <p:cNvPr id="1250" name="矩形"/>
          <p:cNvSpPr>
            <a:spLocks/>
          </p:cNvSpPr>
          <p:nvPr/>
        </p:nvSpPr>
        <p:spPr>
          <a:xfrm>
            <a:off x="-66675" y="4389441"/>
            <a:ext cx="2686045"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val="631326279"/>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58"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59"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62" name="组合"/>
          <p:cNvGrpSpPr>
            <a:grpSpLocks/>
          </p:cNvGrpSpPr>
          <p:nvPr/>
        </p:nvGrpSpPr>
        <p:grpSpPr>
          <a:xfrm>
            <a:off x="361955" y="-4761"/>
            <a:ext cx="2070099" cy="1585912"/>
            <a:chOff x="361955" y="-4761"/>
            <a:chExt cx="2070099" cy="1585912"/>
          </a:xfrm>
        </p:grpSpPr>
        <p:sp>
          <p:nvSpPr>
            <p:cNvPr id="1260"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61"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63"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64"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65"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66"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67"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68"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69"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70"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71"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72"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73"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74" name="图片" descr="大学生.gif"/>
          <p:cNvPicPr>
            <a:picLocks noChangeAspect="1"/>
          </p:cNvPicPr>
          <p:nvPr/>
        </p:nvPicPr>
        <p:blipFill>
          <a:blip r:embed="rId5" cstate="print"/>
          <a:stretch>
            <a:fillRect/>
          </a:stretch>
        </p:blipFill>
        <p:spPr>
          <a:xfrm>
            <a:off x="3262667" y="199638"/>
            <a:ext cx="10071100" cy="5039484"/>
          </a:xfrm>
          <a:prstGeom prst="rect">
            <a:avLst/>
          </a:prstGeom>
          <a:noFill/>
          <a:ln w="9525" cap="flat" cmpd="sng">
            <a:noFill/>
            <a:prstDash val="solid"/>
            <a:round/>
          </a:ln>
        </p:spPr>
      </p:pic>
      <p:sp>
        <p:nvSpPr>
          <p:cNvPr id="1275" name="矩形"/>
          <p:cNvSpPr>
            <a:spLocks/>
          </p:cNvSpPr>
          <p:nvPr/>
        </p:nvSpPr>
        <p:spPr>
          <a:xfrm>
            <a:off x="2841644" y="2451870"/>
            <a:ext cx="9048813" cy="2277538"/>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32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《时事报告大学生版》是教育部社会科学司和思想政治工作司委托，中共中央宣传部时事报告杂志社编辑出版，专供高校形势与政策课使用的权威教材。连续三年摘得期刊平均期印数全国第一的桂冠。</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每学年两期，于每学期开学前出版。</a:t>
            </a:r>
          </a:p>
        </p:txBody>
      </p:sp>
      <p:sp>
        <p:nvSpPr>
          <p:cNvPr id="1276"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27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794381290"/>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85"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86"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89" name="组合"/>
          <p:cNvGrpSpPr>
            <a:grpSpLocks/>
          </p:cNvGrpSpPr>
          <p:nvPr/>
        </p:nvGrpSpPr>
        <p:grpSpPr>
          <a:xfrm>
            <a:off x="361955" y="-4761"/>
            <a:ext cx="2070099" cy="1585912"/>
            <a:chOff x="361955" y="-4761"/>
            <a:chExt cx="2070099" cy="1585912"/>
          </a:xfrm>
        </p:grpSpPr>
        <p:sp>
          <p:nvSpPr>
            <p:cNvPr id="1287"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88"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90"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91"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92"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93"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94"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95"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96"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97"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98"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99"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0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01" name="图片" descr="zhijiao.gif"/>
          <p:cNvPicPr>
            <a:picLocks noChangeAspect="1"/>
          </p:cNvPicPr>
          <p:nvPr/>
        </p:nvPicPr>
        <p:blipFill>
          <a:blip r:embed="rId5" cstate="print"/>
          <a:stretch>
            <a:fillRect/>
          </a:stretch>
        </p:blipFill>
        <p:spPr>
          <a:xfrm>
            <a:off x="3213122" y="234063"/>
            <a:ext cx="10072137" cy="5039997"/>
          </a:xfrm>
          <a:prstGeom prst="rect">
            <a:avLst/>
          </a:prstGeom>
          <a:noFill/>
          <a:ln w="9525" cap="flat" cmpd="sng">
            <a:noFill/>
            <a:prstDash val="solid"/>
            <a:miter/>
          </a:ln>
        </p:spPr>
      </p:pic>
      <p:sp>
        <p:nvSpPr>
          <p:cNvPr id="1302" name="矩形"/>
          <p:cNvSpPr>
            <a:spLocks/>
          </p:cNvSpPr>
          <p:nvPr/>
        </p:nvSpPr>
        <p:spPr>
          <a:xfrm>
            <a:off x="3198425" y="2425092"/>
            <a:ext cx="8739786"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《时事（职教）》是教育部职业教育与成人教育司委托，中共中央宣传部时事报告杂志社编辑出版的全国中职院校形势与政策教育唯一指定教材。</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《时事（职教）》紧密结合中职院校德育课特点，解读政策、分析形势，帮助学生开拓眼界、提升素质，被誉为“填补时政教育空白的权威教材”。 </a:t>
            </a:r>
          </a:p>
        </p:txBody>
      </p:sp>
      <p:sp>
        <p:nvSpPr>
          <p:cNvPr id="1303"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04"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244184979"/>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12"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13"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16" name="组合"/>
          <p:cNvGrpSpPr>
            <a:grpSpLocks/>
          </p:cNvGrpSpPr>
          <p:nvPr/>
        </p:nvGrpSpPr>
        <p:grpSpPr>
          <a:xfrm>
            <a:off x="361955" y="-4761"/>
            <a:ext cx="2070099" cy="1585912"/>
            <a:chOff x="361955" y="-4761"/>
            <a:chExt cx="2070099" cy="1585912"/>
          </a:xfrm>
        </p:grpSpPr>
        <p:sp>
          <p:nvSpPr>
            <p:cNvPr id="1314"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15"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17"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318"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319"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20"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21"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22"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23"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24"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25"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26"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27"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28" name="图片" descr="高中.gif"/>
          <p:cNvPicPr>
            <a:picLocks noChangeAspect="1"/>
          </p:cNvPicPr>
          <p:nvPr/>
        </p:nvPicPr>
        <p:blipFill>
          <a:blip r:embed="rId5" cstate="print"/>
          <a:stretch>
            <a:fillRect/>
          </a:stretch>
        </p:blipFill>
        <p:spPr>
          <a:xfrm>
            <a:off x="3215663" y="207739"/>
            <a:ext cx="10071100" cy="5039484"/>
          </a:xfrm>
          <a:prstGeom prst="rect">
            <a:avLst/>
          </a:prstGeom>
          <a:noFill/>
          <a:ln w="9525" cap="flat" cmpd="sng">
            <a:noFill/>
            <a:prstDash val="solid"/>
            <a:round/>
          </a:ln>
        </p:spPr>
      </p:pic>
      <p:sp>
        <p:nvSpPr>
          <p:cNvPr id="1329" name="矩形"/>
          <p:cNvSpPr>
            <a:spLocks/>
          </p:cNvSpPr>
          <p:nvPr/>
        </p:nvSpPr>
        <p:spPr>
          <a:xfrm>
            <a:off x="3238480" y="2438977"/>
            <a:ext cx="8572561"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《时事（高中）》是教育部基础教育司委托，中共中央宣传部时事报告杂志社编辑出版的面向高中生时事教育教学的权威刊物。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紧密配合高中思想政治课新课标要求，传递中央精神，针对经济社会发展中的热点难点问题，为高中生答疑解惑，是高考时事复习的好帮手。</a:t>
            </a:r>
          </a:p>
        </p:txBody>
      </p:sp>
      <p:sp>
        <p:nvSpPr>
          <p:cNvPr id="133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3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379288426"/>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39"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40"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43" name="组合"/>
          <p:cNvGrpSpPr>
            <a:grpSpLocks/>
          </p:cNvGrpSpPr>
          <p:nvPr/>
        </p:nvGrpSpPr>
        <p:grpSpPr>
          <a:xfrm>
            <a:off x="361955" y="-4761"/>
            <a:ext cx="2070099" cy="1585912"/>
            <a:chOff x="361955" y="-4761"/>
            <a:chExt cx="2070099" cy="1585912"/>
          </a:xfrm>
        </p:grpSpPr>
        <p:sp>
          <p:nvSpPr>
            <p:cNvPr id="1341"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42"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44"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45"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46"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47"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48"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49"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50"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51"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52"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53"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54"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55" name="图片" descr="初中.gif"/>
          <p:cNvPicPr>
            <a:picLocks noChangeAspect="1"/>
          </p:cNvPicPr>
          <p:nvPr/>
        </p:nvPicPr>
        <p:blipFill>
          <a:blip r:embed="rId5" cstate="print"/>
          <a:stretch>
            <a:fillRect/>
          </a:stretch>
        </p:blipFill>
        <p:spPr>
          <a:xfrm>
            <a:off x="3247327" y="239403"/>
            <a:ext cx="10071100" cy="5039484"/>
          </a:xfrm>
          <a:prstGeom prst="rect">
            <a:avLst/>
          </a:prstGeom>
          <a:noFill/>
          <a:ln w="9525" cap="flat" cmpd="sng">
            <a:noFill/>
            <a:prstDash val="solid"/>
            <a:round/>
          </a:ln>
        </p:spPr>
      </p:pic>
      <p:sp>
        <p:nvSpPr>
          <p:cNvPr id="1356" name="矩形"/>
          <p:cNvSpPr>
            <a:spLocks/>
          </p:cNvSpPr>
          <p:nvPr/>
        </p:nvSpPr>
        <p:spPr>
          <a:xfrm>
            <a:off x="3325129" y="2078128"/>
            <a:ext cx="8866873"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时事（初中）》是教育部基础教育司委托，中共中央宣传部时事报告杂志社编辑出版的面向初中生时事教育教学的权威刊物。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秉承“通俗精炼透彻”原则，为初中生精解国内外大事和大势，在世界和初中生之间架起桥梁，内容被全国各地中考广泛采用，誉为初中</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《道德与法治》课“动态教材”。</a:t>
            </a:r>
          </a:p>
        </p:txBody>
      </p:sp>
      <p:sp>
        <p:nvSpPr>
          <p:cNvPr id="1357"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58"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557013340"/>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66"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67"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70" name="组合"/>
          <p:cNvGrpSpPr>
            <a:grpSpLocks/>
          </p:cNvGrpSpPr>
          <p:nvPr/>
        </p:nvGrpSpPr>
        <p:grpSpPr>
          <a:xfrm>
            <a:off x="361955" y="-4761"/>
            <a:ext cx="2070099" cy="1585912"/>
            <a:chOff x="361955" y="-4761"/>
            <a:chExt cx="2070099" cy="1585912"/>
          </a:xfrm>
        </p:grpSpPr>
        <p:sp>
          <p:nvSpPr>
            <p:cNvPr id="1368"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69"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71"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72"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73"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74"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75"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76"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77"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78"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79"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80"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81"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82" name="图片" descr="小学.gif"/>
          <p:cNvPicPr>
            <a:picLocks noChangeAspect="1"/>
          </p:cNvPicPr>
          <p:nvPr/>
        </p:nvPicPr>
        <p:blipFill>
          <a:blip r:embed="rId5" cstate="print"/>
          <a:stretch>
            <a:fillRect/>
          </a:stretch>
        </p:blipFill>
        <p:spPr>
          <a:xfrm>
            <a:off x="3198095" y="243734"/>
            <a:ext cx="10071097" cy="5039484"/>
          </a:xfrm>
          <a:prstGeom prst="rect">
            <a:avLst/>
          </a:prstGeom>
          <a:noFill/>
          <a:ln w="9525" cap="flat" cmpd="sng">
            <a:noFill/>
            <a:prstDash val="solid"/>
            <a:round/>
          </a:ln>
        </p:spPr>
      </p:pic>
      <p:sp>
        <p:nvSpPr>
          <p:cNvPr id="1383" name="矩形"/>
          <p:cNvSpPr>
            <a:spLocks/>
          </p:cNvSpPr>
          <p:nvPr/>
        </p:nvSpPr>
        <p:spPr>
          <a:xfrm>
            <a:off x="3230293" y="2461658"/>
            <a:ext cx="8961707" cy="22005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画刊》以介绍时事为主线，贴近小学生的认知特点，以图文并茂的形式，通俗易懂的文笔，向广大小学生介绍国家改革开放的成就和国内外时事热点，集时政性、知识性、趣味性为一身，为小学生了解时事、开阔眼界、增长知识提供了专门的动态教材。</a:t>
            </a:r>
          </a:p>
        </p:txBody>
      </p:sp>
      <p:sp>
        <p:nvSpPr>
          <p:cNvPr id="1384"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85"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684922464"/>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9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9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97" name="组合"/>
          <p:cNvGrpSpPr>
            <a:grpSpLocks/>
          </p:cNvGrpSpPr>
          <p:nvPr/>
        </p:nvGrpSpPr>
        <p:grpSpPr>
          <a:xfrm>
            <a:off x="361955" y="-4761"/>
            <a:ext cx="2070099" cy="1585912"/>
            <a:chOff x="361955" y="-4761"/>
            <a:chExt cx="2070099" cy="1585912"/>
          </a:xfrm>
        </p:grpSpPr>
        <p:sp>
          <p:nvSpPr>
            <p:cNvPr id="139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9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9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9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40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40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40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40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40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40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406"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40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40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409" name="图片" descr="谢谢.png"/>
          <p:cNvPicPr>
            <a:picLocks noChangeAspect="1"/>
          </p:cNvPicPr>
          <p:nvPr/>
        </p:nvPicPr>
        <p:blipFill>
          <a:blip r:embed="rId5" cstate="print"/>
          <a:stretch>
            <a:fillRect/>
          </a:stretch>
        </p:blipFill>
        <p:spPr>
          <a:xfrm>
            <a:off x="5334000" y="2214563"/>
            <a:ext cx="1625599" cy="2400300"/>
          </a:xfrm>
          <a:prstGeom prst="rect">
            <a:avLst/>
          </a:prstGeom>
          <a:noFill/>
          <a:ln w="9525" cap="flat" cmpd="sng">
            <a:noFill/>
            <a:prstDash val="solid"/>
            <a:round/>
          </a:ln>
        </p:spPr>
      </p:pic>
      <p:sp>
        <p:nvSpPr>
          <p:cNvPr id="141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41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9352585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954A3F2-9927-4823-B4EB-69AC5BEFA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301" y="1565792"/>
            <a:ext cx="6121919" cy="4169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图片 8">
            <a:extLst>
              <a:ext uri="{FF2B5EF4-FFF2-40B4-BE49-F238E27FC236}">
                <a16:creationId xmlns:a16="http://schemas.microsoft.com/office/drawing/2014/main" id="{D92114D0-ED5F-43B1-B9D0-5AE2C5CB5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90" y="1340710"/>
            <a:ext cx="3096430" cy="24255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矩形 9">
            <a:extLst>
              <a:ext uri="{FF2B5EF4-FFF2-40B4-BE49-F238E27FC236}">
                <a16:creationId xmlns:a16="http://schemas.microsoft.com/office/drawing/2014/main" id="{7B4AB22E-94D6-4534-A7CC-AB94FD16D62E}"/>
              </a:ext>
            </a:extLst>
          </p:cNvPr>
          <p:cNvSpPr/>
          <p:nvPr/>
        </p:nvSpPr>
        <p:spPr>
          <a:xfrm>
            <a:off x="7446969" y="4149100"/>
            <a:ext cx="4328804" cy="1251881"/>
          </a:xfrm>
          <a:prstGeom prst="rect">
            <a:avLst/>
          </a:prstGeom>
          <a:noFill/>
        </p:spPr>
        <p:txBody>
          <a:bodyPr wrap="square" lIns="91440" tIns="45720" rIns="91440" bIns="45720">
            <a:spAutoFit/>
          </a:bodyPr>
          <a:lstStyle/>
          <a:p>
            <a:pPr>
              <a:lnSpc>
                <a:spcPts val="3100"/>
              </a:lnSpc>
            </a:pPr>
            <a:r>
              <a:rPr lang="zh-CN" altLang="en-US" sz="2000" dirty="0">
                <a:ln w="0"/>
                <a:solidFill>
                  <a:schemeClr val="accent1"/>
                </a:solidFill>
                <a:effectLst>
                  <a:outerShdw blurRad="38100" dist="25400" dir="5400000" algn="ctr" rotWithShape="0">
                    <a:srgbClr val="6E747A">
                      <a:alpha val="43000"/>
                    </a:srgbClr>
                  </a:outerShdw>
                </a:effectLst>
              </a:rPr>
              <a:t>以建设美丽宜居村庄为导向，以农村</a:t>
            </a:r>
            <a:endParaRPr lang="en-US" altLang="zh-CN" sz="2000" dirty="0">
              <a:ln w="0"/>
              <a:solidFill>
                <a:schemeClr val="accent1"/>
              </a:solidFill>
              <a:effectLst>
                <a:outerShdw blurRad="38100" dist="25400" dir="5400000" algn="ctr" rotWithShape="0">
                  <a:srgbClr val="6E747A">
                    <a:alpha val="43000"/>
                  </a:srgbClr>
                </a:outerShdw>
              </a:effectLst>
            </a:endParaRPr>
          </a:p>
          <a:p>
            <a:pPr>
              <a:lnSpc>
                <a:spcPts val="3100"/>
              </a:lnSpc>
            </a:pPr>
            <a:r>
              <a:rPr lang="zh-CN" altLang="en-US" sz="2000" dirty="0">
                <a:ln w="0"/>
                <a:solidFill>
                  <a:schemeClr val="accent1"/>
                </a:solidFill>
                <a:effectLst>
                  <a:outerShdw blurRad="38100" dist="25400" dir="5400000" algn="ctr" rotWithShape="0">
                    <a:srgbClr val="6E747A">
                      <a:alpha val="43000"/>
                    </a:srgbClr>
                  </a:outerShdw>
                </a:effectLst>
              </a:rPr>
              <a:t>垃圾、污水治理和村容村貌提升为主攻方向，开展农村人居环境整治行动</a:t>
            </a:r>
            <a:endParaRPr lang="zh-CN" alt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5" name="圆角矩形">
            <a:extLst>
              <a:ext uri="{FF2B5EF4-FFF2-40B4-BE49-F238E27FC236}">
                <a16:creationId xmlns:a16="http://schemas.microsoft.com/office/drawing/2014/main" id="{F7372271-ECA8-4EF5-B776-D6B9EF71F74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Tree>
    <p:extLst>
      <p:ext uri="{BB962C8B-B14F-4D97-AF65-F5344CB8AC3E}">
        <p14:creationId xmlns:p14="http://schemas.microsoft.com/office/powerpoint/2010/main" val="87964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B029D064-1898-46F6-AE71-E3FA772864C4}"/>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2EC9D121-FBA5-41F1-9D38-04B249437B3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改善农村人居环境是全面建成小康社会的硬任务</a:t>
            </a:r>
          </a:p>
        </p:txBody>
      </p:sp>
      <p:graphicFrame>
        <p:nvGraphicFramePr>
          <p:cNvPr id="4" name="图示 3">
            <a:extLst>
              <a:ext uri="{FF2B5EF4-FFF2-40B4-BE49-F238E27FC236}">
                <a16:creationId xmlns:a16="http://schemas.microsoft.com/office/drawing/2014/main" id="{73AF3715-AD56-4E32-8663-429A8E1D9721}"/>
              </a:ext>
            </a:extLst>
          </p:cNvPr>
          <p:cNvGraphicFramePr/>
          <p:nvPr>
            <p:extLst>
              <p:ext uri="{D42A27DB-BD31-4B8C-83A1-F6EECF244321}">
                <p14:modId xmlns:p14="http://schemas.microsoft.com/office/powerpoint/2010/main" val="923708481"/>
              </p:ext>
            </p:extLst>
          </p:nvPr>
        </p:nvGraphicFramePr>
        <p:xfrm>
          <a:off x="2207460" y="-99490"/>
          <a:ext cx="7505733" cy="547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a:extLst>
              <a:ext uri="{FF2B5EF4-FFF2-40B4-BE49-F238E27FC236}">
                <a16:creationId xmlns:a16="http://schemas.microsoft.com/office/drawing/2014/main" id="{061A7DC0-DF84-4EE4-BFB0-A1418344B3FD}"/>
              </a:ext>
            </a:extLst>
          </p:cNvPr>
          <p:cNvSpPr/>
          <p:nvPr/>
        </p:nvSpPr>
        <p:spPr>
          <a:xfrm>
            <a:off x="2995411" y="3429000"/>
            <a:ext cx="5929829" cy="523220"/>
          </a:xfrm>
          <a:prstGeom prst="rect">
            <a:avLst/>
          </a:prstGeom>
          <a:noFill/>
        </p:spPr>
        <p:txBody>
          <a:bodyPr wrap="none" lIns="91440" tIns="45720" rIns="91440" bIns="45720">
            <a:spAutoFit/>
          </a:bodyPr>
          <a:lstStyle/>
          <a:p>
            <a:pPr algn="ctr"/>
            <a:r>
              <a:rPr lang="zh-CN" altLang="en-US" sz="2800" dirty="0">
                <a:ln w="0"/>
                <a:solidFill>
                  <a:schemeClr val="accent1"/>
                </a:solidFill>
                <a:effectLst>
                  <a:outerShdw blurRad="38100" dist="25400" dir="5400000" algn="ctr" rotWithShape="0">
                    <a:srgbClr val="6E747A">
                      <a:alpha val="43000"/>
                    </a:srgbClr>
                  </a:outerShdw>
                </a:effectLst>
              </a:rPr>
              <a:t>全面建成小康社会五位一体不可分割</a:t>
            </a:r>
            <a:endParaRPr lang="zh-CN" alt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6" name="箭头: 下 5">
            <a:extLst>
              <a:ext uri="{FF2B5EF4-FFF2-40B4-BE49-F238E27FC236}">
                <a16:creationId xmlns:a16="http://schemas.microsoft.com/office/drawing/2014/main" id="{2229C474-D5AB-4475-80B5-D59AE98073D1}"/>
              </a:ext>
            </a:extLst>
          </p:cNvPr>
          <p:cNvSpPr/>
          <p:nvPr/>
        </p:nvSpPr>
        <p:spPr>
          <a:xfrm>
            <a:off x="5591930" y="4061448"/>
            <a:ext cx="720099" cy="913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补齐</a:t>
            </a:r>
          </a:p>
        </p:txBody>
      </p:sp>
      <p:sp>
        <p:nvSpPr>
          <p:cNvPr id="7" name="矩形 6">
            <a:extLst>
              <a:ext uri="{FF2B5EF4-FFF2-40B4-BE49-F238E27FC236}">
                <a16:creationId xmlns:a16="http://schemas.microsoft.com/office/drawing/2014/main" id="{47F26F0F-650B-4A99-AD0A-FD1F2C9C20F6}"/>
              </a:ext>
            </a:extLst>
          </p:cNvPr>
          <p:cNvSpPr/>
          <p:nvPr/>
        </p:nvSpPr>
        <p:spPr>
          <a:xfrm>
            <a:off x="3705209" y="5111659"/>
            <a:ext cx="4493538" cy="523220"/>
          </a:xfrm>
          <a:prstGeom prst="rect">
            <a:avLst/>
          </a:prstGeom>
          <a:noFill/>
        </p:spPr>
        <p:txBody>
          <a:bodyPr wrap="none" lIns="91440" tIns="45720" rIns="91440" bIns="45720">
            <a:spAutoFit/>
          </a:bodyPr>
          <a:lstStyle/>
          <a:p>
            <a:pPr algn="ctr"/>
            <a:r>
              <a:rPr lang="zh-CN" altLang="en-US" sz="2800" dirty="0">
                <a:ln w="0"/>
                <a:solidFill>
                  <a:schemeClr val="accent1"/>
                </a:solidFill>
                <a:effectLst>
                  <a:outerShdw blurRad="38100" dist="25400" dir="5400000" algn="ctr" rotWithShape="0">
                    <a:srgbClr val="6E747A">
                      <a:alpha val="43000"/>
                    </a:srgbClr>
                  </a:outerShdw>
                </a:effectLst>
              </a:rPr>
              <a:t>农村人居环境建设这块短板</a:t>
            </a:r>
            <a:endParaRPr lang="zh-CN" altLang="en-US" sz="2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0850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46DA96E-DBB7-4274-B463-B69D960F5E1C}"/>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0011D89C-6D92-4F58-A710-BADF5CAE63D9}"/>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改善农村人居环境是实施乡村振兴战略的一场硬仗</a:t>
            </a:r>
          </a:p>
        </p:txBody>
      </p:sp>
      <p:sp>
        <p:nvSpPr>
          <p:cNvPr id="4" name="矩形: 圆角 3">
            <a:extLst>
              <a:ext uri="{FF2B5EF4-FFF2-40B4-BE49-F238E27FC236}">
                <a16:creationId xmlns:a16="http://schemas.microsoft.com/office/drawing/2014/main" id="{7518D74D-2FC9-4FB0-A3C5-E8F4C883CFD2}"/>
              </a:ext>
            </a:extLst>
          </p:cNvPr>
          <p:cNvSpPr/>
          <p:nvPr/>
        </p:nvSpPr>
        <p:spPr>
          <a:xfrm>
            <a:off x="1254637" y="1916790"/>
            <a:ext cx="720100" cy="25203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新时代</a:t>
            </a:r>
            <a:endParaRPr lang="en-US" altLang="zh-CN" sz="2000" dirty="0"/>
          </a:p>
          <a:p>
            <a:pPr algn="ctr"/>
            <a:r>
              <a:rPr lang="zh-CN" altLang="en-US" sz="2000" dirty="0"/>
              <a:t>三农工作</a:t>
            </a:r>
          </a:p>
        </p:txBody>
      </p:sp>
      <p:sp>
        <p:nvSpPr>
          <p:cNvPr id="5" name="箭头: 右 4">
            <a:extLst>
              <a:ext uri="{FF2B5EF4-FFF2-40B4-BE49-F238E27FC236}">
                <a16:creationId xmlns:a16="http://schemas.microsoft.com/office/drawing/2014/main" id="{14F354EC-E3C4-4292-9FB9-0C78B6009B81}"/>
              </a:ext>
            </a:extLst>
          </p:cNvPr>
          <p:cNvSpPr/>
          <p:nvPr/>
        </p:nvSpPr>
        <p:spPr>
          <a:xfrm>
            <a:off x="2078460" y="2852920"/>
            <a:ext cx="1137140" cy="576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t>总抓手</a:t>
            </a:r>
          </a:p>
        </p:txBody>
      </p:sp>
      <p:sp>
        <p:nvSpPr>
          <p:cNvPr id="6" name="矩形: 圆角 5">
            <a:extLst>
              <a:ext uri="{FF2B5EF4-FFF2-40B4-BE49-F238E27FC236}">
                <a16:creationId xmlns:a16="http://schemas.microsoft.com/office/drawing/2014/main" id="{436131AE-F2DC-408F-902B-4FF96CDDA655}"/>
              </a:ext>
            </a:extLst>
          </p:cNvPr>
          <p:cNvSpPr/>
          <p:nvPr/>
        </p:nvSpPr>
        <p:spPr>
          <a:xfrm>
            <a:off x="3359620" y="1916790"/>
            <a:ext cx="720100" cy="25203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实施乡村振兴战略</a:t>
            </a:r>
          </a:p>
        </p:txBody>
      </p:sp>
      <p:sp>
        <p:nvSpPr>
          <p:cNvPr id="7" name="箭头: 右 6">
            <a:extLst>
              <a:ext uri="{FF2B5EF4-FFF2-40B4-BE49-F238E27FC236}">
                <a16:creationId xmlns:a16="http://schemas.microsoft.com/office/drawing/2014/main" id="{FBF05E77-B69F-4C17-B855-2CD8F8E7DA22}"/>
              </a:ext>
            </a:extLst>
          </p:cNvPr>
          <p:cNvSpPr/>
          <p:nvPr/>
        </p:nvSpPr>
        <p:spPr>
          <a:xfrm>
            <a:off x="4139690" y="2888925"/>
            <a:ext cx="1728240" cy="576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t>重要目标之一</a:t>
            </a:r>
          </a:p>
        </p:txBody>
      </p:sp>
      <p:sp>
        <p:nvSpPr>
          <p:cNvPr id="8" name="矩形: 圆角 7">
            <a:extLst>
              <a:ext uri="{FF2B5EF4-FFF2-40B4-BE49-F238E27FC236}">
                <a16:creationId xmlns:a16="http://schemas.microsoft.com/office/drawing/2014/main" id="{1B14FD34-B324-4335-9792-264DE9743CBF}"/>
              </a:ext>
            </a:extLst>
          </p:cNvPr>
          <p:cNvSpPr/>
          <p:nvPr/>
        </p:nvSpPr>
        <p:spPr>
          <a:xfrm>
            <a:off x="5919950" y="1916790"/>
            <a:ext cx="720100" cy="25203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生态宜居</a:t>
            </a:r>
          </a:p>
        </p:txBody>
      </p:sp>
      <p:sp>
        <p:nvSpPr>
          <p:cNvPr id="9" name="椭圆 8">
            <a:extLst>
              <a:ext uri="{FF2B5EF4-FFF2-40B4-BE49-F238E27FC236}">
                <a16:creationId xmlns:a16="http://schemas.microsoft.com/office/drawing/2014/main" id="{35851077-636E-4F2E-938B-8EF3493F5960}"/>
              </a:ext>
            </a:extLst>
          </p:cNvPr>
          <p:cNvSpPr/>
          <p:nvPr/>
        </p:nvSpPr>
        <p:spPr>
          <a:xfrm>
            <a:off x="1254636" y="4725180"/>
            <a:ext cx="1888953" cy="710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近</a:t>
            </a:r>
            <a:r>
              <a:rPr lang="en-US" altLang="zh-CN" sz="2000" dirty="0"/>
              <a:t>20%</a:t>
            </a:r>
            <a:r>
              <a:rPr lang="zh-CN" altLang="en-US" sz="2000" dirty="0"/>
              <a:t>的行政村</a:t>
            </a:r>
          </a:p>
        </p:txBody>
      </p:sp>
      <p:sp>
        <p:nvSpPr>
          <p:cNvPr id="10" name="椭圆 9">
            <a:extLst>
              <a:ext uri="{FF2B5EF4-FFF2-40B4-BE49-F238E27FC236}">
                <a16:creationId xmlns:a16="http://schemas.microsoft.com/office/drawing/2014/main" id="{5822BF45-ECEB-4F3D-8613-BDC4C9587120}"/>
              </a:ext>
            </a:extLst>
          </p:cNvPr>
          <p:cNvSpPr/>
          <p:nvPr/>
        </p:nvSpPr>
        <p:spPr>
          <a:xfrm>
            <a:off x="1254636" y="5605647"/>
            <a:ext cx="1888953" cy="710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刚刚超过</a:t>
            </a:r>
            <a:r>
              <a:rPr lang="en-US" altLang="zh-CN" sz="2000" dirty="0"/>
              <a:t>50%</a:t>
            </a:r>
            <a:endParaRPr lang="zh-CN" altLang="en-US" sz="2000" dirty="0"/>
          </a:p>
        </p:txBody>
      </p:sp>
      <p:sp>
        <p:nvSpPr>
          <p:cNvPr id="11" name="矩形 10">
            <a:extLst>
              <a:ext uri="{FF2B5EF4-FFF2-40B4-BE49-F238E27FC236}">
                <a16:creationId xmlns:a16="http://schemas.microsoft.com/office/drawing/2014/main" id="{303172DE-32A8-4F0E-B2C3-75208F2D82E7}"/>
              </a:ext>
            </a:extLst>
          </p:cNvPr>
          <p:cNvSpPr/>
          <p:nvPr/>
        </p:nvSpPr>
        <p:spPr>
          <a:xfrm>
            <a:off x="3240677" y="4880129"/>
            <a:ext cx="3518912" cy="400110"/>
          </a:xfrm>
          <a:prstGeom prst="rect">
            <a:avLst/>
          </a:prstGeom>
          <a:noFill/>
        </p:spPr>
        <p:txBody>
          <a:bodyPr wrap="none" lIns="91440" tIns="45720" rIns="91440" bIns="45720">
            <a:spAutoFit/>
          </a:bodyPr>
          <a:lstStyle/>
          <a:p>
            <a:pPr algn="ctr"/>
            <a:r>
              <a:rPr lang="zh-CN" altLang="en-US" sz="2000" dirty="0">
                <a:ln w="0"/>
                <a:solidFill>
                  <a:schemeClr val="accent1"/>
                </a:solidFill>
                <a:effectLst>
                  <a:outerShdw blurRad="38100" dist="25400" dir="5400000" algn="ctr" rotWithShape="0">
                    <a:srgbClr val="6E747A">
                      <a:alpha val="43000"/>
                    </a:srgbClr>
                  </a:outerShdw>
                </a:effectLst>
              </a:rPr>
              <a:t>生活垃圾没有得到收集和处理</a:t>
            </a:r>
            <a:endParaRPr lang="zh-CN" alt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2" name="矩形 11">
            <a:extLst>
              <a:ext uri="{FF2B5EF4-FFF2-40B4-BE49-F238E27FC236}">
                <a16:creationId xmlns:a16="http://schemas.microsoft.com/office/drawing/2014/main" id="{621942D2-79FC-471C-ACB5-B31309304A3F}"/>
              </a:ext>
            </a:extLst>
          </p:cNvPr>
          <p:cNvSpPr/>
          <p:nvPr/>
        </p:nvSpPr>
        <p:spPr>
          <a:xfrm>
            <a:off x="3243437" y="5760596"/>
            <a:ext cx="3005951" cy="400110"/>
          </a:xfrm>
          <a:prstGeom prst="rect">
            <a:avLst/>
          </a:prstGeom>
          <a:noFill/>
        </p:spPr>
        <p:txBody>
          <a:bodyPr wrap="none" lIns="91440" tIns="45720" rIns="91440" bIns="45720">
            <a:spAutoFit/>
          </a:bodyPr>
          <a:lstStyle/>
          <a:p>
            <a:pPr algn="ctr"/>
            <a:r>
              <a:rPr lang="zh-CN" altLang="en-US" sz="2000" dirty="0">
                <a:ln w="0"/>
                <a:solidFill>
                  <a:schemeClr val="accent1"/>
                </a:solidFill>
                <a:effectLst>
                  <a:outerShdw blurRad="38100" dist="25400" dir="5400000" algn="ctr" rotWithShape="0">
                    <a:srgbClr val="6E747A">
                      <a:alpha val="43000"/>
                    </a:srgbClr>
                  </a:outerShdw>
                </a:effectLst>
              </a:rPr>
              <a:t>使用卫生厕所的农户比例</a:t>
            </a:r>
            <a:endParaRPr lang="zh-CN" altLang="en-US" sz="2000" b="0" cap="none" spc="0" dirty="0">
              <a:ln w="0"/>
              <a:solidFill>
                <a:schemeClr val="accent1"/>
              </a:solidFill>
              <a:effectLst>
                <a:outerShdw blurRad="38100" dist="25400" dir="5400000" algn="ctr" rotWithShape="0">
                  <a:srgbClr val="6E747A">
                    <a:alpha val="43000"/>
                  </a:srgbClr>
                </a:outerShdw>
              </a:effectLst>
            </a:endParaRPr>
          </a:p>
        </p:txBody>
      </p:sp>
      <p:pic>
        <p:nvPicPr>
          <p:cNvPr id="14" name="图片 13">
            <a:extLst>
              <a:ext uri="{FF2B5EF4-FFF2-40B4-BE49-F238E27FC236}">
                <a16:creationId xmlns:a16="http://schemas.microsoft.com/office/drawing/2014/main" id="{E49B041B-A925-415B-96AE-8255899D6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050" y="1916790"/>
            <a:ext cx="4113313" cy="253868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矩形 14">
            <a:extLst>
              <a:ext uri="{FF2B5EF4-FFF2-40B4-BE49-F238E27FC236}">
                <a16:creationId xmlns:a16="http://schemas.microsoft.com/office/drawing/2014/main" id="{388FED6A-A243-44BA-A331-EC00584850E1}"/>
              </a:ext>
            </a:extLst>
          </p:cNvPr>
          <p:cNvSpPr/>
          <p:nvPr/>
        </p:nvSpPr>
        <p:spPr>
          <a:xfrm>
            <a:off x="7176150" y="4582161"/>
            <a:ext cx="4392264" cy="1649426"/>
          </a:xfrm>
          <a:prstGeom prst="rect">
            <a:avLst/>
          </a:prstGeom>
          <a:noFill/>
        </p:spPr>
        <p:txBody>
          <a:bodyPr wrap="square" lIns="91440" tIns="45720" rIns="91440" bIns="45720">
            <a:spAutoFit/>
          </a:bodyPr>
          <a:lstStyle/>
          <a:p>
            <a:pPr>
              <a:lnSpc>
                <a:spcPts val="3100"/>
              </a:lnSpc>
            </a:pPr>
            <a:r>
              <a:rPr lang="zh-CN" altLang="en-US" sz="2000" dirty="0">
                <a:ln w="0"/>
                <a:effectLst>
                  <a:outerShdw blurRad="38100" dist="19050" dir="2700000" algn="tl" rotWithShape="0">
                    <a:schemeClr val="dk1">
                      <a:alpha val="40000"/>
                    </a:schemeClr>
                  </a:outerShdw>
                </a:effectLst>
              </a:rPr>
              <a:t>只有住得好、环境美，良好生态才会变成摇钱树，田园风光才能成为聚宝盆，生态产业才能红火起来，推进乡村全面振兴就有了坚实基础</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9889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160CA03-D3AB-4C99-AABF-F49F12D9428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C3976A3B-0566-4A92-98F9-B5364564CA2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改善农村人居环境是增强亿万农民获得感幸福感的重大民生工程</a:t>
            </a:r>
          </a:p>
        </p:txBody>
      </p:sp>
      <p:sp>
        <p:nvSpPr>
          <p:cNvPr id="4" name="矩形: 圆角 3">
            <a:extLst>
              <a:ext uri="{FF2B5EF4-FFF2-40B4-BE49-F238E27FC236}">
                <a16:creationId xmlns:a16="http://schemas.microsoft.com/office/drawing/2014/main" id="{CAAE2940-9422-4855-AECD-9D4A53728565}"/>
              </a:ext>
            </a:extLst>
          </p:cNvPr>
          <p:cNvSpPr/>
          <p:nvPr/>
        </p:nvSpPr>
        <p:spPr>
          <a:xfrm>
            <a:off x="1487360" y="2060810"/>
            <a:ext cx="720100" cy="31684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城乡居民生活水平差距</a:t>
            </a:r>
          </a:p>
        </p:txBody>
      </p:sp>
      <p:sp>
        <p:nvSpPr>
          <p:cNvPr id="5" name="矩形 4">
            <a:extLst>
              <a:ext uri="{FF2B5EF4-FFF2-40B4-BE49-F238E27FC236}">
                <a16:creationId xmlns:a16="http://schemas.microsoft.com/office/drawing/2014/main" id="{E197554A-2EA4-479B-AF0B-49689D13B690}"/>
              </a:ext>
            </a:extLst>
          </p:cNvPr>
          <p:cNvSpPr/>
          <p:nvPr/>
        </p:nvSpPr>
        <p:spPr>
          <a:xfrm>
            <a:off x="2927559" y="2780910"/>
            <a:ext cx="2749471" cy="400110"/>
          </a:xfrm>
          <a:prstGeom prst="rect">
            <a:avLst/>
          </a:prstGeom>
          <a:noFill/>
          <a:ln w="19050">
            <a:solidFill>
              <a:srgbClr val="0070C0"/>
            </a:solidFill>
          </a:ln>
        </p:spPr>
        <p:txBody>
          <a:bodyPr wrap="none" lIns="91440" tIns="45720" rIns="91440" bIns="45720">
            <a:spAutoFit/>
          </a:bodyPr>
          <a:lstStyle/>
          <a:p>
            <a:r>
              <a:rPr lang="zh-CN" altLang="en-US" sz="2000" dirty="0">
                <a:ln w="0"/>
                <a:solidFill>
                  <a:schemeClr val="accent1"/>
                </a:solidFill>
                <a:effectLst>
                  <a:outerShdw blurRad="38100" dist="25400" dir="5400000" algn="ctr" rotWithShape="0">
                    <a:srgbClr val="6E747A">
                      <a:alpha val="43000"/>
                    </a:srgbClr>
                  </a:outerShdw>
                </a:effectLst>
              </a:rPr>
              <a:t>不仅体现在收入差距上</a:t>
            </a:r>
            <a:endParaRPr lang="zh-CN" alt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6" name="矩形 5">
            <a:extLst>
              <a:ext uri="{FF2B5EF4-FFF2-40B4-BE49-F238E27FC236}">
                <a16:creationId xmlns:a16="http://schemas.microsoft.com/office/drawing/2014/main" id="{692BF0E9-78AD-45DB-AE95-F921140DD726}"/>
              </a:ext>
            </a:extLst>
          </p:cNvPr>
          <p:cNvSpPr/>
          <p:nvPr/>
        </p:nvSpPr>
        <p:spPr>
          <a:xfrm>
            <a:off x="2927558" y="4038802"/>
            <a:ext cx="2749471" cy="400110"/>
          </a:xfrm>
          <a:prstGeom prst="rect">
            <a:avLst/>
          </a:prstGeom>
          <a:noFill/>
          <a:ln w="19050">
            <a:solidFill>
              <a:srgbClr val="0070C0"/>
            </a:solidFill>
          </a:ln>
        </p:spPr>
        <p:txBody>
          <a:bodyPr wrap="square" lIns="91440" tIns="45720" rIns="91440" bIns="45720">
            <a:spAutoFit/>
          </a:bodyPr>
          <a:lstStyle/>
          <a:p>
            <a:r>
              <a:rPr lang="zh-CN" altLang="en-US" sz="2000" dirty="0">
                <a:ln w="0"/>
                <a:solidFill>
                  <a:schemeClr val="accent1"/>
                </a:solidFill>
                <a:effectLst>
                  <a:outerShdw blurRad="38100" dist="25400" dir="5400000" algn="ctr" rotWithShape="0">
                    <a:srgbClr val="6E747A">
                      <a:alpha val="43000"/>
                    </a:srgbClr>
                  </a:outerShdw>
                </a:effectLst>
              </a:rPr>
              <a:t>更体现在生活环境上</a:t>
            </a:r>
            <a:endParaRPr lang="zh-CN" alt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9" name="矩形 8">
            <a:extLst>
              <a:ext uri="{FF2B5EF4-FFF2-40B4-BE49-F238E27FC236}">
                <a16:creationId xmlns:a16="http://schemas.microsoft.com/office/drawing/2014/main" id="{65700434-FF31-43F9-8201-45F4C201F28D}"/>
              </a:ext>
            </a:extLst>
          </p:cNvPr>
          <p:cNvSpPr/>
          <p:nvPr/>
        </p:nvSpPr>
        <p:spPr>
          <a:xfrm>
            <a:off x="2797661" y="5696805"/>
            <a:ext cx="6596678" cy="707886"/>
          </a:xfrm>
          <a:prstGeom prst="rect">
            <a:avLst/>
          </a:prstGeom>
          <a:noFill/>
        </p:spPr>
        <p:txBody>
          <a:bodyPr wrap="square" lIns="91440" tIns="45720" rIns="91440" bIns="45720">
            <a:spAutoFit/>
          </a:bodyPr>
          <a:lstStyle/>
          <a:p>
            <a:pPr algn="ctr"/>
            <a:r>
              <a:rPr lang="zh-CN" altLang="en-US" sz="2000" dirty="0">
                <a:ln w="0"/>
                <a:effectLst>
                  <a:outerShdw blurRad="38100" dist="19050" dir="2700000" algn="tl" rotWithShape="0">
                    <a:schemeClr val="dk1">
                      <a:alpha val="40000"/>
                    </a:schemeClr>
                  </a:outerShdw>
                </a:effectLst>
              </a:rPr>
              <a:t>全面建成小康社会、实施乡村振兴战略的出发点和落脚点</a:t>
            </a:r>
            <a:endParaRPr lang="en-US" altLang="zh-CN" sz="2000" dirty="0">
              <a:ln w="0"/>
              <a:effectLst>
                <a:outerShdw blurRad="38100" dist="19050" dir="2700000" algn="tl" rotWithShape="0">
                  <a:schemeClr val="dk1">
                    <a:alpha val="40000"/>
                  </a:schemeClr>
                </a:outerShdw>
              </a:effectLst>
            </a:endParaRPr>
          </a:p>
          <a:p>
            <a:pPr algn="ctr"/>
            <a:r>
              <a:rPr lang="zh-CN" altLang="en-US" sz="2000" dirty="0">
                <a:ln w="0"/>
                <a:effectLst>
                  <a:outerShdw blurRad="38100" dist="19050" dir="2700000" algn="tl" rotWithShape="0">
                    <a:schemeClr val="dk1">
                      <a:alpha val="40000"/>
                    </a:schemeClr>
                  </a:outerShdw>
                </a:effectLst>
              </a:rPr>
              <a:t>都是提升亿万群众生活水平和质量</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11" name="图片 10">
            <a:extLst>
              <a:ext uri="{FF2B5EF4-FFF2-40B4-BE49-F238E27FC236}">
                <a16:creationId xmlns:a16="http://schemas.microsoft.com/office/drawing/2014/main" id="{47D39047-C99D-42B2-904F-F0316ACE1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260" y="2031049"/>
            <a:ext cx="4331700" cy="332322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80046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7AFCFAB-C3D4-41B1-848E-D36DB97C5957}"/>
              </a:ext>
            </a:extLst>
          </p:cNvPr>
          <p:cNvSpPr>
            <a:spLocks noGrp="1"/>
          </p:cNvSpPr>
          <p:nvPr>
            <p:ph type="ctrTitle"/>
          </p:nvPr>
        </p:nvSpPr>
        <p:spPr>
          <a:xfrm>
            <a:off x="1847410" y="2130425"/>
            <a:ext cx="9430190" cy="1470025"/>
          </a:xfrm>
        </p:spPr>
        <p:txBody>
          <a:bodyPr/>
          <a:lstStyle/>
          <a:p>
            <a:pPr algn="ctr">
              <a:lnSpc>
                <a:spcPts val="4600"/>
              </a:lnSpc>
            </a:pPr>
            <a:r>
              <a:rPr lang="zh-CN" altLang="en-US" b="1" dirty="0">
                <a:solidFill>
                  <a:srgbClr val="C00000"/>
                </a:solidFill>
                <a:effectLst>
                  <a:glow rad="228600">
                    <a:srgbClr val="FF9004">
                      <a:alpha val="40000"/>
                    </a:srgbClr>
                  </a:glow>
                </a:effectLst>
                <a:latin typeface="Calibri" pitchFamily="34" charset="0"/>
                <a:cs typeface="等线" charset="0"/>
              </a:rPr>
              <a:t>二、准确把握农村人居环境整治三年行动方案的目标任务</a:t>
            </a:r>
            <a:br>
              <a:rPr lang="zh-CN" altLang="en-US" b="1" dirty="0">
                <a:solidFill>
                  <a:srgbClr val="C00000"/>
                </a:solidFill>
                <a:effectLst>
                  <a:glow rad="228600">
                    <a:srgbClr val="FF9004">
                      <a:alpha val="40000"/>
                    </a:srgbClr>
                  </a:glow>
                </a:effectLst>
                <a:latin typeface="Calibri" pitchFamily="34" charset="0"/>
                <a:cs typeface="等线" charset="0"/>
              </a:rPr>
            </a:br>
            <a:endParaRPr lang="zh-CN" altLang="en-US" dirty="0"/>
          </a:p>
        </p:txBody>
      </p:sp>
    </p:spTree>
    <p:extLst>
      <p:ext uri="{BB962C8B-B14F-4D97-AF65-F5344CB8AC3E}">
        <p14:creationId xmlns:p14="http://schemas.microsoft.com/office/powerpoint/2010/main" val="20721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DF8652D-8136-4EB8-9083-BAC56B31DC5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单圆角 2">
            <a:extLst>
              <a:ext uri="{FF2B5EF4-FFF2-40B4-BE49-F238E27FC236}">
                <a16:creationId xmlns:a16="http://schemas.microsoft.com/office/drawing/2014/main" id="{01C3DEB5-16D0-47D9-B14C-946B96B83D2B}"/>
              </a:ext>
            </a:extLst>
          </p:cNvPr>
          <p:cNvSpPr/>
          <p:nvPr/>
        </p:nvSpPr>
        <p:spPr>
          <a:xfrm>
            <a:off x="1254636" y="1628750"/>
            <a:ext cx="2465034" cy="864120"/>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在总体目标上</a:t>
            </a:r>
          </a:p>
        </p:txBody>
      </p:sp>
      <p:sp>
        <p:nvSpPr>
          <p:cNvPr id="4" name="卷形: 垂直 3">
            <a:extLst>
              <a:ext uri="{FF2B5EF4-FFF2-40B4-BE49-F238E27FC236}">
                <a16:creationId xmlns:a16="http://schemas.microsoft.com/office/drawing/2014/main" id="{57488BA3-43A6-40A6-A214-EA634AB693A6}"/>
              </a:ext>
            </a:extLst>
          </p:cNvPr>
          <p:cNvSpPr/>
          <p:nvPr/>
        </p:nvSpPr>
        <p:spPr>
          <a:xfrm>
            <a:off x="1254636" y="2636890"/>
            <a:ext cx="2465034" cy="3616696"/>
          </a:xfrm>
          <a:prstGeom prst="verticalScroll">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3100"/>
              </a:lnSpc>
            </a:pPr>
            <a:r>
              <a:rPr lang="zh-CN" altLang="en-US" sz="2000" dirty="0"/>
              <a:t>到</a:t>
            </a:r>
            <a:r>
              <a:rPr lang="en-US" altLang="zh-CN" sz="2000" dirty="0"/>
              <a:t>2020</a:t>
            </a:r>
            <a:r>
              <a:rPr lang="zh-CN" altLang="en-US" sz="2000" dirty="0"/>
              <a:t>年，实现农村人居环境明显改善，村庄环境基本干净整洁有序，村民环境与健康意识普遍增强</a:t>
            </a:r>
          </a:p>
        </p:txBody>
      </p:sp>
      <p:graphicFrame>
        <p:nvGraphicFramePr>
          <p:cNvPr id="5" name="图示 4">
            <a:extLst>
              <a:ext uri="{FF2B5EF4-FFF2-40B4-BE49-F238E27FC236}">
                <a16:creationId xmlns:a16="http://schemas.microsoft.com/office/drawing/2014/main" id="{931E687D-164A-4243-9EA0-AA081D43FC85}"/>
              </a:ext>
            </a:extLst>
          </p:cNvPr>
          <p:cNvGraphicFramePr/>
          <p:nvPr>
            <p:extLst>
              <p:ext uri="{D42A27DB-BD31-4B8C-83A1-F6EECF244321}">
                <p14:modId xmlns:p14="http://schemas.microsoft.com/office/powerpoint/2010/main" val="1246405980"/>
              </p:ext>
            </p:extLst>
          </p:nvPr>
        </p:nvGraphicFramePr>
        <p:xfrm>
          <a:off x="4079720" y="1621647"/>
          <a:ext cx="7160430" cy="4509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229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theme/theme1.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4.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0</TotalTime>
  <Words>1633</Words>
  <Application>Microsoft Office PowerPoint</Application>
  <PresentationFormat>宽屏</PresentationFormat>
  <Paragraphs>329</Paragraphs>
  <Slides>37</Slides>
  <Notes>12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37</vt:i4>
      </vt:variant>
    </vt:vector>
  </HeadingPairs>
  <TitlesOfParts>
    <vt:vector size="48" baseType="lpstr">
      <vt:lpstr>等线</vt:lpstr>
      <vt:lpstr>等线 Light</vt:lpstr>
      <vt:lpstr>黑体</vt:lpstr>
      <vt:lpstr>华文楷体</vt:lpstr>
      <vt:lpstr>微软雅黑</vt:lpstr>
      <vt:lpstr>Arial</vt:lpstr>
      <vt:lpstr>Calibri</vt:lpstr>
      <vt:lpstr>Wingdings 2</vt:lpstr>
      <vt:lpstr>A000120141119A01PPBG</vt:lpstr>
      <vt:lpstr>A000120141119A01PPBG</vt:lpstr>
      <vt:lpstr>A000120141119A01PPBG</vt:lpstr>
      <vt:lpstr>PowerPoint 演示文稿</vt:lpstr>
      <vt:lpstr>PowerPoint 演示文稿</vt:lpstr>
      <vt:lpstr>一、深刻认识改善农村人居环境的 重大战略意义 </vt:lpstr>
      <vt:lpstr>PowerPoint 演示文稿</vt:lpstr>
      <vt:lpstr>PowerPoint 演示文稿</vt:lpstr>
      <vt:lpstr>PowerPoint 演示文稿</vt:lpstr>
      <vt:lpstr>PowerPoint 演示文稿</vt:lpstr>
      <vt:lpstr>二、准确把握农村人居环境整治三年行动方案的目标任务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三、推进农村人居环境整治应 处理好若干关系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四、强化农村人居环境整治工作保障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zhai</dc:creator>
  <cp:lastModifiedBy>zhai</cp:lastModifiedBy>
  <cp:revision>1298</cp:revision>
  <cp:lastPrinted>2019-07-01T06:50:54Z</cp:lastPrinted>
  <dcterms:created xsi:type="dcterms:W3CDTF">2016-05-11T13:49:14Z</dcterms:created>
  <dcterms:modified xsi:type="dcterms:W3CDTF">2019-11-02T04:12:26Z</dcterms:modified>
</cp:coreProperties>
</file>