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91" r:id="rId4"/>
    <p:sldId id="259" r:id="rId5"/>
    <p:sldId id="258" r:id="rId6"/>
    <p:sldId id="284" r:id="rId7"/>
    <p:sldId id="287" r:id="rId8"/>
    <p:sldId id="283" r:id="rId9"/>
    <p:sldId id="263" r:id="rId10"/>
    <p:sldId id="289" r:id="rId11"/>
    <p:sldId id="262" r:id="rId12"/>
    <p:sldId id="260" r:id="rId13"/>
    <p:sldId id="273" r:id="rId14"/>
    <p:sldId id="274" r:id="rId15"/>
    <p:sldId id="285" r:id="rId16"/>
    <p:sldId id="272" r:id="rId17"/>
    <p:sldId id="267" r:id="rId18"/>
    <p:sldId id="265" r:id="rId19"/>
    <p:sldId id="266" r:id="rId20"/>
    <p:sldId id="261" r:id="rId21"/>
    <p:sldId id="276" r:id="rId22"/>
    <p:sldId id="290" r:id="rId23"/>
    <p:sldId id="286" r:id="rId24"/>
    <p:sldId id="277" r:id="rId25"/>
    <p:sldId id="288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6378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13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B55E53-2CCA-4C07-B2EA-5235C49F9F4A}" type="datetimeFigureOut">
              <a:rPr lang="zh-CN" altLang="en-US" smtClean="0"/>
              <a:pPr/>
              <a:t>2016/11/16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DD6AC15-812B-4FF8-99F7-B4AD657503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8220;&#32426;&#24565;&#38271;&#24449;&#32988;&#21033;80&#21608;&#24180;&#8221;&#31995;&#21015;&#27801;&#30011;&#9314;&#65306;&#20004;&#19975;&#20116;&#21315;&#37324;&#30340;&#36828;&#34892;_baofeng.mp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21271;&#20140;&#31185;&#25216;&#22823;&#23398;\&#25945;&#23398;\2016&#24180;&#24418;&#21183;&#19982;&#25919;&#31574;&#35762;&#35838;&#27604;&#36187;\&#8220;&#32426;&#24565;&#38271;&#24449;&#32988;&#21033;80&#21608;&#24180;&#8221;&#31995;&#21015;&#27801;&#30011;&#9314;&#65306;&#20004;&#19975;&#20116;&#21315;&#37324;&#30340;&#36828;&#34892;_baofeng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476937146782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571480"/>
            <a:ext cx="7429512" cy="5286412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0" y="357166"/>
            <a:ext cx="824440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99592" y="6429396"/>
            <a:ext cx="824440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“纪念长征胜利80周年”系列沙画③：两万五千里的远行_baofe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571480"/>
            <a:ext cx="742955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u=3805166782,2934607066&amp;fm=11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000372"/>
            <a:ext cx="6357982" cy="3357566"/>
          </a:xfrm>
          <a:prstGeom prst="rect">
            <a:avLst/>
          </a:prstGeom>
        </p:spPr>
      </p:pic>
      <p:grpSp>
        <p:nvGrpSpPr>
          <p:cNvPr id="6" name="组合 31"/>
          <p:cNvGrpSpPr/>
          <p:nvPr/>
        </p:nvGrpSpPr>
        <p:grpSpPr>
          <a:xfrm>
            <a:off x="285720" y="428604"/>
            <a:ext cx="8001056" cy="2347313"/>
            <a:chOff x="770939" y="1803921"/>
            <a:chExt cx="6595276" cy="604837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1542777" y="1803921"/>
              <a:ext cx="5823438" cy="60483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</a:pPr>
              <a:r>
                <a:rPr lang="zh-CN" altLang="en-US" sz="2400" dirty="0" smtClean="0">
                  <a:solidFill>
                    <a:prstClr val="black"/>
                  </a:solidFill>
                </a:rPr>
                <a:t>新的长征路上要发扬扎根于群众的“草鞋精神”，</a:t>
              </a:r>
              <a:endParaRPr lang="en-US" altLang="zh-CN" sz="2400" dirty="0" smtClean="0">
                <a:solidFill>
                  <a:prstClr val="black"/>
                </a:solidFill>
              </a:endParaRP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</a:pPr>
              <a:r>
                <a:rPr lang="zh-CN" altLang="en-US" sz="2400" dirty="0" smtClean="0">
                  <a:solidFill>
                    <a:prstClr val="black"/>
                  </a:solidFill>
                </a:rPr>
                <a:t>不忘本，做到任何时候任何情况下，始终不忘全</a:t>
              </a:r>
              <a:endParaRPr lang="en-US" altLang="zh-CN" sz="2400" dirty="0" smtClean="0">
                <a:solidFill>
                  <a:prstClr val="black"/>
                </a:solidFill>
              </a:endParaRP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</a:pPr>
              <a:r>
                <a:rPr lang="zh-CN" altLang="en-US" sz="2400" dirty="0" smtClean="0">
                  <a:solidFill>
                    <a:prstClr val="black"/>
                  </a:solidFill>
                </a:rPr>
                <a:t>心全意为人民服务的宗旨，不忘坚持立党为公、执</a:t>
              </a:r>
              <a:endParaRPr lang="en-US" altLang="zh-CN" sz="2400" dirty="0" smtClean="0">
                <a:solidFill>
                  <a:prstClr val="black"/>
                </a:solidFill>
              </a:endParaRPr>
            </a:p>
            <a:p>
              <a:pPr marL="342900" lvl="0" indent="-342900">
                <a:lnSpc>
                  <a:spcPts val="3400"/>
                </a:lnSpc>
                <a:spcBef>
                  <a:spcPct val="20000"/>
                </a:spcBef>
              </a:pPr>
              <a:r>
                <a:rPr lang="zh-CN" altLang="en-US" sz="2400" dirty="0" smtClean="0">
                  <a:solidFill>
                    <a:prstClr val="black"/>
                  </a:solidFill>
                </a:rPr>
                <a:t>政为民的政治立场</a:t>
              </a:r>
              <a:r>
                <a:rPr lang="zh-CN" altLang="en-US" sz="3200" dirty="0" smtClean="0">
                  <a:solidFill>
                    <a:prstClr val="black"/>
                  </a:solidFill>
                </a:rPr>
                <a:t>。</a:t>
              </a:r>
              <a:endParaRPr lang="zh-CN" alt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770939" y="1838123"/>
              <a:ext cx="704526" cy="5048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chemeClr val="bg1">
                      <a:alpha val="99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新长征</a:t>
              </a:r>
              <a:endParaRPr lang="zh-CN" altLang="en-US" sz="3600" b="1" dirty="0">
                <a:solidFill>
                  <a:schemeClr val="bg1">
                    <a:alpha val="99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2071670" y="428604"/>
            <a:ext cx="6858048" cy="940170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坚守信仰的“翻雪山、过草地精神”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857224" y="1857364"/>
            <a:ext cx="1142976" cy="4643470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143108" y="2285992"/>
            <a:ext cx="6215106" cy="1500198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/>
          <a:p>
            <a:pPr>
              <a:lnSpc>
                <a:spcPts val="3200"/>
              </a:lnSpc>
            </a:pPr>
            <a:r>
              <a:rPr lang="zh-CN" altLang="en-US" sz="2400" dirty="0" smtClean="0"/>
              <a:t>    红军走完长征，靠的是坚如磐石的信仰。</a:t>
            </a:r>
            <a:endParaRPr lang="en-US" altLang="zh-CN" sz="2400" dirty="0" smtClean="0"/>
          </a:p>
          <a:p>
            <a:pPr>
              <a:lnSpc>
                <a:spcPts val="3200"/>
              </a:lnSpc>
            </a:pPr>
            <a:r>
              <a:rPr lang="zh-CN" altLang="en-US" sz="2400" dirty="0" smtClean="0"/>
              <a:t>“长征是一次理想信念的伟大远征。”</a:t>
            </a:r>
            <a:endParaRPr lang="en-US" altLang="zh-CN" sz="2400" dirty="0" smtClean="0"/>
          </a:p>
        </p:txBody>
      </p:sp>
      <p:sp>
        <p:nvSpPr>
          <p:cNvPr id="11" name="矩形 10"/>
          <p:cNvSpPr/>
          <p:nvPr/>
        </p:nvSpPr>
        <p:spPr>
          <a:xfrm>
            <a:off x="3357554" y="4714884"/>
            <a:ext cx="3786214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坚定的共产主义理想，以及在党的领导之下革命必胜的信念！</a:t>
            </a:r>
          </a:p>
        </p:txBody>
      </p:sp>
      <p:sp>
        <p:nvSpPr>
          <p:cNvPr id="12" name="AutoShape 37"/>
          <p:cNvSpPr>
            <a:spLocks noChangeArrowheads="1"/>
          </p:cNvSpPr>
          <p:nvPr/>
        </p:nvSpPr>
        <p:spPr bwMode="gray">
          <a:xfrm flipV="1">
            <a:off x="3929058" y="3857628"/>
            <a:ext cx="1981200" cy="800096"/>
          </a:xfrm>
          <a:prstGeom prst="triangle">
            <a:avLst>
              <a:gd name="adj" fmla="val 5184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0" y="1214422"/>
            <a:ext cx="1928826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 rot="10800000">
            <a:off x="1643042" y="642918"/>
            <a:ext cx="296416" cy="503238"/>
            <a:chOff x="395536" y="267047"/>
            <a:chExt cx="296416" cy="503238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691952" y="267047"/>
              <a:ext cx="0" cy="503238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 bwMode="auto">
            <a:xfrm>
              <a:off x="539552" y="267494"/>
              <a:ext cx="0" cy="358775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 bwMode="auto">
            <a:xfrm>
              <a:off x="395536" y="267494"/>
              <a:ext cx="0" cy="179388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214282" y="0"/>
            <a:ext cx="1352365" cy="1446550"/>
            <a:chOff x="1619673" y="1008000"/>
            <a:chExt cx="1352365" cy="1446550"/>
          </a:xfrm>
        </p:grpSpPr>
        <p:sp>
          <p:nvSpPr>
            <p:cNvPr id="19" name="矩形 18"/>
            <p:cNvSpPr/>
            <p:nvPr/>
          </p:nvSpPr>
          <p:spPr bwMode="auto">
            <a:xfrm>
              <a:off x="1619673" y="1008000"/>
              <a:ext cx="752130" cy="1446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800" b="1" dirty="0" smtClean="0">
                  <a:ln w="3175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latin typeface="Impact" pitchFamily="34" charset="0"/>
                  <a:ea typeface="+mn-ea"/>
                </a:rPr>
                <a:t>2</a:t>
              </a:r>
              <a:endParaRPr lang="zh-CN" altLang="en-US" sz="8800" b="1" dirty="0">
                <a:ln w="31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Impact" pitchFamily="34" charset="0"/>
                <a:ea typeface="+mn-ea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2199069" y="1563638"/>
              <a:ext cx="772969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 err="1" smtClean="0">
                  <a:ln w="3175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lumMod val="40000"/>
                          <a:lumOff val="60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latin typeface="Impact" pitchFamily="34" charset="0"/>
                  <a:ea typeface="+mn-ea"/>
                </a:rPr>
                <a:t>nd</a:t>
              </a:r>
              <a:endParaRPr lang="zh-CN" altLang="en-US" sz="4400" b="1" dirty="0">
                <a:ln w="31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Impact" pitchFamily="34" charset="0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83025aafa40f4bfb9ef627c3024f78f0f73618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857496"/>
            <a:ext cx="400052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直接连接符 6"/>
          <p:cNvCxnSpPr/>
          <p:nvPr/>
        </p:nvCxnSpPr>
        <p:spPr bwMode="auto">
          <a:xfrm>
            <a:off x="723872" y="356719"/>
            <a:ext cx="0" cy="50323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 bwMode="auto">
          <a:xfrm>
            <a:off x="571472" y="357166"/>
            <a:ext cx="0" cy="358775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 bwMode="auto">
          <a:xfrm>
            <a:off x="427456" y="357166"/>
            <a:ext cx="0" cy="17938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286380" y="3071810"/>
            <a:ext cx="3286148" cy="253402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lvl="0">
              <a:lnSpc>
                <a:spcPts val="3200"/>
              </a:lnSpc>
            </a:pP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1935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月，红军长征时经过川康边界的雪山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被当地人称为“神山”的夹金山。</a:t>
            </a:r>
          </a:p>
          <a:p>
            <a:endParaRPr lang="zh-CN" altLang="en-US" sz="2800" b="1" dirty="0" smtClean="0">
              <a:solidFill>
                <a:schemeClr val="tx1"/>
              </a:solidFill>
              <a:latin typeface="华文行楷" pitchFamily="2" charset="-122"/>
              <a:ea typeface="华文行楷" pitchFamily="2" charset="-122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00100" y="357166"/>
            <a:ext cx="7643866" cy="17145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红军战士凭借崇高的革命理想和大无畏的英雄气概，同舟共济，克服了常人难以想象的困难，一次次征服了高山雪岭！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1723840_201603201811300718731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571744"/>
            <a:ext cx="3857652" cy="30003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42976" y="357166"/>
            <a:ext cx="7286676" cy="15001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6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红军官兵同甘共苦，以坚忍不拔的革命意志，一次次从死神的威胁下夺路而出！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723872" y="356719"/>
            <a:ext cx="0" cy="50323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>
            <a:off x="571472" y="357166"/>
            <a:ext cx="0" cy="358775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 bwMode="auto">
          <a:xfrm>
            <a:off x="427456" y="357166"/>
            <a:ext cx="0" cy="17938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929190" y="3214686"/>
            <a:ext cx="3500462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1935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日，红军从毛儿盖出发，经过人称“死亡陷阱”的松潘草地。</a:t>
            </a:r>
            <a:endParaRPr lang="en-US" altLang="zh-CN" sz="2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00298" y="714356"/>
            <a:ext cx="450059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长征途中的数据统计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596" y="3000372"/>
            <a:ext cx="2571768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中央红军、红</a:t>
            </a:r>
            <a:r>
              <a:rPr lang="en-US" altLang="zh-CN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军团、红四、红二方面军，共转战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个省份，渡过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51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条江河，翻越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53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座大山。中央红军出发时</a:t>
            </a:r>
            <a:r>
              <a:rPr lang="en-US" altLang="zh-CN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86000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余人，走完长征时</a:t>
            </a:r>
            <a:r>
              <a:rPr lang="en-US" altLang="zh-CN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6000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余人。</a:t>
            </a:r>
            <a:endParaRPr lang="en-US" altLang="zh-CN" sz="20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AutoShape 37"/>
          <p:cNvSpPr>
            <a:spLocks noChangeArrowheads="1"/>
          </p:cNvSpPr>
          <p:nvPr/>
        </p:nvSpPr>
        <p:spPr bwMode="gray">
          <a:xfrm flipV="1">
            <a:off x="857224" y="1857364"/>
            <a:ext cx="1981200" cy="800096"/>
          </a:xfrm>
          <a:prstGeom prst="triangle">
            <a:avLst>
              <a:gd name="adj" fmla="val 5184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37"/>
          <p:cNvSpPr>
            <a:spLocks noChangeArrowheads="1"/>
          </p:cNvSpPr>
          <p:nvPr/>
        </p:nvSpPr>
        <p:spPr bwMode="gray">
          <a:xfrm flipV="1">
            <a:off x="6572264" y="1928802"/>
            <a:ext cx="1981200" cy="728658"/>
          </a:xfrm>
          <a:prstGeom prst="triangle">
            <a:avLst>
              <a:gd name="adj" fmla="val 5184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00430" y="3000372"/>
            <a:ext cx="2286016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红军在长征中共进行大小战斗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600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余次，平均每天就有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次遭遇战，每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天打一次大战或恶战！</a:t>
            </a: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gray">
          <a:xfrm flipV="1">
            <a:off x="3428992" y="1928802"/>
            <a:ext cx="1981200" cy="728658"/>
          </a:xfrm>
          <a:prstGeom prst="triangle">
            <a:avLst>
              <a:gd name="adj" fmla="val 5184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357950" y="2928934"/>
            <a:ext cx="2428892" cy="2214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中央红军长征历时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368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天，有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235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天用在白天行军上，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天用在夜间行军上，只休息了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44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天；平均每天行军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英里。</a:t>
            </a:r>
          </a:p>
        </p:txBody>
      </p:sp>
      <p:sp>
        <p:nvSpPr>
          <p:cNvPr id="14" name="五角星 13"/>
          <p:cNvSpPr/>
          <p:nvPr/>
        </p:nvSpPr>
        <p:spPr>
          <a:xfrm>
            <a:off x="1142976" y="428604"/>
            <a:ext cx="1142976" cy="1142984"/>
          </a:xfrm>
          <a:prstGeom prst="star5">
            <a:avLst>
              <a:gd name="adj" fmla="val 24267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五角星 14"/>
          <p:cNvSpPr/>
          <p:nvPr/>
        </p:nvSpPr>
        <p:spPr>
          <a:xfrm>
            <a:off x="7143768" y="428604"/>
            <a:ext cx="1142976" cy="1142984"/>
          </a:xfrm>
          <a:prstGeom prst="star5">
            <a:avLst>
              <a:gd name="adj" fmla="val 24267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src.baidu.com/baike/pic/item/5d6034a85edf8db1f4c214f40b23dd54574e74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250033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3857620" y="1785926"/>
            <a:ext cx="4357718" cy="4071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“红军北上时，我忘记了我的年纪，在二万五千里行程中，我徒步二万里上下。我的愉快精神如故。” 何以愉快如故？他的回答是：“其总的原因，就在于只要党存在，红军存在，我们在政治上是有出路的。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······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因此，就战胜了一切肉体上的困难。”</a:t>
            </a:r>
            <a:r>
              <a:rPr lang="en-US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徐禹强： </a:t>
            </a:r>
            <a:r>
              <a:rPr lang="en-US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长征中最年长者徐特立</a:t>
            </a:r>
            <a:r>
              <a:rPr lang="en-US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百年潮</a:t>
            </a:r>
            <a:r>
              <a:rPr lang="en-US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2016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1071538" y="285728"/>
            <a:ext cx="6643734" cy="7143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723872" y="356719"/>
            <a:ext cx="0" cy="50323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 bwMode="auto">
          <a:xfrm>
            <a:off x="571472" y="357166"/>
            <a:ext cx="0" cy="358775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>
            <a:off x="427456" y="357166"/>
            <a:ext cx="0" cy="17938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3042" y="528638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徐特立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243fbf2b2119313324e293565380cd791238d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71678"/>
            <a:ext cx="2643206" cy="2900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矩形 4"/>
          <p:cNvSpPr/>
          <p:nvPr/>
        </p:nvSpPr>
        <p:spPr>
          <a:xfrm>
            <a:off x="3428992" y="2071678"/>
            <a:ext cx="5072098" cy="371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37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美国记者索尔兹伯里称赞道：“中国红军的男女战士用毅力、勇气和实力</a:t>
            </a:r>
            <a:r>
              <a:rPr lang="en-US" altLang="zh-CN" sz="24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4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书写了一部伟大的人间史诗。”</a:t>
            </a:r>
            <a:endParaRPr lang="en-US" altLang="zh-CN" sz="2400" dirty="0" smtClean="0">
              <a:solidFill>
                <a:prstClr val="black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indent="-342900">
              <a:lnSpc>
                <a:spcPts val="3700"/>
              </a:lnSpc>
              <a:spcBef>
                <a:spcPct val="20000"/>
              </a:spcBef>
            </a:pPr>
            <a:r>
              <a:rPr lang="en-US" altLang="zh-CN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                    ——[</a:t>
            </a:r>
            <a:r>
              <a:rPr lang="zh-CN" altLang="en-US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美</a:t>
            </a:r>
            <a:r>
              <a:rPr lang="en-US" altLang="zh-CN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]</a:t>
            </a:r>
            <a:r>
              <a:rPr lang="zh-CN" altLang="en-US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哈里森</a:t>
            </a:r>
            <a:r>
              <a:rPr lang="en-US" altLang="zh-CN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·</a:t>
            </a:r>
            <a:r>
              <a:rPr lang="zh-CN" altLang="en-US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索尔兹伯里</a:t>
            </a:r>
            <a:r>
              <a:rPr lang="en-US" altLang="zh-CN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长征：前所未闻的故事</a:t>
            </a:r>
            <a:r>
              <a:rPr lang="en-US" altLang="zh-CN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，北京联合出版公司</a:t>
            </a:r>
            <a:r>
              <a:rPr lang="en-US" altLang="zh-CN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2015</a:t>
            </a:r>
            <a:r>
              <a:rPr lang="zh-CN" altLang="en-US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年版</a:t>
            </a:r>
            <a:r>
              <a:rPr lang="en-US" altLang="zh-CN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第</a:t>
            </a:r>
            <a:r>
              <a:rPr lang="en-US" altLang="zh-CN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2400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页。</a:t>
            </a:r>
            <a:endParaRPr lang="zh-CN" altLang="en-US" sz="2800" dirty="0">
              <a:solidFill>
                <a:prstClr val="blac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38" y="285728"/>
            <a:ext cx="6643734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723872" y="356719"/>
            <a:ext cx="0" cy="50323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 bwMode="auto">
          <a:xfrm>
            <a:off x="571472" y="357166"/>
            <a:ext cx="0" cy="358775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>
            <a:off x="427456" y="357166"/>
            <a:ext cx="0" cy="17938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1"/>
          <p:cNvGrpSpPr/>
          <p:nvPr/>
        </p:nvGrpSpPr>
        <p:grpSpPr>
          <a:xfrm>
            <a:off x="142844" y="4000504"/>
            <a:ext cx="8286807" cy="2347313"/>
            <a:chOff x="770939" y="1803921"/>
            <a:chExt cx="6830821" cy="604837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1542777" y="1803921"/>
              <a:ext cx="6058983" cy="60483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>
                <a:lnSpc>
                  <a:spcPts val="3500"/>
                </a:lnSpc>
              </a:pP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    “在漫长的艰苦的征途上，有成千上万的人倒下了，</a:t>
              </a:r>
              <a:endParaRPr lang="en-US" altLang="zh-CN" sz="24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3500"/>
                </a:lnSpc>
              </a:pP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可是另外又有成千上万的人</a:t>
              </a:r>
              <a:r>
                <a:rPr lang="en-US" altLang="zh-CN" sz="2400" dirty="0" smtClean="0">
                  <a:latin typeface="微软雅黑" pitchFamily="34" charset="-122"/>
                  <a:ea typeface="微软雅黑" pitchFamily="34" charset="-122"/>
                </a:rPr>
                <a:t>······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参加进来充实了行列</a:t>
              </a:r>
              <a:endParaRPr lang="en-US" altLang="zh-CN" sz="24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3500"/>
                </a:lnSpc>
              </a:pP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。”</a:t>
              </a:r>
              <a:r>
                <a:rPr lang="en-US" altLang="zh-CN" sz="2400" dirty="0" smtClean="0">
                  <a:latin typeface="微软雅黑" pitchFamily="34" charset="-122"/>
                  <a:ea typeface="微软雅黑" pitchFamily="34" charset="-122"/>
                </a:rPr>
                <a:t>     </a:t>
              </a:r>
              <a:r>
                <a:rPr lang="en-US" altLang="zh-CN" sz="2400" dirty="0" smtClean="0">
                  <a:latin typeface="华文楷体" pitchFamily="2" charset="-122"/>
                  <a:ea typeface="华文楷体" pitchFamily="2" charset="-122"/>
                </a:rPr>
                <a:t>——</a:t>
              </a:r>
              <a:r>
                <a:rPr lang="zh-CN" altLang="en-US" sz="2400" dirty="0" smtClean="0">
                  <a:latin typeface="华文楷体" pitchFamily="2" charset="-122"/>
                  <a:ea typeface="华文楷体" pitchFamily="2" charset="-122"/>
                </a:rPr>
                <a:t>埃德加</a:t>
              </a:r>
              <a:r>
                <a:rPr lang="en-US" altLang="zh-CN" sz="2400" dirty="0" smtClean="0">
                  <a:latin typeface="华文楷体" pitchFamily="2" charset="-122"/>
                  <a:ea typeface="华文楷体" pitchFamily="2" charset="-122"/>
                </a:rPr>
                <a:t>·</a:t>
              </a:r>
              <a:r>
                <a:rPr lang="zh-CN" altLang="en-US" sz="2400" dirty="0" smtClean="0">
                  <a:latin typeface="华文楷体" pitchFamily="2" charset="-122"/>
                  <a:ea typeface="华文楷体" pitchFamily="2" charset="-122"/>
                </a:rPr>
                <a:t>斯诺：</a:t>
              </a:r>
              <a:r>
                <a:rPr lang="en-US" altLang="zh-CN" sz="2400" dirty="0" smtClean="0">
                  <a:latin typeface="华文楷体" pitchFamily="2" charset="-122"/>
                  <a:ea typeface="华文楷体" pitchFamily="2" charset="-122"/>
                </a:rPr>
                <a:t>《</a:t>
              </a:r>
              <a:r>
                <a:rPr lang="zh-CN" altLang="en-US" sz="2400" dirty="0" smtClean="0">
                  <a:latin typeface="华文楷体" pitchFamily="2" charset="-122"/>
                  <a:ea typeface="华文楷体" pitchFamily="2" charset="-122"/>
                </a:rPr>
                <a:t>西行漫记</a:t>
              </a:r>
              <a:r>
                <a:rPr lang="en-US" altLang="zh-CN" sz="2400" dirty="0" smtClean="0">
                  <a:latin typeface="华文楷体" pitchFamily="2" charset="-122"/>
                  <a:ea typeface="华文楷体" pitchFamily="2" charset="-122"/>
                </a:rPr>
                <a:t>》</a:t>
              </a:r>
              <a:r>
                <a:rPr lang="zh-CN" altLang="en-US" sz="2400" dirty="0" smtClean="0">
                  <a:latin typeface="华文楷体" pitchFamily="2" charset="-122"/>
                  <a:ea typeface="华文楷体" pitchFamily="2" charset="-122"/>
                </a:rPr>
                <a:t>，三联书店</a:t>
              </a:r>
              <a:endParaRPr lang="en-US" altLang="zh-CN" sz="2400" dirty="0" smtClean="0">
                <a:latin typeface="华文楷体" pitchFamily="2" charset="-122"/>
                <a:ea typeface="华文楷体" pitchFamily="2" charset="-122"/>
              </a:endParaRPr>
            </a:p>
            <a:p>
              <a:pPr>
                <a:lnSpc>
                  <a:spcPts val="3500"/>
                </a:lnSpc>
              </a:pPr>
              <a:r>
                <a:rPr lang="en-US" altLang="zh-CN" sz="2400" dirty="0" smtClean="0">
                  <a:latin typeface="华文楷体" pitchFamily="2" charset="-122"/>
                  <a:ea typeface="华文楷体" pitchFamily="2" charset="-122"/>
                </a:rPr>
                <a:t>1979</a:t>
              </a:r>
              <a:r>
                <a:rPr lang="zh-CN" altLang="en-US" sz="2400" dirty="0" smtClean="0">
                  <a:latin typeface="华文楷体" pitchFamily="2" charset="-122"/>
                  <a:ea typeface="华文楷体" pitchFamily="2" charset="-122"/>
                </a:rPr>
                <a:t>年版，第</a:t>
              </a:r>
              <a:r>
                <a:rPr lang="en-US" altLang="zh-CN" sz="2400" dirty="0" smtClean="0">
                  <a:latin typeface="华文楷体" pitchFamily="2" charset="-122"/>
                  <a:ea typeface="华文楷体" pitchFamily="2" charset="-122"/>
                </a:rPr>
                <a:t>181</a:t>
              </a:r>
              <a:r>
                <a:rPr lang="zh-CN" altLang="en-US" sz="2400" dirty="0" smtClean="0">
                  <a:latin typeface="华文楷体" pitchFamily="2" charset="-122"/>
                  <a:ea typeface="华文楷体" pitchFamily="2" charset="-122"/>
                </a:rPr>
                <a:t>页。</a:t>
              </a:r>
              <a:endParaRPr lang="zh-CN" altLang="en-US" sz="2400" dirty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770939" y="1838123"/>
              <a:ext cx="704526" cy="5048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chemeClr val="bg1">
                      <a:alpha val="99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斯诺</a:t>
              </a:r>
              <a:endParaRPr lang="zh-CN" altLang="en-US" sz="3600" b="1" dirty="0">
                <a:solidFill>
                  <a:schemeClr val="bg1">
                    <a:alpha val="99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071538" y="285728"/>
            <a:ext cx="6643734" cy="6429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723872" y="356719"/>
            <a:ext cx="0" cy="50323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 bwMode="auto">
          <a:xfrm>
            <a:off x="571472" y="357166"/>
            <a:ext cx="0" cy="358775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>
            <a:off x="427456" y="357166"/>
            <a:ext cx="0" cy="17938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71538" y="1214422"/>
            <a:ext cx="7000924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ts val="37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“在风雨如磐的长征路上，崇高的理想，坚定的信念，激励和指引着红军一路向前。”</a:t>
            </a:r>
            <a:endParaRPr lang="en-US" altLang="zh-CN" sz="2400" dirty="0" smtClean="0">
              <a:solidFill>
                <a:prstClr val="black"/>
              </a:solidFill>
              <a:latin typeface="华文中宋" pitchFamily="2" charset="-122"/>
              <a:ea typeface="华文中宋" pitchFamily="2" charset="-122"/>
            </a:endParaRPr>
          </a:p>
          <a:p>
            <a:pPr marL="342900" lvl="0" indent="-342900">
              <a:lnSpc>
                <a:spcPts val="3700"/>
              </a:lnSpc>
              <a:spcBef>
                <a:spcPct val="20000"/>
              </a:spcBef>
            </a:pPr>
            <a:r>
              <a:rPr lang="en-US" altLang="zh-CN" sz="24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                  ——</a:t>
            </a:r>
            <a:r>
              <a:rPr lang="zh-CN" altLang="en-US" sz="2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习近平：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在纪念红军长征胜利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80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周年大会上的讲话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，（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2016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21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日）</a:t>
            </a:r>
            <a:endParaRPr lang="en-US" altLang="zh-CN" sz="2400" dirty="0" smtClean="0">
              <a:solidFill>
                <a:prstClr val="black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1"/>
          <p:cNvGrpSpPr/>
          <p:nvPr/>
        </p:nvGrpSpPr>
        <p:grpSpPr>
          <a:xfrm>
            <a:off x="357158" y="357166"/>
            <a:ext cx="8501122" cy="2347313"/>
            <a:chOff x="770939" y="1803921"/>
            <a:chExt cx="6830821" cy="604837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1542777" y="1803921"/>
              <a:ext cx="6058983" cy="60483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>
                <a:lnSpc>
                  <a:spcPts val="3500"/>
                </a:lnSpc>
              </a:pP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  新长征路上，还有许多雪山草地要过，还有许多雄关</a:t>
              </a:r>
              <a:endParaRPr lang="en-US" altLang="zh-CN" sz="24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3500"/>
                </a:lnSpc>
              </a:pP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天险要闯。只有在坚定的理想信念下，牢牢坚持党的领</a:t>
              </a:r>
              <a:endParaRPr lang="en-US" altLang="zh-CN" sz="24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3500"/>
                </a:lnSpc>
              </a:pP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导， 才能克服一道道关隘！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770939" y="1838123"/>
              <a:ext cx="704526" cy="5048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chemeClr val="bg1">
                      <a:alpha val="99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新长征</a:t>
              </a:r>
              <a:endParaRPr lang="zh-CN" altLang="en-US" sz="3600" b="1" dirty="0">
                <a:solidFill>
                  <a:schemeClr val="bg1">
                    <a:alpha val="99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286248" y="3143248"/>
            <a:ext cx="4143404" cy="3071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“共产主义远大理想和中国特色社会主义共同理想，是中国共产党人的精神支柱和政治灵魂，也是保持党的团结统一的思想基础。”</a:t>
            </a:r>
            <a:endParaRPr lang="en-US" altLang="zh-CN" sz="20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lnSpc>
                <a:spcPts val="26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prstClr val="black"/>
                </a:solidFill>
              </a:rPr>
              <a:t>                    </a:t>
            </a:r>
            <a:r>
              <a:rPr lang="en-US" altLang="zh-CN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——2016</a:t>
            </a:r>
            <a:r>
              <a:rPr lang="zh-CN" altLang="en-US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27</a:t>
            </a:r>
            <a:r>
              <a:rPr lang="zh-CN" altLang="en-US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日习近</a:t>
            </a:r>
            <a:endParaRPr lang="en-US" altLang="zh-CN" sz="2000" dirty="0" smtClean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lvl="0" indent="-342900">
              <a:lnSpc>
                <a:spcPts val="26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平总书记在中国共产党第十八届中</a:t>
            </a:r>
            <a:endParaRPr lang="en-US" altLang="zh-CN" sz="2000" dirty="0" smtClean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lvl="0" indent="-342900">
              <a:lnSpc>
                <a:spcPts val="26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央委员会第六次全体会议上的讲话</a:t>
            </a:r>
            <a:endParaRPr lang="zh-CN" altLang="en-US" sz="20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1866324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143248"/>
            <a:ext cx="3810000" cy="304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2428860" y="428604"/>
            <a:ext cx="6417148" cy="940170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敢于探索的“创新精神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 descr="http://image86.360doc.com/DownloadImg/2015/06/2623/5540885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3000396" cy="2214578"/>
          </a:xfrm>
          <a:prstGeom prst="rect">
            <a:avLst/>
          </a:prstGeom>
          <a:noFill/>
        </p:spPr>
      </p:pic>
      <p:pic>
        <p:nvPicPr>
          <p:cNvPr id="6148" name="Picture 4" descr="http://shopimg.kongfz.com/20130610/3094305/3094305mmLXN0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85926"/>
            <a:ext cx="3071834" cy="2214578"/>
          </a:xfrm>
          <a:prstGeom prst="rect">
            <a:avLst/>
          </a:prstGeom>
          <a:noFill/>
        </p:spPr>
      </p:pic>
      <p:pic>
        <p:nvPicPr>
          <p:cNvPr id="10" name="内容占位符 3" descr="20160113034625161.pn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1214414" y="4071942"/>
            <a:ext cx="3000396" cy="2000240"/>
          </a:xfrm>
        </p:spPr>
      </p:pic>
      <p:pic>
        <p:nvPicPr>
          <p:cNvPr id="11" name="图片 10" descr="u=2242716932,2763915084&amp;fm=21&amp;gp=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071942"/>
            <a:ext cx="3071834" cy="200026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1285860"/>
            <a:ext cx="1928826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 rot="10800000">
            <a:off x="2071670" y="785794"/>
            <a:ext cx="296416" cy="503238"/>
            <a:chOff x="395536" y="267047"/>
            <a:chExt cx="296416" cy="503238"/>
          </a:xfrm>
        </p:grpSpPr>
        <p:cxnSp>
          <p:nvCxnSpPr>
            <p:cNvPr id="13" name="直接连接符 12"/>
            <p:cNvCxnSpPr/>
            <p:nvPr/>
          </p:nvCxnSpPr>
          <p:spPr bwMode="auto">
            <a:xfrm>
              <a:off x="691952" y="267047"/>
              <a:ext cx="0" cy="503238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 bwMode="auto">
            <a:xfrm>
              <a:off x="539552" y="267494"/>
              <a:ext cx="0" cy="358775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 bwMode="auto">
            <a:xfrm>
              <a:off x="395536" y="267494"/>
              <a:ext cx="0" cy="179388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285720" y="0"/>
            <a:ext cx="1259389" cy="1446550"/>
            <a:chOff x="1619673" y="1008000"/>
            <a:chExt cx="1259389" cy="1446550"/>
          </a:xfrm>
        </p:grpSpPr>
        <p:sp>
          <p:nvSpPr>
            <p:cNvPr id="17" name="矩形 16"/>
            <p:cNvSpPr/>
            <p:nvPr/>
          </p:nvSpPr>
          <p:spPr bwMode="auto">
            <a:xfrm>
              <a:off x="1619673" y="1008000"/>
              <a:ext cx="784189" cy="1446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800" b="1" dirty="0" smtClean="0">
                  <a:ln w="3175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latin typeface="Impact" pitchFamily="34" charset="0"/>
                  <a:ea typeface="+mn-ea"/>
                </a:rPr>
                <a:t>3</a:t>
              </a:r>
              <a:endParaRPr lang="zh-CN" altLang="en-US" sz="8800" b="1" dirty="0">
                <a:ln w="31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Impact" pitchFamily="34" charset="0"/>
                <a:ea typeface="+mn-ea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2199069" y="1563638"/>
              <a:ext cx="679993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 smtClean="0">
                  <a:ln w="3175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lumMod val="40000"/>
                          <a:lumOff val="60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latin typeface="Impact" pitchFamily="34" charset="0"/>
                  <a:ea typeface="+mn-ea"/>
                </a:rPr>
                <a:t>rd</a:t>
              </a:r>
              <a:endParaRPr lang="zh-CN" altLang="en-US" sz="4400" b="1" dirty="0">
                <a:ln w="31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Impact" pitchFamily="34" charset="0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6597352"/>
            <a:ext cx="824440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99592" y="240000"/>
            <a:ext cx="824440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zh-CN" altLang="en-US" sz="4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弘扬伟大长征精神，走好新的长征路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157dfd8035a475001120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857364"/>
            <a:ext cx="3500430" cy="4143380"/>
          </a:xfrm>
          <a:prstGeom prst="rect">
            <a:avLst/>
          </a:prstGeom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4786314" y="2928934"/>
            <a:ext cx="3215850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ts val="45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MingLiU" pitchFamily="18" charset="-120"/>
                <a:ea typeface="PMingLiU" pitchFamily="18" charset="-120"/>
                <a:cs typeface="+mj-cs"/>
              </a:rPr>
              <a:t>北京科技大学</a:t>
            </a:r>
            <a:endParaRPr lang="en-US" altLang="zh-CN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PMingLiU" pitchFamily="18" charset="-120"/>
              <a:ea typeface="PMingLiU" pitchFamily="18" charset="-120"/>
              <a:cs typeface="+mj-cs"/>
            </a:endParaRPr>
          </a:p>
          <a:p>
            <a:pPr lvl="0" algn="ctr">
              <a:lnSpc>
                <a:spcPts val="45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MingLiU" pitchFamily="18" charset="-120"/>
                <a:ea typeface="PMingLiU" pitchFamily="18" charset="-120"/>
                <a:cs typeface="+mj-cs"/>
              </a:rPr>
              <a:t>马克思主义学院</a:t>
            </a:r>
          </a:p>
          <a:p>
            <a:pPr lvl="0" algn="ctr">
              <a:lnSpc>
                <a:spcPts val="4500"/>
              </a:lnSpc>
              <a:spcBef>
                <a:spcPct val="0"/>
              </a:spcBef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MingLiU" pitchFamily="18" charset="-120"/>
                <a:ea typeface="PMingLiU" pitchFamily="18" charset="-120"/>
                <a:cs typeface="+mj-cs"/>
              </a:rPr>
              <a:t>穆阿妮</a:t>
            </a:r>
          </a:p>
        </p:txBody>
      </p:sp>
    </p:spTree>
  </p:cSld>
  <p:clrMapOvr>
    <a:masterClrMapping/>
  </p:clrMapOvr>
  <p:transition advTm="1223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e61190ef76c6a7eff6f7d073fffaaf51f2deb48f8d5446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500174"/>
            <a:ext cx="2571800" cy="371477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43372" y="1643050"/>
            <a:ext cx="4500594" cy="3214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37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长征开辟的以延安为中心的新的根据地，最终成为全民族抗日救亡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策源地</a:t>
            </a:r>
            <a:r>
              <a:rPr lang="zh-CN" altLang="en-US" sz="24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和领导中国革命的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大本营</a:t>
            </a:r>
            <a:r>
              <a:rPr lang="zh-CN" altLang="en-US" sz="24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！  </a:t>
            </a:r>
          </a:p>
        </p:txBody>
      </p:sp>
      <p:sp>
        <p:nvSpPr>
          <p:cNvPr id="11" name="五角星 10"/>
          <p:cNvSpPr/>
          <p:nvPr/>
        </p:nvSpPr>
        <p:spPr>
          <a:xfrm>
            <a:off x="214282" y="857232"/>
            <a:ext cx="1142976" cy="4643470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285752" y="428604"/>
            <a:ext cx="8858248" cy="214314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14876" y="1928802"/>
            <a:ext cx="4000528" cy="357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“长征的过程，不仅是战胜敌人、赢得胜利、实现战略目标的过程，而且是联系实际、创新理论、探索革命道路的过程。”</a:t>
            </a:r>
            <a:endParaRPr lang="en-US" altLang="zh-CN" sz="20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 algn="just">
              <a:lnSpc>
                <a:spcPts val="26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prstClr val="black"/>
                </a:solidFill>
              </a:rPr>
              <a:t>                 </a:t>
            </a:r>
            <a:r>
              <a:rPr lang="en-US" altLang="zh-CN" sz="20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0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习近平：</a:t>
            </a:r>
            <a:r>
              <a:rPr lang="en-US" altLang="zh-CN" sz="20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在纪念红</a:t>
            </a:r>
            <a:endParaRPr lang="en-US" altLang="zh-CN" sz="2000" b="1" dirty="0" smtClean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marL="342900" lvl="0" indent="-342900" algn="just">
              <a:lnSpc>
                <a:spcPts val="2600"/>
              </a:lnSpc>
              <a:spcBef>
                <a:spcPct val="20000"/>
              </a:spcBef>
            </a:pPr>
            <a:r>
              <a:rPr lang="zh-CN" altLang="en-US" sz="20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军长征胜利</a:t>
            </a:r>
            <a:r>
              <a:rPr lang="en-US" altLang="zh-CN" sz="20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80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周年大会上的讲</a:t>
            </a:r>
            <a:endParaRPr lang="en-US" altLang="zh-CN" sz="2000" b="1" dirty="0" smtClean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marL="342900" lvl="0" indent="-342900" algn="just">
              <a:lnSpc>
                <a:spcPts val="2600"/>
              </a:lnSpc>
              <a:spcBef>
                <a:spcPct val="20000"/>
              </a:spcBef>
            </a:pPr>
            <a:r>
              <a:rPr lang="zh-CN" altLang="en-US" sz="20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话</a:t>
            </a:r>
            <a:r>
              <a:rPr lang="en-US" altLang="zh-CN" sz="20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，（</a:t>
            </a:r>
            <a:r>
              <a:rPr lang="en-US" altLang="zh-CN" sz="20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2016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0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0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21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日）</a:t>
            </a:r>
            <a:endParaRPr lang="zh-CN" altLang="en-US" sz="20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QQ图片201611160854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4167186" cy="36147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85852" y="285728"/>
            <a:ext cx="6643734" cy="6429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938186" y="356719"/>
            <a:ext cx="0" cy="50323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>
            <a:off x="785786" y="357166"/>
            <a:ext cx="0" cy="358775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 bwMode="auto">
          <a:xfrm>
            <a:off x="641770" y="357166"/>
            <a:ext cx="0" cy="17938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1"/>
          <p:cNvGrpSpPr/>
          <p:nvPr/>
        </p:nvGrpSpPr>
        <p:grpSpPr>
          <a:xfrm>
            <a:off x="428596" y="1643050"/>
            <a:ext cx="7929618" cy="2347313"/>
            <a:chOff x="770939" y="1803921"/>
            <a:chExt cx="6536390" cy="604837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1542777" y="1803921"/>
              <a:ext cx="5764552" cy="60483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>
                <a:lnSpc>
                  <a:spcPts val="3500"/>
                </a:lnSpc>
              </a:pP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    新的长征是一项有艰巨性、复杂性和开创性的事</a:t>
              </a:r>
              <a:endParaRPr lang="en-US" altLang="zh-CN" sz="24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3500"/>
                </a:lnSpc>
              </a:pP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业！需要我们借鉴与发挥长征中的创新精神，解放</a:t>
              </a:r>
              <a:endParaRPr lang="en-US" altLang="zh-CN" sz="24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3500"/>
                </a:lnSpc>
              </a:pP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思想，实事求是，不断夺取新长征的新胜利！</a:t>
              </a: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770939" y="1838123"/>
              <a:ext cx="704526" cy="5048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chemeClr val="bg1">
                      <a:alpha val="99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新长征</a:t>
              </a:r>
              <a:endParaRPr lang="zh-CN" altLang="en-US" sz="3600" b="1" dirty="0">
                <a:solidFill>
                  <a:schemeClr val="bg1">
                    <a:alpha val="99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285852" y="285728"/>
            <a:ext cx="6643734" cy="6429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938186" y="356719"/>
            <a:ext cx="0" cy="50323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>
            <a:off x="785786" y="357166"/>
            <a:ext cx="0" cy="358775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 bwMode="auto">
          <a:xfrm>
            <a:off x="641770" y="357166"/>
            <a:ext cx="0" cy="17938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五角星 10"/>
          <p:cNvSpPr/>
          <p:nvPr/>
        </p:nvSpPr>
        <p:spPr>
          <a:xfrm>
            <a:off x="7286644" y="4214818"/>
            <a:ext cx="1142976" cy="2214578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14678" y="285728"/>
            <a:ext cx="2357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小结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1571612"/>
            <a:ext cx="8286808" cy="200465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342900" lvl="0" indent="-342900">
              <a:lnSpc>
                <a:spcPts val="4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“每一代人有每一代人的长征路，每一代人都要走好自己的长征路。”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习近平</a:t>
            </a:r>
          </a:p>
          <a:p>
            <a:endParaRPr lang="zh-CN" altLang="en-US" sz="2800" b="1" dirty="0" smtClean="0">
              <a:solidFill>
                <a:schemeClr val="tx1"/>
              </a:solidFill>
              <a:latin typeface="华文行楷" pitchFamily="2" charset="-122"/>
              <a:ea typeface="华文行楷" pitchFamily="2" charset="-122"/>
              <a:cs typeface="+mj-cs"/>
            </a:endParaRPr>
          </a:p>
        </p:txBody>
      </p:sp>
      <p:pic>
        <p:nvPicPr>
          <p:cNvPr id="7" name="图片 6" descr="1806078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929066"/>
            <a:ext cx="4357718" cy="2520952"/>
          </a:xfrm>
          <a:prstGeom prst="rect">
            <a:avLst/>
          </a:prstGeom>
        </p:spPr>
      </p:pic>
      <p:pic>
        <p:nvPicPr>
          <p:cNvPr id="8" name="图片 7" descr="d4bed9e6040b176e142e0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929066"/>
            <a:ext cx="3929090" cy="257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8"/>
          <p:cNvSpPr>
            <a:spLocks noChangeArrowheads="1"/>
          </p:cNvSpPr>
          <p:nvPr/>
        </p:nvSpPr>
        <p:spPr bwMode="auto">
          <a:xfrm>
            <a:off x="5055866" y="2631545"/>
            <a:ext cx="360362" cy="414867"/>
          </a:xfrm>
          <a:prstGeom prst="hexagon">
            <a:avLst>
              <a:gd name="adj" fmla="val 28954"/>
              <a:gd name="vf" fmla="val 115470"/>
            </a:avLst>
          </a:prstGeom>
          <a:solidFill>
            <a:srgbClr val="AAE600">
              <a:alpha val="1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5038403" y="950913"/>
            <a:ext cx="647700" cy="605367"/>
            <a:chOff x="4604" y="757"/>
            <a:chExt cx="408" cy="286"/>
          </a:xfrm>
        </p:grpSpPr>
        <p:sp>
          <p:nvSpPr>
            <p:cNvPr id="11" name="AutoShape 129"/>
            <p:cNvSpPr>
              <a:spLocks noChangeArrowheads="1"/>
            </p:cNvSpPr>
            <p:nvPr/>
          </p:nvSpPr>
          <p:spPr bwMode="auto">
            <a:xfrm>
              <a:off x="4785" y="847"/>
              <a:ext cx="227" cy="196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0066FF">
                <a:alpha val="1215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2" name="AutoShape 130"/>
            <p:cNvSpPr>
              <a:spLocks noChangeArrowheads="1"/>
            </p:cNvSpPr>
            <p:nvPr/>
          </p:nvSpPr>
          <p:spPr bwMode="auto">
            <a:xfrm>
              <a:off x="4604" y="757"/>
              <a:ext cx="227" cy="196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0066FF">
                <a:alpha val="5294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323529" y="1892830"/>
            <a:ext cx="4157663" cy="4349749"/>
            <a:chOff x="-27211" y="2542952"/>
            <a:chExt cx="4157663" cy="3262312"/>
          </a:xfrm>
        </p:grpSpPr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-27211" y="4343177"/>
              <a:ext cx="636588" cy="454025"/>
              <a:chOff x="930" y="2254"/>
              <a:chExt cx="401" cy="286"/>
            </a:xfrm>
          </p:grpSpPr>
          <p:sp>
            <p:nvSpPr>
              <p:cNvPr id="104" name="AutoShape 24"/>
              <p:cNvSpPr>
                <a:spLocks noChangeArrowheads="1"/>
              </p:cNvSpPr>
              <p:nvPr/>
            </p:nvSpPr>
            <p:spPr bwMode="auto">
              <a:xfrm>
                <a:off x="1104" y="2344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38823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05" name="AutoShape 25"/>
              <p:cNvSpPr>
                <a:spLocks noChangeArrowheads="1"/>
              </p:cNvSpPr>
              <p:nvPr/>
            </p:nvSpPr>
            <p:spPr bwMode="auto">
              <a:xfrm>
                <a:off x="930" y="2254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00CC">
                  <a:alpha val="1686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15" name="AutoShape 26"/>
            <p:cNvSpPr>
              <a:spLocks noChangeArrowheads="1"/>
            </p:cNvSpPr>
            <p:nvPr/>
          </p:nvSpPr>
          <p:spPr bwMode="auto">
            <a:xfrm>
              <a:off x="2492152" y="5494114"/>
              <a:ext cx="360362" cy="311150"/>
            </a:xfrm>
            <a:prstGeom prst="hexagon">
              <a:avLst>
                <a:gd name="adj" fmla="val 28954"/>
                <a:gd name="vf" fmla="val 115470"/>
              </a:avLst>
            </a:prstGeom>
            <a:solidFill>
              <a:srgbClr val="FF9900">
                <a:alpha val="14117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76027" y="2542952"/>
              <a:ext cx="3654425" cy="2887662"/>
              <a:chOff x="1701" y="938"/>
              <a:chExt cx="2302" cy="1819"/>
            </a:xfrm>
          </p:grpSpPr>
          <p:sp>
            <p:nvSpPr>
              <p:cNvPr id="37" name="AutoShape 28"/>
              <p:cNvSpPr>
                <a:spLocks noChangeArrowheads="1"/>
              </p:cNvSpPr>
              <p:nvPr/>
            </p:nvSpPr>
            <p:spPr bwMode="auto">
              <a:xfrm>
                <a:off x="2904" y="11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607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1701" y="938"/>
                <a:ext cx="2302" cy="1819"/>
                <a:chOff x="1701" y="938"/>
                <a:chExt cx="2302" cy="1819"/>
              </a:xfrm>
            </p:grpSpPr>
            <p:grpSp>
              <p:nvGrpSpPr>
                <p:cNvPr id="8" name="Group 30"/>
                <p:cNvGrpSpPr>
                  <a:grpSpLocks/>
                </p:cNvGrpSpPr>
                <p:nvPr/>
              </p:nvGrpSpPr>
              <p:grpSpPr bwMode="auto">
                <a:xfrm>
                  <a:off x="1701" y="938"/>
                  <a:ext cx="2302" cy="1819"/>
                  <a:chOff x="1701" y="938"/>
                  <a:chExt cx="2302" cy="1819"/>
                </a:xfrm>
              </p:grpSpPr>
              <p:grpSp>
                <p:nvGrpSpPr>
                  <p:cNvPr id="9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701" y="938"/>
                    <a:ext cx="2302" cy="1819"/>
                    <a:chOff x="1701" y="938"/>
                    <a:chExt cx="2302" cy="1819"/>
                  </a:xfrm>
                </p:grpSpPr>
                <p:sp>
                  <p:nvSpPr>
                    <p:cNvPr id="43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6" y="1478"/>
                      <a:ext cx="227" cy="196"/>
                    </a:xfrm>
                    <a:prstGeom prst="hexagon">
                      <a:avLst>
                        <a:gd name="adj" fmla="val 28954"/>
                        <a:gd name="vf" fmla="val 115470"/>
                      </a:avLst>
                    </a:prstGeom>
                    <a:solidFill>
                      <a:srgbClr val="00CC66">
                        <a:alpha val="32156"/>
                      </a:srgbClr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10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938"/>
                      <a:ext cx="2302" cy="1819"/>
                      <a:chOff x="1704" y="931"/>
                      <a:chExt cx="2302" cy="1819"/>
                    </a:xfrm>
                  </p:grpSpPr>
                  <p:grpSp>
                    <p:nvGrpSpPr>
                      <p:cNvPr id="13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4" y="931"/>
                        <a:ext cx="2302" cy="1819"/>
                        <a:chOff x="1704" y="931"/>
                        <a:chExt cx="2302" cy="1819"/>
                      </a:xfrm>
                    </p:grpSpPr>
                    <p:sp>
                      <p:nvSpPr>
                        <p:cNvPr id="49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44" y="1664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0066FF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50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59" y="2056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FF9900">
                            <a:alpha val="76862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51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11" y="2074"/>
                          <a:ext cx="227" cy="196"/>
                        </a:xfrm>
                        <a:prstGeom prst="hexagon">
                          <a:avLst>
                            <a:gd name="adj" fmla="val 28954"/>
                            <a:gd name="vf" fmla="val 115470"/>
                          </a:avLst>
                        </a:prstGeom>
                        <a:solidFill>
                          <a:srgbClr val="9900CC">
                            <a:alpha val="70195"/>
                          </a:srgbClr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en-US">
                            <a:latin typeface="Calibri" pitchFamily="34" charset="0"/>
                          </a:endParaRPr>
                        </a:p>
                      </p:txBody>
                    </p:sp>
                    <p:grpSp>
                      <p:nvGrpSpPr>
                        <p:cNvPr id="14" name="Group 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04" y="931"/>
                          <a:ext cx="2302" cy="1819"/>
                          <a:chOff x="1704" y="931"/>
                          <a:chExt cx="2302" cy="1819"/>
                        </a:xfrm>
                      </p:grpSpPr>
                      <p:sp>
                        <p:nvSpPr>
                          <p:cNvPr id="53" name="AutoShap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7" y="157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0" y="137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" name="AutoShap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6" y="126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4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" name="AutoShap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7" y="216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" name="AutoShap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1" y="147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8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5" y="17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9" name="AutoShap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10" y="225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4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0" name="AutoShap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03" y="13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1" name="AutoShap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7" y="125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2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177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3" name="AutoShap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06" y="187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4" name="AutoShap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7" y="187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4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" name="AutoShap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28" y="195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70" y="17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607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53" y="115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3" y="19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9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4" y="17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" name="AutoShap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52" y="186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1" name="AutoShap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2" y="18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4" y="15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" name="AutoShap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9" y="146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8509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4" name="AutoShap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34" y="21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5" name="AutoShap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99" y="1673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7803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6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5" y="1679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5686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7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83" y="178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8" name="AutoShap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5" y="183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2" y="172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2000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0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1" y="165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7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1" name="AutoShap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5" y="116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1215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" name="AutoShap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74" y="145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6784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33" y="234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2" y="235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41" y="1265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5999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6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4" y="134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4392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7" name="AutoShap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0" y="19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5294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8" name="AutoShap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3" y="106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5098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9" name="AutoShap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89" y="25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588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" name="AutoShap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64" y="117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3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1" name="AutoShap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53" y="931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66FF">
                              <a:alpha val="3922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2" name="AutoShap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79" y="162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3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3" y="204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70195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4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43" y="2368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3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5" name="AutoShap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197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6" name="AutoShape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59" y="203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14117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7" name="AutoShap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04" y="168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0066">
                              <a:alpha val="12941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8" name="AutoShap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30" y="1642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AAE600">
                              <a:alpha val="30980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9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62" y="225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FF9900">
                              <a:alpha val="27843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0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2176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1" name="AutoShape 8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65" y="2467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2" name="AutoShape 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2360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9900CC">
                              <a:alpha val="49019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3" name="AutoShape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1364"/>
                            <a:ext cx="227" cy="196"/>
                          </a:xfrm>
                          <a:prstGeom prst="hexagon">
                            <a:avLst>
                              <a:gd name="adj" fmla="val 28954"/>
                              <a:gd name="vf" fmla="val 115470"/>
                            </a:avLst>
                          </a:prstGeom>
                          <a:solidFill>
                            <a:srgbClr val="00CC66">
                              <a:alpha val="61176"/>
                            </a:srgbClr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zh-CN" altLang="en-US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46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21" y="1569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FF0066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47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0" y="1541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0066FF">
                          <a:alpha val="61960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48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14" y="2275"/>
                        <a:ext cx="227" cy="196"/>
                      </a:xfrm>
                      <a:prstGeom prst="hexagon">
                        <a:avLst>
                          <a:gd name="adj" fmla="val 28954"/>
                          <a:gd name="vf" fmla="val 115470"/>
                        </a:avLst>
                      </a:prstGeom>
                      <a:solidFill>
                        <a:srgbClr val="9900CC">
                          <a:alpha val="56862"/>
                        </a:srgbClr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42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3283" y="2147"/>
                    <a:ext cx="227" cy="196"/>
                  </a:xfrm>
                  <a:prstGeom prst="hexagon">
                    <a:avLst>
                      <a:gd name="adj" fmla="val 28954"/>
                      <a:gd name="vf" fmla="val 115470"/>
                    </a:avLst>
                  </a:prstGeom>
                  <a:solidFill>
                    <a:srgbClr val="AAE600">
                      <a:alpha val="21960"/>
                    </a:srgbClr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40" name="AutoShape 94"/>
                <p:cNvSpPr>
                  <a:spLocks noChangeArrowheads="1"/>
                </p:cNvSpPr>
                <p:nvPr/>
              </p:nvSpPr>
              <p:spPr bwMode="auto">
                <a:xfrm>
                  <a:off x="2766" y="2464"/>
                  <a:ext cx="227" cy="196"/>
                </a:xfrm>
                <a:prstGeom prst="hexagon">
                  <a:avLst>
                    <a:gd name="adj" fmla="val 28954"/>
                    <a:gd name="vf" fmla="val 115470"/>
                  </a:avLst>
                </a:prstGeom>
                <a:solidFill>
                  <a:srgbClr val="9900CC">
                    <a:alpha val="12157"/>
                  </a:srgb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6" name="Group 110"/>
            <p:cNvGrpSpPr>
              <a:grpSpLocks/>
            </p:cNvGrpSpPr>
            <p:nvPr/>
          </p:nvGrpSpPr>
          <p:grpSpPr bwMode="auto">
            <a:xfrm>
              <a:off x="836389" y="2974752"/>
              <a:ext cx="638175" cy="636587"/>
              <a:chOff x="1519" y="1096"/>
              <a:chExt cx="402" cy="401"/>
            </a:xfrm>
          </p:grpSpPr>
          <p:sp>
            <p:nvSpPr>
              <p:cNvPr id="34" name="AutoShape 111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5" name="AutoShape 112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2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" name="AutoShape 113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CC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7" name="Group 114"/>
            <p:cNvGrpSpPr>
              <a:grpSpLocks/>
            </p:cNvGrpSpPr>
            <p:nvPr/>
          </p:nvGrpSpPr>
          <p:grpSpPr bwMode="auto">
            <a:xfrm>
              <a:off x="2204814" y="2542952"/>
              <a:ext cx="647700" cy="454025"/>
              <a:chOff x="4604" y="757"/>
              <a:chExt cx="408" cy="286"/>
            </a:xfrm>
          </p:grpSpPr>
          <p:sp>
            <p:nvSpPr>
              <p:cNvPr id="32" name="AutoShape 115"/>
              <p:cNvSpPr>
                <a:spLocks noChangeArrowheads="1"/>
              </p:cNvSpPr>
              <p:nvPr/>
            </p:nvSpPr>
            <p:spPr bwMode="auto">
              <a:xfrm>
                <a:off x="4785" y="84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3" name="AutoShape 116"/>
              <p:cNvSpPr>
                <a:spLocks noChangeArrowheads="1"/>
              </p:cNvSpPr>
              <p:nvPr/>
            </p:nvSpPr>
            <p:spPr bwMode="auto">
              <a:xfrm>
                <a:off x="4604" y="7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8" name="Group 117"/>
            <p:cNvGrpSpPr>
              <a:grpSpLocks/>
            </p:cNvGrpSpPr>
            <p:nvPr/>
          </p:nvGrpSpPr>
          <p:grpSpPr bwMode="auto">
            <a:xfrm>
              <a:off x="2781077" y="2974752"/>
              <a:ext cx="647700" cy="454025"/>
              <a:chOff x="4604" y="757"/>
              <a:chExt cx="408" cy="286"/>
            </a:xfrm>
          </p:grpSpPr>
          <p:sp>
            <p:nvSpPr>
              <p:cNvPr id="30" name="AutoShape 118"/>
              <p:cNvSpPr>
                <a:spLocks noChangeArrowheads="1"/>
              </p:cNvSpPr>
              <p:nvPr/>
            </p:nvSpPr>
            <p:spPr bwMode="auto">
              <a:xfrm>
                <a:off x="4785" y="84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1" name="AutoShape 119"/>
              <p:cNvSpPr>
                <a:spLocks noChangeArrowheads="1"/>
              </p:cNvSpPr>
              <p:nvPr/>
            </p:nvSpPr>
            <p:spPr bwMode="auto">
              <a:xfrm>
                <a:off x="4604" y="757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0066FF">
                  <a:alpha val="5882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19" name="Group 120"/>
            <p:cNvGrpSpPr>
              <a:grpSpLocks/>
            </p:cNvGrpSpPr>
            <p:nvPr/>
          </p:nvGrpSpPr>
          <p:grpSpPr bwMode="auto">
            <a:xfrm>
              <a:off x="2565177" y="4414614"/>
              <a:ext cx="638175" cy="636588"/>
              <a:chOff x="1519" y="1096"/>
              <a:chExt cx="402" cy="401"/>
            </a:xfrm>
          </p:grpSpPr>
          <p:sp>
            <p:nvSpPr>
              <p:cNvPr id="27" name="AutoShape 121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8" name="AutoShape 122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9900">
                  <a:alpha val="1019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9" name="AutoShape 123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99CC00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20" name="Group 124"/>
            <p:cNvGrpSpPr>
              <a:grpSpLocks/>
            </p:cNvGrpSpPr>
            <p:nvPr/>
          </p:nvGrpSpPr>
          <p:grpSpPr bwMode="auto">
            <a:xfrm>
              <a:off x="907827" y="3982814"/>
              <a:ext cx="638175" cy="636588"/>
              <a:chOff x="1519" y="1096"/>
              <a:chExt cx="402" cy="401"/>
            </a:xfrm>
          </p:grpSpPr>
          <p:sp>
            <p:nvSpPr>
              <p:cNvPr id="24" name="AutoShape 125"/>
              <p:cNvSpPr>
                <a:spLocks noChangeArrowheads="1"/>
              </p:cNvSpPr>
              <p:nvPr/>
            </p:nvSpPr>
            <p:spPr bwMode="auto">
              <a:xfrm>
                <a:off x="1694" y="1202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2157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5" name="AutoShape 126"/>
              <p:cNvSpPr>
                <a:spLocks noChangeArrowheads="1"/>
              </p:cNvSpPr>
              <p:nvPr/>
            </p:nvSpPr>
            <p:spPr bwMode="auto">
              <a:xfrm>
                <a:off x="1519" y="1301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10196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6" name="AutoShape 127"/>
              <p:cNvSpPr>
                <a:spLocks noChangeArrowheads="1"/>
              </p:cNvSpPr>
              <p:nvPr/>
            </p:nvSpPr>
            <p:spPr bwMode="auto">
              <a:xfrm>
                <a:off x="1524" y="1096"/>
                <a:ext cx="227" cy="196"/>
              </a:xfrm>
              <a:prstGeom prst="hexagon">
                <a:avLst>
                  <a:gd name="adj" fmla="val 28954"/>
                  <a:gd name="vf" fmla="val 115470"/>
                </a:avLst>
              </a:prstGeom>
              <a:solidFill>
                <a:srgbClr val="FF0066">
                  <a:alpha val="5098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22" name="Oval 133"/>
            <p:cNvSpPr>
              <a:spLocks noChangeArrowheads="1"/>
            </p:cNvSpPr>
            <p:nvPr/>
          </p:nvSpPr>
          <p:spPr bwMode="auto">
            <a:xfrm rot="-8054464">
              <a:off x="2708090" y="2971564"/>
              <a:ext cx="71437" cy="71438"/>
            </a:xfrm>
            <a:prstGeom prst="ellipse">
              <a:avLst/>
            </a:prstGeom>
            <a:noFill/>
            <a:ln w="12700">
              <a:solidFill>
                <a:srgbClr val="0066FF">
                  <a:alpha val="12157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3" name="Oval 169"/>
            <p:cNvSpPr>
              <a:spLocks noChangeArrowheads="1"/>
            </p:cNvSpPr>
            <p:nvPr/>
          </p:nvSpPr>
          <p:spPr bwMode="auto">
            <a:xfrm rot="18854464" flipH="1">
              <a:off x="1371390" y="3289558"/>
              <a:ext cx="71438" cy="63404"/>
            </a:xfrm>
            <a:prstGeom prst="ellipse">
              <a:avLst/>
            </a:prstGeom>
            <a:noFill/>
            <a:ln w="12700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106" name="AutoShape 26"/>
          <p:cNvSpPr>
            <a:spLocks noChangeArrowheads="1"/>
          </p:cNvSpPr>
          <p:nvPr/>
        </p:nvSpPr>
        <p:spPr bwMode="auto">
          <a:xfrm>
            <a:off x="4768529" y="3524779"/>
            <a:ext cx="360363" cy="414867"/>
          </a:xfrm>
          <a:prstGeom prst="hexagon">
            <a:avLst>
              <a:gd name="adj" fmla="val 28954"/>
              <a:gd name="vf" fmla="val 115470"/>
            </a:avLst>
          </a:prstGeom>
          <a:solidFill>
            <a:schemeClr val="bg1">
              <a:lumMod val="75000"/>
              <a:alpha val="14117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07" name="AutoShape 78"/>
          <p:cNvSpPr>
            <a:spLocks noChangeArrowheads="1"/>
          </p:cNvSpPr>
          <p:nvPr/>
        </p:nvSpPr>
        <p:spPr bwMode="auto">
          <a:xfrm>
            <a:off x="4552629" y="4388379"/>
            <a:ext cx="360363" cy="414867"/>
          </a:xfrm>
          <a:prstGeom prst="hexagon">
            <a:avLst>
              <a:gd name="adj" fmla="val 28954"/>
              <a:gd name="vf" fmla="val 115470"/>
            </a:avLst>
          </a:prstGeom>
          <a:solidFill>
            <a:srgbClr val="AAE600">
              <a:alpha val="3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 flipV="1">
            <a:off x="0" y="3332990"/>
            <a:ext cx="4427984" cy="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 bwMode="auto">
          <a:xfrm>
            <a:off x="4716016" y="2660915"/>
            <a:ext cx="0" cy="670984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 bwMode="auto">
          <a:xfrm>
            <a:off x="4563616" y="2853533"/>
            <a:ext cx="0" cy="478367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 bwMode="auto">
          <a:xfrm>
            <a:off x="4423916" y="3092715"/>
            <a:ext cx="0" cy="239184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 112"/>
          <p:cNvSpPr/>
          <p:nvPr/>
        </p:nvSpPr>
        <p:spPr>
          <a:xfrm>
            <a:off x="5076056" y="1796819"/>
            <a:ext cx="1944216" cy="2496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标题 1"/>
          <p:cNvSpPr txBox="1">
            <a:spLocks/>
          </p:cNvSpPr>
          <p:nvPr/>
        </p:nvSpPr>
        <p:spPr>
          <a:xfrm>
            <a:off x="4067945" y="1988841"/>
            <a:ext cx="3883025" cy="1960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谢谢</a:t>
            </a:r>
            <a:endParaRPr kumimoji="0" lang="en-US" altLang="zh-CN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大家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ransition advTm="35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krzzjn.com/uploadfile/2014/1010/20141010104505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928802"/>
            <a:ext cx="2428892" cy="3286124"/>
          </a:xfrm>
          <a:prstGeom prst="rect">
            <a:avLst/>
          </a:prstGeom>
          <a:noFill/>
        </p:spPr>
      </p:pic>
      <p:grpSp>
        <p:nvGrpSpPr>
          <p:cNvPr id="5" name="组合 31"/>
          <p:cNvGrpSpPr/>
          <p:nvPr/>
        </p:nvGrpSpPr>
        <p:grpSpPr>
          <a:xfrm>
            <a:off x="214283" y="1214422"/>
            <a:ext cx="6143666" cy="3929090"/>
            <a:chOff x="1131938" y="1635646"/>
            <a:chExt cx="6854671" cy="773112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1542775" y="1803921"/>
              <a:ext cx="6443834" cy="60483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“总有一天会有人把这一激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动人心的远征史诗全部写下来。”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            ——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埃德加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·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斯诺：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《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西行漫记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》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，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  <a:p>
              <a:pPr fontAlgn="auto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生活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·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读书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·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新知三联书店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1979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年版，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  <a:p>
              <a:pPr fontAlgn="auto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第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181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页。</a:t>
              </a: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131938" y="1635646"/>
              <a:ext cx="704526" cy="5048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dirty="0">
                <a:solidFill>
                  <a:schemeClr val="bg1">
                    <a:alpha val="99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8" name="五角星 7"/>
          <p:cNvSpPr/>
          <p:nvPr/>
        </p:nvSpPr>
        <p:spPr>
          <a:xfrm>
            <a:off x="214282" y="1428736"/>
            <a:ext cx="642942" cy="1857352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28926" y="1785926"/>
            <a:ext cx="5872146" cy="3857652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“在我们这个世纪中还没有什么其他事件能像长征一样让人如此神往，也没有什么事件像它一样如此深远地改变了世界的未来。”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——[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美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]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哈里森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·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索尔兹伯里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长征：前所未闻的故事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，北京联合出版公司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2015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年版，第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1-2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页。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 descr="9458469810666086456_1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2571768" cy="4000528"/>
          </a:xfrm>
          <a:prstGeom prst="rect">
            <a:avLst/>
          </a:prstGeom>
        </p:spPr>
      </p:pic>
      <p:sp>
        <p:nvSpPr>
          <p:cNvPr id="6" name="五边形 5"/>
          <p:cNvSpPr/>
          <p:nvPr/>
        </p:nvSpPr>
        <p:spPr>
          <a:xfrm>
            <a:off x="0" y="285728"/>
            <a:ext cx="9144000" cy="189723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7786710" y="4292391"/>
            <a:ext cx="917201" cy="22798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D9D9D9">
                <a:alpha val="63922"/>
              </a:srgbClr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solidFill>
                <a:schemeClr val="bg1">
                  <a:alpha val="99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7929586" y="4429132"/>
            <a:ext cx="642942" cy="1857352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29333578_1477134687005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3429024" cy="39290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86182" y="1428736"/>
            <a:ext cx="5072098" cy="392876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342900" lvl="0" indent="-342900">
              <a:lnSpc>
                <a:spcPts val="33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prstClr val="black"/>
                </a:solidFill>
                <a:latin typeface="+mn-ea"/>
              </a:rPr>
              <a:t>“这一惊天动地的革命壮举，是中国共产党和红军谱写的壮丽史诗，是中华民族伟大复兴历史进程中的巍峨丰碑。” </a:t>
            </a:r>
            <a:r>
              <a:rPr lang="en-US" altLang="zh-CN" sz="2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习近平：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在纪念红军长征胜利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80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周年大会上的讲话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，（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2016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21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日）</a:t>
            </a:r>
            <a:endParaRPr lang="zh-CN" altLang="en-US" sz="2400" dirty="0" smtClean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sz="2800" b="1" dirty="0" smtClean="0">
              <a:solidFill>
                <a:schemeClr val="tx1"/>
              </a:solidFill>
              <a:latin typeface="华文行楷" pitchFamily="2" charset="-122"/>
              <a:ea typeface="华文行楷" pitchFamily="2" charset="-122"/>
              <a:cs typeface="+mj-cs"/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214282" y="285728"/>
            <a:ext cx="642942" cy="928694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1142976" y="714356"/>
            <a:ext cx="7358082" cy="214314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1"/>
          <p:cNvGrpSpPr/>
          <p:nvPr/>
        </p:nvGrpSpPr>
        <p:grpSpPr>
          <a:xfrm>
            <a:off x="714348" y="1500174"/>
            <a:ext cx="7643866" cy="1201740"/>
            <a:chOff x="1065371" y="1635646"/>
            <a:chExt cx="6124185" cy="773112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1542777" y="1803921"/>
              <a:ext cx="5646779" cy="60483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扎根于群众的“草鞋精神”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1065371" y="1635646"/>
              <a:ext cx="704526" cy="5048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chemeClr val="bg1">
                      <a:alpha val="99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一</a:t>
              </a:r>
              <a:endParaRPr lang="zh-CN" altLang="en-US" sz="3600" b="1" dirty="0">
                <a:solidFill>
                  <a:schemeClr val="bg1">
                    <a:alpha val="99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7" name="组合 31"/>
          <p:cNvGrpSpPr/>
          <p:nvPr/>
        </p:nvGrpSpPr>
        <p:grpSpPr>
          <a:xfrm>
            <a:off x="714348" y="3000372"/>
            <a:ext cx="7715304" cy="1201740"/>
            <a:chOff x="932237" y="1635646"/>
            <a:chExt cx="7588662" cy="773112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1542777" y="1803921"/>
              <a:ext cx="6978122" cy="60483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坚守信仰的“翻雪山、过草地精神”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932237" y="1635646"/>
              <a:ext cx="704526" cy="5048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chemeClr val="bg1">
                      <a:alpha val="99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二</a:t>
              </a:r>
              <a:endParaRPr lang="zh-CN" altLang="en-US" sz="3600" b="1" dirty="0">
                <a:solidFill>
                  <a:schemeClr val="bg1">
                    <a:alpha val="99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0" name="组合 31"/>
          <p:cNvGrpSpPr/>
          <p:nvPr/>
        </p:nvGrpSpPr>
        <p:grpSpPr>
          <a:xfrm>
            <a:off x="714348" y="4429132"/>
            <a:ext cx="7786742" cy="1201740"/>
            <a:chOff x="932237" y="1635646"/>
            <a:chExt cx="7588662" cy="773112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1542777" y="1803921"/>
              <a:ext cx="6978122" cy="60483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敢于探索的“创新精神”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932237" y="1635646"/>
              <a:ext cx="704526" cy="5048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chemeClr val="bg1">
                      <a:alpha val="99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三</a:t>
              </a:r>
              <a:endParaRPr lang="zh-CN" altLang="en-US" sz="3600" b="1" dirty="0">
                <a:solidFill>
                  <a:schemeClr val="bg1">
                    <a:alpha val="99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3500430" y="357166"/>
            <a:ext cx="2500330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  主要内容</a:t>
            </a:r>
            <a:endParaRPr lang="zh-CN" altLang="en-US" sz="3200" dirty="0">
              <a:solidFill>
                <a:prstClr val="blac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928662" y="1071546"/>
            <a:ext cx="7358082" cy="214314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084041" y="428604"/>
            <a:ext cx="5774239" cy="940170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扎根于群众的“草鞋精神”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001Ox3sMgy6ORziTN7udc&amp;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3305176" cy="31432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14744" y="2357430"/>
            <a:ext cx="5072098" cy="315624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altLang="zh-CN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342900" indent="-342900">
              <a:lnSpc>
                <a:spcPts val="33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prstClr val="black"/>
                </a:solidFill>
                <a:latin typeface="+mn-ea"/>
              </a:rPr>
              <a:t>“一部红军长征史，就是一部反映军民鱼水情深的历史。”</a:t>
            </a:r>
            <a:r>
              <a:rPr lang="en-US" altLang="zh-CN" sz="2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习近平：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在纪念红军长征胜利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80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周年大会上的讲话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，（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2016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21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日）</a:t>
            </a:r>
            <a:endParaRPr lang="zh-CN" altLang="en-US" sz="2400" dirty="0" smtClean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sz="2800" b="1" dirty="0" smtClean="0">
              <a:solidFill>
                <a:schemeClr val="tx1"/>
              </a:solidFill>
              <a:latin typeface="华文行楷" pitchFamily="2" charset="-122"/>
              <a:ea typeface="华文行楷" pitchFamily="2" charset="-122"/>
              <a:cs typeface="+mj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8596" y="1357298"/>
            <a:ext cx="1928826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10800000">
            <a:off x="2500298" y="857232"/>
            <a:ext cx="296416" cy="503238"/>
            <a:chOff x="395536" y="267047"/>
            <a:chExt cx="296416" cy="503238"/>
          </a:xfrm>
        </p:grpSpPr>
        <p:cxnSp>
          <p:nvCxnSpPr>
            <p:cNvPr id="11" name="直接连接符 10"/>
            <p:cNvCxnSpPr/>
            <p:nvPr/>
          </p:nvCxnSpPr>
          <p:spPr bwMode="auto">
            <a:xfrm>
              <a:off x="691952" y="267047"/>
              <a:ext cx="0" cy="503238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 bwMode="auto">
            <a:xfrm>
              <a:off x="539552" y="267494"/>
              <a:ext cx="0" cy="358775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 bwMode="auto">
            <a:xfrm>
              <a:off x="395536" y="267494"/>
              <a:ext cx="0" cy="179388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785786" y="142852"/>
            <a:ext cx="1201682" cy="1446550"/>
            <a:chOff x="1619673" y="1008000"/>
            <a:chExt cx="1201682" cy="1446550"/>
          </a:xfrm>
        </p:grpSpPr>
        <p:sp>
          <p:nvSpPr>
            <p:cNvPr id="15" name="矩形 14"/>
            <p:cNvSpPr/>
            <p:nvPr/>
          </p:nvSpPr>
          <p:spPr bwMode="auto">
            <a:xfrm>
              <a:off x="1619673" y="1008000"/>
              <a:ext cx="614271" cy="1446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800" b="1" dirty="0" smtClean="0">
                  <a:ln w="3175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latin typeface="Impact" pitchFamily="34" charset="0"/>
                  <a:ea typeface="+mn-ea"/>
                </a:rPr>
                <a:t>1</a:t>
              </a:r>
              <a:endParaRPr lang="zh-CN" altLang="en-US" sz="8800" b="1" dirty="0">
                <a:ln w="31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Impact" pitchFamily="34" charset="0"/>
                <a:ea typeface="+mn-ea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199069" y="1563638"/>
              <a:ext cx="62228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 err="1" smtClean="0">
                  <a:ln w="3175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lumMod val="40000"/>
                          <a:lumOff val="60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latin typeface="Impact" pitchFamily="34" charset="0"/>
                  <a:ea typeface="+mn-ea"/>
                </a:rPr>
                <a:t>st</a:t>
              </a:r>
              <a:endParaRPr lang="zh-CN" altLang="en-US" sz="4400" b="1" dirty="0">
                <a:ln w="31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Impact" pitchFamily="34" charset="0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14927e90aea8112370d8a27b460_700_495_1_1.c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500174"/>
            <a:ext cx="3000396" cy="3500462"/>
          </a:xfrm>
          <a:prstGeom prst="rect">
            <a:avLst/>
          </a:prstGeom>
        </p:spPr>
      </p:pic>
      <p:sp>
        <p:nvSpPr>
          <p:cNvPr id="5" name="五角星 4"/>
          <p:cNvSpPr/>
          <p:nvPr/>
        </p:nvSpPr>
        <p:spPr>
          <a:xfrm>
            <a:off x="0" y="500042"/>
            <a:ext cx="1142976" cy="5929354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357158" y="285728"/>
            <a:ext cx="8501090" cy="142876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14414" y="1500174"/>
            <a:ext cx="4429156" cy="358046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ts val="34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</a:t>
            </a:r>
            <a:r>
              <a:rPr lang="zh-CN" altLang="en-US" sz="20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四川巴中市旺巷乡农民</a:t>
            </a:r>
            <a:r>
              <a:rPr lang="zh-CN" altLang="en-US" sz="20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余官章</a:t>
            </a:r>
            <a:r>
              <a:rPr lang="zh-CN" altLang="en-US" sz="20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脚有残疾，但却是当地打草鞋的一把好手。红四方面军转移到巴中一带后，他在红军草鞋厂打了一年多时间的草鞋，得到了红军的关怀与帮助，</a:t>
            </a:r>
            <a:r>
              <a:rPr lang="en-US" altLang="zh-CN" sz="20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1935</a:t>
            </a:r>
            <a:r>
              <a:rPr lang="zh-CN" altLang="en-US" sz="20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sz="20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000" dirty="0" smtClean="0">
                <a:solidFill>
                  <a:prstClr val="black"/>
                </a:solidFill>
                <a:latin typeface="华文中宋" pitchFamily="2" charset="-122"/>
                <a:ea typeface="华文中宋" pitchFamily="2" charset="-122"/>
              </a:rPr>
              <a:t>月，红军西渡嘉陵江，他几天几夜没合眼，赶打了上百双草鞋送红军西征。</a:t>
            </a:r>
            <a:endParaRPr lang="zh-CN" altLang="en-US" sz="2000" dirty="0">
              <a:solidFill>
                <a:prstClr val="black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286248" y="1500174"/>
            <a:ext cx="4643470" cy="3929090"/>
          </a:xfrm>
          <a:prstGeom prst="roundRect">
            <a:avLst>
              <a:gd name="adj" fmla="val 8176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none" anchor="ctr"/>
          <a:lstStyle/>
          <a:p>
            <a:pPr marL="342900" lvl="0" indent="-342900">
              <a:lnSpc>
                <a:spcPts val="3400"/>
              </a:lnSpc>
              <a:spcBef>
                <a:spcPct val="20000"/>
              </a:spcBef>
            </a:pPr>
            <a:r>
              <a:rPr lang="zh-CN" altLang="en-US" sz="24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“我们党来自人民，失去人民拥</a:t>
            </a:r>
            <a:endParaRPr lang="en-US" altLang="zh-CN" sz="24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marL="342900" lvl="0" indent="-342900">
              <a:lnSpc>
                <a:spcPts val="3400"/>
              </a:lnSpc>
              <a:spcBef>
                <a:spcPct val="20000"/>
              </a:spcBef>
            </a:pPr>
            <a:r>
              <a:rPr lang="zh-CN" altLang="en-US" sz="24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护和支持，党就会失去根基。”</a:t>
            </a:r>
            <a:endParaRPr lang="en-US" altLang="zh-CN" sz="2400" dirty="0" smtClean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marL="342900" lvl="0" indent="-342900">
              <a:lnSpc>
                <a:spcPts val="34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prstClr val="black"/>
                </a:solidFill>
              </a:rPr>
              <a:t>              </a:t>
            </a:r>
            <a:r>
              <a:rPr lang="en-US" altLang="zh-CN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——《</a:t>
            </a:r>
            <a:r>
              <a:rPr lang="zh-CN" altLang="en-US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中国共产党第十八届中央</a:t>
            </a:r>
            <a:endParaRPr lang="en-US" altLang="zh-CN" sz="2000" dirty="0" smtClean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lvl="0" indent="-342900">
              <a:lnSpc>
                <a:spcPts val="34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委员会第六次全体会议公报</a:t>
            </a:r>
            <a:r>
              <a:rPr lang="en-US" altLang="zh-CN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2016</a:t>
            </a:r>
            <a:r>
              <a:rPr lang="zh-CN" altLang="en-US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年</a:t>
            </a:r>
            <a:endParaRPr lang="en-US" altLang="zh-CN" sz="2000" dirty="0" smtClean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lvl="0" indent="-342900">
              <a:lnSpc>
                <a:spcPts val="34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27</a:t>
            </a:r>
            <a:r>
              <a:rPr lang="zh-CN" altLang="en-US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日中国共产党第十八届中央委员</a:t>
            </a:r>
            <a:endParaRPr lang="en-US" altLang="zh-CN" sz="2000" dirty="0" smtClean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lvl="0" indent="-342900">
              <a:lnSpc>
                <a:spcPts val="34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会第六次全体会议通过）</a:t>
            </a:r>
            <a:endParaRPr lang="zh-CN" altLang="en-US" sz="2000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6" name="Picture 2" descr="http://uploads.xuexila.com/allimg/1611/676-161103113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857652" cy="3714776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071538" y="285728"/>
            <a:ext cx="6643734" cy="7143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723872" y="356719"/>
            <a:ext cx="0" cy="50323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 bwMode="auto">
          <a:xfrm>
            <a:off x="571472" y="357166"/>
            <a:ext cx="0" cy="358775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 bwMode="auto">
          <a:xfrm>
            <a:off x="427456" y="357166"/>
            <a:ext cx="0" cy="17938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1232</Words>
  <Application>Microsoft Office PowerPoint</Application>
  <PresentationFormat>全屏显示(4:3)</PresentationFormat>
  <Paragraphs>87</Paragraphs>
  <Slides>24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Office 主题</vt:lpstr>
      <vt:lpstr>平衡</vt:lpstr>
      <vt:lpstr>幻灯片 1</vt:lpstr>
      <vt:lpstr>弘扬伟大长征精神，走好新的长征路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长征的历史遗产</dc:title>
  <dc:creator>hp</dc:creator>
  <cp:lastModifiedBy>hp</cp:lastModifiedBy>
  <cp:revision>210</cp:revision>
  <dcterms:created xsi:type="dcterms:W3CDTF">2016-10-23T08:34:24Z</dcterms:created>
  <dcterms:modified xsi:type="dcterms:W3CDTF">2016-11-16T13:16:29Z</dcterms:modified>
</cp:coreProperties>
</file>