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  <p:sldMasterId id="2147483772" r:id="rId2"/>
    <p:sldMasterId id="2147483784" r:id="rId3"/>
    <p:sldMasterId id="2147483796" r:id="rId4"/>
  </p:sldMasterIdLst>
  <p:notesMasterIdLst>
    <p:notesMasterId r:id="rId15"/>
  </p:notesMasterIdLst>
  <p:sldIdLst>
    <p:sldId id="258" r:id="rId5"/>
    <p:sldId id="364" r:id="rId6"/>
    <p:sldId id="358" r:id="rId7"/>
    <p:sldId id="260" r:id="rId8"/>
    <p:sldId id="261" r:id="rId9"/>
    <p:sldId id="302" r:id="rId10"/>
    <p:sldId id="334" r:id="rId11"/>
    <p:sldId id="365" r:id="rId12"/>
    <p:sldId id="366" r:id="rId13"/>
    <p:sldId id="335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99" autoAdjust="0"/>
    <p:restoredTop sz="94660"/>
  </p:normalViewPr>
  <p:slideViewPr>
    <p:cSldViewPr>
      <p:cViewPr>
        <p:scale>
          <a:sx n="70" d="100"/>
          <a:sy n="70" d="100"/>
        </p:scale>
        <p:origin x="-2814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6C035-6E6C-40F3-B242-C17AA42E70BF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BF989-4CA2-4CF4-ADBE-E5601A243D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5329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矩形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FBE9FE0F-FE9D-4211-A3DB-3F7FC1ECFBED}" type="slidenum">
              <a:rPr lang="en-US" altLang="zh-CN" smtClean="0">
                <a:latin typeface="Arial" charset="0"/>
                <a:ea typeface="宋体" charset="-122"/>
              </a:rPr>
              <a:pPr eaLnBrk="1" hangingPunct="1"/>
              <a:t>1</a:t>
            </a:fld>
            <a:endParaRPr lang="en-US" altLang="zh-CN" smtClean="0">
              <a:latin typeface="Arial" charset="0"/>
              <a:ea typeface="宋体" charset="-122"/>
            </a:endParaRPr>
          </a:p>
        </p:txBody>
      </p:sp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 smtClean="0">
              <a:latin typeface="Arial" charset="0"/>
              <a:ea typeface="宋体" charset="-122"/>
            </a:endParaRPr>
          </a:p>
        </p:txBody>
      </p:sp>
      <p:sp>
        <p:nvSpPr>
          <p:cNvPr id="15363" name="灯片编号占位符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buSzPct val="100000"/>
              <a:buFont typeface="Times New Roman" pitchFamily="18" charset="0"/>
              <a:buNone/>
              <a:defRPr/>
            </a:pPr>
            <a:fld id="{07262192-47E7-4223-8ABE-EA143EBBA19A}" type="slidenum">
              <a:rPr lang="zh-CN" altLang="en-US" sz="1200">
                <a:solidFill>
                  <a:srgbClr val="000000"/>
                </a:solidFill>
                <a:latin typeface="+mn-lt"/>
                <a:ea typeface="+mn-ea"/>
              </a:rPr>
              <a:pPr algn="r" eaLnBrk="0" hangingPunct="0">
                <a:buSzPct val="100000"/>
                <a:buFont typeface="Times New Roman" pitchFamily="18" charset="0"/>
                <a:buNone/>
                <a:defRPr/>
              </a:pPr>
              <a:t>1</a:t>
            </a:fld>
            <a:endParaRPr lang="en-US" altLang="zh-CN" sz="120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BF989-4CA2-4CF4-ADBE-E5601A243D4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53304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33BB86-9EAB-456C-9F4C-BAD4A98701CB}" type="slidenum">
              <a:rPr lang="en-US" altLang="zh-CN" smtClean="0">
                <a:ea typeface="宋体" charset="-122"/>
              </a:rPr>
              <a:pPr/>
              <a:t>5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defRPr sz="13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01700">
              <a:defRPr sz="13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01700">
              <a:defRPr sz="13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01700">
              <a:defRPr sz="13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01700">
              <a:defRPr sz="13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BD853391-E2A7-494F-9B80-1B1384661A72}" type="slidenum">
              <a:rPr lang="de-DE" altLang="de-DE" sz="1200" b="0" smtClean="0">
                <a:solidFill>
                  <a:schemeClr val="tx1"/>
                </a:solidFill>
              </a:rPr>
              <a:pPr/>
              <a:t>7</a:t>
            </a:fld>
            <a:endParaRPr lang="de-DE" altLang="de-DE" sz="1200" b="0" smtClean="0">
              <a:solidFill>
                <a:schemeClr val="tx1"/>
              </a:solidFill>
            </a:endParaRPr>
          </a:p>
        </p:txBody>
      </p:sp>
      <p:sp>
        <p:nvSpPr>
          <p:cNvPr id="453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937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C9D8-EE91-4EE3-9A8E-075208CC534F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1715-1458-4635-8CF2-10288A19AF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4358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C9D8-EE91-4EE3-9A8E-075208CC534F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1715-1458-4635-8CF2-10288A19AF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85896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C9D8-EE91-4EE3-9A8E-075208CC534F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1715-1458-4635-8CF2-10288A19AF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36389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C9D8-EE91-4EE3-9A8E-075208CC534F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1715-1458-4635-8CF2-10288A19AF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89528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C9D8-EE91-4EE3-9A8E-075208CC534F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1715-1458-4635-8CF2-10288A19AF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45369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C9D8-EE91-4EE3-9A8E-075208CC534F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1715-1458-4635-8CF2-10288A19AF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95104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C9D8-EE91-4EE3-9A8E-075208CC534F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1715-1458-4635-8CF2-10288A19AF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11628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F807-2C3D-4D76-81B6-010044EDCC65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7467-A3CB-430C-8406-FD3F1AB6A2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89896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F807-2C3D-4D76-81B6-010044EDCC65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7467-A3CB-430C-8406-FD3F1AB6A2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5361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F807-2C3D-4D76-81B6-010044EDCC65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7467-A3CB-430C-8406-FD3F1AB6A2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6772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04232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F807-2C3D-4D76-81B6-010044EDCC65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7467-A3CB-430C-8406-FD3F1AB6A2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95832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F807-2C3D-4D76-81B6-010044EDCC65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7467-A3CB-430C-8406-FD3F1AB6A2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97448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F807-2C3D-4D76-81B6-010044EDCC65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7467-A3CB-430C-8406-FD3F1AB6A2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40910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F807-2C3D-4D76-81B6-010044EDCC65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7467-A3CB-430C-8406-FD3F1AB6A2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92058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F807-2C3D-4D76-81B6-010044EDCC65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7467-A3CB-430C-8406-FD3F1AB6A2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86664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F807-2C3D-4D76-81B6-010044EDCC65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7467-A3CB-430C-8406-FD3F1AB6A2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69265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F807-2C3D-4D76-81B6-010044EDCC65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7467-A3CB-430C-8406-FD3F1AB6A2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92252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F807-2C3D-4D76-81B6-010044EDCC65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7467-A3CB-430C-8406-FD3F1AB6A2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09921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1E31-04DE-4D14-AE02-A32B06789B20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7164-4209-44A1-A9A2-14FA0C178C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15185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1E31-04DE-4D14-AE02-A32B06789B20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7164-4209-44A1-A9A2-14FA0C178C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0279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4302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1E31-04DE-4D14-AE02-A32B06789B20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7164-4209-44A1-A9A2-14FA0C178C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9549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1E31-04DE-4D14-AE02-A32B06789B20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7164-4209-44A1-A9A2-14FA0C178C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50985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1E31-04DE-4D14-AE02-A32B06789B20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7164-4209-44A1-A9A2-14FA0C178C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35580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1E31-04DE-4D14-AE02-A32B06789B20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7164-4209-44A1-A9A2-14FA0C178C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57016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1E31-04DE-4D14-AE02-A32B06789B20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7164-4209-44A1-A9A2-14FA0C178C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348098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1E31-04DE-4D14-AE02-A32B06789B20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7164-4209-44A1-A9A2-14FA0C178C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497230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1E31-04DE-4D14-AE02-A32B06789B20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7164-4209-44A1-A9A2-14FA0C178C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7972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1E31-04DE-4D14-AE02-A32B06789B20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7164-4209-44A1-A9A2-14FA0C178C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57906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1E31-04DE-4D14-AE02-A32B06789B20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7164-4209-44A1-A9A2-14FA0C178C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4950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5914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09326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C9D8-EE91-4EE3-9A8E-075208CC534F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1715-1458-4635-8CF2-10288A19AF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4224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C9D8-EE91-4EE3-9A8E-075208CC534F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1715-1458-4635-8CF2-10288A19AF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775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C9D8-EE91-4EE3-9A8E-075208CC534F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1715-1458-4635-8CF2-10288A19AF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3283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C9D8-EE91-4EE3-9A8E-075208CC534F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1715-1458-4635-8CF2-10288A19AF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2506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istrator\桌面\PPT\杂志社logo带网址_副本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6381328"/>
            <a:ext cx="16652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6678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9" r:id="rId3"/>
    <p:sldLayoutId id="2147483770" r:id="rId4"/>
    <p:sldLayoutId id="2147483771" r:id="rId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C9D8-EE91-4EE3-9A8E-075208CC534F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81715-1458-4635-8CF2-10288A19AF7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131"/>
          <a:stretch/>
        </p:blipFill>
        <p:spPr>
          <a:xfrm>
            <a:off x="0" y="3466531"/>
            <a:ext cx="9144000" cy="3418853"/>
          </a:xfrm>
          <a:prstGeom prst="rect">
            <a:avLst/>
          </a:prstGeom>
        </p:spPr>
      </p:pic>
      <p:pic>
        <p:nvPicPr>
          <p:cNvPr id="8" name="图片 11" descr="杂志社logo 新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56480" y="6083205"/>
            <a:ext cx="2736000" cy="5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4562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AF807-2C3D-4D76-81B6-010044EDCC65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07467-A3CB-430C-8406-FD3F1AB6A24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3" descr="C:\Documents and Settings\Administrator\桌面\PPT\杂志社logo带网址_副本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6381328"/>
            <a:ext cx="16652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8395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A1E31-04DE-4D14-AE02-A32B06789B20}" type="datetimeFigureOut">
              <a:rPr lang="zh-CN" altLang="en-US" smtClean="0"/>
              <a:pPr/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87164-4209-44A1-A9A2-14FA0C178C2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3" descr="C:\Documents and Settings\Administrator\桌面\PPT\杂志社logo带网址_副本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6381328"/>
            <a:ext cx="16652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0186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tags" Target="../tags/tag11.xml"/><Relationship Id="rId7" Type="http://schemas.openxmlformats.org/officeDocument/2006/relationships/image" Target="../media/image31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35.jpeg"/><Relationship Id="rId5" Type="http://schemas.openxmlformats.org/officeDocument/2006/relationships/tags" Target="../tags/tag13.xml"/><Relationship Id="rId10" Type="http://schemas.openxmlformats.org/officeDocument/2006/relationships/image" Target="../media/image34.jpeg"/><Relationship Id="rId4" Type="http://schemas.openxmlformats.org/officeDocument/2006/relationships/tags" Target="../tags/tag12.xml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&#20013;&#22269;&#24320;&#21551;&#21608;&#36793;&#22806;&#20132;&#26032;&#26102;&#20195;.mp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image" Target="../media/image19.jpeg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image" Target="../media/image18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oleObject" Target="../embeddings/oleObject1.bin"/><Relationship Id="rId5" Type="http://schemas.openxmlformats.org/officeDocument/2006/relationships/tags" Target="../tags/tag4.xml"/><Relationship Id="rId10" Type="http://schemas.openxmlformats.org/officeDocument/2006/relationships/slideLayout" Target="../slideLayouts/slideLayout34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&#21704;&#33832;&#20811;&#26031;&#22374;&#30041;&#23398;&#29983;&#40065;&#26031;&#20848;%20&#25424;&#29486;&#8220;&#29066;&#29483;&#34880;&#8221;&#27969;&#28108;&#20013;&#21704;&#21451;&#35850;.mp4" TargetMode="Externa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Content Placeholder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3175"/>
            <a:ext cx="500538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1-补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700" y="-26988"/>
            <a:ext cx="4681538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图片 3" descr="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0100" y="-26988"/>
            <a:ext cx="4568825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17550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92971" y="262389"/>
            <a:ext cx="41232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常走常亲 睦邻友好</a:t>
            </a:r>
            <a:endParaRPr lang="zh-CN" altLang="en-US" sz="36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1051416"/>
            <a:ext cx="2709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我国政府承诺：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 flipV="1">
            <a:off x="683568" y="5517262"/>
            <a:ext cx="2592288" cy="288000"/>
          </a:xfrm>
          <a:custGeom>
            <a:avLst/>
            <a:gdLst>
              <a:gd name="T0" fmla="*/ 2039938 w 1285"/>
              <a:gd name="T1" fmla="*/ 0 h 592"/>
              <a:gd name="T2" fmla="*/ 2039938 w 1285"/>
              <a:gd name="T3" fmla="*/ 600075 h 592"/>
              <a:gd name="T4" fmla="*/ 0 w 1285"/>
              <a:gd name="T5" fmla="*/ 600075 h 592"/>
              <a:gd name="T6" fmla="*/ 0 60000 65536"/>
              <a:gd name="T7" fmla="*/ 0 60000 65536"/>
              <a:gd name="T8" fmla="*/ 0 60000 65536"/>
              <a:gd name="T9" fmla="*/ 0 w 1285"/>
              <a:gd name="T10" fmla="*/ 0 h 592"/>
              <a:gd name="T11" fmla="*/ 1285 w 1285"/>
              <a:gd name="T12" fmla="*/ 592 h 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5" h="592">
                <a:moveTo>
                  <a:pt x="1285" y="0"/>
                </a:moveTo>
                <a:lnTo>
                  <a:pt x="1285" y="592"/>
                </a:lnTo>
                <a:lnTo>
                  <a:pt x="0" y="592"/>
                </a:lnTo>
              </a:path>
            </a:pathLst>
          </a:custGeom>
          <a:noFill/>
          <a:ln w="22225">
            <a:solidFill>
              <a:schemeClr val="accent1">
                <a:lumMod val="75000"/>
              </a:schemeClr>
            </a:solidFill>
            <a:round/>
            <a:headEnd type="triangle" w="med" len="lg"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 flipV="1">
            <a:off x="1691680" y="4077072"/>
            <a:ext cx="2232000" cy="396000"/>
          </a:xfrm>
          <a:custGeom>
            <a:avLst/>
            <a:gdLst>
              <a:gd name="T0" fmla="*/ 2039937 w 1285"/>
              <a:gd name="T1" fmla="*/ 0 h 592"/>
              <a:gd name="T2" fmla="*/ 2039937 w 1285"/>
              <a:gd name="T3" fmla="*/ 600075 h 592"/>
              <a:gd name="T4" fmla="*/ 0 w 1285"/>
              <a:gd name="T5" fmla="*/ 600075 h 592"/>
              <a:gd name="T6" fmla="*/ 0 60000 65536"/>
              <a:gd name="T7" fmla="*/ 0 60000 65536"/>
              <a:gd name="T8" fmla="*/ 0 60000 65536"/>
              <a:gd name="T9" fmla="*/ 0 w 1285"/>
              <a:gd name="T10" fmla="*/ 0 h 592"/>
              <a:gd name="T11" fmla="*/ 1285 w 1285"/>
              <a:gd name="T12" fmla="*/ 592 h 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5" h="592">
                <a:moveTo>
                  <a:pt x="1285" y="0"/>
                </a:moveTo>
                <a:lnTo>
                  <a:pt x="1285" y="592"/>
                </a:lnTo>
                <a:lnTo>
                  <a:pt x="0" y="592"/>
                </a:lnTo>
              </a:path>
            </a:pathLst>
          </a:custGeom>
          <a:noFill/>
          <a:ln w="22225">
            <a:solidFill>
              <a:schemeClr val="accent1">
                <a:lumMod val="75000"/>
              </a:schemeClr>
            </a:solidFill>
            <a:round/>
            <a:headEnd type="triangle" w="med" len="lg"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3538587" y="2748573"/>
            <a:ext cx="2041525" cy="464403"/>
            <a:chOff x="3673453" y="3169085"/>
            <a:chExt cx="2041525" cy="230794"/>
          </a:xfrm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4661147" y="3169086"/>
              <a:ext cx="45719" cy="230793"/>
            </a:xfrm>
            <a:custGeom>
              <a:avLst/>
              <a:gdLst>
                <a:gd name="T0" fmla="*/ 0 w 1"/>
                <a:gd name="T1" fmla="*/ 600075 h 592"/>
                <a:gd name="T2" fmla="*/ 0 w 1"/>
                <a:gd name="T3" fmla="*/ 0 h 592"/>
                <a:gd name="T4" fmla="*/ 0 60000 65536"/>
                <a:gd name="T5" fmla="*/ 0 60000 65536"/>
                <a:gd name="T6" fmla="*/ 0 w 1"/>
                <a:gd name="T7" fmla="*/ 0 h 592"/>
                <a:gd name="T8" fmla="*/ 1 w 1"/>
                <a:gd name="T9" fmla="*/ 592 h 5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92">
                  <a:moveTo>
                    <a:pt x="0" y="592"/>
                  </a:moveTo>
                  <a:lnTo>
                    <a:pt x="0" y="0"/>
                  </a:lnTo>
                </a:path>
              </a:pathLst>
            </a:custGeom>
            <a:noFill/>
            <a:ln w="22225">
              <a:solidFill>
                <a:schemeClr val="accent1">
                  <a:lumMod val="75000"/>
                </a:schemeClr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3673453" y="3169085"/>
              <a:ext cx="2041525" cy="0"/>
            </a:xfrm>
            <a:prstGeom prst="line">
              <a:avLst/>
            </a:prstGeom>
            <a:noFill/>
            <a:ln w="222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608809" y="4060403"/>
            <a:ext cx="7637463" cy="2140877"/>
            <a:chOff x="608809" y="4060403"/>
            <a:chExt cx="7637463" cy="2140877"/>
          </a:xfrm>
        </p:grpSpPr>
        <p:sp>
          <p:nvSpPr>
            <p:cNvPr id="6" name="AutoShape 2"/>
            <p:cNvSpPr>
              <a:spLocks noChangeArrowheads="1"/>
            </p:cNvSpPr>
            <p:nvPr/>
          </p:nvSpPr>
          <p:spPr bwMode="auto">
            <a:xfrm>
              <a:off x="3563888" y="4060403"/>
              <a:ext cx="1889889" cy="1744861"/>
            </a:xfrm>
            <a:prstGeom prst="triangle">
              <a:avLst>
                <a:gd name="adj" fmla="val 50538"/>
              </a:avLst>
            </a:prstGeom>
            <a:solidFill>
              <a:schemeClr val="accent1">
                <a:lumMod val="7500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08809" y="5949280"/>
              <a:ext cx="7637463" cy="25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847829" y="4963815"/>
              <a:ext cx="131638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承诺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902547" y="1772816"/>
            <a:ext cx="4333749" cy="781054"/>
            <a:chOff x="293636" y="1360874"/>
            <a:chExt cx="4333749" cy="781476"/>
          </a:xfrm>
        </p:grpSpPr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293636" y="1360874"/>
              <a:ext cx="1185564" cy="277149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0" tIns="0" rIns="0" bIns="0" anchor="b">
              <a:spAutoFit/>
            </a:bodyPr>
            <a:lstStyle/>
            <a:p>
              <a:pPr algn="ctr" defTabSz="330200" eaLnBrk="0" hangingPunct="0">
                <a:buSzPct val="100000"/>
                <a:buFont typeface="Times New Roman" pitchFamily="18" charset="0"/>
                <a:buNone/>
                <a:tabLst>
                  <a:tab pos="8521700" algn="r"/>
                </a:tabLst>
              </a:pPr>
              <a:r>
                <a:rPr kumimoji="1" lang="zh-CN" altLang="en-US" sz="1800" b="1" dirty="0" smtClean="0">
                  <a:solidFill>
                    <a:schemeClr val="bg1"/>
                  </a:solidFill>
                </a:rPr>
                <a:t>奖学金名额</a:t>
              </a:r>
              <a:endParaRPr kumimoji="1" lang="en-US" altLang="de-DE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Rounded Rectangle 21"/>
            <p:cNvSpPr/>
            <p:nvPr/>
          </p:nvSpPr>
          <p:spPr>
            <a:xfrm>
              <a:off x="1770503" y="1430766"/>
              <a:ext cx="2856882" cy="711584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SzPct val="100000"/>
                <a:defRPr/>
              </a:pPr>
              <a:r>
                <a:rPr lang="zh-CN" altLang="zh-CN" sz="1600" dirty="0">
                  <a:solidFill>
                    <a:schemeClr val="tx1"/>
                  </a:solidFill>
                </a:rPr>
                <a:t>未来</a:t>
              </a:r>
              <a:r>
                <a:rPr lang="en-US" altLang="zh-CN" b="1" dirty="0">
                  <a:solidFill>
                    <a:srgbClr val="FF0000"/>
                  </a:solidFill>
                </a:rPr>
                <a:t>10</a:t>
              </a:r>
              <a:r>
                <a:rPr lang="zh-CN" altLang="zh-CN" b="1" dirty="0">
                  <a:solidFill>
                    <a:srgbClr val="FF0000"/>
                  </a:solidFill>
                </a:rPr>
                <a:t>年</a:t>
              </a:r>
              <a:r>
                <a:rPr lang="zh-CN" altLang="zh-CN" sz="1600" dirty="0">
                  <a:solidFill>
                    <a:schemeClr val="tx1"/>
                  </a:solidFill>
                </a:rPr>
                <a:t>内，向周边国家增加逾</a:t>
              </a:r>
              <a:r>
                <a:rPr lang="zh-CN" altLang="zh-CN" b="1" dirty="0">
                  <a:solidFill>
                    <a:srgbClr val="FF0000"/>
                  </a:solidFill>
                </a:rPr>
                <a:t>４万个</a:t>
              </a:r>
              <a:r>
                <a:rPr lang="zh-CN" altLang="zh-CN" sz="1600" dirty="0">
                  <a:solidFill>
                    <a:schemeClr val="tx1"/>
                  </a:solidFill>
                </a:rPr>
                <a:t>政府奖学金</a:t>
              </a:r>
              <a:r>
                <a:rPr lang="zh-CN" altLang="zh-CN" sz="1600" dirty="0" smtClean="0">
                  <a:solidFill>
                    <a:schemeClr val="tx1"/>
                  </a:solidFill>
                </a:rPr>
                <a:t>名额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hape 30"/>
            <p:cNvCxnSpPr>
              <a:stCxn id="20" idx="3"/>
              <a:endCxn id="21" idx="1"/>
            </p:cNvCxnSpPr>
            <p:nvPr/>
          </p:nvCxnSpPr>
          <p:spPr>
            <a:xfrm>
              <a:off x="1479200" y="1499449"/>
              <a:ext cx="291303" cy="287109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62100" y="2452883"/>
            <a:ext cx="4065884" cy="1480172"/>
            <a:chOff x="461022" y="1017171"/>
            <a:chExt cx="4065884" cy="1480971"/>
          </a:xfrm>
        </p:grpSpPr>
        <p:sp>
          <p:nvSpPr>
            <p:cNvPr id="35" name="Rectangle 16"/>
            <p:cNvSpPr>
              <a:spLocks noChangeArrowheads="1"/>
            </p:cNvSpPr>
            <p:nvPr/>
          </p:nvSpPr>
          <p:spPr bwMode="auto">
            <a:xfrm>
              <a:off x="461022" y="1017171"/>
              <a:ext cx="1185564" cy="277149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0" tIns="0" rIns="0" bIns="0" anchor="b">
              <a:spAutoFit/>
            </a:bodyPr>
            <a:lstStyle/>
            <a:p>
              <a:pPr algn="ctr" defTabSz="330200" eaLnBrk="0" hangingPunct="0">
                <a:buSzPct val="100000"/>
                <a:buFont typeface="Times New Roman" pitchFamily="18" charset="0"/>
                <a:buNone/>
                <a:tabLst>
                  <a:tab pos="8521700" algn="r"/>
                </a:tabLst>
              </a:pPr>
              <a:r>
                <a:rPr kumimoji="1" lang="zh-CN" altLang="en-US" sz="1800" b="1" dirty="0" smtClean="0">
                  <a:solidFill>
                    <a:schemeClr val="bg1"/>
                  </a:solidFill>
                </a:rPr>
                <a:t>青年访问</a:t>
              </a:r>
              <a:endParaRPr kumimoji="1" lang="en-US" altLang="de-DE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Rounded Rectangle 21"/>
            <p:cNvSpPr/>
            <p:nvPr/>
          </p:nvSpPr>
          <p:spPr>
            <a:xfrm>
              <a:off x="1812050" y="1786558"/>
              <a:ext cx="2714856" cy="711584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buSzPct val="100000"/>
                <a:defRPr/>
              </a:pPr>
              <a:r>
                <a:rPr lang="zh-CN" altLang="zh-CN" sz="1600" dirty="0">
                  <a:solidFill>
                    <a:schemeClr val="tx1"/>
                  </a:solidFill>
                </a:rPr>
                <a:t>未来</a:t>
              </a:r>
              <a:r>
                <a:rPr lang="en-US" altLang="zh-CN" b="1" dirty="0">
                  <a:solidFill>
                    <a:srgbClr val="FF0000"/>
                  </a:solidFill>
                </a:rPr>
                <a:t>5</a:t>
              </a:r>
              <a:r>
                <a:rPr lang="zh-CN" altLang="zh-CN" b="1" dirty="0">
                  <a:solidFill>
                    <a:srgbClr val="FF0000"/>
                  </a:solidFill>
                </a:rPr>
                <a:t>年</a:t>
              </a:r>
              <a:r>
                <a:rPr lang="zh-CN" altLang="zh-CN" sz="1600" dirty="0">
                  <a:solidFill>
                    <a:schemeClr val="tx1"/>
                  </a:solidFill>
                </a:rPr>
                <a:t>，与印度尼西亚实现每年互派</a:t>
              </a:r>
              <a:r>
                <a:rPr lang="en-US" altLang="zh-CN" dirty="0">
                  <a:solidFill>
                    <a:srgbClr val="FF0000"/>
                  </a:solidFill>
                </a:rPr>
                <a:t>100</a:t>
              </a:r>
              <a:r>
                <a:rPr lang="zh-CN" altLang="zh-CN" dirty="0">
                  <a:solidFill>
                    <a:srgbClr val="FF0000"/>
                  </a:solidFill>
                </a:rPr>
                <a:t>名</a:t>
              </a:r>
              <a:r>
                <a:rPr lang="zh-CN" altLang="zh-CN" sz="1600" dirty="0">
                  <a:solidFill>
                    <a:schemeClr val="tx1"/>
                  </a:solidFill>
                </a:rPr>
                <a:t>青年访问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Shape 30"/>
            <p:cNvCxnSpPr>
              <a:stCxn id="35" idx="3"/>
              <a:endCxn id="36" idx="1"/>
            </p:cNvCxnSpPr>
            <p:nvPr/>
          </p:nvCxnSpPr>
          <p:spPr>
            <a:xfrm>
              <a:off x="1646586" y="1155746"/>
              <a:ext cx="165464" cy="986604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2" descr="C:\Users\Shiqian\Desktop\PPT-蚁族\1519-1103141314205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7" y="2747596"/>
            <a:ext cx="1545655" cy="103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041" y="1806760"/>
            <a:ext cx="1276831" cy="1251166"/>
          </a:xfrm>
          <a:prstGeom prst="rect">
            <a:avLst/>
          </a:prstGeom>
        </p:spPr>
      </p:pic>
      <p:sp>
        <p:nvSpPr>
          <p:cNvPr id="58" name="Freeform 11"/>
          <p:cNvSpPr>
            <a:spLocks/>
          </p:cNvSpPr>
          <p:nvPr/>
        </p:nvSpPr>
        <p:spPr bwMode="auto">
          <a:xfrm flipH="1" flipV="1">
            <a:off x="5076056" y="4077073"/>
            <a:ext cx="2232000" cy="396000"/>
          </a:xfrm>
          <a:custGeom>
            <a:avLst/>
            <a:gdLst>
              <a:gd name="T0" fmla="*/ 2039937 w 1285"/>
              <a:gd name="T1" fmla="*/ 0 h 592"/>
              <a:gd name="T2" fmla="*/ 2039937 w 1285"/>
              <a:gd name="T3" fmla="*/ 600075 h 592"/>
              <a:gd name="T4" fmla="*/ 0 w 1285"/>
              <a:gd name="T5" fmla="*/ 600075 h 592"/>
              <a:gd name="T6" fmla="*/ 0 60000 65536"/>
              <a:gd name="T7" fmla="*/ 0 60000 65536"/>
              <a:gd name="T8" fmla="*/ 0 60000 65536"/>
              <a:gd name="T9" fmla="*/ 0 w 1285"/>
              <a:gd name="T10" fmla="*/ 0 h 592"/>
              <a:gd name="T11" fmla="*/ 1285 w 1285"/>
              <a:gd name="T12" fmla="*/ 592 h 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5" h="592">
                <a:moveTo>
                  <a:pt x="1285" y="0"/>
                </a:moveTo>
                <a:lnTo>
                  <a:pt x="1285" y="592"/>
                </a:lnTo>
                <a:lnTo>
                  <a:pt x="0" y="592"/>
                </a:lnTo>
              </a:path>
            </a:pathLst>
          </a:custGeom>
          <a:noFill/>
          <a:ln w="22225">
            <a:solidFill>
              <a:schemeClr val="accent1">
                <a:lumMod val="75000"/>
              </a:schemeClr>
            </a:solidFill>
            <a:round/>
            <a:headEnd type="triangle" w="med" len="lg"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grpSp>
        <p:nvGrpSpPr>
          <p:cNvPr id="59" name="Group 3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644008" y="2452883"/>
            <a:ext cx="4049166" cy="1480173"/>
            <a:chOff x="1070522" y="1017170"/>
            <a:chExt cx="4049166" cy="1480972"/>
          </a:xfrm>
        </p:grpSpPr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3934124" y="1017170"/>
              <a:ext cx="1185564" cy="277149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0" tIns="0" rIns="0" bIns="0" anchor="b">
              <a:spAutoFit/>
            </a:bodyPr>
            <a:lstStyle/>
            <a:p>
              <a:pPr algn="ctr" defTabSz="330200" eaLnBrk="0" hangingPunct="0">
                <a:buSzPct val="100000"/>
                <a:buFont typeface="Times New Roman" pitchFamily="18" charset="0"/>
                <a:buNone/>
                <a:tabLst>
                  <a:tab pos="8521700" algn="r"/>
                </a:tabLst>
              </a:pPr>
              <a:r>
                <a:rPr kumimoji="1" lang="zh-CN" altLang="en-US" sz="1800" b="1" dirty="0" smtClean="0">
                  <a:solidFill>
                    <a:schemeClr val="bg1"/>
                  </a:solidFill>
                </a:rPr>
                <a:t>汉语教师</a:t>
              </a:r>
              <a:endParaRPr kumimoji="1" lang="en-US" altLang="de-DE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Rounded Rectangle 21"/>
            <p:cNvSpPr/>
            <p:nvPr/>
          </p:nvSpPr>
          <p:spPr>
            <a:xfrm>
              <a:off x="1070522" y="1786558"/>
              <a:ext cx="2714856" cy="711584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zh-CN" altLang="zh-CN" sz="1600" dirty="0">
                  <a:solidFill>
                    <a:schemeClr val="tx1"/>
                  </a:solidFill>
                </a:rPr>
                <a:t>未来</a:t>
              </a:r>
              <a:r>
                <a:rPr lang="zh-CN" altLang="zh-CN" b="1" dirty="0">
                  <a:solidFill>
                    <a:srgbClr val="FF0000"/>
                  </a:solidFill>
                </a:rPr>
                <a:t>５年</a:t>
              </a:r>
              <a:r>
                <a:rPr lang="zh-CN" altLang="zh-CN" sz="1600" dirty="0">
                  <a:solidFill>
                    <a:schemeClr val="tx1"/>
                  </a:solidFill>
                </a:rPr>
                <a:t>，为巴基斯坦培训</a:t>
              </a:r>
              <a:r>
                <a:rPr lang="en-US" altLang="zh-CN" b="1" dirty="0">
                  <a:solidFill>
                    <a:srgbClr val="FF0000"/>
                  </a:solidFill>
                </a:rPr>
                <a:t>1000</a:t>
              </a:r>
              <a:r>
                <a:rPr lang="zh-CN" altLang="zh-CN" b="1" dirty="0">
                  <a:solidFill>
                    <a:srgbClr val="FF0000"/>
                  </a:solidFill>
                </a:rPr>
                <a:t>名</a:t>
              </a:r>
              <a:r>
                <a:rPr lang="zh-CN" altLang="zh-CN" sz="1600" dirty="0">
                  <a:solidFill>
                    <a:schemeClr val="tx1"/>
                  </a:solidFill>
                </a:rPr>
                <a:t>汉语</a:t>
              </a:r>
              <a:r>
                <a:rPr lang="zh-CN" altLang="zh-CN" sz="1600" dirty="0" smtClean="0">
                  <a:solidFill>
                    <a:schemeClr val="tx1"/>
                  </a:solidFill>
                </a:rPr>
                <a:t>教师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62" name="Shape 30"/>
            <p:cNvCxnSpPr>
              <a:stCxn id="60" idx="1"/>
              <a:endCxn id="61" idx="3"/>
            </p:cNvCxnSpPr>
            <p:nvPr/>
          </p:nvCxnSpPr>
          <p:spPr>
            <a:xfrm rot="10800000" flipV="1">
              <a:off x="3785378" y="1155744"/>
              <a:ext cx="148746" cy="986605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图片 6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92" y="2792358"/>
            <a:ext cx="1049982" cy="1130481"/>
          </a:xfrm>
          <a:prstGeom prst="rect">
            <a:avLst/>
          </a:prstGeom>
        </p:spPr>
      </p:pic>
      <p:sp>
        <p:nvSpPr>
          <p:cNvPr id="68" name="Freeform 10"/>
          <p:cNvSpPr>
            <a:spLocks/>
          </p:cNvSpPr>
          <p:nvPr/>
        </p:nvSpPr>
        <p:spPr bwMode="auto">
          <a:xfrm flipH="1" flipV="1">
            <a:off x="5652120" y="5517264"/>
            <a:ext cx="2592288" cy="288000"/>
          </a:xfrm>
          <a:custGeom>
            <a:avLst/>
            <a:gdLst>
              <a:gd name="T0" fmla="*/ 2039938 w 1285"/>
              <a:gd name="T1" fmla="*/ 0 h 592"/>
              <a:gd name="T2" fmla="*/ 2039938 w 1285"/>
              <a:gd name="T3" fmla="*/ 600075 h 592"/>
              <a:gd name="T4" fmla="*/ 0 w 1285"/>
              <a:gd name="T5" fmla="*/ 600075 h 592"/>
              <a:gd name="T6" fmla="*/ 0 60000 65536"/>
              <a:gd name="T7" fmla="*/ 0 60000 65536"/>
              <a:gd name="T8" fmla="*/ 0 60000 65536"/>
              <a:gd name="T9" fmla="*/ 0 w 1285"/>
              <a:gd name="T10" fmla="*/ 0 h 592"/>
              <a:gd name="T11" fmla="*/ 1285 w 1285"/>
              <a:gd name="T12" fmla="*/ 592 h 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5" h="592">
                <a:moveTo>
                  <a:pt x="1285" y="0"/>
                </a:moveTo>
                <a:lnTo>
                  <a:pt x="1285" y="592"/>
                </a:lnTo>
                <a:lnTo>
                  <a:pt x="0" y="592"/>
                </a:lnTo>
              </a:path>
            </a:pathLst>
          </a:custGeom>
          <a:noFill/>
          <a:ln w="22225">
            <a:solidFill>
              <a:schemeClr val="accent1">
                <a:lumMod val="75000"/>
              </a:schemeClr>
            </a:solidFill>
            <a:round/>
            <a:headEnd type="triangle" w="med" len="lg"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grpSp>
        <p:nvGrpSpPr>
          <p:cNvPr id="69" name="Group 3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90092" y="4136572"/>
            <a:ext cx="3633588" cy="1167842"/>
            <a:chOff x="461022" y="906432"/>
            <a:chExt cx="3633588" cy="1168473"/>
          </a:xfrm>
        </p:grpSpPr>
        <p:sp>
          <p:nvSpPr>
            <p:cNvPr id="70" name="Rectangle 16"/>
            <p:cNvSpPr>
              <a:spLocks noChangeArrowheads="1"/>
            </p:cNvSpPr>
            <p:nvPr/>
          </p:nvSpPr>
          <p:spPr bwMode="auto">
            <a:xfrm>
              <a:off x="461022" y="906432"/>
              <a:ext cx="1185564" cy="277149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0" tIns="0" rIns="0" bIns="0" anchor="b">
              <a:spAutoFit/>
            </a:bodyPr>
            <a:lstStyle/>
            <a:p>
              <a:pPr algn="ctr" defTabSz="330200" eaLnBrk="0" hangingPunct="0">
                <a:buSzPct val="100000"/>
                <a:buFont typeface="Times New Roman" pitchFamily="18" charset="0"/>
                <a:buNone/>
                <a:tabLst>
                  <a:tab pos="8521700" algn="r"/>
                </a:tabLst>
              </a:pPr>
              <a:r>
                <a:rPr kumimoji="1" lang="zh-CN" altLang="en-US" sz="1800" b="1" dirty="0" smtClean="0">
                  <a:solidFill>
                    <a:schemeClr val="bg1"/>
                  </a:solidFill>
                </a:rPr>
                <a:t>友好交流年</a:t>
              </a:r>
              <a:endParaRPr kumimoji="1" lang="en-US" altLang="de-DE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Rounded Rectangle 21"/>
            <p:cNvSpPr/>
            <p:nvPr/>
          </p:nvSpPr>
          <p:spPr>
            <a:xfrm>
              <a:off x="1812049" y="1486669"/>
              <a:ext cx="2282561" cy="588236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buSzPct val="100000"/>
                <a:defRPr/>
              </a:pPr>
              <a:r>
                <a:rPr lang="en-US" altLang="zh-CN" b="1" dirty="0">
                  <a:solidFill>
                    <a:srgbClr val="FF0000"/>
                  </a:solidFill>
                </a:rPr>
                <a:t>2014</a:t>
              </a:r>
              <a:r>
                <a:rPr lang="zh-CN" altLang="zh-CN" b="1" dirty="0">
                  <a:solidFill>
                    <a:srgbClr val="FF0000"/>
                  </a:solidFill>
                </a:rPr>
                <a:t>年</a:t>
              </a:r>
              <a:r>
                <a:rPr lang="zh-CN" altLang="zh-CN" sz="1600" dirty="0">
                  <a:solidFill>
                    <a:schemeClr val="tx1"/>
                  </a:solidFill>
                </a:rPr>
                <a:t>，与蒙古和印度举办</a:t>
              </a:r>
              <a:r>
                <a:rPr lang="zh-CN" altLang="zh-CN" sz="1600" dirty="0" smtClean="0">
                  <a:solidFill>
                    <a:schemeClr val="tx1"/>
                  </a:solidFill>
                </a:rPr>
                <a:t>“友好交流年</a:t>
              </a:r>
              <a:r>
                <a:rPr lang="zh-CN" altLang="en-US" sz="1600" dirty="0" smtClean="0">
                  <a:solidFill>
                    <a:schemeClr val="tx1"/>
                  </a:solidFill>
                </a:rPr>
                <a:t>”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72" name="Shape 30"/>
            <p:cNvCxnSpPr>
              <a:stCxn id="70" idx="3"/>
              <a:endCxn id="71" idx="1"/>
            </p:cNvCxnSpPr>
            <p:nvPr/>
          </p:nvCxnSpPr>
          <p:spPr>
            <a:xfrm>
              <a:off x="1646586" y="1045007"/>
              <a:ext cx="165463" cy="735780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3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220072" y="4196071"/>
            <a:ext cx="3690959" cy="1119627"/>
            <a:chOff x="1862610" y="941268"/>
            <a:chExt cx="3690959" cy="1120231"/>
          </a:xfrm>
        </p:grpSpPr>
        <p:sp>
          <p:nvSpPr>
            <p:cNvPr id="86" name="Rectangle 16"/>
            <p:cNvSpPr>
              <a:spLocks noChangeArrowheads="1"/>
            </p:cNvSpPr>
            <p:nvPr/>
          </p:nvSpPr>
          <p:spPr bwMode="auto">
            <a:xfrm>
              <a:off x="4368005" y="941268"/>
              <a:ext cx="1185564" cy="277149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0" tIns="0" rIns="0" bIns="0" anchor="b">
              <a:spAutoFit/>
            </a:bodyPr>
            <a:lstStyle/>
            <a:p>
              <a:pPr algn="ctr" defTabSz="330200" eaLnBrk="0" hangingPunct="0">
                <a:buSzPct val="100000"/>
                <a:buFont typeface="Times New Roman" pitchFamily="18" charset="0"/>
                <a:buNone/>
                <a:tabLst>
                  <a:tab pos="8521700" algn="r"/>
                </a:tabLst>
              </a:pPr>
              <a:r>
                <a:rPr kumimoji="1" lang="zh-CN" altLang="en-US" sz="1800" b="1" dirty="0" smtClean="0">
                  <a:solidFill>
                    <a:schemeClr val="bg1"/>
                  </a:solidFill>
                </a:rPr>
                <a:t>专项资金</a:t>
              </a:r>
              <a:endParaRPr kumimoji="1" lang="en-US" altLang="de-DE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87" name="Rounded Rectangle 21"/>
            <p:cNvSpPr/>
            <p:nvPr/>
          </p:nvSpPr>
          <p:spPr>
            <a:xfrm>
              <a:off x="1862610" y="1473263"/>
              <a:ext cx="2321381" cy="588236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buSzPct val="100000"/>
                <a:defRPr/>
              </a:pPr>
              <a:r>
                <a:rPr lang="zh-CN" altLang="zh-CN" sz="1600" dirty="0">
                  <a:solidFill>
                    <a:schemeClr val="tx1"/>
                  </a:solidFill>
                </a:rPr>
                <a:t>向亚洲区域合作专项资金</a:t>
              </a:r>
              <a:r>
                <a:rPr lang="zh-CN" altLang="zh-CN" b="1" dirty="0">
                  <a:solidFill>
                    <a:srgbClr val="FF0000"/>
                  </a:solidFill>
                </a:rPr>
                <a:t>增资２亿元</a:t>
              </a:r>
              <a:r>
                <a:rPr lang="zh-CN" altLang="zh-CN" sz="1600" dirty="0" smtClean="0">
                  <a:solidFill>
                    <a:schemeClr val="tx1"/>
                  </a:solidFill>
                </a:rPr>
                <a:t>人民币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Shape 30"/>
            <p:cNvCxnSpPr>
              <a:stCxn id="86" idx="1"/>
              <a:endCxn id="87" idx="3"/>
            </p:cNvCxnSpPr>
            <p:nvPr/>
          </p:nvCxnSpPr>
          <p:spPr>
            <a:xfrm rot="10800000" flipV="1">
              <a:off x="4183991" y="1079843"/>
              <a:ext cx="184014" cy="687539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8" name="图片 39" descr="2-21.jpg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58" t="14107" r="8024" b="16911"/>
          <a:stretch/>
        </p:blipFill>
        <p:spPr bwMode="auto">
          <a:xfrm>
            <a:off x="58704" y="4503260"/>
            <a:ext cx="1488960" cy="9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图片 111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011" y="4631705"/>
            <a:ext cx="1292477" cy="6695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981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3" grpId="0" animBg="1"/>
      <p:bldP spid="14" grpId="0" animBg="1"/>
      <p:bldP spid="58" grpId="0" animBg="1"/>
      <p:bldP spid="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67544" y="2492896"/>
            <a:ext cx="70567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itchFamily="49" charset="-122"/>
                <a:ea typeface="黑体" pitchFamily="49" charset="-122"/>
                <a:cs typeface="Times New Roman" pitchFamily="18" charset="0"/>
              </a:rPr>
              <a:t>亲、诚、惠、容</a:t>
            </a:r>
          </a:p>
        </p:txBody>
      </p:sp>
      <p:sp>
        <p:nvSpPr>
          <p:cNvPr id="17" name="矩形 16"/>
          <p:cNvSpPr/>
          <p:nvPr/>
        </p:nvSpPr>
        <p:spPr>
          <a:xfrm>
            <a:off x="2195736" y="3839563"/>
            <a:ext cx="6768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Times New Roman" pitchFamily="18" charset="0"/>
              <a:buNone/>
              <a:defRPr/>
            </a:pPr>
            <a:r>
              <a:rPr lang="en-US" altLang="zh-CN" sz="44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44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itchFamily="49" charset="-122"/>
                <a:ea typeface="黑体" pitchFamily="49" charset="-122"/>
              </a:rPr>
              <a:t>中国周边外交新理念</a:t>
            </a:r>
            <a:endParaRPr lang="zh-CN" altLang="en-US" sz="4400" b="1" dirty="0">
              <a:ln w="10541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8" name="图片 7" descr="2-补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608513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1-补.jpg"/>
          <p:cNvPicPr>
            <a:picLocks noChangeAspect="1"/>
          </p:cNvPicPr>
          <p:nvPr/>
        </p:nvPicPr>
        <p:blipFill>
          <a:blip r:embed="rId4" cstate="print"/>
          <a:srcRect l="-2"/>
          <a:stretch>
            <a:fillRect/>
          </a:stretch>
        </p:blipFill>
        <p:spPr bwMode="auto">
          <a:xfrm>
            <a:off x="-4192" y="0"/>
            <a:ext cx="46482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92785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43283" y="1700808"/>
            <a:ext cx="886397" cy="30867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000" b="1" dirty="0" smtClean="0"/>
              <a:t>视频资料：</a:t>
            </a:r>
            <a:endParaRPr lang="en-US" altLang="zh-CN" sz="2000" b="1" dirty="0" smtClean="0"/>
          </a:p>
          <a:p>
            <a:pPr>
              <a:lnSpc>
                <a:spcPct val="114000"/>
              </a:lnSpc>
            </a:pPr>
            <a:r>
              <a:rPr lang="en-US" altLang="zh-CN" sz="2000" dirty="0"/>
              <a:t>  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中国开启周边外交新时代</a:t>
            </a:r>
            <a:endParaRPr lang="zh-CN" altLang="en-US" sz="2000" dirty="0"/>
          </a:p>
        </p:txBody>
      </p:sp>
      <p:pic>
        <p:nvPicPr>
          <p:cNvPr id="5" name="图片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926723"/>
            <a:ext cx="4680520" cy="3510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4628"/>
          <a:stretch/>
        </p:blipFill>
        <p:spPr>
          <a:xfrm>
            <a:off x="1384589" y="619324"/>
            <a:ext cx="1301174" cy="10024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74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2196219" y="2060848"/>
            <a:ext cx="6624253" cy="622300"/>
            <a:chOff x="1113" y="3001"/>
            <a:chExt cx="3734" cy="339"/>
          </a:xfrm>
        </p:grpSpPr>
        <p:sp>
          <p:nvSpPr>
            <p:cNvPr id="153" name="AutoShape 34"/>
            <p:cNvSpPr>
              <a:spLocks noChangeArrowheads="1"/>
            </p:cNvSpPr>
            <p:nvPr/>
          </p:nvSpPr>
          <p:spPr bwMode="gray">
            <a:xfrm>
              <a:off x="1296" y="3001"/>
              <a:ext cx="3551" cy="33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B0F0"/>
                </a:gs>
                <a:gs pos="100000">
                  <a:srgbClr val="009999">
                    <a:gamma/>
                    <a:tint val="0"/>
                    <a:invGamma/>
                    <a:alpha val="0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Text" lastClr="000000"/>
                </a:solidFill>
                <a:ea typeface="宋体" pitchFamily="2" charset="-122"/>
              </a:endParaRPr>
            </a:p>
          </p:txBody>
        </p:sp>
        <p:grpSp>
          <p:nvGrpSpPr>
            <p:cNvPr id="33818" name="Group 35"/>
            <p:cNvGrpSpPr>
              <a:grpSpLocks/>
            </p:cNvGrpSpPr>
            <p:nvPr/>
          </p:nvGrpSpPr>
          <p:grpSpPr bwMode="auto">
            <a:xfrm>
              <a:off x="1113" y="3024"/>
              <a:ext cx="316" cy="316"/>
              <a:chOff x="980" y="1412"/>
              <a:chExt cx="316" cy="316"/>
            </a:xfrm>
          </p:grpSpPr>
          <p:sp>
            <p:nvSpPr>
              <p:cNvPr id="157" name="Oval 36"/>
              <p:cNvSpPr>
                <a:spLocks noChangeArrowheads="1"/>
              </p:cNvSpPr>
              <p:nvPr/>
            </p:nvSpPr>
            <p:spPr bwMode="gray">
              <a:xfrm>
                <a:off x="980" y="1412"/>
                <a:ext cx="316" cy="316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800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158" name="Oval 37"/>
              <p:cNvSpPr>
                <a:spLocks noChangeArrowheads="1"/>
              </p:cNvSpPr>
              <p:nvPr/>
            </p:nvSpPr>
            <p:spPr bwMode="gray">
              <a:xfrm>
                <a:off x="1028" y="1463"/>
                <a:ext cx="217" cy="220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800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155" name="Text Box 38"/>
            <p:cNvSpPr txBox="1">
              <a:spLocks noChangeArrowheads="1"/>
            </p:cNvSpPr>
            <p:nvPr/>
          </p:nvSpPr>
          <p:spPr bwMode="gray">
            <a:xfrm>
              <a:off x="1168" y="3073"/>
              <a:ext cx="177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kern="0" dirty="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1</a:t>
              </a:r>
            </a:p>
          </p:txBody>
        </p:sp>
        <p:sp>
          <p:nvSpPr>
            <p:cNvPr id="33820" name="Text Box 39"/>
            <p:cNvSpPr txBox="1">
              <a:spLocks noChangeArrowheads="1"/>
            </p:cNvSpPr>
            <p:nvPr/>
          </p:nvSpPr>
          <p:spPr bwMode="black">
            <a:xfrm>
              <a:off x="1529" y="3001"/>
              <a:ext cx="3252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800" b="1" dirty="0">
                  <a:latin typeface="黑体" pitchFamily="49" charset="-122"/>
                  <a:ea typeface="黑体" pitchFamily="49" charset="-122"/>
                </a:rPr>
                <a:t>常走常</a:t>
              </a:r>
              <a:r>
                <a:rPr lang="zh-CN" altLang="en-US" sz="2800" b="1" dirty="0" smtClean="0">
                  <a:latin typeface="黑体" pitchFamily="49" charset="-122"/>
                  <a:ea typeface="黑体" pitchFamily="49" charset="-122"/>
                </a:rPr>
                <a:t>亲 睦邻友好</a:t>
              </a:r>
              <a:endParaRPr lang="zh-CN" altLang="en-US" sz="2800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2241298" y="2971180"/>
            <a:ext cx="6507166" cy="622300"/>
            <a:chOff x="1113" y="3001"/>
            <a:chExt cx="3668" cy="339"/>
          </a:xfrm>
        </p:grpSpPr>
        <p:sp>
          <p:nvSpPr>
            <p:cNvPr id="161" name="AutoShape 34"/>
            <p:cNvSpPr>
              <a:spLocks noChangeArrowheads="1"/>
            </p:cNvSpPr>
            <p:nvPr/>
          </p:nvSpPr>
          <p:spPr bwMode="gray">
            <a:xfrm>
              <a:off x="1296" y="3001"/>
              <a:ext cx="3429" cy="33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B0F0"/>
                </a:gs>
                <a:gs pos="100000">
                  <a:srgbClr val="009999">
                    <a:gamma/>
                    <a:tint val="0"/>
                    <a:invGamma/>
                    <a:alpha val="0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Text" lastClr="000000"/>
                </a:solidFill>
                <a:ea typeface="宋体" pitchFamily="2" charset="-122"/>
              </a:endParaRPr>
            </a:p>
          </p:txBody>
        </p:sp>
        <p:grpSp>
          <p:nvGrpSpPr>
            <p:cNvPr id="33812" name="Group 35"/>
            <p:cNvGrpSpPr>
              <a:grpSpLocks/>
            </p:cNvGrpSpPr>
            <p:nvPr/>
          </p:nvGrpSpPr>
          <p:grpSpPr bwMode="auto">
            <a:xfrm>
              <a:off x="1113" y="3024"/>
              <a:ext cx="316" cy="316"/>
              <a:chOff x="980" y="1412"/>
              <a:chExt cx="316" cy="316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gray">
              <a:xfrm>
                <a:off x="980" y="1412"/>
                <a:ext cx="316" cy="316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800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166" name="Oval 37"/>
              <p:cNvSpPr>
                <a:spLocks noChangeArrowheads="1"/>
              </p:cNvSpPr>
              <p:nvPr/>
            </p:nvSpPr>
            <p:spPr bwMode="gray">
              <a:xfrm>
                <a:off x="1028" y="1463"/>
                <a:ext cx="217" cy="220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800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163" name="Text Box 38"/>
            <p:cNvSpPr txBox="1">
              <a:spLocks noChangeArrowheads="1"/>
            </p:cNvSpPr>
            <p:nvPr/>
          </p:nvSpPr>
          <p:spPr bwMode="gray">
            <a:xfrm>
              <a:off x="1168" y="3073"/>
              <a:ext cx="177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kern="0" dirty="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2</a:t>
              </a:r>
            </a:p>
          </p:txBody>
        </p:sp>
        <p:sp>
          <p:nvSpPr>
            <p:cNvPr id="33814" name="Text Box 39"/>
            <p:cNvSpPr txBox="1">
              <a:spLocks noChangeArrowheads="1"/>
            </p:cNvSpPr>
            <p:nvPr/>
          </p:nvSpPr>
          <p:spPr bwMode="black">
            <a:xfrm>
              <a:off x="1529" y="3001"/>
              <a:ext cx="3252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800" b="1" dirty="0" smtClean="0">
                  <a:latin typeface="黑体" pitchFamily="49" charset="-122"/>
                  <a:ea typeface="黑体" pitchFamily="49" charset="-122"/>
                </a:rPr>
                <a:t>将心比心 以诚相待</a:t>
              </a:r>
              <a:endParaRPr lang="zh-CN" altLang="en-US" sz="2800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2239873" y="4005064"/>
            <a:ext cx="6508591" cy="622300"/>
            <a:chOff x="1113" y="3001"/>
            <a:chExt cx="3668" cy="339"/>
          </a:xfrm>
        </p:grpSpPr>
        <p:sp>
          <p:nvSpPr>
            <p:cNvPr id="168" name="AutoShape 34"/>
            <p:cNvSpPr>
              <a:spLocks noChangeArrowheads="1"/>
            </p:cNvSpPr>
            <p:nvPr/>
          </p:nvSpPr>
          <p:spPr bwMode="gray">
            <a:xfrm>
              <a:off x="1296" y="3001"/>
              <a:ext cx="3307" cy="33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B0F0"/>
                </a:gs>
                <a:gs pos="100000">
                  <a:srgbClr val="009999">
                    <a:gamma/>
                    <a:tint val="0"/>
                    <a:invGamma/>
                    <a:alpha val="0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Text" lastClr="000000"/>
                </a:solidFill>
                <a:ea typeface="宋体" pitchFamily="2" charset="-122"/>
              </a:endParaRPr>
            </a:p>
          </p:txBody>
        </p:sp>
        <p:grpSp>
          <p:nvGrpSpPr>
            <p:cNvPr id="33806" name="Group 35"/>
            <p:cNvGrpSpPr>
              <a:grpSpLocks/>
            </p:cNvGrpSpPr>
            <p:nvPr/>
          </p:nvGrpSpPr>
          <p:grpSpPr bwMode="auto">
            <a:xfrm>
              <a:off x="1113" y="3024"/>
              <a:ext cx="316" cy="316"/>
              <a:chOff x="980" y="1412"/>
              <a:chExt cx="316" cy="316"/>
            </a:xfrm>
          </p:grpSpPr>
          <p:sp>
            <p:nvSpPr>
              <p:cNvPr id="172" name="Oval 36"/>
              <p:cNvSpPr>
                <a:spLocks noChangeArrowheads="1"/>
              </p:cNvSpPr>
              <p:nvPr/>
            </p:nvSpPr>
            <p:spPr bwMode="gray">
              <a:xfrm>
                <a:off x="980" y="1412"/>
                <a:ext cx="316" cy="316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800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173" name="Oval 37"/>
              <p:cNvSpPr>
                <a:spLocks noChangeArrowheads="1"/>
              </p:cNvSpPr>
              <p:nvPr/>
            </p:nvSpPr>
            <p:spPr bwMode="gray">
              <a:xfrm>
                <a:off x="1028" y="1463"/>
                <a:ext cx="217" cy="220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800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170" name="Text Box 38"/>
            <p:cNvSpPr txBox="1">
              <a:spLocks noChangeArrowheads="1"/>
            </p:cNvSpPr>
            <p:nvPr/>
          </p:nvSpPr>
          <p:spPr bwMode="gray">
            <a:xfrm>
              <a:off x="1168" y="3073"/>
              <a:ext cx="177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kern="0" dirty="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3</a:t>
              </a:r>
            </a:p>
          </p:txBody>
        </p:sp>
        <p:sp>
          <p:nvSpPr>
            <p:cNvPr id="33808" name="Text Box 39"/>
            <p:cNvSpPr txBox="1">
              <a:spLocks noChangeArrowheads="1"/>
            </p:cNvSpPr>
            <p:nvPr/>
          </p:nvSpPr>
          <p:spPr bwMode="black">
            <a:xfrm>
              <a:off x="1529" y="3001"/>
              <a:ext cx="3252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800" b="1" dirty="0" smtClean="0">
                  <a:latin typeface="黑体" pitchFamily="49" charset="-122"/>
                  <a:ea typeface="黑体" pitchFamily="49" charset="-122"/>
                </a:rPr>
                <a:t>同心同力 互惠共赢</a:t>
              </a:r>
              <a:endParaRPr lang="zh-CN" altLang="en-US" sz="2800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3549650" y="836712"/>
            <a:ext cx="25781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4000" b="1" dirty="0">
                <a:ln w="952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黑体" pitchFamily="49" charset="-122"/>
                <a:ea typeface="黑体" pitchFamily="49" charset="-122"/>
              </a:rPr>
              <a:t>目    录</a:t>
            </a:r>
          </a:p>
        </p:txBody>
      </p:sp>
      <p:grpSp>
        <p:nvGrpSpPr>
          <p:cNvPr id="28" name="Group 50"/>
          <p:cNvGrpSpPr>
            <a:grpSpLocks/>
          </p:cNvGrpSpPr>
          <p:nvPr/>
        </p:nvGrpSpPr>
        <p:grpSpPr bwMode="auto">
          <a:xfrm>
            <a:off x="2239873" y="4987404"/>
            <a:ext cx="6508591" cy="622300"/>
            <a:chOff x="1113" y="3001"/>
            <a:chExt cx="3668" cy="339"/>
          </a:xfrm>
        </p:grpSpPr>
        <p:sp>
          <p:nvSpPr>
            <p:cNvPr id="29" name="AutoShape 34"/>
            <p:cNvSpPr>
              <a:spLocks noChangeArrowheads="1"/>
            </p:cNvSpPr>
            <p:nvPr/>
          </p:nvSpPr>
          <p:spPr bwMode="gray">
            <a:xfrm>
              <a:off x="1296" y="3001"/>
              <a:ext cx="3307" cy="33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B0F0"/>
                </a:gs>
                <a:gs pos="100000">
                  <a:srgbClr val="009999">
                    <a:gamma/>
                    <a:tint val="0"/>
                    <a:invGamma/>
                    <a:alpha val="0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Text" lastClr="000000"/>
                </a:solidFill>
                <a:ea typeface="宋体" pitchFamily="2" charset="-122"/>
              </a:endParaRPr>
            </a:p>
          </p:txBody>
        </p:sp>
        <p:grpSp>
          <p:nvGrpSpPr>
            <p:cNvPr id="30" name="Group 35"/>
            <p:cNvGrpSpPr>
              <a:grpSpLocks/>
            </p:cNvGrpSpPr>
            <p:nvPr/>
          </p:nvGrpSpPr>
          <p:grpSpPr bwMode="auto">
            <a:xfrm>
              <a:off x="1113" y="3024"/>
              <a:ext cx="316" cy="316"/>
              <a:chOff x="980" y="1412"/>
              <a:chExt cx="316" cy="316"/>
            </a:xfrm>
          </p:grpSpPr>
          <p:sp>
            <p:nvSpPr>
              <p:cNvPr id="33" name="Oval 36"/>
              <p:cNvSpPr>
                <a:spLocks noChangeArrowheads="1"/>
              </p:cNvSpPr>
              <p:nvPr/>
            </p:nvSpPr>
            <p:spPr bwMode="gray">
              <a:xfrm>
                <a:off x="980" y="1412"/>
                <a:ext cx="316" cy="316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800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34" name="Oval 37"/>
              <p:cNvSpPr>
                <a:spLocks noChangeArrowheads="1"/>
              </p:cNvSpPr>
              <p:nvPr/>
            </p:nvSpPr>
            <p:spPr bwMode="gray">
              <a:xfrm>
                <a:off x="1028" y="1463"/>
                <a:ext cx="217" cy="220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800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1167" y="3073"/>
              <a:ext cx="177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kern="0" dirty="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4</a:t>
              </a:r>
            </a:p>
          </p:txBody>
        </p:sp>
        <p:sp>
          <p:nvSpPr>
            <p:cNvPr id="32" name="Text Box 39"/>
            <p:cNvSpPr txBox="1">
              <a:spLocks noChangeArrowheads="1"/>
            </p:cNvSpPr>
            <p:nvPr/>
          </p:nvSpPr>
          <p:spPr bwMode="black">
            <a:xfrm>
              <a:off x="1529" y="3001"/>
              <a:ext cx="3252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800" b="1" dirty="0" smtClean="0">
                  <a:latin typeface="黑体" pitchFamily="49" charset="-122"/>
                  <a:ea typeface="黑体" pitchFamily="49" charset="-122"/>
                </a:rPr>
                <a:t>求同存异 包容共进</a:t>
              </a:r>
              <a:endParaRPr lang="zh-CN" altLang="en-US" sz="2800" b="1" dirty="0"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2251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1806302" y="3344433"/>
            <a:ext cx="5934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常走常       睦邻友好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650" y="1929026"/>
            <a:ext cx="72453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4000" b="1" dirty="0">
                <a:ln w="9525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黑体" pitchFamily="49" charset="-122"/>
                <a:ea typeface="黑体" pitchFamily="49" charset="-122"/>
              </a:rPr>
              <a:t>第一章</a:t>
            </a:r>
            <a:endParaRPr lang="en-US" altLang="zh-CN" sz="4000" b="1" dirty="0">
              <a:ln w="9525">
                <a:solidFill>
                  <a:schemeClr val="tx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组合 6"/>
          <p:cNvGrpSpPr>
            <a:grpSpLocks/>
          </p:cNvGrpSpPr>
          <p:nvPr/>
        </p:nvGrpSpPr>
        <p:grpSpPr bwMode="auto">
          <a:xfrm>
            <a:off x="3419872" y="3093920"/>
            <a:ext cx="2232000" cy="2423312"/>
            <a:chOff x="5040430" y="2089036"/>
            <a:chExt cx="2586883" cy="2586883"/>
          </a:xfrm>
        </p:grpSpPr>
        <p:pic>
          <p:nvPicPr>
            <p:cNvPr id="34820" name="Picture 2" descr="D:\My Documents\Downloads\19\19\放大镜(1)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40430" y="2089036"/>
              <a:ext cx="2586883" cy="2586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315293" y="2328330"/>
              <a:ext cx="976993" cy="8870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4800" b="1" dirty="0">
                  <a:ln w="9525">
                    <a:solidFill>
                      <a:schemeClr val="tx1"/>
                    </a:solidFill>
                  </a:ln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60000" endA="900" endPos="60000" dist="29997" dir="5400000" sy="-100000" algn="bl" rotWithShape="0"/>
                  </a:effectLst>
                  <a:latin typeface="黑体" pitchFamily="49" charset="-122"/>
                  <a:ea typeface="黑体" pitchFamily="49" charset="-122"/>
                </a:rPr>
                <a:t>亲</a:t>
              </a:r>
              <a:endParaRPr lang="zh-CN" altLang="en-US" sz="4000" b="1" dirty="0">
                <a:ln w="9525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87814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272" name="think-cell Slide" r:id="rId11" imgW="360" imgH="360" progId="">
              <p:embed/>
            </p:oleObj>
          </a:graphicData>
        </a:graphic>
      </p:graphicFrame>
      <p:sp>
        <p:nvSpPr>
          <p:cNvPr id="35" name="Rectangle 34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zh-CN" altLang="en-US" sz="1400" b="1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2464979" y="262389"/>
            <a:ext cx="41232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常走常亲 睦邻友好</a:t>
            </a:r>
            <a:endParaRPr lang="zh-CN" altLang="en-US" sz="36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142" name="Picture 118" descr="C:\Users\Shiqian\Desktop\PPT_外交关系_配图\127354651646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560" y="2022165"/>
            <a:ext cx="4345275" cy="3855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7" name="TextBox 46"/>
          <p:cNvSpPr txBox="1"/>
          <p:nvPr/>
        </p:nvSpPr>
        <p:spPr>
          <a:xfrm>
            <a:off x="2051720" y="60212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中国有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20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个邻国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53" t="15273" r="22690" b="16608"/>
          <a:stretch/>
        </p:blipFill>
        <p:spPr>
          <a:xfrm>
            <a:off x="5197067" y="1700807"/>
            <a:ext cx="1399323" cy="1728193"/>
          </a:xfrm>
          <a:prstGeom prst="rect">
            <a:avLst/>
          </a:prstGeom>
        </p:spPr>
      </p:pic>
      <p:grpSp>
        <p:nvGrpSpPr>
          <p:cNvPr id="77" name="组合 76"/>
          <p:cNvGrpSpPr/>
          <p:nvPr/>
        </p:nvGrpSpPr>
        <p:grpSpPr>
          <a:xfrm>
            <a:off x="5074267" y="3770888"/>
            <a:ext cx="3487686" cy="2034376"/>
            <a:chOff x="4941890" y="3738562"/>
            <a:chExt cx="2782900" cy="1952625"/>
          </a:xfrm>
        </p:grpSpPr>
        <p:sp>
          <p:nvSpPr>
            <p:cNvPr id="78" name="Rectangle 43"/>
            <p:cNvSpPr/>
            <p:nvPr>
              <p:custDataLst>
                <p:tags r:id="rId5"/>
              </p:custDataLst>
            </p:nvPr>
          </p:nvSpPr>
          <p:spPr bwMode="auto">
            <a:xfrm>
              <a:off x="5880100" y="5478462"/>
              <a:ext cx="546100" cy="21272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fld id="{D95CEA5D-2574-4917-803F-5BF78093AA1C}" type="datetime'''''俄''罗''''''''''''''''''斯'''''''''">
                <a:rPr kumimoji="0" lang="zh-CN" altLang="en-US" sz="1400" b="1" strike="noStrike" cap="none" normalizeH="0" smtClean="0">
                  <a:ln>
                    <a:noFill/>
                  </a:ln>
                  <a:effectLst/>
                  <a:latin typeface="Arial"/>
                  <a:sym typeface="Arial"/>
                </a:rPr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t>俄罗斯</a:t>
              </a:fld>
              <a:endParaRPr kumimoji="0" lang="en-US" altLang="zh-CN" sz="1400" b="1" strike="noStrike" cap="none" normalizeH="0" dirty="0" smtClean="0">
                <a:ln>
                  <a:noFill/>
                </a:ln>
                <a:effectLst/>
                <a:latin typeface="Arial"/>
                <a:sym typeface="Arial"/>
              </a:endParaRPr>
            </a:p>
          </p:txBody>
        </p:sp>
        <p:sp>
          <p:nvSpPr>
            <p:cNvPr id="79" name="Rectangle 44"/>
            <p:cNvSpPr/>
            <p:nvPr>
              <p:custDataLst>
                <p:tags r:id="rId6"/>
              </p:custDataLst>
            </p:nvPr>
          </p:nvSpPr>
          <p:spPr bwMode="auto">
            <a:xfrm>
              <a:off x="6550025" y="5478462"/>
              <a:ext cx="368300" cy="21272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fld id="{F5E9CD1E-4F55-4B1D-B01E-C6CE0C59F9FA}" type="datetime'''''''''''''''''''''''''''''''''德国'''''''''''''''''''''''">
                <a:rPr kumimoji="0" lang="zh-CN" altLang="en-US" sz="1400" b="1" strike="noStrike" cap="none" normalizeH="0" smtClean="0">
                  <a:ln>
                    <a:noFill/>
                  </a:ln>
                  <a:effectLst/>
                  <a:latin typeface="Arial"/>
                  <a:sym typeface="Arial"/>
                </a:rPr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t>德国</a:t>
              </a:fld>
              <a:endParaRPr kumimoji="0" lang="en-US" altLang="zh-CN" sz="1400" b="1" strike="noStrike" cap="none" normalizeH="0" dirty="0" smtClean="0">
                <a:ln>
                  <a:noFill/>
                </a:ln>
                <a:effectLst/>
                <a:latin typeface="Arial"/>
                <a:sym typeface="Arial"/>
              </a:endParaRPr>
            </a:p>
          </p:txBody>
        </p:sp>
        <p:sp>
          <p:nvSpPr>
            <p:cNvPr id="80" name="Rectangle 33"/>
            <p:cNvSpPr/>
            <p:nvPr>
              <p:custDataLst>
                <p:tags r:id="rId7"/>
              </p:custDataLst>
            </p:nvPr>
          </p:nvSpPr>
          <p:spPr bwMode="auto">
            <a:xfrm>
              <a:off x="5387975" y="5478462"/>
              <a:ext cx="368300" cy="21272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fld id="{9F3E9DBB-3247-4936-8B81-53424A2336C2}" type="datetime'''''''''''''''''''''''''''''''''''''中''''''''国'''''''''''">
                <a:rPr kumimoji="0" lang="zh-CN" altLang="en-US" sz="1400" b="1" strike="noStrike" cap="none" normalizeH="0" smtClean="0">
                  <a:ln>
                    <a:noFill/>
                  </a:ln>
                  <a:effectLst/>
                  <a:latin typeface="Arial"/>
                  <a:sym typeface="Arial"/>
                </a:rPr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t>中国</a:t>
              </a:fld>
              <a:endParaRPr kumimoji="0" lang="en-US" altLang="zh-CN" sz="1400" b="1" strike="noStrike" cap="none" normalizeH="0" dirty="0" smtClean="0">
                <a:ln>
                  <a:noFill/>
                </a:ln>
                <a:effectLst/>
                <a:latin typeface="Arial"/>
                <a:sym typeface="Arial"/>
              </a:endParaRPr>
            </a:p>
          </p:txBody>
        </p:sp>
        <p:sp>
          <p:nvSpPr>
            <p:cNvPr id="81" name="Rectangle 45"/>
            <p:cNvSpPr/>
            <p:nvPr>
              <p:custDataLst>
                <p:tags r:id="rId8"/>
              </p:custDataLst>
            </p:nvPr>
          </p:nvSpPr>
          <p:spPr bwMode="auto">
            <a:xfrm>
              <a:off x="7131050" y="5478462"/>
              <a:ext cx="368300" cy="21272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fld id="{F0886102-33E3-442B-8B0A-1E33BA2EAA3F}" type="datetime'印''''''''''''''''度'''''''''''''''''''''''''''''''''''''">
                <a:rPr kumimoji="0" lang="zh-CN" altLang="en-US" sz="1400" b="1" strike="noStrike" cap="none" normalizeH="0" smtClean="0">
                  <a:ln>
                    <a:noFill/>
                  </a:ln>
                  <a:effectLst/>
                  <a:latin typeface="Arial"/>
                  <a:sym typeface="Arial"/>
                </a:rPr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t>印度</a:t>
              </a:fld>
              <a:endParaRPr kumimoji="0" lang="en-US" altLang="zh-CN" sz="1400" b="1" strike="noStrike" cap="none" normalizeH="0" dirty="0" smtClean="0">
                <a:ln>
                  <a:noFill/>
                </a:ln>
                <a:effectLst/>
                <a:latin typeface="Arial"/>
                <a:sym typeface="Arial"/>
              </a:endParaRPr>
            </a:p>
          </p:txBody>
        </p:sp>
        <p:grpSp>
          <p:nvGrpSpPr>
            <p:cNvPr id="82" name="组合 81"/>
            <p:cNvGrpSpPr/>
            <p:nvPr/>
          </p:nvGrpSpPr>
          <p:grpSpPr>
            <a:xfrm>
              <a:off x="4941890" y="3738562"/>
              <a:ext cx="2782900" cy="1839964"/>
              <a:chOff x="4941890" y="3738562"/>
              <a:chExt cx="2782900" cy="1839964"/>
            </a:xfrm>
          </p:grpSpPr>
          <p:graphicFrame>
            <p:nvGraphicFramePr>
              <p:cNvPr id="83" name="Objec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2102233869"/>
                  </p:ext>
                </p:extLst>
              </p:nvPr>
            </p:nvGraphicFramePr>
            <p:xfrm>
              <a:off x="5191125" y="3738562"/>
              <a:ext cx="2533665" cy="1790739"/>
            </p:xfrm>
            <a:graphic>
              <a:graphicData uri="http://schemas.openxmlformats.org/presentationml/2006/ole">
                <p:oleObj spid="_x0000_s4273" name="图表" r:id="rId14" imgW="2533616" imgH="1790700" progId="MSGraph.Chart.8">
                  <p:embed followColorScheme="full"/>
                </p:oleObj>
              </a:graphicData>
            </a:graphic>
          </p:graphicFrame>
          <p:sp>
            <p:nvSpPr>
              <p:cNvPr id="84" name="TextBox 83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941890" y="4071942"/>
                <a:ext cx="285752" cy="1506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 smtClean="0">
                    <a:latin typeface="宋体" pitchFamily="2" charset="-122"/>
                    <a:ea typeface="宋体" pitchFamily="2" charset="-122"/>
                  </a:rPr>
                  <a:t>邻国数量对比</a:t>
                </a:r>
                <a:endParaRPr lang="zh-CN" altLang="en-US" sz="1400" b="1" dirty="0">
                  <a:latin typeface="宋体" pitchFamily="2" charset="-122"/>
                  <a:ea typeface="宋体" pitchFamily="2" charset="-122"/>
                </a:endParaRPr>
              </a:p>
            </p:txBody>
          </p:sp>
        </p:grpSp>
      </p:grpSp>
      <p:sp>
        <p:nvSpPr>
          <p:cNvPr id="85" name="Oval 52"/>
          <p:cNvSpPr/>
          <p:nvPr>
            <p:custDataLst>
              <p:tags r:id="rId4"/>
            </p:custDataLst>
          </p:nvPr>
        </p:nvSpPr>
        <p:spPr bwMode="auto">
          <a:xfrm>
            <a:off x="5518859" y="3646826"/>
            <a:ext cx="716241" cy="215843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" name="Line Callout 2 (Border and Accent Bar) 53"/>
          <p:cNvSpPr/>
          <p:nvPr/>
        </p:nvSpPr>
        <p:spPr bwMode="auto">
          <a:xfrm>
            <a:off x="7904392" y="3237467"/>
            <a:ext cx="988088" cy="1199645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6756"/>
              <a:gd name="adj6" fmla="val -163057"/>
            </a:avLst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陆地相邻：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14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个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400" b="1" dirty="0" smtClean="0">
                <a:latin typeface="Arial" pitchFamily="34" charset="0"/>
              </a:rPr>
              <a:t>隔海相望：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pitchFamily="34" charset="0"/>
              </a:rPr>
              <a:t>6</a:t>
            </a:r>
            <a:r>
              <a:rPr lang="zh-CN" altLang="en-US" sz="2000" b="1" dirty="0" smtClean="0">
                <a:solidFill>
                  <a:srgbClr val="FF0000"/>
                </a:solidFill>
                <a:latin typeface="Arial" pitchFamily="34" charset="0"/>
              </a:rPr>
              <a:t>个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873246" y="1121641"/>
            <a:ext cx="2019234" cy="1296000"/>
            <a:chOff x="6873246" y="1121641"/>
            <a:chExt cx="2019234" cy="1296000"/>
          </a:xfrm>
        </p:grpSpPr>
        <p:sp>
          <p:nvSpPr>
            <p:cNvPr id="4" name="云形标注 3"/>
            <p:cNvSpPr/>
            <p:nvPr/>
          </p:nvSpPr>
          <p:spPr>
            <a:xfrm>
              <a:off x="6873246" y="1121641"/>
              <a:ext cx="2019234" cy="1296000"/>
            </a:xfrm>
            <a:prstGeom prst="cloudCallout">
              <a:avLst>
                <a:gd name="adj1" fmla="val -67013"/>
                <a:gd name="adj2" fmla="val 6222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US" altLang="zh-CN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020272" y="1414517"/>
              <a:ext cx="17959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我国是世界上邻国最多的国家</a:t>
              </a:r>
              <a:endParaRPr lang="en-US" altLang="zh-CN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817968" y="1214462"/>
            <a:ext cx="3070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“远亲不如近邻”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5159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7" grpId="0"/>
      <p:bldP spid="85" grpId="0" animBg="1"/>
      <p:bldP spid="86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65517" y="1052736"/>
            <a:ext cx="2938484" cy="3529034"/>
            <a:chOff x="265517" y="1052736"/>
            <a:chExt cx="2938484" cy="3529034"/>
          </a:xfrm>
        </p:grpSpPr>
        <p:sp>
          <p:nvSpPr>
            <p:cNvPr id="49179" name="Line 48"/>
            <p:cNvSpPr>
              <a:spLocks noChangeShapeType="1"/>
            </p:cNvSpPr>
            <p:nvPr/>
          </p:nvSpPr>
          <p:spPr bwMode="auto">
            <a:xfrm>
              <a:off x="3204001" y="1197593"/>
              <a:ext cx="0" cy="338417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0" tIns="0" rIns="0" bIns="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65517" y="1052736"/>
              <a:ext cx="2938484" cy="3436937"/>
              <a:chOff x="265517" y="1052736"/>
              <a:chExt cx="2938484" cy="3436937"/>
            </a:xfrm>
          </p:grpSpPr>
          <p:sp>
            <p:nvSpPr>
              <p:cNvPr id="49161" name="Rectangle 34"/>
              <p:cNvSpPr>
                <a:spLocks noChangeArrowheads="1"/>
              </p:cNvSpPr>
              <p:nvPr/>
            </p:nvSpPr>
            <p:spPr bwMode="auto">
              <a:xfrm>
                <a:off x="280850" y="1988840"/>
                <a:ext cx="2923151" cy="21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90000" tIns="0" rIns="0" bIns="0" anchor="ctr"/>
              <a:lstStyle/>
              <a:p>
                <a:pPr>
                  <a:lnSpc>
                    <a:spcPts val="1400"/>
                  </a:lnSpc>
                </a:pPr>
                <a:endParaRPr lang="en-US" altLang="de-DE" dirty="0"/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323528" y="1052736"/>
                <a:ext cx="287369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dirty="0" smtClean="0"/>
                  <a:t>▼ </a:t>
                </a:r>
                <a:r>
                  <a:rPr lang="en-US" altLang="zh-CN" dirty="0" smtClean="0"/>
                  <a:t>2013</a:t>
                </a:r>
                <a:r>
                  <a:rPr lang="zh-CN" altLang="en-US" dirty="0" smtClean="0"/>
                  <a:t>年</a:t>
                </a:r>
                <a:r>
                  <a:rPr lang="en-US" altLang="zh-CN" dirty="0" smtClean="0"/>
                  <a:t>3</a:t>
                </a:r>
                <a:r>
                  <a:rPr lang="zh-CN" altLang="zh-CN" dirty="0" smtClean="0"/>
                  <a:t>月，习近平同志</a:t>
                </a:r>
                <a:r>
                  <a:rPr lang="zh-CN" altLang="en-US" dirty="0" smtClean="0"/>
                  <a:t>外交“首秀”，</a:t>
                </a:r>
                <a:r>
                  <a:rPr lang="zh-CN" altLang="zh-CN" dirty="0" smtClean="0"/>
                  <a:t>访问周边大国俄罗斯</a:t>
                </a:r>
                <a:r>
                  <a:rPr lang="zh-CN" altLang="en-US" dirty="0" smtClean="0"/>
                  <a:t>。</a:t>
                </a:r>
                <a:endParaRPr lang="zh-CN" altLang="en-US" dirty="0"/>
              </a:p>
            </p:txBody>
          </p:sp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517" y="2276872"/>
                <a:ext cx="2866323" cy="2212801"/>
              </a:xfrm>
              <a:prstGeom prst="rect">
                <a:avLst/>
              </a:prstGeom>
            </p:spPr>
          </p:pic>
        </p:grpSp>
      </p:grpSp>
      <p:grpSp>
        <p:nvGrpSpPr>
          <p:cNvPr id="16" name="组合 15"/>
          <p:cNvGrpSpPr/>
          <p:nvPr/>
        </p:nvGrpSpPr>
        <p:grpSpPr>
          <a:xfrm>
            <a:off x="3196849" y="1139716"/>
            <a:ext cx="3679407" cy="3456523"/>
            <a:chOff x="3196849" y="1139716"/>
            <a:chExt cx="3679407" cy="3456523"/>
          </a:xfrm>
        </p:grpSpPr>
        <p:sp>
          <p:nvSpPr>
            <p:cNvPr id="49158" name="Rectangle 31"/>
            <p:cNvSpPr>
              <a:spLocks noChangeArrowheads="1"/>
            </p:cNvSpPr>
            <p:nvPr/>
          </p:nvSpPr>
          <p:spPr bwMode="auto">
            <a:xfrm>
              <a:off x="3203848" y="4401128"/>
              <a:ext cx="3672000" cy="18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2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0000" tIns="0" rIns="0" bIns="0" anchor="ctr"/>
            <a:lstStyle/>
            <a:p>
              <a:pPr>
                <a:lnSpc>
                  <a:spcPts val="1400"/>
                </a:lnSpc>
              </a:pPr>
              <a:endParaRPr lang="en-US" altLang="de-DE" dirty="0"/>
            </a:p>
          </p:txBody>
        </p:sp>
        <p:sp>
          <p:nvSpPr>
            <p:cNvPr id="49180" name="Line 49"/>
            <p:cNvSpPr>
              <a:spLocks noChangeShapeType="1"/>
            </p:cNvSpPr>
            <p:nvPr/>
          </p:nvSpPr>
          <p:spPr bwMode="auto">
            <a:xfrm>
              <a:off x="6876256" y="1139716"/>
              <a:ext cx="0" cy="3456523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0" tIns="0" rIns="0" bIns="0" anchor="ctr">
              <a:spAutoFit/>
            </a:bodyPr>
            <a:lstStyle/>
            <a:p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1242" y="1196752"/>
              <a:ext cx="3384000" cy="217252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196849" y="3408982"/>
              <a:ext cx="367240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 smtClean="0"/>
                <a:t>▲ 2013</a:t>
              </a:r>
              <a:r>
                <a:rPr lang="zh-CN" altLang="en-US" dirty="0" smtClean="0"/>
                <a:t>年</a:t>
              </a:r>
              <a:r>
                <a:rPr lang="en-US" altLang="zh-CN" dirty="0" smtClean="0"/>
                <a:t>9</a:t>
              </a:r>
              <a:r>
                <a:rPr lang="zh-CN" altLang="zh-CN" dirty="0"/>
                <a:t>月初，习近平</a:t>
              </a:r>
              <a:r>
                <a:rPr lang="zh-CN" altLang="zh-CN" dirty="0" smtClean="0"/>
                <a:t>同志对</a:t>
              </a:r>
              <a:r>
                <a:rPr lang="zh-CN" altLang="zh-CN" dirty="0"/>
                <a:t>哈萨克斯坦、乌兹别克斯坦、塔吉克斯坦、吉尔吉斯斯坦进行访问</a:t>
              </a:r>
              <a:endParaRPr lang="zh-CN" altLang="en-US" dirty="0"/>
            </a:p>
          </p:txBody>
        </p:sp>
      </p:grpSp>
      <p:sp>
        <p:nvSpPr>
          <p:cNvPr id="35" name="矩形 34"/>
          <p:cNvSpPr/>
          <p:nvPr/>
        </p:nvSpPr>
        <p:spPr>
          <a:xfrm>
            <a:off x="2392971" y="262389"/>
            <a:ext cx="41232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常走常</a:t>
            </a:r>
            <a:r>
              <a:rPr lang="zh-CN" alt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亲 睦邻友好</a:t>
            </a:r>
            <a:endParaRPr lang="zh-CN" altLang="en-US" sz="36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51380" y="4581128"/>
            <a:ext cx="5256724" cy="2052001"/>
            <a:chOff x="251380" y="4581128"/>
            <a:chExt cx="5256724" cy="2052001"/>
          </a:xfrm>
        </p:grpSpPr>
        <p:sp>
          <p:nvSpPr>
            <p:cNvPr id="36" name="Line 49"/>
            <p:cNvSpPr>
              <a:spLocks noChangeShapeType="1"/>
            </p:cNvSpPr>
            <p:nvPr/>
          </p:nvSpPr>
          <p:spPr bwMode="auto">
            <a:xfrm>
              <a:off x="5508104" y="4596239"/>
              <a:ext cx="0" cy="190800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0" tIns="0" rIns="0" bIns="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251380" y="4581128"/>
              <a:ext cx="5040700" cy="2052001"/>
              <a:chOff x="251380" y="4581128"/>
              <a:chExt cx="5040700" cy="2052001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3567" y="4765501"/>
                <a:ext cx="2668513" cy="183059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5" name="矩形 4"/>
              <p:cNvSpPr/>
              <p:nvPr/>
            </p:nvSpPr>
            <p:spPr>
              <a:xfrm>
                <a:off x="323365" y="4953942"/>
                <a:ext cx="20163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 smtClean="0"/>
                  <a:t>► 2013</a:t>
                </a:r>
                <a:r>
                  <a:rPr lang="zh-CN" altLang="en-US" dirty="0" smtClean="0"/>
                  <a:t>年</a:t>
                </a:r>
                <a:r>
                  <a:rPr lang="en-US" altLang="zh-CN" dirty="0" smtClean="0"/>
                  <a:t>5</a:t>
                </a:r>
                <a:r>
                  <a:rPr lang="zh-CN" altLang="zh-CN" dirty="0"/>
                  <a:t>月，李克强总理访问了印度和</a:t>
                </a:r>
                <a:r>
                  <a:rPr lang="zh-CN" altLang="zh-CN" dirty="0" smtClean="0"/>
                  <a:t>巴基斯坦。</a:t>
                </a:r>
                <a:endParaRPr lang="zh-CN" altLang="en-US" dirty="0"/>
              </a:p>
            </p:txBody>
          </p:sp>
          <p:sp>
            <p:nvSpPr>
              <p:cNvPr id="38" name="Line 49"/>
              <p:cNvSpPr>
                <a:spLocks noChangeShapeType="1"/>
              </p:cNvSpPr>
              <p:nvPr/>
            </p:nvSpPr>
            <p:spPr bwMode="auto">
              <a:xfrm rot="5400000">
                <a:off x="1979642" y="2852866"/>
                <a:ext cx="0" cy="3456523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Rectangle 34"/>
              <p:cNvSpPr>
                <a:spLocks noChangeArrowheads="1"/>
              </p:cNvSpPr>
              <p:nvPr/>
            </p:nvSpPr>
            <p:spPr bwMode="auto">
              <a:xfrm rot="5400000">
                <a:off x="1349767" y="5499129"/>
                <a:ext cx="2052000" cy="21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90000" tIns="0" rIns="0" bIns="0" anchor="ctr"/>
              <a:lstStyle/>
              <a:p>
                <a:pPr>
                  <a:lnSpc>
                    <a:spcPts val="1400"/>
                  </a:lnSpc>
                </a:pPr>
                <a:endParaRPr lang="en-US" altLang="de-DE" dirty="0"/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5652120" y="3275272"/>
            <a:ext cx="3499792" cy="3230917"/>
            <a:chOff x="5652120" y="3275272"/>
            <a:chExt cx="3499792" cy="323091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939"/>
            <a:stretch/>
          </p:blipFill>
          <p:spPr>
            <a:xfrm>
              <a:off x="5652120" y="4653136"/>
              <a:ext cx="2592288" cy="1853053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6876256" y="3585790"/>
              <a:ext cx="227565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/>
                <a:t>▼ </a:t>
              </a:r>
              <a:r>
                <a:rPr lang="en-US" altLang="zh-CN" dirty="0" smtClean="0"/>
                <a:t>2013</a:t>
              </a:r>
              <a:r>
                <a:rPr lang="zh-CN" altLang="en-US" dirty="0" smtClean="0"/>
                <a:t>年</a:t>
              </a:r>
              <a:r>
                <a:rPr lang="en-US" altLang="zh-CN" dirty="0" smtClean="0"/>
                <a:t>10</a:t>
              </a:r>
              <a:r>
                <a:rPr lang="zh-CN" altLang="zh-CN" dirty="0"/>
                <a:t>月，习近平主席访问了印度尼西亚、马来西亚。</a:t>
              </a:r>
              <a:endParaRPr lang="zh-CN" altLang="en-US" dirty="0"/>
            </a:p>
          </p:txBody>
        </p:sp>
        <p:sp>
          <p:nvSpPr>
            <p:cNvPr id="41" name="Rectangle 34"/>
            <p:cNvSpPr>
              <a:spLocks noChangeArrowheads="1"/>
            </p:cNvSpPr>
            <p:nvPr/>
          </p:nvSpPr>
          <p:spPr bwMode="auto">
            <a:xfrm>
              <a:off x="6876488" y="3275272"/>
              <a:ext cx="2088000" cy="216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2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0000" tIns="0" rIns="0" bIns="0" anchor="ctr"/>
            <a:lstStyle/>
            <a:p>
              <a:pPr>
                <a:lnSpc>
                  <a:spcPts val="1400"/>
                </a:lnSpc>
              </a:pPr>
              <a:endParaRPr lang="en-US" altLang="de-DE" dirty="0"/>
            </a:p>
          </p:txBody>
        </p:sp>
      </p:grpSp>
      <p:sp>
        <p:nvSpPr>
          <p:cNvPr id="12" name="矩形 11"/>
          <p:cNvSpPr/>
          <p:nvPr/>
        </p:nvSpPr>
        <p:spPr>
          <a:xfrm>
            <a:off x="7452320" y="1019233"/>
            <a:ext cx="1415772" cy="212173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与</a:t>
            </a:r>
            <a:r>
              <a:rPr lang="zh-CN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邻为</a:t>
            </a:r>
            <a:r>
              <a:rPr lang="zh-CN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善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以</a:t>
            </a:r>
            <a:r>
              <a:rPr lang="zh-CN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邻为</a:t>
            </a:r>
            <a:r>
              <a:rPr lang="zh-CN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伴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929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92971" y="262389"/>
            <a:ext cx="41232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常走常亲 睦邻友好</a:t>
            </a:r>
            <a:endParaRPr lang="zh-CN" altLang="en-US" sz="36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2721" y="1124744"/>
            <a:ext cx="7315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习近平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主席访哈演讲：赞海大留学生捐献“熊猫血”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1" y="1916832"/>
            <a:ext cx="5348715" cy="3526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图片 9">
            <a:hlinkClick r:id="rId2" action="ppaction://hlinkfil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068960"/>
            <a:ext cx="1569175" cy="1373028"/>
          </a:xfrm>
          <a:prstGeom prst="rect">
            <a:avLst/>
          </a:prstGeom>
        </p:spPr>
      </p:pic>
      <p:sp>
        <p:nvSpPr>
          <p:cNvPr id="11" name="圆角矩形标注 10"/>
          <p:cNvSpPr/>
          <p:nvPr/>
        </p:nvSpPr>
        <p:spPr>
          <a:xfrm>
            <a:off x="6310394" y="1844824"/>
            <a:ext cx="2192720" cy="919401"/>
          </a:xfrm>
          <a:prstGeom prst="wedgeRoundRectCallout">
            <a:avLst>
              <a:gd name="adj1" fmla="val -51708"/>
              <a:gd name="adj2" fmla="val 99239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zh-CN" altLang="en-US" sz="1600" dirty="0" smtClean="0">
                <a:solidFill>
                  <a:schemeClr val="tx1"/>
                </a:solidFill>
              </a:rPr>
              <a:t>视频：哈萨克斯坦</a:t>
            </a:r>
            <a:r>
              <a:rPr lang="zh-CN" altLang="en-US" sz="1600" dirty="0">
                <a:solidFill>
                  <a:schemeClr val="tx1"/>
                </a:solidFill>
              </a:rPr>
              <a:t>留学生鲁斯兰 捐献“熊猫血”流淌中哈友谊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47" r="7672" b="5900"/>
          <a:stretch/>
        </p:blipFill>
        <p:spPr>
          <a:xfrm flipH="1">
            <a:off x="6002125" y="3284984"/>
            <a:ext cx="3067725" cy="2930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121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18344" y="262389"/>
            <a:ext cx="41232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常走常亲 睦邻友好</a:t>
            </a:r>
            <a:endParaRPr lang="zh-CN" altLang="en-US" sz="36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1" y="3631600"/>
            <a:ext cx="3877299" cy="2605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517381" y="1196752"/>
            <a:ext cx="5134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李克强总理举例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泰囧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谈中泰友谊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054" y="4906917"/>
            <a:ext cx="2110282" cy="13303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524"/>
          <a:stretch/>
        </p:blipFill>
        <p:spPr>
          <a:xfrm>
            <a:off x="5098464" y="1784326"/>
            <a:ext cx="3433976" cy="186069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58" y="2847950"/>
            <a:ext cx="2144122" cy="194920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990836" y="3789040"/>
            <a:ext cx="1669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Arial"/>
                <a:ea typeface="宋体" pitchFamily="2" charset="-122"/>
                <a:cs typeface="Arial"/>
              </a:rPr>
              <a:t>►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“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泰囧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”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带动泰国旅游业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899952" y="1844968"/>
            <a:ext cx="3240000" cy="1296000"/>
            <a:chOff x="780580" y="1839213"/>
            <a:chExt cx="3240000" cy="1296000"/>
          </a:xfrm>
        </p:grpSpPr>
        <p:sp>
          <p:nvSpPr>
            <p:cNvPr id="4" name="云形标注 3"/>
            <p:cNvSpPr/>
            <p:nvPr/>
          </p:nvSpPr>
          <p:spPr>
            <a:xfrm>
              <a:off x="780580" y="1839213"/>
              <a:ext cx="3240000" cy="1296000"/>
            </a:xfrm>
            <a:prstGeom prst="cloudCallout">
              <a:avLst>
                <a:gd name="adj1" fmla="val -7191"/>
                <a:gd name="adj2" fmla="val 98225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b="1" dirty="0" smtClean="0">
                  <a:latin typeface="宋体" pitchFamily="2" charset="-122"/>
                  <a:ea typeface="宋体" pitchFamily="2" charset="-122"/>
                </a:rPr>
                <a:t> </a:t>
              </a:r>
              <a:endParaRPr lang="zh-CN" altLang="en-US" b="1" dirty="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212843" y="2073622"/>
              <a:ext cx="242305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宋体" pitchFamily="2" charset="-122"/>
                  <a:ea typeface="宋体" pitchFamily="2" charset="-122"/>
                </a:rPr>
                <a:t>我不是为这部片子做广告，我是为中泰友谊交往做广告。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9443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u0agwwrUKEa8DhGWMcK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nkZkibOU.uUSdvP.eJD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nkZkibOU.uUSdvP.eJD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nkZkibOU.uUSdvP.eJD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nkZkibOU.uUSdvP.eJD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RreEBbCUmuDMtQBrxy.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L834aewUObR.NMI_Ssd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DtMkjtVE2V36vOeR6D1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EyB3w22k2eoVAMzdp1o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kmgzDC2kO0FHc1TpX.N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xWYqlVpE0yAd597o4zw4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zJ6KTFcUeAa6NSPES0H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nkZkibOU.uUSdvP.eJDA"/>
</p:tagLst>
</file>

<file path=ppt/theme/theme1.xml><?xml version="1.0" encoding="utf-8"?>
<a:theme xmlns:a="http://schemas.openxmlformats.org/drawingml/2006/main" name="6_自定义设计方案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2732</TotalTime>
  <Words>321</Words>
  <Application>Microsoft Office PowerPoint</Application>
  <PresentationFormat>全屏显示(4:3)</PresentationFormat>
  <Paragraphs>60</Paragraphs>
  <Slides>10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4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6_自定义设计方案</vt:lpstr>
      <vt:lpstr>自定义设计方案</vt:lpstr>
      <vt:lpstr>1_自定义设计方案</vt:lpstr>
      <vt:lpstr>2_自定义设计方案</vt:lpstr>
      <vt:lpstr>think-cell Slide</vt:lpstr>
      <vt:lpstr>图表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Users</dc:creator>
  <cp:lastModifiedBy>微软用户</cp:lastModifiedBy>
  <cp:revision>275</cp:revision>
  <dcterms:created xsi:type="dcterms:W3CDTF">2013-12-20T09:02:23Z</dcterms:created>
  <dcterms:modified xsi:type="dcterms:W3CDTF">2015-03-02T07:20:49Z</dcterms:modified>
</cp:coreProperties>
</file>