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2" r:id="rId2"/>
    <p:sldId id="319" r:id="rId3"/>
    <p:sldId id="317" r:id="rId4"/>
    <p:sldId id="320" r:id="rId5"/>
    <p:sldId id="318" r:id="rId6"/>
    <p:sldId id="321" r:id="rId7"/>
    <p:sldId id="322" r:id="rId8"/>
    <p:sldId id="323" r:id="rId9"/>
    <p:sldId id="333" r:id="rId10"/>
    <p:sldId id="324" r:id="rId11"/>
    <p:sldId id="325" r:id="rId1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30305"/>
    <a:srgbClr val="333399"/>
    <a:srgbClr val="5F5F5F"/>
    <a:srgbClr val="DE9254"/>
    <a:srgbClr val="BDBA3D"/>
    <a:srgbClr val="F09942"/>
    <a:srgbClr val="F6C28E"/>
    <a:srgbClr val="F7C4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186B20C-4FE4-412D-8BD2-1046A99191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266C851C-B1C3-4D7C-B10D-B69F79DE3335}" type="slidenum">
              <a:rPr lang="en-US" altLang="zh-CN" smtClean="0">
                <a:latin typeface="Arial" charset="0"/>
                <a:ea typeface="宋体" charset="-122"/>
              </a:rPr>
              <a:pPr eaLnBrk="1" hangingPunct="1"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6349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charset="0"/>
              <a:ea typeface="宋体" charset="-122"/>
            </a:endParaRPr>
          </a:p>
        </p:txBody>
      </p:sp>
      <p:sp>
        <p:nvSpPr>
          <p:cNvPr id="15363" name="灯片编号占位符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84E9362-AFC4-4DEE-A6A7-C4085153CFC3}" type="slidenum">
              <a:rPr lang="zh-CN" altLang="en-US" sz="1200">
                <a:solidFill>
                  <a:srgbClr val="000000"/>
                </a:solidFill>
                <a:latin typeface="+mn-lt"/>
                <a:ea typeface="+mn-ea"/>
              </a:rPr>
              <a:pPr algn="r">
                <a:defRPr/>
              </a:pPr>
              <a:t>1</a:t>
            </a:fld>
            <a:endParaRPr lang="en-US" altLang="zh-CN" sz="120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8"/>
          <p:cNvSpPr>
            <a:spLocks/>
          </p:cNvSpPr>
          <p:nvPr/>
        </p:nvSpPr>
        <p:spPr bwMode="gray">
          <a:xfrm>
            <a:off x="-1588" y="0"/>
            <a:ext cx="9145588" cy="6316663"/>
          </a:xfrm>
          <a:custGeom>
            <a:avLst/>
            <a:gdLst/>
            <a:ahLst/>
            <a:cxnLst>
              <a:cxn ang="0">
                <a:pos x="1193" y="2909"/>
              </a:cxn>
              <a:cxn ang="0">
                <a:pos x="2737" y="2700"/>
              </a:cxn>
              <a:cxn ang="0">
                <a:pos x="4345" y="2640"/>
              </a:cxn>
              <a:cxn ang="0">
                <a:pos x="5401" y="2622"/>
              </a:cxn>
              <a:cxn ang="0">
                <a:pos x="5761" y="2544"/>
              </a:cxn>
              <a:cxn ang="0">
                <a:pos x="5761" y="0"/>
              </a:cxn>
              <a:cxn ang="0">
                <a:pos x="0" y="0"/>
              </a:cxn>
              <a:cxn ang="0">
                <a:pos x="5" y="3979"/>
              </a:cxn>
              <a:cxn ang="0">
                <a:pos x="1193" y="2909"/>
              </a:cxn>
            </a:cxnLst>
            <a:rect l="0" t="0" r="r" b="b"/>
            <a:pathLst>
              <a:path w="5761" h="3979">
                <a:moveTo>
                  <a:pt x="1193" y="2909"/>
                </a:moveTo>
                <a:cubicBezTo>
                  <a:pt x="1793" y="2765"/>
                  <a:pt x="1688" y="2790"/>
                  <a:pt x="2737" y="2700"/>
                </a:cubicBezTo>
                <a:cubicBezTo>
                  <a:pt x="3842" y="2658"/>
                  <a:pt x="3903" y="2652"/>
                  <a:pt x="4345" y="2640"/>
                </a:cubicBezTo>
                <a:cubicBezTo>
                  <a:pt x="4789" y="2627"/>
                  <a:pt x="5165" y="2638"/>
                  <a:pt x="5401" y="2622"/>
                </a:cubicBezTo>
                <a:cubicBezTo>
                  <a:pt x="5587" y="2598"/>
                  <a:pt x="5681" y="2573"/>
                  <a:pt x="5761" y="2544"/>
                </a:cubicBezTo>
                <a:cubicBezTo>
                  <a:pt x="5761" y="1295"/>
                  <a:pt x="5761" y="0"/>
                  <a:pt x="5761" y="0"/>
                </a:cubicBezTo>
                <a:lnTo>
                  <a:pt x="0" y="0"/>
                </a:lnTo>
                <a:cubicBezTo>
                  <a:pt x="0" y="0"/>
                  <a:pt x="2" y="1989"/>
                  <a:pt x="5" y="3979"/>
                </a:cubicBezTo>
                <a:cubicBezTo>
                  <a:pt x="61" y="3716"/>
                  <a:pt x="145" y="3216"/>
                  <a:pt x="1193" y="2909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" name="Freeform 59" descr="img3"/>
          <p:cNvSpPr>
            <a:spLocks/>
          </p:cNvSpPr>
          <p:nvPr/>
        </p:nvSpPr>
        <p:spPr bwMode="gray">
          <a:xfrm>
            <a:off x="0" y="457200"/>
            <a:ext cx="9147175" cy="5580063"/>
          </a:xfrm>
          <a:custGeom>
            <a:avLst/>
            <a:gdLst/>
            <a:ahLst/>
            <a:cxnLst>
              <a:cxn ang="0">
                <a:pos x="0" y="3480"/>
              </a:cxn>
              <a:cxn ang="0">
                <a:pos x="0" y="83"/>
              </a:cxn>
              <a:cxn ang="0">
                <a:pos x="1482" y="270"/>
              </a:cxn>
              <a:cxn ang="0">
                <a:pos x="2844" y="1062"/>
              </a:cxn>
              <a:cxn ang="0">
                <a:pos x="4241" y="1897"/>
              </a:cxn>
              <a:cxn ang="0">
                <a:pos x="5117" y="2133"/>
              </a:cxn>
              <a:cxn ang="0">
                <a:pos x="5758" y="2128"/>
              </a:cxn>
              <a:cxn ang="0">
                <a:pos x="5760" y="2273"/>
              </a:cxn>
              <a:cxn ang="0">
                <a:pos x="5003" y="2358"/>
              </a:cxn>
              <a:cxn ang="0">
                <a:pos x="2949" y="2400"/>
              </a:cxn>
              <a:cxn ang="0">
                <a:pos x="1425" y="2591"/>
              </a:cxn>
              <a:cxn ang="0">
                <a:pos x="378" y="3027"/>
              </a:cxn>
              <a:cxn ang="0">
                <a:pos x="0" y="3515"/>
              </a:cxn>
            </a:cxnLst>
            <a:rect l="0" t="0" r="r" b="b"/>
            <a:pathLst>
              <a:path w="5762" h="3515">
                <a:moveTo>
                  <a:pt x="0" y="3480"/>
                </a:moveTo>
                <a:lnTo>
                  <a:pt x="0" y="83"/>
                </a:lnTo>
                <a:cubicBezTo>
                  <a:pt x="561" y="0"/>
                  <a:pt x="1234" y="154"/>
                  <a:pt x="1482" y="270"/>
                </a:cubicBezTo>
                <a:cubicBezTo>
                  <a:pt x="1951" y="436"/>
                  <a:pt x="2457" y="756"/>
                  <a:pt x="2844" y="1062"/>
                </a:cubicBezTo>
                <a:cubicBezTo>
                  <a:pt x="3231" y="1368"/>
                  <a:pt x="3850" y="1716"/>
                  <a:pt x="4241" y="1897"/>
                </a:cubicBezTo>
                <a:cubicBezTo>
                  <a:pt x="4620" y="2075"/>
                  <a:pt x="4864" y="2095"/>
                  <a:pt x="5117" y="2133"/>
                </a:cubicBezTo>
                <a:cubicBezTo>
                  <a:pt x="5366" y="2171"/>
                  <a:pt x="5757" y="2110"/>
                  <a:pt x="5758" y="2128"/>
                </a:cubicBezTo>
                <a:cubicBezTo>
                  <a:pt x="5762" y="2180"/>
                  <a:pt x="5760" y="2273"/>
                  <a:pt x="5760" y="2273"/>
                </a:cubicBezTo>
                <a:cubicBezTo>
                  <a:pt x="5747" y="2273"/>
                  <a:pt x="5579" y="2344"/>
                  <a:pt x="5003" y="2358"/>
                </a:cubicBezTo>
                <a:cubicBezTo>
                  <a:pt x="4427" y="2372"/>
                  <a:pt x="3207" y="2407"/>
                  <a:pt x="2949" y="2400"/>
                </a:cubicBezTo>
                <a:cubicBezTo>
                  <a:pt x="2283" y="2433"/>
                  <a:pt x="1854" y="2492"/>
                  <a:pt x="1425" y="2591"/>
                </a:cubicBezTo>
                <a:cubicBezTo>
                  <a:pt x="996" y="2690"/>
                  <a:pt x="611" y="2875"/>
                  <a:pt x="378" y="3027"/>
                </a:cubicBezTo>
                <a:cubicBezTo>
                  <a:pt x="145" y="3179"/>
                  <a:pt x="85" y="3409"/>
                  <a:pt x="0" y="3515"/>
                </a:cubicBezTo>
              </a:path>
            </a:pathLst>
          </a:cu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pic>
        <p:nvPicPr>
          <p:cNvPr id="6" name="Picture 47" descr="화살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168900" y="152400"/>
            <a:ext cx="38989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63500" y="762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i="1">
                <a:solidFill>
                  <a:srgbClr val="CC3300"/>
                </a:solidFill>
                <a:latin typeface="Verdana" pitchFamily="34" charset="0"/>
                <a:ea typeface="宋体" charset="-122"/>
              </a:rPr>
              <a:t>LOGO</a:t>
            </a: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gray">
          <a:xfrm>
            <a:off x="8240713" y="9667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gray">
          <a:xfrm>
            <a:off x="6792913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gray">
          <a:xfrm>
            <a:off x="6078538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gray">
          <a:xfrm>
            <a:off x="6802438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gray">
          <a:xfrm>
            <a:off x="5345113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3" name="AutoShape 54"/>
          <p:cNvSpPr>
            <a:spLocks noChangeArrowheads="1"/>
          </p:cNvSpPr>
          <p:nvPr/>
        </p:nvSpPr>
        <p:spPr bwMode="gray">
          <a:xfrm>
            <a:off x="7696200" y="30083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gray">
          <a:xfrm>
            <a:off x="7696200" y="22844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5" name="Freeform 60"/>
          <p:cNvSpPr>
            <a:spLocks/>
          </p:cNvSpPr>
          <p:nvPr/>
        </p:nvSpPr>
        <p:spPr bwMode="gray">
          <a:xfrm>
            <a:off x="381000" y="4238625"/>
            <a:ext cx="7781925" cy="2619375"/>
          </a:xfrm>
          <a:custGeom>
            <a:avLst/>
            <a:gdLst/>
            <a:ahLst/>
            <a:cxnLst>
              <a:cxn ang="0">
                <a:pos x="432" y="1650"/>
              </a:cxn>
              <a:cxn ang="0">
                <a:pos x="816" y="1650"/>
              </a:cxn>
              <a:cxn ang="0">
                <a:pos x="1056" y="642"/>
              </a:cxn>
              <a:cxn ang="0">
                <a:pos x="2352" y="162"/>
              </a:cxn>
              <a:cxn ang="0">
                <a:pos x="4902" y="0"/>
              </a:cxn>
              <a:cxn ang="0">
                <a:pos x="2400" y="66"/>
              </a:cxn>
              <a:cxn ang="0">
                <a:pos x="864" y="450"/>
              </a:cxn>
              <a:cxn ang="0">
                <a:pos x="0" y="1650"/>
              </a:cxn>
              <a:cxn ang="0">
                <a:pos x="816" y="1650"/>
              </a:cxn>
              <a:cxn ang="0">
                <a:pos x="144" y="1650"/>
              </a:cxn>
              <a:cxn ang="0">
                <a:pos x="576" y="1650"/>
              </a:cxn>
              <a:cxn ang="0">
                <a:pos x="432" y="1650"/>
              </a:cxn>
            </a:cxnLst>
            <a:rect l="0" t="0" r="r" b="b"/>
            <a:pathLst>
              <a:path w="4902" h="1650">
                <a:moveTo>
                  <a:pt x="432" y="1650"/>
                </a:moveTo>
                <a:cubicBezTo>
                  <a:pt x="432" y="1650"/>
                  <a:pt x="624" y="1650"/>
                  <a:pt x="816" y="1650"/>
                </a:cubicBezTo>
                <a:cubicBezTo>
                  <a:pt x="816" y="1650"/>
                  <a:pt x="384" y="1170"/>
                  <a:pt x="1056" y="642"/>
                </a:cubicBezTo>
                <a:cubicBezTo>
                  <a:pt x="1356" y="408"/>
                  <a:pt x="1711" y="269"/>
                  <a:pt x="2352" y="162"/>
                </a:cubicBezTo>
                <a:cubicBezTo>
                  <a:pt x="2993" y="55"/>
                  <a:pt x="4894" y="16"/>
                  <a:pt x="4902" y="0"/>
                </a:cubicBezTo>
                <a:lnTo>
                  <a:pt x="2400" y="66"/>
                </a:lnTo>
                <a:cubicBezTo>
                  <a:pt x="1727" y="141"/>
                  <a:pt x="1264" y="186"/>
                  <a:pt x="864" y="450"/>
                </a:cubicBezTo>
                <a:cubicBezTo>
                  <a:pt x="464" y="714"/>
                  <a:pt x="8" y="1450"/>
                  <a:pt x="0" y="1650"/>
                </a:cubicBezTo>
                <a:lnTo>
                  <a:pt x="816" y="1650"/>
                </a:lnTo>
                <a:lnTo>
                  <a:pt x="144" y="1650"/>
                </a:lnTo>
                <a:lnTo>
                  <a:pt x="576" y="1650"/>
                </a:lnTo>
                <a:lnTo>
                  <a:pt x="432" y="1650"/>
                </a:lnTo>
                <a:close/>
              </a:path>
            </a:pathLst>
          </a:custGeom>
          <a:solidFill>
            <a:srgbClr val="CCCC99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6" name="Freeform 61"/>
          <p:cNvSpPr>
            <a:spLocks/>
          </p:cNvSpPr>
          <p:nvPr/>
        </p:nvSpPr>
        <p:spPr bwMode="gray">
          <a:xfrm>
            <a:off x="0" y="4038600"/>
            <a:ext cx="9161463" cy="28194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954" y="441"/>
              </a:cxn>
              <a:cxn ang="0">
                <a:pos x="2832" y="144"/>
              </a:cxn>
              <a:cxn ang="0">
                <a:pos x="5343" y="83"/>
              </a:cxn>
              <a:cxn ang="0">
                <a:pos x="5769" y="0"/>
              </a:cxn>
              <a:cxn ang="0">
                <a:pos x="5771" y="28"/>
              </a:cxn>
              <a:cxn ang="0">
                <a:pos x="5103" y="146"/>
              </a:cxn>
              <a:cxn ang="0">
                <a:pos x="2832" y="240"/>
              </a:cxn>
              <a:cxn ang="0">
                <a:pos x="1104" y="720"/>
              </a:cxn>
              <a:cxn ang="0">
                <a:pos x="672" y="1776"/>
              </a:cxn>
              <a:cxn ang="0">
                <a:pos x="0" y="1776"/>
              </a:cxn>
              <a:cxn ang="0">
                <a:pos x="0" y="1248"/>
              </a:cxn>
            </a:cxnLst>
            <a:rect l="0" t="0" r="r" b="b"/>
            <a:pathLst>
              <a:path w="5771" h="1776">
                <a:moveTo>
                  <a:pt x="0" y="1248"/>
                </a:moveTo>
                <a:cubicBezTo>
                  <a:pt x="157" y="883"/>
                  <a:pt x="482" y="625"/>
                  <a:pt x="954" y="441"/>
                </a:cubicBezTo>
                <a:cubicBezTo>
                  <a:pt x="1426" y="257"/>
                  <a:pt x="2096" y="208"/>
                  <a:pt x="2832" y="144"/>
                </a:cubicBezTo>
                <a:cubicBezTo>
                  <a:pt x="3563" y="84"/>
                  <a:pt x="4854" y="107"/>
                  <a:pt x="5343" y="83"/>
                </a:cubicBezTo>
                <a:cubicBezTo>
                  <a:pt x="5500" y="71"/>
                  <a:pt x="5732" y="23"/>
                  <a:pt x="5769" y="0"/>
                </a:cubicBezTo>
                <a:lnTo>
                  <a:pt x="5771" y="28"/>
                </a:lnTo>
                <a:cubicBezTo>
                  <a:pt x="5743" y="51"/>
                  <a:pt x="5593" y="111"/>
                  <a:pt x="5103" y="146"/>
                </a:cubicBezTo>
                <a:cubicBezTo>
                  <a:pt x="4638" y="179"/>
                  <a:pt x="3544" y="144"/>
                  <a:pt x="2832" y="240"/>
                </a:cubicBezTo>
                <a:cubicBezTo>
                  <a:pt x="2120" y="336"/>
                  <a:pt x="1464" y="464"/>
                  <a:pt x="1104" y="720"/>
                </a:cubicBezTo>
                <a:cubicBezTo>
                  <a:pt x="744" y="976"/>
                  <a:pt x="588" y="1407"/>
                  <a:pt x="672" y="1776"/>
                </a:cubicBezTo>
                <a:cubicBezTo>
                  <a:pt x="336" y="1776"/>
                  <a:pt x="0" y="1776"/>
                  <a:pt x="0" y="1776"/>
                </a:cubicBezTo>
                <a:cubicBezTo>
                  <a:pt x="0" y="1776"/>
                  <a:pt x="0" y="1248"/>
                  <a:pt x="0" y="124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pic>
        <p:nvPicPr>
          <p:cNvPr id="17" name="Picture 45" descr="화살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059113" y="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8675" y="5867400"/>
            <a:ext cx="4343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6900" y="5105400"/>
            <a:ext cx="7124700" cy="381000"/>
          </a:xfrm>
        </p:spPr>
        <p:txBody>
          <a:bodyPr/>
          <a:lstStyle>
            <a:lvl1pPr algn="r"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76938" y="6594475"/>
            <a:ext cx="2895600" cy="168275"/>
          </a:xfrm>
        </p:spPr>
        <p:txBody>
          <a:bodyPr/>
          <a:lstStyle>
            <a:lvl1pPr>
              <a:defRPr sz="10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65513" y="6613525"/>
            <a:ext cx="2133600" cy="168275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fld id="{3ED1B4DE-A967-4AE2-BC9D-C3DF7F83C9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274638" y="6605588"/>
            <a:ext cx="2133600" cy="1682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4D7F-55A8-4264-A2F9-C0E8D260E5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4982-0E01-40DD-B602-880BBF6C02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1399-84B2-4714-A5D3-BD1FC8FAEB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6003-DC04-403B-9394-B2C1FC3729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0915-7F39-4D5D-A432-AE60DECDE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E71A-EEB7-4EB4-AB66-E27836B2F7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9A589-8D26-44CB-9202-12942AC6A8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A169-4D3A-4468-8937-2986452404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FC78-C3AC-46ED-BD53-87352804D4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DD2-486E-4C52-A199-22868636A3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Freeform 82"/>
          <p:cNvSpPr>
            <a:spLocks/>
          </p:cNvSpPr>
          <p:nvPr/>
        </p:nvSpPr>
        <p:spPr bwMode="gray">
          <a:xfrm>
            <a:off x="-3175" y="4763"/>
            <a:ext cx="9151938" cy="1062037"/>
          </a:xfrm>
          <a:custGeom>
            <a:avLst/>
            <a:gdLst/>
            <a:ahLst/>
            <a:cxnLst>
              <a:cxn ang="0">
                <a:pos x="2" y="555"/>
              </a:cxn>
              <a:cxn ang="0">
                <a:pos x="1937" y="158"/>
              </a:cxn>
              <a:cxn ang="0">
                <a:pos x="3102" y="249"/>
              </a:cxn>
              <a:cxn ang="0">
                <a:pos x="4706" y="605"/>
              </a:cxn>
              <a:cxn ang="0">
                <a:pos x="5761" y="636"/>
              </a:cxn>
              <a:cxn ang="0">
                <a:pos x="5751" y="4"/>
              </a:cxn>
              <a:cxn ang="0">
                <a:pos x="47" y="5"/>
              </a:cxn>
              <a:cxn ang="0">
                <a:pos x="8" y="5"/>
              </a:cxn>
              <a:cxn ang="0">
                <a:pos x="2" y="555"/>
              </a:cxn>
            </a:cxnLst>
            <a:rect l="0" t="0" r="r" b="b"/>
            <a:pathLst>
              <a:path w="5765" h="669">
                <a:moveTo>
                  <a:pt x="2" y="555"/>
                </a:moveTo>
                <a:cubicBezTo>
                  <a:pt x="371" y="212"/>
                  <a:pt x="1393" y="131"/>
                  <a:pt x="1937" y="158"/>
                </a:cubicBezTo>
                <a:cubicBezTo>
                  <a:pt x="2481" y="185"/>
                  <a:pt x="2627" y="192"/>
                  <a:pt x="3102" y="249"/>
                </a:cubicBezTo>
                <a:cubicBezTo>
                  <a:pt x="3563" y="324"/>
                  <a:pt x="4228" y="541"/>
                  <a:pt x="4706" y="605"/>
                </a:cubicBezTo>
                <a:cubicBezTo>
                  <a:pt x="5186" y="669"/>
                  <a:pt x="5368" y="641"/>
                  <a:pt x="5761" y="636"/>
                </a:cubicBezTo>
                <a:cubicBezTo>
                  <a:pt x="5765" y="336"/>
                  <a:pt x="5757" y="0"/>
                  <a:pt x="5751" y="4"/>
                </a:cubicBezTo>
                <a:cubicBezTo>
                  <a:pt x="2891" y="4"/>
                  <a:pt x="47" y="5"/>
                  <a:pt x="47" y="5"/>
                </a:cubicBezTo>
                <a:lnTo>
                  <a:pt x="8" y="5"/>
                </a:lnTo>
                <a:cubicBezTo>
                  <a:pt x="0" y="97"/>
                  <a:pt x="2" y="442"/>
                  <a:pt x="2" y="555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pic>
        <p:nvPicPr>
          <p:cNvPr id="1027" name="Picture 84" descr="06_icon_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0" y="76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5981700" y="6667500"/>
            <a:ext cx="30099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905500" y="65341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F5F5F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 i="1">
                <a:solidFill>
                  <a:srgbClr val="CC3300"/>
                </a:solidFill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CCDDFFFF-6C2B-453B-B682-267DA25159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381000"/>
            <a:ext cx="449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1034" name="图片 11" descr="图片2副本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图片 12" descr="杂志社logo 新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88" y="6072188"/>
            <a:ext cx="2962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pt\&#32844;&#25945;&#29256;\2013-2014\01\&#35838;&#20214;\&#35838;&#20214;&#65288;&#25512;&#33616;&#20351;&#29992;OFFICE2007&#28436;&#31034;&#65289;\&#20445;&#38556;&#27665;&#29983;&#22914;&#20309;&#34917;&#30701;&#26495;&#12289;&#20828;&#24213;&#32447;\&#25105;&#22269;&#21307;&#20445;&#35206;&#30422;&#29575;&#36229;&#36807;95%25.mpg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pt\&#32844;&#25945;&#29256;\2013-2014\01\&#35838;&#20214;\&#35838;&#20214;&#65288;&#25512;&#33616;&#20351;&#29992;OFFICE2007&#28436;&#31034;&#65289;\&#20445;&#38556;&#27665;&#29983;&#22914;&#20309;&#34917;&#30701;&#26495;&#12289;&#20828;&#24213;&#32447;\&#26842;&#25143;&#21306;&#25913;&#36896;&#19981;&#26029;&#21319;&#28201;.mp4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175"/>
            <a:ext cx="500538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-补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-26988"/>
            <a:ext cx="46815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图片 3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-26988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56197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9390" y="3487630"/>
            <a:ext cx="3904610" cy="2533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303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补齐社会民生的短板</a:t>
            </a:r>
            <a:endParaRPr lang="zh-CN" altLang="en-US" dirty="0"/>
          </a:p>
        </p:txBody>
      </p:sp>
      <p:grpSp>
        <p:nvGrpSpPr>
          <p:cNvPr id="11268" name="组合 9"/>
          <p:cNvGrpSpPr>
            <a:grpSpLocks/>
          </p:cNvGrpSpPr>
          <p:nvPr/>
        </p:nvGrpSpPr>
        <p:grpSpPr bwMode="auto">
          <a:xfrm>
            <a:off x="5857875" y="642938"/>
            <a:ext cx="3286125" cy="2614612"/>
            <a:chOff x="5857884" y="642918"/>
            <a:chExt cx="3286116" cy="2614688"/>
          </a:xfrm>
        </p:grpSpPr>
        <p:pic>
          <p:nvPicPr>
            <p:cNvPr id="8" name="图片 7" descr="2010112308575824164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642918"/>
              <a:ext cx="3023238" cy="21431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275" name="TextBox 8"/>
            <p:cNvSpPr txBox="1">
              <a:spLocks noChangeArrowheads="1"/>
            </p:cNvSpPr>
            <p:nvPr/>
          </p:nvSpPr>
          <p:spPr bwMode="auto">
            <a:xfrm>
              <a:off x="6143636" y="2857496"/>
              <a:ext cx="30003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>
                  <a:latin typeface="宋体" charset="-122"/>
                  <a:ea typeface="宋体" charset="-122"/>
                </a:rPr>
                <a:t>高龄老人津贴制度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0" y="1000125"/>
            <a:ext cx="3714750" cy="3257550"/>
            <a:chOff x="0" y="1000125"/>
            <a:chExt cx="3714750" cy="3257550"/>
          </a:xfrm>
        </p:grpSpPr>
        <p:pic>
          <p:nvPicPr>
            <p:cNvPr id="11269" name="图片 10" descr="50661261497449379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000125"/>
              <a:ext cx="3714750" cy="287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Box 12"/>
            <p:cNvSpPr txBox="1">
              <a:spLocks noChangeArrowheads="1"/>
            </p:cNvSpPr>
            <p:nvPr/>
          </p:nvSpPr>
          <p:spPr bwMode="auto">
            <a:xfrm>
              <a:off x="0" y="3857625"/>
              <a:ext cx="35004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>
                  <a:latin typeface="宋体" charset="-122"/>
                  <a:ea typeface="宋体" charset="-122"/>
                </a:rPr>
                <a:t>养老保险省级统筹</a:t>
              </a:r>
            </a:p>
          </p:txBody>
        </p:sp>
      </p:grp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3132138" y="3141663"/>
            <a:ext cx="2628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宋体" charset="-122"/>
                <a:ea typeface="宋体" charset="-122"/>
              </a:rPr>
              <a:t>各项养老保险参保</a:t>
            </a:r>
            <a:r>
              <a:rPr lang="en-US" altLang="zh-CN" sz="4400" dirty="0">
                <a:solidFill>
                  <a:srgbClr val="FF0000"/>
                </a:solidFill>
                <a:latin typeface="ＤＦ中太楷書体" pitchFamily="1" charset="-128"/>
                <a:ea typeface="ＤＦ中太楷書体" pitchFamily="1" charset="-128"/>
              </a:rPr>
              <a:t>7.9</a:t>
            </a:r>
            <a:r>
              <a:rPr lang="zh-CN" altLang="en-US" sz="4400" dirty="0">
                <a:solidFill>
                  <a:srgbClr val="FF0000"/>
                </a:solidFill>
                <a:latin typeface="ＤＦ中太楷書体" pitchFamily="1" charset="-128"/>
                <a:ea typeface="ＤＦ中太楷書体" pitchFamily="1" charset="-128"/>
              </a:rPr>
              <a:t>亿</a:t>
            </a:r>
            <a:r>
              <a:rPr lang="zh-CN" altLang="en-US" sz="2000" dirty="0">
                <a:latin typeface="宋体" charset="-122"/>
                <a:ea typeface="宋体" charset="-122"/>
              </a:rPr>
              <a:t>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6988" y="4228323"/>
            <a:ext cx="4724118" cy="2657061"/>
            <a:chOff x="26988" y="4228323"/>
            <a:chExt cx="4724118" cy="2657061"/>
          </a:xfrm>
        </p:grpSpPr>
        <p:sp>
          <p:nvSpPr>
            <p:cNvPr id="11272" name="TextBox 12"/>
            <p:cNvSpPr txBox="1">
              <a:spLocks noChangeArrowheads="1"/>
            </p:cNvSpPr>
            <p:nvPr/>
          </p:nvSpPr>
          <p:spPr bwMode="auto">
            <a:xfrm>
              <a:off x="26988" y="4365625"/>
              <a:ext cx="80010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l"/>
              <a:r>
                <a:rPr lang="zh-CN" altLang="en-US" sz="2000" dirty="0">
                  <a:latin typeface="宋体" charset="-122"/>
                  <a:ea typeface="宋体" charset="-122"/>
                </a:rPr>
                <a:t>不断提高企业退休</a:t>
              </a:r>
              <a:endParaRPr lang="en-US" altLang="zh-CN" sz="2000" dirty="0">
                <a:latin typeface="宋体" charset="-122"/>
                <a:ea typeface="宋体" charset="-122"/>
              </a:endParaRPr>
            </a:p>
            <a:p>
              <a:pPr algn="l"/>
              <a:r>
                <a:rPr lang="zh-CN" altLang="en-US" sz="2000" dirty="0">
                  <a:latin typeface="宋体" charset="-122"/>
                  <a:ea typeface="宋体" charset="-122"/>
                </a:rPr>
                <a:t>人员养老金标准</a:t>
              </a:r>
            </a:p>
          </p:txBody>
        </p:sp>
        <p:pic>
          <p:nvPicPr>
            <p:cNvPr id="15" name="图片 14" descr="图片2副本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76" y="4228323"/>
              <a:ext cx="3995530" cy="26570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303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补齐社会民生的短板</a:t>
            </a:r>
            <a:endParaRPr lang="zh-CN" altLang="en-US" dirty="0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331913" y="5868988"/>
            <a:ext cx="410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dirty="0">
                <a:latin typeface="宋体" charset="-122"/>
                <a:ea typeface="宋体" charset="-122"/>
              </a:rPr>
              <a:t>医保覆盖</a:t>
            </a:r>
            <a:r>
              <a:rPr lang="en-US" altLang="zh-CN" sz="32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13</a:t>
            </a:r>
            <a:r>
              <a:rPr lang="zh-CN" altLang="en-US" sz="32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亿</a:t>
            </a:r>
            <a:r>
              <a:rPr lang="zh-CN" altLang="en-US" sz="2000" dirty="0">
                <a:latin typeface="宋体" charset="-122"/>
                <a:ea typeface="宋体" charset="-122"/>
              </a:rPr>
              <a:t>人，覆盖率</a:t>
            </a:r>
            <a:r>
              <a:rPr lang="en-US" altLang="zh-CN" sz="32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95%</a:t>
            </a:r>
            <a:endParaRPr lang="zh-CN" altLang="en-US" sz="3200" b="1" dirty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12293" name="图片 7" descr="13H2945M-2A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175" y="4076700"/>
            <a:ext cx="30448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我国医保覆盖率超过95%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052735"/>
            <a:ext cx="5976664" cy="478167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2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4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12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7563" y="571500"/>
            <a:ext cx="4857750" cy="1570038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800" dirty="0">
                <a:latin typeface="方正大黑简体" pitchFamily="65" charset="-122"/>
                <a:ea typeface="方正大黑简体" pitchFamily="65" charset="-122"/>
              </a:rPr>
              <a:t>保障民生如何</a:t>
            </a:r>
            <a:endParaRPr lang="en-US" altLang="zh-CN" sz="4800" dirty="0">
              <a:latin typeface="方正大黑简体" pitchFamily="65" charset="-122"/>
              <a:ea typeface="方正大黑简体" pitchFamily="65" charset="-122"/>
            </a:endParaRPr>
          </a:p>
          <a:p>
            <a:pPr algn="l">
              <a:defRPr/>
            </a:pPr>
            <a:r>
              <a:rPr lang="zh-CN" altLang="en-US" sz="4800" dirty="0">
                <a:latin typeface="方正大黑简体" pitchFamily="65" charset="-122"/>
                <a:ea typeface="方正大黑简体" pitchFamily="65" charset="-122"/>
              </a:rPr>
              <a:t>补短板、兜住底</a:t>
            </a:r>
          </a:p>
        </p:txBody>
      </p:sp>
      <p:pic>
        <p:nvPicPr>
          <p:cNvPr id="3" name="图片 2" descr="1-补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15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27384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20120528113440.jpg"/>
          <p:cNvPicPr>
            <a:picLocks noChangeAspect="1"/>
          </p:cNvPicPr>
          <p:nvPr/>
        </p:nvPicPr>
        <p:blipFill>
          <a:blip r:embed="rId2" cstate="print"/>
          <a:srcRect l="2325" b="4089"/>
          <a:stretch>
            <a:fillRect/>
          </a:stretch>
        </p:blipFill>
        <p:spPr>
          <a:xfrm>
            <a:off x="971600" y="980728"/>
            <a:ext cx="6000750" cy="401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9" name="TextBox 37"/>
          <p:cNvSpPr txBox="1">
            <a:spLocks noChangeArrowheads="1"/>
          </p:cNvSpPr>
          <p:nvPr/>
        </p:nvSpPr>
        <p:spPr bwMode="auto">
          <a:xfrm>
            <a:off x="214313" y="5143500"/>
            <a:ext cx="6805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 smtClean="0">
                <a:latin typeface="宋体" charset="-122"/>
                <a:ea typeface="宋体" charset="-122"/>
              </a:rPr>
              <a:t>    一</a:t>
            </a:r>
            <a:r>
              <a:rPr lang="zh-CN" altLang="en-US" sz="2400" dirty="0">
                <a:latin typeface="宋体" charset="-122"/>
                <a:ea typeface="宋体" charset="-122"/>
              </a:rPr>
              <a:t>只木桶装多少水，取决于最短的那块木板。</a:t>
            </a:r>
            <a:endParaRPr lang="en-US" altLang="zh-CN" sz="2400" dirty="0">
              <a:latin typeface="宋体" charset="-122"/>
              <a:ea typeface="宋体" charset="-122"/>
            </a:endParaRPr>
          </a:p>
          <a:p>
            <a:pPr algn="l"/>
            <a:r>
              <a:rPr lang="zh-CN" altLang="en-US" sz="2400" dirty="0">
                <a:latin typeface="宋体" charset="-122"/>
                <a:ea typeface="宋体" charset="-122"/>
              </a:rPr>
              <a:t>一个政府的好坏，在于保证每个人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住有所居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、</a:t>
            </a:r>
            <a:endParaRPr lang="en-US" altLang="zh-CN" sz="24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病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有所医、老有所养、学有所教、活有尊严</a:t>
            </a:r>
            <a:r>
              <a:rPr lang="zh-CN" altLang="en-US" sz="2400" dirty="0">
                <a:latin typeface="宋体" charset="-122"/>
                <a:ea typeface="宋体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2338" y="980728"/>
            <a:ext cx="553998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哪个水桶盛水较多？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571500" y="1787525"/>
            <a:ext cx="2928938" cy="1570038"/>
            <a:chOff x="798412" y="1340585"/>
            <a:chExt cx="2928662" cy="1176591"/>
          </a:xfrm>
        </p:grpSpPr>
        <p:grpSp>
          <p:nvGrpSpPr>
            <p:cNvPr id="5150" name="组合 39"/>
            <p:cNvGrpSpPr>
              <a:grpSpLocks/>
            </p:cNvGrpSpPr>
            <p:nvPr/>
          </p:nvGrpSpPr>
          <p:grpSpPr bwMode="auto">
            <a:xfrm>
              <a:off x="1010874" y="1492618"/>
              <a:ext cx="2716200" cy="924602"/>
              <a:chOff x="1068024" y="1492618"/>
              <a:chExt cx="2716200" cy="92460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8267" y="1492864"/>
                <a:ext cx="1022254" cy="924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003217" y="1626108"/>
                <a:ext cx="1781007" cy="623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目  录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798412" y="1340585"/>
              <a:ext cx="1415766" cy="1176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cs typeface="Arial" pitchFamily="34" charset="0"/>
                </a:rPr>
                <a:t>◎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组合 8"/>
          <p:cNvGrpSpPr>
            <a:grpSpLocks/>
          </p:cNvGrpSpPr>
          <p:nvPr/>
        </p:nvGrpSpPr>
        <p:grpSpPr bwMode="auto">
          <a:xfrm>
            <a:off x="4124325" y="1714500"/>
            <a:ext cx="4073525" cy="657225"/>
            <a:chOff x="4181203" y="1479950"/>
            <a:chExt cx="4074491" cy="493279"/>
          </a:xfrm>
        </p:grpSpPr>
        <p:sp>
          <p:nvSpPr>
            <p:cNvPr id="10" name="矩形 9"/>
            <p:cNvSpPr/>
            <p:nvPr/>
          </p:nvSpPr>
          <p:spPr bwMode="auto">
            <a:xfrm>
              <a:off x="4181203" y="1522844"/>
              <a:ext cx="4074491" cy="450385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35197" name="矩形 11"/>
            <p:cNvSpPr>
              <a:spLocks noChangeArrowheads="1"/>
            </p:cNvSpPr>
            <p:nvPr/>
          </p:nvSpPr>
          <p:spPr bwMode="auto">
            <a:xfrm>
              <a:off x="4216136" y="1479950"/>
              <a:ext cx="601806" cy="43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771893" y="1565738"/>
              <a:ext cx="3301196" cy="346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补齐社会民生的短板</a:t>
              </a:r>
            </a:p>
          </p:txBody>
        </p:sp>
      </p:grpSp>
      <p:grpSp>
        <p:nvGrpSpPr>
          <p:cNvPr id="8" name="组合 13"/>
          <p:cNvGrpSpPr>
            <a:grpSpLocks/>
          </p:cNvGrpSpPr>
          <p:nvPr/>
        </p:nvGrpSpPr>
        <p:grpSpPr bwMode="auto">
          <a:xfrm>
            <a:off x="4124325" y="2776538"/>
            <a:ext cx="4073525" cy="628650"/>
            <a:chOff x="4181203" y="2081944"/>
            <a:chExt cx="4074491" cy="471857"/>
          </a:xfrm>
        </p:grpSpPr>
        <p:sp>
          <p:nvSpPr>
            <p:cNvPr id="15" name="矩形 14"/>
            <p:cNvSpPr/>
            <p:nvPr/>
          </p:nvSpPr>
          <p:spPr bwMode="auto">
            <a:xfrm>
              <a:off x="4181203" y="2103392"/>
              <a:ext cx="4074491" cy="450409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35191" name="矩形 16"/>
            <p:cNvSpPr>
              <a:spLocks noChangeArrowheads="1"/>
            </p:cNvSpPr>
            <p:nvPr/>
          </p:nvSpPr>
          <p:spPr bwMode="auto">
            <a:xfrm>
              <a:off x="4216136" y="2081944"/>
              <a:ext cx="601806" cy="436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771893" y="2131989"/>
              <a:ext cx="3301196" cy="346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兜住社会保障的底线</a:t>
              </a:r>
            </a:p>
          </p:txBody>
        </p:sp>
      </p:grpSp>
      <p:grpSp>
        <p:nvGrpSpPr>
          <p:cNvPr id="9" name="组合 18"/>
          <p:cNvGrpSpPr>
            <a:grpSpLocks/>
          </p:cNvGrpSpPr>
          <p:nvPr/>
        </p:nvGrpSpPr>
        <p:grpSpPr bwMode="auto">
          <a:xfrm>
            <a:off x="4124325" y="3786188"/>
            <a:ext cx="4073525" cy="642937"/>
            <a:chOff x="4181203" y="2636131"/>
            <a:chExt cx="4074491" cy="483708"/>
          </a:xfrm>
        </p:grpSpPr>
        <p:sp>
          <p:nvSpPr>
            <p:cNvPr id="20" name="矩形 19"/>
            <p:cNvSpPr/>
            <p:nvPr/>
          </p:nvSpPr>
          <p:spPr bwMode="auto">
            <a:xfrm>
              <a:off x="4181203" y="2669573"/>
              <a:ext cx="4074491" cy="450266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35185" name="矩形 21"/>
            <p:cNvSpPr>
              <a:spLocks noChangeArrowheads="1"/>
            </p:cNvSpPr>
            <p:nvPr/>
          </p:nvSpPr>
          <p:spPr bwMode="auto">
            <a:xfrm>
              <a:off x="4216136" y="2636131"/>
              <a:ext cx="601806" cy="43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4829057" y="2712569"/>
              <a:ext cx="3301196" cy="347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织就民生安全之网络</a:t>
              </a:r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3835400" y="954088"/>
            <a:ext cx="63500" cy="5903912"/>
            <a:chOff x="6966170" y="1570075"/>
            <a:chExt cx="63500" cy="2204256"/>
          </a:xfrm>
        </p:grpSpPr>
        <p:cxnSp>
          <p:nvCxnSpPr>
            <p:cNvPr id="25" name="直接连接符 24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 bwMode="auto">
            <a:xfrm>
              <a:off x="7029670" y="1570075"/>
              <a:ext cx="0" cy="2196551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组合 26"/>
          <p:cNvGrpSpPr>
            <a:grpSpLocks/>
          </p:cNvGrpSpPr>
          <p:nvPr/>
        </p:nvGrpSpPr>
        <p:grpSpPr bwMode="auto">
          <a:xfrm>
            <a:off x="3835400" y="2014538"/>
            <a:ext cx="63500" cy="2144712"/>
            <a:chOff x="6966170" y="1570075"/>
            <a:chExt cx="63500" cy="220425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7029670" y="1570075"/>
              <a:ext cx="0" cy="2196099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71625"/>
            <a:ext cx="7554912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04728" y="3643314"/>
            <a:ext cx="5143536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303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补齐社会民生的短板</a:t>
            </a:r>
          </a:p>
          <a:p>
            <a:pPr>
              <a:defRPr/>
            </a:pPr>
            <a:endParaRPr lang="zh-CN" altLang="en-US" dirty="0"/>
          </a:p>
        </p:txBody>
      </p:sp>
      <p:pic>
        <p:nvPicPr>
          <p:cNvPr id="6148" name="图片 10" descr="20120322133230-119694241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14313"/>
            <a:ext cx="29575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303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补齐社会民生的短板</a:t>
            </a:r>
            <a:endParaRPr lang="zh-CN" altLang="en-US" dirty="0"/>
          </a:p>
        </p:txBody>
      </p:sp>
      <p:pic>
        <p:nvPicPr>
          <p:cNvPr id="7171" name="图片 5" descr="0021976ebb3c1080b5e4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3419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29063" y="142875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dirty="0">
                <a:ea typeface="宋体" charset="-122"/>
              </a:rPr>
              <a:t>        </a:t>
            </a:r>
            <a:r>
              <a:rPr lang="zh-CN" altLang="en-US" sz="2400" dirty="0">
                <a:latin typeface="宋体" charset="-122"/>
                <a:ea typeface="宋体" charset="-122"/>
              </a:rPr>
              <a:t>中国改革开放的</a:t>
            </a:r>
            <a:r>
              <a:rPr lang="en-US" altLang="zh-CN" sz="2400" dirty="0">
                <a:latin typeface="宋体" charset="-122"/>
                <a:ea typeface="宋体" charset="-122"/>
              </a:rPr>
              <a:t>30</a:t>
            </a:r>
            <a:r>
              <a:rPr lang="zh-CN" altLang="en-US" sz="2400" dirty="0">
                <a:latin typeface="宋体" charset="-122"/>
                <a:ea typeface="宋体" charset="-122"/>
              </a:rPr>
              <a:t>多年来，诸多方面取得骄人成绩。但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民生保障</a:t>
            </a:r>
            <a:r>
              <a:rPr lang="zh-CN" altLang="en-US" sz="2400" dirty="0">
                <a:latin typeface="宋体" charset="-122"/>
                <a:ea typeface="宋体" charset="-122"/>
              </a:rPr>
              <a:t>方面还有许多短板。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923928" y="3214688"/>
            <a:ext cx="49343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亿</a:t>
            </a:r>
            <a:r>
              <a:rPr lang="zh-CN" altLang="en-US" sz="2400" dirty="0" smtClean="0">
                <a:ea typeface="宋体" charset="-122"/>
              </a:rPr>
              <a:t>人尚未</a:t>
            </a:r>
            <a:r>
              <a:rPr lang="zh-CN" altLang="en-US" sz="2400" dirty="0">
                <a:ea typeface="宋体" charset="-122"/>
              </a:rPr>
              <a:t>参加养老</a:t>
            </a:r>
            <a:r>
              <a:rPr lang="zh-CN" altLang="en-US" sz="2400" dirty="0" smtClean="0">
                <a:ea typeface="宋体" charset="-122"/>
              </a:rPr>
              <a:t>保险</a:t>
            </a:r>
            <a:endParaRPr lang="en-US" altLang="zh-CN" sz="2400" dirty="0">
              <a:ea typeface="宋体" charset="-122"/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ea typeface="宋体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ea typeface="宋体" charset="-122"/>
              </a:rPr>
              <a:t>亿</a:t>
            </a:r>
            <a:r>
              <a:rPr lang="zh-CN" altLang="en-US" sz="2400" dirty="0">
                <a:ea typeface="宋体" charset="-122"/>
              </a:rPr>
              <a:t>人居住在棚户区或</a:t>
            </a:r>
            <a:r>
              <a:rPr lang="zh-CN" altLang="en-US" sz="2400" dirty="0" smtClean="0">
                <a:ea typeface="宋体" charset="-122"/>
              </a:rPr>
              <a:t>危旧房</a:t>
            </a:r>
            <a:endParaRPr lang="en-US" altLang="zh-CN" sz="2400" dirty="0" smtClean="0">
              <a:ea typeface="宋体" charset="-122"/>
            </a:endParaRPr>
          </a:p>
          <a:p>
            <a:pPr algn="l"/>
            <a:r>
              <a:rPr lang="zh-CN" altLang="en-US" sz="2400" dirty="0" smtClean="0">
                <a:ea typeface="宋体" charset="-122"/>
              </a:rPr>
              <a:t>        义务教育</a:t>
            </a:r>
            <a:r>
              <a:rPr lang="zh-CN" altLang="en-US" sz="2400" dirty="0">
                <a:ea typeface="宋体" charset="-122"/>
              </a:rPr>
              <a:t>、基本医疗有待完善</a:t>
            </a:r>
            <a:endParaRPr lang="en-US" altLang="zh-CN" sz="2400" dirty="0">
              <a:ea typeface="宋体" charset="-122"/>
            </a:endParaRPr>
          </a:p>
          <a:p>
            <a:pPr algn="l"/>
            <a:endParaRPr lang="zh-CN" altLang="en-US" sz="24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303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补齐社会民生的短板</a:t>
            </a:r>
            <a:endParaRPr lang="zh-CN" altLang="en-US" dirty="0"/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403648" y="1340768"/>
            <a:ext cx="547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棚户区是危旧住房集中区的代名词</a:t>
            </a:r>
          </a:p>
        </p:txBody>
      </p:sp>
      <p:pic>
        <p:nvPicPr>
          <p:cNvPr id="11" name="图片 10" descr="untitled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5544616" cy="348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1259632" y="1816249"/>
            <a:ext cx="5929312" cy="4637087"/>
            <a:chOff x="357188" y="1357313"/>
            <a:chExt cx="5929312" cy="4637087"/>
          </a:xfrm>
        </p:grpSpPr>
        <p:pic>
          <p:nvPicPr>
            <p:cNvPr id="8195" name="图片 6" descr="15109392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88" y="1357313"/>
              <a:ext cx="5875337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TextBox 7"/>
            <p:cNvSpPr txBox="1">
              <a:spLocks noChangeArrowheads="1"/>
            </p:cNvSpPr>
            <p:nvPr/>
          </p:nvSpPr>
          <p:spPr bwMode="auto">
            <a:xfrm>
              <a:off x="357188" y="5286375"/>
              <a:ext cx="592931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 smtClean="0">
                  <a:latin typeface="宋体" charset="-122"/>
                  <a:ea typeface="宋体" charset="-122"/>
                </a:rPr>
                <a:t>    李克强</a:t>
              </a:r>
              <a:r>
                <a:rPr lang="zh-CN" altLang="en-US" sz="2000" dirty="0">
                  <a:latin typeface="宋体" charset="-122"/>
                  <a:ea typeface="宋体" charset="-122"/>
                </a:rPr>
                <a:t>总理视察内蒙古包头市北梁</a:t>
              </a:r>
              <a:r>
                <a:rPr lang="zh-CN" altLang="en-US" sz="2000" dirty="0" smtClean="0">
                  <a:latin typeface="宋体" charset="-122"/>
                  <a:ea typeface="宋体" charset="-122"/>
                </a:rPr>
                <a:t>棚户区改造，“光屁股小孩”意外抢</a:t>
              </a:r>
              <a:r>
                <a:rPr lang="zh-CN" altLang="en-US" sz="2000" dirty="0">
                  <a:latin typeface="宋体" charset="-122"/>
                  <a:ea typeface="宋体" charset="-122"/>
                </a:rPr>
                <a:t>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303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补齐社会民生的短板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71438" y="1000125"/>
            <a:ext cx="5268913" cy="6677347"/>
            <a:chOff x="71438" y="1000125"/>
            <a:chExt cx="5268913" cy="6677347"/>
          </a:xfrm>
        </p:grpSpPr>
        <p:pic>
          <p:nvPicPr>
            <p:cNvPr id="9219" name="图片 7" descr="河北承德市鹰手营子矿区是国务院确定的第二批32个资源枯竭城市之一，多年的开采给这个矿区留下了大量棚户区和沉陷区。为改善居民的居住环境，自2004年起，鹰手营子矿区开始实施棚户区改造工程，截至目前共投入资金近7亿元，改造棚户区面积40多万平方米，涉及6000余户、18000多人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8" y="1000125"/>
              <a:ext cx="4795837" cy="585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TextBox 8"/>
            <p:cNvSpPr txBox="1">
              <a:spLocks noChangeArrowheads="1"/>
            </p:cNvSpPr>
            <p:nvPr/>
          </p:nvSpPr>
          <p:spPr bwMode="auto">
            <a:xfrm>
              <a:off x="4847908" y="1440729"/>
              <a:ext cx="492443" cy="6236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l"/>
              <a:r>
                <a:rPr lang="zh-CN" altLang="en-US" sz="2000" dirty="0" smtClean="0">
                  <a:latin typeface="宋体" charset="-122"/>
                  <a:ea typeface="宋体" charset="-122"/>
                </a:rPr>
                <a:t>河北承德鹰手营子矿区</a:t>
              </a:r>
              <a:r>
                <a:rPr lang="zh-CN" altLang="en-US" sz="2000" dirty="0">
                  <a:latin typeface="宋体" charset="-122"/>
                  <a:ea typeface="宋体" charset="-122"/>
                </a:rPr>
                <a:t>棚户区改造</a:t>
              </a:r>
              <a:r>
                <a:rPr lang="zh-CN" altLang="en-US" sz="2000" dirty="0" smtClean="0">
                  <a:latin typeface="宋体" charset="-122"/>
                  <a:ea typeface="宋体" charset="-122"/>
                </a:rPr>
                <a:t>工程对比图</a:t>
              </a:r>
              <a:endParaRPr lang="zh-CN" altLang="en-US" sz="2000" dirty="0">
                <a:latin typeface="宋体" charset="-122"/>
                <a:ea typeface="宋体" charset="-122"/>
              </a:endParaRPr>
            </a:p>
          </p:txBody>
        </p:sp>
      </p:grpSp>
      <p:pic>
        <p:nvPicPr>
          <p:cNvPr id="9221" name="图片 9" descr="国务院：5年内改造棚户区1000万户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57188"/>
            <a:ext cx="3810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30305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补齐社会民生的短板</a:t>
            </a:r>
            <a:endParaRPr lang="zh-CN" altLang="en-US" dirty="0"/>
          </a:p>
        </p:txBody>
      </p:sp>
      <p:pic>
        <p:nvPicPr>
          <p:cNvPr id="10245" name="图片 5" descr="6-130HQ3261S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595688" cy="363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棚户区改造不断升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44824"/>
            <a:ext cx="5182969" cy="3888432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67TGp_education_e">
  <a:themeElements>
    <a:clrScheme name="267TGp_education_e 3">
      <a:dk1>
        <a:srgbClr val="2A487E"/>
      </a:dk1>
      <a:lt1>
        <a:srgbClr val="FFFFFF"/>
      </a:lt1>
      <a:dk2>
        <a:srgbClr val="000000"/>
      </a:dk2>
      <a:lt2>
        <a:srgbClr val="DDDDDD"/>
      </a:lt2>
      <a:accent1>
        <a:srgbClr val="005AB4"/>
      </a:accent1>
      <a:accent2>
        <a:srgbClr val="DE9254"/>
      </a:accent2>
      <a:accent3>
        <a:srgbClr val="FFFFFF"/>
      </a:accent3>
      <a:accent4>
        <a:srgbClr val="223C6B"/>
      </a:accent4>
      <a:accent5>
        <a:srgbClr val="AAB5D6"/>
      </a:accent5>
      <a:accent6>
        <a:srgbClr val="C9844B"/>
      </a:accent6>
      <a:hlink>
        <a:srgbClr val="7CA7CE"/>
      </a:hlink>
      <a:folHlink>
        <a:srgbClr val="C1BE3F"/>
      </a:folHlink>
    </a:clrScheme>
    <a:fontScheme name="267TGp_education_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7TGp_education_e 1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24036"/>
        </a:accent4>
        <a:accent5>
          <a:srgbClr val="B0D0C8"/>
        </a:accent5>
        <a:accent6>
          <a:srgbClr val="ABB457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7TGp_education_e 2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8462D"/>
        </a:accent4>
        <a:accent5>
          <a:srgbClr val="EABCAA"/>
        </a:accent5>
        <a:accent6>
          <a:srgbClr val="CFB03D"/>
        </a:accent6>
        <a:hlink>
          <a:srgbClr val="C3D15F"/>
        </a:hlink>
        <a:folHlink>
          <a:srgbClr val="3B7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7TGp_education_e 3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005AB4"/>
        </a:accent1>
        <a:accent2>
          <a:srgbClr val="DE9254"/>
        </a:accent2>
        <a:accent3>
          <a:srgbClr val="FFFFFF"/>
        </a:accent3>
        <a:accent4>
          <a:srgbClr val="223C6B"/>
        </a:accent4>
        <a:accent5>
          <a:srgbClr val="AAB5D6"/>
        </a:accent5>
        <a:accent6>
          <a:srgbClr val="C9844B"/>
        </a:accent6>
        <a:hlink>
          <a:srgbClr val="7CA7CE"/>
        </a:hlink>
        <a:folHlink>
          <a:srgbClr val="C1B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267TGp_education_e</Template>
  <TotalTime>862</TotalTime>
  <Words>235</Words>
  <Application>Microsoft Office PowerPoint</Application>
  <PresentationFormat>全屏显示(4:3)</PresentationFormat>
  <Paragraphs>36</Paragraphs>
  <Slides>11</Slides>
  <Notes>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267TGp_education_e</vt:lpstr>
      <vt:lpstr>幻灯片 1</vt:lpstr>
      <vt:lpstr>幻灯片 2</vt:lpstr>
      <vt:lpstr>幻灯片 3</vt:lpstr>
      <vt:lpstr>幻灯片 4</vt:lpstr>
      <vt:lpstr>幻灯片 5</vt:lpstr>
      <vt:lpstr>补齐社会民生的短板</vt:lpstr>
      <vt:lpstr>补齐社会民生的短板</vt:lpstr>
      <vt:lpstr>补齐社会民生的短板</vt:lpstr>
      <vt:lpstr>补齐社会民生的短板</vt:lpstr>
      <vt:lpstr>补齐社会民生的短板</vt:lpstr>
      <vt:lpstr>补齐社会民生的短板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站长站素材 SC.chinaz.COM</dc:title>
  <dc:creator>keke</dc:creator>
  <cp:lastModifiedBy>微软用户</cp:lastModifiedBy>
  <cp:revision>62</cp:revision>
  <dcterms:created xsi:type="dcterms:W3CDTF">2010-06-30T06:35:29Z</dcterms:created>
  <dcterms:modified xsi:type="dcterms:W3CDTF">2015-03-02T07:41:25Z</dcterms:modified>
</cp:coreProperties>
</file>