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82" r:id="rId4"/>
    <p:sldId id="296" r:id="rId5"/>
    <p:sldId id="280" r:id="rId6"/>
    <p:sldId id="304" r:id="rId7"/>
    <p:sldId id="259" r:id="rId8"/>
    <p:sldId id="299" r:id="rId9"/>
    <p:sldId id="279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51" autoAdjust="0"/>
    <p:restoredTop sz="94660"/>
  </p:normalViewPr>
  <p:slideViewPr>
    <p:cSldViewPr>
      <p:cViewPr>
        <p:scale>
          <a:sx n="50" d="100"/>
          <a:sy n="50" d="100"/>
        </p:scale>
        <p:origin x="-3384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6A27C4-807E-426A-8921-05321EC99A20}" type="datetimeFigureOut">
              <a:rPr lang="zh-CN" altLang="en-US"/>
              <a:pPr>
                <a:defRPr/>
              </a:pPr>
              <a:t>2015-3-2</a:t>
            </a:fld>
            <a:endParaRPr lang="en-US" altLang="zh-CN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621C999-9D10-4A1A-BDB9-5529739699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5CF563-EAB7-44C6-954D-B52FA17E68F8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4A40057-05FC-4EFF-ADFC-574124BE21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FF8BF-5ECB-4AEC-8C9A-F078CCD1A00F}" type="slidenum">
              <a:rPr lang="en-US" altLang="zh-CN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270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charset="0"/>
            </a:endParaRPr>
          </a:p>
        </p:txBody>
      </p:sp>
      <p:sp>
        <p:nvSpPr>
          <p:cNvPr id="7270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23CA5C-3B75-4F94-9709-9DB1F9718BAD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en-US" altLang="zh-CN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2C9F4-50B1-4B7D-A208-804E2466B7F6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98349A-3814-4410-8796-F6761F6F23A3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24FEE29-F7DB-49DC-8B29-2767CF6CF1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8615DC-E506-4E41-9F43-2A0446218453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1165274-A7CB-4D45-A39E-BD221C818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BEB67C6-DA2B-447B-B2F7-B0BCD974D4B7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4312D-BD4D-4682-9DB4-78C6EA202B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1F9740E-69CF-450C-B47F-799CF8B1772A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94A20BC-DEFD-4CC4-B07D-44516BB56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4E83111-139A-466F-BB5E-4DB1692DFE55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732BE79-1082-4EE3-9C00-8E36DF579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AEACE2E-3259-45CB-9F2B-0D2983FA072F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53CA6A5-6BF7-4E72-A9A6-2961E27BAD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0EBFF02-0279-4FC4-8AA7-560B359D07BE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F70F483-DAA0-4291-BB4D-1AE68344C5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481386D-1780-4767-B983-26B4BBB9012D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2400E7-FFCF-4EE0-8AB4-D216BB3129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C1C634C-76DB-45F3-8A4F-0875BE9AB0D6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36812FD-1DF6-4E15-B3B9-496759370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7E62BE1-3A85-47EF-B76D-E034EA4E40CD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AC7170B-15A6-43C9-904C-2BE60BCEF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9ECA35B-4255-4940-A3A6-F3E75E3D1F28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CCDDD8-173E-4712-BBBB-D4118AED19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A50179-5AA0-4B89-B47E-73BFE0FF0759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BD16106-EC7E-4663-8F12-51ECC68B0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B4F4D4-6767-45C4-A732-2D2DC8E8703A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1313075-94CD-4C26-97FC-0ABB61BFCF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0034" y="164305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8965710-4F2E-4FC5-9D77-5C6B88D0B235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AE46F6-3C6C-4D93-B75B-8DFBBB73A8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B5A5B41-7E64-44C4-9B86-725F6396003C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95D1E86-37D9-4D2F-B0EE-E6A9A20ECF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0CAA17D-FD60-4402-B566-409D4AE472A6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DA0F33-C665-4993-934F-082D51B289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333B7DD-C808-47F9-A24C-E6CE3B31DC17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6CE6A0-97EB-405B-9D17-9722B4D86B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E932BE-4977-4A97-AAA1-4E8B493A201B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CAD48E-EE2D-4829-BC2C-6A5FFF0729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B09ECA-0CDE-4A2C-97FD-F179B877BC5C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2F3CC09-B86E-4743-9957-097DE820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B8107C8-3976-49B8-A9E5-CB74ABAED436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EE7385-D842-4B2B-B54C-2ACE5E829C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F3CE96-4BC5-4CB4-AFE6-34B90F5BDEEB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D1A931-71A8-4B94-A3AB-4AC7948827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2A7F87-B8ED-4802-A945-8D589F3B4D5A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DE79235-555E-4F51-AA75-A4DF1E299E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B2DC5AA-4E44-4E62-B7DC-4F20FF3049CC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0570D0E-2337-4D6B-8950-38457D0AC0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4ACF74-32B7-4B58-BD11-008686A6CD1E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5059789-4847-42C2-977E-025DF01908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1A6212-FDD3-4948-BDBA-E5D434BE05F9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909244-A360-4364-BFC9-3A71F68677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26EBA7E-87CA-491F-9354-922FC75CEEC5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8B3BC8-84F7-473B-B3E7-26286583DE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F577187-2AF1-4D04-987B-FC7ED6CD8AE1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E50F7C1-12D9-47C2-B0E7-40E32DEEDC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7AD0D6-5685-422C-8237-EB339979A8DE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BA3B9A-8F65-4617-8BE1-AC0F864B44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11E19B-41CA-4967-B20B-EEC979BA6126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1DC65-D45C-4E64-BB51-BE3F571F7C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4F3E93-A3C4-4554-AA46-43C41141F6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E6AA723-7B41-4177-92D7-4F4AEAEF8963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4027D73-AACC-402A-9499-198743E5BB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4F5AD2-5A2D-4398-98B6-F94AE6E4FDB4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2D523A4-6832-4F92-BB05-0ED8C285C1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65AD5-3204-4568-8633-4D0820BED38A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D6B06A1-DAB1-460B-BA60-792481596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城镇化PPT\9429325_163106485173_2副本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Documents and Settings\Administrator\桌面\杂志社logo带网址 单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6310313"/>
            <a:ext cx="2282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图片12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63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C:\Documents and Settings\Administrator\桌面\杂志社logo带网址 单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6237288"/>
            <a:ext cx="2282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그림 228" descr="무제-1 복사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438775"/>
            <a:ext cx="34813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enovo\Desktop\未命名45-1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0988" y="30163"/>
            <a:ext cx="71913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C:\Users\lenovo\Desktop\未命33名-1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719888"/>
            <a:ext cx="9144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F:\ppt\&#32844;&#25945;&#29256;\2013-2014\01\&#35838;&#20214;\&#35838;&#20214;&#65288;&#25512;&#33616;&#20351;&#29992;OFFICE2007&#28436;&#31034;&#65289;\&#26032;&#22411;&#22478;&#38215;&#21270;&#20160;&#20040;&#26679;\&#25105;&#24515;&#20013;&#30340;&#22478;&#38215;&#21270;.wmv" TargetMode="Externa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175"/>
            <a:ext cx="500538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-补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-26988"/>
            <a:ext cx="46815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图片 3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-26988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201003121108287iV8YC1E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4357688"/>
            <a:ext cx="21145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enovo\Desktop\u=1103384177,3994915032&amp;fm=21&amp;gp=0.jpg"/>
          <p:cNvPicPr>
            <a:picLocks noChangeAspect="1" noChangeArrowheads="1"/>
          </p:cNvPicPr>
          <p:nvPr/>
        </p:nvPicPr>
        <p:blipFill>
          <a:blip r:embed="rId4" cstate="print"/>
          <a:srcRect t="25711"/>
          <a:stretch>
            <a:fillRect/>
          </a:stretch>
        </p:blipFill>
        <p:spPr bwMode="auto">
          <a:xfrm>
            <a:off x="142875" y="4286250"/>
            <a:ext cx="21145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lenovo\Desktop\W020100312083502504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2214563"/>
            <a:ext cx="221456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63713" y="3716338"/>
            <a:ext cx="206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农民居住社区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1500" y="1071563"/>
            <a:ext cx="4186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alibri" pitchFamily="34" charset="0"/>
              </a:rPr>
              <a:t>   “三区”联动发展</a:t>
            </a:r>
            <a:endParaRPr lang="en-US" altLang="zh-CN" sz="2800" dirty="0">
              <a:latin typeface="Calibri" pitchFamily="34" charset="0"/>
            </a:endParaRPr>
          </a:p>
          <a:p>
            <a:r>
              <a:rPr lang="zh-CN" altLang="en-US" sz="2400" dirty="0">
                <a:latin typeface="Calibri" pitchFamily="34" charset="0"/>
              </a:rPr>
              <a:t>就地转移就业，提高农民收入</a:t>
            </a:r>
          </a:p>
          <a:p>
            <a:endParaRPr lang="zh-CN" altLang="en-US" sz="2800" dirty="0">
              <a:latin typeface="Calibri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779838" y="5995988"/>
            <a:ext cx="22685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示范工业园区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4313" y="6000750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农业产业园区</a:t>
            </a:r>
          </a:p>
        </p:txBody>
      </p:sp>
      <p:pic>
        <p:nvPicPr>
          <p:cNvPr id="9" name="Picture 8" descr="Img314752178 拷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3714750"/>
            <a:ext cx="284321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:\城镇化PPT\未标00001 拷贝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0850" y="1214438"/>
            <a:ext cx="36131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左右箭头 16"/>
          <p:cNvSpPr/>
          <p:nvPr/>
        </p:nvSpPr>
        <p:spPr>
          <a:xfrm rot="3039255">
            <a:off x="3802857" y="3296444"/>
            <a:ext cx="1619250" cy="471487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左右箭头 18"/>
          <p:cNvSpPr/>
          <p:nvPr/>
        </p:nvSpPr>
        <p:spPr>
          <a:xfrm>
            <a:off x="2286000" y="4970463"/>
            <a:ext cx="1428750" cy="471487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左右箭头 19"/>
          <p:cNvSpPr/>
          <p:nvPr/>
        </p:nvSpPr>
        <p:spPr>
          <a:xfrm rot="8056437">
            <a:off x="194469" y="3367881"/>
            <a:ext cx="1638300" cy="471488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1000125"/>
            <a:ext cx="50609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                    </a:t>
            </a:r>
            <a:r>
              <a:rPr lang="zh-CN" altLang="en-US" sz="2800" dirty="0">
                <a:latin typeface="Calibri" pitchFamily="34" charset="0"/>
              </a:rPr>
              <a:t>“三改一化”</a:t>
            </a:r>
            <a:endParaRPr lang="en-US" altLang="zh-CN" sz="2800" dirty="0">
              <a:latin typeface="Calibri" pitchFamily="34" charset="0"/>
            </a:endParaRPr>
          </a:p>
          <a:p>
            <a:r>
              <a:rPr lang="zh-CN" altLang="en-US" sz="2400" dirty="0">
                <a:latin typeface="Calibri" pitchFamily="34" charset="0"/>
              </a:rPr>
              <a:t>消除城乡二元体制，实现</a:t>
            </a:r>
            <a:r>
              <a:rPr lang="zh-CN" altLang="en-US" sz="2400" b="1" dirty="0">
                <a:solidFill>
                  <a:srgbClr val="FF0000"/>
                </a:solidFill>
                <a:latin typeface="Calibri" pitchFamily="34" charset="0"/>
              </a:rPr>
              <a:t>城乡一体化</a:t>
            </a:r>
          </a:p>
        </p:txBody>
      </p:sp>
      <p:pic>
        <p:nvPicPr>
          <p:cNvPr id="3074" name="Picture 2" descr="C:\Users\lenovo\Desktop\图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25" y="4605338"/>
            <a:ext cx="335756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lenovo\Desktop\W020110502282443000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4313" y="4786313"/>
            <a:ext cx="353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集体经济组织改股份公司</a:t>
            </a:r>
          </a:p>
        </p:txBody>
      </p:sp>
      <p:pic>
        <p:nvPicPr>
          <p:cNvPr id="3075" name="Picture 3" descr="C:\Users\lenovo\Desktop\197_11102914044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0313"/>
            <a:ext cx="3517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3850" y="62865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农业户口改城镇户口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57938" y="47863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村委会改居委会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未２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38"/>
            <a:ext cx="43576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lenovo\Desktop\2012917142710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11288"/>
            <a:ext cx="4429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lenovo\Desktop\WB10083124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3413" y="3929063"/>
            <a:ext cx="47005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1071563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itchFamily="34" charset="0"/>
              </a:rPr>
              <a:t>幸福的华明人民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20120524101735f147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38413"/>
            <a:ext cx="4286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lenovo\Desktop\20130312085043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725" y="2071688"/>
            <a:ext cx="44862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Users\lenovo\Desktop\图片2副本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143000"/>
            <a:ext cx="127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592931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保护农民利益 尊重农民意愿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00688" y="5572125"/>
            <a:ext cx="3262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和工业化发展良性互动</a:t>
            </a:r>
          </a:p>
        </p:txBody>
      </p:sp>
      <p:pic>
        <p:nvPicPr>
          <p:cNvPr id="13" name="图片 12" descr="0_1705646_2ca13a13260325e6daaadf36be67690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938"/>
            <a:ext cx="4572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95363" y="6308725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集约用地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14938" y="5643563"/>
            <a:ext cx="3429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latin typeface="Calibri" pitchFamily="34" charset="0"/>
              </a:rPr>
              <a:t>土地占补平衡 保护耕地</a:t>
            </a:r>
          </a:p>
        </p:txBody>
      </p:sp>
      <p:pic>
        <p:nvPicPr>
          <p:cNvPr id="2051" name="Picture 3" descr="C:\Users\lenovo\Desktop\20100805143827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7363" y="2071688"/>
            <a:ext cx="48466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00188" y="1285875"/>
            <a:ext cx="3071812" cy="9540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建设新型城镇化</a:t>
            </a:r>
            <a:endParaRPr lang="en-US" altLang="zh-CN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应注意几点：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F:\时事报告杂志社\城镇化PPT\11424067_191849428307_2.jpg"/>
          <p:cNvPicPr>
            <a:picLocks noChangeAspect="1" noChangeArrowheads="1"/>
          </p:cNvPicPr>
          <p:nvPr/>
        </p:nvPicPr>
        <p:blipFill>
          <a:blip r:embed="rId3" cstate="print"/>
          <a:srcRect l="5536" r="5536" b="4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lenovo\Desktop\未命12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428625"/>
            <a:ext cx="68310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C:\Documents and Settings\Administrator\桌面\杂志社logo带网址 单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6200"/>
            <a:ext cx="2282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2-补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6085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1-补.jpg"/>
          <p:cNvPicPr>
            <a:picLocks noChangeAspect="1"/>
          </p:cNvPicPr>
          <p:nvPr/>
        </p:nvPicPr>
        <p:blipFill>
          <a:blip r:embed="rId7" cstate="print"/>
          <a:srcRect l="-2"/>
          <a:stretch>
            <a:fillRect/>
          </a:stretch>
        </p:blipFill>
        <p:spPr bwMode="auto">
          <a:xfrm>
            <a:off x="0" y="0"/>
            <a:ext cx="46482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未命名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643063"/>
            <a:ext cx="418147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城镇化PPT\未标题-1 拷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0"/>
            <a:ext cx="50911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矩形 6"/>
          <p:cNvSpPr>
            <a:spLocks noChangeArrowheads="1"/>
          </p:cNvSpPr>
          <p:nvPr/>
        </p:nvSpPr>
        <p:spPr bwMode="auto">
          <a:xfrm>
            <a:off x="3714750" y="5519738"/>
            <a:ext cx="5429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latin typeface="Calibri" pitchFamily="34" charset="0"/>
            </a:endParaRPr>
          </a:p>
          <a:p>
            <a:endParaRPr lang="en-US" altLang="zh-CN" sz="2400">
              <a:latin typeface="Calibri" pitchFamily="34" charset="0"/>
            </a:endParaRPr>
          </a:p>
          <a:p>
            <a:endParaRPr lang="en-US" altLang="zh-CN" sz="2400">
              <a:latin typeface="Calibri" pitchFamily="34" charset="0"/>
            </a:endParaRPr>
          </a:p>
          <a:p>
            <a:endParaRPr lang="zh-CN" altLang="en-US" sz="240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86188" y="5643563"/>
            <a:ext cx="5715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latin typeface="Calibri" pitchFamily="34" charset="0"/>
              </a:rPr>
              <a:t>城镇化率</a:t>
            </a:r>
            <a:r>
              <a:rPr lang="zh-CN" altLang="en-US" sz="2400">
                <a:latin typeface="Calibri" pitchFamily="34" charset="0"/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52.57% </a:t>
            </a:r>
            <a:r>
              <a:rPr lang="zh-CN" altLang="zh-CN" sz="2400">
                <a:latin typeface="Calibri" pitchFamily="34" charset="0"/>
              </a:rPr>
              <a:t>城</a:t>
            </a:r>
            <a:r>
              <a:rPr lang="zh-CN" altLang="en-US" sz="2400">
                <a:latin typeface="Calibri" pitchFamily="34" charset="0"/>
              </a:rPr>
              <a:t>镇人口：</a:t>
            </a:r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7.1</a:t>
            </a: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亿</a:t>
            </a:r>
            <a:endParaRPr lang="en-US" altLang="zh-CN" sz="2800" b="1">
              <a:solidFill>
                <a:srgbClr val="FF0000"/>
              </a:solidFill>
              <a:latin typeface="Calibri" pitchFamily="34" charset="0"/>
            </a:endParaRPr>
          </a:p>
          <a:p>
            <a:endParaRPr lang="zh-CN" altLang="en-US" sz="2400">
              <a:latin typeface="Calibri" pitchFamily="34" charset="0"/>
            </a:endParaRPr>
          </a:p>
        </p:txBody>
      </p:sp>
      <p:pic>
        <p:nvPicPr>
          <p:cNvPr id="10" name="图片 9" descr="10025-11111410393713.jpg"/>
          <p:cNvPicPr>
            <a:picLocks noChangeAspect="1"/>
          </p:cNvPicPr>
          <p:nvPr/>
        </p:nvPicPr>
        <p:blipFill>
          <a:blip r:embed="rId5" cstate="print"/>
          <a:srcRect l="12726" t="28349" r="12616" b="34901"/>
          <a:stretch>
            <a:fillRect/>
          </a:stretch>
        </p:blipFill>
        <p:spPr bwMode="auto">
          <a:xfrm>
            <a:off x="395288" y="5300663"/>
            <a:ext cx="332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enovo\Desktop\未命23名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214422"/>
            <a:ext cx="9001125" cy="54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城镇化PPT\图片1890.png"/>
          <p:cNvPicPr>
            <a:picLocks noChangeAspect="1" noChangeArrowheads="1"/>
          </p:cNvPicPr>
          <p:nvPr/>
        </p:nvPicPr>
        <p:blipFill>
          <a:blip r:embed="rId3" cstate="print"/>
          <a:srcRect l="499"/>
          <a:stretch>
            <a:fillRect/>
          </a:stretch>
        </p:blipFill>
        <p:spPr bwMode="auto">
          <a:xfrm>
            <a:off x="444500" y="1341438"/>
            <a:ext cx="72961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8" descr="未标题-333333 拷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12875"/>
            <a:ext cx="23764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9" descr="未标题-3333333 拷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412875"/>
            <a:ext cx="24479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未标题-3333 拷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1196975"/>
            <a:ext cx="1162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0" descr="未标题-33333 拷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196975"/>
            <a:ext cx="15097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7164388" y="32131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zh-CN" altLang="en-US" sz="2400" dirty="0"/>
              <a:t>日韩：</a:t>
            </a:r>
            <a:r>
              <a:rPr lang="en-US" altLang="zh-CN" sz="2400" dirty="0"/>
              <a:t>40</a:t>
            </a:r>
            <a:r>
              <a:rPr lang="zh-CN" altLang="en-US" sz="2400" dirty="0"/>
              <a:t>年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6227763" y="36449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zh-CN" altLang="en-US" sz="2400" dirty="0"/>
              <a:t>美德：</a:t>
            </a:r>
            <a:r>
              <a:rPr lang="en-US" altLang="zh-CN" sz="2400" dirty="0"/>
              <a:t>80</a:t>
            </a:r>
            <a:r>
              <a:rPr lang="zh-CN" altLang="en-US" sz="2400" dirty="0"/>
              <a:t>年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5508625" y="4176713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zh-CN" altLang="en-US" sz="2400" dirty="0"/>
              <a:t>英国：</a:t>
            </a:r>
            <a:r>
              <a:rPr lang="en-US" altLang="zh-CN" sz="2400" dirty="0"/>
              <a:t>120</a:t>
            </a:r>
            <a:r>
              <a:rPr lang="zh-CN" altLang="en-US" sz="2400" dirty="0"/>
              <a:t>年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692275" y="1341438"/>
            <a:ext cx="3743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        </a:t>
            </a:r>
            <a:r>
              <a:rPr lang="en-US" altLang="zh-CN" sz="2400" dirty="0"/>
              <a:t>30</a:t>
            </a:r>
            <a:r>
              <a:rPr lang="zh-CN" altLang="en-US" sz="2400" dirty="0"/>
              <a:t>多年来，我国城镇化率平均以</a:t>
            </a:r>
            <a:r>
              <a:rPr lang="en-US" altLang="zh-CN" sz="2400" dirty="0"/>
              <a:t>1%</a:t>
            </a:r>
            <a:r>
              <a:rPr lang="zh-CN" altLang="en-US" sz="2400" dirty="0"/>
              <a:t>的速度增长，相当于每年造一个上海市（</a:t>
            </a:r>
            <a:r>
              <a:rPr lang="en-US" altLang="zh-CN" sz="2400" dirty="0"/>
              <a:t>2096</a:t>
            </a:r>
            <a:r>
              <a:rPr lang="zh-CN" altLang="en-US" sz="2400" dirty="0"/>
              <a:t>万人）</a:t>
            </a:r>
          </a:p>
        </p:txBody>
      </p:sp>
      <p:pic>
        <p:nvPicPr>
          <p:cNvPr id="2" name="Picture 2" descr="I:\城镇化PPT\20101124141033283.jpg"/>
          <p:cNvPicPr>
            <a:picLocks noChangeAspect="1" noChangeArrowheads="1"/>
          </p:cNvPicPr>
          <p:nvPr/>
        </p:nvPicPr>
        <p:blipFill>
          <a:blip r:embed="rId8" cstate="print"/>
          <a:srcRect r="6299" b="9085"/>
          <a:stretch>
            <a:fillRect/>
          </a:stretch>
        </p:blipFill>
        <p:spPr bwMode="auto">
          <a:xfrm>
            <a:off x="85725" y="1628775"/>
            <a:ext cx="1606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78834E-6 C -0.01632 0.00069 -0.03264 0.00161 -0.03889 0.0067 C -0.04514 0.01179 -0.05208 0.02475 -0.03802 0.03099 C -0.02396 0.03747 0.03056 0.03955 0.04531 0.04603 C 0.06024 0.05227 0.06042 0.05829 0.05104 0.06893 C 0.04149 0.0798 0.06615 0.08998 -0.01094 0.11103 C -0.08802 0.13185 -0.34167 0.15128 -0.41094 0.19454 C -0.48003 0.23779 -0.48125 0.32223 -0.42673 0.37034 C -0.37205 0.41845 -0.14184 0.46426 -0.08229 0.48392 C -0.02274 0.50358 -0.04601 0.49572 -0.06927 0.48808 " pathEditMode="relative" rAng="0" ptsTypes="aaaaaaaaaA">
                                      <p:cBhvr>
                                        <p:cTn id="15" dur="5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6378E-7 C -0.01094 0.00833 -0.02205 0.01665 -0.00816 0.02313 C 0.00573 0.02961 0.06875 0.0303 0.08368 0.03909 C 0.09861 0.04788 0.10174 0.065 0.08177 0.07564 C 0.06181 0.08628 0.04132 0.08628 -0.03663 0.10271 C -0.11458 0.11913 -0.32153 0.14457 -0.38611 0.17465 C -0.45069 0.20472 -0.50087 0.24381 -0.42378 0.2836 C -0.3467 0.32339 -0.00712 0.39163 0.07622 0.41314 " pathEditMode="relative" ptsTypes="aaaaaaaA">
                                      <p:cBhvr>
                                        <p:cTn id="25" dur="2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207E-6 C -0.01337 -3.5207E-6 -0.02674 -3.5207E-6 -0.03125 0.0044 C -0.03594 0.00879 -0.04341 0.02059 -0.02743 0.02614 C -0.01164 0.03169 0.04514 0.03262 0.06302 0.03863 C 0.0809 0.04442 0.15954 0.03979 0.07986 0.0613 C 0.00017 0.08259 -0.33386 0.1263 -0.41441 0.16748 C -0.49462 0.20889 -0.49219 0.27204 -0.40348 0.30905 C -0.31476 0.34606 0.03107 0.37659 0.11823 0.39024 " pathEditMode="relative" rAng="0" ptsTypes="aaaaaaaA">
                                      <p:cBhvr>
                                        <p:cTn id="35" dur="2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2.38723E-6 C -0.05277 0.00995 -0.06597 0.02013 -0.05434 0.0266 C -0.04288 0.03331 0.01441 0.03424 0.02969 0.04048 C 0.04497 0.04696 0.06303 0.04858 0.03803 0.06454 C 0.01303 0.08027 -0.05555 0.11543 -0.12048 0.13625 C -0.18541 0.15684 -0.3118 0.16378 -0.35121 0.18945 C -0.39062 0.21536 -0.37482 0.27111 -0.35694 0.29054 C -0.33923 0.30997 -0.26284 0.30326 -0.24409 0.30581 " pathEditMode="relative" rAng="0" ptsTypes="aaaaaaaA">
                                      <p:cBhvr>
                                        <p:cTn id="45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/>
      <p:bldP spid="116748" grpId="0"/>
      <p:bldP spid="116749" grpId="0"/>
      <p:bldP spid="1167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4500563" y="3860800"/>
            <a:ext cx="503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427538" y="2205038"/>
            <a:ext cx="55245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10" idx="1"/>
          </p:cNvCxnSpPr>
          <p:nvPr/>
        </p:nvCxnSpPr>
        <p:spPr>
          <a:xfrm>
            <a:off x="4500563" y="3860800"/>
            <a:ext cx="503237" cy="1873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20130204082659931.jpg"/>
          <p:cNvPicPr>
            <a:picLocks noChangeAspect="1"/>
          </p:cNvPicPr>
          <p:nvPr/>
        </p:nvPicPr>
        <p:blipFill>
          <a:blip r:embed="rId3" cstate="print"/>
          <a:srcRect b="7362"/>
          <a:stretch>
            <a:fillRect/>
          </a:stretch>
        </p:blipFill>
        <p:spPr bwMode="auto">
          <a:xfrm>
            <a:off x="2268538" y="3068638"/>
            <a:ext cx="2514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20120820045540530"/>
          <p:cNvPicPr>
            <a:picLocks noChangeAspect="1" noChangeArrowheads="1"/>
          </p:cNvPicPr>
          <p:nvPr/>
        </p:nvPicPr>
        <p:blipFill>
          <a:blip r:embed="rId4" cstate="print"/>
          <a:srcRect l="6197" r="30980"/>
          <a:stretch>
            <a:fillRect/>
          </a:stretch>
        </p:blipFill>
        <p:spPr bwMode="auto">
          <a:xfrm>
            <a:off x="179388" y="2492375"/>
            <a:ext cx="18002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07111317756611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484313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0201003312338887805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4290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城镇化PPT\06e4f3854f85328702e39be51061c67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5225" y="2492375"/>
            <a:ext cx="16287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:\城镇化PPT\716212334760783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5300663"/>
            <a:ext cx="2232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-82550" y="2133600"/>
            <a:ext cx="235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1%</a:t>
            </a:r>
            <a:r>
              <a:rPr lang="zh-CN" altLang="en-US" sz="2000">
                <a:latin typeface="Calibri" pitchFamily="34" charset="0"/>
              </a:rPr>
              <a:t>的城镇化增长率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700338" y="2708275"/>
            <a:ext cx="178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1000</a:t>
            </a:r>
            <a:r>
              <a:rPr lang="zh-CN" altLang="en-US" sz="2000">
                <a:latin typeface="Calibri" pitchFamily="34" charset="0"/>
              </a:rPr>
              <a:t>万人入城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76825" y="1125538"/>
            <a:ext cx="2159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1200</a:t>
            </a:r>
            <a:r>
              <a:rPr lang="zh-CN" altLang="en-US" sz="2000">
                <a:latin typeface="Calibri" pitchFamily="34" charset="0"/>
              </a:rPr>
              <a:t>亿居民消费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48263" y="3068638"/>
            <a:ext cx="2008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10</a:t>
            </a:r>
            <a:r>
              <a:rPr lang="zh-CN" altLang="en-US" sz="2000">
                <a:latin typeface="Calibri" pitchFamily="34" charset="0"/>
              </a:rPr>
              <a:t>万亿替代出口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32363" y="4941888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66</a:t>
            </a:r>
            <a:r>
              <a:rPr lang="zh-CN" altLang="en-US" sz="2000">
                <a:latin typeface="Calibri" pitchFamily="34" charset="0"/>
              </a:rPr>
              <a:t>万亿新增投资需求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667625" y="2133600"/>
            <a:ext cx="105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37.15%</a:t>
            </a:r>
            <a:endParaRPr lang="zh-CN" altLang="en-US" sz="2000">
              <a:latin typeface="Calibri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79613" y="3789363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164388" y="3933825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51725" y="5516563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Calibri" pitchFamily="34" charset="0"/>
              </a:rPr>
              <a:t>城镇化贡献率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0" y="1000125"/>
            <a:ext cx="5108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Calibri" pitchFamily="34" charset="0"/>
              </a:rPr>
              <a:t>城镇化将在扩大内需、</a:t>
            </a:r>
            <a:endParaRPr lang="en-US" altLang="zh-CN" sz="2400" dirty="0">
              <a:latin typeface="Calibri" pitchFamily="34" charset="0"/>
            </a:endParaRPr>
          </a:p>
          <a:p>
            <a:pPr algn="ctr"/>
            <a:r>
              <a:rPr lang="zh-CN" altLang="en-US" sz="2400" dirty="0">
                <a:latin typeface="Calibri" pitchFamily="34" charset="0"/>
              </a:rPr>
              <a:t>拉动经济、造福国民中发挥重要作用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79388" y="6237288"/>
            <a:ext cx="480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中国城镇化将带动世界经济的发展</a:t>
            </a:r>
          </a:p>
        </p:txBody>
      </p:sp>
      <p:pic>
        <p:nvPicPr>
          <p:cNvPr id="2052" name="Picture 4" descr="C:\Users\lenovo\Desktop\未命名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28802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4067175" y="2781300"/>
            <a:ext cx="4464050" cy="132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000000"/>
                </a:solidFill>
              </a:rPr>
              <a:t>21</a:t>
            </a:r>
            <a:r>
              <a:rPr lang="zh-CN" altLang="en-US" sz="2400" dirty="0">
                <a:solidFill>
                  <a:srgbClr val="000000"/>
                </a:solidFill>
              </a:rPr>
              <a:t>世纪将有两件大事载入史册：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一是美国的高科技；</a:t>
            </a:r>
            <a:endParaRPr lang="en-US" altLang="zh-CN" sz="28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二是中国的城镇化。</a:t>
            </a:r>
          </a:p>
        </p:txBody>
      </p:sp>
      <p:pic>
        <p:nvPicPr>
          <p:cNvPr id="32" name="Picture 3" descr="C:\Users\lenovo\Desktop\bki-20120918190906-3367612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2143125"/>
            <a:ext cx="18573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143000" y="4786313"/>
            <a:ext cx="27860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</a:rPr>
              <a:t>斯蒂格利茨</a:t>
            </a:r>
            <a:endParaRPr lang="en-US" altLang="zh-CN" sz="2400" b="1" dirty="0">
              <a:latin typeface="Calibri" pitchFamily="34" charset="0"/>
            </a:endParaRPr>
          </a:p>
          <a:p>
            <a:pPr algn="ctr"/>
            <a:r>
              <a:rPr lang="zh-CN" altLang="en-US" sz="2000" dirty="0">
                <a:latin typeface="Calibri" pitchFamily="34" charset="0"/>
              </a:rPr>
              <a:t>诺贝尔经济学奖获得者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 animBg="1"/>
      <p:bldP spid="14" grpId="0"/>
      <p:bldP spid="15" grpId="0"/>
      <p:bldP spid="16" grpId="0"/>
      <p:bldP spid="22" grpId="0"/>
      <p:bldP spid="23" grpId="0"/>
      <p:bldP spid="24" grpId="0"/>
      <p:bldP spid="31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214313"/>
            <a:ext cx="5643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latin typeface="黑体" pitchFamily="2" charset="-122"/>
                <a:ea typeface="黑体" pitchFamily="2" charset="-122"/>
              </a:rPr>
              <a:t>百姓心中的城镇化</a:t>
            </a:r>
          </a:p>
        </p:txBody>
      </p:sp>
      <p:pic>
        <p:nvPicPr>
          <p:cNvPr id="4" name="我心中的城镇化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1" y="1340768"/>
            <a:ext cx="624069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6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novo\Desktop\220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49275"/>
            <a:ext cx="18907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5014917"/>
            <a:ext cx="432047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城镇化应该这样吗</a:t>
            </a:r>
          </a:p>
        </p:txBody>
      </p:sp>
      <p:pic>
        <p:nvPicPr>
          <p:cNvPr id="6" name="图片 5" descr="图片1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140968"/>
            <a:ext cx="3877937" cy="2963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000d6067fa8d0ec8594b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825" y="1052513"/>
            <a:ext cx="4524375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642938" y="35718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4000" smtClean="0">
                <a:latin typeface="黑体" pitchFamily="2" charset="-122"/>
                <a:ea typeface="黑体" pitchFamily="2" charset="-122"/>
              </a:rPr>
              <a:t>一样的土地，不一样的生活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5357813"/>
            <a:ext cx="8899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天津市华明镇：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宅基地换房</a:t>
            </a:r>
            <a:r>
              <a:rPr lang="en-US" altLang="zh-CN" sz="2400" dirty="0">
                <a:latin typeface="Calibri" pitchFamily="34" charset="0"/>
              </a:rPr>
              <a:t>——</a:t>
            </a:r>
            <a:r>
              <a:rPr lang="zh-CN" altLang="en-US" sz="2400" dirty="0">
                <a:latin typeface="Calibri" pitchFamily="34" charset="0"/>
              </a:rPr>
              <a:t>破解</a:t>
            </a:r>
            <a:r>
              <a:rPr lang="zh-CN" altLang="en-US" sz="2400" b="1" dirty="0">
                <a:solidFill>
                  <a:srgbClr val="FF0000"/>
                </a:solidFill>
                <a:latin typeface="Calibri" pitchFamily="34" charset="0"/>
              </a:rPr>
              <a:t>土地</a:t>
            </a:r>
            <a:r>
              <a:rPr lang="zh-CN" altLang="en-US" sz="2400" dirty="0">
                <a:latin typeface="Calibri" pitchFamily="34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Calibri" pitchFamily="34" charset="0"/>
              </a:rPr>
              <a:t>资金</a:t>
            </a:r>
            <a:r>
              <a:rPr lang="zh-CN" altLang="en-US" sz="2400" dirty="0">
                <a:latin typeface="Calibri" pitchFamily="34" charset="0"/>
              </a:rPr>
              <a:t>问题</a:t>
            </a:r>
          </a:p>
        </p:txBody>
      </p:sp>
      <p:pic>
        <p:nvPicPr>
          <p:cNvPr id="5122" name="Picture 2" descr="C:\Users\lenovo\Desktop\Img301654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6215106" cy="397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15313" y="1571625"/>
            <a:ext cx="830262" cy="5214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just"/>
            <a:r>
              <a:rPr lang="zh-CN" altLang="en-US" sz="2400" dirty="0">
                <a:latin typeface="Calibri" pitchFamily="34" charset="0"/>
              </a:rPr>
              <a:t>宅基地复耕                       发展城镇商业</a:t>
            </a:r>
            <a:r>
              <a:rPr lang="en-US" altLang="zh-CN" sz="2400" dirty="0">
                <a:latin typeface="Calibri" pitchFamily="34" charset="0"/>
              </a:rPr>
              <a:t>                    </a:t>
            </a:r>
            <a:endParaRPr lang="zh-CN" altLang="en-US" sz="2400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pic>
        <p:nvPicPr>
          <p:cNvPr id="1026" name="Picture 2" descr="C:\Users\lenovo\Desktop\54591262048803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27238"/>
            <a:ext cx="37623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lenovo\Desktop\W020100312083502819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5001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lenovo\Desktop\15831224694628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392613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43063" y="6396038"/>
            <a:ext cx="172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Calibri" pitchFamily="34" charset="0"/>
              </a:rPr>
              <a:t>宅基地换房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2938" y="1000125"/>
            <a:ext cx="28622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zh-CN" altLang="en-US" sz="2800" dirty="0">
                <a:latin typeface="Calibri" pitchFamily="34" charset="0"/>
              </a:rPr>
              <a:t>“宅基地换房”</a:t>
            </a:r>
            <a:endParaRPr lang="en-US" sz="2800" dirty="0">
              <a:latin typeface="Calibri" pitchFamily="34" charset="0"/>
            </a:endParaRPr>
          </a:p>
          <a:p>
            <a:r>
              <a:rPr lang="zh-CN" altLang="en-US" sz="2400" dirty="0">
                <a:latin typeface="Calibri" pitchFamily="34" charset="0"/>
              </a:rPr>
              <a:t>解决农民安居问题</a:t>
            </a:r>
          </a:p>
          <a:p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251</Words>
  <Application>Microsoft Office PowerPoint</Application>
  <PresentationFormat>全屏显示(4:3)</PresentationFormat>
  <Paragraphs>50</Paragraphs>
  <Slides>13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Office 主题</vt:lpstr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一样的土地，不一样的生活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微软用户</cp:lastModifiedBy>
  <cp:revision>124</cp:revision>
  <dcterms:created xsi:type="dcterms:W3CDTF">2013-08-08T00:27:41Z</dcterms:created>
  <dcterms:modified xsi:type="dcterms:W3CDTF">2015-03-02T08:12:10Z</dcterms:modified>
</cp:coreProperties>
</file>