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9" r:id="rId3"/>
    <p:sldId id="271" r:id="rId4"/>
    <p:sldId id="273" r:id="rId5"/>
    <p:sldId id="275" r:id="rId6"/>
    <p:sldId id="279" r:id="rId7"/>
    <p:sldId id="28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FFCC"/>
    <a:srgbClr val="CC0000"/>
    <a:srgbClr val="6600FF"/>
    <a:srgbClr val="000099"/>
    <a:srgbClr val="0033CC"/>
    <a:srgbClr val="00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482" y="-8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3"/>
  <c:chart>
    <c:title>
      <c:tx>
        <c:rich>
          <a:bodyPr/>
          <a:lstStyle/>
          <a:p>
            <a:pPr>
              <a:defRPr/>
            </a:pPr>
            <a:r>
              <a:rPr lang="zh-CN" altLang="en-US" sz="2800" dirty="0"/>
              <a:t>耕地</a:t>
            </a:r>
            <a:r>
              <a:rPr lang="zh-CN" altLang="en-US" sz="2800" dirty="0" smtClean="0"/>
              <a:t>总面积（亿亩</a:t>
            </a:r>
            <a:r>
              <a:rPr lang="zh-CN" altLang="en-US" dirty="0" smtClean="0"/>
              <a:t>）</a:t>
            </a:r>
            <a:endParaRPr lang="zh-CN" alt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耕地总面积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pPr>
              <a:ln w="38100"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2800" b="1">
                    <a:solidFill>
                      <a:srgbClr val="FF0000"/>
                    </a:solidFill>
                  </a:defRPr>
                </a:pPr>
                <a:endParaRPr lang="zh-CN"/>
              </a:p>
            </c:txPr>
            <c:dLblPos val="t"/>
            <c:showVal val="1"/>
          </c:dLbls>
          <c:cat>
            <c:strRef>
              <c:f>Sheet1!$A$2:$A$3</c:f>
              <c:strCache>
                <c:ptCount val="2"/>
                <c:pt idx="0">
                  <c:v>1996年</c:v>
                </c:pt>
                <c:pt idx="1">
                  <c:v>2008年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19.5</c:v>
                </c:pt>
                <c:pt idx="1">
                  <c:v>18.3</c:v>
                </c:pt>
              </c:numCache>
            </c:numRef>
          </c:val>
        </c:ser>
        <c:dLbls>
          <c:showVal val="1"/>
        </c:dLbls>
        <c:marker val="1"/>
        <c:axId val="188609280"/>
        <c:axId val="188610816"/>
      </c:lineChart>
      <c:catAx>
        <c:axId val="1886092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zh-CN"/>
          </a:p>
        </c:txPr>
        <c:crossAx val="188610816"/>
        <c:crosses val="autoZero"/>
        <c:auto val="1"/>
        <c:lblAlgn val="ctr"/>
        <c:lblOffset val="100"/>
      </c:catAx>
      <c:valAx>
        <c:axId val="188610816"/>
        <c:scaling>
          <c:orientation val="minMax"/>
        </c:scaling>
        <c:axPos val="l"/>
        <c:majorGridlines/>
        <c:numFmt formatCode="General" sourceLinked="1"/>
        <c:tickLblPos val="nextTo"/>
        <c:crossAx val="188609280"/>
        <c:crosses val="autoZero"/>
        <c:crossBetween val="between"/>
      </c:valAx>
      <c:spPr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08924-9E5B-4CC6-BFFD-CB34F49980F9}" type="doc">
      <dgm:prSet loTypeId="urn:microsoft.com/office/officeart/2005/8/layout/arrow2" loCatId="process" qsTypeId="urn:microsoft.com/office/officeart/2005/8/quickstyle/3d3" qsCatId="3D" csTypeId="urn:microsoft.com/office/officeart/2005/8/colors/accent2_2" csCatId="accent2" phldr="1"/>
      <dgm:spPr/>
    </dgm:pt>
    <dgm:pt modelId="{3DAF6CE7-BBE6-49CE-870A-DE4B13ED4E41}">
      <dgm:prSet phldrT="[文本]" custT="1"/>
      <dgm:spPr/>
      <dgm:t>
        <a:bodyPr/>
        <a:lstStyle/>
        <a:p>
          <a:r>
            <a:rPr lang="en-US" altLang="zh-CN" sz="3200" dirty="0" smtClean="0">
              <a:latin typeface="黑体" pitchFamily="49" charset="-122"/>
              <a:ea typeface="黑体" pitchFamily="49" charset="-122"/>
            </a:rPr>
            <a:t>68</a:t>
          </a:r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亿立方米</a:t>
          </a:r>
          <a:endParaRPr lang="zh-CN" altLang="en-US" sz="3200" dirty="0">
            <a:latin typeface="黑体" pitchFamily="49" charset="-122"/>
            <a:ea typeface="黑体" pitchFamily="49" charset="-122"/>
          </a:endParaRPr>
        </a:p>
      </dgm:t>
    </dgm:pt>
    <dgm:pt modelId="{87622553-5D40-40B3-894C-C607541A82D6}" type="parTrans" cxnId="{03E92D97-37AD-4FF5-BF5E-88B8C28640E4}">
      <dgm:prSet/>
      <dgm:spPr/>
      <dgm:t>
        <a:bodyPr/>
        <a:lstStyle/>
        <a:p>
          <a:endParaRPr lang="zh-CN" altLang="en-US"/>
        </a:p>
      </dgm:t>
    </dgm:pt>
    <dgm:pt modelId="{913D3BEE-75B8-4631-B792-3075AA5117AC}" type="sibTrans" cxnId="{03E92D97-37AD-4FF5-BF5E-88B8C28640E4}">
      <dgm:prSet/>
      <dgm:spPr/>
      <dgm:t>
        <a:bodyPr/>
        <a:lstStyle/>
        <a:p>
          <a:endParaRPr lang="zh-CN" altLang="en-US"/>
        </a:p>
      </dgm:t>
    </dgm:pt>
    <dgm:pt modelId="{FFEBBD0C-6AF3-4C40-9506-8CCCD1B9C210}">
      <dgm:prSet phldrT="[文本]" custT="1"/>
      <dgm:spPr/>
      <dgm:t>
        <a:bodyPr/>
        <a:lstStyle/>
        <a:p>
          <a:r>
            <a:rPr lang="en-US" altLang="zh-CN" sz="3200" dirty="0" smtClean="0"/>
            <a:t>429</a:t>
          </a:r>
          <a:r>
            <a:rPr lang="zh-CN" altLang="en-US" sz="3200" dirty="0" smtClean="0"/>
            <a:t>亿立方米</a:t>
          </a:r>
          <a:endParaRPr lang="zh-CN" altLang="en-US" sz="3200" dirty="0"/>
        </a:p>
      </dgm:t>
    </dgm:pt>
    <dgm:pt modelId="{5C214784-B7C7-4175-87B7-7EE804CEB983}" type="parTrans" cxnId="{8DDA0F0E-B0A8-4E6A-9C9C-B657EFE6B366}">
      <dgm:prSet/>
      <dgm:spPr/>
      <dgm:t>
        <a:bodyPr/>
        <a:lstStyle/>
        <a:p>
          <a:endParaRPr lang="zh-CN" altLang="en-US"/>
        </a:p>
      </dgm:t>
    </dgm:pt>
    <dgm:pt modelId="{8B00CDEA-15FD-4D32-8458-3B45EE402538}" type="sibTrans" cxnId="{8DDA0F0E-B0A8-4E6A-9C9C-B657EFE6B366}">
      <dgm:prSet/>
      <dgm:spPr/>
      <dgm:t>
        <a:bodyPr/>
        <a:lstStyle/>
        <a:p>
          <a:endParaRPr lang="zh-CN" altLang="en-US"/>
        </a:p>
      </dgm:t>
    </dgm:pt>
    <dgm:pt modelId="{3BC00EE7-3F62-450F-B78E-F3623F519291}" type="pres">
      <dgm:prSet presAssocID="{42008924-9E5B-4CC6-BFFD-CB34F49980F9}" presName="arrowDiagram" presStyleCnt="0">
        <dgm:presLayoutVars>
          <dgm:chMax val="5"/>
          <dgm:dir/>
          <dgm:resizeHandles val="exact"/>
        </dgm:presLayoutVars>
      </dgm:prSet>
      <dgm:spPr/>
    </dgm:pt>
    <dgm:pt modelId="{FF2E2D00-2121-4109-A0DD-55E88670F342}" type="pres">
      <dgm:prSet presAssocID="{42008924-9E5B-4CC6-BFFD-CB34F49980F9}" presName="arrow" presStyleLbl="bgShp" presStyleIdx="0" presStyleCnt="1" custAng="21127969" custLinFactNeighborX="2375" custLinFactNeighborY="4667"/>
      <dgm:spPr>
        <a:gradFill flip="none" rotWithShape="1">
          <a:gsLst>
            <a:gs pos="3200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</dgm:spPr>
    </dgm:pt>
    <dgm:pt modelId="{C65792D1-3098-463D-843E-997E4C82294D}" type="pres">
      <dgm:prSet presAssocID="{42008924-9E5B-4CC6-BFFD-CB34F49980F9}" presName="arrowDiagram2" presStyleCnt="0"/>
      <dgm:spPr/>
    </dgm:pt>
    <dgm:pt modelId="{7C3ECAE3-84BB-4CA1-95BE-97DD9AE9A701}" type="pres">
      <dgm:prSet presAssocID="{3DAF6CE7-BBE6-49CE-870A-DE4B13ED4E41}" presName="bullet2a" presStyleLbl="node1" presStyleIdx="0" presStyleCnt="2" custScaleX="185714" custScaleY="171430" custLinFactY="45834" custLinFactNeighborX="57143" custLinFactNeighborY="100000"/>
      <dgm:spPr/>
    </dgm:pt>
    <dgm:pt modelId="{1DED662E-177D-402E-9928-A27D8A217436}" type="pres">
      <dgm:prSet presAssocID="{3DAF6CE7-BBE6-49CE-870A-DE4B13ED4E41}" presName="textBox2a" presStyleLbl="revTx" presStyleIdx="0" presStyleCnt="2" custScaleX="123076" custScaleY="40516" custLinFactNeighborX="19230" custLinFactNeighborY="62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B538EA-194A-4C72-8C5F-97BA2CAFD706}" type="pres">
      <dgm:prSet presAssocID="{FFEBBD0C-6AF3-4C40-9506-8CCCD1B9C210}" presName="bullet2b" presStyleLbl="node1" presStyleIdx="1" presStyleCnt="2" custScaleX="150000" custScaleY="141666" custLinFactNeighborX="100000" custLinFactNeighborY="-3472"/>
      <dgm:spPr/>
    </dgm:pt>
    <dgm:pt modelId="{D0DD9B8D-3156-4439-8A4F-2785A4740345}" type="pres">
      <dgm:prSet presAssocID="{FFEBBD0C-6AF3-4C40-9506-8CCCD1B9C210}" presName="textBox2b" presStyleLbl="revTx" presStyleIdx="1" presStyleCnt="2" custScaleX="155000" custScaleY="55690" custLinFactNeighborX="16731" custLinFactNeighborY="-271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E92D97-37AD-4FF5-BF5E-88B8C28640E4}" srcId="{42008924-9E5B-4CC6-BFFD-CB34F49980F9}" destId="{3DAF6CE7-BBE6-49CE-870A-DE4B13ED4E41}" srcOrd="0" destOrd="0" parTransId="{87622553-5D40-40B3-894C-C607541A82D6}" sibTransId="{913D3BEE-75B8-4631-B792-3075AA5117AC}"/>
    <dgm:cxn modelId="{8DDA0F0E-B0A8-4E6A-9C9C-B657EFE6B366}" srcId="{42008924-9E5B-4CC6-BFFD-CB34F49980F9}" destId="{FFEBBD0C-6AF3-4C40-9506-8CCCD1B9C210}" srcOrd="1" destOrd="0" parTransId="{5C214784-B7C7-4175-87B7-7EE804CEB983}" sibTransId="{8B00CDEA-15FD-4D32-8458-3B45EE402538}"/>
    <dgm:cxn modelId="{10ED5080-A4E5-4D1F-AC8D-70270056026B}" type="presOf" srcId="{FFEBBD0C-6AF3-4C40-9506-8CCCD1B9C210}" destId="{D0DD9B8D-3156-4439-8A4F-2785A4740345}" srcOrd="0" destOrd="0" presId="urn:microsoft.com/office/officeart/2005/8/layout/arrow2"/>
    <dgm:cxn modelId="{13ACE2D9-FF98-4A4F-99F2-561EB53B322B}" type="presOf" srcId="{42008924-9E5B-4CC6-BFFD-CB34F49980F9}" destId="{3BC00EE7-3F62-450F-B78E-F3623F519291}" srcOrd="0" destOrd="0" presId="urn:microsoft.com/office/officeart/2005/8/layout/arrow2"/>
    <dgm:cxn modelId="{09F2BC8D-329E-4F0B-ACA7-F8F348E75A7C}" type="presOf" srcId="{3DAF6CE7-BBE6-49CE-870A-DE4B13ED4E41}" destId="{1DED662E-177D-402E-9928-A27D8A217436}" srcOrd="0" destOrd="0" presId="urn:microsoft.com/office/officeart/2005/8/layout/arrow2"/>
    <dgm:cxn modelId="{3FD08B92-D0ED-4C8E-9621-05694AA4C497}" type="presParOf" srcId="{3BC00EE7-3F62-450F-B78E-F3623F519291}" destId="{FF2E2D00-2121-4109-A0DD-55E88670F342}" srcOrd="0" destOrd="0" presId="urn:microsoft.com/office/officeart/2005/8/layout/arrow2"/>
    <dgm:cxn modelId="{EE7C9856-363E-4C21-93DA-7A0C5EBE4334}" type="presParOf" srcId="{3BC00EE7-3F62-450F-B78E-F3623F519291}" destId="{C65792D1-3098-463D-843E-997E4C82294D}" srcOrd="1" destOrd="0" presId="urn:microsoft.com/office/officeart/2005/8/layout/arrow2"/>
    <dgm:cxn modelId="{9D8BD847-3D70-4249-ADCE-76937C14DACD}" type="presParOf" srcId="{C65792D1-3098-463D-843E-997E4C82294D}" destId="{7C3ECAE3-84BB-4CA1-95BE-97DD9AE9A701}" srcOrd="0" destOrd="0" presId="urn:microsoft.com/office/officeart/2005/8/layout/arrow2"/>
    <dgm:cxn modelId="{F7E7C381-BE2D-4547-B3CB-2E8A67DD8986}" type="presParOf" srcId="{C65792D1-3098-463D-843E-997E4C82294D}" destId="{1DED662E-177D-402E-9928-A27D8A217436}" srcOrd="1" destOrd="0" presId="urn:microsoft.com/office/officeart/2005/8/layout/arrow2"/>
    <dgm:cxn modelId="{A01B6438-5938-40B9-8B2E-9C571101EA9C}" type="presParOf" srcId="{C65792D1-3098-463D-843E-997E4C82294D}" destId="{8DB538EA-194A-4C72-8C5F-97BA2CAFD706}" srcOrd="2" destOrd="0" presId="urn:microsoft.com/office/officeart/2005/8/layout/arrow2"/>
    <dgm:cxn modelId="{13F83D06-2E00-4581-9DF0-3CF380ABDFD4}" type="presParOf" srcId="{C65792D1-3098-463D-843E-997E4C82294D}" destId="{D0DD9B8D-3156-4439-8A4F-2785A4740345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08924-9E5B-4CC6-BFFD-CB34F49980F9}" type="doc">
      <dgm:prSet loTypeId="urn:microsoft.com/office/officeart/2005/8/layout/arrow2" loCatId="process" qsTypeId="urn:microsoft.com/office/officeart/2005/8/quickstyle/3d3" qsCatId="3D" csTypeId="urn:microsoft.com/office/officeart/2005/8/colors/accent2_2" csCatId="accent2" phldr="1"/>
      <dgm:spPr/>
    </dgm:pt>
    <dgm:pt modelId="{3DAF6CE7-BBE6-49CE-870A-DE4B13ED4E41}">
      <dgm:prSet phldrT="[文本]" custT="1"/>
      <dgm:spPr/>
      <dgm:t>
        <a:bodyPr/>
        <a:lstStyle/>
        <a:p>
          <a:r>
            <a:rPr lang="en-US" altLang="zh-CN" sz="3200" dirty="0" smtClean="0">
              <a:latin typeface="黑体" pitchFamily="49" charset="-122"/>
              <a:ea typeface="黑体" pitchFamily="49" charset="-122"/>
            </a:rPr>
            <a:t>212</a:t>
          </a:r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亿立方米</a:t>
          </a:r>
          <a:endParaRPr lang="zh-CN" altLang="en-US" sz="3200" dirty="0">
            <a:latin typeface="黑体" pitchFamily="49" charset="-122"/>
            <a:ea typeface="黑体" pitchFamily="49" charset="-122"/>
          </a:endParaRPr>
        </a:p>
      </dgm:t>
    </dgm:pt>
    <dgm:pt modelId="{87622553-5D40-40B3-894C-C607541A82D6}" type="parTrans" cxnId="{03E92D97-37AD-4FF5-BF5E-88B8C28640E4}">
      <dgm:prSet/>
      <dgm:spPr/>
      <dgm:t>
        <a:bodyPr/>
        <a:lstStyle/>
        <a:p>
          <a:endParaRPr lang="zh-CN" altLang="en-US"/>
        </a:p>
      </dgm:t>
    </dgm:pt>
    <dgm:pt modelId="{913D3BEE-75B8-4631-B792-3075AA5117AC}" type="sibTrans" cxnId="{03E92D97-37AD-4FF5-BF5E-88B8C28640E4}">
      <dgm:prSet/>
      <dgm:spPr/>
      <dgm:t>
        <a:bodyPr/>
        <a:lstStyle/>
        <a:p>
          <a:endParaRPr lang="zh-CN" altLang="en-US"/>
        </a:p>
      </dgm:t>
    </dgm:pt>
    <dgm:pt modelId="{FFEBBD0C-6AF3-4C40-9506-8CCCD1B9C210}">
      <dgm:prSet phldrT="[文本]" custT="1"/>
      <dgm:spPr/>
      <dgm:t>
        <a:bodyPr/>
        <a:lstStyle/>
        <a:p>
          <a:r>
            <a:rPr lang="en-US" altLang="zh-CN" sz="3200" dirty="0" smtClean="0">
              <a:latin typeface="黑体" pitchFamily="49" charset="-122"/>
              <a:ea typeface="黑体" pitchFamily="49" charset="-122"/>
            </a:rPr>
            <a:t>300</a:t>
          </a:r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亿立方米</a:t>
          </a:r>
          <a:endParaRPr lang="zh-CN" altLang="en-US" sz="3200" dirty="0">
            <a:latin typeface="黑体" pitchFamily="49" charset="-122"/>
            <a:ea typeface="黑体" pitchFamily="49" charset="-122"/>
          </a:endParaRPr>
        </a:p>
      </dgm:t>
    </dgm:pt>
    <dgm:pt modelId="{5C214784-B7C7-4175-87B7-7EE804CEB983}" type="parTrans" cxnId="{8DDA0F0E-B0A8-4E6A-9C9C-B657EFE6B366}">
      <dgm:prSet/>
      <dgm:spPr/>
      <dgm:t>
        <a:bodyPr/>
        <a:lstStyle/>
        <a:p>
          <a:endParaRPr lang="zh-CN" altLang="en-US"/>
        </a:p>
      </dgm:t>
    </dgm:pt>
    <dgm:pt modelId="{8B00CDEA-15FD-4D32-8458-3B45EE402538}" type="sibTrans" cxnId="{8DDA0F0E-B0A8-4E6A-9C9C-B657EFE6B366}">
      <dgm:prSet/>
      <dgm:spPr/>
      <dgm:t>
        <a:bodyPr/>
        <a:lstStyle/>
        <a:p>
          <a:endParaRPr lang="zh-CN" altLang="en-US"/>
        </a:p>
      </dgm:t>
    </dgm:pt>
    <dgm:pt modelId="{3BC00EE7-3F62-450F-B78E-F3623F519291}" type="pres">
      <dgm:prSet presAssocID="{42008924-9E5B-4CC6-BFFD-CB34F49980F9}" presName="arrowDiagram" presStyleCnt="0">
        <dgm:presLayoutVars>
          <dgm:chMax val="5"/>
          <dgm:dir/>
          <dgm:resizeHandles val="exact"/>
        </dgm:presLayoutVars>
      </dgm:prSet>
      <dgm:spPr/>
    </dgm:pt>
    <dgm:pt modelId="{FF2E2D00-2121-4109-A0DD-55E88670F342}" type="pres">
      <dgm:prSet presAssocID="{42008924-9E5B-4CC6-BFFD-CB34F49980F9}" presName="arrow" presStyleLbl="bgShp" presStyleIdx="0" presStyleCnt="1" custLinFactNeighborX="2375" custLinFactNeighborY="4667"/>
      <dgm:spPr>
        <a:gradFill flip="none" rotWithShape="1">
          <a:gsLst>
            <a:gs pos="14000">
              <a:srgbClr val="7030A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</dgm:spPr>
    </dgm:pt>
    <dgm:pt modelId="{C65792D1-3098-463D-843E-997E4C82294D}" type="pres">
      <dgm:prSet presAssocID="{42008924-9E5B-4CC6-BFFD-CB34F49980F9}" presName="arrowDiagram2" presStyleCnt="0"/>
      <dgm:spPr/>
    </dgm:pt>
    <dgm:pt modelId="{7C3ECAE3-84BB-4CA1-95BE-97DD9AE9A701}" type="pres">
      <dgm:prSet presAssocID="{3DAF6CE7-BBE6-49CE-870A-DE4B13ED4E41}" presName="bullet2a" presStyleLbl="node1" presStyleIdx="0" presStyleCnt="2" custScaleX="185714" custScaleY="171430" custLinFactY="10120" custLinFactNeighborX="-92857" custLinFactNeighborY="100000"/>
      <dgm:spPr/>
    </dgm:pt>
    <dgm:pt modelId="{1DED662E-177D-402E-9928-A27D8A217436}" type="pres">
      <dgm:prSet presAssocID="{3DAF6CE7-BBE6-49CE-870A-DE4B13ED4E41}" presName="textBox2a" presStyleLbl="revTx" presStyleIdx="0" presStyleCnt="2" custScaleX="130769" custScaleY="40516" custLinFactNeighborX="-7692" custLinFactNeighborY="156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B538EA-194A-4C72-8C5F-97BA2CAFD706}" type="pres">
      <dgm:prSet presAssocID="{FFEBBD0C-6AF3-4C40-9506-8CCCD1B9C210}" presName="bullet2b" presStyleLbl="node1" presStyleIdx="1" presStyleCnt="2" custScaleX="150000" custScaleY="141666" custLinFactNeighborX="75000" custLinFactNeighborY="17361"/>
      <dgm:spPr/>
    </dgm:pt>
    <dgm:pt modelId="{D0DD9B8D-3156-4439-8A4F-2785A4740345}" type="pres">
      <dgm:prSet presAssocID="{FFEBBD0C-6AF3-4C40-9506-8CCCD1B9C210}" presName="textBox2b" presStyleLbl="revTx" presStyleIdx="1" presStyleCnt="2" custScaleX="155000" custScaleY="55690" custLinFactNeighborX="23462" custLinFactNeighborY="33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E92D97-37AD-4FF5-BF5E-88B8C28640E4}" srcId="{42008924-9E5B-4CC6-BFFD-CB34F49980F9}" destId="{3DAF6CE7-BBE6-49CE-870A-DE4B13ED4E41}" srcOrd="0" destOrd="0" parTransId="{87622553-5D40-40B3-894C-C607541A82D6}" sibTransId="{913D3BEE-75B8-4631-B792-3075AA5117AC}"/>
    <dgm:cxn modelId="{8DDA0F0E-B0A8-4E6A-9C9C-B657EFE6B366}" srcId="{42008924-9E5B-4CC6-BFFD-CB34F49980F9}" destId="{FFEBBD0C-6AF3-4C40-9506-8CCCD1B9C210}" srcOrd="1" destOrd="0" parTransId="{5C214784-B7C7-4175-87B7-7EE804CEB983}" sibTransId="{8B00CDEA-15FD-4D32-8458-3B45EE402538}"/>
    <dgm:cxn modelId="{8CE49A59-2CF1-4257-8D51-0D8857F49CC6}" type="presOf" srcId="{42008924-9E5B-4CC6-BFFD-CB34F49980F9}" destId="{3BC00EE7-3F62-450F-B78E-F3623F519291}" srcOrd="0" destOrd="0" presId="urn:microsoft.com/office/officeart/2005/8/layout/arrow2"/>
    <dgm:cxn modelId="{E2ECD503-1B08-4541-891D-B17E9D0BA76E}" type="presOf" srcId="{3DAF6CE7-BBE6-49CE-870A-DE4B13ED4E41}" destId="{1DED662E-177D-402E-9928-A27D8A217436}" srcOrd="0" destOrd="0" presId="urn:microsoft.com/office/officeart/2005/8/layout/arrow2"/>
    <dgm:cxn modelId="{C113C8DA-7B3A-4BF7-9E09-97640DD8B720}" type="presOf" srcId="{FFEBBD0C-6AF3-4C40-9506-8CCCD1B9C210}" destId="{D0DD9B8D-3156-4439-8A4F-2785A4740345}" srcOrd="0" destOrd="0" presId="urn:microsoft.com/office/officeart/2005/8/layout/arrow2"/>
    <dgm:cxn modelId="{82BC4A28-41DD-45AE-8419-2944F028000D}" type="presParOf" srcId="{3BC00EE7-3F62-450F-B78E-F3623F519291}" destId="{FF2E2D00-2121-4109-A0DD-55E88670F342}" srcOrd="0" destOrd="0" presId="urn:microsoft.com/office/officeart/2005/8/layout/arrow2"/>
    <dgm:cxn modelId="{A9950891-7AA7-4890-8069-D113775C1B0F}" type="presParOf" srcId="{3BC00EE7-3F62-450F-B78E-F3623F519291}" destId="{C65792D1-3098-463D-843E-997E4C82294D}" srcOrd="1" destOrd="0" presId="urn:microsoft.com/office/officeart/2005/8/layout/arrow2"/>
    <dgm:cxn modelId="{3A2D18A9-E461-47D8-B750-B8F1A72CD4B6}" type="presParOf" srcId="{C65792D1-3098-463D-843E-997E4C82294D}" destId="{7C3ECAE3-84BB-4CA1-95BE-97DD9AE9A701}" srcOrd="0" destOrd="0" presId="urn:microsoft.com/office/officeart/2005/8/layout/arrow2"/>
    <dgm:cxn modelId="{0F2875EC-7B0B-4935-AD99-FD3F128A280A}" type="presParOf" srcId="{C65792D1-3098-463D-843E-997E4C82294D}" destId="{1DED662E-177D-402E-9928-A27D8A217436}" srcOrd="1" destOrd="0" presId="urn:microsoft.com/office/officeart/2005/8/layout/arrow2"/>
    <dgm:cxn modelId="{57EAFEAC-FBF8-4276-B703-338079894F7F}" type="presParOf" srcId="{C65792D1-3098-463D-843E-997E4C82294D}" destId="{8DB538EA-194A-4C72-8C5F-97BA2CAFD706}" srcOrd="2" destOrd="0" presId="urn:microsoft.com/office/officeart/2005/8/layout/arrow2"/>
    <dgm:cxn modelId="{23205C2D-6AAB-4A6F-969A-AC4BE9938451}" type="presParOf" srcId="{C65792D1-3098-463D-843E-997E4C82294D}" destId="{D0DD9B8D-3156-4439-8A4F-2785A4740345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2E2D00-2121-4109-A0DD-55E88670F342}">
      <dsp:nvSpPr>
        <dsp:cNvPr id="0" name=""/>
        <dsp:cNvSpPr/>
      </dsp:nvSpPr>
      <dsp:spPr>
        <a:xfrm rot="21127969">
          <a:off x="139699" y="189666"/>
          <a:ext cx="6502400" cy="4063999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3200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ECAE3-84BB-4CA1-95BE-97DD9AE9A701}">
      <dsp:nvSpPr>
        <dsp:cNvPr id="0" name=""/>
        <dsp:cNvSpPr/>
      </dsp:nvSpPr>
      <dsp:spPr>
        <a:xfrm>
          <a:off x="1684020" y="2465493"/>
          <a:ext cx="422655" cy="3901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D662E-177D-402E-9928-A27D8A217436}">
      <dsp:nvSpPr>
        <dsp:cNvPr id="0" name=""/>
        <dsp:cNvSpPr/>
      </dsp:nvSpPr>
      <dsp:spPr>
        <a:xfrm>
          <a:off x="1927853" y="2953181"/>
          <a:ext cx="2600940" cy="7030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92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黑体" pitchFamily="49" charset="-122"/>
              <a:ea typeface="黑体" pitchFamily="49" charset="-122"/>
            </a:rPr>
            <a:t>68</a:t>
          </a: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亿立方米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1927853" y="2953181"/>
        <a:ext cx="2600940" cy="703085"/>
      </dsp:txXfrm>
    </dsp:sp>
    <dsp:sp modelId="{8DB538EA-194A-4C72-8C5F-97BA2CAFD706}">
      <dsp:nvSpPr>
        <dsp:cNvPr id="0" name=""/>
        <dsp:cNvSpPr/>
      </dsp:nvSpPr>
      <dsp:spPr>
        <a:xfrm>
          <a:off x="4041139" y="1083735"/>
          <a:ext cx="585216" cy="5527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D9B8D-3156-4439-8A4F-2785A4740345}">
      <dsp:nvSpPr>
        <dsp:cNvPr id="0" name=""/>
        <dsp:cNvSpPr/>
      </dsp:nvSpPr>
      <dsp:spPr>
        <a:xfrm>
          <a:off x="3506215" y="1896531"/>
          <a:ext cx="3275584" cy="149826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429</a:t>
          </a:r>
          <a:r>
            <a:rPr lang="zh-CN" altLang="en-US" sz="3200" kern="1200" dirty="0" smtClean="0"/>
            <a:t>亿立方米</a:t>
          </a:r>
          <a:endParaRPr lang="zh-CN" altLang="en-US" sz="3200" kern="1200" dirty="0"/>
        </a:p>
      </dsp:txBody>
      <dsp:txXfrm>
        <a:off x="3506215" y="1896531"/>
        <a:ext cx="3275584" cy="14982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2E2D00-2121-4109-A0DD-55E88670F342}">
      <dsp:nvSpPr>
        <dsp:cNvPr id="0" name=""/>
        <dsp:cNvSpPr/>
      </dsp:nvSpPr>
      <dsp:spPr>
        <a:xfrm>
          <a:off x="0" y="253999"/>
          <a:ext cx="6096000" cy="3809999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14000">
              <a:srgbClr val="7030A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ECAE3-84BB-4CA1-95BE-97DD9AE9A701}">
      <dsp:nvSpPr>
        <dsp:cNvPr id="0" name=""/>
        <dsp:cNvSpPr/>
      </dsp:nvSpPr>
      <dsp:spPr>
        <a:xfrm>
          <a:off x="1127760" y="2362200"/>
          <a:ext cx="396239" cy="3657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D662E-177D-402E-9928-A27D8A217436}">
      <dsp:nvSpPr>
        <dsp:cNvPr id="0" name=""/>
        <dsp:cNvSpPr/>
      </dsp:nvSpPr>
      <dsp:spPr>
        <a:xfrm>
          <a:off x="1066808" y="2819405"/>
          <a:ext cx="2590795" cy="65914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5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黑体" pitchFamily="49" charset="-122"/>
              <a:ea typeface="黑体" pitchFamily="49" charset="-122"/>
            </a:rPr>
            <a:t>212</a:t>
          </a: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亿立方米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1066808" y="2819405"/>
        <a:ext cx="2590795" cy="659142"/>
      </dsp:txXfrm>
    </dsp:sp>
    <dsp:sp modelId="{8DB538EA-194A-4C72-8C5F-97BA2CAFD706}">
      <dsp:nvSpPr>
        <dsp:cNvPr id="0" name=""/>
        <dsp:cNvSpPr/>
      </dsp:nvSpPr>
      <dsp:spPr>
        <a:xfrm>
          <a:off x="3566160" y="1219200"/>
          <a:ext cx="548640" cy="5181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D9B8D-3156-4439-8A4F-2785A4740345}">
      <dsp:nvSpPr>
        <dsp:cNvPr id="0" name=""/>
        <dsp:cNvSpPr/>
      </dsp:nvSpPr>
      <dsp:spPr>
        <a:xfrm>
          <a:off x="3025139" y="2057391"/>
          <a:ext cx="3070860" cy="140462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黑体" pitchFamily="49" charset="-122"/>
              <a:ea typeface="黑体" pitchFamily="49" charset="-122"/>
            </a:rPr>
            <a:t>300</a:t>
          </a: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亿立方米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3025139" y="2057391"/>
        <a:ext cx="3070860" cy="140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391D28-7B10-43DA-B027-CBDD760D03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图片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1800" y="238125"/>
            <a:ext cx="2247900" cy="447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抽象线条彩色主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</p:spPr>
      </p:pic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586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我国人口与资源</a:t>
            </a:r>
          </a:p>
        </p:txBody>
      </p:sp>
      <p:pic>
        <p:nvPicPr>
          <p:cNvPr id="87046" name="Picture 6" descr="人群 绿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952625"/>
            <a:ext cx="4143375" cy="2952750"/>
          </a:xfrm>
          <a:prstGeom prst="rect">
            <a:avLst/>
          </a:prstGeom>
          <a:noFill/>
        </p:spPr>
      </p:pic>
      <p:pic>
        <p:nvPicPr>
          <p:cNvPr id="87047" name="Picture 7" descr="地图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648200"/>
            <a:ext cx="2535238" cy="134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图片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695450"/>
            <a:ext cx="9155113" cy="5162550"/>
          </a:xfrm>
          <a:prstGeom prst="rect">
            <a:avLst/>
          </a:prstGeom>
          <a:noFill/>
        </p:spPr>
      </p:pic>
      <p:pic>
        <p:nvPicPr>
          <p:cNvPr id="101379" name="Picture 3" descr="图片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6192838" cy="854075"/>
          </a:xfrm>
          <a:prstGeom prst="rect">
            <a:avLst/>
          </a:prstGeom>
          <a:noFill/>
        </p:spPr>
      </p:pic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2743200" y="2057400"/>
            <a:ext cx="3657600" cy="3505200"/>
          </a:xfrm>
          <a:prstGeom prst="pentagon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0" y="1828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我国各种资源的世界排名</a:t>
            </a:r>
          </a:p>
        </p:txBody>
      </p:sp>
      <p:grpSp>
        <p:nvGrpSpPr>
          <p:cNvPr id="101395" name="Group 19"/>
          <p:cNvGrpSpPr>
            <a:grpSpLocks/>
          </p:cNvGrpSpPr>
          <p:nvPr/>
        </p:nvGrpSpPr>
        <p:grpSpPr bwMode="auto">
          <a:xfrm>
            <a:off x="4114800" y="1295400"/>
            <a:ext cx="2971800" cy="914400"/>
            <a:chOff x="2592" y="816"/>
            <a:chExt cx="1872" cy="576"/>
          </a:xfrm>
        </p:grpSpPr>
        <p:sp>
          <p:nvSpPr>
            <p:cNvPr id="101385" name="AutoShape 9"/>
            <p:cNvSpPr>
              <a:spLocks noChangeArrowheads="1"/>
            </p:cNvSpPr>
            <p:nvPr/>
          </p:nvSpPr>
          <p:spPr bwMode="auto">
            <a:xfrm>
              <a:off x="2592" y="816"/>
              <a:ext cx="624" cy="576"/>
            </a:xfrm>
            <a:prstGeom prst="pentagon">
              <a:avLst/>
            </a:prstGeom>
            <a:solidFill>
              <a:srgbClr val="800000">
                <a:alpha val="50000"/>
              </a:srgbClr>
            </a:solidFill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6000">
                  <a:solidFill>
                    <a:srgbClr val="CC0000"/>
                  </a:solidFill>
                  <a:latin typeface="Broadway" pitchFamily="82" charset="0"/>
                </a:rPr>
                <a:t>1</a:t>
              </a:r>
            </a:p>
          </p:txBody>
        </p:sp>
        <p:sp>
          <p:nvSpPr>
            <p:cNvPr id="101391" name="Text Box 15"/>
            <p:cNvSpPr txBox="1">
              <a:spLocks noChangeArrowheads="1"/>
            </p:cNvSpPr>
            <p:nvPr/>
          </p:nvSpPr>
          <p:spPr bwMode="auto">
            <a:xfrm>
              <a:off x="3264" y="912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>
                  <a:ea typeface="黑体" pitchFamily="49" charset="-122"/>
                </a:rPr>
                <a:t>水资源</a:t>
              </a:r>
            </a:p>
          </p:txBody>
        </p:sp>
      </p:grpSp>
      <p:grpSp>
        <p:nvGrpSpPr>
          <p:cNvPr id="101400" name="Group 24"/>
          <p:cNvGrpSpPr>
            <a:grpSpLocks/>
          </p:cNvGrpSpPr>
          <p:nvPr/>
        </p:nvGrpSpPr>
        <p:grpSpPr bwMode="auto">
          <a:xfrm>
            <a:off x="5715000" y="4953000"/>
            <a:ext cx="2895600" cy="1143000"/>
            <a:chOff x="3600" y="3120"/>
            <a:chExt cx="1824" cy="720"/>
          </a:xfrm>
        </p:grpSpPr>
        <p:sp>
          <p:nvSpPr>
            <p:cNvPr id="101387" name="AutoShape 11"/>
            <p:cNvSpPr>
              <a:spLocks noChangeArrowheads="1"/>
            </p:cNvSpPr>
            <p:nvPr/>
          </p:nvSpPr>
          <p:spPr bwMode="auto">
            <a:xfrm>
              <a:off x="3600" y="3264"/>
              <a:ext cx="624" cy="576"/>
            </a:xfrm>
            <a:prstGeom prst="pentagon">
              <a:avLst/>
            </a:prstGeom>
            <a:solidFill>
              <a:srgbClr val="800080">
                <a:alpha val="50000"/>
              </a:srgbClr>
            </a:solidFill>
            <a:ln w="3810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6000">
                  <a:solidFill>
                    <a:srgbClr val="660033"/>
                  </a:solidFill>
                  <a:latin typeface="Broadway" pitchFamily="82" charset="0"/>
                </a:rPr>
                <a:t>5</a:t>
              </a:r>
            </a:p>
          </p:txBody>
        </p:sp>
        <p:sp>
          <p:nvSpPr>
            <p:cNvPr id="101392" name="Text Box 16"/>
            <p:cNvSpPr txBox="1">
              <a:spLocks noChangeArrowheads="1"/>
            </p:cNvSpPr>
            <p:nvPr/>
          </p:nvSpPr>
          <p:spPr bwMode="auto">
            <a:xfrm>
              <a:off x="4224" y="3120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>
                  <a:ea typeface="黑体" pitchFamily="49" charset="-122"/>
                </a:rPr>
                <a:t>森林面积</a:t>
              </a:r>
            </a:p>
          </p:txBody>
        </p:sp>
      </p:grpSp>
      <p:grpSp>
        <p:nvGrpSpPr>
          <p:cNvPr id="101401" name="Group 25"/>
          <p:cNvGrpSpPr>
            <a:grpSpLocks/>
          </p:cNvGrpSpPr>
          <p:nvPr/>
        </p:nvGrpSpPr>
        <p:grpSpPr bwMode="auto">
          <a:xfrm>
            <a:off x="457200" y="5029200"/>
            <a:ext cx="2971800" cy="1066800"/>
            <a:chOff x="288" y="3168"/>
            <a:chExt cx="1872" cy="672"/>
          </a:xfrm>
        </p:grpSpPr>
        <p:sp>
          <p:nvSpPr>
            <p:cNvPr id="101382" name="AutoShape 6"/>
            <p:cNvSpPr>
              <a:spLocks noChangeArrowheads="1"/>
            </p:cNvSpPr>
            <p:nvPr/>
          </p:nvSpPr>
          <p:spPr bwMode="auto">
            <a:xfrm>
              <a:off x="1536" y="3264"/>
              <a:ext cx="624" cy="576"/>
            </a:xfrm>
            <a:prstGeom prst="pentagon">
              <a:avLst/>
            </a:prstGeom>
            <a:solidFill>
              <a:srgbClr val="FF6600">
                <a:alpha val="50000"/>
              </a:srgb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6000">
                  <a:solidFill>
                    <a:srgbClr val="CC3300"/>
                  </a:solidFill>
                  <a:latin typeface="Broadway" pitchFamily="82" charset="0"/>
                </a:rPr>
                <a:t>4</a:t>
              </a:r>
            </a:p>
          </p:txBody>
        </p:sp>
        <p:sp>
          <p:nvSpPr>
            <p:cNvPr id="101394" name="Text Box 18"/>
            <p:cNvSpPr txBox="1">
              <a:spLocks noChangeArrowheads="1"/>
            </p:cNvSpPr>
            <p:nvPr/>
          </p:nvSpPr>
          <p:spPr bwMode="auto">
            <a:xfrm>
              <a:off x="288" y="3168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>
                  <a:ea typeface="黑体" pitchFamily="49" charset="-122"/>
                </a:rPr>
                <a:t>耕地面积</a:t>
              </a:r>
            </a:p>
          </p:txBody>
        </p:sp>
      </p:grpSp>
      <p:grpSp>
        <p:nvGrpSpPr>
          <p:cNvPr id="101399" name="Group 23"/>
          <p:cNvGrpSpPr>
            <a:grpSpLocks/>
          </p:cNvGrpSpPr>
          <p:nvPr/>
        </p:nvGrpSpPr>
        <p:grpSpPr bwMode="auto">
          <a:xfrm>
            <a:off x="6553200" y="2514600"/>
            <a:ext cx="2362200" cy="1600200"/>
            <a:chOff x="4128" y="1584"/>
            <a:chExt cx="1488" cy="1008"/>
          </a:xfrm>
        </p:grpSpPr>
        <p:sp>
          <p:nvSpPr>
            <p:cNvPr id="101393" name="Text Box 17"/>
            <p:cNvSpPr txBox="1">
              <a:spLocks noChangeArrowheads="1"/>
            </p:cNvSpPr>
            <p:nvPr/>
          </p:nvSpPr>
          <p:spPr bwMode="auto">
            <a:xfrm>
              <a:off x="4416" y="1584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>
                  <a:ea typeface="黑体" pitchFamily="49" charset="-122"/>
                </a:rPr>
                <a:t>土地面积</a:t>
              </a:r>
            </a:p>
          </p:txBody>
        </p:sp>
        <p:sp>
          <p:nvSpPr>
            <p:cNvPr id="101397" name="AutoShape 21"/>
            <p:cNvSpPr>
              <a:spLocks noChangeArrowheads="1"/>
            </p:cNvSpPr>
            <p:nvPr/>
          </p:nvSpPr>
          <p:spPr bwMode="auto">
            <a:xfrm>
              <a:off x="4128" y="2016"/>
              <a:ext cx="624" cy="576"/>
            </a:xfrm>
            <a:prstGeom prst="pentagon">
              <a:avLst/>
            </a:prstGeom>
            <a:solidFill>
              <a:srgbClr val="0000FF">
                <a:alpha val="50000"/>
              </a:srgb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6000">
                  <a:solidFill>
                    <a:srgbClr val="000099"/>
                  </a:solidFill>
                  <a:latin typeface="Broadway" pitchFamily="82" charset="0"/>
                </a:rPr>
                <a:t>3</a:t>
              </a:r>
            </a:p>
          </p:txBody>
        </p:sp>
      </p:grpSp>
      <p:grpSp>
        <p:nvGrpSpPr>
          <p:cNvPr id="101402" name="Group 26"/>
          <p:cNvGrpSpPr>
            <a:grpSpLocks/>
          </p:cNvGrpSpPr>
          <p:nvPr/>
        </p:nvGrpSpPr>
        <p:grpSpPr bwMode="auto">
          <a:xfrm>
            <a:off x="228600" y="2590800"/>
            <a:ext cx="2514600" cy="1371600"/>
            <a:chOff x="144" y="1632"/>
            <a:chExt cx="1584" cy="864"/>
          </a:xfrm>
        </p:grpSpPr>
        <p:sp>
          <p:nvSpPr>
            <p:cNvPr id="101386" name="AutoShape 10"/>
            <p:cNvSpPr>
              <a:spLocks noChangeArrowheads="1"/>
            </p:cNvSpPr>
            <p:nvPr/>
          </p:nvSpPr>
          <p:spPr bwMode="auto">
            <a:xfrm>
              <a:off x="1104" y="1920"/>
              <a:ext cx="624" cy="576"/>
            </a:xfrm>
            <a:prstGeom prst="pentagon">
              <a:avLst/>
            </a:prstGeom>
            <a:solidFill>
              <a:srgbClr val="008000">
                <a:alpha val="50000"/>
              </a:srgbClr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6000">
                  <a:solidFill>
                    <a:srgbClr val="003300"/>
                  </a:solidFill>
                  <a:latin typeface="Broadway" pitchFamily="82" charset="0"/>
                </a:rPr>
                <a:t>3</a:t>
              </a:r>
            </a:p>
          </p:txBody>
        </p:sp>
        <p:sp>
          <p:nvSpPr>
            <p:cNvPr id="101398" name="Text Box 22"/>
            <p:cNvSpPr txBox="1">
              <a:spLocks noChangeArrowheads="1"/>
            </p:cNvSpPr>
            <p:nvPr/>
          </p:nvSpPr>
          <p:spPr bwMode="auto">
            <a:xfrm>
              <a:off x="144" y="1632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>
                  <a:ea typeface="黑体" pitchFamily="49" charset="-122"/>
                </a:rPr>
                <a:t>矿产资源</a:t>
              </a:r>
            </a:p>
          </p:txBody>
        </p:sp>
      </p:grp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0" y="1828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我国人均水平与世界差距</a:t>
            </a:r>
          </a:p>
        </p:txBody>
      </p:sp>
      <p:pic>
        <p:nvPicPr>
          <p:cNvPr id="101404" name="Picture 28" descr="7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124200"/>
            <a:ext cx="2084388" cy="1779588"/>
          </a:xfrm>
          <a:prstGeom prst="rect">
            <a:avLst/>
          </a:prstGeom>
          <a:noFill/>
        </p:spPr>
      </p:pic>
      <p:sp>
        <p:nvSpPr>
          <p:cNvPr id="101405" name="AutoShape 29"/>
          <p:cNvSpPr>
            <a:spLocks noChangeArrowheads="1"/>
          </p:cNvSpPr>
          <p:nvPr/>
        </p:nvSpPr>
        <p:spPr bwMode="auto">
          <a:xfrm rot="10800000">
            <a:off x="6934200" y="5105400"/>
            <a:ext cx="1447800" cy="685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406" name="AutoShape 30"/>
          <p:cNvSpPr>
            <a:spLocks noChangeArrowheads="1"/>
          </p:cNvSpPr>
          <p:nvPr/>
        </p:nvSpPr>
        <p:spPr bwMode="auto">
          <a:xfrm rot="10800000">
            <a:off x="7239000" y="2667000"/>
            <a:ext cx="1447800" cy="685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407" name="AutoShape 31"/>
          <p:cNvSpPr>
            <a:spLocks noChangeArrowheads="1"/>
          </p:cNvSpPr>
          <p:nvPr/>
        </p:nvSpPr>
        <p:spPr bwMode="auto">
          <a:xfrm rot="10800000">
            <a:off x="5410200" y="1600200"/>
            <a:ext cx="1447800" cy="685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408" name="AutoShape 32"/>
          <p:cNvSpPr>
            <a:spLocks noChangeArrowheads="1"/>
          </p:cNvSpPr>
          <p:nvPr/>
        </p:nvSpPr>
        <p:spPr bwMode="auto">
          <a:xfrm rot="10800000">
            <a:off x="381000" y="2743200"/>
            <a:ext cx="1447800" cy="685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409" name="AutoShape 33"/>
          <p:cNvSpPr>
            <a:spLocks noChangeArrowheads="1"/>
          </p:cNvSpPr>
          <p:nvPr/>
        </p:nvSpPr>
        <p:spPr bwMode="auto">
          <a:xfrm rot="10800000">
            <a:off x="609600" y="5181600"/>
            <a:ext cx="1447800" cy="685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1410" name="Picture 34" descr="7-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124200"/>
            <a:ext cx="2084388" cy="1773238"/>
          </a:xfrm>
          <a:prstGeom prst="rect">
            <a:avLst/>
          </a:prstGeom>
          <a:noFill/>
        </p:spPr>
      </p:pic>
      <p:pic>
        <p:nvPicPr>
          <p:cNvPr id="101411" name="Picture 35" descr="7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124200"/>
            <a:ext cx="2084388" cy="1773238"/>
          </a:xfrm>
          <a:prstGeom prst="rect">
            <a:avLst/>
          </a:prstGeom>
          <a:noFill/>
        </p:spPr>
      </p:pic>
      <p:pic>
        <p:nvPicPr>
          <p:cNvPr id="101412" name="Picture 36" descr="7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124200"/>
            <a:ext cx="2084388" cy="1779588"/>
          </a:xfrm>
          <a:prstGeom prst="rect">
            <a:avLst/>
          </a:prstGeom>
          <a:noFill/>
        </p:spPr>
      </p:pic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0" y="990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黑体" pitchFamily="49" charset="-122"/>
              </a:rPr>
              <a:t>自然资源总量大                                           人均占有量少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9" grpId="0"/>
      <p:bldP spid="101389" grpId="1"/>
      <p:bldP spid="101403" grpId="0"/>
      <p:bldP spid="101405" grpId="0" animBg="1"/>
      <p:bldP spid="101406" grpId="0" animBg="1"/>
      <p:bldP spid="101407" grpId="0" animBg="1"/>
      <p:bldP spid="101408" grpId="0" animBg="1"/>
      <p:bldP spid="101409" grpId="0" animBg="1"/>
      <p:bldP spid="1014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图片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90600"/>
            <a:ext cx="9155113" cy="5162550"/>
          </a:xfrm>
          <a:prstGeom prst="rect">
            <a:avLst/>
          </a:prstGeom>
          <a:noFill/>
        </p:spPr>
      </p:pic>
      <p:pic>
        <p:nvPicPr>
          <p:cNvPr id="9" name="图片 8" descr="4721435_195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558" y="1657350"/>
            <a:ext cx="7276042" cy="4286250"/>
          </a:xfrm>
          <a:prstGeom prst="rect">
            <a:avLst/>
          </a:prstGeom>
        </p:spPr>
      </p:pic>
      <p:pic>
        <p:nvPicPr>
          <p:cNvPr id="103430" name="Picture 6" descr="8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7086600" cy="5105400"/>
          </a:xfrm>
          <a:prstGeom prst="rect">
            <a:avLst/>
          </a:prstGeom>
          <a:noFill/>
        </p:spPr>
      </p:pic>
      <p:pic>
        <p:nvPicPr>
          <p:cNvPr id="103427" name="Picture 3" descr="图片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6192838" cy="854075"/>
          </a:xfrm>
          <a:prstGeom prst="rect">
            <a:avLst/>
          </a:prstGeom>
          <a:noFill/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524000" y="2895600"/>
            <a:ext cx="6096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黑体" pitchFamily="49" charset="-122"/>
              </a:rPr>
              <a:t>       </a:t>
            </a:r>
            <a:r>
              <a:rPr lang="zh-CN" altLang="en-US" sz="2800" dirty="0">
                <a:ea typeface="黑体" pitchFamily="49" charset="-122"/>
              </a:rPr>
              <a:t>由于经济发展以及人民生活水平的提高，使得对资源的需求越来越多</a:t>
            </a:r>
            <a:r>
              <a:rPr lang="zh-CN" altLang="en-US" sz="2800" dirty="0" smtClean="0">
                <a:ea typeface="黑体" pitchFamily="49" charset="-122"/>
              </a:rPr>
              <a:t>，资源</a:t>
            </a:r>
            <a:r>
              <a:rPr lang="zh-CN" altLang="en-US" sz="2800" dirty="0">
                <a:ea typeface="黑体" pitchFamily="49" charset="-122"/>
              </a:rPr>
              <a:t>消耗的压力越来越大。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590800" y="9906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资源消耗的压力不断增长</a:t>
            </a:r>
          </a:p>
        </p:txBody>
      </p:sp>
      <p:pic>
        <p:nvPicPr>
          <p:cNvPr id="103431" name="Picture 7" descr="8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600200"/>
            <a:ext cx="5791200" cy="4109884"/>
          </a:xfrm>
          <a:prstGeom prst="rect">
            <a:avLst/>
          </a:prstGeom>
          <a:noFill/>
        </p:spPr>
      </p:pic>
      <p:pic>
        <p:nvPicPr>
          <p:cNvPr id="10" name="图片 9" descr="5127fe2aa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572000"/>
            <a:ext cx="2226460" cy="2061972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8" grpId="1"/>
      <p:bldP spid="1034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图片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695450"/>
            <a:ext cx="9155113" cy="5162550"/>
          </a:xfrm>
          <a:prstGeom prst="rect">
            <a:avLst/>
          </a:prstGeom>
          <a:noFill/>
        </p:spPr>
      </p:pic>
      <p:pic>
        <p:nvPicPr>
          <p:cNvPr id="105475" name="Picture 3" descr="图片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6192838" cy="854075"/>
          </a:xfrm>
          <a:prstGeom prst="rect">
            <a:avLst/>
          </a:prstGeom>
          <a:noFill/>
        </p:spPr>
      </p:pic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0" y="914400"/>
            <a:ext cx="9144000" cy="533400"/>
            <a:chOff x="0" y="576"/>
            <a:chExt cx="5760" cy="336"/>
          </a:xfrm>
        </p:grpSpPr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0" y="816"/>
              <a:ext cx="5760" cy="9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0" y="816"/>
              <a:ext cx="624" cy="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479" name="Text Box 7"/>
            <p:cNvSpPr txBox="1">
              <a:spLocks noChangeArrowheads="1"/>
            </p:cNvSpPr>
            <p:nvPr/>
          </p:nvSpPr>
          <p:spPr bwMode="auto">
            <a:xfrm>
              <a:off x="192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990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05480" name="Text Box 8"/>
            <p:cNvSpPr txBox="1">
              <a:spLocks noChangeArrowheads="1"/>
            </p:cNvSpPr>
            <p:nvPr/>
          </p:nvSpPr>
          <p:spPr bwMode="auto">
            <a:xfrm>
              <a:off x="864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2</a:t>
              </a:r>
            </a:p>
          </p:txBody>
        </p:sp>
        <p:sp>
          <p:nvSpPr>
            <p:cNvPr id="105481" name="Text Box 9"/>
            <p:cNvSpPr txBox="1">
              <a:spLocks noChangeArrowheads="1"/>
            </p:cNvSpPr>
            <p:nvPr/>
          </p:nvSpPr>
          <p:spPr bwMode="auto">
            <a:xfrm>
              <a:off x="1536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3</a:t>
              </a:r>
            </a:p>
          </p:txBody>
        </p:sp>
        <p:sp>
          <p:nvSpPr>
            <p:cNvPr id="105482" name="Text Box 10"/>
            <p:cNvSpPr txBox="1">
              <a:spLocks noChangeArrowheads="1"/>
            </p:cNvSpPr>
            <p:nvPr/>
          </p:nvSpPr>
          <p:spPr bwMode="auto">
            <a:xfrm>
              <a:off x="2160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105488" name="Group 16"/>
          <p:cNvGrpSpPr>
            <a:grpSpLocks/>
          </p:cNvGrpSpPr>
          <p:nvPr/>
        </p:nvGrpSpPr>
        <p:grpSpPr bwMode="auto">
          <a:xfrm>
            <a:off x="0" y="1524000"/>
            <a:ext cx="2357438" cy="2160588"/>
            <a:chOff x="1491" y="1440"/>
            <a:chExt cx="1485" cy="1361"/>
          </a:xfrm>
        </p:grpSpPr>
        <p:sp>
          <p:nvSpPr>
            <p:cNvPr id="9" name="AutoShape 57"/>
            <p:cNvSpPr>
              <a:spLocks noChangeArrowheads="1"/>
            </p:cNvSpPr>
            <p:nvPr/>
          </p:nvSpPr>
          <p:spPr bwMode="gray">
            <a:xfrm>
              <a:off x="1536" y="1440"/>
              <a:ext cx="1361" cy="1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</a:endParaRPr>
            </a:p>
          </p:txBody>
        </p:sp>
        <p:sp>
          <p:nvSpPr>
            <p:cNvPr id="105487" name="TextBox 9"/>
            <p:cNvSpPr txBox="1">
              <a:spLocks noChangeArrowheads="1"/>
            </p:cNvSpPr>
            <p:nvPr/>
          </p:nvSpPr>
          <p:spPr bwMode="auto">
            <a:xfrm>
              <a:off x="1491" y="1800"/>
              <a:ext cx="148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人口增长</a:t>
              </a:r>
            </a:p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耕地减少</a:t>
              </a:r>
            </a:p>
          </p:txBody>
        </p:sp>
      </p:grpSp>
      <p:pic>
        <p:nvPicPr>
          <p:cNvPr id="105489" name="Picture 17" descr="12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057400"/>
            <a:ext cx="4800600" cy="4067175"/>
          </a:xfrm>
          <a:prstGeom prst="rect">
            <a:avLst/>
          </a:prstGeom>
          <a:noFill/>
        </p:spPr>
      </p:pic>
      <p:sp>
        <p:nvSpPr>
          <p:cNvPr id="105490" name="Arc 18"/>
          <p:cNvSpPr>
            <a:spLocks/>
          </p:cNvSpPr>
          <p:nvPr/>
        </p:nvSpPr>
        <p:spPr bwMode="auto">
          <a:xfrm>
            <a:off x="1752600" y="3657600"/>
            <a:ext cx="6096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1143000" y="45720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生态退耕</a:t>
            </a:r>
          </a:p>
        </p:txBody>
      </p:sp>
      <p:sp>
        <p:nvSpPr>
          <p:cNvPr id="105492" name="Arc 20"/>
          <p:cNvSpPr>
            <a:spLocks/>
          </p:cNvSpPr>
          <p:nvPr/>
        </p:nvSpPr>
        <p:spPr bwMode="auto">
          <a:xfrm>
            <a:off x="914400" y="3733800"/>
            <a:ext cx="3810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304800" y="53340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人口增长</a:t>
            </a:r>
          </a:p>
        </p:txBody>
      </p:sp>
      <p:pic>
        <p:nvPicPr>
          <p:cNvPr id="105494" name="Picture 22" descr="12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676400"/>
            <a:ext cx="5486400" cy="4419600"/>
          </a:xfrm>
          <a:prstGeom prst="rect">
            <a:avLst/>
          </a:prstGeom>
          <a:noFill/>
        </p:spPr>
      </p:pic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1219200" y="45720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耕地总面积</a:t>
            </a:r>
          </a:p>
        </p:txBody>
      </p:sp>
      <p:graphicFrame>
        <p:nvGraphicFramePr>
          <p:cNvPr id="18" name="图表 17"/>
          <p:cNvGraphicFramePr/>
          <p:nvPr/>
        </p:nvGraphicFramePr>
        <p:xfrm>
          <a:off x="3665531" y="1987538"/>
          <a:ext cx="492922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152400" y="5334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人均耕地面积</a:t>
            </a:r>
          </a:p>
        </p:txBody>
      </p:sp>
      <p:pic>
        <p:nvPicPr>
          <p:cNvPr id="105498" name="Picture 26" descr="12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905000"/>
            <a:ext cx="4724400" cy="4443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 animBg="1"/>
      <p:bldP spid="105491" grpId="0"/>
      <p:bldP spid="105491" grpId="1"/>
      <p:bldP spid="105492" grpId="0" animBg="1"/>
      <p:bldP spid="105493" grpId="0"/>
      <p:bldP spid="105493" grpId="1"/>
      <p:bldP spid="105495" grpId="0"/>
      <p:bldP spid="1054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图片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450"/>
            <a:ext cx="9155113" cy="5162550"/>
          </a:xfrm>
          <a:prstGeom prst="rect">
            <a:avLst/>
          </a:prstGeom>
          <a:noFill/>
        </p:spPr>
      </p:pic>
      <p:pic>
        <p:nvPicPr>
          <p:cNvPr id="107525" name="Picture 5" descr="图片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6192838" cy="854075"/>
          </a:xfrm>
          <a:prstGeom prst="rect">
            <a:avLst/>
          </a:prstGeom>
          <a:noFill/>
        </p:spPr>
      </p:pic>
      <p:grpSp>
        <p:nvGrpSpPr>
          <p:cNvPr id="107526" name="Group 6"/>
          <p:cNvGrpSpPr>
            <a:grpSpLocks/>
          </p:cNvGrpSpPr>
          <p:nvPr/>
        </p:nvGrpSpPr>
        <p:grpSpPr bwMode="auto">
          <a:xfrm>
            <a:off x="0" y="914400"/>
            <a:ext cx="9144000" cy="533400"/>
            <a:chOff x="0" y="576"/>
            <a:chExt cx="5760" cy="336"/>
          </a:xfrm>
        </p:grpSpPr>
        <p:sp>
          <p:nvSpPr>
            <p:cNvPr id="107527" name="Rectangle 7"/>
            <p:cNvSpPr>
              <a:spLocks noChangeArrowheads="1"/>
            </p:cNvSpPr>
            <p:nvPr/>
          </p:nvSpPr>
          <p:spPr bwMode="auto">
            <a:xfrm>
              <a:off x="0" y="816"/>
              <a:ext cx="5760" cy="9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28" name="Rectangle 8"/>
            <p:cNvSpPr>
              <a:spLocks noChangeArrowheads="1"/>
            </p:cNvSpPr>
            <p:nvPr/>
          </p:nvSpPr>
          <p:spPr bwMode="auto">
            <a:xfrm>
              <a:off x="1968" y="816"/>
              <a:ext cx="624" cy="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29" name="Text Box 9"/>
            <p:cNvSpPr txBox="1">
              <a:spLocks noChangeArrowheads="1"/>
            </p:cNvSpPr>
            <p:nvPr/>
          </p:nvSpPr>
          <p:spPr bwMode="auto">
            <a:xfrm>
              <a:off x="192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1</a:t>
              </a: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864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2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1536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3</a:t>
              </a:r>
            </a:p>
          </p:txBody>
        </p:sp>
        <p:sp>
          <p:nvSpPr>
            <p:cNvPr id="107532" name="Text Box 12"/>
            <p:cNvSpPr txBox="1">
              <a:spLocks noChangeArrowheads="1"/>
            </p:cNvSpPr>
            <p:nvPr/>
          </p:nvSpPr>
          <p:spPr bwMode="auto">
            <a:xfrm>
              <a:off x="2160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9900"/>
                  </a:solidFill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107538" name="Group 18"/>
          <p:cNvGrpSpPr>
            <a:grpSpLocks/>
          </p:cNvGrpSpPr>
          <p:nvPr/>
        </p:nvGrpSpPr>
        <p:grpSpPr bwMode="auto">
          <a:xfrm>
            <a:off x="0" y="1524000"/>
            <a:ext cx="2357438" cy="2160588"/>
            <a:chOff x="2736" y="2304"/>
            <a:chExt cx="1485" cy="1361"/>
          </a:xfrm>
        </p:grpSpPr>
        <p:sp>
          <p:nvSpPr>
            <p:cNvPr id="2" name="AutoShape 57"/>
            <p:cNvSpPr>
              <a:spLocks noChangeArrowheads="1"/>
            </p:cNvSpPr>
            <p:nvPr/>
          </p:nvSpPr>
          <p:spPr bwMode="gray">
            <a:xfrm>
              <a:off x="2784" y="2304"/>
              <a:ext cx="1361" cy="1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</a:endParaRPr>
            </a:p>
          </p:txBody>
        </p:sp>
        <p:sp>
          <p:nvSpPr>
            <p:cNvPr id="107540" name="TextBox 13"/>
            <p:cNvSpPr txBox="1">
              <a:spLocks noChangeArrowheads="1"/>
            </p:cNvSpPr>
            <p:nvPr/>
          </p:nvSpPr>
          <p:spPr bwMode="auto">
            <a:xfrm>
              <a:off x="2736" y="2448"/>
              <a:ext cx="1485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食物生产与</a:t>
              </a:r>
            </a:p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消费平衡</a:t>
              </a:r>
            </a:p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膳食营养</a:t>
              </a:r>
            </a:p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不断改善</a:t>
              </a:r>
            </a:p>
          </p:txBody>
        </p:sp>
      </p:grp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152400" y="3962400"/>
            <a:ext cx="2159000" cy="2159000"/>
            <a:chOff x="96" y="2496"/>
            <a:chExt cx="1360" cy="1360"/>
          </a:xfrm>
        </p:grpSpPr>
        <p:sp>
          <p:nvSpPr>
            <p:cNvPr id="13" name="AutoShape 57"/>
            <p:cNvSpPr>
              <a:spLocks noChangeArrowheads="1"/>
            </p:cNvSpPr>
            <p:nvPr/>
          </p:nvSpPr>
          <p:spPr bwMode="gray">
            <a:xfrm>
              <a:off x="96" y="2496"/>
              <a:ext cx="1360" cy="1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rnd">
              <a:solidFill>
                <a:srgbClr val="31859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</a:endParaRPr>
            </a:p>
          </p:txBody>
        </p:sp>
        <p:sp>
          <p:nvSpPr>
            <p:cNvPr id="107544" name="TextBox 13"/>
            <p:cNvSpPr txBox="1">
              <a:spLocks noChangeArrowheads="1"/>
            </p:cNvSpPr>
            <p:nvPr/>
          </p:nvSpPr>
          <p:spPr bwMode="auto">
            <a:xfrm>
              <a:off x="192" y="2736"/>
              <a:ext cx="1152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>
                  <a:latin typeface="黑体" pitchFamily="49" charset="-122"/>
                  <a:ea typeface="黑体" pitchFamily="49" charset="-122"/>
                </a:rPr>
                <a:t>我国年均粮食产量</a:t>
              </a:r>
            </a:p>
            <a:p>
              <a:pPr algn="ctr"/>
              <a:r>
                <a:rPr lang="zh-CN" altLang="en-US" sz="2800">
                  <a:latin typeface="黑体" pitchFamily="49" charset="-122"/>
                  <a:ea typeface="黑体" pitchFamily="49" charset="-122"/>
                </a:rPr>
                <a:t>（万吨）</a:t>
              </a:r>
            </a:p>
          </p:txBody>
        </p:sp>
      </p:grp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2514600" y="3671887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ea typeface="黑体" pitchFamily="49" charset="-122"/>
              </a:rPr>
              <a:t>动物型食物：肉、奶、蛋、水产品</a:t>
            </a: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2514600" y="2452687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ea typeface="黑体" pitchFamily="49" charset="-122"/>
              </a:rPr>
              <a:t>植物型食物：口粮、谷物、豆类、蔬菜、</a:t>
            </a:r>
            <a:r>
              <a:rPr lang="zh-CN" altLang="en-US" sz="2800" dirty="0" smtClean="0">
                <a:ea typeface="黑体" pitchFamily="49" charset="-122"/>
              </a:rPr>
              <a:t>水果</a:t>
            </a:r>
            <a:endParaRPr lang="zh-CN" altLang="en-US" sz="2800" dirty="0">
              <a:ea typeface="黑体" pitchFamily="49" charset="-122"/>
            </a:endParaRP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2514600" y="4586287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植物型食物和动物型食物消费并重</a:t>
            </a:r>
          </a:p>
        </p:txBody>
      </p:sp>
      <p:pic>
        <p:nvPicPr>
          <p:cNvPr id="107549" name="Picture 29" descr="13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905000"/>
            <a:ext cx="6248400" cy="4741863"/>
          </a:xfrm>
          <a:prstGeom prst="rect">
            <a:avLst/>
          </a:prstGeom>
          <a:noFill/>
        </p:spPr>
      </p:pic>
      <p:pic>
        <p:nvPicPr>
          <p:cNvPr id="107550" name="Picture 30" descr="13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752600"/>
            <a:ext cx="5969000" cy="4724400"/>
          </a:xfrm>
          <a:prstGeom prst="rect">
            <a:avLst/>
          </a:prstGeom>
          <a:noFill/>
        </p:spPr>
      </p:pic>
      <p:pic>
        <p:nvPicPr>
          <p:cNvPr id="23" name="图片 22" descr="1c6f6506c7f810762974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1819275"/>
            <a:ext cx="6777404" cy="4581525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exit" presetSubtype="0" ac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7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7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7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49" presetClass="exit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6" grpId="0"/>
      <p:bldP spid="107546" grpId="1"/>
      <p:bldP spid="107547" grpId="0"/>
      <p:bldP spid="107547" grpId="1"/>
      <p:bldP spid="107548" grpId="0"/>
      <p:bldP spid="10754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图片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450"/>
            <a:ext cx="9155113" cy="5162550"/>
          </a:xfrm>
          <a:prstGeom prst="rect">
            <a:avLst/>
          </a:prstGeom>
          <a:noFill/>
        </p:spPr>
      </p:pic>
      <p:pic>
        <p:nvPicPr>
          <p:cNvPr id="111619" name="Picture 3" descr="图片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216650" cy="877888"/>
          </a:xfrm>
          <a:prstGeom prst="rect">
            <a:avLst/>
          </a:prstGeom>
          <a:noFill/>
        </p:spPr>
      </p:pic>
      <p:grpSp>
        <p:nvGrpSpPr>
          <p:cNvPr id="111620" name="Group 4"/>
          <p:cNvGrpSpPr>
            <a:grpSpLocks/>
          </p:cNvGrpSpPr>
          <p:nvPr/>
        </p:nvGrpSpPr>
        <p:grpSpPr bwMode="auto">
          <a:xfrm>
            <a:off x="0" y="914400"/>
            <a:ext cx="9144000" cy="533400"/>
            <a:chOff x="0" y="576"/>
            <a:chExt cx="5760" cy="336"/>
          </a:xfrm>
        </p:grpSpPr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0" y="816"/>
              <a:ext cx="5760" cy="9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22" name="Rectangle 6"/>
            <p:cNvSpPr>
              <a:spLocks noChangeArrowheads="1"/>
            </p:cNvSpPr>
            <p:nvPr/>
          </p:nvSpPr>
          <p:spPr bwMode="auto">
            <a:xfrm>
              <a:off x="1968" y="816"/>
              <a:ext cx="624" cy="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23" name="Text Box 7"/>
            <p:cNvSpPr txBox="1">
              <a:spLocks noChangeArrowheads="1"/>
            </p:cNvSpPr>
            <p:nvPr/>
          </p:nvSpPr>
          <p:spPr bwMode="auto">
            <a:xfrm>
              <a:off x="192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1</a:t>
              </a:r>
            </a:p>
          </p:txBody>
        </p:sp>
        <p:sp>
          <p:nvSpPr>
            <p:cNvPr id="111624" name="Text Box 8"/>
            <p:cNvSpPr txBox="1">
              <a:spLocks noChangeArrowheads="1"/>
            </p:cNvSpPr>
            <p:nvPr/>
          </p:nvSpPr>
          <p:spPr bwMode="auto">
            <a:xfrm>
              <a:off x="864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2</a:t>
              </a:r>
            </a:p>
          </p:txBody>
        </p:sp>
        <p:sp>
          <p:nvSpPr>
            <p:cNvPr id="111625" name="Text Box 9"/>
            <p:cNvSpPr txBox="1">
              <a:spLocks noChangeArrowheads="1"/>
            </p:cNvSpPr>
            <p:nvPr/>
          </p:nvSpPr>
          <p:spPr bwMode="auto">
            <a:xfrm>
              <a:off x="1536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3</a:t>
              </a:r>
            </a:p>
          </p:txBody>
        </p:sp>
        <p:sp>
          <p:nvSpPr>
            <p:cNvPr id="111626" name="Text Box 10"/>
            <p:cNvSpPr txBox="1">
              <a:spLocks noChangeArrowheads="1"/>
            </p:cNvSpPr>
            <p:nvPr/>
          </p:nvSpPr>
          <p:spPr bwMode="auto">
            <a:xfrm>
              <a:off x="2160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990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111627" name="Text Box 11"/>
            <p:cNvSpPr txBox="1">
              <a:spLocks noChangeArrowheads="1"/>
            </p:cNvSpPr>
            <p:nvPr/>
          </p:nvSpPr>
          <p:spPr bwMode="auto">
            <a:xfrm>
              <a:off x="2784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5</a:t>
              </a:r>
            </a:p>
          </p:txBody>
        </p:sp>
      </p:grpSp>
      <p:grpSp>
        <p:nvGrpSpPr>
          <p:cNvPr id="12" name="组合 31"/>
          <p:cNvGrpSpPr>
            <a:grpSpLocks/>
          </p:cNvGrpSpPr>
          <p:nvPr/>
        </p:nvGrpSpPr>
        <p:grpSpPr bwMode="auto">
          <a:xfrm>
            <a:off x="0" y="1524000"/>
            <a:ext cx="2357438" cy="2160588"/>
            <a:chOff x="3857620" y="3643314"/>
            <a:chExt cx="2357454" cy="2160000"/>
          </a:xfrm>
        </p:grpSpPr>
        <p:sp>
          <p:nvSpPr>
            <p:cNvPr id="25" name="AutoShape 57"/>
            <p:cNvSpPr>
              <a:spLocks noChangeArrowheads="1"/>
            </p:cNvSpPr>
            <p:nvPr/>
          </p:nvSpPr>
          <p:spPr bwMode="gray">
            <a:xfrm>
              <a:off x="3929058" y="3643314"/>
              <a:ext cx="2160602" cy="2160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</a:endParaRPr>
            </a:p>
          </p:txBody>
        </p:sp>
        <p:sp>
          <p:nvSpPr>
            <p:cNvPr id="111630" name="TextBox 29"/>
            <p:cNvSpPr txBox="1">
              <a:spLocks noChangeArrowheads="1"/>
            </p:cNvSpPr>
            <p:nvPr/>
          </p:nvSpPr>
          <p:spPr bwMode="auto">
            <a:xfrm>
              <a:off x="3857620" y="4071822"/>
              <a:ext cx="2357454" cy="13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城乡</a:t>
              </a:r>
            </a:p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生活用水</a:t>
              </a:r>
            </a:p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增长</a:t>
              </a:r>
            </a:p>
          </p:txBody>
        </p:sp>
      </p:grp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2286000" y="1447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城市生活用水量增长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5638800" y="1447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农村生活用水量增长</a:t>
            </a:r>
          </a:p>
        </p:txBody>
      </p:sp>
      <p:sp>
        <p:nvSpPr>
          <p:cNvPr id="111634" name="AutoShape 18"/>
          <p:cNvSpPr>
            <a:spLocks noChangeArrowheads="1"/>
          </p:cNvSpPr>
          <p:nvPr/>
        </p:nvSpPr>
        <p:spPr bwMode="auto">
          <a:xfrm>
            <a:off x="1676400" y="4038600"/>
            <a:ext cx="1905000" cy="762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1980</a:t>
            </a: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111635" name="AutoShape 19"/>
          <p:cNvSpPr>
            <a:spLocks noChangeArrowheads="1"/>
          </p:cNvSpPr>
          <p:nvPr/>
        </p:nvSpPr>
        <p:spPr bwMode="auto">
          <a:xfrm>
            <a:off x="4724400" y="23622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2008</a:t>
            </a:r>
            <a:r>
              <a:rPr lang="zh-CN" altLang="en-US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graphicFrame>
        <p:nvGraphicFramePr>
          <p:cNvPr id="21" name="图示 20"/>
          <p:cNvGraphicFramePr/>
          <p:nvPr/>
        </p:nvGraphicFramePr>
        <p:xfrm>
          <a:off x="2133600" y="21336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图示 21"/>
          <p:cNvGraphicFramePr/>
          <p:nvPr/>
        </p:nvGraphicFramePr>
        <p:xfrm>
          <a:off x="24384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2" grpId="0"/>
      <p:bldP spid="111632" grpId="1"/>
      <p:bldP spid="111633" grpId="0"/>
      <p:bldP spid="111634" grpId="0" animBg="1"/>
      <p:bldP spid="111635" grpId="0" animBg="1"/>
      <p:bldGraphic spid="21" grpId="0">
        <p:bldAsOne/>
      </p:bldGraphic>
      <p:bldGraphic spid="21" grpId="1">
        <p:bldAsOne/>
      </p:bldGraphic>
      <p:bldGraphic spid="2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图片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695450"/>
            <a:ext cx="9155113" cy="5162550"/>
          </a:xfrm>
          <a:prstGeom prst="rect">
            <a:avLst/>
          </a:prstGeom>
          <a:noFill/>
        </p:spPr>
      </p:pic>
      <p:pic>
        <p:nvPicPr>
          <p:cNvPr id="114693" name="Picture 5" descr="图片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6216650" cy="877888"/>
          </a:xfrm>
          <a:prstGeom prst="rect">
            <a:avLst/>
          </a:prstGeom>
          <a:noFill/>
        </p:spPr>
      </p:pic>
      <p:grpSp>
        <p:nvGrpSpPr>
          <p:cNvPr id="114700" name="Group 12"/>
          <p:cNvGrpSpPr>
            <a:grpSpLocks/>
          </p:cNvGrpSpPr>
          <p:nvPr/>
        </p:nvGrpSpPr>
        <p:grpSpPr bwMode="auto">
          <a:xfrm>
            <a:off x="0" y="908050"/>
            <a:ext cx="9144000" cy="539750"/>
            <a:chOff x="0" y="572"/>
            <a:chExt cx="5760" cy="340"/>
          </a:xfrm>
        </p:grpSpPr>
        <p:sp>
          <p:nvSpPr>
            <p:cNvPr id="114701" name="Rectangle 13"/>
            <p:cNvSpPr>
              <a:spLocks noChangeArrowheads="1"/>
            </p:cNvSpPr>
            <p:nvPr/>
          </p:nvSpPr>
          <p:spPr bwMode="auto">
            <a:xfrm>
              <a:off x="0" y="816"/>
              <a:ext cx="5760" cy="9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702" name="Rectangle 14"/>
            <p:cNvSpPr>
              <a:spLocks noChangeArrowheads="1"/>
            </p:cNvSpPr>
            <p:nvPr/>
          </p:nvSpPr>
          <p:spPr bwMode="auto">
            <a:xfrm>
              <a:off x="657" y="799"/>
              <a:ext cx="624" cy="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703" name="Text Box 15"/>
            <p:cNvSpPr txBox="1">
              <a:spLocks noChangeArrowheads="1"/>
            </p:cNvSpPr>
            <p:nvPr/>
          </p:nvSpPr>
          <p:spPr bwMode="auto">
            <a:xfrm>
              <a:off x="158" y="5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1</a:t>
              </a:r>
            </a:p>
          </p:txBody>
        </p:sp>
        <p:sp>
          <p:nvSpPr>
            <p:cNvPr id="114704" name="Text Box 16"/>
            <p:cNvSpPr txBox="1">
              <a:spLocks noChangeArrowheads="1"/>
            </p:cNvSpPr>
            <p:nvPr/>
          </p:nvSpPr>
          <p:spPr bwMode="auto">
            <a:xfrm>
              <a:off x="884" y="5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99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14705" name="Text Box 17"/>
            <p:cNvSpPr txBox="1">
              <a:spLocks noChangeArrowheads="1"/>
            </p:cNvSpPr>
            <p:nvPr/>
          </p:nvSpPr>
          <p:spPr bwMode="auto">
            <a:xfrm>
              <a:off x="1536" y="57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114710" name="Group 22"/>
          <p:cNvGrpSpPr>
            <a:grpSpLocks/>
          </p:cNvGrpSpPr>
          <p:nvPr/>
        </p:nvGrpSpPr>
        <p:grpSpPr bwMode="auto">
          <a:xfrm>
            <a:off x="-76793" y="1676400"/>
            <a:ext cx="3124793" cy="1981200"/>
            <a:chOff x="1692" y="1344"/>
            <a:chExt cx="1607" cy="1361"/>
          </a:xfrm>
        </p:grpSpPr>
        <p:sp>
          <p:nvSpPr>
            <p:cNvPr id="6" name="AutoShape 57"/>
            <p:cNvSpPr>
              <a:spLocks noChangeArrowheads="1"/>
            </p:cNvSpPr>
            <p:nvPr/>
          </p:nvSpPr>
          <p:spPr bwMode="gray">
            <a:xfrm>
              <a:off x="1776" y="1344"/>
              <a:ext cx="1361" cy="1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</a:endParaRPr>
            </a:p>
          </p:txBody>
        </p:sp>
        <p:sp>
          <p:nvSpPr>
            <p:cNvPr id="114709" name="TextBox 3"/>
            <p:cNvSpPr txBox="1">
              <a:spLocks noChangeArrowheads="1"/>
            </p:cNvSpPr>
            <p:nvPr/>
          </p:nvSpPr>
          <p:spPr bwMode="auto">
            <a:xfrm>
              <a:off x="1692" y="1728"/>
              <a:ext cx="160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能源</a:t>
              </a: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总量大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人均拥有</a:t>
              </a: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量少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114711" name="Picture 23" descr="25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514600"/>
            <a:ext cx="5681662" cy="3810000"/>
          </a:xfrm>
          <a:prstGeom prst="rect">
            <a:avLst/>
          </a:prstGeom>
          <a:noFill/>
        </p:spPr>
      </p:pic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2971800" y="1524000"/>
            <a:ext cx="548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我国能源丰富，总量庞大，人均拥有量少。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39925" y="4530725"/>
            <a:ext cx="2428875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2" charset="-122"/>
                <a:ea typeface="黑体" pitchFamily="2" charset="-122"/>
              </a:rPr>
              <a:t>我国人均能源资源占有量</a:t>
            </a:r>
          </a:p>
        </p:txBody>
      </p:sp>
      <p:sp>
        <p:nvSpPr>
          <p:cNvPr id="26" name="L 形 25"/>
          <p:cNvSpPr/>
          <p:nvPr/>
        </p:nvSpPr>
        <p:spPr>
          <a:xfrm rot="2224719">
            <a:off x="4648200" y="4267200"/>
            <a:ext cx="1500188" cy="1428750"/>
          </a:xfrm>
          <a:prstGeom prst="corner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6083300" y="2530475"/>
            <a:ext cx="2428875" cy="3786188"/>
            <a:chOff x="5429256" y="1857364"/>
            <a:chExt cx="2428892" cy="3786214"/>
          </a:xfrm>
        </p:grpSpPr>
        <p:grpSp>
          <p:nvGrpSpPr>
            <p:cNvPr id="114717" name="그룹 49"/>
            <p:cNvGrpSpPr>
              <a:grpSpLocks/>
            </p:cNvGrpSpPr>
            <p:nvPr/>
          </p:nvGrpSpPr>
          <p:grpSpPr bwMode="auto">
            <a:xfrm>
              <a:off x="5500694" y="3286124"/>
              <a:ext cx="2214578" cy="2357454"/>
              <a:chOff x="2071670" y="2285992"/>
              <a:chExt cx="2214578" cy="2357454"/>
            </a:xfrm>
          </p:grpSpPr>
          <p:sp>
            <p:nvSpPr>
              <p:cNvPr id="14" name="타원 50"/>
              <p:cNvSpPr/>
              <p:nvPr/>
            </p:nvSpPr>
            <p:spPr>
              <a:xfrm>
                <a:off x="2071670" y="4143380"/>
                <a:ext cx="2214577" cy="500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rgbClr val="BBE0E3">
                      <a:shade val="67500"/>
                      <a:satMod val="115000"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19" name="Oval 4"/>
              <p:cNvSpPr>
                <a:spLocks noChangeArrowheads="1"/>
              </p:cNvSpPr>
              <p:nvPr/>
            </p:nvSpPr>
            <p:spPr bwMode="auto">
              <a:xfrm>
                <a:off x="2143107" y="2302478"/>
                <a:ext cx="2055219" cy="2055216"/>
              </a:xfrm>
              <a:prstGeom prst="ellipse">
                <a:avLst/>
              </a:prstGeom>
              <a:gradFill rotWithShape="1">
                <a:gsLst>
                  <a:gs pos="0">
                    <a:srgbClr val="E1E1E1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pic>
            <p:nvPicPr>
              <p:cNvPr id="114720" name="Picture 2" descr="C:\Documents and Settings\HANA\바탕 화면\김성태\업무\파워포인트\자료\그림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49583"/>
              <a:stretch>
                <a:fillRect/>
              </a:stretch>
            </p:blipFill>
            <p:spPr bwMode="auto">
              <a:xfrm>
                <a:off x="2143107" y="3312833"/>
                <a:ext cx="2072469" cy="1044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721" name="Oval 118"/>
              <p:cNvSpPr>
                <a:spLocks noChangeArrowheads="1"/>
              </p:cNvSpPr>
              <p:nvPr/>
            </p:nvSpPr>
            <p:spPr bwMode="auto">
              <a:xfrm>
                <a:off x="2500298" y="2285992"/>
                <a:ext cx="1357322" cy="92869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2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18" name="타원 55"/>
              <p:cNvSpPr/>
              <p:nvPr/>
            </p:nvSpPr>
            <p:spPr>
              <a:xfrm>
                <a:off x="2143108" y="3214686"/>
                <a:ext cx="2070000" cy="190493"/>
              </a:xfrm>
              <a:prstGeom prst="ellipse">
                <a:avLst/>
              </a:prstGeom>
              <a:gradFill flip="none" rotWithShape="1">
                <a:gsLst>
                  <a:gs pos="0">
                    <a:srgbClr val="A50021"/>
                  </a:gs>
                  <a:gs pos="50000">
                    <a:srgbClr val="FF3300"/>
                  </a:gs>
                  <a:gs pos="100000">
                    <a:srgbClr val="FF99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직사각형 57"/>
              <p:cNvSpPr/>
              <p:nvPr/>
            </p:nvSpPr>
            <p:spPr>
              <a:xfrm>
                <a:off x="2285983" y="3000372"/>
                <a:ext cx="1785950" cy="396878"/>
              </a:xfrm>
              <a:prstGeom prst="rect">
                <a:avLst/>
              </a:prstGeom>
              <a:noFill/>
              <a:effectLst>
                <a:outerShdw blurRad="50800" dist="12700" dir="5400000" algn="t" rotWithShape="0">
                  <a:prstClr val="black">
                    <a:alpha val="9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000" dirty="0">
                    <a:solidFill>
                      <a:srgbClr val="000000"/>
                    </a:solidFill>
                    <a:latin typeface="HY견고딕" pitchFamily="18" charset="-127"/>
                    <a:ea typeface="HY견고딕" pitchFamily="18" charset="-127"/>
                  </a:rPr>
                  <a:t>50%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429256" y="1857364"/>
              <a:ext cx="2428892" cy="1373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2" charset="-122"/>
                  <a:ea typeface="黑体" pitchFamily="2" charset="-122"/>
                </a:rPr>
                <a:t>世界人均能源资源占有量 （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2" charset="-122"/>
                  <a:ea typeface="黑体" pitchFamily="2" charset="-122"/>
                </a:rPr>
                <a:t>200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2" charset="-122"/>
                  <a:ea typeface="黑体" pitchFamily="2" charset="-122"/>
                </a:rPr>
                <a:t>吨）</a:t>
              </a:r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206</Words>
  <Application>Microsoft Office PowerPoint</Application>
  <PresentationFormat>全屏显示(4:3)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微软用户</cp:lastModifiedBy>
  <cp:revision>55</cp:revision>
  <cp:lastPrinted>1601-01-01T00:00:00Z</cp:lastPrinted>
  <dcterms:created xsi:type="dcterms:W3CDTF">1601-01-01T00:00:00Z</dcterms:created>
  <dcterms:modified xsi:type="dcterms:W3CDTF">2012-03-28T01:29:17Z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